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5" r:id="rId2"/>
    <p:sldId id="320" r:id="rId3"/>
    <p:sldId id="321" r:id="rId4"/>
    <p:sldId id="322" r:id="rId5"/>
    <p:sldId id="323" r:id="rId6"/>
    <p:sldId id="324" r:id="rId7"/>
    <p:sldId id="325" r:id="rId8"/>
    <p:sldId id="326" r:id="rId9"/>
  </p:sldIdLst>
  <p:sldSz cx="12188825" cy="6858000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29" autoAdjust="0"/>
  </p:normalViewPr>
  <p:slideViewPr>
    <p:cSldViewPr showGuides="1">
      <p:cViewPr varScale="1">
        <p:scale>
          <a:sx n="66" d="100"/>
          <a:sy n="66" d="100"/>
        </p:scale>
        <p:origin x="672" y="-16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23-Apr-24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23-Apr-24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23-Apr-24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23-Apr-24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23-Apr-24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23-Apr-24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23-Apr-24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23-Apr-24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23-Apr-24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23-Apr-24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23-Apr-24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23-Apr-24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23-Apr-24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Effort Estimation Using Function Points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B6CE4-2B13-4715-B5B2-615A55922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115" y="893"/>
            <a:ext cx="9903418" cy="1065907"/>
          </a:xfrm>
        </p:spPr>
        <p:txBody>
          <a:bodyPr>
            <a:normAutofit/>
          </a:bodyPr>
          <a:lstStyle/>
          <a:p>
            <a:r>
              <a:rPr lang="en-US" sz="4399" dirty="0">
                <a:latin typeface="Rockwell" panose="02060603020205020403" pitchFamily="18" charset="0"/>
              </a:rPr>
              <a:t>Function Point Estimation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3F5361-68C0-4BF5-80C8-F1E7BF92B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213" y="1066800"/>
            <a:ext cx="10896600" cy="5334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Function </a:t>
            </a:r>
            <a:r>
              <a:rPr lang="en-US" dirty="0"/>
              <a:t>point estimation is a method for estimating the size and complexity of software systems based on the functionality provided to the user. Here's how it works:</a:t>
            </a:r>
          </a:p>
          <a:p>
            <a:r>
              <a:rPr lang="en-US" b="1" dirty="0">
                <a:solidFill>
                  <a:srgbClr val="FFFF00"/>
                </a:solidFill>
              </a:rPr>
              <a:t>Example: Building a Simple Web Application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dirty="0"/>
              <a:t>Suppose you are tasked with estimating the effort required to develop a basic web application for a small e-commerce site. The application will have the following functionality:</a:t>
            </a:r>
          </a:p>
          <a:p>
            <a:r>
              <a:rPr lang="en-US" dirty="0" smtClean="0"/>
              <a:t>User Registration.</a:t>
            </a:r>
          </a:p>
          <a:p>
            <a:r>
              <a:rPr lang="en-US" dirty="0" smtClean="0"/>
              <a:t>User </a:t>
            </a:r>
            <a:r>
              <a:rPr lang="en-US" dirty="0"/>
              <a:t>authentication (login, logout).</a:t>
            </a:r>
          </a:p>
          <a:p>
            <a:r>
              <a:rPr lang="en-US" dirty="0"/>
              <a:t>Product catalog browsing.</a:t>
            </a:r>
          </a:p>
          <a:p>
            <a:r>
              <a:rPr lang="en-US" dirty="0"/>
              <a:t>Adding products to the shopping cart.</a:t>
            </a:r>
          </a:p>
          <a:p>
            <a:r>
              <a:rPr lang="en-US" dirty="0"/>
              <a:t>Viewing the shopping cart.</a:t>
            </a:r>
          </a:p>
          <a:p>
            <a:r>
              <a:rPr lang="en-US" dirty="0"/>
              <a:t>Placing an order</a:t>
            </a:r>
            <a:r>
              <a:rPr lang="en-US" dirty="0" smtClean="0"/>
              <a:t>.</a:t>
            </a:r>
          </a:p>
          <a:p>
            <a:r>
              <a:rPr lang="en-US" dirty="0" smtClean="0"/>
              <a:t>Review order status</a:t>
            </a:r>
          </a:p>
          <a:p>
            <a:r>
              <a:rPr lang="en-US" dirty="0" smtClean="0"/>
              <a:t>..</a:t>
            </a:r>
            <a:r>
              <a:rPr lang="en-US" dirty="0" err="1" smtClean="0"/>
              <a:t>etc</a:t>
            </a:r>
            <a:endParaRPr lang="en-US" dirty="0"/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Comp433, Birzeit University - Dr. Samer Zein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309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B6CE4-2B13-4715-B5B2-615A55922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Step 1: Identify Functionality</a:t>
            </a:r>
            <a:endParaRPr lang="en-US" sz="4399" dirty="0">
              <a:latin typeface="Rockwell" panose="020606030202050204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3F5361-68C0-4BF5-80C8-F1E7BF92B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115" y="1755345"/>
            <a:ext cx="9903419" cy="4035241"/>
          </a:xfrm>
        </p:spPr>
        <p:txBody>
          <a:bodyPr vert="horz" lIns="91416" tIns="45708" rIns="91416" bIns="45708" rtlCol="0" anchor="t">
            <a:normAutofit fontScale="92500" lnSpcReduction="20000"/>
          </a:bodyPr>
          <a:lstStyle/>
          <a:p>
            <a:r>
              <a:rPr lang="en-US" dirty="0"/>
              <a:t>First, identify the different types of functionality that the system will provide. In this case, we have identified five main functions:</a:t>
            </a:r>
          </a:p>
          <a:p>
            <a:r>
              <a:rPr lang="en-US" dirty="0" smtClean="0"/>
              <a:t>User Registration</a:t>
            </a:r>
          </a:p>
          <a:p>
            <a:r>
              <a:rPr lang="en-US" dirty="0" smtClean="0"/>
              <a:t>User </a:t>
            </a:r>
            <a:r>
              <a:rPr lang="en-US" dirty="0"/>
              <a:t>authentication</a:t>
            </a:r>
          </a:p>
          <a:p>
            <a:r>
              <a:rPr lang="en-US" dirty="0"/>
              <a:t>Product catalog browsing</a:t>
            </a:r>
          </a:p>
          <a:p>
            <a:r>
              <a:rPr lang="en-US" dirty="0"/>
              <a:t>Adding products to the shopping cart</a:t>
            </a:r>
          </a:p>
          <a:p>
            <a:r>
              <a:rPr lang="en-US" dirty="0"/>
              <a:t>Viewing the shopping cart</a:t>
            </a:r>
          </a:p>
          <a:p>
            <a:r>
              <a:rPr lang="en-US" dirty="0"/>
              <a:t>Placing an </a:t>
            </a:r>
            <a:r>
              <a:rPr lang="en-US" dirty="0" smtClean="0"/>
              <a:t>order</a:t>
            </a:r>
          </a:p>
          <a:p>
            <a:r>
              <a:rPr lang="en-US" dirty="0" smtClean="0"/>
              <a:t>…</a:t>
            </a:r>
            <a:r>
              <a:rPr lang="en-US" dirty="0" err="1" smtClean="0"/>
              <a:t>etc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Comp433, Birzeit University - Dr. Samer Zein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86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B6CE4-2B13-4715-B5B2-615A55922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Step </a:t>
            </a:r>
            <a:r>
              <a:rPr lang="en-US" b="1" dirty="0" smtClean="0"/>
              <a:t>: Assign Function Points</a:t>
            </a:r>
            <a:endParaRPr lang="en-US" sz="4399" dirty="0">
              <a:latin typeface="Rockwell" panose="020606030202050204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3F5361-68C0-4BF5-80C8-F1E7BF92B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115" y="1755345"/>
            <a:ext cx="9903419" cy="4035241"/>
          </a:xfrm>
        </p:spPr>
        <p:txBody>
          <a:bodyPr vert="horz" lIns="91416" tIns="45708" rIns="91416" bIns="45708" rtlCol="0" anchor="t">
            <a:normAutofit/>
          </a:bodyPr>
          <a:lstStyle/>
          <a:p>
            <a:r>
              <a:rPr lang="en-US" dirty="0" smtClean="0"/>
              <a:t>Next</a:t>
            </a:r>
            <a:r>
              <a:rPr lang="en-US" dirty="0"/>
              <a:t>, assign function points to each function based on its complexity and size. Function points are typically assigned on a scale from 0 to 5, with 0 being no complexity and 5 being very high complexity. For example:</a:t>
            </a:r>
          </a:p>
          <a:p>
            <a:r>
              <a:rPr lang="en-US" dirty="0"/>
              <a:t>User authentication: </a:t>
            </a:r>
            <a:r>
              <a:rPr lang="en-US" b="1" dirty="0">
                <a:solidFill>
                  <a:srgbClr val="FFFF00"/>
                </a:solidFill>
              </a:rPr>
              <a:t>3 function points</a:t>
            </a:r>
          </a:p>
          <a:p>
            <a:r>
              <a:rPr lang="en-US" dirty="0"/>
              <a:t>Product catalog browsing: </a:t>
            </a:r>
            <a:r>
              <a:rPr lang="en-US" b="1" dirty="0">
                <a:solidFill>
                  <a:srgbClr val="FFFF00"/>
                </a:solidFill>
              </a:rPr>
              <a:t>4 function points</a:t>
            </a:r>
          </a:p>
          <a:p>
            <a:r>
              <a:rPr lang="en-US" dirty="0"/>
              <a:t>Adding products to the shopping cart: </a:t>
            </a:r>
            <a:r>
              <a:rPr lang="en-US" b="1" dirty="0">
                <a:solidFill>
                  <a:srgbClr val="FFFF00"/>
                </a:solidFill>
              </a:rPr>
              <a:t>3 function points</a:t>
            </a:r>
          </a:p>
          <a:p>
            <a:r>
              <a:rPr lang="en-US" dirty="0"/>
              <a:t>Viewing the shopping cart: </a:t>
            </a:r>
            <a:r>
              <a:rPr lang="en-US" b="1" dirty="0">
                <a:solidFill>
                  <a:srgbClr val="FFFF00"/>
                </a:solidFill>
              </a:rPr>
              <a:t>2 function points</a:t>
            </a:r>
          </a:p>
          <a:p>
            <a:r>
              <a:rPr lang="en-US" dirty="0"/>
              <a:t>Placing an order: </a:t>
            </a:r>
            <a:r>
              <a:rPr lang="en-US" b="1" dirty="0">
                <a:solidFill>
                  <a:srgbClr val="FFFF00"/>
                </a:solidFill>
              </a:rPr>
              <a:t>4 function points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Comp433, Birzeit University - Dr. Samer Zein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98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B6CE4-2B13-4715-B5B2-615A55922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Step 3: Calculate Total Function Points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3F5361-68C0-4BF5-80C8-F1E7BF92B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115" y="2706443"/>
            <a:ext cx="9903419" cy="3084143"/>
          </a:xfrm>
        </p:spPr>
        <p:txBody>
          <a:bodyPr vert="horz" lIns="91416" tIns="45708" rIns="91416" bIns="45708" rtlCol="0" anchor="t">
            <a:normAutofit/>
          </a:bodyPr>
          <a:lstStyle/>
          <a:p>
            <a:r>
              <a:rPr lang="en-US" sz="3199" dirty="0"/>
              <a:t>Add up the function points for all functions to get the total function points for the project:</a:t>
            </a:r>
          </a:p>
          <a:p>
            <a:r>
              <a:rPr lang="en-US" sz="3199" dirty="0"/>
              <a:t>Total function points = 3 + 4 + 3 + 2 + 4 = </a:t>
            </a:r>
            <a:r>
              <a:rPr lang="en-US" sz="3199" b="1" dirty="0">
                <a:solidFill>
                  <a:srgbClr val="FFFF00"/>
                </a:solidFill>
              </a:rPr>
              <a:t>16 function points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Comp433, Birzeit University - Dr. Samer Zein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75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Step 4: Convert Function Points to Effort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 </a:t>
            </a:r>
            <a:r>
              <a:rPr lang="en-US" dirty="0"/>
              <a:t>a conversion factor to convert function points to effort. This conversion factor is based on historical data or industry standards.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example, let's say the conversion factor is </a:t>
            </a:r>
            <a:r>
              <a:rPr lang="en-US" b="1" dirty="0">
                <a:solidFill>
                  <a:srgbClr val="FFFF00"/>
                </a:solidFill>
              </a:rPr>
              <a:t>20 hours per </a:t>
            </a:r>
            <a:r>
              <a:rPr lang="en-US" dirty="0"/>
              <a:t>function point:</a:t>
            </a:r>
          </a:p>
          <a:p>
            <a:r>
              <a:rPr lang="en-US" dirty="0"/>
              <a:t>Total effort = Total function points * Conversion factor = </a:t>
            </a:r>
            <a:r>
              <a:rPr lang="en-US" b="1" dirty="0">
                <a:solidFill>
                  <a:srgbClr val="FFFF00"/>
                </a:solidFill>
              </a:rPr>
              <a:t>16 function points </a:t>
            </a:r>
            <a:r>
              <a:rPr lang="en-US" dirty="0"/>
              <a:t>* 20 hours/function point = </a:t>
            </a:r>
            <a:r>
              <a:rPr lang="en-US" b="1" dirty="0">
                <a:solidFill>
                  <a:srgbClr val="FFFF00"/>
                </a:solidFill>
              </a:rPr>
              <a:t>320 hours</a:t>
            </a:r>
          </a:p>
          <a:p>
            <a:r>
              <a:rPr lang="en-US" dirty="0"/>
              <a:t>So, the estimated effort required to develop the web application </a:t>
            </a:r>
            <a:r>
              <a:rPr lang="en-US" b="1" dirty="0">
                <a:solidFill>
                  <a:srgbClr val="FFFF00"/>
                </a:solidFill>
              </a:rPr>
              <a:t>is 320 hours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Comp433, Birzeit University - Dr. Samer Zein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50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Step 5: Adjust for Complexity Factors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799" dirty="0"/>
              <a:t>Finally, adjust the estimated effort based on complexity factors such as platform constraints, performance requirements, and development environment. </a:t>
            </a:r>
          </a:p>
          <a:p>
            <a:r>
              <a:rPr lang="en-US" sz="2799" dirty="0"/>
              <a:t>These factors can increase or decrease the estimated effort accordingly.</a:t>
            </a:r>
          </a:p>
          <a:p>
            <a:endParaRPr lang="en-US" sz="2799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Comp433, Birzeit University - Dr. Samer Zein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30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12" y="0"/>
            <a:ext cx="9144001" cy="7620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832803"/>
              </p:ext>
            </p:extLst>
          </p:nvPr>
        </p:nvGraphicFramePr>
        <p:xfrm>
          <a:off x="2817812" y="228600"/>
          <a:ext cx="7315200" cy="3251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3496331226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424483639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3351416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693240875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r>
                        <a:rPr lang="en-US" dirty="0" smtClean="0"/>
                        <a:t>Feature/User Req.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Function</a:t>
                      </a:r>
                      <a:r>
                        <a:rPr lang="en-US" baseline="0" dirty="0" smtClean="0"/>
                        <a:t> point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 Function Points (* 20)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#</a:t>
                      </a:r>
                      <a:r>
                        <a:rPr lang="en-US" baseline="0" dirty="0" smtClean="0"/>
                        <a:t> of </a:t>
                      </a:r>
                      <a:r>
                        <a:rPr lang="en-US" dirty="0" smtClean="0"/>
                        <a:t>Days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7660645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 Black" panose="020B0A04020102020204" pitchFamily="34" charset="0"/>
                        </a:rPr>
                        <a:t>UR1</a:t>
                      </a:r>
                      <a:endParaRPr lang="en-US" sz="20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 Black" panose="020B0A04020102020204" pitchFamily="34" charset="0"/>
                        </a:rPr>
                        <a:t>4</a:t>
                      </a:r>
                      <a:endParaRPr lang="en-US" sz="20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 Black" panose="020B0A04020102020204" pitchFamily="34" charset="0"/>
                        </a:rPr>
                        <a:t>80</a:t>
                      </a:r>
                      <a:endParaRPr lang="en-US" sz="20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 Black" panose="020B0A04020102020204" pitchFamily="34" charset="0"/>
                        </a:rPr>
                        <a:t>10</a:t>
                      </a:r>
                      <a:endParaRPr lang="en-US" sz="20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1032317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 Black" panose="020B0A04020102020204" pitchFamily="34" charset="0"/>
                        </a:rPr>
                        <a:t>UR2</a:t>
                      </a:r>
                      <a:endParaRPr lang="en-US" sz="20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 Black" panose="020B0A04020102020204" pitchFamily="34" charset="0"/>
                        </a:rPr>
                        <a:t>5</a:t>
                      </a:r>
                      <a:endParaRPr lang="en-US" sz="20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 Black" panose="020B0A04020102020204" pitchFamily="34" charset="0"/>
                        </a:rPr>
                        <a:t>100</a:t>
                      </a:r>
                      <a:endParaRPr lang="en-US" sz="20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 Black" panose="020B0A04020102020204" pitchFamily="34" charset="0"/>
                        </a:rPr>
                        <a:t>13</a:t>
                      </a:r>
                      <a:endParaRPr lang="en-US" sz="20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6437606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 Black" panose="020B0A04020102020204" pitchFamily="34" charset="0"/>
                        </a:rPr>
                        <a:t>UR3</a:t>
                      </a:r>
                      <a:endParaRPr lang="en-US" sz="20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 Black" panose="020B0A04020102020204" pitchFamily="34" charset="0"/>
                        </a:rPr>
                        <a:t>2</a:t>
                      </a:r>
                      <a:endParaRPr lang="en-US" sz="20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 Black" panose="020B0A04020102020204" pitchFamily="34" charset="0"/>
                        </a:rPr>
                        <a:t>40</a:t>
                      </a:r>
                      <a:endParaRPr lang="en-US" sz="20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 Black" panose="020B0A04020102020204" pitchFamily="34" charset="0"/>
                        </a:rPr>
                        <a:t>5</a:t>
                      </a:r>
                      <a:endParaRPr lang="en-US" sz="20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9397135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 Black" panose="020B0A04020102020204" pitchFamily="34" charset="0"/>
                        </a:rPr>
                        <a:t>….</a:t>
                      </a:r>
                      <a:endParaRPr lang="en-US" sz="20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 Black" panose="020B0A04020102020204" pitchFamily="34" charset="0"/>
                        </a:rPr>
                        <a:t>…</a:t>
                      </a:r>
                      <a:endParaRPr lang="en-US" sz="20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108169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 Black" panose="020B0A04020102020204" pitchFamily="34" charset="0"/>
                        </a:rPr>
                        <a:t>Total</a:t>
                      </a:r>
                      <a:endParaRPr lang="en-US" sz="20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 Black" panose="020B0A04020102020204" pitchFamily="34" charset="0"/>
                        </a:rPr>
                        <a:t>32</a:t>
                      </a:r>
                      <a:endParaRPr lang="en-US" sz="20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 Black" panose="020B0A04020102020204" pitchFamily="34" charset="0"/>
                        </a:rPr>
                        <a:t>640</a:t>
                      </a:r>
                      <a:endParaRPr lang="en-US" sz="20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 Black" panose="020B0A04020102020204" pitchFamily="34" charset="0"/>
                        </a:rPr>
                        <a:t>80</a:t>
                      </a:r>
                      <a:endParaRPr lang="en-US" sz="20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59926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3810000"/>
            <a:ext cx="12352612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We will need 4 months for one developer, 2 months for two developers and so 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Calculate the monthly or weekly salary of involved developers, </a:t>
            </a:r>
            <a:br>
              <a:rPr lang="en-US" sz="2800" dirty="0" smtClean="0"/>
            </a:br>
            <a:r>
              <a:rPr lang="en-US" sz="2800" dirty="0" smtClean="0"/>
              <a:t>example two developer that will work 100%, their salaries per month are</a:t>
            </a:r>
            <a:br>
              <a:rPr lang="en-US" sz="2800" dirty="0" smtClean="0"/>
            </a:br>
            <a:r>
              <a:rPr lang="en-US" sz="2800" dirty="0" smtClean="0"/>
              <a:t> </a:t>
            </a:r>
            <a:r>
              <a:rPr lang="en-US" sz="2800" b="1" dirty="0" smtClean="0">
                <a:solidFill>
                  <a:srgbClr val="FFFF00"/>
                </a:solidFill>
              </a:rPr>
              <a:t>1400 + 1600 = $ 3000 </a:t>
            </a:r>
            <a:r>
              <a:rPr lang="en-US" sz="2800" dirty="0" smtClean="0"/>
              <a:t>is the cost of 2 developers per </a:t>
            </a:r>
            <a:r>
              <a:rPr lang="en-US" sz="2800" dirty="0" smtClean="0"/>
              <a:t>month.</a:t>
            </a: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Which means </a:t>
            </a:r>
            <a:r>
              <a:rPr lang="en-US" sz="2800" b="1" dirty="0" smtClean="0">
                <a:solidFill>
                  <a:srgbClr val="FFFF00"/>
                </a:solidFill>
              </a:rPr>
              <a:t>$ 6000  </a:t>
            </a:r>
            <a:r>
              <a:rPr lang="en-US" sz="2800" dirty="0" smtClean="0"/>
              <a:t>for two months.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Add the percentage of profit: min = 30%, max is 50</a:t>
            </a:r>
            <a:r>
              <a:rPr lang="en-US" sz="2800" dirty="0" smtClean="0"/>
              <a:t>% </a:t>
            </a:r>
            <a:r>
              <a:rPr lang="en-US" sz="2800" smtClean="0"/>
              <a:t>for example</a:t>
            </a: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So min offer is </a:t>
            </a:r>
            <a:r>
              <a:rPr lang="en-US" sz="2800" b="1" dirty="0" smtClean="0">
                <a:solidFill>
                  <a:srgbClr val="FFFF00"/>
                </a:solidFill>
              </a:rPr>
              <a:t>$7800  </a:t>
            </a:r>
            <a:r>
              <a:rPr lang="en-US" sz="2800" dirty="0" smtClean="0"/>
              <a:t>and max offer is </a:t>
            </a:r>
            <a:r>
              <a:rPr lang="en-US" sz="2800" b="1" dirty="0">
                <a:solidFill>
                  <a:srgbClr val="FFFF00"/>
                </a:solidFill>
              </a:rPr>
              <a:t>$9000</a:t>
            </a:r>
          </a:p>
        </p:txBody>
      </p:sp>
    </p:spTree>
    <p:extLst>
      <p:ext uri="{BB962C8B-B14F-4D97-AF65-F5344CB8AC3E}">
        <p14:creationId xmlns:p14="http://schemas.microsoft.com/office/powerpoint/2010/main" val="2889920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95261.potx" id="{4CBF9558-C12D-4F51-9AA3-9D0796951DBC}" vid="{FFC159E6-A134-46E7-B1A0-C306E39FC295}"/>
    </a:ext>
  </a:extLst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digital blue tunnel presentation (widescreen)</Template>
  <TotalTime>83</TotalTime>
  <Words>592</Words>
  <Application>Microsoft Office PowerPoint</Application>
  <PresentationFormat>Custom</PresentationFormat>
  <Paragraphs>74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Arial Black</vt:lpstr>
      <vt:lpstr>Corbel</vt:lpstr>
      <vt:lpstr>Rockwell</vt:lpstr>
      <vt:lpstr>Tahoma</vt:lpstr>
      <vt:lpstr>Digital Blue Tunnel 16x9</vt:lpstr>
      <vt:lpstr>Effort Estimation Using Function Points</vt:lpstr>
      <vt:lpstr>Function Point Estimation</vt:lpstr>
      <vt:lpstr>Step 1: Identify Functionality</vt:lpstr>
      <vt:lpstr>Step : Assign Function Points</vt:lpstr>
      <vt:lpstr>Step 3: Calculate Total Function Points</vt:lpstr>
      <vt:lpstr>Step 4: Convert Function Points to Effort </vt:lpstr>
      <vt:lpstr>Step 5: Adjust for Complexity Factors </vt:lpstr>
      <vt:lpstr>Example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Samer Zain</dc:creator>
  <cp:lastModifiedBy>Samer Zain</cp:lastModifiedBy>
  <cp:revision>9</cp:revision>
  <dcterms:created xsi:type="dcterms:W3CDTF">2024-03-08T13:24:10Z</dcterms:created>
  <dcterms:modified xsi:type="dcterms:W3CDTF">2024-04-23T07:27:30Z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