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68" r:id="rId5"/>
    <p:sldId id="259" r:id="rId6"/>
    <p:sldId id="270" r:id="rId7"/>
    <p:sldId id="271" r:id="rId8"/>
    <p:sldId id="273" r:id="rId9"/>
    <p:sldId id="264" r:id="rId10"/>
    <p:sldId id="265" r:id="rId11"/>
    <p:sldId id="275" r:id="rId12"/>
    <p:sldId id="276" r:id="rId13"/>
    <p:sldId id="277" r:id="rId14"/>
    <p:sldId id="266" r:id="rId15"/>
    <p:sldId id="278" r:id="rId16"/>
    <p:sldId id="293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800" b="1" kern="1200">
        <a:solidFill>
          <a:srgbClr val="0A3777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800" b="1" kern="1200">
        <a:solidFill>
          <a:srgbClr val="0A3777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800" b="1" kern="1200">
        <a:solidFill>
          <a:srgbClr val="0A3777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800" b="1" kern="1200">
        <a:solidFill>
          <a:srgbClr val="0A3777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800" b="1" kern="1200">
        <a:solidFill>
          <a:srgbClr val="0A3777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b="1" kern="1200">
        <a:solidFill>
          <a:srgbClr val="0A3777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b="1" kern="1200">
        <a:solidFill>
          <a:srgbClr val="0A3777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b="1" kern="1200">
        <a:solidFill>
          <a:srgbClr val="0A3777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b="1" kern="1200">
        <a:solidFill>
          <a:srgbClr val="0A3777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147"/>
    <a:srgbClr val="FFAF79"/>
    <a:srgbClr val="FF8837"/>
    <a:srgbClr val="040000"/>
    <a:srgbClr val="FF6600"/>
    <a:srgbClr val="800000"/>
    <a:srgbClr val="006600"/>
    <a:srgbClr val="CC5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16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tx>
            <c:v>2012</c:v>
          </c:tx>
          <c:spPr>
            <a:solidFill>
              <a:schemeClr val="accent2"/>
            </a:solidFill>
          </c:spPr>
          <c:cat>
            <c:strRef>
              <c:f>'[Costs and schemes 2012.xlsx]Big3'!$A$40:$A$42</c:f>
              <c:strCache>
                <c:ptCount val="3"/>
                <c:pt idx="0">
                  <c:v>Financial Statement Fraud</c:v>
                </c:pt>
                <c:pt idx="1">
                  <c:v>Corruption </c:v>
                </c:pt>
                <c:pt idx="2">
                  <c:v>Asset Misappropriation</c:v>
                </c:pt>
              </c:strCache>
            </c:strRef>
          </c:cat>
          <c:val>
            <c:numRef>
              <c:f>'[Costs and schemes 2012.xlsx]Big3'!$C$40:$C$42</c:f>
              <c:numCache>
                <c:formatCode>0.0%</c:formatCode>
                <c:ptCount val="3"/>
                <c:pt idx="0">
                  <c:v>7.5648414985590814E-2</c:v>
                </c:pt>
                <c:pt idx="1">
                  <c:v>0.33357348703170075</c:v>
                </c:pt>
                <c:pt idx="2">
                  <c:v>0.86743515850144093</c:v>
                </c:pt>
              </c:numCache>
            </c:numRef>
          </c:val>
        </c:ser>
        <c:dLbls>
          <c:showVal val="1"/>
        </c:dLbls>
        <c:axId val="100316288"/>
        <c:axId val="100467840"/>
      </c:barChart>
      <c:catAx>
        <c:axId val="10031628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en-US" b="1"/>
                  <a:t>Type of Fraud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0467840"/>
        <c:crosses val="autoZero"/>
        <c:auto val="1"/>
        <c:lblAlgn val="ctr"/>
        <c:lblOffset val="100"/>
      </c:catAx>
      <c:valAx>
        <c:axId val="100467840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b="1"/>
                </a:pPr>
                <a:r>
                  <a:rPr lang="en-US" b="1"/>
                  <a:t>Percent of Cases</a:t>
                </a:r>
              </a:p>
            </c:rich>
          </c:tx>
          <c:layout/>
        </c:title>
        <c:numFmt formatCode="0%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0316288"/>
        <c:crosses val="autoZero"/>
        <c:crossBetween val="between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0"/>
          <c:order val="0"/>
          <c:spPr>
            <a:solidFill>
              <a:schemeClr val="accent2"/>
            </a:solidFill>
          </c:spPr>
          <c:cat>
            <c:strRef>
              <c:f>'[Costs and schemes 2012.xlsx]Big3'!$A$75:$A$77</c:f>
              <c:strCache>
                <c:ptCount val="3"/>
                <c:pt idx="0">
                  <c:v>Asset Misappropriation</c:v>
                </c:pt>
                <c:pt idx="1">
                  <c:v>Corruption </c:v>
                </c:pt>
                <c:pt idx="2">
                  <c:v>Financial Statement Fraud</c:v>
                </c:pt>
              </c:strCache>
            </c:strRef>
          </c:cat>
          <c:val>
            <c:numRef>
              <c:f>'[Costs and schemes 2012.xlsx]Big3'!$D$75:$D$77</c:f>
              <c:numCache>
                <c:formatCode>"$"#,##0</c:formatCode>
                <c:ptCount val="3"/>
                <c:pt idx="0">
                  <c:v>120000</c:v>
                </c:pt>
                <c:pt idx="1">
                  <c:v>250000</c:v>
                </c:pt>
                <c:pt idx="2">
                  <c:v>1000000</c:v>
                </c:pt>
              </c:numCache>
            </c:numRef>
          </c:val>
        </c:ser>
        <c:dLbls>
          <c:showVal val="1"/>
        </c:dLbls>
        <c:axId val="100691328"/>
        <c:axId val="100701696"/>
      </c:barChart>
      <c:catAx>
        <c:axId val="10069132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en-US" b="1"/>
                  <a:t>Type of Fraud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0701696"/>
        <c:crosses val="autoZero"/>
        <c:auto val="1"/>
        <c:lblAlgn val="ctr"/>
        <c:lblOffset val="100"/>
      </c:catAx>
      <c:valAx>
        <c:axId val="100701696"/>
        <c:scaling>
          <c:orientation val="minMax"/>
          <c:max val="1000000"/>
        </c:scaling>
        <c:axPos val="b"/>
        <c:majorGridlines/>
        <c:title>
          <c:tx>
            <c:rich>
              <a:bodyPr/>
              <a:lstStyle/>
              <a:p>
                <a:pPr>
                  <a:defRPr b="1"/>
                </a:pPr>
                <a:r>
                  <a:rPr lang="en-US" b="1"/>
                  <a:t>Median Loss</a:t>
                </a:r>
              </a:p>
            </c:rich>
          </c:tx>
          <c:layout/>
        </c:title>
        <c:numFmt formatCode="&quot;$&quot;#,##0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0691328"/>
        <c:crosses val="autoZero"/>
        <c:crossBetween val="between"/>
        <c:majorUnit val="250000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1"/>
          <c:order val="0"/>
          <c:tx>
            <c:strRef>
              <c:f>'[Costs and schemes 2012.xlsx]Corruption Cases'!$A$28:$H$28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'[Costs and schemes 2012.xlsx]Corruption Cases'!$A$30:$A$33</c:f>
              <c:strCache>
                <c:ptCount val="4"/>
                <c:pt idx="0">
                  <c:v>Extortion</c:v>
                </c:pt>
                <c:pt idx="1">
                  <c:v>Illegal Gratuities</c:v>
                </c:pt>
                <c:pt idx="2">
                  <c:v>Bribery</c:v>
                </c:pt>
                <c:pt idx="3">
                  <c:v>Conflicts of Interest</c:v>
                </c:pt>
              </c:strCache>
            </c:strRef>
          </c:cat>
          <c:val>
            <c:numRef>
              <c:f>'[Costs and schemes 2012.xlsx]Corruption Cases'!$D$30:$D$33</c:f>
              <c:numCache>
                <c:formatCode>0.0%</c:formatCode>
                <c:ptCount val="4"/>
                <c:pt idx="0">
                  <c:v>0.23542116630669546</c:v>
                </c:pt>
                <c:pt idx="1">
                  <c:v>0.30021598272138228</c:v>
                </c:pt>
                <c:pt idx="2">
                  <c:v>0.50323974082073353</c:v>
                </c:pt>
                <c:pt idx="3">
                  <c:v>0.57235421166306766</c:v>
                </c:pt>
              </c:numCache>
            </c:numRef>
          </c:val>
        </c:ser>
        <c:dLbls>
          <c:showVal val="1"/>
        </c:dLbls>
        <c:axId val="100992512"/>
        <c:axId val="100994048"/>
      </c:barChart>
      <c:catAx>
        <c:axId val="100992512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0994048"/>
        <c:crosses val="autoZero"/>
        <c:auto val="1"/>
        <c:lblAlgn val="ctr"/>
        <c:lblOffset val="100"/>
      </c:catAx>
      <c:valAx>
        <c:axId val="100994048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b="1"/>
                </a:pPr>
                <a:r>
                  <a:rPr lang="en-US" b="1"/>
                  <a:t>Percent of Corruption Cases</a:t>
                </a:r>
              </a:p>
            </c:rich>
          </c:tx>
          <c:layout/>
        </c:title>
        <c:numFmt formatCode="0%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0992512"/>
        <c:crosses val="autoZero"/>
        <c:crossBetween val="between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dirty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dirty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 dirty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02CF3D64-28EA-4082-9B5D-DF9904120D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FCF32-F45C-4F76-A002-7108D32AD6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AE44C-E28A-44B9-B7AA-5C40708CE4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C2282-3D15-4700-AB83-33EB0A4AA9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897FF-1E20-44B5-9D93-AF41ACC420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6D2A8-B849-4792-ADB1-1812716993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17999-CFD3-4AA0-B829-DF634326D9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95C85-D4AC-49FE-9617-AD794D5D4D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490C9-852F-4510-873A-BA00EAB0DC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86A5-7F6D-43EE-92D7-8AB31E1DA4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3ECF2-CABC-47BF-8F2B-08D10EF09C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B0B7B-A161-402A-9CD2-D418321258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 dirty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BB7C25E0-95DF-4DF9-9F8B-A4670D3F26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85214F0-A420-47A2-A193-15A45E3659CE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1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685800" y="1447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CA" sz="2400" b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053" name="Rectangle 40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Corruption</a:t>
            </a:r>
          </a:p>
        </p:txBody>
      </p:sp>
      <p:sp>
        <p:nvSpPr>
          <p:cNvPr id="205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/>
            <a:r>
              <a:rPr lang="en-US" sz="5400" smtClean="0"/>
              <a:t>Chapter 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43BF321-752C-4B04-86B9-1AED66451B6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Kickback Schemes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Involve submission of invoices for goods and services that are either overpriced or completely fictitious</a:t>
            </a:r>
          </a:p>
          <a:p>
            <a:pPr eaLnBrk="1" hangingPunct="1"/>
            <a:r>
              <a:rPr lang="en-US" sz="2800" smtClean="0"/>
              <a:t>Involve collusion between employees and vendors</a:t>
            </a:r>
          </a:p>
          <a:p>
            <a:pPr eaLnBrk="1" hangingPunct="1"/>
            <a:r>
              <a:rPr lang="en-US" sz="2800" smtClean="0"/>
              <a:t>Almost always attack the purchasing function of the victim company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168A385-9736-4229-A83E-0FCEF026A30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Kickback Schemes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Diverting business to vendors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Vendor pays the kickbacks to ensure a steady stream of business from the purchasing company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No incentive to provide quality merchandise or low price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Almost always leads to overpaying for goods or services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0437F3D-C87A-42CE-910A-1D394981F92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Overbilling Schemes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Employees with approval authority</a:t>
            </a:r>
          </a:p>
          <a:p>
            <a:pPr lvl="1" eaLnBrk="1" hangingPunct="1"/>
            <a:r>
              <a:rPr lang="en-US" sz="2800" smtClean="0"/>
              <a:t>Vendor submits inflated invoices to the victim company</a:t>
            </a:r>
          </a:p>
          <a:p>
            <a:pPr lvl="1" eaLnBrk="1" hangingPunct="1"/>
            <a:r>
              <a:rPr lang="en-US" sz="2800" smtClean="0"/>
              <a:t>Overstates the cost of actual goods or services or reflects fictitious sales</a:t>
            </a:r>
          </a:p>
          <a:p>
            <a:pPr lvl="1" eaLnBrk="1" hangingPunct="1"/>
            <a:r>
              <a:rPr lang="en-US" sz="2800" smtClean="0"/>
              <a:t>Ability to authorize purchases is key to the scheme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0C869BA-908C-47A8-9FA8-0BBB0B67792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Overbilling Schemes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Employees lacking approval authority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Circumvent purchasing controls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May prepare false vouchers to make it appear that the invoice is legitimate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May forge an approval signature or have access to a restricted password in a computerized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Difficult to detect since the victim company is being attacked from two directions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6BDF641-FBC0-41AC-8683-2F0F00AB3D5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Other Kickback Schemes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Discounts are given in exchange for bribes</a:t>
            </a:r>
          </a:p>
          <a:p>
            <a:pPr eaLnBrk="1" hangingPunct="1"/>
            <a:r>
              <a:rPr lang="en-US" sz="3200" smtClean="0"/>
              <a:t>Slush funds</a:t>
            </a:r>
          </a:p>
          <a:p>
            <a:pPr lvl="1" eaLnBrk="1" hangingPunct="1"/>
            <a:r>
              <a:rPr lang="en-US" sz="2800" smtClean="0"/>
              <a:t>Other side of the transaction</a:t>
            </a:r>
          </a:p>
          <a:p>
            <a:pPr lvl="1" eaLnBrk="1" hangingPunct="1"/>
            <a:r>
              <a:rPr lang="en-US" sz="2800" smtClean="0"/>
              <a:t>Funds can be paid from other accounts or paid as “consulting fees”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1C81099-E20D-439E-BBC3-2D3A3D76952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400" b="1" smtClean="0"/>
              <a:t>Detecting Kickbacks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Normal controls may not detect kickback schemes</a:t>
            </a:r>
          </a:p>
          <a:p>
            <a:pPr eaLnBrk="1" hangingPunct="1"/>
            <a:r>
              <a:rPr lang="en-US" sz="2800" smtClean="0"/>
              <a:t>Look for price inflation</a:t>
            </a:r>
          </a:p>
          <a:p>
            <a:pPr eaLnBrk="1" hangingPunct="1"/>
            <a:r>
              <a:rPr lang="en-US" sz="2800" smtClean="0"/>
              <a:t>Monitor trends in cost of goods sold and services purchased</a:t>
            </a:r>
          </a:p>
          <a:p>
            <a:pPr lvl="1" eaLnBrk="1" hangingPunct="1"/>
            <a:r>
              <a:rPr lang="en-US" sz="2400" smtClean="0"/>
              <a:t>Often start small but increase over time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7DD298E-3F96-4BA5-A57D-D231B78D69C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400" b="1" smtClean="0"/>
              <a:t>Detecting Kickbacks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Look for excessive quantities purchased</a:t>
            </a:r>
          </a:p>
          <a:p>
            <a:pPr eaLnBrk="1" hangingPunct="1"/>
            <a:r>
              <a:rPr lang="en-US" sz="2800" smtClean="0"/>
              <a:t>Investigate inventory shortages</a:t>
            </a:r>
          </a:p>
          <a:p>
            <a:pPr eaLnBrk="1" hangingPunct="1"/>
            <a:r>
              <a:rPr lang="en-US" sz="2800" smtClean="0"/>
              <a:t>Look for inferior goods purchased </a:t>
            </a:r>
          </a:p>
          <a:p>
            <a:pPr eaLnBrk="1" hangingPunct="1"/>
            <a:r>
              <a:rPr lang="en-US" sz="2800" smtClean="0"/>
              <a:t>Compare actual amounts to budgeted amounts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FA480FA-E9EE-4748-9CF5-48E218D5244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400" b="1" smtClean="0"/>
              <a:t>Preventing Kickbacks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Assign an employee independent of the purchasing department to routinely review buying patterns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Make sure that all contracts have a “right to audit” clause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Establish written policies prohibiting employees from soliciting or accepting any gift or favor from a customer or supplier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Expressly forbid any employee from engaging in any transaction, on behalf of the company, in which he or she has an undisclosed personal interest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Implement an ethics policy that clearly explains what improper behavior is and provides grounds for termination if an employee accepts a bribe or kickback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A9AAD9-1359-49AB-B309-AAE069B321C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1066800"/>
          </a:xfrm>
        </p:spPr>
        <p:txBody>
          <a:bodyPr/>
          <a:lstStyle/>
          <a:p>
            <a:pPr eaLnBrk="1" hangingPunct="1"/>
            <a:r>
              <a:rPr lang="en-US" sz="4400" b="1" smtClean="0"/>
              <a:t>Bid-Rigging Schemes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All bidders are expected to be on an even playing field </a:t>
            </a:r>
            <a:r>
              <a:rPr lang="en-US" sz="2800" smtClean="0">
                <a:cs typeface="Times New Roman" pitchFamily="18" charset="0"/>
              </a:rPr>
              <a:t>–</a:t>
            </a:r>
            <a:r>
              <a:rPr lang="en-US" sz="2800" smtClean="0"/>
              <a:t> bidding on the same specifications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more power a person has over the bidding process, the more influence he or she can exert over the selection of the winning bid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Potential targets include: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Buyers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Contracting officials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Engineers and technical representatives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Quality or produce assurance representatives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Subcontractor liaison employees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FF016C6-9DE0-417C-8C65-DA4B4B1C9AF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914400"/>
          </a:xfrm>
        </p:spPr>
        <p:txBody>
          <a:bodyPr/>
          <a:lstStyle/>
          <a:p>
            <a:pPr eaLnBrk="1" hangingPunct="1"/>
            <a:r>
              <a:rPr lang="en-US" sz="4400" b="1" smtClean="0"/>
              <a:t>Pre-Solicitation Phase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Need recognition schemes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Employee of the purchasing company convinces the company that a particular project is necessary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Has the specifications tailored to the strengths of a particular supplier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Trends indicating a need recognition scheme is occurring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Higher requirements for stock and inventory levels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Writing off large numbers of surplus items to scrap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Defining a need that can only be met by a certain supplier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Failure to develop a satisfactory list of backup suppliers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0566058-6F98-4283-826A-5A91BD774DD0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3075" name="Picture 6" descr="j0390083"/>
          <p:cNvPicPr>
            <a:picLocks noChangeAspect="1" noChangeArrowheads="1"/>
          </p:cNvPicPr>
          <p:nvPr/>
        </p:nvPicPr>
        <p:blipFill>
          <a:blip r:embed="rId2" cstate="print">
            <a:lum bright="30000" contrast="16000"/>
          </a:blip>
          <a:srcRect t="6250" b="16750"/>
          <a:stretch>
            <a:fillRect/>
          </a:stretch>
        </p:blipFill>
        <p:spPr bwMode="auto">
          <a:xfrm>
            <a:off x="2209800" y="762000"/>
            <a:ext cx="4725988" cy="510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590800"/>
            <a:ext cx="6553200" cy="2286000"/>
          </a:xfrm>
        </p:spPr>
        <p:txBody>
          <a:bodyPr/>
          <a:lstStyle/>
          <a:p>
            <a:pPr marL="0" indent="0" eaLnBrk="1" hangingPunct="1">
              <a:spcAft>
                <a:spcPct val="25000"/>
              </a:spcAft>
              <a:buFontTx/>
              <a:buNone/>
            </a:pPr>
            <a:r>
              <a:rPr lang="en-US" sz="4000" b="1" smtClean="0">
                <a:latin typeface="Times" pitchFamily="18" charset="0"/>
                <a:cs typeface="Times New Roman" pitchFamily="18" charset="0"/>
              </a:rPr>
              <a:t>What are the two principle schemes involving bribery?</a:t>
            </a:r>
          </a:p>
          <a:p>
            <a:pPr marL="0" indent="0" eaLnBrk="1" hangingPunct="1">
              <a:buFontTx/>
              <a:buNone/>
            </a:pPr>
            <a:r>
              <a:rPr lang="en-US" sz="4000" smtClean="0">
                <a:latin typeface="Times" pitchFamily="18" charset="0"/>
                <a:cs typeface="Times New Roman" pitchFamily="18" charset="0"/>
              </a:rPr>
              <a:t> </a:t>
            </a:r>
            <a:endParaRPr lang="en-US" sz="400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Pop Quiz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4E2D9D5-565B-4258-86A5-FE866AE5C03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Specification Schemes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Specifications include a list of the elements, materials, dimensions, and other relevant requirements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Set the specifications to a particular vendor’s capabilities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Use“prequalification” procedures to eliminate certain vendors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Sole-source or noncompetitive procurement justifications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Deliberately writes vague specifications requiring amendments at a later date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Bid splitting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Gives a vendor the right to see the specifications before his competitors get the specs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C2A8FD7-D20B-4E40-816A-4058ED44218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The Solicitation Phase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Restricting the pool of vendors from which to choose</a:t>
            </a:r>
          </a:p>
          <a:p>
            <a:pPr eaLnBrk="1" hangingPunct="1"/>
            <a:r>
              <a:rPr lang="en-US" sz="2800" smtClean="0"/>
              <a:t>Bid pooling</a:t>
            </a:r>
          </a:p>
          <a:p>
            <a:pPr eaLnBrk="1" hangingPunct="1"/>
            <a:r>
              <a:rPr lang="en-US" sz="2800" smtClean="0"/>
              <a:t>Fictitious suppliers</a:t>
            </a:r>
          </a:p>
          <a:p>
            <a:pPr eaLnBrk="1" hangingPunct="1"/>
            <a:r>
              <a:rPr lang="en-US" sz="2800" smtClean="0"/>
              <a:t>Restricting the time for submitting bids</a:t>
            </a:r>
          </a:p>
          <a:p>
            <a:pPr eaLnBrk="1" hangingPunct="1"/>
            <a:r>
              <a:rPr lang="en-US" sz="2800" smtClean="0"/>
              <a:t>Soliciting bids in obscure publications</a:t>
            </a:r>
          </a:p>
          <a:p>
            <a:pPr eaLnBrk="1" hangingPunct="1"/>
            <a:r>
              <a:rPr lang="en-US" sz="2800" smtClean="0"/>
              <a:t>Publicizing the bid during holiday periods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40F5C55-D2DD-451B-A7C8-ED401D501FE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The Submission Phase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Fraud in the sealed bid process</a:t>
            </a:r>
          </a:p>
          <a:p>
            <a:pPr lvl="1" eaLnBrk="1" hangingPunct="1"/>
            <a:r>
              <a:rPr lang="en-US" sz="2400" smtClean="0"/>
              <a:t>Last bid submitted is the one that is awarded the contract</a:t>
            </a:r>
          </a:p>
          <a:p>
            <a:pPr lvl="1" eaLnBrk="1" hangingPunct="1"/>
            <a:r>
              <a:rPr lang="en-US" sz="2400" smtClean="0"/>
              <a:t>Winning bidder finds out what the other competitors are bidding</a:t>
            </a:r>
          </a:p>
          <a:p>
            <a:pPr lvl="1" eaLnBrk="1" hangingPunct="1"/>
            <a:r>
              <a:rPr lang="en-US" sz="2400" smtClean="0"/>
              <a:t>Winning bidder may see the other competitors’ bids before submitting his bid</a:t>
            </a:r>
          </a:p>
          <a:p>
            <a:pPr eaLnBrk="1" hangingPunct="1"/>
            <a:r>
              <a:rPr lang="en-US" sz="2800" smtClean="0"/>
              <a:t>Gets help on preparing the bid</a:t>
            </a:r>
          </a:p>
          <a:p>
            <a:pPr lvl="1" eaLnBrk="1" hangingPunct="1"/>
            <a:endParaRPr lang="en-US" sz="2400" smtClean="0"/>
          </a:p>
          <a:p>
            <a:pPr lvl="1" eaLnBrk="1" hangingPunct="1"/>
            <a:endParaRPr lang="en-US" sz="24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40B2C60-2476-4321-9D38-50A28AB52F7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Detecting Bid-Rigging Schemes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696200" cy="4572000"/>
          </a:xfrm>
        </p:spPr>
        <p:txBody>
          <a:bodyPr/>
          <a:lstStyle/>
          <a:p>
            <a:pPr eaLnBrk="1" hangingPunct="1"/>
            <a:r>
              <a:rPr lang="en-US" smtClean="0"/>
              <a:t>Look for:</a:t>
            </a:r>
          </a:p>
          <a:p>
            <a:pPr lvl="1" eaLnBrk="1" hangingPunct="1"/>
            <a:r>
              <a:rPr lang="en-US" smtClean="0"/>
              <a:t>Unusual bidding patterns</a:t>
            </a:r>
          </a:p>
          <a:p>
            <a:pPr lvl="1" eaLnBrk="1" hangingPunct="1"/>
            <a:r>
              <a:rPr lang="en-US" smtClean="0"/>
              <a:t>Low bids followed by change orders</a:t>
            </a:r>
          </a:p>
          <a:p>
            <a:pPr lvl="1" eaLnBrk="1" hangingPunct="1"/>
            <a:r>
              <a:rPr lang="en-US" smtClean="0"/>
              <a:t>A very large unexplained price difference among bidders</a:t>
            </a:r>
          </a:p>
          <a:p>
            <a:pPr lvl="1" eaLnBrk="1" hangingPunct="1"/>
            <a:r>
              <a:rPr lang="en-US" smtClean="0"/>
              <a:t>Contractors who bid last and repeatedly receive the contract</a:t>
            </a:r>
          </a:p>
          <a:p>
            <a:pPr lvl="1" eaLnBrk="1" hangingPunct="1"/>
            <a:r>
              <a:rPr lang="en-US" smtClean="0"/>
              <a:t>A predictable rotation of bidders</a:t>
            </a:r>
          </a:p>
          <a:p>
            <a:pPr lvl="1" eaLnBrk="1" hangingPunct="1"/>
            <a:r>
              <a:rPr lang="en-US" smtClean="0"/>
              <a:t>Losing bidders who become subcontractors</a:t>
            </a:r>
          </a:p>
          <a:p>
            <a:pPr lvl="1" eaLnBrk="1" hangingPunct="1"/>
            <a:r>
              <a:rPr lang="en-US" smtClean="0"/>
              <a:t>Vendors with the same address and phone number</a:t>
            </a:r>
          </a:p>
          <a:p>
            <a:pPr lvl="1" eaLnBrk="1" hangingPunct="1"/>
            <a:r>
              <a:rPr lang="en-US" smtClean="0"/>
              <a:t>Fewer bidders than expected for the project</a:t>
            </a:r>
          </a:p>
          <a:p>
            <a:pPr lvl="1" eaLnBrk="1" hangingPunct="1"/>
            <a:r>
              <a:rPr lang="en-US" smtClean="0"/>
              <a:t>Projects that have been split into smaller ones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4A403E-FB8A-40B4-80EB-DD2777286BD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Something of Value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pPr eaLnBrk="1" hangingPunct="1"/>
            <a:r>
              <a:rPr lang="en-US" smtClean="0"/>
              <a:t>Cash</a:t>
            </a:r>
          </a:p>
          <a:p>
            <a:pPr eaLnBrk="1" hangingPunct="1"/>
            <a:r>
              <a:rPr lang="en-US" smtClean="0"/>
              <a:t>Promises of future employment</a:t>
            </a:r>
          </a:p>
          <a:p>
            <a:pPr eaLnBrk="1" hangingPunct="1"/>
            <a:r>
              <a:rPr lang="en-US" smtClean="0"/>
              <a:t>Promise of ownership in the supplier’s firm</a:t>
            </a:r>
          </a:p>
          <a:p>
            <a:pPr eaLnBrk="1" hangingPunct="1"/>
            <a:r>
              <a:rPr lang="en-US" smtClean="0"/>
              <a:t>Gifts</a:t>
            </a:r>
          </a:p>
          <a:p>
            <a:pPr lvl="1" eaLnBrk="1" hangingPunct="1"/>
            <a:r>
              <a:rPr lang="en-US" smtClean="0"/>
              <a:t>Liquor and meals</a:t>
            </a:r>
          </a:p>
          <a:p>
            <a:pPr lvl="1" eaLnBrk="1" hangingPunct="1"/>
            <a:r>
              <a:rPr lang="en-US" smtClean="0"/>
              <a:t>Free travel and accommodations</a:t>
            </a:r>
          </a:p>
          <a:p>
            <a:pPr lvl="1" eaLnBrk="1" hangingPunct="1"/>
            <a:r>
              <a:rPr lang="en-US" smtClean="0"/>
              <a:t>Cars and other merchandise</a:t>
            </a:r>
          </a:p>
          <a:p>
            <a:pPr eaLnBrk="1" hangingPunct="1"/>
            <a:r>
              <a:rPr lang="en-US" smtClean="0"/>
              <a:t>Payment of credit card bills</a:t>
            </a:r>
          </a:p>
          <a:p>
            <a:pPr eaLnBrk="1" hangingPunct="1"/>
            <a:r>
              <a:rPr lang="en-US" smtClean="0"/>
              <a:t>Loans on very favorable terms</a:t>
            </a:r>
          </a:p>
          <a:p>
            <a:pPr eaLnBrk="1" hangingPunct="1"/>
            <a:r>
              <a:rPr lang="en-US" smtClean="0"/>
              <a:t>Transfers of property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C9458AC-3002-4F88-B510-3A0EC20ED7F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Other Corruption Schemes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eaLnBrk="1" hangingPunct="1"/>
            <a:r>
              <a:rPr lang="en-US" sz="2800" smtClean="0"/>
              <a:t>Illegal gratuities</a:t>
            </a:r>
          </a:p>
          <a:p>
            <a:pPr lvl="1" eaLnBrk="1" hangingPunct="1"/>
            <a:r>
              <a:rPr lang="en-US" sz="2400" smtClean="0"/>
              <a:t>Given to reward a decision rather than influence it</a:t>
            </a:r>
          </a:p>
          <a:p>
            <a:pPr lvl="1" eaLnBrk="1" hangingPunct="1"/>
            <a:r>
              <a:rPr lang="en-US" sz="2400" smtClean="0"/>
              <a:t>Decision made to benefit a person or company but is not influenced by any sort of payment</a:t>
            </a:r>
          </a:p>
          <a:p>
            <a:pPr lvl="1" eaLnBrk="1" hangingPunct="1"/>
            <a:r>
              <a:rPr lang="en-US" sz="2400" smtClean="0"/>
              <a:t>May influence future decisions</a:t>
            </a:r>
          </a:p>
          <a:p>
            <a:pPr eaLnBrk="1" hangingPunct="1"/>
            <a:r>
              <a:rPr lang="en-US" sz="2800" smtClean="0"/>
              <a:t>Economic extortion</a:t>
            </a:r>
          </a:p>
          <a:p>
            <a:pPr lvl="1" eaLnBrk="1" hangingPunct="1"/>
            <a:r>
              <a:rPr lang="en-US" sz="2200" smtClean="0"/>
              <a:t>“Pay up or else”</a:t>
            </a:r>
          </a:p>
          <a:p>
            <a:pPr lvl="1" eaLnBrk="1" hangingPunct="1"/>
            <a:r>
              <a:rPr lang="en-US" sz="2200" smtClean="0"/>
              <a:t>Employee demands payment from a vendor in order to make a decision in the vendor’s favor</a:t>
            </a:r>
          </a:p>
          <a:p>
            <a:pPr eaLnBrk="1" hangingPunct="1"/>
            <a:endParaRPr lang="en-US" sz="22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A2F7D80-0FF2-40CB-ADF6-6C47AE74D6BD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914400"/>
          </a:xfrm>
        </p:spPr>
        <p:txBody>
          <a:bodyPr/>
          <a:lstStyle/>
          <a:p>
            <a:pPr eaLnBrk="1" hangingPunct="1"/>
            <a:r>
              <a:rPr lang="en-US" sz="4400" b="1" smtClean="0"/>
              <a:t>Conflicts of Interest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Employee, manager, or executive has an </a:t>
            </a:r>
            <a:r>
              <a:rPr lang="en-US" sz="2800" b="1" i="1" smtClean="0"/>
              <a:t>undisclosed</a:t>
            </a:r>
            <a:r>
              <a:rPr lang="en-US" sz="2800" smtClean="0"/>
              <a:t> economic or personal interest in a transaction that adversely affects the company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Victim organization is unaware of the employee’s divided loyalties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Distinguished from bribery</a:t>
            </a:r>
            <a:r>
              <a:rPr lang="en-US" sz="2800" smtClean="0">
                <a:cs typeface="Times New Roman" pitchFamily="18" charset="0"/>
              </a:rPr>
              <a:t>–</a:t>
            </a:r>
            <a:r>
              <a:rPr lang="en-US" sz="2800" smtClean="0"/>
              <a:t>in conflicts of interest, the fraudster approves the invoice because of his own hidden interest in the vendor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Purchasing schemes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Sales schemes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E43DCBD-0CA6-445A-9C63-E026A79113A9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sz="4400" b="1" smtClean="0"/>
              <a:t>Purchasing Schemes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Overbilling schemes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Bill originates from a real company in which the fraudster has an undisclosed economic or personal interest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Fraudster uses influence to ensure the victim company does business with this particular vendor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Does not negotiate in good faith or attempt to get the best price for the employer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Turnaround sales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 employee knows that the company is seeking to purchase a particular asset and purchases it himself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Turns around and sells it to the company at an inflated price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E0257F4-8066-4964-B104-F4919B015D2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Sales Schemes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Underbillings</a:t>
            </a:r>
          </a:p>
          <a:p>
            <a:pPr lvl="1" eaLnBrk="1" hangingPunct="1"/>
            <a:r>
              <a:rPr lang="en-US" sz="2800" smtClean="0"/>
              <a:t>Goods are sold below fair market value to a customer in which the perpetrator has a hidden interest</a:t>
            </a:r>
          </a:p>
          <a:p>
            <a:pPr eaLnBrk="1" hangingPunct="1"/>
            <a:r>
              <a:rPr lang="en-US" sz="3200" smtClean="0"/>
              <a:t>Writing off sales</a:t>
            </a:r>
          </a:p>
          <a:p>
            <a:pPr lvl="1" eaLnBrk="1" hangingPunct="1"/>
            <a:r>
              <a:rPr lang="en-US" sz="2800" smtClean="0"/>
              <a:t>Purchases are made from the victim company and credit memos are later issued</a:t>
            </a:r>
          </a:p>
          <a:p>
            <a:pPr eaLnBrk="1" hangingPunct="1"/>
            <a:endParaRPr lang="en-US" sz="32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5E03EA4-0181-4173-ABD7-EBB52580FB9B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Other Conflict of Interest Schemes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Business diversions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Siphoning off clients of the victim company to the employee’s own business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Resource diversions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Diverting funds and other resources for the development of the employee’s own company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Financial disclosures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Inadequate disclosures of related-party transactions to the company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BC9B38B-F2AF-4374-93E8-89BD5ABE657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Learning Objectives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Define corruption.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Identify the four categories of corruption.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Define bribery.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Compare and contrast bribery, extortion, and illegal gratuities.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Identify the two categories of bribery schemes.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Understand kickback schemes and how they are committed.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Understand bid-rigging schemes and explain how they are categorized.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4821CFD-6A3C-429A-A956-9F68F255142D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Preventing and Detecting Conflicts of Interest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Implement, communicate, and enforce an ethics policy that addresses conflicts of interest offenses</a:t>
            </a:r>
          </a:p>
          <a:p>
            <a:pPr eaLnBrk="1" hangingPunct="1"/>
            <a:r>
              <a:rPr lang="en-US" sz="2800" smtClean="0"/>
              <a:t>Require employees to complete an annual disclosure statement</a:t>
            </a:r>
          </a:p>
          <a:p>
            <a:pPr eaLnBrk="1" hangingPunct="1"/>
            <a:r>
              <a:rPr lang="en-US" sz="2800" smtClean="0"/>
              <a:t>Establish an anonymous reporting mechanism to receive tips and complaints </a:t>
            </a:r>
          </a:p>
          <a:p>
            <a:pPr eaLnBrk="1" hangingPunct="1"/>
            <a:r>
              <a:rPr lang="en-US" sz="2800" smtClean="0"/>
              <a:t>Compare vendor address and telephone files to employee address and telephone files for matches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074E937-6C7F-495A-9ED0-E50D7F8B455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/>
              <a:t>Learning Objectives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Describe the types of abuses that are committed at each stage of the competitive bidding process.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Be familiar with the controls and techniques that can be used to prevent and detect bribery.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Define conflicts of interest.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Differentiate conflicts of interest from bribery schemes and billing schemes.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List and understand the two major categories of conflicts of interest.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Be familiar with proactive audit tests that can be used to detect corruption schemes.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9753565-97D3-4114-B3C3-62AA3E063E3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Line 22"/>
          <p:cNvSpPr>
            <a:spLocks noChangeShapeType="1"/>
          </p:cNvSpPr>
          <p:nvPr/>
        </p:nvSpPr>
        <p:spPr bwMode="auto">
          <a:xfrm>
            <a:off x="7358063" y="1965325"/>
            <a:ext cx="0" cy="411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124200" y="762000"/>
            <a:ext cx="2514600" cy="990600"/>
          </a:xfrm>
          <a:prstGeom prst="rect">
            <a:avLst/>
          </a:prstGeom>
          <a:solidFill>
            <a:srgbClr val="E05B0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800" dirty="0">
                <a:solidFill>
                  <a:schemeClr val="bg1"/>
                </a:solidFill>
                <a:latin typeface="Times" pitchFamily="18" charset="0"/>
              </a:rPr>
              <a:t>Corruption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33400" y="2209800"/>
            <a:ext cx="1752600" cy="762000"/>
          </a:xfrm>
          <a:prstGeom prst="rect">
            <a:avLst/>
          </a:prstGeom>
          <a:solidFill>
            <a:srgbClr val="FF771B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Times" pitchFamily="18" charset="0"/>
              </a:rPr>
              <a:t>Conflicts of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Times" pitchFamily="18" charset="0"/>
              </a:rPr>
              <a:t>Interest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62000" y="3352800"/>
            <a:ext cx="1447800" cy="609600"/>
          </a:xfrm>
          <a:prstGeom prst="rect">
            <a:avLst/>
          </a:prstGeom>
          <a:solidFill>
            <a:srgbClr val="FF9147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000" b="0" dirty="0">
                <a:solidFill>
                  <a:schemeClr val="tx1"/>
                </a:solidFill>
                <a:latin typeface="Times" pitchFamily="18" charset="0"/>
              </a:rPr>
              <a:t>Purchase</a:t>
            </a:r>
          </a:p>
          <a:p>
            <a:pPr eaLnBrk="0" hangingPunct="0">
              <a:defRPr/>
            </a:pPr>
            <a:r>
              <a:rPr lang="en-US" sz="2000" b="0" dirty="0">
                <a:solidFill>
                  <a:schemeClr val="tx1"/>
                </a:solidFill>
                <a:latin typeface="Times" pitchFamily="18" charset="0"/>
              </a:rPr>
              <a:t>Schemes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14600" y="2209800"/>
            <a:ext cx="1752600" cy="762000"/>
          </a:xfrm>
          <a:prstGeom prst="rect">
            <a:avLst/>
          </a:prstGeom>
          <a:solidFill>
            <a:srgbClr val="FF771B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Times" pitchFamily="18" charset="0"/>
              </a:rPr>
              <a:t>Bribery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4495800" y="2209800"/>
            <a:ext cx="1752600" cy="762000"/>
          </a:xfrm>
          <a:prstGeom prst="rect">
            <a:avLst/>
          </a:prstGeom>
          <a:solidFill>
            <a:srgbClr val="FF771B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Times" pitchFamily="18" charset="0"/>
              </a:rPr>
              <a:t>Illegal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Times" pitchFamily="18" charset="0"/>
              </a:rPr>
              <a:t>Gratuities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477000" y="2209800"/>
            <a:ext cx="1752600" cy="762000"/>
          </a:xfrm>
          <a:prstGeom prst="rect">
            <a:avLst/>
          </a:prstGeom>
          <a:solidFill>
            <a:srgbClr val="FF771B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Times" pitchFamily="18" charset="0"/>
              </a:rPr>
              <a:t>Economic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Times" pitchFamily="18" charset="0"/>
              </a:rPr>
              <a:t>Extortion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762000" y="4267200"/>
            <a:ext cx="1447800" cy="609600"/>
          </a:xfrm>
          <a:prstGeom prst="rect">
            <a:avLst/>
          </a:prstGeom>
          <a:solidFill>
            <a:srgbClr val="FF9147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000" b="0" dirty="0">
                <a:solidFill>
                  <a:schemeClr val="tx1"/>
                </a:solidFill>
                <a:latin typeface="Times" pitchFamily="18" charset="0"/>
              </a:rPr>
              <a:t>Sales</a:t>
            </a:r>
          </a:p>
          <a:p>
            <a:pPr eaLnBrk="0" hangingPunct="0">
              <a:defRPr/>
            </a:pPr>
            <a:r>
              <a:rPr lang="en-US" sz="2000" b="0" dirty="0">
                <a:solidFill>
                  <a:schemeClr val="tx1"/>
                </a:solidFill>
                <a:latin typeface="Times" pitchFamily="18" charset="0"/>
              </a:rPr>
              <a:t>Schemes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762000" y="5181600"/>
            <a:ext cx="1447800" cy="609600"/>
          </a:xfrm>
          <a:prstGeom prst="rect">
            <a:avLst/>
          </a:prstGeom>
          <a:solidFill>
            <a:srgbClr val="FF9147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000" b="0" dirty="0">
                <a:solidFill>
                  <a:schemeClr val="tx1"/>
                </a:solidFill>
                <a:latin typeface="Times" pitchFamily="18" charset="0"/>
              </a:rPr>
              <a:t>Other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2743200" y="3352800"/>
            <a:ext cx="1447800" cy="609600"/>
          </a:xfrm>
          <a:prstGeom prst="rect">
            <a:avLst/>
          </a:prstGeom>
          <a:solidFill>
            <a:srgbClr val="FF9147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000" b="0" dirty="0">
                <a:solidFill>
                  <a:schemeClr val="tx1"/>
                </a:solidFill>
                <a:latin typeface="Times" pitchFamily="18" charset="0"/>
              </a:rPr>
              <a:t>Invoice</a:t>
            </a:r>
          </a:p>
          <a:p>
            <a:pPr eaLnBrk="0" hangingPunct="0">
              <a:defRPr/>
            </a:pPr>
            <a:r>
              <a:rPr lang="en-US" sz="2000" b="0" dirty="0">
                <a:solidFill>
                  <a:schemeClr val="tx1"/>
                </a:solidFill>
                <a:latin typeface="Times" pitchFamily="18" charset="0"/>
              </a:rPr>
              <a:t>Kickbacks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2743200" y="4267200"/>
            <a:ext cx="1447800" cy="609600"/>
          </a:xfrm>
          <a:prstGeom prst="rect">
            <a:avLst/>
          </a:prstGeom>
          <a:solidFill>
            <a:srgbClr val="FF9147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000" b="0" dirty="0">
                <a:solidFill>
                  <a:schemeClr val="tx1"/>
                </a:solidFill>
                <a:latin typeface="Times" pitchFamily="18" charset="0"/>
              </a:rPr>
              <a:t>Bid Rigging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2743200" y="5181600"/>
            <a:ext cx="1447800" cy="609600"/>
          </a:xfrm>
          <a:prstGeom prst="rect">
            <a:avLst/>
          </a:prstGeom>
          <a:solidFill>
            <a:srgbClr val="FF9147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000" b="0" dirty="0">
                <a:solidFill>
                  <a:schemeClr val="tx1"/>
                </a:solidFill>
                <a:latin typeface="Times" pitchFamily="18" charset="0"/>
              </a:rPr>
              <a:t>Other</a:t>
            </a:r>
          </a:p>
        </p:txBody>
      </p:sp>
      <p:sp>
        <p:nvSpPr>
          <p:cNvPr id="6159" name="Line 18"/>
          <p:cNvSpPr>
            <a:spLocks noChangeShapeType="1"/>
          </p:cNvSpPr>
          <p:nvPr/>
        </p:nvSpPr>
        <p:spPr bwMode="auto">
          <a:xfrm>
            <a:off x="1398588" y="1981200"/>
            <a:ext cx="5932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Line 19"/>
          <p:cNvSpPr>
            <a:spLocks noChangeShapeType="1"/>
          </p:cNvSpPr>
          <p:nvPr/>
        </p:nvSpPr>
        <p:spPr bwMode="auto">
          <a:xfrm>
            <a:off x="533400" y="3200400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1" name="Line 21"/>
          <p:cNvSpPr>
            <a:spLocks noChangeShapeType="1"/>
          </p:cNvSpPr>
          <p:nvPr/>
        </p:nvSpPr>
        <p:spPr bwMode="auto">
          <a:xfrm>
            <a:off x="2514600" y="3200400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2" name="Line 23"/>
          <p:cNvSpPr>
            <a:spLocks noChangeShapeType="1"/>
          </p:cNvSpPr>
          <p:nvPr/>
        </p:nvSpPr>
        <p:spPr bwMode="auto">
          <a:xfrm>
            <a:off x="5373688" y="1981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3" name="Line 24"/>
          <p:cNvSpPr>
            <a:spLocks noChangeShapeType="1"/>
          </p:cNvSpPr>
          <p:nvPr/>
        </p:nvSpPr>
        <p:spPr bwMode="auto">
          <a:xfrm>
            <a:off x="3400425" y="1981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" name="Line 25"/>
          <p:cNvSpPr>
            <a:spLocks noChangeShapeType="1"/>
          </p:cNvSpPr>
          <p:nvPr/>
        </p:nvSpPr>
        <p:spPr bwMode="auto">
          <a:xfrm>
            <a:off x="1416050" y="1981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5" name="Line 26"/>
          <p:cNvSpPr>
            <a:spLocks noChangeShapeType="1"/>
          </p:cNvSpPr>
          <p:nvPr/>
        </p:nvSpPr>
        <p:spPr bwMode="auto">
          <a:xfrm>
            <a:off x="520700" y="3200400"/>
            <a:ext cx="904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6" name="Line 27"/>
          <p:cNvSpPr>
            <a:spLocks noChangeShapeType="1"/>
          </p:cNvSpPr>
          <p:nvPr/>
        </p:nvSpPr>
        <p:spPr bwMode="auto">
          <a:xfrm>
            <a:off x="1406525" y="29876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7" name="Line 28"/>
          <p:cNvSpPr>
            <a:spLocks noChangeShapeType="1"/>
          </p:cNvSpPr>
          <p:nvPr/>
        </p:nvSpPr>
        <p:spPr bwMode="auto">
          <a:xfrm>
            <a:off x="3390900" y="2971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8" name="Line 29"/>
          <p:cNvSpPr>
            <a:spLocks noChangeShapeType="1"/>
          </p:cNvSpPr>
          <p:nvPr/>
        </p:nvSpPr>
        <p:spPr bwMode="auto">
          <a:xfrm>
            <a:off x="533400" y="3657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9" name="Line 30"/>
          <p:cNvSpPr>
            <a:spLocks noChangeShapeType="1"/>
          </p:cNvSpPr>
          <p:nvPr/>
        </p:nvSpPr>
        <p:spPr bwMode="auto">
          <a:xfrm>
            <a:off x="533400" y="45720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0" name="Line 31"/>
          <p:cNvSpPr>
            <a:spLocks noChangeShapeType="1"/>
          </p:cNvSpPr>
          <p:nvPr/>
        </p:nvSpPr>
        <p:spPr bwMode="auto">
          <a:xfrm>
            <a:off x="511175" y="5486400"/>
            <a:ext cx="250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1" name="Line 32"/>
          <p:cNvSpPr>
            <a:spLocks noChangeShapeType="1"/>
          </p:cNvSpPr>
          <p:nvPr/>
        </p:nvSpPr>
        <p:spPr bwMode="auto">
          <a:xfrm>
            <a:off x="2503488" y="3200400"/>
            <a:ext cx="904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2" name="Line 33"/>
          <p:cNvSpPr>
            <a:spLocks noChangeShapeType="1"/>
          </p:cNvSpPr>
          <p:nvPr/>
        </p:nvSpPr>
        <p:spPr bwMode="auto">
          <a:xfrm>
            <a:off x="2514600" y="3657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3" name="Line 34"/>
          <p:cNvSpPr>
            <a:spLocks noChangeShapeType="1"/>
          </p:cNvSpPr>
          <p:nvPr/>
        </p:nvSpPr>
        <p:spPr bwMode="auto">
          <a:xfrm>
            <a:off x="2514600" y="45720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4" name="Line 35"/>
          <p:cNvSpPr>
            <a:spLocks noChangeShapeType="1"/>
          </p:cNvSpPr>
          <p:nvPr/>
        </p:nvSpPr>
        <p:spPr bwMode="auto">
          <a:xfrm>
            <a:off x="2493963" y="5486400"/>
            <a:ext cx="246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75608AF-470E-4F0C-9223-4E63CACDF6A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400" b="1" smtClean="0"/>
              <a:t>Frequency of Types of Occupational Fraud and Abuse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876300" y="2133600"/>
          <a:ext cx="7391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A2043D-A03D-4779-A8F1-317ADBE327D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400" b="1" smtClean="0"/>
              <a:t>Median Loss of Types of Occupational Fraud and Abuse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381000" y="1981200"/>
          <a:ext cx="8382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2EFE6E-C0A3-4B78-BF9C-5D206160E4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1143000"/>
          </a:xfrm>
        </p:spPr>
        <p:txBody>
          <a:bodyPr/>
          <a:lstStyle/>
          <a:p>
            <a:pPr eaLnBrk="1" hangingPunct="1"/>
            <a:r>
              <a:rPr lang="en-US" sz="4400" b="1" smtClean="0"/>
              <a:t>Frequency of Corruption Schemes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290763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876300" y="1752600"/>
          <a:ext cx="7391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500EBC-8999-4C62-B97E-D06573D8333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/>
              <a:t>Bribery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Offering, giving, receiving, or soliciting </a:t>
            </a:r>
            <a:r>
              <a:rPr lang="en-US" sz="3200" b="1" i="1" smtClean="0"/>
              <a:t>any thing of value</a:t>
            </a:r>
            <a:r>
              <a:rPr lang="en-US" sz="3200" smtClean="0"/>
              <a:t> to influence an official act</a:t>
            </a:r>
          </a:p>
          <a:p>
            <a:pPr eaLnBrk="1" hangingPunct="1"/>
            <a:r>
              <a:rPr lang="en-US" sz="3200" smtClean="0"/>
              <a:t>Buys influence of the recipient</a:t>
            </a:r>
          </a:p>
          <a:p>
            <a:pPr eaLnBrk="1" hangingPunct="1"/>
            <a:r>
              <a:rPr lang="en-US" sz="3200" smtClean="0"/>
              <a:t>Commercial bribery</a:t>
            </a:r>
          </a:p>
          <a:p>
            <a:pPr eaLnBrk="1" hangingPunct="1"/>
            <a:r>
              <a:rPr lang="en-US" sz="3200" smtClean="0"/>
              <a:t>Kickbacks</a:t>
            </a:r>
          </a:p>
          <a:p>
            <a:pPr eaLnBrk="1" hangingPunct="1"/>
            <a:r>
              <a:rPr lang="en-US" sz="3200" smtClean="0"/>
              <a:t>Bid-rigging schemes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rgbClr val="0A3777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rgbClr val="0A3777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1319</Words>
  <Application>Microsoft Office PowerPoint</Application>
  <PresentationFormat>On-screen Show (4:3)</PresentationFormat>
  <Paragraphs>222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Blank Presentation</vt:lpstr>
      <vt:lpstr>Chapter 10</vt:lpstr>
      <vt:lpstr>Pop Quiz</vt:lpstr>
      <vt:lpstr>Learning Objectives</vt:lpstr>
      <vt:lpstr>Learning Objectives</vt:lpstr>
      <vt:lpstr>Slide 5</vt:lpstr>
      <vt:lpstr>Frequency of Types of Occupational Fraud and Abuse</vt:lpstr>
      <vt:lpstr>Median Loss of Types of Occupational Fraud and Abuse</vt:lpstr>
      <vt:lpstr>Frequency of Corruption Schemes</vt:lpstr>
      <vt:lpstr>Bribery</vt:lpstr>
      <vt:lpstr>Kickback Schemes</vt:lpstr>
      <vt:lpstr>Kickback Schemes</vt:lpstr>
      <vt:lpstr>Overbilling Schemes</vt:lpstr>
      <vt:lpstr>Overbilling Schemes</vt:lpstr>
      <vt:lpstr>Other Kickback Schemes</vt:lpstr>
      <vt:lpstr>Detecting Kickbacks</vt:lpstr>
      <vt:lpstr>Detecting Kickbacks</vt:lpstr>
      <vt:lpstr>Preventing Kickbacks</vt:lpstr>
      <vt:lpstr>Bid-Rigging Schemes</vt:lpstr>
      <vt:lpstr>Pre-Solicitation Phase</vt:lpstr>
      <vt:lpstr>Specification Schemes</vt:lpstr>
      <vt:lpstr>The Solicitation Phase</vt:lpstr>
      <vt:lpstr>The Submission Phase</vt:lpstr>
      <vt:lpstr>Detecting Bid-Rigging Schemes</vt:lpstr>
      <vt:lpstr>Something of Value</vt:lpstr>
      <vt:lpstr>Other Corruption Schemes</vt:lpstr>
      <vt:lpstr>Conflicts of Interest</vt:lpstr>
      <vt:lpstr>Purchasing Schemes</vt:lpstr>
      <vt:lpstr>Sales Schemes</vt:lpstr>
      <vt:lpstr>Other Conflict of Interest Schemes</vt:lpstr>
      <vt:lpstr>Preventing and Detecting Conflicts of Interest</vt:lpstr>
    </vt:vector>
  </TitlesOfParts>
  <Company>뿿쬐뿿쩰ɢÔ뿿��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2004 ACFE Post-Conference</dc:title>
  <dc:subject>General Sessions</dc:subject>
  <dc:creator>Tony Rolston</dc:creator>
  <cp:lastModifiedBy>clofland</cp:lastModifiedBy>
  <cp:revision>22</cp:revision>
  <dcterms:created xsi:type="dcterms:W3CDTF">2004-02-25T21:57:05Z</dcterms:created>
  <dcterms:modified xsi:type="dcterms:W3CDTF">2013-03-14T21:02:32Z</dcterms:modified>
</cp:coreProperties>
</file>