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73" r:id="rId1"/>
  </p:sldMasterIdLst>
  <p:notesMasterIdLst>
    <p:notesMasterId r:id="rId30"/>
  </p:notesMasterIdLst>
  <p:sldIdLst>
    <p:sldId id="256" r:id="rId2"/>
    <p:sldId id="257" r:id="rId3"/>
    <p:sldId id="280" r:id="rId4"/>
    <p:sldId id="281" r:id="rId5"/>
    <p:sldId id="282" r:id="rId6"/>
    <p:sldId id="283"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DA5C0-5F78-4A75-8924-C966CB8994C4}" type="datetimeFigureOut">
              <a:rPr lang="en-US" smtClean="0"/>
              <a:t>29-Mar-24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3DD730-EBB7-4A7E-BABF-6B6F0B739EDC}" type="slidenum">
              <a:rPr lang="en-US" smtClean="0"/>
              <a:t>‹#›</a:t>
            </a:fld>
            <a:endParaRPr lang="en-US"/>
          </a:p>
        </p:txBody>
      </p:sp>
    </p:spTree>
    <p:extLst>
      <p:ext uri="{BB962C8B-B14F-4D97-AF65-F5344CB8AC3E}">
        <p14:creationId xmlns:p14="http://schemas.microsoft.com/office/powerpoint/2010/main" val="404904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74359191-0A7D-41F2-80B0-EA000248EBA1}" type="datetime1">
              <a:rPr lang="en-US" smtClean="0"/>
              <a:t>29-Mar-24</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r>
              <a:rPr lang="en-US" smtClean="0"/>
              <a:t>Birzeit University - Computer Science Dept. - Dr. Samer Zein </a:t>
            </a:r>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D57F1E4F-1CFF-5643-939E-217C01CDF565}"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2888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173CDF-8DEA-46B3-9717-E48169E60E8B}" type="datetime1">
              <a:rPr lang="en-US" smtClean="0"/>
              <a:t>29-Mar-24</a:t>
            </a:fld>
            <a:endParaRPr lang="en-US" dirty="0"/>
          </a:p>
        </p:txBody>
      </p:sp>
      <p:sp>
        <p:nvSpPr>
          <p:cNvPr id="5" name="Footer Placeholder 4"/>
          <p:cNvSpPr>
            <a:spLocks noGrp="1"/>
          </p:cNvSpPr>
          <p:nvPr>
            <p:ph type="ftr" sz="quarter" idx="11"/>
          </p:nvPr>
        </p:nvSpPr>
        <p:spPr/>
        <p:txBody>
          <a:bodyPr/>
          <a:lstStyle/>
          <a:p>
            <a:r>
              <a:rPr lang="en-US" smtClean="0"/>
              <a:t>Birzeit University - Computer Science Dept. - Dr. Samer Zein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1575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6120997-F5A1-4D02-B08C-CFE9496FD2C1}" type="datetime1">
              <a:rPr lang="en-US" smtClean="0"/>
              <a:t>29-Mar-24</a:t>
            </a:fld>
            <a:endParaRPr lang="en-US" dirty="0"/>
          </a:p>
        </p:txBody>
      </p:sp>
      <p:sp>
        <p:nvSpPr>
          <p:cNvPr id="5" name="Footer Placeholder 4"/>
          <p:cNvSpPr>
            <a:spLocks noGrp="1"/>
          </p:cNvSpPr>
          <p:nvPr>
            <p:ph type="ftr" sz="quarter" idx="11"/>
          </p:nvPr>
        </p:nvSpPr>
        <p:spPr/>
        <p:txBody>
          <a:bodyPr/>
          <a:lstStyle/>
          <a:p>
            <a:r>
              <a:rPr lang="en-US" smtClean="0"/>
              <a:t>Birzeit University - Computer Science Dept. - Dr. Samer Zein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67198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FBC397-8802-489C-99E7-2F22FCCD370A}" type="datetime1">
              <a:rPr lang="en-US" smtClean="0"/>
              <a:t>29-Mar-24</a:t>
            </a:fld>
            <a:endParaRPr lang="en-US" dirty="0"/>
          </a:p>
        </p:txBody>
      </p:sp>
      <p:sp>
        <p:nvSpPr>
          <p:cNvPr id="5" name="Footer Placeholder 4"/>
          <p:cNvSpPr>
            <a:spLocks noGrp="1"/>
          </p:cNvSpPr>
          <p:nvPr>
            <p:ph type="ftr" sz="quarter" idx="11"/>
          </p:nvPr>
        </p:nvSpPr>
        <p:spPr/>
        <p:txBody>
          <a:bodyPr/>
          <a:lstStyle/>
          <a:p>
            <a:r>
              <a:rPr lang="en-US" smtClean="0"/>
              <a:t>Birzeit University - Computer Science Dept. - Dr. Samer Zein </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4551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3BEC8E82-E6B7-4C9A-BDD5-FCC50E401E5E}" type="datetime1">
              <a:rPr lang="en-US" smtClean="0"/>
              <a:t>29-Mar-24</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r>
              <a:rPr lang="en-US" smtClean="0"/>
              <a:t>Birzeit University - Computer Science Dept. - Dr. Samer Zein </a:t>
            </a:r>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D57F1E4F-1CFF-5643-939E-217C01CDF565}"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677147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AA71E0C-59B3-48B0-83C9-98EC60DC8F18}" type="datetime1">
              <a:rPr lang="en-US" smtClean="0"/>
              <a:t>29-Mar-24</a:t>
            </a:fld>
            <a:endParaRPr lang="en-US" dirty="0"/>
          </a:p>
        </p:txBody>
      </p:sp>
      <p:sp>
        <p:nvSpPr>
          <p:cNvPr id="6" name="Footer Placeholder 5"/>
          <p:cNvSpPr>
            <a:spLocks noGrp="1"/>
          </p:cNvSpPr>
          <p:nvPr>
            <p:ph type="ftr" sz="quarter" idx="11"/>
          </p:nvPr>
        </p:nvSpPr>
        <p:spPr/>
        <p:txBody>
          <a:bodyPr/>
          <a:lstStyle/>
          <a:p>
            <a:r>
              <a:rPr lang="en-US" smtClean="0"/>
              <a:t>Birzeit University - Computer Science Dept. - Dr. Samer Zein </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178446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8EA977A-890B-4791-B290-9478DE94CAA3}" type="datetime1">
              <a:rPr lang="en-US" smtClean="0"/>
              <a:t>29-Mar-24</a:t>
            </a:fld>
            <a:endParaRPr lang="en-US" dirty="0"/>
          </a:p>
        </p:txBody>
      </p:sp>
      <p:sp>
        <p:nvSpPr>
          <p:cNvPr id="8" name="Footer Placeholder 7"/>
          <p:cNvSpPr>
            <a:spLocks noGrp="1"/>
          </p:cNvSpPr>
          <p:nvPr>
            <p:ph type="ftr" sz="quarter" idx="11"/>
          </p:nvPr>
        </p:nvSpPr>
        <p:spPr/>
        <p:txBody>
          <a:bodyPr/>
          <a:lstStyle/>
          <a:p>
            <a:r>
              <a:rPr lang="en-US" smtClean="0"/>
              <a:t>Birzeit University - Computer Science Dept. - Dr. Samer Zein </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10859937"/>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0C72F00-2711-4CF4-98A8-3EC2356E6903}" type="datetime1">
              <a:rPr lang="en-US" smtClean="0"/>
              <a:t>29-Mar-24</a:t>
            </a:fld>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953753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CD8806-C5F7-4FB1-B6A8-92378DA6E9D3}" type="datetime1">
              <a:rPr lang="en-US" smtClean="0"/>
              <a:t>29-Mar-24</a:t>
            </a:fld>
            <a:endParaRPr lang="en-US" dirty="0"/>
          </a:p>
        </p:txBody>
      </p:sp>
      <p:sp>
        <p:nvSpPr>
          <p:cNvPr id="3" name="Footer Placeholder 2"/>
          <p:cNvSpPr>
            <a:spLocks noGrp="1"/>
          </p:cNvSpPr>
          <p:nvPr>
            <p:ph type="ftr" sz="quarter" idx="11"/>
          </p:nvPr>
        </p:nvSpPr>
        <p:spPr/>
        <p:txBody>
          <a:bodyPr/>
          <a:lstStyle/>
          <a:p>
            <a:r>
              <a:rPr lang="en-US" smtClean="0"/>
              <a:t>Birzeit University - Computer Science Dept. - Dr. Samer Zein </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66177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F171A04C-4287-47BE-817A-E1B6C11B3EC5}" type="datetime1">
              <a:rPr lang="en-US" smtClean="0"/>
              <a:t>29-Mar-24</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r>
              <a:rPr lang="en-US" smtClean="0"/>
              <a:t>Birzeit University - Computer Science Dept. - Dr. Samer Zein </a:t>
            </a:r>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D57F1E4F-1CFF-5643-939E-217C01CDF565}" type="slidenum">
              <a:rPr lang="en-US" smtClean="0"/>
              <a:pPr/>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9171783"/>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D31A7CE3-C64D-4996-87C8-8315065CB294}" type="datetime1">
              <a:rPr lang="en-US" smtClean="0"/>
              <a:t>29-Mar-24</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r>
              <a:rPr lang="en-US" smtClean="0"/>
              <a:t>Birzeit University - Computer Science Dept. - Dr. Samer Zein </a:t>
            </a:r>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38972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B81E6BAD-B008-4465-AE6C-755ADF557155}" type="datetime1">
              <a:rPr lang="en-US" smtClean="0"/>
              <a:t>29-Mar-24</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r>
              <a:rPr lang="en-US" smtClean="0"/>
              <a:t>Birzeit University - Computer Science Dept. - Dr. Samer Zein </a:t>
            </a:r>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D57F1E4F-1CFF-5643-939E-217C01CDF565}"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376013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hf hd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Best Practices in Mobile App UI Design and Interaction</a:t>
            </a:r>
            <a:endParaRPr lang="en-US" dirty="0"/>
          </a:p>
        </p:txBody>
      </p:sp>
      <p:sp>
        <p:nvSpPr>
          <p:cNvPr id="3" name="Subtitle 2"/>
          <p:cNvSpPr>
            <a:spLocks noGrp="1"/>
          </p:cNvSpPr>
          <p:nvPr>
            <p:ph type="subTitle" idx="1"/>
          </p:nvPr>
        </p:nvSpPr>
        <p:spPr/>
        <p:txBody>
          <a:bodyPr/>
          <a:lstStyle/>
          <a:p>
            <a:r>
              <a:rPr lang="en-US" dirty="0" smtClean="0"/>
              <a:t>Samer Zein, (Ph.D.)</a:t>
            </a: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4247517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OFFLOAD TASKS</a:t>
            </a:r>
            <a:br>
              <a:rPr lang="en-US" b="1" dirty="0"/>
            </a:br>
            <a:endParaRPr lang="en-US" dirty="0"/>
          </a:p>
        </p:txBody>
      </p:sp>
      <p:sp>
        <p:nvSpPr>
          <p:cNvPr id="3" name="Content Placeholder 2"/>
          <p:cNvSpPr>
            <a:spLocks noGrp="1"/>
          </p:cNvSpPr>
          <p:nvPr>
            <p:ph idx="1"/>
          </p:nvPr>
        </p:nvSpPr>
        <p:spPr/>
        <p:txBody>
          <a:bodyPr>
            <a:normAutofit/>
          </a:bodyPr>
          <a:lstStyle/>
          <a:p>
            <a:r>
              <a:rPr lang="en-US" sz="2800" dirty="0"/>
              <a:t>Look for anything in the design that requires user effort (this might be entering data, making a decision, etc.), and look for alternatives. </a:t>
            </a:r>
            <a:endParaRPr lang="en-US" sz="2800" dirty="0" smtClean="0"/>
          </a:p>
          <a:p>
            <a:endParaRPr lang="en-US" sz="2800" dirty="0"/>
          </a:p>
          <a:p>
            <a:r>
              <a:rPr lang="en-US" sz="2800" dirty="0" smtClean="0"/>
              <a:t>For </a:t>
            </a:r>
            <a:r>
              <a:rPr lang="en-US" sz="2800" dirty="0"/>
              <a:t>example, in some cases you can reuse previously entered data instead of asking the user to type more, or use already available information to set a smart default.</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7036891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BREAK TASKS INTO BITE-SIZED CHUNKS</a:t>
            </a:r>
            <a:br>
              <a:rPr lang="en-US" b="1" dirty="0"/>
            </a:br>
            <a:endParaRPr lang="en-US" dirty="0"/>
          </a:p>
        </p:txBody>
      </p:sp>
      <p:sp>
        <p:nvSpPr>
          <p:cNvPr id="3" name="Content Placeholder 2"/>
          <p:cNvSpPr>
            <a:spLocks noGrp="1"/>
          </p:cNvSpPr>
          <p:nvPr>
            <p:ph idx="1"/>
          </p:nvPr>
        </p:nvSpPr>
        <p:spPr>
          <a:xfrm>
            <a:off x="1006839" y="1214583"/>
            <a:ext cx="3629816" cy="4317999"/>
          </a:xfrm>
        </p:spPr>
        <p:txBody>
          <a:bodyPr/>
          <a:lstStyle/>
          <a:p>
            <a:r>
              <a:rPr lang="en-US" dirty="0"/>
              <a:t>If a task contains a lot of steps and actions required from the user’s side, it’s better to divide such tasks into a number of subtasks. </a:t>
            </a:r>
            <a:endParaRPr lang="en-US" dirty="0" smtClean="0"/>
          </a:p>
          <a:p>
            <a:r>
              <a:rPr lang="en-US" dirty="0" smtClean="0"/>
              <a:t>This </a:t>
            </a:r>
            <a:r>
              <a:rPr lang="en-US" dirty="0"/>
              <a:t>principle is extremely important in mobile design because you don’t want to create too much complexity for the user at one time.</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11</a:t>
            </a:fld>
            <a:endParaRPr lang="en-US" dirty="0"/>
          </a:p>
        </p:txBody>
      </p:sp>
      <p:pic>
        <p:nvPicPr>
          <p:cNvPr id="6" name="Picture 5"/>
          <p:cNvPicPr>
            <a:picLocks noChangeAspect="1"/>
          </p:cNvPicPr>
          <p:nvPr/>
        </p:nvPicPr>
        <p:blipFill>
          <a:blip r:embed="rId2"/>
          <a:stretch>
            <a:fillRect/>
          </a:stretch>
        </p:blipFill>
        <p:spPr>
          <a:xfrm>
            <a:off x="4772169" y="1214583"/>
            <a:ext cx="6182158" cy="4721331"/>
          </a:xfrm>
          <a:prstGeom prst="rect">
            <a:avLst/>
          </a:prstGeom>
        </p:spPr>
      </p:pic>
    </p:spTree>
    <p:extLst>
      <p:ext uri="{BB962C8B-B14F-4D97-AF65-F5344CB8AC3E}">
        <p14:creationId xmlns:p14="http://schemas.microsoft.com/office/powerpoint/2010/main" val="3889785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896" y="383312"/>
            <a:ext cx="10178322" cy="429490"/>
          </a:xfrm>
        </p:spPr>
        <p:txBody>
          <a:bodyPr/>
          <a:lstStyle/>
          <a:p>
            <a:r>
              <a:rPr lang="en-US" dirty="0"/>
              <a:t>Chunking can also help to connect two different activities (such as browsing and purchasing).</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12</a:t>
            </a:fld>
            <a:endParaRPr lang="en-US" dirty="0"/>
          </a:p>
        </p:txBody>
      </p:sp>
      <p:pic>
        <p:nvPicPr>
          <p:cNvPr id="6" name="Picture 5"/>
          <p:cNvPicPr>
            <a:picLocks noChangeAspect="1"/>
          </p:cNvPicPr>
          <p:nvPr/>
        </p:nvPicPr>
        <p:blipFill>
          <a:blip r:embed="rId2"/>
          <a:stretch>
            <a:fillRect/>
          </a:stretch>
        </p:blipFill>
        <p:spPr>
          <a:xfrm>
            <a:off x="2010063" y="1179653"/>
            <a:ext cx="2667000" cy="4829175"/>
          </a:xfrm>
          <a:prstGeom prst="rect">
            <a:avLst/>
          </a:prstGeom>
        </p:spPr>
      </p:pic>
      <p:pic>
        <p:nvPicPr>
          <p:cNvPr id="7" name="Picture 6"/>
          <p:cNvPicPr>
            <a:picLocks noChangeAspect="1"/>
          </p:cNvPicPr>
          <p:nvPr/>
        </p:nvPicPr>
        <p:blipFill>
          <a:blip r:embed="rId3"/>
          <a:stretch>
            <a:fillRect/>
          </a:stretch>
        </p:blipFill>
        <p:spPr>
          <a:xfrm>
            <a:off x="6343073" y="1221363"/>
            <a:ext cx="2590800" cy="4581525"/>
          </a:xfrm>
          <a:prstGeom prst="rect">
            <a:avLst/>
          </a:prstGeom>
        </p:spPr>
      </p:pic>
      <p:sp>
        <p:nvSpPr>
          <p:cNvPr id="8" name="Right Arrow 7"/>
          <p:cNvSpPr/>
          <p:nvPr/>
        </p:nvSpPr>
        <p:spPr>
          <a:xfrm>
            <a:off x="5062104" y="3594240"/>
            <a:ext cx="895928" cy="2019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0405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64524"/>
          </a:xfrm>
        </p:spPr>
        <p:txBody>
          <a:bodyPr>
            <a:normAutofit fontScale="90000"/>
          </a:bodyPr>
          <a:lstStyle/>
          <a:p>
            <a:r>
              <a:rPr lang="en-US" b="1" dirty="0"/>
              <a:t>USE FAMILIAR SCREENS</a:t>
            </a:r>
            <a:br>
              <a:rPr lang="en-US" b="1" dirty="0"/>
            </a:br>
            <a:endParaRPr lang="en-US" dirty="0"/>
          </a:p>
        </p:txBody>
      </p:sp>
      <p:sp>
        <p:nvSpPr>
          <p:cNvPr id="3" name="Content Placeholder 2"/>
          <p:cNvSpPr>
            <a:spLocks noGrp="1"/>
          </p:cNvSpPr>
          <p:nvPr>
            <p:ph idx="1"/>
          </p:nvPr>
        </p:nvSpPr>
        <p:spPr>
          <a:xfrm>
            <a:off x="891460" y="1246909"/>
            <a:ext cx="4724249" cy="4950691"/>
          </a:xfrm>
        </p:spPr>
        <p:txBody>
          <a:bodyPr/>
          <a:lstStyle/>
          <a:p>
            <a:r>
              <a:rPr lang="en-US" dirty="0"/>
              <a:t>Familiar screens are screens that users see in many apps. </a:t>
            </a:r>
            <a:endParaRPr lang="en-US" dirty="0" smtClean="0"/>
          </a:p>
          <a:p>
            <a:r>
              <a:rPr lang="en-US" dirty="0" smtClean="0"/>
              <a:t>Screens </a:t>
            </a:r>
            <a:r>
              <a:rPr lang="en-US" dirty="0"/>
              <a:t>such as “</a:t>
            </a:r>
            <a:r>
              <a:rPr lang="en-US" dirty="0" err="1"/>
              <a:t>Gettings</a:t>
            </a:r>
            <a:r>
              <a:rPr lang="en-US" dirty="0"/>
              <a:t> started,” “What’s new” and “Search results” have become de facto standards for mobile apps. </a:t>
            </a:r>
            <a:endParaRPr lang="en-US" dirty="0" smtClean="0"/>
          </a:p>
          <a:p>
            <a:r>
              <a:rPr lang="en-US" dirty="0" smtClean="0"/>
              <a:t>They </a:t>
            </a:r>
            <a:r>
              <a:rPr lang="en-US" dirty="0"/>
              <a:t>don’t require additional explanation because users are already familiar with them. </a:t>
            </a:r>
            <a:endParaRPr lang="en-US" dirty="0" smtClean="0"/>
          </a:p>
          <a:p>
            <a:r>
              <a:rPr lang="en-US" dirty="0" smtClean="0"/>
              <a:t>This </a:t>
            </a:r>
            <a:r>
              <a:rPr lang="en-US" dirty="0"/>
              <a:t>allows users to use prior experience to interact with the app, with no learning curve.</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pic>
        <p:nvPicPr>
          <p:cNvPr id="6" name="Picture 5"/>
          <p:cNvPicPr>
            <a:picLocks noChangeAspect="1"/>
          </p:cNvPicPr>
          <p:nvPr/>
        </p:nvPicPr>
        <p:blipFill>
          <a:blip r:embed="rId2"/>
          <a:stretch>
            <a:fillRect/>
          </a:stretch>
        </p:blipFill>
        <p:spPr>
          <a:xfrm>
            <a:off x="7431232" y="382385"/>
            <a:ext cx="3314700" cy="6105525"/>
          </a:xfrm>
          <a:prstGeom prst="rect">
            <a:avLst/>
          </a:prstGeom>
        </p:spPr>
      </p:pic>
    </p:spTree>
    <p:extLst>
      <p:ext uri="{BB962C8B-B14F-4D97-AF65-F5344CB8AC3E}">
        <p14:creationId xmlns:p14="http://schemas.microsoft.com/office/powerpoint/2010/main" val="2199802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10706"/>
          </a:xfrm>
        </p:spPr>
        <p:txBody>
          <a:bodyPr/>
          <a:lstStyle/>
          <a:p>
            <a:r>
              <a:rPr lang="en-US" dirty="0" smtClean="0"/>
              <a:t>Avoid Jargon</a:t>
            </a:r>
            <a:endParaRPr lang="en-US" dirty="0"/>
          </a:p>
        </p:txBody>
      </p:sp>
      <p:sp>
        <p:nvSpPr>
          <p:cNvPr id="3" name="Content Placeholder 2"/>
          <p:cNvSpPr>
            <a:spLocks noGrp="1"/>
          </p:cNvSpPr>
          <p:nvPr>
            <p:ph idx="1"/>
          </p:nvPr>
        </p:nvSpPr>
        <p:spPr>
          <a:xfrm>
            <a:off x="1006839" y="2521526"/>
            <a:ext cx="4267125" cy="3260437"/>
          </a:xfrm>
        </p:spPr>
        <p:txBody>
          <a:bodyPr>
            <a:normAutofit/>
          </a:bodyPr>
          <a:lstStyle/>
          <a:p>
            <a:r>
              <a:rPr lang="en-US" dirty="0"/>
              <a:t>Clear communication should always be a top priority in any mobile app. </a:t>
            </a:r>
            <a:endParaRPr lang="en-US" dirty="0" smtClean="0"/>
          </a:p>
          <a:p>
            <a:r>
              <a:rPr lang="en-US" dirty="0" smtClean="0"/>
              <a:t>Use </a:t>
            </a:r>
            <a:r>
              <a:rPr lang="en-US" dirty="0"/>
              <a:t>what you know about your target audience to determine whether certain words or phrases are appropriate.</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6" name="Picture 5"/>
          <p:cNvPicPr>
            <a:picLocks noChangeAspect="1"/>
          </p:cNvPicPr>
          <p:nvPr/>
        </p:nvPicPr>
        <p:blipFill>
          <a:blip r:embed="rId2"/>
          <a:stretch>
            <a:fillRect/>
          </a:stretch>
        </p:blipFill>
        <p:spPr>
          <a:xfrm>
            <a:off x="6248476" y="833519"/>
            <a:ext cx="4918288" cy="5408017"/>
          </a:xfrm>
          <a:prstGeom prst="rect">
            <a:avLst/>
          </a:prstGeom>
        </p:spPr>
      </p:pic>
    </p:spTree>
    <p:extLst>
      <p:ext uri="{BB962C8B-B14F-4D97-AF65-F5344CB8AC3E}">
        <p14:creationId xmlns:p14="http://schemas.microsoft.com/office/powerpoint/2010/main" val="36915910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KEEP INTERACTIVE ELEMENTS FAMILIAR AND PREDICTABLE</a:t>
            </a:r>
            <a:br>
              <a:rPr lang="en-US" b="1" dirty="0"/>
            </a:br>
            <a:endParaRPr lang="en-US" dirty="0"/>
          </a:p>
        </p:txBody>
      </p:sp>
      <p:sp>
        <p:nvSpPr>
          <p:cNvPr id="3" name="Content Placeholder 2"/>
          <p:cNvSpPr>
            <a:spLocks noGrp="1"/>
          </p:cNvSpPr>
          <p:nvPr>
            <p:ph idx="1"/>
          </p:nvPr>
        </p:nvSpPr>
        <p:spPr>
          <a:xfrm>
            <a:off x="1251678" y="1745673"/>
            <a:ext cx="10178322" cy="4414982"/>
          </a:xfrm>
        </p:spPr>
        <p:txBody>
          <a:bodyPr>
            <a:normAutofit/>
          </a:bodyPr>
          <a:lstStyle/>
          <a:p>
            <a:r>
              <a:rPr lang="en-US" sz="2400" dirty="0"/>
              <a:t>Predictability is a fundamental principle of UX design. </a:t>
            </a:r>
            <a:endParaRPr lang="en-US" sz="2400" dirty="0" smtClean="0"/>
          </a:p>
          <a:p>
            <a:r>
              <a:rPr lang="en-US" sz="2400" dirty="0" smtClean="0"/>
              <a:t>When </a:t>
            </a:r>
            <a:r>
              <a:rPr lang="en-US" sz="2400" dirty="0"/>
              <a:t>things work in the way users predict, they feel a stronger sense of control. </a:t>
            </a:r>
            <a:endParaRPr lang="en-US" sz="2400" dirty="0" smtClean="0"/>
          </a:p>
          <a:p>
            <a:r>
              <a:rPr lang="en-US" sz="2400" dirty="0" smtClean="0"/>
              <a:t>Unlike </a:t>
            </a:r>
            <a:r>
              <a:rPr lang="en-US" sz="2400" dirty="0"/>
              <a:t>on desktop, where users can use hover effects to understand whether something is interactive or not, on mobile, users can check interactivity only by tapping on an element. That’s why, with buttons and other interactive elements, it’s essential to think about how the design communicates affordance</a:t>
            </a:r>
            <a:r>
              <a:rPr lang="en-US" sz="2400" dirty="0" smtClean="0"/>
              <a:t>.</a:t>
            </a:r>
          </a:p>
          <a:p>
            <a:r>
              <a:rPr lang="en-US" b="1" cap="all" dirty="0"/>
              <a:t>THE “BACK” BUTTON SHOULD WORK </a:t>
            </a:r>
            <a:r>
              <a:rPr lang="en-US" b="1" cap="all" dirty="0" smtClean="0"/>
              <a:t>PROPERLY</a:t>
            </a:r>
          </a:p>
          <a:p>
            <a:pPr lvl="1"/>
            <a:r>
              <a:rPr lang="en-US" dirty="0"/>
              <a:t>Prevent situations when tapping the “back” button in a multi-step process would take users all the way back to the home screen.</a:t>
            </a:r>
            <a:endParaRPr lang="en-US" b="1" cap="all" dirty="0"/>
          </a:p>
          <a:p>
            <a:endParaRPr lang="en-US" sz="2400"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13603871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55288"/>
          </a:xfrm>
        </p:spPr>
        <p:txBody>
          <a:bodyPr/>
          <a:lstStyle/>
          <a:p>
            <a:r>
              <a:rPr lang="en-US" b="1" dirty="0"/>
              <a:t>MEANINGFUL ERROR </a:t>
            </a:r>
            <a:r>
              <a:rPr lang="en-US" b="1" dirty="0" smtClean="0"/>
              <a:t>MESSAGES</a:t>
            </a:r>
            <a:endParaRPr lang="en-US" dirty="0"/>
          </a:p>
        </p:txBody>
      </p:sp>
      <p:sp>
        <p:nvSpPr>
          <p:cNvPr id="3" name="Content Placeholder 2"/>
          <p:cNvSpPr>
            <a:spLocks noGrp="1"/>
          </p:cNvSpPr>
          <p:nvPr>
            <p:ph idx="1"/>
          </p:nvPr>
        </p:nvSpPr>
        <p:spPr>
          <a:xfrm>
            <a:off x="965351" y="1584038"/>
            <a:ext cx="4687304" cy="3593591"/>
          </a:xfrm>
        </p:spPr>
        <p:txBody>
          <a:bodyPr/>
          <a:lstStyle/>
          <a:p>
            <a:r>
              <a:rPr lang="en-US" dirty="0"/>
              <a:t>Whatever the cause, these errors and how they are handled have a huge impact on the UX. </a:t>
            </a:r>
            <a:endParaRPr lang="en-US" dirty="0" smtClean="0"/>
          </a:p>
          <a:p>
            <a:r>
              <a:rPr lang="en-US" dirty="0" smtClean="0"/>
              <a:t>Bad </a:t>
            </a:r>
            <a:r>
              <a:rPr lang="en-US" dirty="0"/>
              <a:t>error handling paired with useless error messages can fill users with frustration and could be the reason why users abandon your app.</a:t>
            </a:r>
          </a:p>
        </p:txBody>
      </p:sp>
      <p:sp>
        <p:nvSpPr>
          <p:cNvPr id="4" name="Footer Placeholder 3"/>
          <p:cNvSpPr>
            <a:spLocks noGrp="1"/>
          </p:cNvSpPr>
          <p:nvPr>
            <p:ph type="ftr" sz="quarter" idx="11"/>
          </p:nvPr>
        </p:nvSpPr>
        <p:spPr>
          <a:xfrm>
            <a:off x="965351" y="6512204"/>
            <a:ext cx="4114800" cy="345796"/>
          </a:xfrm>
        </p:spPr>
        <p:txBody>
          <a:bodyPr/>
          <a:lstStyle/>
          <a:p>
            <a:r>
              <a:rPr lang="en-US" dirty="0"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1026" name="Picture 2" descr="Spotify’s error screen just states “An error occurred” and doesn’t provide any constructive advice on how to fix the probl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7693" y="1237673"/>
            <a:ext cx="2442607" cy="4335628"/>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y 5"/>
          <p:cNvSpPr/>
          <p:nvPr/>
        </p:nvSpPr>
        <p:spPr>
          <a:xfrm>
            <a:off x="8383359" y="5671695"/>
            <a:ext cx="831273" cy="840509"/>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8100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BE AWARE OF </a:t>
            </a:r>
            <a:r>
              <a:rPr lang="en-US" b="1" dirty="0" smtClean="0"/>
              <a:t>COLOR-BLINDNESS</a:t>
            </a:r>
            <a:endParaRPr lang="en-US" dirty="0"/>
          </a:p>
        </p:txBody>
      </p:sp>
      <p:sp>
        <p:nvSpPr>
          <p:cNvPr id="3" name="Content Placeholder 2"/>
          <p:cNvSpPr>
            <a:spLocks noGrp="1"/>
          </p:cNvSpPr>
          <p:nvPr>
            <p:ph idx="1"/>
          </p:nvPr>
        </p:nvSpPr>
        <p:spPr>
          <a:xfrm>
            <a:off x="900697" y="1542008"/>
            <a:ext cx="4179304" cy="3593591"/>
          </a:xfrm>
        </p:spPr>
        <p:txBody>
          <a:bodyPr>
            <a:normAutofit fontScale="92500" lnSpcReduction="10000"/>
          </a:bodyPr>
          <a:lstStyle/>
          <a:p>
            <a:r>
              <a:rPr lang="en-US" dirty="0"/>
              <a:t>4.5% of the global population experience </a:t>
            </a:r>
            <a:r>
              <a:rPr lang="en-US" dirty="0" smtClean="0"/>
              <a:t>color-blindness</a:t>
            </a:r>
          </a:p>
          <a:p>
            <a:r>
              <a:rPr lang="en-US" dirty="0" smtClean="0"/>
              <a:t> </a:t>
            </a:r>
            <a:r>
              <a:rPr lang="en-US" dirty="0"/>
              <a:t>(that’s 1 in 12 men and 1 in 200 women), </a:t>
            </a:r>
            <a:endParaRPr lang="en-US" dirty="0" smtClean="0"/>
          </a:p>
          <a:p>
            <a:r>
              <a:rPr lang="en-US" dirty="0" smtClean="0"/>
              <a:t>4</a:t>
            </a:r>
            <a:r>
              <a:rPr lang="en-US" dirty="0"/>
              <a:t>% suffer from low vision (1 in 30 people), and 0.6% are blind (1 in 188 people). </a:t>
            </a:r>
            <a:endParaRPr lang="en-US" dirty="0" smtClean="0"/>
          </a:p>
          <a:p>
            <a:r>
              <a:rPr lang="en-US" dirty="0" smtClean="0"/>
              <a:t>It’s </a:t>
            </a:r>
            <a:r>
              <a:rPr lang="en-US" dirty="0"/>
              <a:t>easy to forget that we’re designing for this group of users because most designers don’t experience such problems.</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6" name="Picture 5"/>
          <p:cNvPicPr>
            <a:picLocks noChangeAspect="1"/>
          </p:cNvPicPr>
          <p:nvPr/>
        </p:nvPicPr>
        <p:blipFill>
          <a:blip r:embed="rId2"/>
          <a:stretch>
            <a:fillRect/>
          </a:stretch>
        </p:blipFill>
        <p:spPr>
          <a:xfrm>
            <a:off x="5812992" y="1407534"/>
            <a:ext cx="5326063" cy="2097523"/>
          </a:xfrm>
          <a:prstGeom prst="rect">
            <a:avLst/>
          </a:prstGeom>
        </p:spPr>
      </p:pic>
      <p:pic>
        <p:nvPicPr>
          <p:cNvPr id="7" name="Picture 6"/>
          <p:cNvPicPr>
            <a:picLocks noChangeAspect="1"/>
          </p:cNvPicPr>
          <p:nvPr/>
        </p:nvPicPr>
        <p:blipFill>
          <a:blip r:embed="rId3"/>
          <a:stretch>
            <a:fillRect/>
          </a:stretch>
        </p:blipFill>
        <p:spPr>
          <a:xfrm>
            <a:off x="5812992" y="3862573"/>
            <a:ext cx="5325197" cy="2155589"/>
          </a:xfrm>
          <a:prstGeom prst="rect">
            <a:avLst/>
          </a:prstGeom>
        </p:spPr>
      </p:pic>
    </p:spTree>
    <p:extLst>
      <p:ext uri="{BB962C8B-B14F-4D97-AF65-F5344CB8AC3E}">
        <p14:creationId xmlns:p14="http://schemas.microsoft.com/office/powerpoint/2010/main" val="1245531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839" y="126543"/>
            <a:ext cx="10178322" cy="667784"/>
          </a:xfrm>
        </p:spPr>
        <p:txBody>
          <a:bodyPr>
            <a:normAutofit fontScale="90000"/>
          </a:bodyPr>
          <a:lstStyle/>
          <a:p>
            <a:r>
              <a:rPr lang="en-US" sz="4400" b="1" dirty="0"/>
              <a:t>USE STANDARD NAVIGATION COMPONENTS</a:t>
            </a:r>
            <a:br>
              <a:rPr lang="en-US" sz="4400" b="1" dirty="0"/>
            </a:br>
            <a:endParaRPr lang="en-US" sz="4400" dirty="0"/>
          </a:p>
        </p:txBody>
      </p:sp>
      <p:sp>
        <p:nvSpPr>
          <p:cNvPr id="3" name="Content Placeholder 2"/>
          <p:cNvSpPr>
            <a:spLocks noGrp="1"/>
          </p:cNvSpPr>
          <p:nvPr>
            <p:ph idx="1"/>
          </p:nvPr>
        </p:nvSpPr>
        <p:spPr>
          <a:xfrm>
            <a:off x="1193875" y="794327"/>
            <a:ext cx="9804249" cy="1805708"/>
          </a:xfrm>
        </p:spPr>
        <p:txBody>
          <a:bodyPr>
            <a:normAutofit/>
          </a:bodyPr>
          <a:lstStyle/>
          <a:p>
            <a:r>
              <a:rPr lang="en-US" sz="1600" dirty="0"/>
              <a:t>It’s better to use standard navigation patterns, such as the tab bar (for iOS) and the navigation drawer (for Android). </a:t>
            </a:r>
            <a:endParaRPr lang="en-US" sz="1600" dirty="0" smtClean="0"/>
          </a:p>
          <a:p>
            <a:r>
              <a:rPr lang="en-US" sz="1600" dirty="0" smtClean="0"/>
              <a:t>The </a:t>
            </a:r>
            <a:r>
              <a:rPr lang="en-US" sz="1600" dirty="0"/>
              <a:t>majority of users are familiar with both navigation patterns and will intuitively know how to get around your app.</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2050" name="Picture 2" descr="Side drawer (Androi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4692" y="2309091"/>
            <a:ext cx="3966196" cy="337126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6711587" y="2404422"/>
            <a:ext cx="4244152" cy="3180606"/>
          </a:xfrm>
          <a:prstGeom prst="rect">
            <a:avLst/>
          </a:prstGeom>
        </p:spPr>
      </p:pic>
    </p:spTree>
    <p:extLst>
      <p:ext uri="{BB962C8B-B14F-4D97-AF65-F5344CB8AC3E}">
        <p14:creationId xmlns:p14="http://schemas.microsoft.com/office/powerpoint/2010/main" val="42524559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46051"/>
          </a:xfrm>
        </p:spPr>
        <p:txBody>
          <a:bodyPr/>
          <a:lstStyle/>
          <a:p>
            <a:r>
              <a:rPr lang="en-US" b="1" dirty="0"/>
              <a:t>COMMUNICATE CURRENT </a:t>
            </a:r>
            <a:r>
              <a:rPr lang="en-US" b="1" dirty="0" smtClean="0"/>
              <a:t>LOCATION</a:t>
            </a: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3074" name="Picture 2" descr="The Health app (designed by Apple) provides information about the current section (the navigation option “Health data” is highlighted) and subsection (the headline “Activity” is visible at the top of the lay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2302" y="1770346"/>
            <a:ext cx="7372062" cy="41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3300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6757" y="258299"/>
            <a:ext cx="10364451" cy="693047"/>
          </a:xfrm>
        </p:spPr>
        <p:txBody>
          <a:bodyPr>
            <a:normAutofit fontScale="90000"/>
          </a:bodyPr>
          <a:lstStyle/>
          <a:p>
            <a:r>
              <a:rPr lang="en-US" dirty="0" smtClean="0"/>
              <a:t>Introduction</a:t>
            </a:r>
            <a:endParaRPr lang="en-US" dirty="0"/>
          </a:p>
        </p:txBody>
      </p:sp>
      <p:sp>
        <p:nvSpPr>
          <p:cNvPr id="3" name="Content Placeholder 2"/>
          <p:cNvSpPr>
            <a:spLocks noGrp="1"/>
          </p:cNvSpPr>
          <p:nvPr>
            <p:ph idx="1"/>
          </p:nvPr>
        </p:nvSpPr>
        <p:spPr>
          <a:xfrm>
            <a:off x="942886" y="1177637"/>
            <a:ext cx="10178322" cy="4641272"/>
          </a:xfrm>
        </p:spPr>
        <p:txBody>
          <a:bodyPr>
            <a:noAutofit/>
          </a:bodyPr>
          <a:lstStyle/>
          <a:p>
            <a:r>
              <a:rPr lang="en-US" sz="2400" dirty="0" smtClean="0"/>
              <a:t>The difference of a good and bad app usually boils to the quality of user interaction</a:t>
            </a:r>
          </a:p>
          <a:p>
            <a:r>
              <a:rPr lang="en-US" sz="2400" dirty="0" smtClean="0"/>
              <a:t>A good UX separates successful mobile apps from unsuccessful ones</a:t>
            </a:r>
          </a:p>
          <a:p>
            <a:r>
              <a:rPr lang="en-US" sz="2400" dirty="0" smtClean="0"/>
              <a:t>Today</a:t>
            </a:r>
            <a:r>
              <a:rPr lang="en-US" sz="2400" dirty="0"/>
              <a:t>, mobile users expect a lot from an app: </a:t>
            </a:r>
            <a:endParaRPr lang="en-US" sz="2400" dirty="0" smtClean="0"/>
          </a:p>
          <a:p>
            <a:pPr lvl="1"/>
            <a:r>
              <a:rPr lang="en-US" sz="2000" dirty="0" smtClean="0"/>
              <a:t>fast </a:t>
            </a:r>
            <a:r>
              <a:rPr lang="en-US" sz="2000" dirty="0"/>
              <a:t>loading time, </a:t>
            </a:r>
            <a:endParaRPr lang="en-US" sz="2000" dirty="0" smtClean="0"/>
          </a:p>
          <a:p>
            <a:pPr lvl="1"/>
            <a:r>
              <a:rPr lang="en-US" sz="2000" dirty="0" smtClean="0"/>
              <a:t>ease </a:t>
            </a:r>
            <a:r>
              <a:rPr lang="en-US" sz="2000" dirty="0"/>
              <a:t>of use and delight during interaction. </a:t>
            </a:r>
            <a:endParaRPr lang="en-US" sz="2000" dirty="0" smtClean="0"/>
          </a:p>
          <a:p>
            <a:r>
              <a:rPr lang="en-US" sz="2400" dirty="0" smtClean="0"/>
              <a:t>If </a:t>
            </a:r>
            <a:r>
              <a:rPr lang="en-US" sz="2400" dirty="0"/>
              <a:t>you want your app to be successful, you have to consider UX to be not just a minor aspect of design, but an essential component of product strategy.</a:t>
            </a:r>
          </a:p>
        </p:txBody>
      </p:sp>
      <p:sp>
        <p:nvSpPr>
          <p:cNvPr id="4" name="Footer Placeholder 3"/>
          <p:cNvSpPr>
            <a:spLocks noGrp="1"/>
          </p:cNvSpPr>
          <p:nvPr>
            <p:ph type="ftr" sz="quarter" idx="11"/>
          </p:nvPr>
        </p:nvSpPr>
        <p:spPr>
          <a:xfrm>
            <a:off x="3028901" y="6218144"/>
            <a:ext cx="6672887" cy="365125"/>
          </a:xfrm>
        </p:spPr>
        <p:txBody>
          <a:bodyPr/>
          <a:lstStyle/>
          <a:p>
            <a:r>
              <a:rPr lang="en-US" dirty="0"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a:t>
            </a:fld>
            <a:endParaRPr lang="en-US" dirty="0"/>
          </a:p>
        </p:txBody>
      </p:sp>
      <p:sp>
        <p:nvSpPr>
          <p:cNvPr id="6" name="TextBox 5"/>
          <p:cNvSpPr txBox="1"/>
          <p:nvPr/>
        </p:nvSpPr>
        <p:spPr>
          <a:xfrm>
            <a:off x="3934691" y="6548577"/>
            <a:ext cx="5585183" cy="261610"/>
          </a:xfrm>
          <a:prstGeom prst="rect">
            <a:avLst/>
          </a:prstGeom>
          <a:noFill/>
        </p:spPr>
        <p:txBody>
          <a:bodyPr wrap="none" rtlCol="0">
            <a:spAutoFit/>
          </a:bodyPr>
          <a:lstStyle/>
          <a:p>
            <a:r>
              <a:rPr lang="en-US" sz="1100" dirty="0"/>
              <a:t>Refs: https://www.smashingmagazine.com/2018/02/comprehensive-guide-to-mobile-app-design/</a:t>
            </a:r>
          </a:p>
        </p:txBody>
      </p:sp>
    </p:spTree>
    <p:extLst>
      <p:ext uri="{BB962C8B-B14F-4D97-AF65-F5344CB8AC3E}">
        <p14:creationId xmlns:p14="http://schemas.microsoft.com/office/powerpoint/2010/main" val="6786819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81397"/>
          </a:xfrm>
        </p:spPr>
        <p:txBody>
          <a:bodyPr>
            <a:normAutofit/>
          </a:bodyPr>
          <a:lstStyle/>
          <a:p>
            <a:r>
              <a:rPr lang="en-US" sz="4800" b="1" dirty="0"/>
              <a:t>Focus On The First-Time Experience</a:t>
            </a:r>
          </a:p>
        </p:txBody>
      </p:sp>
      <p:sp>
        <p:nvSpPr>
          <p:cNvPr id="3" name="Content Placeholder 2"/>
          <p:cNvSpPr>
            <a:spLocks noGrp="1"/>
          </p:cNvSpPr>
          <p:nvPr>
            <p:ph idx="1"/>
          </p:nvPr>
        </p:nvSpPr>
        <p:spPr>
          <a:xfrm>
            <a:off x="1080805" y="1255680"/>
            <a:ext cx="10256831" cy="1630217"/>
          </a:xfrm>
        </p:spPr>
        <p:txBody>
          <a:bodyPr/>
          <a:lstStyle/>
          <a:p>
            <a:r>
              <a:rPr lang="en-US" dirty="0"/>
              <a:t>The first-time experience is a make or break part of mobile apps. You only get one shot at a first impression. And if you fail, there’s a huge probability that users won’t launch your app again</a:t>
            </a:r>
            <a:r>
              <a:rPr lang="en-US" dirty="0" smtClean="0"/>
              <a:t>.</a:t>
            </a:r>
          </a:p>
          <a:p>
            <a:r>
              <a:rPr lang="en-US" b="1" cap="all" dirty="0"/>
              <a:t>AVOID SIGN-IN WALLS</a:t>
            </a:r>
          </a:p>
          <a:p>
            <a:r>
              <a:rPr lang="en-US" b="1" cap="all" dirty="0"/>
              <a:t>DESIGN A GOOD ONBOARDING EXPERIENCE</a:t>
            </a:r>
          </a:p>
          <a:p>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4098" name="Picture 2" descr="Duolingo has a user-guided tour that consists of a quick te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847" y="2885897"/>
            <a:ext cx="5367917" cy="297919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e empty state in Expensify reassures users by telling them how to get start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269" y="2885897"/>
            <a:ext cx="2038062" cy="3209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04301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Don’t Ask For Set-Up Information Up Front</a:t>
            </a:r>
            <a:br>
              <a:rPr lang="en-US" b="1" dirty="0"/>
            </a:br>
            <a:endParaRPr lang="en-US" dirty="0"/>
          </a:p>
        </p:txBody>
      </p:sp>
      <p:sp>
        <p:nvSpPr>
          <p:cNvPr id="3" name="Content Placeholder 2"/>
          <p:cNvSpPr>
            <a:spLocks noGrp="1"/>
          </p:cNvSpPr>
          <p:nvPr>
            <p:ph idx="1"/>
          </p:nvPr>
        </p:nvSpPr>
        <p:spPr>
          <a:xfrm>
            <a:off x="1251678" y="1774120"/>
            <a:ext cx="10044395" cy="1310825"/>
          </a:xfrm>
        </p:spPr>
        <p:txBody>
          <a:bodyPr>
            <a:normAutofit fontScale="85000" lnSpcReduction="10000"/>
          </a:bodyPr>
          <a:lstStyle/>
          <a:p>
            <a:r>
              <a:rPr lang="en-US" dirty="0"/>
              <a:t>A mandatory set-up phase creates friction and can lead to abandonment of the app. When users launch an app, they expect it to just work</a:t>
            </a:r>
            <a:r>
              <a:rPr lang="en-US" dirty="0" smtClean="0"/>
              <a:t>.</a:t>
            </a:r>
          </a:p>
          <a:p>
            <a:r>
              <a:rPr lang="en-US" dirty="0"/>
              <a:t>Try to infer what you need from the </a:t>
            </a:r>
            <a:r>
              <a:rPr lang="en-US" dirty="0" smtClean="0"/>
              <a:t>system.</a:t>
            </a:r>
          </a:p>
          <a:p>
            <a:r>
              <a:rPr lang="en-US" b="1" cap="all" dirty="0"/>
              <a:t>AVOID ASKING FOR PERMISSIONS RIGHT AT THE START</a:t>
            </a:r>
          </a:p>
          <a:p>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5122" name="Picture 2" descr="Apps should ask for permissions in context and should communicate the value that the access will provide. Prompt users to accept permissions only when they try to use the feat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57662" y="3120955"/>
            <a:ext cx="5432425" cy="321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60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Make Your App Appear Fast And Responsive</a:t>
            </a:r>
            <a:br>
              <a:rPr lang="en-US" b="1" dirty="0"/>
            </a:b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6146" name="Picture 2" descr="The faster your app, the better the experience will 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5647" y="1944976"/>
            <a:ext cx="6337438" cy="415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2614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OFFER A VISUAL </a:t>
            </a:r>
            <a:r>
              <a:rPr lang="en-US" b="1" dirty="0" smtClean="0"/>
              <a:t>DISTRACTION when loading data</a:t>
            </a:r>
            <a:endParaRPr lang="en-US" b="1"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6" name="Picture 5"/>
          <p:cNvPicPr>
            <a:picLocks noChangeAspect="1"/>
          </p:cNvPicPr>
          <p:nvPr/>
        </p:nvPicPr>
        <p:blipFill>
          <a:blip r:embed="rId2"/>
          <a:stretch>
            <a:fillRect/>
          </a:stretch>
        </p:blipFill>
        <p:spPr>
          <a:xfrm>
            <a:off x="1713496" y="2198253"/>
            <a:ext cx="3329982" cy="2339109"/>
          </a:xfrm>
          <a:prstGeom prst="rect">
            <a:avLst/>
          </a:prstGeom>
        </p:spPr>
      </p:pic>
      <p:pic>
        <p:nvPicPr>
          <p:cNvPr id="7" name="Picture 6"/>
          <p:cNvPicPr>
            <a:picLocks noChangeAspect="1"/>
          </p:cNvPicPr>
          <p:nvPr/>
        </p:nvPicPr>
        <p:blipFill>
          <a:blip r:embed="rId3"/>
          <a:stretch>
            <a:fillRect/>
          </a:stretch>
        </p:blipFill>
        <p:spPr>
          <a:xfrm>
            <a:off x="5857876" y="3308831"/>
            <a:ext cx="3341543" cy="2352969"/>
          </a:xfrm>
          <a:prstGeom prst="rect">
            <a:avLst/>
          </a:prstGeom>
        </p:spPr>
      </p:pic>
      <p:sp>
        <p:nvSpPr>
          <p:cNvPr id="8" name="Curved Right Arrow 7"/>
          <p:cNvSpPr/>
          <p:nvPr/>
        </p:nvSpPr>
        <p:spPr>
          <a:xfrm rot="19948201">
            <a:off x="4389582" y="4844079"/>
            <a:ext cx="1087582" cy="60036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7166678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Skeleton Screens</a:t>
            </a:r>
            <a:br>
              <a:rPr lang="en-US" b="1" dirty="0"/>
            </a:br>
            <a:endParaRPr lang="en-US" dirty="0"/>
          </a:p>
        </p:txBody>
      </p:sp>
      <p:sp>
        <p:nvSpPr>
          <p:cNvPr id="3" name="Content Placeholder 2"/>
          <p:cNvSpPr>
            <a:spLocks noGrp="1"/>
          </p:cNvSpPr>
          <p:nvPr>
            <p:ph idx="1"/>
          </p:nvPr>
        </p:nvSpPr>
        <p:spPr>
          <a:xfrm>
            <a:off x="1778150" y="2142511"/>
            <a:ext cx="4290140" cy="3965173"/>
          </a:xfrm>
        </p:spPr>
        <p:txBody>
          <a:bodyPr>
            <a:normAutofit/>
          </a:bodyPr>
          <a:lstStyle/>
          <a:p>
            <a:r>
              <a:rPr lang="en-US" sz="2400" dirty="0"/>
              <a:t>Skeleton screens (i.e. temporary information containers) are essentially a blank version of a page into which information is gradually loaded.</a:t>
            </a:r>
          </a:p>
        </p:txBody>
      </p:sp>
      <p:sp>
        <p:nvSpPr>
          <p:cNvPr id="4" name="Footer Placeholder 3"/>
          <p:cNvSpPr>
            <a:spLocks noGrp="1"/>
          </p:cNvSpPr>
          <p:nvPr>
            <p:ph type="ftr" sz="quarter" idx="11"/>
          </p:nvPr>
        </p:nvSpPr>
        <p:spPr>
          <a:xfrm>
            <a:off x="981364" y="6375679"/>
            <a:ext cx="4114800" cy="345796"/>
          </a:xfrm>
        </p:spPr>
        <p:txBody>
          <a:bodyPr/>
          <a:lstStyle/>
          <a:p>
            <a:r>
              <a:rPr lang="en-US" dirty="0"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24</a:t>
            </a:fld>
            <a:endParaRPr lang="en-US" dirty="0"/>
          </a:p>
        </p:txBody>
      </p:sp>
      <p:pic>
        <p:nvPicPr>
          <p:cNvPr id="6" name="Picture 5"/>
          <p:cNvPicPr>
            <a:picLocks noChangeAspect="1"/>
          </p:cNvPicPr>
          <p:nvPr/>
        </p:nvPicPr>
        <p:blipFill>
          <a:blip r:embed="rId2"/>
          <a:stretch>
            <a:fillRect/>
          </a:stretch>
        </p:blipFill>
        <p:spPr>
          <a:xfrm>
            <a:off x="7368513" y="876866"/>
            <a:ext cx="3179415" cy="5758633"/>
          </a:xfrm>
          <a:prstGeom prst="rect">
            <a:avLst/>
          </a:prstGeom>
        </p:spPr>
      </p:pic>
    </p:spTree>
    <p:extLst>
      <p:ext uri="{BB962C8B-B14F-4D97-AF65-F5344CB8AC3E}">
        <p14:creationId xmlns:p14="http://schemas.microsoft.com/office/powerpoint/2010/main" val="36474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910706"/>
          </a:xfrm>
        </p:spPr>
        <p:txBody>
          <a:bodyPr>
            <a:normAutofit fontScale="90000"/>
          </a:bodyPr>
          <a:lstStyle/>
          <a:p>
            <a:r>
              <a:rPr lang="en-US" b="1" dirty="0"/>
              <a:t>DESIGN FOR FINGERS, NOT CURSORS</a:t>
            </a:r>
            <a:br>
              <a:rPr lang="en-US" b="1" dirty="0"/>
            </a:b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25</a:t>
            </a:fld>
            <a:endParaRPr lang="en-US" dirty="0"/>
          </a:p>
        </p:txBody>
      </p:sp>
      <p:pic>
        <p:nvPicPr>
          <p:cNvPr id="8194" name="Picture 2" descr="A small touch target increases the chance of false selec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046" y="2024639"/>
            <a:ext cx="6361281" cy="34987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2618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CONSIDER THUMB ZONE</a:t>
            </a:r>
            <a:br>
              <a:rPr lang="en-US" b="1" dirty="0"/>
            </a:b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26</a:t>
            </a:fld>
            <a:endParaRPr lang="en-US" dirty="0"/>
          </a:p>
        </p:txBody>
      </p:sp>
      <p:pic>
        <p:nvPicPr>
          <p:cNvPr id="9218" name="Picture 2" descr="Thumb zones, according to research by Scott Hur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756" y="1183409"/>
            <a:ext cx="8064789" cy="52219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8707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735215"/>
          </a:xfrm>
        </p:spPr>
        <p:txBody>
          <a:bodyPr>
            <a:normAutofit fontScale="90000"/>
          </a:bodyPr>
          <a:lstStyle/>
          <a:p>
            <a:r>
              <a:rPr lang="en-US" b="1" dirty="0"/>
              <a:t>PERSONALIZED EXPERIENCE</a:t>
            </a:r>
            <a:br>
              <a:rPr lang="en-US" b="1" dirty="0"/>
            </a:br>
            <a:endParaRPr lang="en-US" dirty="0"/>
          </a:p>
        </p:txBody>
      </p:sp>
      <p:sp>
        <p:nvSpPr>
          <p:cNvPr id="3" name="Content Placeholder 2"/>
          <p:cNvSpPr>
            <a:spLocks noGrp="1"/>
          </p:cNvSpPr>
          <p:nvPr>
            <p:ph idx="1"/>
          </p:nvPr>
        </p:nvSpPr>
        <p:spPr>
          <a:xfrm>
            <a:off x="1140842" y="1196110"/>
            <a:ext cx="10178322" cy="1168399"/>
          </a:xfrm>
        </p:spPr>
        <p:txBody>
          <a:bodyPr>
            <a:normAutofit lnSpcReduction="10000"/>
          </a:bodyPr>
          <a:lstStyle/>
          <a:p>
            <a:r>
              <a:rPr lang="en-US" dirty="0"/>
              <a:t>There are countless ways to improve the mobile UX by incorporating personalization. </a:t>
            </a:r>
            <a:endParaRPr lang="en-US" dirty="0" smtClean="0"/>
          </a:p>
          <a:p>
            <a:r>
              <a:rPr lang="en-US" dirty="0" smtClean="0"/>
              <a:t>It’s </a:t>
            </a:r>
            <a:r>
              <a:rPr lang="en-US" dirty="0"/>
              <a:t>possible to offer personalized content depending on the user’s location, their past searches and their past purchases. </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27</a:t>
            </a:fld>
            <a:endParaRPr lang="en-US" dirty="0"/>
          </a:p>
        </p:txBody>
      </p:sp>
      <p:pic>
        <p:nvPicPr>
          <p:cNvPr id="6" name="Picture 5"/>
          <p:cNvPicPr>
            <a:picLocks noChangeAspect="1"/>
          </p:cNvPicPr>
          <p:nvPr/>
        </p:nvPicPr>
        <p:blipFill>
          <a:blip r:embed="rId2"/>
          <a:stretch>
            <a:fillRect/>
          </a:stretch>
        </p:blipFill>
        <p:spPr>
          <a:xfrm>
            <a:off x="3028950" y="2364509"/>
            <a:ext cx="6134100" cy="4005797"/>
          </a:xfrm>
          <a:prstGeom prst="rect">
            <a:avLst/>
          </a:prstGeom>
        </p:spPr>
      </p:pic>
    </p:spTree>
    <p:extLst>
      <p:ext uri="{BB962C8B-B14F-4D97-AF65-F5344CB8AC3E}">
        <p14:creationId xmlns:p14="http://schemas.microsoft.com/office/powerpoint/2010/main" val="2108524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TAKE ADVANTAGE OF THE DEVICE’S CAPABILITIES</a:t>
            </a:r>
            <a:br>
              <a:rPr lang="en-US" b="1" dirty="0"/>
            </a:b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6" name="Picture 5"/>
          <p:cNvPicPr>
            <a:picLocks noChangeAspect="1"/>
          </p:cNvPicPr>
          <p:nvPr/>
        </p:nvPicPr>
        <p:blipFill>
          <a:blip r:embed="rId2"/>
          <a:stretch>
            <a:fillRect/>
          </a:stretch>
        </p:blipFill>
        <p:spPr>
          <a:xfrm>
            <a:off x="1251678" y="2404125"/>
            <a:ext cx="2532495" cy="2560022"/>
          </a:xfrm>
          <a:prstGeom prst="rect">
            <a:avLst/>
          </a:prstGeom>
        </p:spPr>
      </p:pic>
      <p:pic>
        <p:nvPicPr>
          <p:cNvPr id="7" name="Picture 6"/>
          <p:cNvPicPr>
            <a:picLocks noChangeAspect="1"/>
          </p:cNvPicPr>
          <p:nvPr/>
        </p:nvPicPr>
        <p:blipFill>
          <a:blip r:embed="rId3"/>
          <a:stretch>
            <a:fillRect/>
          </a:stretch>
        </p:blipFill>
        <p:spPr>
          <a:xfrm>
            <a:off x="7358352" y="2237495"/>
            <a:ext cx="4212278" cy="2893282"/>
          </a:xfrm>
          <a:prstGeom prst="rect">
            <a:avLst/>
          </a:prstGeom>
        </p:spPr>
      </p:pic>
      <p:pic>
        <p:nvPicPr>
          <p:cNvPr id="8" name="Picture 7"/>
          <p:cNvPicPr>
            <a:picLocks noChangeAspect="1"/>
          </p:cNvPicPr>
          <p:nvPr/>
        </p:nvPicPr>
        <p:blipFill>
          <a:blip r:embed="rId4"/>
          <a:stretch>
            <a:fillRect/>
          </a:stretch>
        </p:blipFill>
        <p:spPr>
          <a:xfrm>
            <a:off x="4660612" y="1708332"/>
            <a:ext cx="2285133" cy="3951608"/>
          </a:xfrm>
          <a:prstGeom prst="rect">
            <a:avLst/>
          </a:prstGeom>
        </p:spPr>
      </p:pic>
    </p:spTree>
    <p:extLst>
      <p:ext uri="{BB962C8B-B14F-4D97-AF65-F5344CB8AC3E}">
        <p14:creationId xmlns:p14="http://schemas.microsoft.com/office/powerpoint/2010/main" val="22511039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app Usability Heuristics</a:t>
            </a:r>
            <a:endParaRPr lang="en-US" dirty="0"/>
          </a:p>
        </p:txBody>
      </p:sp>
      <p:sp>
        <p:nvSpPr>
          <p:cNvPr id="3" name="Content Placeholder 2"/>
          <p:cNvSpPr>
            <a:spLocks noGrp="1"/>
          </p:cNvSpPr>
          <p:nvPr>
            <p:ph idx="1"/>
          </p:nvPr>
        </p:nvSpPr>
        <p:spPr/>
        <p:txBody>
          <a:bodyPr>
            <a:normAutofit/>
          </a:bodyPr>
          <a:lstStyle/>
          <a:p>
            <a:r>
              <a:rPr lang="en-US" sz="2400" dirty="0"/>
              <a:t>Usability heuristics are guidelines or principles that help evaluate the user interface design of software or applications. </a:t>
            </a:r>
            <a:endParaRPr lang="en-US" sz="2400" dirty="0" smtClean="0"/>
          </a:p>
          <a:p>
            <a:r>
              <a:rPr lang="en-US" sz="2400" dirty="0" smtClean="0"/>
              <a:t>When </a:t>
            </a:r>
            <a:r>
              <a:rPr lang="en-US" sz="2400" dirty="0"/>
              <a:t>it comes to mobile apps, there are several sets of usability heuristics commonly referenced. </a:t>
            </a:r>
            <a:endParaRPr lang="en-US" sz="2400" dirty="0" smtClean="0"/>
          </a:p>
          <a:p>
            <a:r>
              <a:rPr lang="en-US" sz="2400" dirty="0" smtClean="0"/>
              <a:t>One </a:t>
            </a:r>
            <a:r>
              <a:rPr lang="en-US" sz="2400" dirty="0"/>
              <a:t>of the most well-known sets is Nielsen's 10 Usability Heuristics for User Interface Design. While these heuristics were not specifically tailored for mobile apps, they are widely applicable and can be adapted for mobile design considerations.</a:t>
            </a:r>
            <a:endParaRPr lang="en-US" sz="2400"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11035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Mobile app Usability </a:t>
            </a:r>
            <a:r>
              <a:rPr lang="en-US" dirty="0" smtClean="0"/>
              <a:t>Heuristics..1</a:t>
            </a:r>
            <a:endParaRPr lang="en-US" dirty="0"/>
          </a:p>
        </p:txBody>
      </p:sp>
      <p:sp>
        <p:nvSpPr>
          <p:cNvPr id="3" name="Content Placeholder 2"/>
          <p:cNvSpPr>
            <a:spLocks noGrp="1"/>
          </p:cNvSpPr>
          <p:nvPr>
            <p:ph idx="1"/>
          </p:nvPr>
        </p:nvSpPr>
        <p:spPr>
          <a:xfrm>
            <a:off x="979055" y="2068945"/>
            <a:ext cx="10450945" cy="3810647"/>
          </a:xfrm>
        </p:spPr>
        <p:txBody>
          <a:bodyPr>
            <a:noAutofit/>
          </a:bodyPr>
          <a:lstStyle/>
          <a:p>
            <a:r>
              <a:rPr lang="en-US" sz="2400" b="1" dirty="0"/>
              <a:t>Visibility of system status</a:t>
            </a:r>
            <a:r>
              <a:rPr lang="en-US" sz="2400" dirty="0"/>
              <a:t>: The system should always keep users informed about what is going on, through appropriate feedback within a reasonable timeframe.</a:t>
            </a:r>
          </a:p>
          <a:p>
            <a:r>
              <a:rPr lang="en-US" sz="2400" b="1" dirty="0"/>
              <a:t>Match between system and the real world</a:t>
            </a:r>
            <a:r>
              <a:rPr lang="en-US" sz="2400" dirty="0"/>
              <a:t>: The system should speak the users' language, with words, phrases, and concepts familiar to the user, rather than system-oriented terms. Follow real-world conventions, making information appear in a natural and logical order.</a:t>
            </a:r>
          </a:p>
          <a:p>
            <a:r>
              <a:rPr lang="en-US" sz="2400" b="1" dirty="0"/>
              <a:t>User control and freedom</a:t>
            </a:r>
            <a:r>
              <a:rPr lang="en-US" sz="2400" dirty="0"/>
              <a:t>: Users often choose system functions by mistake and will need a clearly marked "emergency exit" to leave the unwanted state without having to go through an extended dialogue. Support undo and redo.</a:t>
            </a:r>
          </a:p>
          <a:p>
            <a:endParaRPr lang="en-US" sz="2400"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0260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a:t>app Usability Heuristics</a:t>
            </a:r>
            <a:r>
              <a:rPr lang="en-US" dirty="0" smtClean="0"/>
              <a:t>..2</a:t>
            </a:r>
            <a:endParaRPr lang="en-US" dirty="0"/>
          </a:p>
        </p:txBody>
      </p:sp>
      <p:sp>
        <p:nvSpPr>
          <p:cNvPr id="3" name="Content Placeholder 2"/>
          <p:cNvSpPr>
            <a:spLocks noGrp="1"/>
          </p:cNvSpPr>
          <p:nvPr>
            <p:ph idx="1"/>
          </p:nvPr>
        </p:nvSpPr>
        <p:spPr/>
        <p:txBody>
          <a:bodyPr/>
          <a:lstStyle/>
          <a:p>
            <a:r>
              <a:rPr lang="en-US" b="1" dirty="0"/>
              <a:t>Consistency and standards</a:t>
            </a:r>
            <a:r>
              <a:rPr lang="en-US" dirty="0"/>
              <a:t>: Users should not have to wonder whether different words, situations, or actions mean the same thing. Follow platform conventions.</a:t>
            </a:r>
          </a:p>
          <a:p>
            <a:r>
              <a:rPr lang="en-US" b="1" dirty="0"/>
              <a:t>Error prevention</a:t>
            </a:r>
            <a:r>
              <a:rPr lang="en-US" dirty="0"/>
              <a:t>: Even better than good error messages is a careful design that prevents a problem from occurring in the first place. Either eliminate error-prone conditions or check for them and present users with a confirmation option before they commit to the action.</a:t>
            </a:r>
          </a:p>
          <a:p>
            <a:r>
              <a:rPr lang="en-US" b="1" dirty="0"/>
              <a:t>Recognition rather than recall</a:t>
            </a:r>
            <a:r>
              <a:rPr lang="en-US" dirty="0"/>
              <a:t>: Minimize the user's memory load by making objects, actions, and options visible. The user should not have to remember information from one part of the dialogue to another. Instructions for use of the system should be visible or easily retrievable whenever appropriate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val="4135099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Usability Heuristics …3</a:t>
            </a:r>
            <a:endParaRPr lang="en-US" dirty="0"/>
          </a:p>
        </p:txBody>
      </p:sp>
      <p:sp>
        <p:nvSpPr>
          <p:cNvPr id="3" name="Content Placeholder 2"/>
          <p:cNvSpPr>
            <a:spLocks noGrp="1"/>
          </p:cNvSpPr>
          <p:nvPr>
            <p:ph idx="1"/>
          </p:nvPr>
        </p:nvSpPr>
        <p:spPr>
          <a:xfrm>
            <a:off x="1251678" y="1219201"/>
            <a:ext cx="10178322" cy="4660392"/>
          </a:xfrm>
        </p:spPr>
        <p:txBody>
          <a:bodyPr>
            <a:normAutofit lnSpcReduction="10000"/>
          </a:bodyPr>
          <a:lstStyle/>
          <a:p>
            <a:r>
              <a:rPr lang="en-US" b="1" dirty="0"/>
              <a:t>Flexibility and efficiency of use</a:t>
            </a:r>
            <a:r>
              <a:rPr lang="en-US" dirty="0"/>
              <a:t>: Accelerators—unseen by the novice user—may often speed up the interaction for the expert user such that the system can cater to both inexperienced and experienced users. Allow users to tailor frequent actions.</a:t>
            </a:r>
          </a:p>
          <a:p>
            <a:r>
              <a:rPr lang="en-US" b="1" dirty="0"/>
              <a:t>Aesthetic and minimalist design</a:t>
            </a:r>
            <a:r>
              <a:rPr lang="en-US" dirty="0"/>
              <a:t>: Dialogues should not contain information that is irrelevant or rarely needed. Every extra unit of information in a dialogue competes with the relevant units of information and diminishes their relative visibility.</a:t>
            </a:r>
          </a:p>
          <a:p>
            <a:r>
              <a:rPr lang="en-US" b="1" dirty="0"/>
              <a:t>Help users recognize, diagnose, and recover from errors</a:t>
            </a:r>
            <a:r>
              <a:rPr lang="en-US" dirty="0"/>
              <a:t>: Error messages should be expressed in plain language (no codes), precisely indicate the problem, and constructively suggest a solution.</a:t>
            </a:r>
          </a:p>
          <a:p>
            <a:r>
              <a:rPr lang="en-US" b="1" dirty="0"/>
              <a:t>Help and documentation</a:t>
            </a:r>
            <a:r>
              <a:rPr lang="en-US" dirty="0"/>
              <a:t>: Even though it is better if the system can be used without documentation, it may be necessary to provide help and documentation. Any such information should be easy to search, focused on the user's task, list concrete steps to be carried out, and not be too large.</a:t>
            </a:r>
          </a:p>
          <a:p>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4833697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Minimize Cognitive Load</a:t>
            </a:r>
            <a:br>
              <a:rPr lang="en-US" b="1" dirty="0"/>
            </a:br>
            <a:endParaRPr lang="en-US" dirty="0"/>
          </a:p>
        </p:txBody>
      </p:sp>
      <p:sp>
        <p:nvSpPr>
          <p:cNvPr id="3" name="Content Placeholder 2"/>
          <p:cNvSpPr>
            <a:spLocks noGrp="1"/>
          </p:cNvSpPr>
          <p:nvPr>
            <p:ph idx="1"/>
          </p:nvPr>
        </p:nvSpPr>
        <p:spPr/>
        <p:txBody>
          <a:bodyPr>
            <a:normAutofit/>
          </a:bodyPr>
          <a:lstStyle/>
          <a:p>
            <a:r>
              <a:rPr lang="en-US" sz="2400" dirty="0"/>
              <a:t>Cognitive load refers here to the amount of brain power required to use the app</a:t>
            </a:r>
            <a:r>
              <a:rPr lang="en-US" sz="2400" dirty="0" smtClean="0"/>
              <a:t>.</a:t>
            </a:r>
          </a:p>
          <a:p>
            <a:r>
              <a:rPr lang="en-US" sz="2400" dirty="0" smtClean="0"/>
              <a:t> </a:t>
            </a:r>
            <a:r>
              <a:rPr lang="en-US" sz="2400" dirty="0"/>
              <a:t>The human brain has a limited amount of processing power, and when an app provides too much information at </a:t>
            </a:r>
            <a:r>
              <a:rPr lang="en-US" sz="2400" dirty="0" smtClean="0"/>
              <a:t>once.</a:t>
            </a:r>
          </a:p>
          <a:p>
            <a:r>
              <a:rPr lang="en-US" sz="2400" dirty="0" smtClean="0"/>
              <a:t> </a:t>
            </a:r>
            <a:r>
              <a:rPr lang="en-US" sz="2400" dirty="0"/>
              <a:t>it might overwhelm the user and make them abandon the task.</a:t>
            </a:r>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val="1182718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839" y="35744"/>
            <a:ext cx="10178322" cy="1492132"/>
          </a:xfrm>
        </p:spPr>
        <p:txBody>
          <a:bodyPr/>
          <a:lstStyle/>
          <a:p>
            <a:r>
              <a:rPr lang="en-US" b="1" dirty="0"/>
              <a:t>DECLUTTERING</a:t>
            </a:r>
          </a:p>
        </p:txBody>
      </p:sp>
      <p:sp>
        <p:nvSpPr>
          <p:cNvPr id="3" name="Content Placeholder 2"/>
          <p:cNvSpPr>
            <a:spLocks noGrp="1"/>
          </p:cNvSpPr>
          <p:nvPr>
            <p:ph idx="1"/>
          </p:nvPr>
        </p:nvSpPr>
        <p:spPr>
          <a:xfrm>
            <a:off x="799096" y="701963"/>
            <a:ext cx="10894140" cy="4484901"/>
          </a:xfrm>
        </p:spPr>
        <p:txBody>
          <a:bodyPr/>
          <a:lstStyle/>
          <a:p>
            <a:r>
              <a:rPr lang="en-US" dirty="0"/>
              <a:t>Clutter is one of the worst enemies of good design. </a:t>
            </a:r>
            <a:endParaRPr lang="en-US" dirty="0" smtClean="0"/>
          </a:p>
          <a:p>
            <a:r>
              <a:rPr lang="en-US" dirty="0" smtClean="0"/>
              <a:t>By </a:t>
            </a:r>
            <a:r>
              <a:rPr lang="en-US" dirty="0"/>
              <a:t>cluttering your interface, you overload users with too much information: Every added button, image and icon makes </a:t>
            </a:r>
            <a:r>
              <a:rPr lang="en-US" dirty="0" smtClean="0"/>
              <a:t>the </a:t>
            </a:r>
            <a:r>
              <a:rPr lang="en-US" dirty="0"/>
              <a:t>screen more complicated</a:t>
            </a:r>
            <a:r>
              <a:rPr lang="en-US" dirty="0" smtClean="0"/>
              <a:t>.</a:t>
            </a:r>
          </a:p>
          <a:p>
            <a:r>
              <a:rPr lang="en-US" dirty="0"/>
              <a:t>Clutter is terrible on desktop, but it’s far worse on </a:t>
            </a:r>
            <a:r>
              <a:rPr lang="en-US" dirty="0" smtClean="0"/>
              <a:t>mobile.</a:t>
            </a:r>
          </a:p>
          <a:p>
            <a:r>
              <a:rPr lang="en-US" dirty="0"/>
              <a:t>It’s essential to get rid of anything in a mobile design that isn’t absolutely necessary because reducing clutter will improve comprehension</a:t>
            </a:r>
            <a:r>
              <a:rPr lang="en-US" dirty="0" smtClean="0"/>
              <a:t>.</a:t>
            </a:r>
          </a:p>
          <a:p>
            <a:pPr lvl="1"/>
            <a:r>
              <a:rPr lang="en-US" dirty="0"/>
              <a:t>Keep content to a minimum (present the user with only what they need to know).</a:t>
            </a:r>
          </a:p>
          <a:p>
            <a:pPr lvl="1"/>
            <a:r>
              <a:rPr lang="en-US" dirty="0"/>
              <a:t>Keep interface elements to a minimum. A simple design will keep the user at ease with the product.</a:t>
            </a:r>
          </a:p>
          <a:p>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8</a:t>
            </a:fld>
            <a:endParaRPr lang="en-US" dirty="0"/>
          </a:p>
        </p:txBody>
      </p:sp>
      <p:pic>
        <p:nvPicPr>
          <p:cNvPr id="6" name="Picture 5"/>
          <p:cNvPicPr>
            <a:picLocks noChangeAspect="1"/>
          </p:cNvPicPr>
          <p:nvPr/>
        </p:nvPicPr>
        <p:blipFill>
          <a:blip r:embed="rId2"/>
          <a:stretch>
            <a:fillRect/>
          </a:stretch>
        </p:blipFill>
        <p:spPr>
          <a:xfrm>
            <a:off x="3889809" y="3821031"/>
            <a:ext cx="4875500" cy="2554648"/>
          </a:xfrm>
          <a:prstGeom prst="rect">
            <a:avLst/>
          </a:prstGeom>
        </p:spPr>
      </p:pic>
    </p:spTree>
    <p:extLst>
      <p:ext uri="{BB962C8B-B14F-4D97-AF65-F5344CB8AC3E}">
        <p14:creationId xmlns:p14="http://schemas.microsoft.com/office/powerpoint/2010/main" val="241578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1678" y="382385"/>
            <a:ext cx="10178322" cy="818342"/>
          </a:xfrm>
        </p:spPr>
        <p:txBody>
          <a:bodyPr/>
          <a:lstStyle/>
          <a:p>
            <a:r>
              <a:rPr lang="en-US" dirty="0" smtClean="0"/>
              <a:t>DECluttering..2</a:t>
            </a:r>
            <a:endParaRPr lang="en-US" dirty="0"/>
          </a:p>
        </p:txBody>
      </p:sp>
      <p:sp>
        <p:nvSpPr>
          <p:cNvPr id="3" name="Content Placeholder 2"/>
          <p:cNvSpPr>
            <a:spLocks noGrp="1"/>
          </p:cNvSpPr>
          <p:nvPr>
            <p:ph idx="1"/>
          </p:nvPr>
        </p:nvSpPr>
        <p:spPr>
          <a:xfrm>
            <a:off x="1251678" y="1242293"/>
            <a:ext cx="10178322" cy="438726"/>
          </a:xfrm>
        </p:spPr>
        <p:txBody>
          <a:bodyPr/>
          <a:lstStyle/>
          <a:p>
            <a:r>
              <a:rPr lang="en-US" dirty="0"/>
              <a:t>Use the technique of progressive disclosure to show more options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Birzeit University - Computer Science Dept. - Dr. Samer Zein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9</a:t>
            </a:fld>
            <a:endParaRPr lang="en-US" dirty="0"/>
          </a:p>
        </p:txBody>
      </p:sp>
      <p:pic>
        <p:nvPicPr>
          <p:cNvPr id="6" name="Picture 5"/>
          <p:cNvPicPr>
            <a:picLocks noChangeAspect="1"/>
          </p:cNvPicPr>
          <p:nvPr/>
        </p:nvPicPr>
        <p:blipFill>
          <a:blip r:embed="rId2"/>
          <a:stretch>
            <a:fillRect/>
          </a:stretch>
        </p:blipFill>
        <p:spPr>
          <a:xfrm>
            <a:off x="1057132" y="2272145"/>
            <a:ext cx="2858076" cy="2070822"/>
          </a:xfrm>
          <a:prstGeom prst="rect">
            <a:avLst/>
          </a:prstGeom>
        </p:spPr>
      </p:pic>
      <p:pic>
        <p:nvPicPr>
          <p:cNvPr id="7" name="Picture 6"/>
          <p:cNvPicPr>
            <a:picLocks noChangeAspect="1"/>
          </p:cNvPicPr>
          <p:nvPr/>
        </p:nvPicPr>
        <p:blipFill>
          <a:blip r:embed="rId3"/>
          <a:stretch>
            <a:fillRect/>
          </a:stretch>
        </p:blipFill>
        <p:spPr>
          <a:xfrm>
            <a:off x="4462899" y="2272145"/>
            <a:ext cx="3039374" cy="2070822"/>
          </a:xfrm>
          <a:prstGeom prst="rect">
            <a:avLst/>
          </a:prstGeom>
        </p:spPr>
      </p:pic>
      <p:pic>
        <p:nvPicPr>
          <p:cNvPr id="8" name="Picture 7"/>
          <p:cNvPicPr>
            <a:picLocks noChangeAspect="1"/>
          </p:cNvPicPr>
          <p:nvPr/>
        </p:nvPicPr>
        <p:blipFill>
          <a:blip r:embed="rId4"/>
          <a:stretch>
            <a:fillRect/>
          </a:stretch>
        </p:blipFill>
        <p:spPr>
          <a:xfrm>
            <a:off x="8012008" y="2319183"/>
            <a:ext cx="3126347" cy="2023784"/>
          </a:xfrm>
          <a:prstGeom prst="rect">
            <a:avLst/>
          </a:prstGeom>
        </p:spPr>
      </p:pic>
      <p:sp>
        <p:nvSpPr>
          <p:cNvPr id="9" name="Right Arrow 8"/>
          <p:cNvSpPr/>
          <p:nvPr/>
        </p:nvSpPr>
        <p:spPr>
          <a:xfrm>
            <a:off x="3971494" y="3118210"/>
            <a:ext cx="397163" cy="378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7558559" y="3044093"/>
            <a:ext cx="397163" cy="3786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3568595"/>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407</TotalTime>
  <Words>1884</Words>
  <Application>Microsoft Office PowerPoint</Application>
  <PresentationFormat>Widescreen</PresentationFormat>
  <Paragraphs>148</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Gill Sans MT</vt:lpstr>
      <vt:lpstr>Impact</vt:lpstr>
      <vt:lpstr>Badge</vt:lpstr>
      <vt:lpstr>Best Practices in Mobile App UI Design and Interaction</vt:lpstr>
      <vt:lpstr>Introduction</vt:lpstr>
      <vt:lpstr>Mobile app Usability Heuristics</vt:lpstr>
      <vt:lpstr>Mobile app Usability Heuristics..1</vt:lpstr>
      <vt:lpstr>Mobile app Usability Heuristics..2</vt:lpstr>
      <vt:lpstr>Usability Heuristics …3</vt:lpstr>
      <vt:lpstr>Minimize Cognitive Load </vt:lpstr>
      <vt:lpstr>DECLUTTERING</vt:lpstr>
      <vt:lpstr>DECluttering..2</vt:lpstr>
      <vt:lpstr>OFFLOAD TASKS </vt:lpstr>
      <vt:lpstr>BREAK TASKS INTO BITE-SIZED CHUNKS </vt:lpstr>
      <vt:lpstr>PowerPoint Presentation</vt:lpstr>
      <vt:lpstr>USE FAMILIAR SCREENS </vt:lpstr>
      <vt:lpstr>Avoid Jargon</vt:lpstr>
      <vt:lpstr>KEEP INTERACTIVE ELEMENTS FAMILIAR AND PREDICTABLE </vt:lpstr>
      <vt:lpstr>MEANINGFUL ERROR MESSAGES</vt:lpstr>
      <vt:lpstr>BE AWARE OF COLOR-BLINDNESS</vt:lpstr>
      <vt:lpstr>USE STANDARD NAVIGATION COMPONENTS </vt:lpstr>
      <vt:lpstr>COMMUNICATE CURRENT LOCATION</vt:lpstr>
      <vt:lpstr>Focus On The First-Time Experience</vt:lpstr>
      <vt:lpstr>Don’t Ask For Set-Up Information Up Front </vt:lpstr>
      <vt:lpstr>Make Your App Appear Fast And Responsive </vt:lpstr>
      <vt:lpstr>OFFER A VISUAL DISTRACTION when loading data</vt:lpstr>
      <vt:lpstr>Skeleton Screens </vt:lpstr>
      <vt:lpstr>DESIGN FOR FINGERS, NOT CURSORS </vt:lpstr>
      <vt:lpstr>CONSIDER THUMB ZONE </vt:lpstr>
      <vt:lpstr>PERSONALIZED EXPERIENCE </vt:lpstr>
      <vt:lpstr>TAKE ADVANTAGE OF THE DEVICE’S CAPABILITIES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in Mobile App UI Design and Interaction</dc:title>
  <dc:creator>Samer Zain</dc:creator>
  <cp:lastModifiedBy>Samer Zain</cp:lastModifiedBy>
  <cp:revision>35</cp:revision>
  <dcterms:created xsi:type="dcterms:W3CDTF">2021-02-24T08:16:00Z</dcterms:created>
  <dcterms:modified xsi:type="dcterms:W3CDTF">2024-03-29T11:41:16Z</dcterms:modified>
</cp:coreProperties>
</file>