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J Rappocciolo" userId="879f8e48-bda6-4e77-b76f-bf556f28e237" providerId="ADAL" clId="{C957E2F1-C7F1-42F8-9ADA-47B23AD6489C}"/>
    <pc:docChg chg="undo custSel addSld modSld">
      <pc:chgData name="Emilia J Rappocciolo" userId="879f8e48-bda6-4e77-b76f-bf556f28e237" providerId="ADAL" clId="{C957E2F1-C7F1-42F8-9ADA-47B23AD6489C}" dt="2024-11-06T09:44:55.962" v="1510" actId="27636"/>
      <pc:docMkLst>
        <pc:docMk/>
      </pc:docMkLst>
      <pc:sldChg chg="modSp mod">
        <pc:chgData name="Emilia J Rappocciolo" userId="879f8e48-bda6-4e77-b76f-bf556f28e237" providerId="ADAL" clId="{C957E2F1-C7F1-42F8-9ADA-47B23AD6489C}" dt="2024-11-06T09:32:04.033" v="1016" actId="20577"/>
        <pc:sldMkLst>
          <pc:docMk/>
          <pc:sldMk cId="1726760384" sldId="257"/>
        </pc:sldMkLst>
        <pc:spChg chg="mod">
          <ac:chgData name="Emilia J Rappocciolo" userId="879f8e48-bda6-4e77-b76f-bf556f28e237" providerId="ADAL" clId="{C957E2F1-C7F1-42F8-9ADA-47B23AD6489C}" dt="2024-11-06T09:32:04.033" v="1016" actId="20577"/>
          <ac:spMkLst>
            <pc:docMk/>
            <pc:sldMk cId="1726760384" sldId="257"/>
            <ac:spMk id="3" creationId="{5A5768ED-8D47-91D3-0E92-2B1751E08B8D}"/>
          </ac:spMkLst>
        </pc:spChg>
      </pc:sldChg>
      <pc:sldChg chg="modSp add mod">
        <pc:chgData name="Emilia J Rappocciolo" userId="879f8e48-bda6-4e77-b76f-bf556f28e237" providerId="ADAL" clId="{C957E2F1-C7F1-42F8-9ADA-47B23AD6489C}" dt="2024-11-06T09:29:25.999" v="952" actId="20577"/>
        <pc:sldMkLst>
          <pc:docMk/>
          <pc:sldMk cId="2727161782" sldId="258"/>
        </pc:sldMkLst>
        <pc:spChg chg="mod">
          <ac:chgData name="Emilia J Rappocciolo" userId="879f8e48-bda6-4e77-b76f-bf556f28e237" providerId="ADAL" clId="{C957E2F1-C7F1-42F8-9ADA-47B23AD6489C}" dt="2024-11-06T09:29:25.999" v="952" actId="20577"/>
          <ac:spMkLst>
            <pc:docMk/>
            <pc:sldMk cId="2727161782" sldId="258"/>
            <ac:spMk id="3" creationId="{5A5768ED-8D47-91D3-0E92-2B1751E08B8D}"/>
          </ac:spMkLst>
        </pc:spChg>
      </pc:sldChg>
      <pc:sldChg chg="modSp new mod">
        <pc:chgData name="Emilia J Rappocciolo" userId="879f8e48-bda6-4e77-b76f-bf556f28e237" providerId="ADAL" clId="{C957E2F1-C7F1-42F8-9ADA-47B23AD6489C}" dt="2024-11-06T09:35:05.506" v="1085" actId="20577"/>
        <pc:sldMkLst>
          <pc:docMk/>
          <pc:sldMk cId="3083282280" sldId="259"/>
        </pc:sldMkLst>
        <pc:spChg chg="mod">
          <ac:chgData name="Emilia J Rappocciolo" userId="879f8e48-bda6-4e77-b76f-bf556f28e237" providerId="ADAL" clId="{C957E2F1-C7F1-42F8-9ADA-47B23AD6489C}" dt="2024-11-06T09:33:00.323" v="1057" actId="1035"/>
          <ac:spMkLst>
            <pc:docMk/>
            <pc:sldMk cId="3083282280" sldId="259"/>
            <ac:spMk id="2" creationId="{A15CA48B-3B45-C61B-CCDF-52AAA2B36C3E}"/>
          </ac:spMkLst>
        </pc:spChg>
        <pc:spChg chg="mod">
          <ac:chgData name="Emilia J Rappocciolo" userId="879f8e48-bda6-4e77-b76f-bf556f28e237" providerId="ADAL" clId="{C957E2F1-C7F1-42F8-9ADA-47B23AD6489C}" dt="2024-11-06T09:35:05.506" v="1085" actId="20577"/>
          <ac:spMkLst>
            <pc:docMk/>
            <pc:sldMk cId="3083282280" sldId="259"/>
            <ac:spMk id="3" creationId="{A28348D1-EAC3-0A3C-C22E-25EE78BC6914}"/>
          </ac:spMkLst>
        </pc:spChg>
      </pc:sldChg>
      <pc:sldChg chg="modSp new mod">
        <pc:chgData name="Emilia J Rappocciolo" userId="879f8e48-bda6-4e77-b76f-bf556f28e237" providerId="ADAL" clId="{C957E2F1-C7F1-42F8-9ADA-47B23AD6489C}" dt="2024-11-06T09:37:01.383" v="1156" actId="20577"/>
        <pc:sldMkLst>
          <pc:docMk/>
          <pc:sldMk cId="2320295777" sldId="260"/>
        </pc:sldMkLst>
        <pc:spChg chg="mod">
          <ac:chgData name="Emilia J Rappocciolo" userId="879f8e48-bda6-4e77-b76f-bf556f28e237" providerId="ADAL" clId="{C957E2F1-C7F1-42F8-9ADA-47B23AD6489C}" dt="2024-11-06T09:35:45.728" v="1117" actId="1035"/>
          <ac:spMkLst>
            <pc:docMk/>
            <pc:sldMk cId="2320295777" sldId="260"/>
            <ac:spMk id="2" creationId="{EDB2C82F-088A-B63F-3ECE-B1D23E87F28E}"/>
          </ac:spMkLst>
        </pc:spChg>
        <pc:spChg chg="mod">
          <ac:chgData name="Emilia J Rappocciolo" userId="879f8e48-bda6-4e77-b76f-bf556f28e237" providerId="ADAL" clId="{C957E2F1-C7F1-42F8-9ADA-47B23AD6489C}" dt="2024-11-06T09:37:01.383" v="1156" actId="20577"/>
          <ac:spMkLst>
            <pc:docMk/>
            <pc:sldMk cId="2320295777" sldId="260"/>
            <ac:spMk id="3" creationId="{8D53AF97-9064-E2F4-EA53-4F0ADA19E9FD}"/>
          </ac:spMkLst>
        </pc:spChg>
      </pc:sldChg>
      <pc:sldChg chg="modSp new mod">
        <pc:chgData name="Emilia J Rappocciolo" userId="879f8e48-bda6-4e77-b76f-bf556f28e237" providerId="ADAL" clId="{C957E2F1-C7F1-42F8-9ADA-47B23AD6489C}" dt="2024-11-06T09:39:02.616" v="1273" actId="20577"/>
        <pc:sldMkLst>
          <pc:docMk/>
          <pc:sldMk cId="930813451" sldId="261"/>
        </pc:sldMkLst>
        <pc:spChg chg="mod">
          <ac:chgData name="Emilia J Rappocciolo" userId="879f8e48-bda6-4e77-b76f-bf556f28e237" providerId="ADAL" clId="{C957E2F1-C7F1-42F8-9ADA-47B23AD6489C}" dt="2024-11-06T09:37:37.576" v="1203" actId="1035"/>
          <ac:spMkLst>
            <pc:docMk/>
            <pc:sldMk cId="930813451" sldId="261"/>
            <ac:spMk id="2" creationId="{BF5E86BB-D9FE-865C-A19B-57AE9E108F90}"/>
          </ac:spMkLst>
        </pc:spChg>
        <pc:spChg chg="mod">
          <ac:chgData name="Emilia J Rappocciolo" userId="879f8e48-bda6-4e77-b76f-bf556f28e237" providerId="ADAL" clId="{C957E2F1-C7F1-42F8-9ADA-47B23AD6489C}" dt="2024-11-06T09:39:02.616" v="1273" actId="20577"/>
          <ac:spMkLst>
            <pc:docMk/>
            <pc:sldMk cId="930813451" sldId="261"/>
            <ac:spMk id="3" creationId="{31DBAB6B-4BEA-8F93-52FC-52398427B019}"/>
          </ac:spMkLst>
        </pc:spChg>
      </pc:sldChg>
      <pc:sldChg chg="modSp new mod">
        <pc:chgData name="Emilia J Rappocciolo" userId="879f8e48-bda6-4e77-b76f-bf556f28e237" providerId="ADAL" clId="{C957E2F1-C7F1-42F8-9ADA-47B23AD6489C}" dt="2024-11-06T09:40:53.825" v="1347" actId="20577"/>
        <pc:sldMkLst>
          <pc:docMk/>
          <pc:sldMk cId="744336290" sldId="262"/>
        </pc:sldMkLst>
        <pc:spChg chg="mod">
          <ac:chgData name="Emilia J Rappocciolo" userId="879f8e48-bda6-4e77-b76f-bf556f28e237" providerId="ADAL" clId="{C957E2F1-C7F1-42F8-9ADA-47B23AD6489C}" dt="2024-11-06T09:39:47.549" v="1319" actId="1035"/>
          <ac:spMkLst>
            <pc:docMk/>
            <pc:sldMk cId="744336290" sldId="262"/>
            <ac:spMk id="2" creationId="{28B1236B-3BD9-0664-5CC7-0F593BA08F39}"/>
          </ac:spMkLst>
        </pc:spChg>
        <pc:spChg chg="mod">
          <ac:chgData name="Emilia J Rappocciolo" userId="879f8e48-bda6-4e77-b76f-bf556f28e237" providerId="ADAL" clId="{C957E2F1-C7F1-42F8-9ADA-47B23AD6489C}" dt="2024-11-06T09:40:53.825" v="1347" actId="20577"/>
          <ac:spMkLst>
            <pc:docMk/>
            <pc:sldMk cId="744336290" sldId="262"/>
            <ac:spMk id="3" creationId="{66D4BCD5-A490-0626-C2D3-FD66F366924C}"/>
          </ac:spMkLst>
        </pc:spChg>
      </pc:sldChg>
      <pc:sldChg chg="addSp delSp modSp new mod modClrScheme chgLayout">
        <pc:chgData name="Emilia J Rappocciolo" userId="879f8e48-bda6-4e77-b76f-bf556f28e237" providerId="ADAL" clId="{C957E2F1-C7F1-42F8-9ADA-47B23AD6489C}" dt="2024-11-06T09:41:35.608" v="1403" actId="1035"/>
        <pc:sldMkLst>
          <pc:docMk/>
          <pc:sldMk cId="3446410405" sldId="263"/>
        </pc:sldMkLst>
        <pc:spChg chg="del">
          <ac:chgData name="Emilia J Rappocciolo" userId="879f8e48-bda6-4e77-b76f-bf556f28e237" providerId="ADAL" clId="{C957E2F1-C7F1-42F8-9ADA-47B23AD6489C}" dt="2024-11-06T09:41:25.342" v="1349" actId="700"/>
          <ac:spMkLst>
            <pc:docMk/>
            <pc:sldMk cId="3446410405" sldId="263"/>
            <ac:spMk id="2" creationId="{BCDB1983-1A46-393D-D515-45E245D5F761}"/>
          </ac:spMkLst>
        </pc:spChg>
        <pc:spChg chg="del">
          <ac:chgData name="Emilia J Rappocciolo" userId="879f8e48-bda6-4e77-b76f-bf556f28e237" providerId="ADAL" clId="{C957E2F1-C7F1-42F8-9ADA-47B23AD6489C}" dt="2024-11-06T09:41:25.342" v="1349" actId="700"/>
          <ac:spMkLst>
            <pc:docMk/>
            <pc:sldMk cId="3446410405" sldId="263"/>
            <ac:spMk id="3" creationId="{91A1806E-EE8C-BB78-D4A9-6C73236D3821}"/>
          </ac:spMkLst>
        </pc:spChg>
        <pc:picChg chg="add mod">
          <ac:chgData name="Emilia J Rappocciolo" userId="879f8e48-bda6-4e77-b76f-bf556f28e237" providerId="ADAL" clId="{C957E2F1-C7F1-42F8-9ADA-47B23AD6489C}" dt="2024-11-06T09:41:35.608" v="1403" actId="1035"/>
          <ac:picMkLst>
            <pc:docMk/>
            <pc:sldMk cId="3446410405" sldId="263"/>
            <ac:picMk id="4" creationId="{65B61282-A650-F79F-2F12-EC39C5346232}"/>
          </ac:picMkLst>
        </pc:picChg>
      </pc:sldChg>
      <pc:sldChg chg="addSp modSp new mod modClrScheme chgLayout">
        <pc:chgData name="Emilia J Rappocciolo" userId="879f8e48-bda6-4e77-b76f-bf556f28e237" providerId="ADAL" clId="{C957E2F1-C7F1-42F8-9ADA-47B23AD6489C}" dt="2024-11-06T09:43:12.782" v="1447" actId="6549"/>
        <pc:sldMkLst>
          <pc:docMk/>
          <pc:sldMk cId="4285496749" sldId="264"/>
        </pc:sldMkLst>
        <pc:spChg chg="add mod">
          <ac:chgData name="Emilia J Rappocciolo" userId="879f8e48-bda6-4e77-b76f-bf556f28e237" providerId="ADAL" clId="{C957E2F1-C7F1-42F8-9ADA-47B23AD6489C}" dt="2024-11-06T09:42:25.295" v="1427" actId="27636"/>
          <ac:spMkLst>
            <pc:docMk/>
            <pc:sldMk cId="4285496749" sldId="264"/>
            <ac:spMk id="2" creationId="{2AA918C2-7C83-9641-7423-16D823579B58}"/>
          </ac:spMkLst>
        </pc:spChg>
        <pc:spChg chg="add mod">
          <ac:chgData name="Emilia J Rappocciolo" userId="879f8e48-bda6-4e77-b76f-bf556f28e237" providerId="ADAL" clId="{C957E2F1-C7F1-42F8-9ADA-47B23AD6489C}" dt="2024-11-06T09:43:12.782" v="1447" actId="6549"/>
          <ac:spMkLst>
            <pc:docMk/>
            <pc:sldMk cId="4285496749" sldId="264"/>
            <ac:spMk id="3" creationId="{0C1608BA-6087-14CF-0163-2ADCFE546A85}"/>
          </ac:spMkLst>
        </pc:spChg>
      </pc:sldChg>
      <pc:sldChg chg="modSp new mod">
        <pc:chgData name="Emilia J Rappocciolo" userId="879f8e48-bda6-4e77-b76f-bf556f28e237" providerId="ADAL" clId="{C957E2F1-C7F1-42F8-9ADA-47B23AD6489C}" dt="2024-11-06T09:44:55.962" v="1510" actId="27636"/>
        <pc:sldMkLst>
          <pc:docMk/>
          <pc:sldMk cId="3393923003" sldId="265"/>
        </pc:sldMkLst>
        <pc:spChg chg="mod">
          <ac:chgData name="Emilia J Rappocciolo" userId="879f8e48-bda6-4e77-b76f-bf556f28e237" providerId="ADAL" clId="{C957E2F1-C7F1-42F8-9ADA-47B23AD6489C}" dt="2024-11-06T09:43:47.895" v="1492" actId="1035"/>
          <ac:spMkLst>
            <pc:docMk/>
            <pc:sldMk cId="3393923003" sldId="265"/>
            <ac:spMk id="2" creationId="{EB1F5B8A-44BA-038C-4D8F-4B630C051F64}"/>
          </ac:spMkLst>
        </pc:spChg>
        <pc:spChg chg="mod">
          <ac:chgData name="Emilia J Rappocciolo" userId="879f8e48-bda6-4e77-b76f-bf556f28e237" providerId="ADAL" clId="{C957E2F1-C7F1-42F8-9ADA-47B23AD6489C}" dt="2024-11-06T09:44:55.962" v="1510" actId="27636"/>
          <ac:spMkLst>
            <pc:docMk/>
            <pc:sldMk cId="3393923003" sldId="265"/>
            <ac:spMk id="3" creationId="{AD9C61EC-BE39-7AAA-2851-CDA1C93EE02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60DF0-2668-573B-A89E-474EAED060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Lecture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D8F51-7D69-941A-A5D7-A5F0C66EB7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NUTD 343</a:t>
            </a:r>
          </a:p>
          <a:p>
            <a:r>
              <a:rPr lang="en-GB" dirty="0" err="1"/>
              <a:t>Dr.</a:t>
            </a:r>
            <a:r>
              <a:rPr lang="en-GB" dirty="0"/>
              <a:t> Emilia Rappocciolo</a:t>
            </a:r>
          </a:p>
        </p:txBody>
      </p:sp>
    </p:spTree>
    <p:extLst>
      <p:ext uri="{BB962C8B-B14F-4D97-AF65-F5344CB8AC3E}">
        <p14:creationId xmlns:p14="http://schemas.microsoft.com/office/powerpoint/2010/main" val="725382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F5B8A-44BA-038C-4D8F-4B630C051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55092"/>
            <a:ext cx="7729728" cy="502158"/>
          </a:xfrm>
        </p:spPr>
        <p:txBody>
          <a:bodyPr>
            <a:normAutofit fontScale="90000"/>
          </a:bodyPr>
          <a:lstStyle/>
          <a:p>
            <a:r>
              <a:rPr lang="en-GB" dirty="0"/>
              <a:t>Prevention and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C61EC-BE39-7AAA-2851-CDA1C93EE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333500"/>
            <a:ext cx="8322564" cy="4406527"/>
          </a:xfrm>
        </p:spPr>
        <p:txBody>
          <a:bodyPr>
            <a:normAutofit fontScale="92500" lnSpcReduction="10000"/>
          </a:bodyPr>
          <a:lstStyle/>
          <a:p>
            <a:r>
              <a:rPr lang="en-GB" sz="2400" i="1" dirty="0"/>
              <a:t>L. monocytogenes</a:t>
            </a:r>
            <a:r>
              <a:rPr lang="en-GB" sz="2400" dirty="0"/>
              <a:t> is ubiquitous- it is impossible to have foods free of this pathogen</a:t>
            </a:r>
          </a:p>
          <a:p>
            <a:r>
              <a:rPr lang="en-GB" sz="2400" dirty="0"/>
              <a:t>Effectiveness of regulatory procedures</a:t>
            </a:r>
          </a:p>
          <a:p>
            <a:r>
              <a:rPr lang="en-GB" sz="2400" dirty="0"/>
              <a:t>current stringent zero tolerance </a:t>
            </a:r>
          </a:p>
          <a:p>
            <a:r>
              <a:rPr lang="en-GB" sz="2400" dirty="0"/>
              <a:t>consumer education to reduce foodborne listeriosis by:</a:t>
            </a:r>
          </a:p>
          <a:p>
            <a:pPr lvl="1"/>
            <a:r>
              <a:rPr lang="en-GB" sz="2200" dirty="0"/>
              <a:t>Thorough cooking raw foods of animal origin</a:t>
            </a:r>
          </a:p>
          <a:p>
            <a:pPr lvl="1"/>
            <a:r>
              <a:rPr lang="en-GB" sz="2200" dirty="0"/>
              <a:t>thorough washing raw vegetables and fruits before eating</a:t>
            </a:r>
          </a:p>
          <a:p>
            <a:pPr lvl="1"/>
            <a:r>
              <a:rPr lang="en-GB" sz="2200" dirty="0"/>
              <a:t>keeping uncooked meats separate from vegetables, cooked foods, and ready-to-eat foods</a:t>
            </a:r>
          </a:p>
          <a:p>
            <a:pPr lvl="1"/>
            <a:r>
              <a:rPr lang="en-GB" sz="2200" dirty="0"/>
              <a:t>not consuming raw milk or foods made with raw milk</a:t>
            </a:r>
          </a:p>
          <a:p>
            <a:pPr lvl="1"/>
            <a:r>
              <a:rPr lang="en-GB" sz="2200" dirty="0"/>
              <a:t>washing hands, knives, and cutting boards after handling uncooked foods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93923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3B811-12AF-50DB-4227-2DEB9806A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411" y="116967"/>
            <a:ext cx="7729728" cy="587883"/>
          </a:xfrm>
        </p:spPr>
        <p:txBody>
          <a:bodyPr>
            <a:normAutofit fontScale="90000"/>
          </a:bodyPr>
          <a:lstStyle/>
          <a:p>
            <a:r>
              <a:rPr lang="en-GB" dirty="0"/>
              <a:t>listeriosis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768ED-8D47-91D3-0E92-2B1751E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275" y="923925"/>
            <a:ext cx="10201275" cy="5524499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Genus </a:t>
            </a:r>
            <a:r>
              <a:rPr lang="en-GB" sz="2400" i="1" dirty="0"/>
              <a:t>Listeria</a:t>
            </a:r>
            <a:r>
              <a:rPr lang="en-GB" sz="2400" dirty="0"/>
              <a:t> Gram positive, non-spore former, non-acid fast staining, catalase positive, lactic acid producer.</a:t>
            </a:r>
          </a:p>
          <a:p>
            <a:r>
              <a:rPr lang="en-GB" sz="2400" dirty="0"/>
              <a:t>6 species . </a:t>
            </a:r>
            <a:r>
              <a:rPr lang="en-GB" sz="2400" i="1" dirty="0"/>
              <a:t>L. monocytogenes </a:t>
            </a:r>
            <a:r>
              <a:rPr lang="en-GB" sz="2400" dirty="0"/>
              <a:t>is the human pathogens. There are 13 serovars of which serovar 1/2 a and 1/2 b are predominant in Europe. Serovar 4b is predominant in the US.</a:t>
            </a:r>
          </a:p>
          <a:p>
            <a:r>
              <a:rPr lang="en-GB" sz="2400" dirty="0" err="1"/>
              <a:t>Psychrotrophic</a:t>
            </a:r>
            <a:r>
              <a:rPr lang="en-GB" sz="2400" dirty="0"/>
              <a:t>: grows between 1-44 °C. optimum temperature 30-37 °C. Rapid growth between 7-10 °C. Temperature abuse (between 4 and 60 °C) even for a short time can induce rapid growth.</a:t>
            </a:r>
          </a:p>
          <a:p>
            <a:r>
              <a:rPr lang="en-GB" sz="2400" dirty="0"/>
              <a:t>Produces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GB" sz="2400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hemolysis</a:t>
            </a:r>
            <a:r>
              <a:rPr lang="en-GB" sz="2400" dirty="0">
                <a:latin typeface="Gill Sans MT" panose="020B0502020104020203" pitchFamily="34" charset="0"/>
                <a:cs typeface="Times New Roman" panose="02020603050405020304" pitchFamily="18" charset="0"/>
              </a:rPr>
              <a:t> on sheep blood agar</a:t>
            </a:r>
            <a:endParaRPr lang="en-GB" sz="2400" dirty="0"/>
          </a:p>
          <a:p>
            <a:r>
              <a:rPr lang="en-GB" sz="2400" dirty="0"/>
              <a:t>Causes severe disease in infants, old, immunocompromised individuals, new born babies, foetuses, pregnant women (mortality 30-40%). Infectious dose varies with host status.</a:t>
            </a:r>
          </a:p>
          <a:p>
            <a:r>
              <a:rPr lang="en-GB" sz="2400" dirty="0"/>
              <a:t>US: zero tolerance in ready to eat products; Canada, some EU countries 108 cells/25 gr of food is the limit.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2676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3B811-12AF-50DB-4227-2DEB9806A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411" y="116967"/>
            <a:ext cx="7729728" cy="587883"/>
          </a:xfrm>
        </p:spPr>
        <p:txBody>
          <a:bodyPr>
            <a:normAutofit fontScale="90000"/>
          </a:bodyPr>
          <a:lstStyle/>
          <a:p>
            <a:r>
              <a:rPr lang="en-GB" dirty="0"/>
              <a:t>listeriosis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768ED-8D47-91D3-0E92-2B1751E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275" y="923925"/>
            <a:ext cx="10201275" cy="5524499"/>
          </a:xfrm>
        </p:spPr>
        <p:txBody>
          <a:bodyPr>
            <a:normAutofit/>
          </a:bodyPr>
          <a:lstStyle/>
          <a:p>
            <a:r>
              <a:rPr lang="en-GB" sz="2400" dirty="0"/>
              <a:t>Regulatory agencies procedures to reduce the number of foodborne listeriosis cases were based on:</a:t>
            </a:r>
          </a:p>
          <a:p>
            <a:pPr lvl="1"/>
            <a:r>
              <a:rPr lang="en-GB" sz="2200" dirty="0"/>
              <a:t>Identification of the type of foods mostly involved in listeriosis </a:t>
            </a:r>
          </a:p>
          <a:p>
            <a:pPr lvl="1"/>
            <a:r>
              <a:rPr lang="en-GB" sz="2200" dirty="0"/>
              <a:t>Food processing steps that can contaminate ready-to-eat foods</a:t>
            </a:r>
          </a:p>
          <a:p>
            <a:pPr lvl="1"/>
            <a:r>
              <a:rPr lang="en-GB" sz="2200" dirty="0"/>
              <a:t>Groups of people most susceptible to the disease </a:t>
            </a:r>
          </a:p>
          <a:p>
            <a:pPr lvl="1"/>
            <a:r>
              <a:rPr lang="en-GB" sz="2200" dirty="0"/>
              <a:t>educating susceptible consumer groups about food choices, eating habits, and sanitary practices in food preparation. </a:t>
            </a:r>
          </a:p>
          <a:p>
            <a:r>
              <a:rPr lang="en-GB" sz="2400" dirty="0"/>
              <a:t>As a result, in developed countries, the number of listeriosis cases has dropped; in the US 1600 cases with 255 fatalities/year (16%)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2716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CA48B-3B45-C61B-CCDF-52AAA2B36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21742"/>
            <a:ext cx="7729728" cy="435483"/>
          </a:xfrm>
        </p:spPr>
        <p:txBody>
          <a:bodyPr>
            <a:normAutofit fontScale="90000"/>
          </a:bodyPr>
          <a:lstStyle/>
          <a:p>
            <a:r>
              <a:rPr lang="en-GB" dirty="0"/>
              <a:t>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48D1-EAC3-0A3C-C22E-25EE78BC6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825" y="1066800"/>
            <a:ext cx="9705975" cy="5229225"/>
          </a:xfrm>
        </p:spPr>
        <p:txBody>
          <a:bodyPr>
            <a:normAutofit/>
          </a:bodyPr>
          <a:lstStyle/>
          <a:p>
            <a:r>
              <a:rPr lang="en-GB" sz="2400" dirty="0"/>
              <a:t>Sensitive to pasteurization temperature (71.7 °C for 15 seconds or 62.8°C for 30 minutes)</a:t>
            </a:r>
          </a:p>
          <a:p>
            <a:r>
              <a:rPr lang="en-GB" sz="2400" dirty="0"/>
              <a:t>Acid tolerant, essential for survival in stomach acid due to the presence of glutamate decarboxylase (GAD) enzyme system </a:t>
            </a:r>
          </a:p>
          <a:p>
            <a:r>
              <a:rPr lang="en-GB" sz="2400" dirty="0"/>
              <a:t>Glutamine is abundant in food; the enzyme - GAD- is activated by the acid in the stomach to convert glutamine to glutamate with the release of ammonia which neutralize the acid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8328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2C82F-088A-B63F-3ECE-B1D23E87F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55067"/>
            <a:ext cx="7729728" cy="540258"/>
          </a:xfrm>
        </p:spPr>
        <p:txBody>
          <a:bodyPr>
            <a:normAutofit fontScale="90000"/>
          </a:bodyPr>
          <a:lstStyle/>
          <a:p>
            <a:r>
              <a:rPr lang="en-GB" dirty="0"/>
              <a:t>habitat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3AF97-9064-E2F4-EA53-4F0ADA19E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49" y="1257300"/>
            <a:ext cx="9591675" cy="5038725"/>
          </a:xfrm>
        </p:spPr>
        <p:txBody>
          <a:bodyPr>
            <a:normAutofit/>
          </a:bodyPr>
          <a:lstStyle/>
          <a:p>
            <a:r>
              <a:rPr lang="en-GB" sz="2400" i="1" dirty="0"/>
              <a:t>L. monocytogenes</a:t>
            </a:r>
            <a:r>
              <a:rPr lang="en-GB" sz="2400" dirty="0"/>
              <a:t> is a saprophyte, isolated from many environmental samples:</a:t>
            </a:r>
          </a:p>
          <a:p>
            <a:pPr lvl="1"/>
            <a:r>
              <a:rPr lang="en-GB" sz="2200" dirty="0"/>
              <a:t>soil, sewage, water, dead vegetation.</a:t>
            </a:r>
          </a:p>
          <a:p>
            <a:pPr lvl="1"/>
            <a:r>
              <a:rPr lang="en-GB" sz="2200" dirty="0"/>
              <a:t>intestinal contents of domesticated animals and birds</a:t>
            </a:r>
          </a:p>
          <a:p>
            <a:r>
              <a:rPr lang="en-GB" sz="2400" dirty="0"/>
              <a:t>Humans can carry it in the intestine without symptoms and may </a:t>
            </a:r>
            <a:r>
              <a:rPr lang="en-GB" sz="2400" dirty="0" err="1"/>
              <a:t>harbor</a:t>
            </a:r>
            <a:r>
              <a:rPr lang="en-GB" sz="2400" dirty="0"/>
              <a:t> it in the gall bladder</a:t>
            </a:r>
          </a:p>
          <a:p>
            <a:r>
              <a:rPr lang="en-GB" sz="2400" dirty="0"/>
              <a:t>uncooked meat, milk, egg, sea foods, fish, leafy vegetables and tubers (potatoes and radishes)  </a:t>
            </a:r>
          </a:p>
          <a:p>
            <a:r>
              <a:rPr lang="en-GB" sz="2400" dirty="0"/>
              <a:t>Heat-processed foods, as pasteurized milk and dairy products, and ready-to-eat meat preparations can be contaminated with </a:t>
            </a:r>
            <a:r>
              <a:rPr lang="en-GB" sz="2400" i="1" dirty="0"/>
              <a:t>L. monocytogenes.</a:t>
            </a: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2029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E86BB-D9FE-865C-A19B-57AE9E10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21742"/>
            <a:ext cx="7729728" cy="511683"/>
          </a:xfrm>
        </p:spPr>
        <p:txBody>
          <a:bodyPr>
            <a:normAutofit fontScale="90000"/>
          </a:bodyPr>
          <a:lstStyle/>
          <a:p>
            <a:r>
              <a:rPr lang="en-GB" dirty="0"/>
              <a:t>Disease and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BAB6B-4BEA-8F93-52FC-52398427B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49" y="981075"/>
            <a:ext cx="9782175" cy="5410199"/>
          </a:xfrm>
        </p:spPr>
        <p:txBody>
          <a:bodyPr>
            <a:normAutofit/>
          </a:bodyPr>
          <a:lstStyle/>
          <a:p>
            <a:r>
              <a:rPr lang="en-GB" sz="2400" dirty="0"/>
              <a:t>Listeria monocytogenes causes two forms of diseases:</a:t>
            </a:r>
          </a:p>
          <a:p>
            <a:r>
              <a:rPr lang="en-GB" sz="2400" dirty="0"/>
              <a:t>Febrile gastroenteritis: associated with healthy individuals, the infectious dose is  108 to 1010 cells</a:t>
            </a:r>
          </a:p>
          <a:p>
            <a:r>
              <a:rPr lang="en-GB" sz="2400" dirty="0"/>
              <a:t>symptoms appear 1-7 d after ingestion</a:t>
            </a:r>
          </a:p>
          <a:p>
            <a:r>
              <a:rPr lang="en-GB" sz="2400" dirty="0"/>
              <a:t>mild flu-like symptoms, slight fever, abdominal cramps, </a:t>
            </a:r>
            <a:r>
              <a:rPr lang="en-GB" sz="2400" dirty="0" err="1"/>
              <a:t>diarrhea</a:t>
            </a:r>
            <a:endParaRPr lang="en-GB" sz="2400" dirty="0"/>
          </a:p>
          <a:p>
            <a:r>
              <a:rPr lang="en-GB" sz="2400" dirty="0"/>
              <a:t>They subside in a few days</a:t>
            </a:r>
          </a:p>
          <a:p>
            <a:r>
              <a:rPr lang="en-GB" sz="2400" dirty="0"/>
              <a:t>the individual sheds </a:t>
            </a:r>
            <a:r>
              <a:rPr lang="en-GB" sz="2400" i="1" dirty="0"/>
              <a:t>L. monocytogenes</a:t>
            </a:r>
            <a:r>
              <a:rPr lang="en-GB" sz="2400" dirty="0"/>
              <a:t> in the </a:t>
            </a:r>
            <a:r>
              <a:rPr lang="en-GB" sz="2400" dirty="0" err="1"/>
              <a:t>feces</a:t>
            </a:r>
            <a:r>
              <a:rPr lang="en-GB" sz="2400" dirty="0"/>
              <a:t>.</a:t>
            </a:r>
          </a:p>
          <a:p>
            <a:r>
              <a:rPr lang="en-GB" sz="2400" dirty="0"/>
              <a:t>The disease is mild in healthy individuals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30813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1236B-3BD9-0664-5CC7-0F593BA0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55067"/>
            <a:ext cx="7729728" cy="578358"/>
          </a:xfrm>
        </p:spPr>
        <p:txBody>
          <a:bodyPr>
            <a:normAutofit fontScale="90000"/>
          </a:bodyPr>
          <a:lstStyle/>
          <a:p>
            <a:r>
              <a:rPr lang="en-GB" dirty="0"/>
              <a:t>Disease and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4BCD5-A490-0626-C2D3-FD66F3669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849" y="990600"/>
            <a:ext cx="9344025" cy="5524500"/>
          </a:xfrm>
        </p:spPr>
        <p:txBody>
          <a:bodyPr>
            <a:normAutofit/>
          </a:bodyPr>
          <a:lstStyle/>
          <a:p>
            <a:r>
              <a:rPr lang="en-GB" sz="2400" dirty="0"/>
              <a:t>Invasive Systemic Disease - immunosuppressed, pregnant women, unborn </a:t>
            </a:r>
            <a:r>
              <a:rPr lang="en-GB" sz="2400" dirty="0" err="1"/>
              <a:t>fetuses</a:t>
            </a:r>
            <a:r>
              <a:rPr lang="en-GB" sz="2400" dirty="0"/>
              <a:t>, infants, elderly, cancer pts taking chemotherapy </a:t>
            </a:r>
          </a:p>
          <a:p>
            <a:r>
              <a:rPr lang="en-GB" sz="2400" dirty="0"/>
              <a:t>The infective dose is 100–1000 cells</a:t>
            </a:r>
          </a:p>
          <a:p>
            <a:r>
              <a:rPr lang="en-GB" sz="2400" i="1" dirty="0"/>
              <a:t>L. monocytogenes</a:t>
            </a:r>
            <a:r>
              <a:rPr lang="en-GB" sz="2400" dirty="0"/>
              <a:t> survives inside macrophage, transported to liver, spleen, lymph nodes the CNS causing meningitis </a:t>
            </a:r>
            <a:endParaRPr lang="ar-JO" sz="2400" dirty="0"/>
          </a:p>
          <a:p>
            <a:r>
              <a:rPr lang="en-GB" sz="2400" dirty="0"/>
              <a:t>In pregnant women it can cross the placenta and infect the </a:t>
            </a:r>
            <a:r>
              <a:rPr lang="en-GB" sz="2400" dirty="0" err="1"/>
              <a:t>fetus</a:t>
            </a:r>
            <a:r>
              <a:rPr lang="en-GB" sz="2400" dirty="0"/>
              <a:t> causing  abortion and stillbirth (dead birth)</a:t>
            </a:r>
          </a:p>
          <a:p>
            <a:r>
              <a:rPr lang="en-GB" sz="2400" dirty="0"/>
              <a:t>Symptoms include:</a:t>
            </a:r>
          </a:p>
          <a:p>
            <a:r>
              <a:rPr lang="en-GB" sz="2400" dirty="0"/>
              <a:t> </a:t>
            </a:r>
            <a:r>
              <a:rPr lang="en-GB" sz="2400" dirty="0" err="1"/>
              <a:t>bacteremia</a:t>
            </a:r>
            <a:r>
              <a:rPr lang="en-GB" sz="2400" dirty="0"/>
              <a:t>, fever, headache, meningitis, liver abscess, high fatality rate among </a:t>
            </a:r>
            <a:r>
              <a:rPr lang="en-GB" sz="2400" dirty="0" err="1"/>
              <a:t>fetuses</a:t>
            </a:r>
            <a:r>
              <a:rPr lang="en-GB" sz="2400" dirty="0"/>
              <a:t>, </a:t>
            </a:r>
            <a:r>
              <a:rPr lang="en-GB" sz="2400" dirty="0" err="1"/>
              <a:t>newborn</a:t>
            </a:r>
            <a:r>
              <a:rPr lang="en-GB" sz="2400" dirty="0"/>
              <a:t> infants, and immunocompromised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4433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5B61282-A650-F79F-2F12-EC39C5346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6424" y="1454671"/>
            <a:ext cx="7440613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6410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918C2-7C83-9641-7423-16D823579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4142"/>
            <a:ext cx="7729728" cy="511683"/>
          </a:xfrm>
        </p:spPr>
        <p:txBody>
          <a:bodyPr>
            <a:normAutofit fontScale="90000"/>
          </a:bodyPr>
          <a:lstStyle/>
          <a:p>
            <a:r>
              <a:rPr lang="en-GB" dirty="0"/>
              <a:t>Foods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608BA-6087-14CF-0163-2ADCFE54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325" y="1162050"/>
            <a:ext cx="9477375" cy="5321808"/>
          </a:xfrm>
        </p:spPr>
        <p:txBody>
          <a:bodyPr>
            <a:normAutofit/>
          </a:bodyPr>
          <a:lstStyle/>
          <a:p>
            <a:r>
              <a:rPr lang="en-GB" sz="2400" dirty="0"/>
              <a:t>Foodborne listeriosis in humans is mainly sporadic</a:t>
            </a:r>
          </a:p>
          <a:p>
            <a:r>
              <a:rPr lang="en-GB" sz="2400" dirty="0"/>
              <a:t>Outbreaks were reported from the consumption of contaminated coleslaw, pasteurized milk, raw milk and dairy products, soft cheeses, meat pates, turkey sausages, cold cut meats, improperly cooked chicken</a:t>
            </a:r>
          </a:p>
          <a:p>
            <a:r>
              <a:rPr lang="en-GB" sz="2400" dirty="0"/>
              <a:t>Fruits and vegetables, including celery and cantaloupes, are involved in recent fatal outbreaks in the United States.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8549674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208</TotalTime>
  <Words>729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Times New Roman</vt:lpstr>
      <vt:lpstr>Parcel</vt:lpstr>
      <vt:lpstr>Lecture 9</vt:lpstr>
      <vt:lpstr>listeriosis</vt:lpstr>
      <vt:lpstr>listeriosis</vt:lpstr>
      <vt:lpstr>characteristics</vt:lpstr>
      <vt:lpstr>habitat</vt:lpstr>
      <vt:lpstr>Disease and symptoms</vt:lpstr>
      <vt:lpstr>Disease and symptoms</vt:lpstr>
      <vt:lpstr>PowerPoint Presentation</vt:lpstr>
      <vt:lpstr>Foods association</vt:lpstr>
      <vt:lpstr>Prevention and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</dc:title>
  <dc:creator>Emilia J Rappocciolo</dc:creator>
  <cp:lastModifiedBy>Emilia J Rappocciolo</cp:lastModifiedBy>
  <cp:revision>1</cp:revision>
  <dcterms:created xsi:type="dcterms:W3CDTF">2024-11-06T06:18:53Z</dcterms:created>
  <dcterms:modified xsi:type="dcterms:W3CDTF">2024-11-06T09:47:35Z</dcterms:modified>
</cp:coreProperties>
</file>