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B0D2B-30B2-4E00-9E63-5A6FBBB9A3C7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9220-4139-4711-902C-94E2C5D50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930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B0D2B-30B2-4E00-9E63-5A6FBBB9A3C7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9220-4139-4711-902C-94E2C5D50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39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B0D2B-30B2-4E00-9E63-5A6FBBB9A3C7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9220-4139-4711-902C-94E2C5D50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600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B0D2B-30B2-4E00-9E63-5A6FBBB9A3C7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9220-4139-4711-902C-94E2C5D50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880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B0D2B-30B2-4E00-9E63-5A6FBBB9A3C7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9220-4139-4711-902C-94E2C5D50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744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B0D2B-30B2-4E00-9E63-5A6FBBB9A3C7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9220-4139-4711-902C-94E2C5D50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253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B0D2B-30B2-4E00-9E63-5A6FBBB9A3C7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9220-4139-4711-902C-94E2C5D50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822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B0D2B-30B2-4E00-9E63-5A6FBBB9A3C7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9220-4139-4711-902C-94E2C5D50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344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B0D2B-30B2-4E00-9E63-5A6FBBB9A3C7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9220-4139-4711-902C-94E2C5D50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585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B0D2B-30B2-4E00-9E63-5A6FBBB9A3C7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9220-4139-4711-902C-94E2C5D50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238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B0D2B-30B2-4E00-9E63-5A6FBBB9A3C7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9220-4139-4711-902C-94E2C5D50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87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B0D2B-30B2-4E00-9E63-5A6FBBB9A3C7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B9220-4139-4711-902C-94E2C5D50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407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12679"/>
            <a:ext cx="9144000" cy="2387600"/>
          </a:xfrm>
        </p:spPr>
        <p:txBody>
          <a:bodyPr/>
          <a:lstStyle/>
          <a:p>
            <a:r>
              <a:rPr lang="ar-SA" dirty="0" smtClean="0"/>
              <a:t>علم الأصوات السمعي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1170" y="2906972"/>
            <a:ext cx="9144000" cy="3152633"/>
          </a:xfrm>
        </p:spPr>
        <p:txBody>
          <a:bodyPr/>
          <a:lstStyle/>
          <a:p>
            <a:r>
              <a:rPr lang="ar-SA" dirty="0" smtClean="0"/>
              <a:t>أولًا: جهاز السمع</a:t>
            </a:r>
          </a:p>
          <a:p>
            <a:pPr algn="r" rtl="1"/>
            <a:r>
              <a:rPr lang="ar-SA" dirty="0" smtClean="0"/>
              <a:t>أقسام الأذن:</a:t>
            </a:r>
          </a:p>
          <a:p>
            <a:pPr marL="457200" indent="-457200" algn="r" rtl="1">
              <a:buAutoNum type="arabicPeriod"/>
            </a:pPr>
            <a:r>
              <a:rPr lang="ar-SA" dirty="0" smtClean="0"/>
              <a:t>الأذن الخارجية </a:t>
            </a:r>
            <a:r>
              <a:rPr lang="en-US" dirty="0" smtClean="0"/>
              <a:t>( the outer ear)  </a:t>
            </a:r>
            <a:endParaRPr lang="ar-SA" dirty="0" smtClean="0"/>
          </a:p>
          <a:p>
            <a:pPr algn="r" rtl="1"/>
            <a:r>
              <a:rPr lang="ar-SA" dirty="0" smtClean="0"/>
              <a:t> 2.  الأذن الوسطى</a:t>
            </a:r>
            <a:r>
              <a:rPr lang="en-US" dirty="0" smtClean="0"/>
              <a:t> </a:t>
            </a:r>
            <a:r>
              <a:rPr lang="en-US" dirty="0"/>
              <a:t>( the </a:t>
            </a:r>
            <a:r>
              <a:rPr lang="en-US" dirty="0" smtClean="0"/>
              <a:t>middle </a:t>
            </a:r>
            <a:r>
              <a:rPr lang="en-US" dirty="0"/>
              <a:t>ear) </a:t>
            </a:r>
            <a:endParaRPr lang="ar-SA" dirty="0" smtClean="0"/>
          </a:p>
          <a:p>
            <a:pPr algn="r" rtl="1"/>
            <a:r>
              <a:rPr lang="ar-SA" dirty="0" smtClean="0"/>
              <a:t>3. الأذن الداخلية </a:t>
            </a:r>
            <a:r>
              <a:rPr lang="en-US" dirty="0"/>
              <a:t>( the </a:t>
            </a:r>
            <a:r>
              <a:rPr lang="en-US" dirty="0" smtClean="0"/>
              <a:t>inner </a:t>
            </a:r>
            <a:r>
              <a:rPr lang="en-US" dirty="0"/>
              <a:t>ear) </a:t>
            </a:r>
            <a:endParaRPr lang="ar-SA" dirty="0" smtClean="0"/>
          </a:p>
          <a:p>
            <a:pPr algn="r"/>
            <a:endParaRPr lang="ar-SA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224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طبلة الأذن: </a:t>
            </a:r>
            <a:r>
              <a:rPr lang="en-US" dirty="0" smtClean="0"/>
              <a:t>(ear drum)</a:t>
            </a:r>
          </a:p>
          <a:p>
            <a:pPr marL="0" indent="0" algn="r" rtl="1">
              <a:buNone/>
            </a:pPr>
            <a:r>
              <a:rPr lang="ar-SA" dirty="0" smtClean="0"/>
              <a:t>هي غشاء </a:t>
            </a:r>
            <a:r>
              <a:rPr lang="ar-SA" dirty="0" smtClean="0"/>
              <a:t>رقيق في الممر السمعي  </a:t>
            </a:r>
            <a:r>
              <a:rPr lang="en-US" dirty="0" smtClean="0"/>
              <a:t>( auditory passage)</a:t>
            </a:r>
            <a:r>
              <a:rPr lang="en-GB" dirty="0"/>
              <a:t> </a:t>
            </a:r>
            <a:r>
              <a:rPr lang="ar-SA" dirty="0"/>
              <a:t> </a:t>
            </a:r>
            <a:r>
              <a:rPr lang="ar-SA" dirty="0" smtClean="0"/>
              <a:t>ويسمى </a:t>
            </a:r>
            <a:r>
              <a:rPr lang="ar-SA" dirty="0" err="1" smtClean="0"/>
              <a:t>الصماخ</a:t>
            </a:r>
            <a:r>
              <a:rPr lang="ar-SA" dirty="0" smtClean="0"/>
              <a:t> </a:t>
            </a:r>
            <a:r>
              <a:rPr lang="en-US" dirty="0" smtClean="0"/>
              <a:t>(meatus)</a:t>
            </a:r>
          </a:p>
          <a:p>
            <a:pPr marL="0" indent="0" algn="r" rtl="1">
              <a:buNone/>
            </a:pPr>
            <a:r>
              <a:rPr lang="ar-SA" dirty="0" smtClean="0"/>
              <a:t>دور الممر السمعي:</a:t>
            </a:r>
          </a:p>
          <a:p>
            <a:pPr marL="514350" indent="-514350" algn="r" rtl="1">
              <a:buAutoNum type="arabicPeriod"/>
            </a:pPr>
            <a:r>
              <a:rPr lang="ar-SA" dirty="0" smtClean="0"/>
              <a:t>توصيل الموجات الصوتية للطبلة </a:t>
            </a:r>
          </a:p>
          <a:p>
            <a:pPr marL="514350" indent="-514350" algn="r" rtl="1">
              <a:buAutoNum type="arabicPeriod"/>
            </a:pPr>
            <a:r>
              <a:rPr lang="ar-SA" dirty="0" smtClean="0"/>
              <a:t>تضخيم الصوت حيث يشكل الممر حجرة رنين</a:t>
            </a:r>
          </a:p>
          <a:p>
            <a:pPr algn="r" rtl="1"/>
            <a:r>
              <a:rPr lang="ar-SA" dirty="0" smtClean="0"/>
              <a:t>يتصل بالطبلة تجويف صغير يحتوي 3 عظيمات هي:</a:t>
            </a:r>
          </a:p>
          <a:p>
            <a:pPr lvl="1" algn="r" rtl="1"/>
            <a:r>
              <a:rPr lang="ar-SA" dirty="0" smtClean="0"/>
              <a:t>المطرقة </a:t>
            </a:r>
            <a:r>
              <a:rPr lang="en-US" dirty="0" smtClean="0"/>
              <a:t>(malleus)</a:t>
            </a:r>
            <a:endParaRPr lang="ar-SA" dirty="0" smtClean="0"/>
          </a:p>
          <a:p>
            <a:pPr lvl="1" algn="r" rtl="1"/>
            <a:r>
              <a:rPr lang="ar-SA" dirty="0" smtClean="0"/>
              <a:t>السندان</a:t>
            </a:r>
            <a:r>
              <a:rPr lang="en-US" dirty="0" smtClean="0"/>
              <a:t>   ( incus) </a:t>
            </a:r>
            <a:endParaRPr lang="ar-SA" dirty="0" smtClean="0"/>
          </a:p>
          <a:p>
            <a:pPr lvl="1" algn="r" rtl="1"/>
            <a:r>
              <a:rPr lang="ar-SA" dirty="0" smtClean="0"/>
              <a:t>الركاب</a:t>
            </a:r>
            <a:r>
              <a:rPr lang="en-US" dirty="0" smtClean="0"/>
              <a:t>   ( stirrup) </a:t>
            </a:r>
            <a:endParaRPr lang="ar-SA" dirty="0" smtClean="0"/>
          </a:p>
          <a:p>
            <a:pPr marL="0" indent="0" algn="r" rtl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98966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الأذن الداخلية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SA" dirty="0" smtClean="0"/>
              <a:t>القوقعة </a:t>
            </a:r>
            <a:r>
              <a:rPr lang="en-US" dirty="0" smtClean="0"/>
              <a:t>(cochlea):</a:t>
            </a:r>
          </a:p>
          <a:p>
            <a:pPr algn="r" rtl="1"/>
            <a:r>
              <a:rPr lang="ar-SA" dirty="0" smtClean="0"/>
              <a:t>	هي الجزء الأساسي من الأذن الداخلية</a:t>
            </a:r>
          </a:p>
          <a:p>
            <a:pPr algn="r" rtl="1"/>
            <a:r>
              <a:rPr lang="ar-SA" dirty="0" smtClean="0"/>
              <a:t>	مملوءة بسائل يتذبذب تبعًا لذبذبة الطبلة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    يتصل بالسائل أعصاب تصل إلى الدماغ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9539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العملية السمعية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تدخل الموجة الصوتية </a:t>
            </a:r>
            <a:r>
              <a:rPr lang="ar-SA" dirty="0" err="1" smtClean="0"/>
              <a:t>صماخ</a:t>
            </a:r>
            <a:r>
              <a:rPr lang="ar-SA" dirty="0" smtClean="0"/>
              <a:t> الأذن</a:t>
            </a:r>
          </a:p>
          <a:p>
            <a:pPr algn="r" rtl="1"/>
            <a:r>
              <a:rPr lang="ar-SA" dirty="0" smtClean="0"/>
              <a:t>تصل إلى الطبلة فتحركها</a:t>
            </a:r>
          </a:p>
          <a:p>
            <a:pPr algn="r" rtl="1"/>
            <a:r>
              <a:rPr lang="ar-SA" dirty="0" smtClean="0"/>
              <a:t>تنتقل الحركة عن طريق العظيمات </a:t>
            </a:r>
          </a:p>
          <a:p>
            <a:pPr algn="r" rtl="1"/>
            <a:r>
              <a:rPr lang="ar-SA" dirty="0" smtClean="0"/>
              <a:t>تؤثر حركة العظيمات في السائل الموجود في الأذن الداخلية</a:t>
            </a:r>
          </a:p>
          <a:p>
            <a:pPr algn="r" rtl="1"/>
            <a:r>
              <a:rPr lang="ar-SA" dirty="0" smtClean="0"/>
              <a:t>تتأثر أعصاب السمع وتنقل صورة الاضطراب إلى المخ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3554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أثر درجة الذبذبة في القوقعة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الذبذبة المنخفضة ( 30 ذ/ ث)تؤثر على الشعيرات العصبية الموجودة قرب قمة القوقعة</a:t>
            </a:r>
          </a:p>
          <a:p>
            <a:pPr algn="r" rtl="1"/>
            <a:r>
              <a:rPr lang="ar-SA" dirty="0" smtClean="0"/>
              <a:t>الذبذبات المتوسطة(1000 ذ/ث) تؤثر على الشعيرات وسط القوقعة.</a:t>
            </a:r>
          </a:p>
          <a:p>
            <a:pPr algn="r" rtl="1"/>
            <a:r>
              <a:rPr lang="ar-SA" dirty="0" smtClean="0"/>
              <a:t>الذبذبات العالية (10000 ذ/ث) تؤثر على الشعيرات أسفل القوقعة.</a:t>
            </a:r>
          </a:p>
          <a:p>
            <a:pPr algn="r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549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الأصوات القابلة للسمع بوضوح في الأذن ترددها: 20 دورة/ث- 20 ألف دورة/ ث</a:t>
            </a:r>
          </a:p>
          <a:p>
            <a:pPr algn="r" rtl="1"/>
            <a:r>
              <a:rPr lang="ar-SA" dirty="0" smtClean="0"/>
              <a:t>إذا زادت شدة الصوت عن حد معين يصبح الصوت مؤذيًا. ( أكثر من 110 </a:t>
            </a:r>
            <a:r>
              <a:rPr lang="ar-SA" dirty="0" err="1" smtClean="0"/>
              <a:t>ديسيبل</a:t>
            </a:r>
            <a:r>
              <a:rPr lang="ar-SA" dirty="0" smtClean="0"/>
              <a:t>)</a:t>
            </a:r>
          </a:p>
          <a:p>
            <a:pPr algn="r" rtl="1"/>
            <a:r>
              <a:rPr lang="ar-SA" dirty="0" smtClean="0"/>
              <a:t>يسبب ألمًا حادًّا إذا زاد على 140 </a:t>
            </a:r>
            <a:r>
              <a:rPr lang="ar-SA" dirty="0" err="1" smtClean="0"/>
              <a:t>ديسيبل</a:t>
            </a:r>
            <a:r>
              <a:rPr lang="ar-SA" dirty="0" smtClean="0"/>
              <a:t>.</a:t>
            </a:r>
          </a:p>
          <a:p>
            <a:pPr algn="r" rtl="1"/>
            <a:r>
              <a:rPr lang="ar-SA" dirty="0" smtClean="0"/>
              <a:t>تستعمل اللغات أصواتًا ترددها من 500 إلى 4000 دورة/ث وبشدة 50 </a:t>
            </a:r>
            <a:r>
              <a:rPr lang="ar-SA" dirty="0" err="1" smtClean="0"/>
              <a:t>ديسيبل</a:t>
            </a:r>
            <a:r>
              <a:rPr lang="ar-SA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4483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228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علم الأصوات السمعي</vt:lpstr>
      <vt:lpstr>PowerPoint Presentation</vt:lpstr>
      <vt:lpstr>الأذن الداخلية</vt:lpstr>
      <vt:lpstr>العملية السمعية</vt:lpstr>
      <vt:lpstr>أثر درجة الذبذبة في القوقعة</vt:lpstr>
      <vt:lpstr>PowerPoint Presentation</vt:lpstr>
    </vt:vector>
  </TitlesOfParts>
  <Company>BZU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علم الأصوات السمعي</dc:title>
  <dc:creator>Mohamed</dc:creator>
  <cp:lastModifiedBy>Mohamed</cp:lastModifiedBy>
  <cp:revision>9</cp:revision>
  <dcterms:created xsi:type="dcterms:W3CDTF">2017-03-03T16:38:00Z</dcterms:created>
  <dcterms:modified xsi:type="dcterms:W3CDTF">2017-03-03T20:57:19Z</dcterms:modified>
</cp:coreProperties>
</file>