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3" r:id="rId1"/>
  </p:sldMasterIdLst>
  <p:notesMasterIdLst>
    <p:notesMasterId r:id="rId38"/>
  </p:notesMasterIdLst>
  <p:handoutMasterIdLst>
    <p:handoutMasterId r:id="rId39"/>
  </p:handoutMasterIdLst>
  <p:sldIdLst>
    <p:sldId id="256" r:id="rId2"/>
    <p:sldId id="308" r:id="rId3"/>
    <p:sldId id="309" r:id="rId4"/>
    <p:sldId id="310" r:id="rId5"/>
    <p:sldId id="311" r:id="rId6"/>
    <p:sldId id="312" r:id="rId7"/>
    <p:sldId id="313" r:id="rId8"/>
    <p:sldId id="314" r:id="rId9"/>
    <p:sldId id="315" r:id="rId10"/>
    <p:sldId id="316" r:id="rId11"/>
    <p:sldId id="317" r:id="rId12"/>
    <p:sldId id="318" r:id="rId13"/>
    <p:sldId id="319" r:id="rId14"/>
    <p:sldId id="320" r:id="rId15"/>
    <p:sldId id="321" r:id="rId16"/>
    <p:sldId id="322" r:id="rId17"/>
    <p:sldId id="323" r:id="rId18"/>
    <p:sldId id="324" r:id="rId19"/>
    <p:sldId id="325" r:id="rId20"/>
    <p:sldId id="327" r:id="rId21"/>
    <p:sldId id="328" r:id="rId22"/>
    <p:sldId id="329" r:id="rId23"/>
    <p:sldId id="331" r:id="rId24"/>
    <p:sldId id="332" r:id="rId25"/>
    <p:sldId id="333" r:id="rId26"/>
    <p:sldId id="334" r:id="rId27"/>
    <p:sldId id="335" r:id="rId28"/>
    <p:sldId id="336" r:id="rId29"/>
    <p:sldId id="337" r:id="rId30"/>
    <p:sldId id="338" r:id="rId31"/>
    <p:sldId id="339" r:id="rId32"/>
    <p:sldId id="340" r:id="rId33"/>
    <p:sldId id="341" r:id="rId34"/>
    <p:sldId id="342" r:id="rId35"/>
    <p:sldId id="343" r:id="rId36"/>
    <p:sldId id="294" r:id="rId37"/>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6E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78713" autoAdjust="0"/>
  </p:normalViewPr>
  <p:slideViewPr>
    <p:cSldViewPr snapToGrid="0" snapToObjects="1">
      <p:cViewPr varScale="1">
        <p:scale>
          <a:sx n="86" d="100"/>
          <a:sy n="86" d="100"/>
        </p:scale>
        <p:origin x="-684" y="-78"/>
      </p:cViewPr>
      <p:guideLst>
        <p:guide orient="horz" pos="2160"/>
        <p:guide pos="2880"/>
      </p:guideLst>
    </p:cSldViewPr>
  </p:slideViewPr>
  <p:outlineViewPr>
    <p:cViewPr>
      <p:scale>
        <a:sx n="33" d="100"/>
        <a:sy n="33" d="100"/>
      </p:scale>
      <p:origin x="0" y="4595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F1005603-405D-4C42-A8EC-FC7E9D2B0E81}" type="datetimeFigureOut">
              <a:rPr lang="en-US"/>
              <a:pPr>
                <a:defRPr/>
              </a:pPr>
              <a:t>10/11/2012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ACC13420-48F5-4844-A744-9C536A13074F}"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080CC686-9E6A-49D1-9F62-B62C2B0F12C3}" type="datetimeFigureOut">
              <a:rPr lang="en-US"/>
              <a:pPr>
                <a:defRPr/>
              </a:pPr>
              <a:t>10/11/2012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41C928E6-16FC-45B3-897B-C0158B71EB93}"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ＭＳ Ｐゴシック" pitchFamily="-72"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9CB99E6-54A8-440A-B549-285D44C10F67}" type="slidenum">
              <a:rPr lang="en-US">
                <a:ea typeface="ＭＳ Ｐゴシック" pitchFamily="-72" charset="-128"/>
                <a:cs typeface="ＭＳ Ｐゴシック" pitchFamily="-72" charset="-128"/>
              </a:rPr>
              <a:pPr fontAlgn="base">
                <a:spcBef>
                  <a:spcPct val="0"/>
                </a:spcBef>
                <a:spcAft>
                  <a:spcPct val="0"/>
                </a:spcAft>
                <a:defRPr/>
              </a:pPr>
              <a:t>1</a:t>
            </a:fld>
            <a:endParaRPr lang="en-US">
              <a:ea typeface="ＭＳ Ｐゴシック" pitchFamily="-72" charset="-128"/>
              <a:cs typeface="ＭＳ Ｐゴシック" pitchFamily="-72"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E8B12F-0764-4891-A928-514162F4C5B4}" type="slidenum">
              <a:rPr lang="en-US">
                <a:ea typeface="ＭＳ Ｐゴシック" pitchFamily="-72" charset="-128"/>
                <a:cs typeface="ＭＳ Ｐゴシック" pitchFamily="-72" charset="-128"/>
              </a:rPr>
              <a:pPr fontAlgn="base">
                <a:spcBef>
                  <a:spcPct val="0"/>
                </a:spcBef>
                <a:spcAft>
                  <a:spcPct val="0"/>
                </a:spcAft>
                <a:defRPr/>
              </a:pPr>
              <a:t>10</a:t>
            </a:fld>
            <a:endParaRPr lang="en-US">
              <a:ea typeface="ＭＳ Ｐゴシック" pitchFamily="-72" charset="-128"/>
              <a:cs typeface="ＭＳ Ｐゴシック" pitchFamily="-72"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368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110AFC9-163F-4891-8163-4A46F0C4F73F}" type="slidenum">
              <a:rPr lang="en-US">
                <a:ea typeface="ＭＳ Ｐゴシック" pitchFamily="-72" charset="-128"/>
                <a:cs typeface="ＭＳ Ｐゴシック" pitchFamily="-72" charset="-128"/>
              </a:rPr>
              <a:pPr fontAlgn="base">
                <a:spcBef>
                  <a:spcPct val="0"/>
                </a:spcBef>
                <a:spcAft>
                  <a:spcPct val="0"/>
                </a:spcAft>
                <a:defRPr/>
              </a:pPr>
              <a:t>11</a:t>
            </a:fld>
            <a:endParaRPr lang="en-US">
              <a:ea typeface="ＭＳ Ｐゴシック" pitchFamily="-72" charset="-128"/>
              <a:cs typeface="ＭＳ Ｐゴシック" pitchFamily="-72"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389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5141F4-B164-4BF0-B6AA-448D7F1F63C9}" type="slidenum">
              <a:rPr lang="en-US">
                <a:ea typeface="ＭＳ Ｐゴシック" pitchFamily="-72" charset="-128"/>
                <a:cs typeface="ＭＳ Ｐゴシック" pitchFamily="-72" charset="-128"/>
              </a:rPr>
              <a:pPr fontAlgn="base">
                <a:spcBef>
                  <a:spcPct val="0"/>
                </a:spcBef>
                <a:spcAft>
                  <a:spcPct val="0"/>
                </a:spcAft>
                <a:defRPr/>
              </a:pPr>
              <a:t>12</a:t>
            </a:fld>
            <a:endParaRPr lang="en-US">
              <a:ea typeface="ＭＳ Ｐゴシック" pitchFamily="-72" charset="-128"/>
              <a:cs typeface="ＭＳ Ｐゴシック" pitchFamily="-72"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EC8395B-1B53-4311-8171-942900C79EB3}" type="slidenum">
              <a:rPr lang="en-US">
                <a:ea typeface="ＭＳ Ｐゴシック" pitchFamily="-72" charset="-128"/>
                <a:cs typeface="ＭＳ Ｐゴシック" pitchFamily="-72" charset="-128"/>
              </a:rPr>
              <a:pPr fontAlgn="base">
                <a:spcBef>
                  <a:spcPct val="0"/>
                </a:spcBef>
                <a:spcAft>
                  <a:spcPct val="0"/>
                </a:spcAft>
                <a:defRPr/>
              </a:pPr>
              <a:t>13</a:t>
            </a:fld>
            <a:endParaRPr lang="en-US">
              <a:ea typeface="ＭＳ Ｐゴシック" pitchFamily="-72" charset="-128"/>
              <a:cs typeface="ＭＳ Ｐゴシック" pitchFamily="-72"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430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A653BAF-27DB-4EC8-92BA-A0A19F936AF1}" type="slidenum">
              <a:rPr lang="en-US">
                <a:ea typeface="ＭＳ Ｐゴシック" pitchFamily="-72" charset="-128"/>
                <a:cs typeface="ＭＳ Ｐゴシック" pitchFamily="-72" charset="-128"/>
              </a:rPr>
              <a:pPr fontAlgn="base">
                <a:spcBef>
                  <a:spcPct val="0"/>
                </a:spcBef>
                <a:spcAft>
                  <a:spcPct val="0"/>
                </a:spcAft>
                <a:defRPr/>
              </a:pPr>
              <a:t>14</a:t>
            </a:fld>
            <a:endParaRPr lang="en-US">
              <a:ea typeface="ＭＳ Ｐゴシック" pitchFamily="-72" charset="-128"/>
              <a:cs typeface="ＭＳ Ｐゴシック" pitchFamily="-72"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450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4E6AF5-F809-4DA3-BDC6-407A55ACBF37}" type="slidenum">
              <a:rPr lang="en-US">
                <a:ea typeface="ＭＳ Ｐゴシック" pitchFamily="-72" charset="-128"/>
                <a:cs typeface="ＭＳ Ｐゴシック" pitchFamily="-72" charset="-128"/>
              </a:rPr>
              <a:pPr fontAlgn="base">
                <a:spcBef>
                  <a:spcPct val="0"/>
                </a:spcBef>
                <a:spcAft>
                  <a:spcPct val="0"/>
                </a:spcAft>
                <a:defRPr/>
              </a:pPr>
              <a:t>15</a:t>
            </a:fld>
            <a:endParaRPr lang="en-US">
              <a:ea typeface="ＭＳ Ｐゴシック" pitchFamily="-72" charset="-128"/>
              <a:cs typeface="ＭＳ Ｐゴシック" pitchFamily="-72"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471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F328A4C-58CF-427B-82BF-870D30CECF13}" type="slidenum">
              <a:rPr lang="en-US">
                <a:ea typeface="ＭＳ Ｐゴシック" pitchFamily="-72" charset="-128"/>
                <a:cs typeface="ＭＳ Ｐゴシック" pitchFamily="-72" charset="-128"/>
              </a:rPr>
              <a:pPr fontAlgn="base">
                <a:spcBef>
                  <a:spcPct val="0"/>
                </a:spcBef>
                <a:spcAft>
                  <a:spcPct val="0"/>
                </a:spcAft>
                <a:defRPr/>
              </a:pPr>
              <a:t>16</a:t>
            </a:fld>
            <a:endParaRPr lang="en-US">
              <a:ea typeface="ＭＳ Ｐゴシック" pitchFamily="-72" charset="-128"/>
              <a:cs typeface="ＭＳ Ｐゴシック" pitchFamily="-72"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491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7739C6-23B9-4940-8DD1-96CC68FCEEF0}" type="slidenum">
              <a:rPr lang="en-US">
                <a:ea typeface="ＭＳ Ｐゴシック" pitchFamily="-72" charset="-128"/>
                <a:cs typeface="ＭＳ Ｐゴシック" pitchFamily="-72" charset="-128"/>
              </a:rPr>
              <a:pPr fontAlgn="base">
                <a:spcBef>
                  <a:spcPct val="0"/>
                </a:spcBef>
                <a:spcAft>
                  <a:spcPct val="0"/>
                </a:spcAft>
                <a:defRPr/>
              </a:pPr>
              <a:t>17</a:t>
            </a:fld>
            <a:endParaRPr lang="en-US">
              <a:ea typeface="ＭＳ Ｐゴシック" pitchFamily="-72" charset="-128"/>
              <a:cs typeface="ＭＳ Ｐゴシック" pitchFamily="-72"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512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E44C0C4-CA6C-4F76-89E8-6BE1DF164984}" type="slidenum">
              <a:rPr lang="en-US">
                <a:ea typeface="ＭＳ Ｐゴシック" pitchFamily="-72" charset="-128"/>
                <a:cs typeface="ＭＳ Ｐゴシック" pitchFamily="-72" charset="-128"/>
              </a:rPr>
              <a:pPr fontAlgn="base">
                <a:spcBef>
                  <a:spcPct val="0"/>
                </a:spcBef>
                <a:spcAft>
                  <a:spcPct val="0"/>
                </a:spcAft>
                <a:defRPr/>
              </a:pPr>
              <a:t>18</a:t>
            </a:fld>
            <a:endParaRPr lang="en-US">
              <a:ea typeface="ＭＳ Ｐゴシック" pitchFamily="-72" charset="-128"/>
              <a:cs typeface="ＭＳ Ｐゴシック" pitchFamily="-72"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532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E7F2CD4-3D85-4D2B-9BFB-EB7550B25A62}" type="slidenum">
              <a:rPr lang="en-US">
                <a:ea typeface="ＭＳ Ｐゴシック" pitchFamily="-72" charset="-128"/>
                <a:cs typeface="ＭＳ Ｐゴシック" pitchFamily="-72" charset="-128"/>
              </a:rPr>
              <a:pPr fontAlgn="base">
                <a:spcBef>
                  <a:spcPct val="0"/>
                </a:spcBef>
                <a:spcAft>
                  <a:spcPct val="0"/>
                </a:spcAft>
                <a:defRPr/>
              </a:pPr>
              <a:t>19</a:t>
            </a:fld>
            <a:endParaRPr lang="en-US">
              <a:ea typeface="ＭＳ Ｐゴシック" pitchFamily="-72" charset="-128"/>
              <a:cs typeface="ＭＳ Ｐゴシック" pitchFamily="-72"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184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9D21A62-B89D-44EE-887A-D0B4D6A378D5}" type="slidenum">
              <a:rPr lang="en-US">
                <a:ea typeface="ＭＳ Ｐゴシック" pitchFamily="-72" charset="-128"/>
                <a:cs typeface="ＭＳ Ｐゴシック" pitchFamily="-72" charset="-128"/>
              </a:rPr>
              <a:pPr fontAlgn="base">
                <a:spcBef>
                  <a:spcPct val="0"/>
                </a:spcBef>
                <a:spcAft>
                  <a:spcPct val="0"/>
                </a:spcAft>
                <a:defRPr/>
              </a:pPr>
              <a:t>2</a:t>
            </a:fld>
            <a:endParaRPr lang="en-US">
              <a:ea typeface="ＭＳ Ｐゴシック" pitchFamily="-72" charset="-128"/>
              <a:cs typeface="ＭＳ Ｐゴシック" pitchFamily="-72"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552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4D2207C-D7CF-4BF4-9339-CAB4C8440669}" type="slidenum">
              <a:rPr lang="en-US">
                <a:ea typeface="ＭＳ Ｐゴシック" pitchFamily="-72" charset="-128"/>
                <a:cs typeface="ＭＳ Ｐゴシック" pitchFamily="-72" charset="-128"/>
              </a:rPr>
              <a:pPr fontAlgn="base">
                <a:spcBef>
                  <a:spcPct val="0"/>
                </a:spcBef>
                <a:spcAft>
                  <a:spcPct val="0"/>
                </a:spcAft>
                <a:defRPr/>
              </a:pPr>
              <a:t>20</a:t>
            </a:fld>
            <a:endParaRPr lang="en-US">
              <a:ea typeface="ＭＳ Ｐゴシック" pitchFamily="-72" charset="-128"/>
              <a:cs typeface="ＭＳ Ｐゴシック" pitchFamily="-72"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573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AFAE312-43E1-4BB9-8883-E32C04B0405B}" type="slidenum">
              <a:rPr lang="en-US">
                <a:ea typeface="ＭＳ Ｐゴシック" pitchFamily="-72" charset="-128"/>
                <a:cs typeface="ＭＳ Ｐゴシック" pitchFamily="-72" charset="-128"/>
              </a:rPr>
              <a:pPr fontAlgn="base">
                <a:spcBef>
                  <a:spcPct val="0"/>
                </a:spcBef>
                <a:spcAft>
                  <a:spcPct val="0"/>
                </a:spcAft>
                <a:defRPr/>
              </a:pPr>
              <a:t>21</a:t>
            </a:fld>
            <a:endParaRPr lang="en-US">
              <a:ea typeface="ＭＳ Ｐゴシック" pitchFamily="-72" charset="-128"/>
              <a:cs typeface="ＭＳ Ｐゴシック" pitchFamily="-72"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593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78C2C2-228D-47D8-872C-514E6CAAA8D5}" type="slidenum">
              <a:rPr lang="en-US">
                <a:ea typeface="ＭＳ Ｐゴシック" pitchFamily="-72" charset="-128"/>
                <a:cs typeface="ＭＳ Ｐゴシック" pitchFamily="-72" charset="-128"/>
              </a:rPr>
              <a:pPr fontAlgn="base">
                <a:spcBef>
                  <a:spcPct val="0"/>
                </a:spcBef>
                <a:spcAft>
                  <a:spcPct val="0"/>
                </a:spcAft>
                <a:defRPr/>
              </a:pPr>
              <a:t>22</a:t>
            </a:fld>
            <a:endParaRPr lang="en-US">
              <a:ea typeface="ＭＳ Ｐゴシック" pitchFamily="-72" charset="-128"/>
              <a:cs typeface="ＭＳ Ｐゴシック" pitchFamily="-72"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614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075D97-550D-4A98-9E73-5AC2C0027E48}" type="slidenum">
              <a:rPr lang="en-US">
                <a:ea typeface="ＭＳ Ｐゴシック" pitchFamily="-72" charset="-128"/>
                <a:cs typeface="ＭＳ Ｐゴシック" pitchFamily="-72" charset="-128"/>
              </a:rPr>
              <a:pPr fontAlgn="base">
                <a:spcBef>
                  <a:spcPct val="0"/>
                </a:spcBef>
                <a:spcAft>
                  <a:spcPct val="0"/>
                </a:spcAft>
                <a:defRPr/>
              </a:pPr>
              <a:t>23</a:t>
            </a:fld>
            <a:endParaRPr lang="en-US">
              <a:ea typeface="ＭＳ Ｐゴシック" pitchFamily="-72" charset="-128"/>
              <a:cs typeface="ＭＳ Ｐゴシック" pitchFamily="-72"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634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D57F63-F2F3-4876-BCF5-EF429282DDC9}" type="slidenum">
              <a:rPr lang="en-US">
                <a:ea typeface="ＭＳ Ｐゴシック" pitchFamily="-72" charset="-128"/>
                <a:cs typeface="ＭＳ Ｐゴシック" pitchFamily="-72" charset="-128"/>
              </a:rPr>
              <a:pPr fontAlgn="base">
                <a:spcBef>
                  <a:spcPct val="0"/>
                </a:spcBef>
                <a:spcAft>
                  <a:spcPct val="0"/>
                </a:spcAft>
                <a:defRPr/>
              </a:pPr>
              <a:t>24</a:t>
            </a:fld>
            <a:endParaRPr lang="en-US">
              <a:ea typeface="ＭＳ Ｐゴシック" pitchFamily="-72" charset="-128"/>
              <a:cs typeface="ＭＳ Ｐゴシック" pitchFamily="-72"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a:p>
            <a:pPr lvl="1" eaLnBrk="1" hangingPunct="1">
              <a:spcBef>
                <a:spcPct val="0"/>
              </a:spcBef>
            </a:pPr>
            <a:endParaRPr lang="en-US" smtClean="0">
              <a:ea typeface="ＭＳ Ｐゴシック" pitchFamily="34" charset="-128"/>
            </a:endParaRPr>
          </a:p>
        </p:txBody>
      </p:sp>
      <p:sp>
        <p:nvSpPr>
          <p:cNvPr id="655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875E34-A77C-4F63-984F-6A01A426460D}" type="slidenum">
              <a:rPr lang="en-US">
                <a:ea typeface="ＭＳ Ｐゴシック" pitchFamily="-72" charset="-128"/>
                <a:cs typeface="ＭＳ Ｐゴシック" pitchFamily="-72" charset="-128"/>
              </a:rPr>
              <a:pPr fontAlgn="base">
                <a:spcBef>
                  <a:spcPct val="0"/>
                </a:spcBef>
                <a:spcAft>
                  <a:spcPct val="0"/>
                </a:spcAft>
                <a:defRPr/>
              </a:pPr>
              <a:t>25</a:t>
            </a:fld>
            <a:endParaRPr lang="en-US">
              <a:ea typeface="ＭＳ Ｐゴシック" pitchFamily="-72" charset="-128"/>
              <a:cs typeface="ＭＳ Ｐゴシック" pitchFamily="-72"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a:p>
            <a:pPr eaLnBrk="1" hangingPunct="1">
              <a:spcBef>
                <a:spcPct val="0"/>
              </a:spcBef>
            </a:pPr>
            <a:r>
              <a:rPr lang="en-US" smtClean="0">
                <a:ea typeface="ＭＳ Ｐゴシック" pitchFamily="34" charset="-128"/>
              </a:rPr>
              <a:t> </a:t>
            </a:r>
          </a:p>
        </p:txBody>
      </p:sp>
      <p:sp>
        <p:nvSpPr>
          <p:cNvPr id="675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766474-2BFC-43A9-B04E-0690F8B8B10C}" type="slidenum">
              <a:rPr lang="en-US">
                <a:ea typeface="ＭＳ Ｐゴシック" pitchFamily="-72" charset="-128"/>
                <a:cs typeface="ＭＳ Ｐゴシック" pitchFamily="-72" charset="-128"/>
              </a:rPr>
              <a:pPr fontAlgn="base">
                <a:spcBef>
                  <a:spcPct val="0"/>
                </a:spcBef>
                <a:spcAft>
                  <a:spcPct val="0"/>
                </a:spcAft>
                <a:defRPr/>
              </a:pPr>
              <a:t>26</a:t>
            </a:fld>
            <a:endParaRPr lang="en-US">
              <a:ea typeface="ＭＳ Ｐゴシック" pitchFamily="-72" charset="-128"/>
              <a:cs typeface="ＭＳ Ｐゴシック" pitchFamily="-72"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696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0816950-8210-431D-B66C-90BCAF25CA48}" type="slidenum">
              <a:rPr lang="en-US">
                <a:ea typeface="ＭＳ Ｐゴシック" pitchFamily="-72" charset="-128"/>
                <a:cs typeface="ＭＳ Ｐゴシック" pitchFamily="-72" charset="-128"/>
              </a:rPr>
              <a:pPr fontAlgn="base">
                <a:spcBef>
                  <a:spcPct val="0"/>
                </a:spcBef>
                <a:spcAft>
                  <a:spcPct val="0"/>
                </a:spcAft>
                <a:defRPr/>
              </a:pPr>
              <a:t>27</a:t>
            </a:fld>
            <a:endParaRPr lang="en-US">
              <a:ea typeface="ＭＳ Ｐゴシック" pitchFamily="-72" charset="-128"/>
              <a:cs typeface="ＭＳ Ｐゴシック" pitchFamily="-72"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716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89D04BC-2A48-4589-BAC0-3A600D614C96}" type="slidenum">
              <a:rPr lang="en-US">
                <a:ea typeface="ＭＳ Ｐゴシック" pitchFamily="-72" charset="-128"/>
                <a:cs typeface="ＭＳ Ｐゴシック" pitchFamily="-72" charset="-128"/>
              </a:rPr>
              <a:pPr fontAlgn="base">
                <a:spcBef>
                  <a:spcPct val="0"/>
                </a:spcBef>
                <a:spcAft>
                  <a:spcPct val="0"/>
                </a:spcAft>
                <a:defRPr/>
              </a:pPr>
              <a:t>28</a:t>
            </a:fld>
            <a:endParaRPr lang="en-US">
              <a:ea typeface="ＭＳ Ｐゴシック" pitchFamily="-72" charset="-128"/>
              <a:cs typeface="ＭＳ Ｐゴシック" pitchFamily="-72"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wrap="square" numCol="1" anchor="t" anchorCtr="0" compatLnSpc="1">
            <a:prstTxWarp prst="textNoShape">
              <a:avLst/>
            </a:prstTxWarp>
          </a:bodyPr>
          <a:lstStyle/>
          <a:p>
            <a:pPr lvl="2" eaLnBrk="1" hangingPunct="1">
              <a:spcBef>
                <a:spcPct val="0"/>
              </a:spcBef>
            </a:pPr>
            <a:endParaRPr lang="en-US" smtClean="0">
              <a:ea typeface="ＭＳ Ｐゴシック" pitchFamily="34" charset="-128"/>
            </a:endParaRPr>
          </a:p>
        </p:txBody>
      </p:sp>
      <p:sp>
        <p:nvSpPr>
          <p:cNvPr id="737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90E1FA0-CC1D-40A4-80F2-F65B8CE4BD99}" type="slidenum">
              <a:rPr lang="en-US">
                <a:ea typeface="ＭＳ Ｐゴシック" pitchFamily="-72" charset="-128"/>
                <a:cs typeface="ＭＳ Ｐゴシック" pitchFamily="-72" charset="-128"/>
              </a:rPr>
              <a:pPr fontAlgn="base">
                <a:spcBef>
                  <a:spcPct val="0"/>
                </a:spcBef>
                <a:spcAft>
                  <a:spcPct val="0"/>
                </a:spcAft>
                <a:defRPr/>
              </a:pPr>
              <a:t>29</a:t>
            </a:fld>
            <a:endParaRPr lang="en-US">
              <a:ea typeface="ＭＳ Ｐゴシック" pitchFamily="-72" charset="-128"/>
              <a:cs typeface="ＭＳ Ｐゴシック" pitchFamily="-72"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204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A2ACB8B-5197-4771-8011-81DE0E99BD93}" type="slidenum">
              <a:rPr lang="en-US">
                <a:ea typeface="ＭＳ Ｐゴシック" pitchFamily="-72" charset="-128"/>
                <a:cs typeface="ＭＳ Ｐゴシック" pitchFamily="-72" charset="-128"/>
              </a:rPr>
              <a:pPr fontAlgn="base">
                <a:spcBef>
                  <a:spcPct val="0"/>
                </a:spcBef>
                <a:spcAft>
                  <a:spcPct val="0"/>
                </a:spcAft>
                <a:defRPr/>
              </a:pPr>
              <a:t>3</a:t>
            </a:fld>
            <a:endParaRPr lang="en-US">
              <a:ea typeface="ＭＳ Ｐゴシック" pitchFamily="-72" charset="-128"/>
              <a:cs typeface="ＭＳ Ｐゴシック" pitchFamily="-72"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bwMode="auto">
          <a:noFill/>
          <a:ln>
            <a:solidFill>
              <a:srgbClr val="000000"/>
            </a:solidFill>
            <a:miter lim="800000"/>
            <a:headEnd/>
            <a:tailEnd/>
          </a:ln>
        </p:spPr>
      </p:sp>
      <p:sp>
        <p:nvSpPr>
          <p:cNvPr id="757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p:txBody>
      </p:sp>
      <p:sp>
        <p:nvSpPr>
          <p:cNvPr id="757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F1C12A2-3A4B-4B84-9806-590F7584CCBA}" type="slidenum">
              <a:rPr lang="en-US">
                <a:ea typeface="ＭＳ Ｐゴシック" pitchFamily="-72" charset="-128"/>
                <a:cs typeface="ＭＳ Ｐゴシック" pitchFamily="-72" charset="-128"/>
              </a:rPr>
              <a:pPr fontAlgn="base">
                <a:spcBef>
                  <a:spcPct val="0"/>
                </a:spcBef>
                <a:spcAft>
                  <a:spcPct val="0"/>
                </a:spcAft>
                <a:defRPr/>
              </a:pPr>
              <a:t>30</a:t>
            </a:fld>
            <a:endParaRPr lang="en-US">
              <a:ea typeface="ＭＳ Ｐゴシック" pitchFamily="-72" charset="-128"/>
              <a:cs typeface="ＭＳ Ｐゴシック" pitchFamily="-72"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7782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5998CB-07D7-4E7F-B078-641FF7AE9FB5}" type="slidenum">
              <a:rPr lang="en-US">
                <a:ea typeface="ＭＳ Ｐゴシック" pitchFamily="-72" charset="-128"/>
                <a:cs typeface="ＭＳ Ｐゴシック" pitchFamily="-72" charset="-128"/>
              </a:rPr>
              <a:pPr fontAlgn="base">
                <a:spcBef>
                  <a:spcPct val="0"/>
                </a:spcBef>
                <a:spcAft>
                  <a:spcPct val="0"/>
                </a:spcAft>
                <a:defRPr/>
              </a:pPr>
              <a:t>31</a:t>
            </a:fld>
            <a:endParaRPr lang="en-US">
              <a:ea typeface="ＭＳ Ｐゴシック" pitchFamily="-72" charset="-128"/>
              <a:cs typeface="ＭＳ Ｐゴシック" pitchFamily="-72"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a:p>
            <a:pPr lvl="3" eaLnBrk="1" hangingPunct="1">
              <a:spcBef>
                <a:spcPct val="0"/>
              </a:spcBef>
            </a:pPr>
            <a:endParaRPr lang="en-US" smtClean="0">
              <a:ea typeface="ＭＳ Ｐゴシック" pitchFamily="34" charset="-128"/>
            </a:endParaRPr>
          </a:p>
        </p:txBody>
      </p:sp>
      <p:sp>
        <p:nvSpPr>
          <p:cNvPr id="798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6370D76-DF23-4882-B147-D43FEB5B2FF6}" type="slidenum">
              <a:rPr lang="en-US">
                <a:ea typeface="ＭＳ Ｐゴシック" pitchFamily="-72" charset="-128"/>
                <a:cs typeface="ＭＳ Ｐゴシック" pitchFamily="-72" charset="-128"/>
              </a:rPr>
              <a:pPr fontAlgn="base">
                <a:spcBef>
                  <a:spcPct val="0"/>
                </a:spcBef>
                <a:spcAft>
                  <a:spcPct val="0"/>
                </a:spcAft>
                <a:defRPr/>
              </a:pPr>
              <a:t>32</a:t>
            </a:fld>
            <a:endParaRPr lang="en-US">
              <a:ea typeface="ＭＳ Ｐゴシック" pitchFamily="-72" charset="-128"/>
              <a:cs typeface="ＭＳ Ｐゴシック" pitchFamily="-72"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p:cNvSpPr>
          <p:nvPr>
            <p:ph type="sldImg"/>
          </p:nvPr>
        </p:nvSpPr>
        <p:spPr bwMode="auto">
          <a:noFill/>
          <a:ln>
            <a:solidFill>
              <a:srgbClr val="000000"/>
            </a:solidFill>
            <a:miter lim="800000"/>
            <a:headEnd/>
            <a:tailEnd/>
          </a:ln>
        </p:spPr>
      </p:sp>
      <p:sp>
        <p:nvSpPr>
          <p:cNvPr id="819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a:p>
            <a:pPr lvl="3" eaLnBrk="1" hangingPunct="1">
              <a:spcBef>
                <a:spcPct val="0"/>
              </a:spcBef>
            </a:pPr>
            <a:endParaRPr lang="en-US" smtClean="0">
              <a:ea typeface="ＭＳ Ｐゴシック" pitchFamily="34" charset="-128"/>
            </a:endParaRPr>
          </a:p>
        </p:txBody>
      </p:sp>
      <p:sp>
        <p:nvSpPr>
          <p:cNvPr id="819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5CE9D1A-54C0-40F1-B78C-3C0E7768B8AD}" type="slidenum">
              <a:rPr lang="en-US">
                <a:ea typeface="ＭＳ Ｐゴシック" pitchFamily="-72" charset="-128"/>
                <a:cs typeface="ＭＳ Ｐゴシック" pitchFamily="-72" charset="-128"/>
              </a:rPr>
              <a:pPr fontAlgn="base">
                <a:spcBef>
                  <a:spcPct val="0"/>
                </a:spcBef>
                <a:spcAft>
                  <a:spcPct val="0"/>
                </a:spcAft>
                <a:defRPr/>
              </a:pPr>
              <a:t>33</a:t>
            </a:fld>
            <a:endParaRPr lang="en-US">
              <a:ea typeface="ＭＳ Ｐゴシック" pitchFamily="-72" charset="-128"/>
              <a:cs typeface="ＭＳ Ｐゴシック" pitchFamily="-72"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p:cNvSpPr>
          <p:nvPr>
            <p:ph type="sldImg"/>
          </p:nvPr>
        </p:nvSpPr>
        <p:spPr bwMode="auto">
          <a:noFill/>
          <a:ln>
            <a:solidFill>
              <a:srgbClr val="000000"/>
            </a:solidFill>
            <a:miter lim="800000"/>
            <a:headEnd/>
            <a:tailEnd/>
          </a:ln>
        </p:spPr>
      </p:sp>
      <p:sp>
        <p:nvSpPr>
          <p:cNvPr id="839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a:p>
            <a:pPr lvl="3" eaLnBrk="1" hangingPunct="1">
              <a:spcBef>
                <a:spcPct val="0"/>
              </a:spcBef>
            </a:pPr>
            <a:endParaRPr lang="en-US" smtClean="0">
              <a:ea typeface="ＭＳ Ｐゴシック" pitchFamily="34" charset="-128"/>
            </a:endParaRPr>
          </a:p>
        </p:txBody>
      </p:sp>
      <p:sp>
        <p:nvSpPr>
          <p:cNvPr id="839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976004-85D5-4367-BB1D-9B42638328E2}" type="slidenum">
              <a:rPr lang="en-US">
                <a:ea typeface="ＭＳ Ｐゴシック" pitchFamily="-72" charset="-128"/>
                <a:cs typeface="ＭＳ Ｐゴシック" pitchFamily="-72" charset="-128"/>
              </a:rPr>
              <a:pPr fontAlgn="base">
                <a:spcBef>
                  <a:spcPct val="0"/>
                </a:spcBef>
                <a:spcAft>
                  <a:spcPct val="0"/>
                </a:spcAft>
                <a:defRPr/>
              </a:pPr>
              <a:t>34</a:t>
            </a:fld>
            <a:endParaRPr lang="en-US">
              <a:ea typeface="ＭＳ Ｐゴシック" pitchFamily="-72" charset="-128"/>
              <a:cs typeface="ＭＳ Ｐゴシック" pitchFamily="-72"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p:cNvSpPr>
          <p:nvPr>
            <p:ph type="sldImg"/>
          </p:nvPr>
        </p:nvSpPr>
        <p:spPr bwMode="auto">
          <a:noFill/>
          <a:ln>
            <a:solidFill>
              <a:srgbClr val="000000"/>
            </a:solidFill>
            <a:miter lim="800000"/>
            <a:headEnd/>
            <a:tailEnd/>
          </a:ln>
        </p:spPr>
      </p:sp>
      <p:sp>
        <p:nvSpPr>
          <p:cNvPr id="860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a:p>
            <a:pPr lvl="3" eaLnBrk="1" hangingPunct="1">
              <a:spcBef>
                <a:spcPct val="0"/>
              </a:spcBef>
            </a:pPr>
            <a:endParaRPr lang="en-US" smtClean="0">
              <a:ea typeface="ＭＳ Ｐゴシック" pitchFamily="34" charset="-128"/>
            </a:endParaRPr>
          </a:p>
        </p:txBody>
      </p:sp>
      <p:sp>
        <p:nvSpPr>
          <p:cNvPr id="860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283DDF-2FF7-46EF-A761-64E31988EA6E}" type="slidenum">
              <a:rPr lang="en-US">
                <a:ea typeface="ＭＳ Ｐゴシック" pitchFamily="-72" charset="-128"/>
                <a:cs typeface="ＭＳ Ｐゴシック" pitchFamily="-72" charset="-128"/>
              </a:rPr>
              <a:pPr fontAlgn="base">
                <a:spcBef>
                  <a:spcPct val="0"/>
                </a:spcBef>
                <a:spcAft>
                  <a:spcPct val="0"/>
                </a:spcAft>
                <a:defRPr/>
              </a:pPr>
              <a:t>35</a:t>
            </a:fld>
            <a:endParaRPr lang="en-US">
              <a:ea typeface="ＭＳ Ｐゴシック" pitchFamily="-72" charset="-128"/>
              <a:cs typeface="ＭＳ Ｐゴシック" pitchFamily="-72"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p:cNvSpPr>
          <p:nvPr>
            <p:ph type="sldImg"/>
          </p:nvPr>
        </p:nvSpPr>
        <p:spPr bwMode="auto">
          <a:noFill/>
          <a:ln>
            <a:solidFill>
              <a:srgbClr val="000000"/>
            </a:solidFill>
            <a:miter lim="800000"/>
            <a:headEnd/>
            <a:tailEnd/>
          </a:ln>
        </p:spPr>
      </p:sp>
      <p:sp>
        <p:nvSpPr>
          <p:cNvPr id="880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latin typeface="Arial" charset="0"/>
                <a:ea typeface="ＭＳ Ｐゴシック"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a:p>
            <a:pPr eaLnBrk="1" hangingPunct="1">
              <a:spcBef>
                <a:spcPct val="0"/>
              </a:spcBef>
            </a:pPr>
            <a:endParaRPr lang="en-US" smtClean="0">
              <a:ea typeface="ＭＳ Ｐゴシック" pitchFamily="34" charset="-128"/>
            </a:endParaRPr>
          </a:p>
        </p:txBody>
      </p:sp>
      <p:sp>
        <p:nvSpPr>
          <p:cNvPr id="880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F5F11D0-2831-4E31-BDF2-A7CC42911C90}" type="slidenum">
              <a:rPr lang="en-US">
                <a:ea typeface="ＭＳ Ｐゴシック" pitchFamily="-72" charset="-128"/>
                <a:cs typeface="ＭＳ Ｐゴシック" pitchFamily="-72" charset="-128"/>
              </a:rPr>
              <a:pPr fontAlgn="base">
                <a:spcBef>
                  <a:spcPct val="0"/>
                </a:spcBef>
                <a:spcAft>
                  <a:spcPct val="0"/>
                </a:spcAft>
                <a:defRPr/>
              </a:pPr>
              <a:t>36</a:t>
            </a:fld>
            <a:endParaRPr lang="en-US">
              <a:ea typeface="ＭＳ Ｐゴシック" pitchFamily="-72" charset="-128"/>
              <a:cs typeface="ＭＳ Ｐゴシック" pitchFamily="-72"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225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485D92E-4C2D-4EF8-8FFB-88E6FE0F3330}" type="slidenum">
              <a:rPr lang="en-US">
                <a:ea typeface="ＭＳ Ｐゴシック" pitchFamily="-72" charset="-128"/>
                <a:cs typeface="ＭＳ Ｐゴシック" pitchFamily="-72" charset="-128"/>
              </a:rPr>
              <a:pPr fontAlgn="base">
                <a:spcBef>
                  <a:spcPct val="0"/>
                </a:spcBef>
                <a:spcAft>
                  <a:spcPct val="0"/>
                </a:spcAft>
                <a:defRPr/>
              </a:pPr>
              <a:t>4</a:t>
            </a:fld>
            <a:endParaRPr lang="en-US">
              <a:ea typeface="ＭＳ Ｐゴシック" pitchFamily="-72" charset="-128"/>
              <a:cs typeface="ＭＳ Ｐゴシック" pitchFamily="-72"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245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AC8927-AB40-4FE8-943A-090435A9E4D9}" type="slidenum">
              <a:rPr lang="en-US">
                <a:ea typeface="ＭＳ Ｐゴシック" pitchFamily="-72" charset="-128"/>
                <a:cs typeface="ＭＳ Ｐゴシック" pitchFamily="-72" charset="-128"/>
              </a:rPr>
              <a:pPr fontAlgn="base">
                <a:spcBef>
                  <a:spcPct val="0"/>
                </a:spcBef>
                <a:spcAft>
                  <a:spcPct val="0"/>
                </a:spcAft>
                <a:defRPr/>
              </a:pPr>
              <a:t>5</a:t>
            </a:fld>
            <a:endParaRPr lang="en-US">
              <a:ea typeface="ＭＳ Ｐゴシック" pitchFamily="-72" charset="-128"/>
              <a:cs typeface="ＭＳ Ｐゴシック" pitchFamily="-72"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2662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5A9D8C-FD6A-4BF5-A1A2-335B03AE1A0D}" type="slidenum">
              <a:rPr lang="en-US">
                <a:ea typeface="ＭＳ Ｐゴシック" pitchFamily="-72" charset="-128"/>
                <a:cs typeface="ＭＳ Ｐゴシック" pitchFamily="-72" charset="-128"/>
              </a:rPr>
              <a:pPr fontAlgn="base">
                <a:spcBef>
                  <a:spcPct val="0"/>
                </a:spcBef>
                <a:spcAft>
                  <a:spcPct val="0"/>
                </a:spcAft>
                <a:defRPr/>
              </a:pPr>
              <a:t>6</a:t>
            </a:fld>
            <a:endParaRPr lang="en-US">
              <a:ea typeface="ＭＳ Ｐゴシック" pitchFamily="-72" charset="-128"/>
              <a:cs typeface="ＭＳ Ｐゴシック" pitchFamily="-72"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b="1" smtClean="0">
              <a:ea typeface="ＭＳ Ｐゴシック" pitchFamily="34" charset="-128"/>
            </a:endParaRPr>
          </a:p>
        </p:txBody>
      </p:sp>
      <p:sp>
        <p:nvSpPr>
          <p:cNvPr id="286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B21BC7-D1D9-4F81-BE52-6F5FD32E009B}" type="slidenum">
              <a:rPr lang="en-US">
                <a:ea typeface="ＭＳ Ｐゴシック" pitchFamily="-72" charset="-128"/>
                <a:cs typeface="ＭＳ Ｐゴシック" pitchFamily="-72" charset="-128"/>
              </a:rPr>
              <a:pPr fontAlgn="base">
                <a:spcBef>
                  <a:spcPct val="0"/>
                </a:spcBef>
                <a:spcAft>
                  <a:spcPct val="0"/>
                </a:spcAft>
                <a:defRPr/>
              </a:pPr>
              <a:t>7</a:t>
            </a:fld>
            <a:endParaRPr lang="en-US">
              <a:ea typeface="ＭＳ Ｐゴシック" pitchFamily="-72" charset="-128"/>
              <a:cs typeface="ＭＳ Ｐゴシック" pitchFamily="-72"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307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57AE94-C8E0-42E8-959C-28A38FA46CC3}" type="slidenum">
              <a:rPr lang="en-US">
                <a:ea typeface="ＭＳ Ｐゴシック" pitchFamily="-72" charset="-128"/>
                <a:cs typeface="ＭＳ Ｐゴシック" pitchFamily="-72" charset="-128"/>
              </a:rPr>
              <a:pPr fontAlgn="base">
                <a:spcBef>
                  <a:spcPct val="0"/>
                </a:spcBef>
                <a:spcAft>
                  <a:spcPct val="0"/>
                </a:spcAft>
                <a:defRPr/>
              </a:pPr>
              <a:t>8</a:t>
            </a:fld>
            <a:endParaRPr lang="en-US">
              <a:ea typeface="ＭＳ Ｐゴシック" pitchFamily="-72" charset="-128"/>
              <a:cs typeface="ＭＳ Ｐゴシック" pitchFamily="-72"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p:txBody>
      </p:sp>
      <p:sp>
        <p:nvSpPr>
          <p:cNvPr id="327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92BC17-D8C3-48B3-AF78-800A38AF2FB6}" type="slidenum">
              <a:rPr lang="en-US">
                <a:ea typeface="ＭＳ Ｐゴシック" pitchFamily="-72" charset="-128"/>
                <a:cs typeface="ＭＳ Ｐゴシック" pitchFamily="-72" charset="-128"/>
              </a:rPr>
              <a:pPr fontAlgn="base">
                <a:spcBef>
                  <a:spcPct val="0"/>
                </a:spcBef>
                <a:spcAft>
                  <a:spcPct val="0"/>
                </a:spcAft>
                <a:defRPr/>
              </a:pPr>
              <a:t>9</a:t>
            </a:fld>
            <a:endParaRPr lang="en-US">
              <a:ea typeface="ＭＳ Ｐゴシック" pitchFamily="-72" charset="-128"/>
              <a:cs typeface="ＭＳ Ｐゴシック" pitchFamily="-72"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Footer Placeholder 4"/>
          <p:cNvSpPr>
            <a:spLocks noGrp="1"/>
          </p:cNvSpPr>
          <p:nvPr>
            <p:ph type="ftr" sz="quarter" idx="10"/>
          </p:nvPr>
        </p:nvSpPr>
        <p:spPr>
          <a:xfrm>
            <a:off x="685800" y="6356350"/>
            <a:ext cx="4521200" cy="365125"/>
          </a:xfrm>
        </p:spPr>
        <p:txBody>
          <a:bodyPr/>
          <a:lstStyle>
            <a:lvl1pPr>
              <a:defRPr/>
            </a:lvl1pPr>
          </a:lstStyle>
          <a:p>
            <a:pPr>
              <a:defRPr/>
            </a:pPr>
            <a:r>
              <a:rPr lang="en-US"/>
              <a:t>Copyright © 2013 Pearson Education, Inc. publishing as Prentice Hall</a:t>
            </a:r>
          </a:p>
        </p:txBody>
      </p:sp>
      <p:sp>
        <p:nvSpPr>
          <p:cNvPr id="5" name="Slide Number Placeholder 5"/>
          <p:cNvSpPr>
            <a:spLocks noGrp="1"/>
          </p:cNvSpPr>
          <p:nvPr>
            <p:ph type="sldNum" sz="quarter" idx="11"/>
          </p:nvPr>
        </p:nvSpPr>
        <p:spPr/>
        <p:txBody>
          <a:bodyPr/>
          <a:lstStyle>
            <a:lvl1pPr>
              <a:defRPr/>
            </a:lvl1pPr>
          </a:lstStyle>
          <a:p>
            <a:pPr>
              <a:defRPr/>
            </a:pPr>
            <a:r>
              <a:rPr lang="en-US"/>
              <a:t>1-</a:t>
            </a:r>
            <a:fld id="{A555A341-69D9-4CFD-A862-E548B8964A3F}"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800">
                <a:latin typeface="+mn-lt"/>
                <a:ea typeface="+mn-ea"/>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F5EEB62-F80C-4EAF-9ECD-4058C7DD703A}"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800">
                <a:latin typeface="+mn-lt"/>
                <a:ea typeface="+mn-ea"/>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570A953-DDF5-4AFE-BEFF-F11562ABBE4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800">
                <a:latin typeface="+mn-lt"/>
                <a:ea typeface="+mn-ea"/>
                <a:cs typeface="+mn-cs"/>
              </a:defRPr>
            </a:lvl1pPr>
          </a:lstStyle>
          <a:p>
            <a:pPr>
              <a:defRPr/>
            </a:pPr>
            <a:fld id="{84E16F57-C8CE-4592-8AB6-F52B2AD4825D}" type="datetimeFigureOut">
              <a:rPr lang="en-US"/>
              <a:pPr>
                <a:defRPr/>
              </a:pPr>
              <a:t>10/11/2012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12"/>
          </p:nvPr>
        </p:nvSpPr>
        <p:spPr/>
        <p:txBody>
          <a:bodyPr/>
          <a:lstStyle>
            <a:lvl1pPr>
              <a:defRPr/>
            </a:lvl1pPr>
          </a:lstStyle>
          <a:p>
            <a:pPr>
              <a:defRPr/>
            </a:pPr>
            <a:r>
              <a:rPr lang="en-US"/>
              <a:t>1-</a:t>
            </a:r>
            <a:fld id="{B0B1D297-4BEC-4445-A77C-59CDBE8711A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800">
                <a:latin typeface="+mn-lt"/>
                <a:ea typeface="+mn-ea"/>
                <a:cs typeface="+mn-cs"/>
              </a:defRPr>
            </a:lvl1pPr>
          </a:lstStyle>
          <a:p>
            <a:pPr>
              <a:defRPr/>
            </a:pPr>
            <a:fld id="{D10EBBD8-FB26-42BE-9F0D-94C4B364032C}" type="datetimeFigureOut">
              <a:rPr lang="en-US"/>
              <a:pPr>
                <a:defRPr/>
              </a:pPr>
              <a:t>10/11/2012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395AD3F-C1CF-40F1-9BC8-554DE63AFE1A}"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800">
                <a:latin typeface="+mn-lt"/>
                <a:ea typeface="+mn-ea"/>
                <a:cs typeface="+mn-cs"/>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8BEBF201-FE93-4E53-A00C-21ADF2D64F2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800">
                <a:latin typeface="+mn-lt"/>
                <a:ea typeface="+mn-ea"/>
                <a:cs typeface="+mn-cs"/>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1B81A0A7-F9E8-4D19-853E-EE14CEBE03B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800">
                <a:latin typeface="+mn-lt"/>
                <a:ea typeface="+mn-ea"/>
                <a:cs typeface="+mn-cs"/>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B0C64C66-4E45-4890-A227-F50A38A218E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800">
                <a:latin typeface="+mn-lt"/>
                <a:ea typeface="+mn-ea"/>
                <a:cs typeface="+mn-cs"/>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DA22306F-316A-40F2-986D-EA76BFCEA1C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800">
                <a:latin typeface="+mn-lt"/>
                <a:ea typeface="+mn-ea"/>
                <a:cs typeface="+mn-cs"/>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CF57624E-489B-49A2-B74C-ED5F4F64A91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800">
                <a:latin typeface="+mn-lt"/>
                <a:ea typeface="+mn-ea"/>
                <a:cs typeface="+mn-cs"/>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533575A7-BCA5-4712-BCA5-0F8F7093E60D}"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457200" y="6356350"/>
            <a:ext cx="45212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r>
              <a:rPr lang="en-US"/>
              <a:t>5-</a:t>
            </a:r>
            <a:fld id="{00A16863-CC4C-426C-B386-8D349CE3268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hdr="0" dt="0"/>
  <p:txStyles>
    <p:titleStyle>
      <a:lvl1pPr algn="r" defTabSz="457200" rtl="0" eaLnBrk="0" fontAlgn="base" hangingPunct="0">
        <a:spcBef>
          <a:spcPct val="0"/>
        </a:spcBef>
        <a:spcAft>
          <a:spcPct val="0"/>
        </a:spcAft>
        <a:defRPr sz="3200" kern="1200">
          <a:solidFill>
            <a:schemeClr val="tx1"/>
          </a:solidFill>
          <a:latin typeface="Arial Narrow"/>
          <a:ea typeface="ＭＳ Ｐゴシック" pitchFamily="-72" charset="-128"/>
          <a:cs typeface="ＭＳ Ｐゴシック" pitchFamily="-72" charset="-128"/>
        </a:defRPr>
      </a:lvl1pPr>
      <a:lvl2pPr algn="r" defTabSz="457200" rtl="0" eaLnBrk="0" fontAlgn="base" hangingPunct="0">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2pPr>
      <a:lvl3pPr algn="r" defTabSz="457200" rtl="0" eaLnBrk="0" fontAlgn="base" hangingPunct="0">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3pPr>
      <a:lvl4pPr algn="r" defTabSz="457200" rtl="0" eaLnBrk="0" fontAlgn="base" hangingPunct="0">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4pPr>
      <a:lvl5pPr algn="r" defTabSz="457200" rtl="0" eaLnBrk="0" fontAlgn="base" hangingPunct="0">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5pPr>
      <a:lvl6pPr marL="457200" algn="r" defTabSz="457200" rtl="0" fontAlgn="base">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6pPr>
      <a:lvl7pPr marL="914400" algn="r" defTabSz="457200" rtl="0" fontAlgn="base">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7pPr>
      <a:lvl8pPr marL="1371600" algn="r" defTabSz="457200" rtl="0" fontAlgn="base">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8pPr>
      <a:lvl9pPr marL="1828800" algn="r" defTabSz="457200" rtl="0" fontAlgn="base">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Arial"/>
          <a:ea typeface="ＭＳ Ｐゴシック" pitchFamily="-72" charset="-128"/>
          <a:cs typeface="ＭＳ Ｐゴシック" pitchFamily="-72"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Arial"/>
          <a:ea typeface="ＭＳ Ｐゴシック" pitchFamily="-72" charset="-128"/>
          <a:cs typeface="ＭＳ Ｐゴシック" pitchFamily="-72" charset="-128"/>
        </a:defRPr>
      </a:lvl2pPr>
      <a:lvl3pPr marL="1143000" indent="-228600" algn="l" defTabSz="457200" rtl="0" eaLnBrk="0" fontAlgn="base" hangingPunct="0">
        <a:spcBef>
          <a:spcPct val="20000"/>
        </a:spcBef>
        <a:spcAft>
          <a:spcPct val="0"/>
        </a:spcAft>
        <a:buFont typeface="Arial" charset="0"/>
        <a:buChar char="•"/>
        <a:defRPr sz="2800" kern="1200">
          <a:solidFill>
            <a:schemeClr val="tx1"/>
          </a:solidFill>
          <a:latin typeface="Arial"/>
          <a:ea typeface="ＭＳ Ｐゴシック" pitchFamily="-72" charset="-128"/>
          <a:cs typeface="ＭＳ Ｐゴシック" pitchFamily="-72" charset="-128"/>
        </a:defRPr>
      </a:lvl3pPr>
      <a:lvl4pPr marL="1600200" indent="-228600" algn="l" defTabSz="457200" rtl="0" eaLnBrk="0" fontAlgn="base" hangingPunct="0">
        <a:spcBef>
          <a:spcPct val="20000"/>
        </a:spcBef>
        <a:spcAft>
          <a:spcPct val="0"/>
        </a:spcAft>
        <a:buFont typeface="Arial" charset="0"/>
        <a:buChar char="–"/>
        <a:defRPr sz="2800" kern="1200">
          <a:solidFill>
            <a:schemeClr val="tx1"/>
          </a:solidFill>
          <a:latin typeface="Arial"/>
          <a:ea typeface="ＭＳ Ｐゴシック" pitchFamily="-72" charset="-128"/>
          <a:cs typeface="ＭＳ Ｐゴシック" pitchFamily="-72" charset="-128"/>
        </a:defRPr>
      </a:lvl4pPr>
      <a:lvl5pPr marL="2057400" indent="-228600" algn="l" defTabSz="457200" rtl="0" eaLnBrk="0" fontAlgn="base" hangingPunct="0">
        <a:spcBef>
          <a:spcPct val="20000"/>
        </a:spcBef>
        <a:spcAft>
          <a:spcPct val="0"/>
        </a:spcAft>
        <a:buFont typeface="Arial" charset="0"/>
        <a:buChar char="»"/>
        <a:defRPr sz="2800" kern="1200">
          <a:solidFill>
            <a:schemeClr val="tx1"/>
          </a:solidFill>
          <a:latin typeface="Arial"/>
          <a:ea typeface="ＭＳ Ｐゴシック" pitchFamily="-72" charset="-128"/>
          <a:cs typeface="ＭＳ Ｐゴシック" pitchFamily="-72"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8"/>
          <p:cNvSpPr>
            <a:spLocks noGrp="1"/>
          </p:cNvSpPr>
          <p:nvPr>
            <p:ph type="ctrTitle"/>
          </p:nvPr>
        </p:nvSpPr>
        <p:spPr>
          <a:xfrm>
            <a:off x="4233863" y="0"/>
            <a:ext cx="4910137" cy="2130425"/>
          </a:xfrm>
        </p:spPr>
        <p:txBody>
          <a:bodyPr/>
          <a:lstStyle/>
          <a:p>
            <a:pPr eaLnBrk="1" hangingPunct="1"/>
            <a:r>
              <a:rPr lang="en-US" b="1" smtClean="0">
                <a:latin typeface="Arial Narrow" pitchFamily="34" charset="0"/>
                <a:ea typeface="ＭＳ Ｐゴシック" pitchFamily="34" charset="-128"/>
              </a:rPr>
              <a:t>Organizational Behavior</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15th Ed</a:t>
            </a:r>
          </a:p>
        </p:txBody>
      </p:sp>
      <p:sp>
        <p:nvSpPr>
          <p:cNvPr id="10" name="Subtitle 9"/>
          <p:cNvSpPr>
            <a:spLocks noGrp="1"/>
          </p:cNvSpPr>
          <p:nvPr>
            <p:ph type="subTitle" idx="1"/>
          </p:nvPr>
        </p:nvSpPr>
        <p:spPr>
          <a:xfrm>
            <a:off x="4114800" y="3463925"/>
            <a:ext cx="4910138" cy="1485900"/>
          </a:xfrm>
        </p:spPr>
        <p:txBody>
          <a:bodyPr>
            <a:normAutofit/>
          </a:bodyPr>
          <a:lstStyle/>
          <a:p>
            <a:pPr eaLnBrk="1" hangingPunct="1">
              <a:lnSpc>
                <a:spcPct val="80000"/>
              </a:lnSpc>
            </a:pPr>
            <a:endParaRPr lang="en-US" sz="2600" b="1" smtClean="0">
              <a:solidFill>
                <a:srgbClr val="898989"/>
              </a:solidFill>
              <a:latin typeface="Arial" charset="0"/>
              <a:ea typeface="ＭＳ Ｐゴシック" pitchFamily="34" charset="-128"/>
              <a:cs typeface="Arial" charset="0"/>
            </a:endParaRPr>
          </a:p>
          <a:p>
            <a:pPr algn="r" eaLnBrk="1" hangingPunct="1">
              <a:lnSpc>
                <a:spcPct val="80000"/>
              </a:lnSpc>
            </a:pPr>
            <a:r>
              <a:rPr lang="en-US" sz="3100" b="1" smtClean="0">
                <a:solidFill>
                  <a:srgbClr val="898989"/>
                </a:solidFill>
                <a:latin typeface="Arial" charset="0"/>
                <a:ea typeface="ＭＳ Ｐゴシック" pitchFamily="34" charset="-128"/>
                <a:cs typeface="Arial" charset="0"/>
              </a:rPr>
              <a:t>Perception and </a:t>
            </a:r>
          </a:p>
          <a:p>
            <a:pPr algn="r" eaLnBrk="1" hangingPunct="1">
              <a:lnSpc>
                <a:spcPct val="80000"/>
              </a:lnSpc>
            </a:pPr>
            <a:r>
              <a:rPr lang="en-US" sz="3100" b="1" smtClean="0">
                <a:solidFill>
                  <a:srgbClr val="898989"/>
                </a:solidFill>
                <a:latin typeface="Arial" charset="0"/>
                <a:ea typeface="ＭＳ Ｐゴシック" pitchFamily="34" charset="-128"/>
                <a:cs typeface="Arial" charset="0"/>
              </a:rPr>
              <a:t>Individual Decision-Making</a:t>
            </a:r>
          </a:p>
        </p:txBody>
      </p:sp>
      <p:sp>
        <p:nvSpPr>
          <p:cNvPr id="13" name="Footer Placeholder 12"/>
          <p:cNvSpPr>
            <a:spLocks noGrp="1"/>
          </p:cNvSpPr>
          <p:nvPr>
            <p:ph type="ftr" sz="quarter" idx="10"/>
          </p:nvPr>
        </p:nvSpPr>
        <p:spPr/>
        <p:txBody>
          <a:bodyPr/>
          <a:lstStyle/>
          <a:p>
            <a:pPr>
              <a:defRPr/>
            </a:pPr>
            <a:r>
              <a:rPr lang="en-US"/>
              <a:t>Copyright © 2013 Pearson Education, Inc. publishing as Prentice Hall</a:t>
            </a:r>
          </a:p>
        </p:txBody>
      </p:sp>
      <p:sp>
        <p:nvSpPr>
          <p:cNvPr id="7" name="Slide Number Placeholder 6"/>
          <p:cNvSpPr>
            <a:spLocks noGrp="1"/>
          </p:cNvSpPr>
          <p:nvPr>
            <p:ph type="sldNum" sz="quarter" idx="11"/>
          </p:nvPr>
        </p:nvSpPr>
        <p:spPr/>
        <p:txBody>
          <a:bodyPr/>
          <a:lstStyle/>
          <a:p>
            <a:pPr>
              <a:defRPr/>
            </a:pPr>
            <a:r>
              <a:rPr lang="en-US" dirty="0"/>
              <a:t>6-</a:t>
            </a:r>
            <a:fld id="{8EBDF352-0A77-4E09-BCAA-E5DCA3F8B260}" type="slidenum">
              <a:rPr lang="en-US"/>
              <a:pPr>
                <a:defRPr/>
              </a:pPr>
              <a:t>1</a:t>
            </a:fld>
            <a:endParaRPr lang="en-US" dirty="0"/>
          </a:p>
        </p:txBody>
      </p:sp>
      <p:sp>
        <p:nvSpPr>
          <p:cNvPr id="15365" name="TextBox 41"/>
          <p:cNvSpPr txBox="1">
            <a:spLocks noChangeArrowheads="1"/>
          </p:cNvSpPr>
          <p:nvPr/>
        </p:nvSpPr>
        <p:spPr bwMode="auto">
          <a:xfrm>
            <a:off x="4002088" y="2232025"/>
            <a:ext cx="5022850" cy="457200"/>
          </a:xfrm>
          <a:prstGeom prst="rect">
            <a:avLst/>
          </a:prstGeom>
          <a:noFill/>
          <a:ln w="9525">
            <a:noFill/>
            <a:miter lim="800000"/>
            <a:headEnd/>
            <a:tailEnd/>
          </a:ln>
        </p:spPr>
        <p:txBody>
          <a:bodyPr>
            <a:spAutoFit/>
          </a:bodyPr>
          <a:lstStyle/>
          <a:p>
            <a:pPr algn="r"/>
            <a:r>
              <a:rPr lang="en-US" b="1">
                <a:latin typeface="Perpetua Titling MT" pitchFamily="18" charset="0"/>
              </a:rPr>
              <a:t>Robbins and Judge</a:t>
            </a:r>
          </a:p>
        </p:txBody>
      </p:sp>
      <p:sp>
        <p:nvSpPr>
          <p:cNvPr id="15366" name="TextBox 42"/>
          <p:cNvSpPr txBox="1">
            <a:spLocks noChangeArrowheads="1"/>
          </p:cNvSpPr>
          <p:nvPr/>
        </p:nvSpPr>
        <p:spPr bwMode="auto">
          <a:xfrm>
            <a:off x="457200" y="741363"/>
            <a:ext cx="4660900" cy="2286000"/>
          </a:xfrm>
          <a:prstGeom prst="rect">
            <a:avLst/>
          </a:prstGeom>
          <a:noFill/>
          <a:ln w="9525">
            <a:noFill/>
            <a:miter lim="800000"/>
            <a:headEnd/>
            <a:tailEnd/>
          </a:ln>
        </p:spPr>
        <p:txBody>
          <a:bodyPr>
            <a:spAutoFit/>
          </a:bodyPr>
          <a:lstStyle/>
          <a:p>
            <a:r>
              <a:rPr lang="en-US" sz="4000" b="1" i="1">
                <a:latin typeface="Perpetua Titling MT" pitchFamily="18" charset="0"/>
              </a:rPr>
              <a:t>Chapter</a:t>
            </a:r>
            <a:r>
              <a:rPr lang="en-US" sz="6000" b="1" i="1">
                <a:latin typeface="Perpetua Titling MT" pitchFamily="18" charset="0"/>
              </a:rPr>
              <a:t> </a:t>
            </a:r>
            <a:r>
              <a:rPr lang="en-US" sz="14400" b="1" i="1">
                <a:latin typeface="Perpetua Titling MT" pitchFamily="18" charset="0"/>
              </a:rPr>
              <a:t>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Identify the shortcuts individuals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use in making judgments about others </a:t>
            </a:r>
          </a:p>
        </p:txBody>
      </p:sp>
      <p:sp>
        <p:nvSpPr>
          <p:cNvPr id="33794" name="Content Placeholder 13"/>
          <p:cNvSpPr>
            <a:spLocks noGrp="1"/>
          </p:cNvSpPr>
          <p:nvPr>
            <p:ph idx="1"/>
          </p:nvPr>
        </p:nvSpPr>
        <p:spPr>
          <a:xfrm>
            <a:off x="457200" y="1822450"/>
            <a:ext cx="8229600" cy="3962400"/>
          </a:xfrm>
        </p:spPr>
        <p:txBody>
          <a:bodyPr/>
          <a:lstStyle/>
          <a:p>
            <a:pPr eaLnBrk="1" hangingPunct="1"/>
            <a:r>
              <a:rPr lang="en-US" b="1" smtClean="0">
                <a:latin typeface="Arial" charset="0"/>
                <a:ea typeface="ＭＳ Ｐゴシック" pitchFamily="34" charset="-128"/>
              </a:rPr>
              <a:t>Halo Effect</a:t>
            </a:r>
          </a:p>
          <a:p>
            <a:pPr lvl="1" eaLnBrk="1" hangingPunct="1"/>
            <a:r>
              <a:rPr lang="en-US" b="1" smtClean="0">
                <a:latin typeface="Arial" charset="0"/>
                <a:ea typeface="ＭＳ Ｐゴシック" pitchFamily="34" charset="-128"/>
              </a:rPr>
              <a:t>The halo effect occurs when we draw a general impression on the basis of a single characteristic. </a:t>
            </a:r>
          </a:p>
          <a:p>
            <a:pPr lvl="1" eaLnBrk="1" hangingPunct="1"/>
            <a:r>
              <a:rPr lang="en-US" b="1" smtClean="0">
                <a:latin typeface="Arial" charset="0"/>
                <a:ea typeface="ＭＳ Ｐゴシック" pitchFamily="34" charset="-128"/>
              </a:rPr>
              <a:t>The reality of the halo effect was confirmed in a classic study.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FDB4206F-6DE8-4E28-A3A1-F262C80D3213}" type="slidenum">
              <a:rPr lang="en-US"/>
              <a:pPr>
                <a:defRPr/>
              </a:pPr>
              <a:t>10</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3</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Identify the shortcuts individuals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use in making judgments about others </a:t>
            </a:r>
          </a:p>
        </p:txBody>
      </p:sp>
      <p:sp>
        <p:nvSpPr>
          <p:cNvPr id="35842" name="Content Placeholder 13"/>
          <p:cNvSpPr>
            <a:spLocks noGrp="1"/>
          </p:cNvSpPr>
          <p:nvPr>
            <p:ph idx="1"/>
          </p:nvPr>
        </p:nvSpPr>
        <p:spPr>
          <a:xfrm>
            <a:off x="457200" y="1438275"/>
            <a:ext cx="8229600" cy="3962400"/>
          </a:xfrm>
        </p:spPr>
        <p:txBody>
          <a:bodyPr/>
          <a:lstStyle/>
          <a:p>
            <a:pPr eaLnBrk="1" hangingPunct="1"/>
            <a:r>
              <a:rPr lang="en-US" b="1" smtClean="0">
                <a:latin typeface="Arial" charset="0"/>
                <a:ea typeface="ＭＳ Ｐゴシック" pitchFamily="34" charset="-128"/>
              </a:rPr>
              <a:t>Contrast Effects</a:t>
            </a:r>
          </a:p>
          <a:p>
            <a:pPr lvl="1" eaLnBrk="1" hangingPunct="1"/>
            <a:r>
              <a:rPr lang="en-US" b="1" smtClean="0">
                <a:latin typeface="Arial" charset="0"/>
                <a:ea typeface="ＭＳ Ｐゴシック" pitchFamily="34" charset="-128"/>
              </a:rPr>
              <a:t> We do not evaluate a person in isolation.</a:t>
            </a:r>
          </a:p>
          <a:p>
            <a:pPr lvl="1" eaLnBrk="1" hangingPunct="1"/>
            <a:r>
              <a:rPr lang="en-US" b="1" smtClean="0">
                <a:latin typeface="Arial" charset="0"/>
                <a:ea typeface="ＭＳ Ｐゴシック" pitchFamily="34" charset="-128"/>
              </a:rPr>
              <a:t> Our reaction to one person is influenced by   	other persons we have recently encountered. </a:t>
            </a:r>
          </a:p>
          <a:p>
            <a:pPr lvl="1" eaLnBrk="1" hangingPunct="1"/>
            <a:r>
              <a:rPr lang="en-US" b="1" smtClean="0">
                <a:latin typeface="Arial" charset="0"/>
                <a:ea typeface="ＭＳ Ｐゴシック" pitchFamily="34" charset="-128"/>
              </a:rPr>
              <a:t>For example, an interview situation in which one sees a pool of job applicants can distort perception. </a:t>
            </a:r>
          </a:p>
          <a:p>
            <a:pPr lvl="2" eaLnBrk="1" hangingPunct="1"/>
            <a:r>
              <a:rPr lang="en-US" sz="2600" b="1" smtClean="0">
                <a:latin typeface="Arial" charset="0"/>
                <a:ea typeface="ＭＳ Ｐゴシック" pitchFamily="34" charset="-128"/>
              </a:rPr>
              <a:t>Distortions in any given candidate’s evaluation can occur as a result of his or her place in the interview schedule.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A1DD19B1-739F-48BB-A665-6C0C70C3E85F}" type="slidenum">
              <a:rPr lang="en-US"/>
              <a:pPr>
                <a:defRPr/>
              </a:pPr>
              <a:t>11</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3</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Identify the shortcuts individuals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use in making judgments about others </a:t>
            </a:r>
          </a:p>
        </p:txBody>
      </p:sp>
      <p:sp>
        <p:nvSpPr>
          <p:cNvPr id="37890" name="Content Placeholder 13"/>
          <p:cNvSpPr>
            <a:spLocks noGrp="1"/>
          </p:cNvSpPr>
          <p:nvPr>
            <p:ph idx="1"/>
          </p:nvPr>
        </p:nvSpPr>
        <p:spPr>
          <a:xfrm>
            <a:off x="457200" y="1822450"/>
            <a:ext cx="8686800" cy="3962400"/>
          </a:xfrm>
        </p:spPr>
        <p:txBody>
          <a:bodyPr/>
          <a:lstStyle/>
          <a:p>
            <a:pPr eaLnBrk="1" hangingPunct="1"/>
            <a:r>
              <a:rPr lang="en-US" b="1" smtClean="0">
                <a:latin typeface="Arial" charset="0"/>
                <a:ea typeface="ＭＳ Ｐゴシック" pitchFamily="34" charset="-128"/>
              </a:rPr>
              <a:t>Stereotyping</a:t>
            </a:r>
          </a:p>
          <a:p>
            <a:pPr lvl="1" eaLnBrk="1" hangingPunct="1"/>
            <a:r>
              <a:rPr lang="en-US" b="1" smtClean="0">
                <a:latin typeface="Arial" charset="0"/>
                <a:ea typeface="ＭＳ Ｐゴシック" pitchFamily="34" charset="-128"/>
              </a:rPr>
              <a:t>Judging someone on the basis of our perception of the group to which he or she belongs. </a:t>
            </a:r>
          </a:p>
          <a:p>
            <a:pPr lvl="1" eaLnBrk="1" hangingPunct="1"/>
            <a:r>
              <a:rPr lang="en-US" b="1" smtClean="0">
                <a:latin typeface="Arial" charset="0"/>
                <a:ea typeface="ＭＳ Ｐゴシック" pitchFamily="34" charset="-128"/>
              </a:rPr>
              <a:t>This is a means of simplifying a complex world, and it permits us to maintain consistency. </a:t>
            </a:r>
          </a:p>
          <a:p>
            <a:pPr lvl="1" eaLnBrk="1" hangingPunct="1"/>
            <a:r>
              <a:rPr lang="en-US" b="1" smtClean="0">
                <a:latin typeface="Arial" charset="0"/>
                <a:ea typeface="ＭＳ Ｐゴシック" pitchFamily="34" charset="-128"/>
              </a:rPr>
              <a:t>From a perceptual standpoint, if people expect to see these stereotypes, that is what they will perceive.</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7A8BA76E-9A7C-4DE8-A7AC-8D3202A8040B}" type="slidenum">
              <a:rPr lang="en-US"/>
              <a:pPr>
                <a:defRPr/>
              </a:pPr>
              <a:t>12</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3</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Identify the shortcuts individuals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use in making judgments about others </a:t>
            </a:r>
          </a:p>
        </p:txBody>
      </p:sp>
      <p:sp>
        <p:nvSpPr>
          <p:cNvPr id="39938" name="Content Placeholder 13"/>
          <p:cNvSpPr>
            <a:spLocks noGrp="1"/>
          </p:cNvSpPr>
          <p:nvPr>
            <p:ph idx="1"/>
          </p:nvPr>
        </p:nvSpPr>
        <p:spPr>
          <a:xfrm>
            <a:off x="457200" y="1822450"/>
            <a:ext cx="8686800" cy="3962400"/>
          </a:xfrm>
        </p:spPr>
        <p:txBody>
          <a:bodyPr/>
          <a:lstStyle/>
          <a:p>
            <a:pPr eaLnBrk="1" hangingPunct="1"/>
            <a:r>
              <a:rPr lang="en-US" b="1" smtClean="0">
                <a:latin typeface="Arial" charset="0"/>
                <a:ea typeface="ＭＳ Ｐゴシック" pitchFamily="34" charset="-128"/>
              </a:rPr>
              <a:t>Applications of Shortcuts in Organizations</a:t>
            </a:r>
          </a:p>
          <a:p>
            <a:pPr lvl="1" eaLnBrk="1" hangingPunct="1"/>
            <a:r>
              <a:rPr lang="en-US" b="1" smtClean="0">
                <a:latin typeface="Arial" charset="0"/>
                <a:ea typeface="ＭＳ Ｐゴシック" pitchFamily="34" charset="-128"/>
              </a:rPr>
              <a:t>Employment Interview</a:t>
            </a:r>
          </a:p>
          <a:p>
            <a:pPr lvl="2" eaLnBrk="1" hangingPunct="1"/>
            <a:r>
              <a:rPr lang="en-US" b="1" smtClean="0">
                <a:latin typeface="Arial" charset="0"/>
                <a:ea typeface="ＭＳ Ｐゴシック" pitchFamily="34" charset="-128"/>
              </a:rPr>
              <a:t>Evidence indicates that interviewers make perceptual judgments that are often inaccurate. </a:t>
            </a:r>
          </a:p>
          <a:p>
            <a:pPr lvl="2" eaLnBrk="1" hangingPunct="1"/>
            <a:r>
              <a:rPr lang="en-US" b="1" smtClean="0">
                <a:latin typeface="Arial" charset="0"/>
                <a:ea typeface="ＭＳ Ｐゴシック" pitchFamily="34" charset="-128"/>
              </a:rPr>
              <a:t>Agreement among interviewers is often poor.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ACD629E5-D2AA-4B5C-8317-E79CD4BBF2A8}" type="slidenum">
              <a:rPr lang="en-US"/>
              <a:pPr>
                <a:defRPr/>
              </a:pPr>
              <a:t>13</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3</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Identify the shortcuts individuals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use in making judgments about others </a:t>
            </a:r>
          </a:p>
        </p:txBody>
      </p:sp>
      <p:sp>
        <p:nvSpPr>
          <p:cNvPr id="41986" name="Content Placeholder 13"/>
          <p:cNvSpPr>
            <a:spLocks noGrp="1"/>
          </p:cNvSpPr>
          <p:nvPr>
            <p:ph idx="1"/>
          </p:nvPr>
        </p:nvSpPr>
        <p:spPr>
          <a:xfrm>
            <a:off x="457200" y="1822450"/>
            <a:ext cx="8686800" cy="3962400"/>
          </a:xfrm>
        </p:spPr>
        <p:txBody>
          <a:bodyPr/>
          <a:lstStyle/>
          <a:p>
            <a:pPr eaLnBrk="1" hangingPunct="1"/>
            <a:r>
              <a:rPr lang="en-US" b="1" smtClean="0">
                <a:latin typeface="Arial" charset="0"/>
                <a:ea typeface="ＭＳ Ｐゴシック" pitchFamily="34" charset="-128"/>
              </a:rPr>
              <a:t>Applications of Shortcuts in Organizations</a:t>
            </a:r>
          </a:p>
          <a:p>
            <a:pPr lvl="1" eaLnBrk="1" hangingPunct="1"/>
            <a:r>
              <a:rPr lang="en-US" b="1" smtClean="0">
                <a:latin typeface="Arial" charset="0"/>
                <a:ea typeface="ＭＳ Ｐゴシック" pitchFamily="34" charset="-128"/>
              </a:rPr>
              <a:t>Performance Expectations</a:t>
            </a:r>
          </a:p>
          <a:p>
            <a:pPr lvl="2" eaLnBrk="1" hangingPunct="1"/>
            <a:r>
              <a:rPr lang="en-US" b="1" smtClean="0">
                <a:latin typeface="Arial" charset="0"/>
                <a:ea typeface="ＭＳ Ｐゴシック" pitchFamily="34" charset="-128"/>
              </a:rPr>
              <a:t>Evidence demonstrates that people will attempt to validate their perceptions of reality, even when those perceptions are faulty. </a:t>
            </a:r>
          </a:p>
          <a:p>
            <a:pPr lvl="2" eaLnBrk="1" hangingPunct="1"/>
            <a:r>
              <a:rPr lang="en-US" b="1" smtClean="0">
                <a:latin typeface="Arial" charset="0"/>
                <a:ea typeface="ＭＳ Ｐゴシック" pitchFamily="34" charset="-128"/>
              </a:rPr>
              <a:t>Self-fulfilling prophecy or Pygmalion effect characterizes the fact that people’s expectations determine their behavior. Expectations become reality.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197F82E2-4472-4B47-9A0D-165D3A9E83B6}" type="slidenum">
              <a:rPr lang="en-US"/>
              <a:pPr>
                <a:defRPr/>
              </a:pPr>
              <a:t>14</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3</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Identify the shortcuts individuals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use in making judgments about others </a:t>
            </a:r>
          </a:p>
        </p:txBody>
      </p:sp>
      <p:sp>
        <p:nvSpPr>
          <p:cNvPr id="44034" name="Content Placeholder 13"/>
          <p:cNvSpPr>
            <a:spLocks noGrp="1"/>
          </p:cNvSpPr>
          <p:nvPr>
            <p:ph idx="1"/>
          </p:nvPr>
        </p:nvSpPr>
        <p:spPr>
          <a:xfrm>
            <a:off x="457200" y="1417638"/>
            <a:ext cx="8843963" cy="3962400"/>
          </a:xfrm>
        </p:spPr>
        <p:txBody>
          <a:bodyPr/>
          <a:lstStyle/>
          <a:p>
            <a:pPr eaLnBrk="1" hangingPunct="1"/>
            <a:r>
              <a:rPr lang="en-US" b="1" smtClean="0">
                <a:latin typeface="Arial" charset="0"/>
                <a:ea typeface="ＭＳ Ｐゴシック" pitchFamily="34" charset="-128"/>
              </a:rPr>
              <a:t>Performance Evaluation</a:t>
            </a:r>
          </a:p>
          <a:p>
            <a:pPr lvl="1" eaLnBrk="1" hangingPunct="1"/>
            <a:r>
              <a:rPr lang="en-US" b="1" smtClean="0">
                <a:latin typeface="Arial" charset="0"/>
                <a:ea typeface="ＭＳ Ｐゴシック" pitchFamily="34" charset="-128"/>
              </a:rPr>
              <a:t>An employee’s performance appraisal is very much dependent on the perceptual process. </a:t>
            </a:r>
          </a:p>
          <a:p>
            <a:pPr lvl="1" eaLnBrk="1" hangingPunct="1"/>
            <a:r>
              <a:rPr lang="en-US" b="1" smtClean="0">
                <a:latin typeface="Arial" charset="0"/>
                <a:ea typeface="ＭＳ Ｐゴシック" pitchFamily="34" charset="-128"/>
              </a:rPr>
              <a:t>Many jobs are evaluated in subjective terms. Subjective measures are, by definition, judgmental. </a:t>
            </a:r>
          </a:p>
          <a:p>
            <a:pPr lvl="1" eaLnBrk="1" hangingPunct="1"/>
            <a:r>
              <a:rPr lang="en-US" b="1" smtClean="0">
                <a:latin typeface="Arial" charset="0"/>
                <a:ea typeface="ＭＳ Ｐゴシック" pitchFamily="34" charset="-128"/>
              </a:rPr>
              <a:t>What the evaluator perceives to be good or bad employee characteristics or behaviors will significantly influence the outcome of the appraisal.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02B80D63-CD9F-4903-88F2-EECFD5AB5C85}" type="slidenum">
              <a:rPr lang="en-US"/>
              <a:pPr>
                <a:defRPr/>
              </a:pPr>
              <a:t>15</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3</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Explain the link between perception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decision-making</a:t>
            </a:r>
          </a:p>
        </p:txBody>
      </p:sp>
      <p:sp>
        <p:nvSpPr>
          <p:cNvPr id="46082" name="Content Placeholder 13"/>
          <p:cNvSpPr>
            <a:spLocks noGrp="1"/>
          </p:cNvSpPr>
          <p:nvPr>
            <p:ph idx="1"/>
          </p:nvPr>
        </p:nvSpPr>
        <p:spPr>
          <a:xfrm>
            <a:off x="300038" y="1822450"/>
            <a:ext cx="8843962" cy="3962400"/>
          </a:xfrm>
        </p:spPr>
        <p:txBody>
          <a:bodyPr/>
          <a:lstStyle/>
          <a:p>
            <a:pPr eaLnBrk="1" hangingPunct="1"/>
            <a:r>
              <a:rPr lang="en-US" b="1" smtClean="0">
                <a:latin typeface="Arial" charset="0"/>
                <a:ea typeface="ＭＳ Ｐゴシック" pitchFamily="34" charset="-128"/>
              </a:rPr>
              <a:t>Top managers determine goals, products to offer, how to finance operations, or locate a new plant. </a:t>
            </a:r>
          </a:p>
          <a:p>
            <a:pPr eaLnBrk="1" hangingPunct="1"/>
            <a:r>
              <a:rPr lang="en-US" b="1" smtClean="0">
                <a:latin typeface="Arial" charset="0"/>
                <a:ea typeface="ＭＳ Ｐゴシック" pitchFamily="34" charset="-128"/>
              </a:rPr>
              <a:t>Middle- and lower-level managers determine production schedules, select employees, and decide about pay raises. </a:t>
            </a:r>
          </a:p>
          <a:p>
            <a:pPr eaLnBrk="1" hangingPunct="1"/>
            <a:r>
              <a:rPr lang="en-US" b="1" smtClean="0">
                <a:latin typeface="Arial" charset="0"/>
                <a:ea typeface="ＭＳ Ｐゴシック" pitchFamily="34" charset="-128"/>
              </a:rPr>
              <a:t>Non-managerial employees make decisions to come to work on any given day, the effort to put forward at work, and to comply with requests made by the boss.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710B0C4A-CFE5-405C-AC3F-BF194D52E7DD}" type="slidenum">
              <a:rPr lang="en-US"/>
              <a:pPr>
                <a:defRPr/>
              </a:pPr>
              <a:t>16</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4</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Explain the link between perception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decision-making</a:t>
            </a:r>
          </a:p>
        </p:txBody>
      </p:sp>
      <p:sp>
        <p:nvSpPr>
          <p:cNvPr id="48130" name="Content Placeholder 13"/>
          <p:cNvSpPr>
            <a:spLocks noGrp="1"/>
          </p:cNvSpPr>
          <p:nvPr>
            <p:ph idx="1"/>
          </p:nvPr>
        </p:nvSpPr>
        <p:spPr>
          <a:xfrm>
            <a:off x="300038" y="1438275"/>
            <a:ext cx="8843962" cy="3962400"/>
          </a:xfrm>
        </p:spPr>
        <p:txBody>
          <a:bodyPr/>
          <a:lstStyle/>
          <a:p>
            <a:pPr eaLnBrk="1" hangingPunct="1"/>
            <a:r>
              <a:rPr lang="en-US" b="1" smtClean="0">
                <a:latin typeface="Arial" charset="0"/>
                <a:ea typeface="ＭＳ Ｐゴシック" pitchFamily="34" charset="-128"/>
              </a:rPr>
              <a:t>Empowering non-managerial employees with job-related decision-making which is usually reserved for managers. </a:t>
            </a:r>
          </a:p>
          <a:p>
            <a:pPr eaLnBrk="1" hangingPunct="1"/>
            <a:r>
              <a:rPr lang="en-US" b="1" smtClean="0">
                <a:latin typeface="Arial" charset="0"/>
                <a:ea typeface="ＭＳ Ｐゴシック" pitchFamily="34" charset="-128"/>
              </a:rPr>
              <a:t>Decision-making occurs as a reaction to a problem. </a:t>
            </a:r>
          </a:p>
          <a:p>
            <a:pPr eaLnBrk="1" hangingPunct="1"/>
            <a:r>
              <a:rPr lang="en-US" b="1" smtClean="0">
                <a:latin typeface="Arial" charset="0"/>
                <a:ea typeface="ＭＳ Ｐゴシック" pitchFamily="34" charset="-128"/>
              </a:rPr>
              <a:t>Every decision requires interpretation and evaluation of information. </a:t>
            </a:r>
          </a:p>
          <a:p>
            <a:pPr eaLnBrk="1" hangingPunct="1"/>
            <a:r>
              <a:rPr lang="en-US" b="1" smtClean="0">
                <a:latin typeface="Arial" charset="0"/>
                <a:ea typeface="ＭＳ Ｐゴシック" pitchFamily="34" charset="-128"/>
              </a:rPr>
              <a:t>Alternatives will be developed, and the strengths and weaknesses of each will need to be evaluated.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12BA283A-A3C5-4CC2-9DD3-E2A98AD21A39}" type="slidenum">
              <a:rPr lang="en-US"/>
              <a:pPr>
                <a:defRPr/>
              </a:pPr>
              <a:t>17</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4</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825500" y="274638"/>
            <a:ext cx="8229600" cy="1438275"/>
          </a:xfrm>
        </p:spPr>
        <p:txBody>
          <a:bodyPr/>
          <a:lstStyle/>
          <a:p>
            <a:pPr eaLnBrk="1" hangingPunct="1"/>
            <a:r>
              <a:rPr lang="en-US" b="1" smtClean="0">
                <a:latin typeface="Arial Narrow" pitchFamily="34" charset="0"/>
                <a:ea typeface="ＭＳ Ｐゴシック" pitchFamily="34" charset="-128"/>
              </a:rPr>
              <a:t>Apply the rational model of decision-making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contrast it with bounded rationality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intuition</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FA008C1A-09EF-4556-B228-C56522661996}" type="slidenum">
              <a:rPr lang="en-US"/>
              <a:pPr>
                <a:defRPr/>
              </a:pPr>
              <a:t>18</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5</a:t>
            </a:r>
          </a:p>
        </p:txBody>
      </p:sp>
      <p:pic>
        <p:nvPicPr>
          <p:cNvPr id="50182" name="Picture 3"/>
          <p:cNvPicPr>
            <a:picLocks noChangeAspect="1"/>
          </p:cNvPicPr>
          <p:nvPr/>
        </p:nvPicPr>
        <p:blipFill>
          <a:blip r:embed="rId3"/>
          <a:srcRect/>
          <a:stretch>
            <a:fillRect/>
          </a:stretch>
        </p:blipFill>
        <p:spPr bwMode="auto">
          <a:xfrm>
            <a:off x="825500" y="2476500"/>
            <a:ext cx="7493000" cy="2447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Apply the rational model of decision-making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contrast it with bounded rationality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intuition</a:t>
            </a:r>
          </a:p>
        </p:txBody>
      </p:sp>
      <p:sp>
        <p:nvSpPr>
          <p:cNvPr id="52226" name="Content Placeholder 13"/>
          <p:cNvSpPr>
            <a:spLocks noGrp="1"/>
          </p:cNvSpPr>
          <p:nvPr>
            <p:ph idx="1"/>
          </p:nvPr>
        </p:nvSpPr>
        <p:spPr>
          <a:xfrm>
            <a:off x="300038" y="1822450"/>
            <a:ext cx="8843962" cy="3962400"/>
          </a:xfrm>
        </p:spPr>
        <p:txBody>
          <a:bodyPr/>
          <a:lstStyle/>
          <a:p>
            <a:pPr eaLnBrk="1" hangingPunct="1"/>
            <a:r>
              <a:rPr lang="en-US" b="1" smtClean="0">
                <a:latin typeface="Arial" charset="0"/>
                <a:ea typeface="ＭＳ Ｐゴシック" pitchFamily="34" charset="-128"/>
              </a:rPr>
              <a:t>Assumptions of the Rational Model</a:t>
            </a:r>
            <a:r>
              <a:rPr lang="en-US" smtClean="0">
                <a:latin typeface="Arial" charset="0"/>
                <a:ea typeface="ＭＳ Ｐゴシック" pitchFamily="34" charset="-128"/>
              </a:rPr>
              <a:t> </a:t>
            </a:r>
            <a:endParaRPr lang="en-US" b="1" smtClean="0">
              <a:latin typeface="Arial" charset="0"/>
              <a:ea typeface="ＭＳ Ｐゴシック" pitchFamily="34" charset="-128"/>
            </a:endParaRPr>
          </a:p>
          <a:p>
            <a:pPr lvl="1" eaLnBrk="1" hangingPunct="1"/>
            <a:r>
              <a:rPr lang="en-US" b="1" smtClean="0">
                <a:latin typeface="Arial" charset="0"/>
                <a:ea typeface="ＭＳ Ｐゴシック" pitchFamily="34" charset="-128"/>
              </a:rPr>
              <a:t>The decision maker has complete information, </a:t>
            </a:r>
          </a:p>
          <a:p>
            <a:pPr lvl="1" eaLnBrk="1" hangingPunct="1"/>
            <a:r>
              <a:rPr lang="en-US" b="1" smtClean="0">
                <a:latin typeface="Arial" charset="0"/>
                <a:ea typeface="ＭＳ Ｐゴシック" pitchFamily="34" charset="-128"/>
              </a:rPr>
              <a:t>And is able to identify all the relevant options in an unbiased manner, and</a:t>
            </a:r>
          </a:p>
          <a:p>
            <a:pPr lvl="1" eaLnBrk="1" hangingPunct="1"/>
            <a:r>
              <a:rPr lang="en-US" b="1" smtClean="0">
                <a:latin typeface="Arial" charset="0"/>
                <a:ea typeface="ＭＳ Ｐゴシック" pitchFamily="34" charset="-128"/>
              </a:rPr>
              <a:t>Chooses the option with the highest utility. </a:t>
            </a:r>
          </a:p>
          <a:p>
            <a:pPr eaLnBrk="1" hangingPunct="1"/>
            <a:r>
              <a:rPr lang="en-US" b="1" smtClean="0">
                <a:latin typeface="Arial" charset="0"/>
                <a:ea typeface="ＭＳ Ｐゴシック" pitchFamily="34" charset="-128"/>
              </a:rPr>
              <a:t>Most decisions in the real world don’t follow the rational model.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F0496888-A6E9-4A1C-A338-AD17E39E1998}" type="slidenum">
              <a:rPr lang="en-US"/>
              <a:pPr>
                <a:defRPr/>
              </a:pPr>
              <a:t>19</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5</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US" b="1" smtClean="0">
                <a:latin typeface="Arial Narrow" pitchFamily="34" charset="0"/>
                <a:ea typeface="ＭＳ Ｐゴシック" pitchFamily="34" charset="-128"/>
              </a:rPr>
              <a:t>Chapter 6 Learning Objectives</a:t>
            </a:r>
          </a:p>
        </p:txBody>
      </p:sp>
      <p:sp>
        <p:nvSpPr>
          <p:cNvPr id="3" name="Content Placeholder 2"/>
          <p:cNvSpPr>
            <a:spLocks noGrp="1"/>
          </p:cNvSpPr>
          <p:nvPr>
            <p:ph idx="1"/>
          </p:nvPr>
        </p:nvSpPr>
        <p:spPr>
          <a:xfrm>
            <a:off x="185738" y="1712913"/>
            <a:ext cx="8958262" cy="4643437"/>
          </a:xfrm>
        </p:spPr>
        <p:txBody>
          <a:bodyPr>
            <a:normAutofit/>
          </a:bodyPr>
          <a:lstStyle/>
          <a:p>
            <a:pPr eaLnBrk="1" hangingPunct="1">
              <a:lnSpc>
                <a:spcPct val="80000"/>
              </a:lnSpc>
              <a:buFont typeface="Arial" charset="0"/>
              <a:buNone/>
            </a:pPr>
            <a:r>
              <a:rPr lang="en-US" sz="2000" b="1" smtClean="0">
                <a:latin typeface="Arial" charset="0"/>
                <a:ea typeface="ＭＳ Ｐゴシック" pitchFamily="34" charset="-128"/>
                <a:cs typeface="Arial" charset="0"/>
              </a:rPr>
              <a:t>After studying this chapter you should be able to:</a:t>
            </a:r>
          </a:p>
          <a:p>
            <a:pPr eaLnBrk="1" hangingPunct="1">
              <a:lnSpc>
                <a:spcPct val="80000"/>
              </a:lnSpc>
              <a:buFont typeface="Calibri" pitchFamily="34" charset="0"/>
              <a:buAutoNum type="arabicPeriod"/>
            </a:pPr>
            <a:r>
              <a:rPr lang="en-US" sz="2000" b="1" smtClean="0">
                <a:latin typeface="Arial" charset="0"/>
                <a:ea typeface="ＭＳ Ｐゴシック" pitchFamily="34" charset="-128"/>
                <a:cs typeface="Arial" charset="0"/>
              </a:rPr>
              <a:t>Define </a:t>
            </a:r>
            <a:r>
              <a:rPr lang="en-US" sz="2000" b="1" i="1" smtClean="0">
                <a:latin typeface="Arial" charset="0"/>
                <a:ea typeface="ＭＳ Ｐゴシック" pitchFamily="34" charset="-128"/>
                <a:cs typeface="Arial" charset="0"/>
              </a:rPr>
              <a:t>perception </a:t>
            </a:r>
            <a:r>
              <a:rPr lang="en-US" sz="2000" b="1" smtClean="0">
                <a:latin typeface="Arial" charset="0"/>
                <a:ea typeface="ＭＳ Ｐゴシック" pitchFamily="34" charset="-128"/>
                <a:cs typeface="Arial" charset="0"/>
              </a:rPr>
              <a:t>and explain the factors that influence it. </a:t>
            </a:r>
          </a:p>
          <a:p>
            <a:pPr eaLnBrk="1" hangingPunct="1">
              <a:lnSpc>
                <a:spcPct val="80000"/>
              </a:lnSpc>
              <a:buFont typeface="Calibri" pitchFamily="34" charset="0"/>
              <a:buAutoNum type="arabicPeriod"/>
            </a:pPr>
            <a:r>
              <a:rPr lang="en-US" sz="2000" b="1" smtClean="0">
                <a:latin typeface="Arial" charset="0"/>
                <a:ea typeface="ＭＳ Ｐゴシック" pitchFamily="34" charset="-128"/>
                <a:cs typeface="Arial" charset="0"/>
              </a:rPr>
              <a:t>Explain attribution theory and list the three determinants of attribution.</a:t>
            </a:r>
          </a:p>
          <a:p>
            <a:pPr eaLnBrk="1" hangingPunct="1">
              <a:lnSpc>
                <a:spcPct val="80000"/>
              </a:lnSpc>
              <a:buFont typeface="Calibri" pitchFamily="34" charset="0"/>
              <a:buAutoNum type="arabicPeriod"/>
            </a:pPr>
            <a:r>
              <a:rPr lang="en-US" sz="2000" b="1" smtClean="0">
                <a:latin typeface="Arial" charset="0"/>
                <a:ea typeface="ＭＳ Ｐゴシック" pitchFamily="34" charset="-128"/>
                <a:cs typeface="Arial" charset="0"/>
              </a:rPr>
              <a:t>Identify the shortcuts individuals use in making judgments about others. </a:t>
            </a:r>
          </a:p>
          <a:p>
            <a:pPr eaLnBrk="1" hangingPunct="1">
              <a:lnSpc>
                <a:spcPct val="80000"/>
              </a:lnSpc>
              <a:buFont typeface="Calibri" pitchFamily="34" charset="0"/>
              <a:buAutoNum type="arabicPeriod"/>
            </a:pPr>
            <a:r>
              <a:rPr lang="en-US" sz="2000" b="1" smtClean="0">
                <a:latin typeface="Arial" charset="0"/>
                <a:ea typeface="ＭＳ Ｐゴシック" pitchFamily="34" charset="-128"/>
                <a:cs typeface="Arial" charset="0"/>
              </a:rPr>
              <a:t>Explain the link between perception and decision-making.</a:t>
            </a:r>
          </a:p>
          <a:p>
            <a:pPr eaLnBrk="1" hangingPunct="1">
              <a:lnSpc>
                <a:spcPct val="80000"/>
              </a:lnSpc>
              <a:buFont typeface="Calibri" pitchFamily="34" charset="0"/>
              <a:buAutoNum type="arabicPeriod"/>
            </a:pPr>
            <a:r>
              <a:rPr lang="en-US" sz="2000" b="1" smtClean="0">
                <a:latin typeface="Arial" charset="0"/>
                <a:ea typeface="ＭＳ Ｐゴシック" pitchFamily="34" charset="-128"/>
                <a:cs typeface="Arial" charset="0"/>
              </a:rPr>
              <a:t>Apply the rational model of decision-making and contrast it with bounded rationality and intuition.</a:t>
            </a:r>
          </a:p>
          <a:p>
            <a:pPr eaLnBrk="1" hangingPunct="1">
              <a:lnSpc>
                <a:spcPct val="80000"/>
              </a:lnSpc>
              <a:buFont typeface="Calibri" pitchFamily="34" charset="0"/>
              <a:buAutoNum type="arabicPeriod"/>
            </a:pPr>
            <a:r>
              <a:rPr lang="en-US" sz="2000" b="1" smtClean="0">
                <a:latin typeface="Arial" charset="0"/>
                <a:ea typeface="ＭＳ Ｐゴシック" pitchFamily="34" charset="-128"/>
                <a:cs typeface="Arial" charset="0"/>
              </a:rPr>
              <a:t>List and explain the common decision biases or errors.</a:t>
            </a:r>
          </a:p>
          <a:p>
            <a:pPr eaLnBrk="1" hangingPunct="1">
              <a:lnSpc>
                <a:spcPct val="80000"/>
              </a:lnSpc>
              <a:buFont typeface="Calibri" pitchFamily="34" charset="0"/>
              <a:buAutoNum type="arabicPeriod"/>
            </a:pPr>
            <a:r>
              <a:rPr lang="en-US" sz="2000" b="1" smtClean="0">
                <a:latin typeface="Arial" charset="0"/>
                <a:ea typeface="ＭＳ Ｐゴシック" pitchFamily="34" charset="-128"/>
                <a:cs typeface="Arial" charset="0"/>
              </a:rPr>
              <a:t>Explain how individual differences and organizational constraints affect decision-making.</a:t>
            </a:r>
          </a:p>
          <a:p>
            <a:pPr eaLnBrk="1" hangingPunct="1">
              <a:lnSpc>
                <a:spcPct val="80000"/>
              </a:lnSpc>
              <a:buFont typeface="Calibri" pitchFamily="34" charset="0"/>
              <a:buAutoNum type="arabicPeriod"/>
            </a:pPr>
            <a:r>
              <a:rPr lang="en-US" sz="2000" b="1" smtClean="0">
                <a:latin typeface="Arial" charset="0"/>
                <a:ea typeface="ＭＳ Ｐゴシック" pitchFamily="34" charset="-128"/>
                <a:cs typeface="Arial" charset="0"/>
              </a:rPr>
              <a:t>Contrast the three ethical decision-criteria.</a:t>
            </a:r>
          </a:p>
          <a:p>
            <a:pPr eaLnBrk="1" hangingPunct="1">
              <a:lnSpc>
                <a:spcPct val="80000"/>
              </a:lnSpc>
              <a:buFont typeface="Calibri" pitchFamily="34" charset="0"/>
              <a:buAutoNum type="arabicPeriod"/>
            </a:pPr>
            <a:r>
              <a:rPr lang="en-US" sz="2000" b="1" smtClean="0">
                <a:latin typeface="Arial" charset="0"/>
                <a:ea typeface="ＭＳ Ｐゴシック" pitchFamily="34" charset="-128"/>
                <a:cs typeface="Arial" charset="0"/>
              </a:rPr>
              <a:t>Define </a:t>
            </a:r>
            <a:r>
              <a:rPr lang="en-US" sz="2000" b="1" i="1" smtClean="0">
                <a:latin typeface="Arial" charset="0"/>
                <a:ea typeface="ＭＳ Ｐゴシック" pitchFamily="34" charset="-128"/>
                <a:cs typeface="Arial" charset="0"/>
              </a:rPr>
              <a:t>creativity </a:t>
            </a:r>
            <a:r>
              <a:rPr lang="en-US" sz="2000" b="1" smtClean="0">
                <a:latin typeface="Arial" charset="0"/>
                <a:ea typeface="ＭＳ Ｐゴシック" pitchFamily="34" charset="-128"/>
                <a:cs typeface="Arial" charset="0"/>
              </a:rPr>
              <a:t>and discuss the three-component model of creativity.</a:t>
            </a:r>
          </a:p>
          <a:p>
            <a:pPr eaLnBrk="1" hangingPunct="1">
              <a:lnSpc>
                <a:spcPct val="80000"/>
              </a:lnSpc>
              <a:buFont typeface="Calibri" pitchFamily="34" charset="0"/>
              <a:buAutoNum type="arabicPeriod"/>
            </a:pPr>
            <a:endParaRPr lang="en-US" sz="2000" b="1" smtClean="0">
              <a:latin typeface="Arial" charset="0"/>
              <a:ea typeface="ＭＳ Ｐゴシック" pitchFamily="34" charset="-128"/>
              <a:cs typeface="Arial" charset="0"/>
            </a:endParaRP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p:txBody>
          <a:bodyPr/>
          <a:lstStyle/>
          <a:p>
            <a:pPr>
              <a:defRPr/>
            </a:pPr>
            <a:r>
              <a:rPr lang="en-US" dirty="0"/>
              <a:t>6-</a:t>
            </a:r>
            <a:fld id="{3FC9D536-FCFC-4482-8975-F5DB53BEC1F6}" type="slidenum">
              <a:rPr lang="en-US"/>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Apply the rational model of decision-making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contrast it with bounded rationality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intuition</a:t>
            </a:r>
          </a:p>
        </p:txBody>
      </p:sp>
      <p:sp>
        <p:nvSpPr>
          <p:cNvPr id="54274" name="Content Placeholder 13"/>
          <p:cNvSpPr>
            <a:spLocks noGrp="1"/>
          </p:cNvSpPr>
          <p:nvPr>
            <p:ph idx="1"/>
          </p:nvPr>
        </p:nvSpPr>
        <p:spPr>
          <a:xfrm>
            <a:off x="300038" y="1822450"/>
            <a:ext cx="8843962" cy="3962400"/>
          </a:xfrm>
        </p:spPr>
        <p:txBody>
          <a:bodyPr/>
          <a:lstStyle/>
          <a:p>
            <a:pPr eaLnBrk="1" hangingPunct="1"/>
            <a:r>
              <a:rPr lang="en-US" b="1" smtClean="0">
                <a:latin typeface="Arial" charset="0"/>
                <a:ea typeface="ＭＳ Ｐゴシック" pitchFamily="34" charset="-128"/>
              </a:rPr>
              <a:t>Bounded Rationality</a:t>
            </a:r>
          </a:p>
          <a:p>
            <a:pPr lvl="1" eaLnBrk="1" hangingPunct="1"/>
            <a:r>
              <a:rPr lang="en-US" b="1" smtClean="0">
                <a:latin typeface="Arial" charset="0"/>
                <a:ea typeface="ＭＳ Ｐゴシック" pitchFamily="34" charset="-128"/>
              </a:rPr>
              <a:t>Most people respond to a complex problem by reducing the problem to a level at which it can be readily understood. </a:t>
            </a:r>
          </a:p>
          <a:p>
            <a:pPr lvl="1" eaLnBrk="1" hangingPunct="1"/>
            <a:r>
              <a:rPr lang="en-US" b="1" smtClean="0">
                <a:latin typeface="Arial" charset="0"/>
                <a:ea typeface="ＭＳ Ｐゴシック" pitchFamily="34" charset="-128"/>
              </a:rPr>
              <a:t>Individuals operate within the confines of bounded rationality. They construct simplified models that extract the essential features. </a:t>
            </a:r>
          </a:p>
          <a:p>
            <a:pPr lvl="2" eaLnBrk="1" hangingPunct="1"/>
            <a:endParaRPr lang="en-US" b="1" smtClean="0">
              <a:latin typeface="Arial" charset="0"/>
              <a:ea typeface="ＭＳ Ｐゴシック" pitchFamily="34" charset="-128"/>
            </a:endParaRP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80EC003F-1039-4B80-BF9B-148CF5BCC137}" type="slidenum">
              <a:rPr lang="en-US"/>
              <a:pPr>
                <a:defRPr/>
              </a:pPr>
              <a:t>20</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5</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Apply the rational model of decision-making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contrast it with bounded rationality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intuition</a:t>
            </a:r>
          </a:p>
        </p:txBody>
      </p:sp>
      <p:sp>
        <p:nvSpPr>
          <p:cNvPr id="56322" name="Content Placeholder 13"/>
          <p:cNvSpPr>
            <a:spLocks noGrp="1"/>
          </p:cNvSpPr>
          <p:nvPr>
            <p:ph idx="1"/>
          </p:nvPr>
        </p:nvSpPr>
        <p:spPr>
          <a:xfrm>
            <a:off x="300038" y="1417638"/>
            <a:ext cx="8843962" cy="3962400"/>
          </a:xfrm>
        </p:spPr>
        <p:txBody>
          <a:bodyPr/>
          <a:lstStyle/>
          <a:p>
            <a:pPr eaLnBrk="1" hangingPunct="1"/>
            <a:r>
              <a:rPr lang="en-US" b="1" smtClean="0">
                <a:latin typeface="Arial" charset="0"/>
                <a:ea typeface="ＭＳ Ｐゴシック" pitchFamily="34" charset="-128"/>
              </a:rPr>
              <a:t>How does bounded rationality work? </a:t>
            </a:r>
          </a:p>
          <a:p>
            <a:pPr lvl="1" eaLnBrk="1" hangingPunct="1"/>
            <a:r>
              <a:rPr lang="en-US" b="1" smtClean="0">
                <a:latin typeface="Arial" charset="0"/>
                <a:ea typeface="ＭＳ Ｐゴシック" pitchFamily="34" charset="-128"/>
              </a:rPr>
              <a:t>Once a problem is identified, the search for criteria and options begins. </a:t>
            </a:r>
          </a:p>
          <a:p>
            <a:pPr lvl="1" eaLnBrk="1" hangingPunct="1"/>
            <a:r>
              <a:rPr lang="en-US" b="1" smtClean="0">
                <a:latin typeface="Arial" charset="0"/>
                <a:ea typeface="ＭＳ Ｐゴシック" pitchFamily="34" charset="-128"/>
              </a:rPr>
              <a:t>Identify a limited list made up of the more conspicuous choices, which are easy to find, tend to be highly visible, and they will represent familiar criteria and previously tried-and-true solutions. </a:t>
            </a:r>
          </a:p>
          <a:p>
            <a:pPr lvl="1" eaLnBrk="1" hangingPunct="1"/>
            <a:r>
              <a:rPr lang="en-US" b="1" smtClean="0">
                <a:latin typeface="Arial" charset="0"/>
                <a:ea typeface="ＭＳ Ｐゴシック" pitchFamily="34" charset="-128"/>
              </a:rPr>
              <a:t>Once this limited set of options is identified, the decision maker will begin reviewing it.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680F1B73-7ADA-4DCA-8090-1D45CDBA6607}" type="slidenum">
              <a:rPr lang="en-US"/>
              <a:pPr>
                <a:defRPr/>
              </a:pPr>
              <a:t>21</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5</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Apply the rational model of decision-making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contrast it with bounded rationality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intuition</a:t>
            </a:r>
          </a:p>
        </p:txBody>
      </p:sp>
      <p:sp>
        <p:nvSpPr>
          <p:cNvPr id="58370" name="Content Placeholder 13"/>
          <p:cNvSpPr>
            <a:spLocks noGrp="1"/>
          </p:cNvSpPr>
          <p:nvPr>
            <p:ph idx="1"/>
          </p:nvPr>
        </p:nvSpPr>
        <p:spPr>
          <a:xfrm>
            <a:off x="300038" y="1822450"/>
            <a:ext cx="8843962" cy="3962400"/>
          </a:xfrm>
        </p:spPr>
        <p:txBody>
          <a:bodyPr/>
          <a:lstStyle/>
          <a:p>
            <a:pPr eaLnBrk="1" hangingPunct="1"/>
            <a:r>
              <a:rPr lang="en-US" b="1" smtClean="0">
                <a:latin typeface="Arial" charset="0"/>
                <a:ea typeface="ＭＳ Ｐゴシック" pitchFamily="34" charset="-128"/>
              </a:rPr>
              <a:t>To use the rational model in the real world, you need to gather a great deal of information about all the options, compute applicable weights, and then calculate values across a huge number of criteria.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4ACF1023-317C-40E3-BFA7-03F540250E0D}" type="slidenum">
              <a:rPr lang="en-US"/>
              <a:pPr>
                <a:defRPr/>
              </a:pPr>
              <a:t>22</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1350"/>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5</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Apply the rational model of decision-making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contrast it with bounded rationality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intuition</a:t>
            </a:r>
          </a:p>
        </p:txBody>
      </p:sp>
      <p:sp>
        <p:nvSpPr>
          <p:cNvPr id="60418" name="Content Placeholder 13"/>
          <p:cNvSpPr>
            <a:spLocks noGrp="1"/>
          </p:cNvSpPr>
          <p:nvPr>
            <p:ph idx="1"/>
          </p:nvPr>
        </p:nvSpPr>
        <p:spPr>
          <a:xfrm>
            <a:off x="300038" y="1417638"/>
            <a:ext cx="8843962" cy="3962400"/>
          </a:xfrm>
        </p:spPr>
        <p:txBody>
          <a:bodyPr/>
          <a:lstStyle/>
          <a:p>
            <a:pPr eaLnBrk="1" hangingPunct="1"/>
            <a:r>
              <a:rPr lang="en-US" b="1" smtClean="0">
                <a:latin typeface="Arial" charset="0"/>
                <a:ea typeface="ＭＳ Ｐゴシック" pitchFamily="34" charset="-128"/>
              </a:rPr>
              <a:t>Intuition</a:t>
            </a:r>
          </a:p>
          <a:p>
            <a:pPr lvl="1" eaLnBrk="1" hangingPunct="1"/>
            <a:r>
              <a:rPr lang="en-US" b="1" smtClean="0">
                <a:latin typeface="Arial" charset="0"/>
                <a:ea typeface="ＭＳ Ｐゴシック" pitchFamily="34" charset="-128"/>
              </a:rPr>
              <a:t>Intuition occurs outside conscious thought; it relies on holistic associations, or links between disparate pieces of information; it’s fast; and it’s affectively charged, meaning it usually engages the emotions.</a:t>
            </a:r>
          </a:p>
          <a:p>
            <a:pPr lvl="1" eaLnBrk="1" hangingPunct="1"/>
            <a:r>
              <a:rPr lang="en-US" b="1" smtClean="0">
                <a:latin typeface="Arial" charset="0"/>
                <a:ea typeface="ＭＳ Ｐゴシック" pitchFamily="34" charset="-128"/>
              </a:rPr>
              <a:t>The key is neither to abandon nor rely solely on intuition but to supplement it with evidence and good judgment.</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56E1DFAA-DA40-47AD-9E9F-F407E0DF94EF}" type="slidenum">
              <a:rPr lang="en-US"/>
              <a:pPr>
                <a:defRPr/>
              </a:pPr>
              <a:t>23</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5</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List and explain the common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decision biases or errors</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DCA4FFEC-1DA9-4C49-80A9-FEDEFBED26D8}" type="slidenum">
              <a:rPr lang="en-US"/>
              <a:pPr>
                <a:defRPr/>
              </a:pPr>
              <a:t>24</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6</a:t>
            </a:r>
          </a:p>
        </p:txBody>
      </p:sp>
      <p:pic>
        <p:nvPicPr>
          <p:cNvPr id="62470" name="Picture 3"/>
          <p:cNvPicPr>
            <a:picLocks noChangeAspect="1"/>
          </p:cNvPicPr>
          <p:nvPr/>
        </p:nvPicPr>
        <p:blipFill>
          <a:blip r:embed="rId3"/>
          <a:srcRect/>
          <a:stretch>
            <a:fillRect/>
          </a:stretch>
        </p:blipFill>
        <p:spPr bwMode="auto">
          <a:xfrm>
            <a:off x="1952625" y="1652588"/>
            <a:ext cx="5238750" cy="4408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List and explain the common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decision biases or errors</a:t>
            </a:r>
          </a:p>
        </p:txBody>
      </p:sp>
      <p:sp>
        <p:nvSpPr>
          <p:cNvPr id="64514" name="Content Placeholder 13"/>
          <p:cNvSpPr>
            <a:spLocks noGrp="1"/>
          </p:cNvSpPr>
          <p:nvPr>
            <p:ph idx="1"/>
          </p:nvPr>
        </p:nvSpPr>
        <p:spPr>
          <a:xfrm>
            <a:off x="300038" y="1822450"/>
            <a:ext cx="8843962" cy="3962400"/>
          </a:xfrm>
        </p:spPr>
        <p:txBody>
          <a:bodyPr/>
          <a:lstStyle/>
          <a:p>
            <a:pPr lvl="1" eaLnBrk="1" hangingPunct="1"/>
            <a:r>
              <a:rPr lang="en-US" b="1" smtClean="0">
                <a:latin typeface="Arial" charset="0"/>
                <a:ea typeface="ＭＳ Ｐゴシック" pitchFamily="34" charset="-128"/>
              </a:rPr>
              <a:t>Overconfidence Bias</a:t>
            </a:r>
          </a:p>
          <a:p>
            <a:pPr lvl="2" eaLnBrk="1" hangingPunct="1"/>
            <a:r>
              <a:rPr lang="en-US" b="1" smtClean="0">
                <a:latin typeface="Arial" charset="0"/>
                <a:ea typeface="ＭＳ Ｐゴシック" pitchFamily="34" charset="-128"/>
              </a:rPr>
              <a:t>Individuals whose intellectual and interpersonal abilities are weakest are most likely to overestimate their performance and ability. </a:t>
            </a:r>
          </a:p>
          <a:p>
            <a:pPr lvl="1" eaLnBrk="1" hangingPunct="1"/>
            <a:r>
              <a:rPr lang="en-US" b="1" smtClean="0">
                <a:latin typeface="Arial" charset="0"/>
                <a:ea typeface="ＭＳ Ｐゴシック" pitchFamily="34" charset="-128"/>
              </a:rPr>
              <a:t>Anchoring Bias</a:t>
            </a:r>
          </a:p>
          <a:p>
            <a:pPr lvl="2" eaLnBrk="1" hangingPunct="1"/>
            <a:r>
              <a:rPr lang="en-US" b="1" smtClean="0">
                <a:latin typeface="Arial" charset="0"/>
                <a:ea typeface="ＭＳ Ｐゴシック" pitchFamily="34" charset="-128"/>
              </a:rPr>
              <a:t>Fixating on initial information as a starting point and failing to adequately adjust for subsequent information.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3E2A8A8A-6795-4125-A0DC-4C4087C37CD4}" type="slidenum">
              <a:rPr lang="en-US"/>
              <a:pPr>
                <a:defRPr/>
              </a:pPr>
              <a:t>25</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6</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List and explain the common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decision biases or errors</a:t>
            </a:r>
          </a:p>
        </p:txBody>
      </p:sp>
      <p:sp>
        <p:nvSpPr>
          <p:cNvPr id="66562" name="Content Placeholder 13"/>
          <p:cNvSpPr>
            <a:spLocks noGrp="1"/>
          </p:cNvSpPr>
          <p:nvPr>
            <p:ph idx="1"/>
          </p:nvPr>
        </p:nvSpPr>
        <p:spPr>
          <a:xfrm>
            <a:off x="300038" y="1822450"/>
            <a:ext cx="8843962" cy="3962400"/>
          </a:xfrm>
        </p:spPr>
        <p:txBody>
          <a:bodyPr/>
          <a:lstStyle/>
          <a:p>
            <a:pPr lvl="1" eaLnBrk="1" hangingPunct="1"/>
            <a:r>
              <a:rPr lang="en-US" b="1" smtClean="0">
                <a:latin typeface="Arial" charset="0"/>
                <a:ea typeface="ＭＳ Ｐゴシック" pitchFamily="34" charset="-128"/>
              </a:rPr>
              <a:t>Confirmation Bias</a:t>
            </a:r>
          </a:p>
          <a:p>
            <a:pPr lvl="2" eaLnBrk="1" hangingPunct="1"/>
            <a:r>
              <a:rPr lang="en-US" b="1" smtClean="0">
                <a:latin typeface="Arial" charset="0"/>
                <a:ea typeface="ＭＳ Ｐゴシック" pitchFamily="34" charset="-128"/>
              </a:rPr>
              <a:t>Type of selective perception. </a:t>
            </a:r>
          </a:p>
          <a:p>
            <a:pPr lvl="2" eaLnBrk="1" hangingPunct="1"/>
            <a:r>
              <a:rPr lang="en-US" b="1" smtClean="0">
                <a:latin typeface="Arial" charset="0"/>
                <a:ea typeface="ＭＳ Ｐゴシック" pitchFamily="34" charset="-128"/>
              </a:rPr>
              <a:t>Seek out information that reaffirms past choices, and discount information that contradicts past judgments. </a:t>
            </a:r>
          </a:p>
          <a:p>
            <a:pPr lvl="1" eaLnBrk="1" hangingPunct="1"/>
            <a:r>
              <a:rPr lang="en-US" b="1" smtClean="0">
                <a:latin typeface="Arial" charset="0"/>
                <a:ea typeface="ＭＳ Ｐゴシック" pitchFamily="34" charset="-128"/>
              </a:rPr>
              <a:t>Availability Bias</a:t>
            </a:r>
          </a:p>
          <a:p>
            <a:pPr lvl="2" eaLnBrk="1" hangingPunct="1"/>
            <a:r>
              <a:rPr lang="en-US" b="1" smtClean="0">
                <a:latin typeface="Arial" charset="0"/>
                <a:ea typeface="ＭＳ Ｐゴシック" pitchFamily="34" charset="-128"/>
              </a:rPr>
              <a:t>Tendency for people to base judgments on information that is readily available.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814A6D47-0FE3-4BBA-993C-0521B5B3D2FD}" type="slidenum">
              <a:rPr lang="en-US"/>
              <a:pPr>
                <a:defRPr/>
              </a:pPr>
              <a:t>26</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6</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List and explain the common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decision biases or errors</a:t>
            </a:r>
          </a:p>
        </p:txBody>
      </p:sp>
      <p:sp>
        <p:nvSpPr>
          <p:cNvPr id="68610" name="Content Placeholder 13"/>
          <p:cNvSpPr>
            <a:spLocks noGrp="1"/>
          </p:cNvSpPr>
          <p:nvPr>
            <p:ph idx="1"/>
          </p:nvPr>
        </p:nvSpPr>
        <p:spPr>
          <a:xfrm>
            <a:off x="300038" y="1822450"/>
            <a:ext cx="8843962" cy="3962400"/>
          </a:xfrm>
        </p:spPr>
        <p:txBody>
          <a:bodyPr/>
          <a:lstStyle/>
          <a:p>
            <a:pPr lvl="1" eaLnBrk="1" hangingPunct="1"/>
            <a:r>
              <a:rPr lang="en-US" b="1" smtClean="0">
                <a:latin typeface="Arial" charset="0"/>
                <a:ea typeface="ＭＳ Ｐゴシック" pitchFamily="34" charset="-128"/>
              </a:rPr>
              <a:t>Escalation of Commitment </a:t>
            </a:r>
          </a:p>
          <a:p>
            <a:pPr lvl="2" eaLnBrk="1" hangingPunct="1"/>
            <a:r>
              <a:rPr lang="en-US" b="1" smtClean="0">
                <a:latin typeface="Arial" charset="0"/>
                <a:ea typeface="ＭＳ Ｐゴシック" pitchFamily="34" charset="-128"/>
              </a:rPr>
              <a:t>Staying with a decision even when there is clear evidence that it’s wrong. </a:t>
            </a:r>
          </a:p>
          <a:p>
            <a:pPr lvl="1" eaLnBrk="1" hangingPunct="1"/>
            <a:r>
              <a:rPr lang="en-US" b="1" smtClean="0">
                <a:latin typeface="Arial" charset="0"/>
                <a:ea typeface="ＭＳ Ｐゴシック" pitchFamily="34" charset="-128"/>
              </a:rPr>
              <a:t>Randomness Error</a:t>
            </a:r>
          </a:p>
          <a:p>
            <a:pPr lvl="2" eaLnBrk="1" hangingPunct="1"/>
            <a:r>
              <a:rPr lang="en-US" b="1" smtClean="0">
                <a:latin typeface="Arial" charset="0"/>
                <a:ea typeface="ＭＳ Ｐゴシック" pitchFamily="34" charset="-128"/>
              </a:rPr>
              <a:t>Decision-making becomes impaired when we try to create meaning out of random events.</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43DEB738-2B9D-496F-A155-53A38904D611}" type="slidenum">
              <a:rPr lang="en-US"/>
              <a:pPr>
                <a:defRPr/>
              </a:pPr>
              <a:t>27</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6</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List and explain the common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decision biases or errors</a:t>
            </a:r>
          </a:p>
        </p:txBody>
      </p:sp>
      <p:sp>
        <p:nvSpPr>
          <p:cNvPr id="70658" name="Content Placeholder 13"/>
          <p:cNvSpPr>
            <a:spLocks noGrp="1"/>
          </p:cNvSpPr>
          <p:nvPr>
            <p:ph idx="1"/>
          </p:nvPr>
        </p:nvSpPr>
        <p:spPr>
          <a:xfrm>
            <a:off x="300038" y="1822450"/>
            <a:ext cx="8843962" cy="3962400"/>
          </a:xfrm>
        </p:spPr>
        <p:txBody>
          <a:bodyPr/>
          <a:lstStyle/>
          <a:p>
            <a:pPr lvl="1" eaLnBrk="1" hangingPunct="1"/>
            <a:r>
              <a:rPr lang="en-US" b="1" smtClean="0">
                <a:latin typeface="Arial" charset="0"/>
                <a:ea typeface="ＭＳ Ｐゴシック" pitchFamily="34" charset="-128"/>
              </a:rPr>
              <a:t>Risk Aversion</a:t>
            </a:r>
          </a:p>
          <a:p>
            <a:pPr lvl="2" eaLnBrk="1" hangingPunct="1"/>
            <a:r>
              <a:rPr lang="en-US" b="1" smtClean="0">
                <a:latin typeface="Arial" charset="0"/>
                <a:ea typeface="ＭＳ Ｐゴシック" pitchFamily="34" charset="-128"/>
              </a:rPr>
              <a:t>Risk-averse employees will stick with the established way of doing their jobs, rather than taking a chance on innovative or creative methods. </a:t>
            </a:r>
          </a:p>
          <a:p>
            <a:pPr lvl="1" eaLnBrk="1" hangingPunct="1"/>
            <a:r>
              <a:rPr lang="en-US" b="1" smtClean="0">
                <a:latin typeface="Arial" charset="0"/>
                <a:ea typeface="ＭＳ Ｐゴシック" pitchFamily="34" charset="-128"/>
              </a:rPr>
              <a:t>Hindsight Bias</a:t>
            </a:r>
          </a:p>
          <a:p>
            <a:pPr lvl="2" eaLnBrk="1" hangingPunct="1"/>
            <a:r>
              <a:rPr lang="en-US" b="1" smtClean="0">
                <a:latin typeface="Arial" charset="0"/>
                <a:ea typeface="ＭＳ Ｐゴシック" pitchFamily="34" charset="-128"/>
              </a:rPr>
              <a:t>Tendency to believe falsely that one has accurately predicted the outcome of an event, after that outcome is actually known.</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DBF30990-BC28-4113-94AA-D5C3B3AAB9DF}" type="slidenum">
              <a:rPr lang="en-US"/>
              <a:pPr>
                <a:defRPr/>
              </a:pPr>
              <a:t>28</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6</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Explain how individual differences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organizational constraints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affect decision-making</a:t>
            </a:r>
          </a:p>
        </p:txBody>
      </p:sp>
      <p:sp>
        <p:nvSpPr>
          <p:cNvPr id="72706" name="Content Placeholder 13"/>
          <p:cNvSpPr>
            <a:spLocks noGrp="1"/>
          </p:cNvSpPr>
          <p:nvPr>
            <p:ph idx="1"/>
          </p:nvPr>
        </p:nvSpPr>
        <p:spPr>
          <a:xfrm>
            <a:off x="300038" y="1992313"/>
            <a:ext cx="8843962" cy="3792537"/>
          </a:xfrm>
        </p:spPr>
        <p:txBody>
          <a:bodyPr/>
          <a:lstStyle/>
          <a:p>
            <a:pPr eaLnBrk="1" hangingPunct="1"/>
            <a:r>
              <a:rPr lang="en-US" sz="3200" b="1" smtClean="0">
                <a:latin typeface="Arial" charset="0"/>
                <a:ea typeface="ＭＳ Ｐゴシック" pitchFamily="34" charset="-128"/>
              </a:rPr>
              <a:t>Personality</a:t>
            </a:r>
          </a:p>
          <a:p>
            <a:pPr eaLnBrk="1" hangingPunct="1"/>
            <a:r>
              <a:rPr lang="en-US" sz="3200" b="1" smtClean="0">
                <a:latin typeface="Arial" charset="0"/>
                <a:ea typeface="ＭＳ Ｐゴシック" pitchFamily="34" charset="-128"/>
              </a:rPr>
              <a:t>Conscientiousness </a:t>
            </a:r>
          </a:p>
          <a:p>
            <a:pPr eaLnBrk="1" hangingPunct="1"/>
            <a:r>
              <a:rPr lang="en-US" sz="3200" b="1" smtClean="0">
                <a:latin typeface="Arial" charset="0"/>
                <a:ea typeface="ＭＳ Ｐゴシック" pitchFamily="34" charset="-128"/>
              </a:rPr>
              <a:t>Achievement–Striving</a:t>
            </a:r>
          </a:p>
          <a:p>
            <a:pPr eaLnBrk="1" hangingPunct="1"/>
            <a:r>
              <a:rPr lang="en-US" sz="3200" b="1" smtClean="0">
                <a:latin typeface="Arial" charset="0"/>
                <a:ea typeface="ＭＳ Ｐゴシック" pitchFamily="34" charset="-128"/>
              </a:rPr>
              <a:t>Dutifulness</a:t>
            </a:r>
          </a:p>
          <a:p>
            <a:pPr eaLnBrk="1" hangingPunct="1">
              <a:buFont typeface="Arial" charset="0"/>
              <a:buNone/>
            </a:pPr>
            <a:endParaRPr lang="en-US" sz="3200" b="1" smtClean="0">
              <a:latin typeface="Arial" charset="0"/>
              <a:ea typeface="ＭＳ Ｐゴシック" pitchFamily="34" charset="-128"/>
            </a:endParaRPr>
          </a:p>
          <a:p>
            <a:pPr eaLnBrk="1" hangingPunct="1"/>
            <a:endParaRPr lang="en-US" sz="3200" b="1" smtClean="0">
              <a:latin typeface="Arial" charset="0"/>
              <a:ea typeface="ＭＳ Ｐゴシック" pitchFamily="34" charset="-128"/>
            </a:endParaRP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D64D94B7-0D38-4190-A467-D2612F2E7F95}" type="slidenum">
              <a:rPr lang="en-US"/>
              <a:pPr>
                <a:defRPr/>
              </a:pPr>
              <a:t>29</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1350"/>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7</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Define </a:t>
            </a:r>
            <a:r>
              <a:rPr lang="en-US" b="1" i="1" smtClean="0">
                <a:latin typeface="Arial Narrow" pitchFamily="34" charset="0"/>
                <a:ea typeface="ＭＳ Ｐゴシック" pitchFamily="34" charset="-128"/>
              </a:rPr>
              <a:t>perception </a:t>
            </a:r>
            <a:r>
              <a:rPr lang="en-US" b="1" smtClean="0">
                <a:latin typeface="Arial Narrow" pitchFamily="34" charset="0"/>
                <a:ea typeface="ＭＳ Ｐゴシック" pitchFamily="34" charset="-128"/>
              </a:rPr>
              <a:t>and explain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the factors that influence it </a:t>
            </a:r>
          </a:p>
        </p:txBody>
      </p:sp>
      <p:sp>
        <p:nvSpPr>
          <p:cNvPr id="19458" name="Content Placeholder 13"/>
          <p:cNvSpPr>
            <a:spLocks noGrp="1"/>
          </p:cNvSpPr>
          <p:nvPr>
            <p:ph idx="1"/>
          </p:nvPr>
        </p:nvSpPr>
        <p:spPr>
          <a:xfrm>
            <a:off x="457200" y="2114550"/>
            <a:ext cx="8229600" cy="3962400"/>
          </a:xfrm>
        </p:spPr>
        <p:txBody>
          <a:bodyPr/>
          <a:lstStyle/>
          <a:p>
            <a:pPr eaLnBrk="1" hangingPunct="1"/>
            <a:r>
              <a:rPr lang="en-US" b="1" smtClean="0">
                <a:latin typeface="Arial" charset="0"/>
                <a:ea typeface="ＭＳ Ｐゴシック" pitchFamily="34" charset="-128"/>
              </a:rPr>
              <a:t>Perception is a process by which individuals organize and interpret their sensory impressions in order to give meaning to their environment.</a:t>
            </a:r>
          </a:p>
          <a:p>
            <a:pPr eaLnBrk="1" hangingPunct="1"/>
            <a:r>
              <a:rPr lang="en-US" b="1" smtClean="0">
                <a:latin typeface="Arial" charset="0"/>
                <a:ea typeface="ＭＳ Ｐゴシック" pitchFamily="34" charset="-128"/>
              </a:rPr>
              <a:t>It is important to the study of OB because peoples’ behaviors are based on their perception of what reality is, not on reality itself.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5338807F-60FC-4318-9A62-A201B77BFD75}" type="slidenum">
              <a:rPr lang="en-US"/>
              <a:pPr>
                <a:defRPr/>
              </a:pPr>
              <a:t>3</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1</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Explain how individual differences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organizational constraints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affect decision-making</a:t>
            </a:r>
          </a:p>
        </p:txBody>
      </p:sp>
      <p:sp>
        <p:nvSpPr>
          <p:cNvPr id="74754" name="Content Placeholder 13"/>
          <p:cNvSpPr>
            <a:spLocks noGrp="1"/>
          </p:cNvSpPr>
          <p:nvPr>
            <p:ph idx="1"/>
          </p:nvPr>
        </p:nvSpPr>
        <p:spPr>
          <a:xfrm>
            <a:off x="300038" y="1822450"/>
            <a:ext cx="8843962" cy="3962400"/>
          </a:xfrm>
        </p:spPr>
        <p:txBody>
          <a:bodyPr/>
          <a:lstStyle/>
          <a:p>
            <a:pPr eaLnBrk="1" hangingPunct="1"/>
            <a:r>
              <a:rPr lang="en-US" sz="3200" b="1" smtClean="0">
                <a:latin typeface="Arial" charset="0"/>
                <a:ea typeface="ＭＳ Ｐゴシック" pitchFamily="34" charset="-128"/>
              </a:rPr>
              <a:t>Gender</a:t>
            </a:r>
          </a:p>
          <a:p>
            <a:pPr eaLnBrk="1" hangingPunct="1"/>
            <a:r>
              <a:rPr lang="en-US" sz="3200" b="1" smtClean="0">
                <a:latin typeface="Arial" charset="0"/>
                <a:ea typeface="ＭＳ Ｐゴシック" pitchFamily="34" charset="-128"/>
              </a:rPr>
              <a:t>Mental Ability</a:t>
            </a:r>
          </a:p>
          <a:p>
            <a:pPr eaLnBrk="1" hangingPunct="1"/>
            <a:r>
              <a:rPr lang="en-US" sz="3200" b="1" smtClean="0">
                <a:latin typeface="Arial" charset="0"/>
                <a:ea typeface="ＭＳ Ｐゴシック" pitchFamily="34" charset="-128"/>
              </a:rPr>
              <a:t>Cultural Differences</a:t>
            </a:r>
          </a:p>
          <a:p>
            <a:pPr eaLnBrk="1" hangingPunct="1"/>
            <a:endParaRPr lang="en-US" sz="3200" b="1" smtClean="0">
              <a:latin typeface="Arial" charset="0"/>
              <a:ea typeface="ＭＳ Ｐゴシック" pitchFamily="34" charset="-128"/>
            </a:endParaRP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2AB88D80-5BE0-452D-A958-9BBD336147E1}" type="slidenum">
              <a:rPr lang="en-US"/>
              <a:pPr>
                <a:defRPr/>
              </a:pPr>
              <a:t>30</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1350"/>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7</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Explain how individual differences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and organizational constraints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affect decision-making</a:t>
            </a:r>
          </a:p>
        </p:txBody>
      </p:sp>
      <p:sp>
        <p:nvSpPr>
          <p:cNvPr id="76802" name="Content Placeholder 13"/>
          <p:cNvSpPr>
            <a:spLocks noGrp="1"/>
          </p:cNvSpPr>
          <p:nvPr>
            <p:ph idx="1"/>
          </p:nvPr>
        </p:nvSpPr>
        <p:spPr>
          <a:xfrm>
            <a:off x="300038" y="1822450"/>
            <a:ext cx="8843962" cy="3962400"/>
          </a:xfrm>
        </p:spPr>
        <p:txBody>
          <a:bodyPr/>
          <a:lstStyle/>
          <a:p>
            <a:pPr eaLnBrk="1" hangingPunct="1"/>
            <a:r>
              <a:rPr lang="en-US" sz="3200" b="1" smtClean="0">
                <a:latin typeface="Arial" charset="0"/>
                <a:ea typeface="ＭＳ Ｐゴシック" pitchFamily="34" charset="-128"/>
              </a:rPr>
              <a:t>Performance Evaluations</a:t>
            </a:r>
          </a:p>
          <a:p>
            <a:pPr eaLnBrk="1" hangingPunct="1"/>
            <a:r>
              <a:rPr lang="en-US" sz="3200" b="1" smtClean="0">
                <a:latin typeface="Arial" charset="0"/>
                <a:ea typeface="ＭＳ Ｐゴシック" pitchFamily="34" charset="-128"/>
              </a:rPr>
              <a:t>Reward Systems</a:t>
            </a:r>
          </a:p>
          <a:p>
            <a:pPr eaLnBrk="1" hangingPunct="1"/>
            <a:r>
              <a:rPr lang="en-US" sz="3200" b="1" smtClean="0">
                <a:latin typeface="Arial" charset="0"/>
                <a:ea typeface="ＭＳ Ｐゴシック" pitchFamily="34" charset="-128"/>
              </a:rPr>
              <a:t>Formal Regulations</a:t>
            </a:r>
          </a:p>
          <a:p>
            <a:pPr eaLnBrk="1" hangingPunct="1"/>
            <a:r>
              <a:rPr lang="en-US" sz="3200" b="1" smtClean="0">
                <a:latin typeface="Arial" charset="0"/>
                <a:ea typeface="ＭＳ Ｐゴシック" pitchFamily="34" charset="-128"/>
              </a:rPr>
              <a:t>System Imposed Time Constraints</a:t>
            </a:r>
          </a:p>
          <a:p>
            <a:pPr eaLnBrk="1" hangingPunct="1"/>
            <a:r>
              <a:rPr lang="en-US" sz="3200" b="1" smtClean="0">
                <a:latin typeface="Arial" charset="0"/>
                <a:ea typeface="ＭＳ Ｐゴシック" pitchFamily="34" charset="-128"/>
              </a:rPr>
              <a:t>Historical Precedents</a:t>
            </a:r>
          </a:p>
          <a:p>
            <a:pPr eaLnBrk="1" hangingPunct="1"/>
            <a:endParaRPr lang="en-US" sz="3200" b="1" smtClean="0">
              <a:latin typeface="Arial" charset="0"/>
              <a:ea typeface="ＭＳ Ｐゴシック" pitchFamily="34" charset="-128"/>
            </a:endParaRP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78685A24-A2A3-44DE-A9EA-D1EF30DF3699}" type="slidenum">
              <a:rPr lang="en-US"/>
              <a:pPr>
                <a:defRPr/>
              </a:pPr>
              <a:t>31</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7</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Contrast the three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ethical decision-criteria</a:t>
            </a:r>
          </a:p>
        </p:txBody>
      </p:sp>
      <p:sp>
        <p:nvSpPr>
          <p:cNvPr id="78850" name="Content Placeholder 13"/>
          <p:cNvSpPr>
            <a:spLocks noGrp="1"/>
          </p:cNvSpPr>
          <p:nvPr>
            <p:ph idx="1"/>
          </p:nvPr>
        </p:nvSpPr>
        <p:spPr>
          <a:xfrm>
            <a:off x="300038" y="1822450"/>
            <a:ext cx="8843962" cy="3962400"/>
          </a:xfrm>
        </p:spPr>
        <p:txBody>
          <a:bodyPr/>
          <a:lstStyle/>
          <a:p>
            <a:pPr eaLnBrk="1" hangingPunct="1"/>
            <a:r>
              <a:rPr lang="en-US" b="1" smtClean="0">
                <a:latin typeface="Arial" charset="0"/>
                <a:ea typeface="ＭＳ Ｐゴシック" pitchFamily="34" charset="-128"/>
              </a:rPr>
              <a:t>Utilitarian criterion—decisions are made solely on the basis of their outcomes or consequences. </a:t>
            </a:r>
          </a:p>
          <a:p>
            <a:pPr eaLnBrk="1" hangingPunct="1"/>
            <a:r>
              <a:rPr lang="en-US" b="1" smtClean="0">
                <a:latin typeface="Arial" charset="0"/>
                <a:ea typeface="ＭＳ Ｐゴシック" pitchFamily="34" charset="-128"/>
              </a:rPr>
              <a:t>Focus on rights—calls on individuals to make decisions consistent with fundamental liberties and privileges as set forth in documents such as the Bill of Rights.</a:t>
            </a:r>
          </a:p>
          <a:p>
            <a:pPr eaLnBrk="1" hangingPunct="1"/>
            <a:r>
              <a:rPr lang="en-US" b="1" smtClean="0">
                <a:latin typeface="Arial" charset="0"/>
                <a:ea typeface="ＭＳ Ｐゴシック" pitchFamily="34" charset="-128"/>
              </a:rPr>
              <a:t>Impose and enforce rules fairly and impartially to ensure justice or an equitable distribution of benefits and costs.</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483A867F-E9BC-4DF8-9313-E80EB02CAA4A}" type="slidenum">
              <a:rPr lang="en-US"/>
              <a:pPr>
                <a:defRPr/>
              </a:pPr>
              <a:t>32</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1350"/>
          </a:xfrm>
          <a:prstGeom prst="rect">
            <a:avLst/>
          </a:prstGeom>
          <a:noFill/>
          <a:effectLst>
            <a:outerShdw blurRad="50800" dist="38100" dir="2700000">
              <a:srgbClr val="000000">
                <a:alpha val="43000"/>
              </a:srgbClr>
            </a:outerShdw>
          </a:effectLst>
        </p:spPr>
        <p:txBody>
          <a:bodyPr>
            <a:spAutoFit/>
          </a:bodyPr>
          <a:lstStyle/>
          <a:p>
            <a:pPr algn="ctr">
              <a:defRPr/>
            </a:pPr>
            <a:r>
              <a:rPr lang="en-US" sz="3600" i="1">
                <a:latin typeface="Arial Narrow" pitchFamily="-72" charset="0"/>
                <a:ea typeface="Arial Narrow" pitchFamily="-72" charset="0"/>
                <a:cs typeface="Arial Narrow" pitchFamily="-72" charset="0"/>
              </a:rPr>
              <a:t>LO 8</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Define </a:t>
            </a:r>
            <a:r>
              <a:rPr lang="en-US" b="1" i="1" smtClean="0">
                <a:latin typeface="Arial Narrow" pitchFamily="34" charset="0"/>
                <a:ea typeface="ＭＳ Ｐゴシック" pitchFamily="34" charset="-128"/>
              </a:rPr>
              <a:t>creativity </a:t>
            </a:r>
            <a:r>
              <a:rPr lang="en-US" b="1" smtClean="0">
                <a:latin typeface="Arial Narrow" pitchFamily="34" charset="0"/>
                <a:ea typeface="ＭＳ Ｐゴシック" pitchFamily="34" charset="-128"/>
              </a:rPr>
              <a:t>and discuss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the three-component model of creativity</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88C58600-BDEF-45D7-85C5-9D4692CC52C4}" type="slidenum">
              <a:rPr lang="en-US"/>
              <a:pPr>
                <a:defRPr/>
              </a:pPr>
              <a:t>33</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1350"/>
          </a:xfrm>
          <a:prstGeom prst="rect">
            <a:avLst/>
          </a:prstGeom>
          <a:noFill/>
          <a:effectLst>
            <a:outerShdw blurRad="50800" dist="38100" dir="2700000">
              <a:srgbClr val="000000">
                <a:alpha val="43000"/>
              </a:srgbClr>
            </a:outerShdw>
          </a:effectLst>
        </p:spPr>
        <p:txBody>
          <a:bodyPr>
            <a:spAutoFit/>
          </a:bodyPr>
          <a:lstStyle/>
          <a:p>
            <a:pPr algn="ctr">
              <a:defRPr/>
            </a:pPr>
            <a:r>
              <a:rPr lang="en-US" sz="3600" i="1">
                <a:latin typeface="Arial Narrow" pitchFamily="-72" charset="0"/>
                <a:ea typeface="Arial Narrow" pitchFamily="-72" charset="0"/>
                <a:cs typeface="Arial Narrow" pitchFamily="-72" charset="0"/>
              </a:rPr>
              <a:t>LO 9</a:t>
            </a:r>
          </a:p>
        </p:txBody>
      </p:sp>
      <p:sp>
        <p:nvSpPr>
          <p:cNvPr id="9" name="Rectangle 8"/>
          <p:cNvSpPr/>
          <p:nvPr/>
        </p:nvSpPr>
        <p:spPr>
          <a:xfrm>
            <a:off x="762000" y="2116138"/>
            <a:ext cx="2709863" cy="91440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Expertise</a:t>
            </a:r>
          </a:p>
        </p:txBody>
      </p:sp>
      <p:sp>
        <p:nvSpPr>
          <p:cNvPr id="10" name="Rectangle 9"/>
          <p:cNvSpPr/>
          <p:nvPr/>
        </p:nvSpPr>
        <p:spPr>
          <a:xfrm>
            <a:off x="762000" y="5048250"/>
            <a:ext cx="2709863" cy="91440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a:solidFill>
                  <a:srgbClr val="000000"/>
                </a:solidFill>
              </a:rPr>
              <a:t>Intrinsic Task Motivation</a:t>
            </a:r>
          </a:p>
        </p:txBody>
      </p:sp>
      <p:sp>
        <p:nvSpPr>
          <p:cNvPr id="11" name="Rectangle 10"/>
          <p:cNvSpPr/>
          <p:nvPr/>
        </p:nvSpPr>
        <p:spPr>
          <a:xfrm>
            <a:off x="762000" y="3624263"/>
            <a:ext cx="2709863" cy="91440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dirty="0">
                <a:solidFill>
                  <a:srgbClr val="000000"/>
                </a:solidFill>
              </a:rPr>
              <a:t>Creative Thinking Skills</a:t>
            </a:r>
          </a:p>
        </p:txBody>
      </p:sp>
      <p:sp>
        <p:nvSpPr>
          <p:cNvPr id="12" name="Rectangle 11"/>
          <p:cNvSpPr/>
          <p:nvPr/>
        </p:nvSpPr>
        <p:spPr>
          <a:xfrm>
            <a:off x="5772150" y="3127375"/>
            <a:ext cx="2595563" cy="1808163"/>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3600" dirty="0">
                <a:solidFill>
                  <a:srgbClr val="000000"/>
                </a:solidFill>
              </a:rPr>
              <a:t>Creativity</a:t>
            </a:r>
          </a:p>
        </p:txBody>
      </p:sp>
      <p:cxnSp>
        <p:nvCxnSpPr>
          <p:cNvPr id="13" name="Straight Arrow Connector 12"/>
          <p:cNvCxnSpPr>
            <a:stCxn id="9" idx="3"/>
          </p:cNvCxnSpPr>
          <p:nvPr/>
        </p:nvCxnSpPr>
        <p:spPr>
          <a:xfrm>
            <a:off x="3471863" y="2573338"/>
            <a:ext cx="2300287" cy="127952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11" idx="3"/>
            <a:endCxn id="12" idx="1"/>
          </p:cNvCxnSpPr>
          <p:nvPr/>
        </p:nvCxnSpPr>
        <p:spPr>
          <a:xfrm flipV="1">
            <a:off x="3471863" y="4032250"/>
            <a:ext cx="2300287" cy="4921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stCxn id="10" idx="3"/>
          </p:cNvCxnSpPr>
          <p:nvPr/>
        </p:nvCxnSpPr>
        <p:spPr>
          <a:xfrm flipV="1">
            <a:off x="3471863" y="4233863"/>
            <a:ext cx="2300287" cy="12715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Summary and Implications for Managers</a:t>
            </a:r>
          </a:p>
        </p:txBody>
      </p:sp>
      <p:sp>
        <p:nvSpPr>
          <p:cNvPr id="82946" name="Content Placeholder 13"/>
          <p:cNvSpPr>
            <a:spLocks noGrp="1"/>
          </p:cNvSpPr>
          <p:nvPr>
            <p:ph idx="1"/>
          </p:nvPr>
        </p:nvSpPr>
        <p:spPr>
          <a:xfrm>
            <a:off x="300038" y="1438275"/>
            <a:ext cx="8843962" cy="3962400"/>
          </a:xfrm>
        </p:spPr>
        <p:txBody>
          <a:bodyPr/>
          <a:lstStyle/>
          <a:p>
            <a:pPr eaLnBrk="1" hangingPunct="1"/>
            <a:r>
              <a:rPr lang="en-US" b="1" smtClean="0">
                <a:latin typeface="Arial" charset="0"/>
                <a:ea typeface="ＭＳ Ｐゴシック" pitchFamily="34" charset="-128"/>
              </a:rPr>
              <a:t>Perception</a:t>
            </a:r>
          </a:p>
          <a:p>
            <a:pPr lvl="1" eaLnBrk="1" hangingPunct="1"/>
            <a:r>
              <a:rPr lang="en-US" b="1" smtClean="0">
                <a:latin typeface="Arial" charset="0"/>
                <a:ea typeface="ＭＳ Ｐゴシック" pitchFamily="34" charset="-128"/>
              </a:rPr>
              <a:t>How do employees perceive the manager?</a:t>
            </a:r>
          </a:p>
          <a:p>
            <a:pPr lvl="1" eaLnBrk="1" hangingPunct="1"/>
            <a:r>
              <a:rPr lang="en-US" b="1" smtClean="0">
                <a:latin typeface="Arial" charset="0"/>
                <a:ea typeface="ＭＳ Ｐゴシック" pitchFamily="34" charset="-128"/>
              </a:rPr>
              <a:t>How do employees perceive their jobs?</a:t>
            </a:r>
          </a:p>
          <a:p>
            <a:pPr lvl="1" eaLnBrk="1" hangingPunct="1"/>
            <a:r>
              <a:rPr lang="en-US" b="1" smtClean="0">
                <a:latin typeface="Arial" charset="0"/>
                <a:ea typeface="ＭＳ Ｐゴシック" pitchFamily="34" charset="-128"/>
              </a:rPr>
              <a:t>How do employees perceive opportunity at the company?</a:t>
            </a:r>
          </a:p>
          <a:p>
            <a:pPr lvl="1" eaLnBrk="1" hangingPunct="1"/>
            <a:r>
              <a:rPr lang="en-US" b="1" smtClean="0">
                <a:latin typeface="Arial" charset="0"/>
                <a:ea typeface="ＭＳ Ｐゴシック" pitchFamily="34" charset="-128"/>
              </a:rPr>
              <a:t>Do employees distort reality?</a:t>
            </a:r>
          </a:p>
          <a:p>
            <a:pPr lvl="1" eaLnBrk="1" hangingPunct="1"/>
            <a:endParaRPr lang="en-US" b="1" smtClean="0">
              <a:latin typeface="Arial" charset="0"/>
              <a:ea typeface="ＭＳ Ｐゴシック" pitchFamily="34" charset="-128"/>
            </a:endParaRP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1CC17CB0-C959-4EE1-A806-6CE2EA8DAB9E}" type="slidenum">
              <a:rPr lang="en-US"/>
              <a:pPr>
                <a:defRPr/>
              </a:pPr>
              <a:t>34</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1350"/>
          </a:xfrm>
          <a:prstGeom prst="rect">
            <a:avLst/>
          </a:prstGeom>
          <a:noFill/>
          <a:effectLst>
            <a:outerShdw blurRad="50800" dist="38100" dir="2700000">
              <a:srgbClr val="000000">
                <a:alpha val="43000"/>
              </a:srgbClr>
            </a:outerShdw>
          </a:effectLst>
        </p:spPr>
        <p:txBody>
          <a:bodyPr>
            <a:spAutoFit/>
          </a:bodyPr>
          <a:lstStyle/>
          <a:p>
            <a:pPr algn="ctr">
              <a:defRPr/>
            </a:pPr>
            <a:r>
              <a:rPr lang="en-US" sz="3600" i="1">
                <a:latin typeface="Arial Narrow" pitchFamily="-72" charset="0"/>
                <a:ea typeface="Arial Narrow" pitchFamily="-72" charset="0"/>
                <a:cs typeface="Arial Narrow" pitchFamily="-72" charset="0"/>
              </a:rPr>
              <a:t>LO 9</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Summary and Implications for Managers</a:t>
            </a:r>
          </a:p>
        </p:txBody>
      </p:sp>
      <p:sp>
        <p:nvSpPr>
          <p:cNvPr id="84994" name="Content Placeholder 13"/>
          <p:cNvSpPr>
            <a:spLocks noGrp="1"/>
          </p:cNvSpPr>
          <p:nvPr>
            <p:ph idx="1"/>
          </p:nvPr>
        </p:nvSpPr>
        <p:spPr>
          <a:xfrm>
            <a:off x="300038" y="1822450"/>
            <a:ext cx="8843962" cy="3962400"/>
          </a:xfrm>
        </p:spPr>
        <p:txBody>
          <a:bodyPr/>
          <a:lstStyle/>
          <a:p>
            <a:pPr eaLnBrk="1" hangingPunct="1"/>
            <a:r>
              <a:rPr lang="en-US" b="1" smtClean="0">
                <a:latin typeface="Arial" charset="0"/>
                <a:ea typeface="ＭＳ Ｐゴシック" pitchFamily="34" charset="-128"/>
              </a:rPr>
              <a:t>Individual Decision-making</a:t>
            </a:r>
          </a:p>
          <a:p>
            <a:pPr lvl="1" eaLnBrk="1" hangingPunct="1"/>
            <a:r>
              <a:rPr lang="en-US" b="1" smtClean="0">
                <a:latin typeface="Arial" charset="0"/>
                <a:ea typeface="ＭＳ Ｐゴシック" pitchFamily="34" charset="-128"/>
              </a:rPr>
              <a:t>Analyze the situation</a:t>
            </a:r>
          </a:p>
          <a:p>
            <a:pPr lvl="1" eaLnBrk="1" hangingPunct="1"/>
            <a:r>
              <a:rPr lang="en-US" b="1" smtClean="0">
                <a:latin typeface="Arial" charset="0"/>
                <a:ea typeface="ＭＳ Ｐゴシック" pitchFamily="34" charset="-128"/>
              </a:rPr>
              <a:t>Be aware of biases</a:t>
            </a:r>
          </a:p>
          <a:p>
            <a:pPr lvl="1" eaLnBrk="1" hangingPunct="1"/>
            <a:r>
              <a:rPr lang="en-US" b="1" smtClean="0">
                <a:latin typeface="Arial" charset="0"/>
                <a:ea typeface="ＭＳ Ｐゴシック" pitchFamily="34" charset="-128"/>
              </a:rPr>
              <a:t>Combine rational and intuition</a:t>
            </a:r>
          </a:p>
          <a:p>
            <a:pPr lvl="1" eaLnBrk="1" hangingPunct="1"/>
            <a:r>
              <a:rPr lang="en-US" b="1" smtClean="0">
                <a:latin typeface="Arial" charset="0"/>
                <a:ea typeface="ＭＳ Ｐゴシック" pitchFamily="34" charset="-128"/>
              </a:rPr>
              <a:t>Enhance creativity</a:t>
            </a:r>
          </a:p>
          <a:p>
            <a:pPr lvl="1" eaLnBrk="1" hangingPunct="1"/>
            <a:endParaRPr lang="en-US" sz="2600" b="1" smtClean="0">
              <a:latin typeface="Arial" charset="0"/>
              <a:ea typeface="ＭＳ Ｐゴシック" pitchFamily="34" charset="-128"/>
            </a:endParaRPr>
          </a:p>
          <a:p>
            <a:pPr lvl="1" eaLnBrk="1" hangingPunct="1"/>
            <a:endParaRPr lang="en-US" sz="2600" b="1" smtClean="0">
              <a:latin typeface="Arial" charset="0"/>
              <a:ea typeface="ＭＳ Ｐゴシック" pitchFamily="34" charset="-128"/>
            </a:endParaRPr>
          </a:p>
          <a:p>
            <a:pPr eaLnBrk="1" hangingPunct="1"/>
            <a:endParaRPr lang="en-US" b="1" smtClean="0">
              <a:latin typeface="Arial" charset="0"/>
              <a:ea typeface="ＭＳ Ｐゴシック" pitchFamily="34" charset="-128"/>
            </a:endParaRPr>
          </a:p>
          <a:p>
            <a:pPr lvl="1" eaLnBrk="1" hangingPunct="1"/>
            <a:endParaRPr lang="en-US" b="1" smtClean="0">
              <a:latin typeface="Arial" charset="0"/>
              <a:ea typeface="ＭＳ Ｐゴシック" pitchFamily="34" charset="-128"/>
            </a:endParaRP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0730021E-7EED-4411-B314-0484C1BDF450}" type="slidenum">
              <a:rPr lang="en-US"/>
              <a:pPr>
                <a:defRPr/>
              </a:pPr>
              <a:t>35</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1350"/>
          </a:xfrm>
          <a:prstGeom prst="rect">
            <a:avLst/>
          </a:prstGeom>
          <a:noFill/>
          <a:effectLst>
            <a:outerShdw blurRad="50800" dist="38100" dir="2700000">
              <a:srgbClr val="000000">
                <a:alpha val="43000"/>
              </a:srgbClr>
            </a:outerShdw>
          </a:effectLst>
        </p:spPr>
        <p:txBody>
          <a:bodyPr>
            <a:spAutoFit/>
          </a:bodyPr>
          <a:lstStyle/>
          <a:p>
            <a:pPr algn="ctr">
              <a:defRPr/>
            </a:pPr>
            <a:r>
              <a:rPr lang="en-US" sz="3600" i="1">
                <a:latin typeface="Arial Narrow" pitchFamily="-72" charset="0"/>
                <a:ea typeface="Arial Narrow" pitchFamily="-72" charset="0"/>
                <a:cs typeface="Arial Narrow" pitchFamily="-72" charset="0"/>
              </a:rPr>
              <a:t>LO 9</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dirty="0"/>
              <a:t>Copyright © 2013 Pearson Education, Inc. publishing as Prentice Hall</a:t>
            </a:r>
          </a:p>
        </p:txBody>
      </p:sp>
      <p:sp>
        <p:nvSpPr>
          <p:cNvPr id="7" name="Slide Number Placeholder 6"/>
          <p:cNvSpPr>
            <a:spLocks noGrp="1"/>
          </p:cNvSpPr>
          <p:nvPr>
            <p:ph type="sldNum" sz="quarter" idx="12"/>
          </p:nvPr>
        </p:nvSpPr>
        <p:spPr/>
        <p:txBody>
          <a:bodyPr/>
          <a:lstStyle/>
          <a:p>
            <a:pPr>
              <a:defRPr/>
            </a:pPr>
            <a:r>
              <a:rPr lang="en-US" dirty="0"/>
              <a:t>6-</a:t>
            </a:r>
            <a:fld id="{B452CA31-BF2E-4BDF-9ACF-D0F303840DC5}" type="slidenum">
              <a:rPr lang="en-US"/>
              <a:pPr>
                <a:defRPr/>
              </a:pPr>
              <a:t>36</a:t>
            </a:fld>
            <a:endParaRPr lang="en-US" dirty="0"/>
          </a:p>
        </p:txBody>
      </p:sp>
      <p:sp>
        <p:nvSpPr>
          <p:cNvPr id="87043" name="Rectangle 4"/>
          <p:cNvSpPr>
            <a:spLocks noChangeArrowheads="1"/>
          </p:cNvSpPr>
          <p:nvPr/>
        </p:nvSpPr>
        <p:spPr bwMode="auto">
          <a:xfrm>
            <a:off x="457200" y="3035300"/>
            <a:ext cx="8304213" cy="2289175"/>
          </a:xfrm>
          <a:prstGeom prst="rect">
            <a:avLst/>
          </a:prstGeom>
          <a:noFill/>
          <a:ln w="9525">
            <a:noFill/>
            <a:miter lim="800000"/>
            <a:headEnd/>
            <a:tailEnd/>
          </a:ln>
        </p:spPr>
        <p:txBody>
          <a:bodyPr>
            <a:spAutoFit/>
          </a:bodyPr>
          <a:lstStyle/>
          <a:p>
            <a:pPr algn="ctr">
              <a:lnSpc>
                <a:spcPct val="80000"/>
              </a:lnSpc>
            </a:pPr>
            <a:r>
              <a:rPr lang="en-US" sz="2000" b="1"/>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a:p>
            <a:pPr algn="ctr">
              <a:lnSpc>
                <a:spcPct val="80000"/>
              </a:lnSpc>
            </a:pPr>
            <a:endParaRPr lang="en-US" b="1"/>
          </a:p>
          <a:p>
            <a:pPr algn="ctr">
              <a:lnSpc>
                <a:spcPct val="80000"/>
              </a:lnSpc>
            </a:pPr>
            <a:r>
              <a:rPr lang="en-US" sz="2800" b="1"/>
              <a:t>Copyright © 2013 Pearson Education, Inc.  </a:t>
            </a:r>
            <a:br>
              <a:rPr lang="en-US" sz="2800" b="1"/>
            </a:br>
            <a:r>
              <a:rPr lang="en-US" sz="2800" b="1"/>
              <a:t>publishing as Prentice Hall</a:t>
            </a:r>
          </a:p>
        </p:txBody>
      </p:sp>
      <p:pic>
        <p:nvPicPr>
          <p:cNvPr id="6" name="Picture 2" descr="cid:3287383400_2177562"/>
          <p:cNvPicPr>
            <a:picLocks noChangeAspect="1" noChangeArrowheads="1"/>
          </p:cNvPicPr>
          <p:nvPr/>
        </p:nvPicPr>
        <p:blipFill>
          <a:blip r:embed="rId3"/>
          <a:srcRect/>
          <a:stretch>
            <a:fillRect/>
          </a:stretch>
        </p:blipFill>
        <p:spPr bwMode="blackWhite">
          <a:xfrm>
            <a:off x="746125" y="323850"/>
            <a:ext cx="7685088" cy="2401888"/>
          </a:xfrm>
          <a:prstGeom prst="rect">
            <a:avLst/>
          </a:prstGeom>
          <a:solidFill>
            <a:schemeClr val="hlink"/>
          </a:solidFill>
          <a:ln w="3175">
            <a:solidFill>
              <a:schemeClr val="bg1"/>
            </a:solidFill>
            <a:miter lim="800000"/>
            <a:headEnd/>
            <a:tailEnd/>
          </a:ln>
          <a:effectLst>
            <a:outerShdw blurRad="63500" dist="107763" dir="2700000" algn="ctr" rotWithShape="0">
              <a:srgbClr val="808080">
                <a:alpha val="50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Define </a:t>
            </a:r>
            <a:r>
              <a:rPr lang="en-US" b="1" i="1" smtClean="0">
                <a:latin typeface="Arial Narrow" pitchFamily="34" charset="0"/>
                <a:ea typeface="ＭＳ Ｐゴシック" pitchFamily="34" charset="-128"/>
              </a:rPr>
              <a:t>perception </a:t>
            </a:r>
            <a:r>
              <a:rPr lang="en-US" b="1" smtClean="0">
                <a:latin typeface="Arial Narrow" pitchFamily="34" charset="0"/>
                <a:ea typeface="ＭＳ Ｐゴシック" pitchFamily="34" charset="-128"/>
              </a:rPr>
              <a:t>and explain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the factors that influence it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1541D41A-7BEA-406E-9F84-88DEC944B0C3}" type="slidenum">
              <a:rPr lang="en-US"/>
              <a:pPr>
                <a:defRPr/>
              </a:pPr>
              <a:t>4</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1</a:t>
            </a:r>
          </a:p>
        </p:txBody>
      </p:sp>
      <p:pic>
        <p:nvPicPr>
          <p:cNvPr id="21510" name="Picture 3"/>
          <p:cNvPicPr>
            <a:picLocks noChangeAspect="1"/>
          </p:cNvPicPr>
          <p:nvPr/>
        </p:nvPicPr>
        <p:blipFill>
          <a:blip r:embed="rId3"/>
          <a:srcRect/>
          <a:stretch>
            <a:fillRect/>
          </a:stretch>
        </p:blipFill>
        <p:spPr bwMode="auto">
          <a:xfrm>
            <a:off x="1412875" y="1636713"/>
            <a:ext cx="6318250" cy="4619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Explain attribution theory and list the three determinants of attribution</a:t>
            </a:r>
          </a:p>
        </p:txBody>
      </p:sp>
      <p:sp>
        <p:nvSpPr>
          <p:cNvPr id="23554" name="Content Placeholder 13"/>
          <p:cNvSpPr>
            <a:spLocks noGrp="1"/>
          </p:cNvSpPr>
          <p:nvPr>
            <p:ph idx="1"/>
          </p:nvPr>
        </p:nvSpPr>
        <p:spPr>
          <a:xfrm>
            <a:off x="146050" y="1822450"/>
            <a:ext cx="8997950" cy="3962400"/>
          </a:xfrm>
        </p:spPr>
        <p:txBody>
          <a:bodyPr/>
          <a:lstStyle/>
          <a:p>
            <a:pPr eaLnBrk="1" hangingPunct="1"/>
            <a:r>
              <a:rPr lang="en-US" b="1" smtClean="0">
                <a:latin typeface="Arial" charset="0"/>
                <a:ea typeface="ＭＳ Ｐゴシック" pitchFamily="34" charset="-128"/>
              </a:rPr>
              <a:t>Attribution theory suggests that when we observe an individual’s behavior, we attempt to determine whether it was internally or externally caused. </a:t>
            </a:r>
          </a:p>
          <a:p>
            <a:pPr eaLnBrk="1" hangingPunct="1"/>
            <a:r>
              <a:rPr lang="en-US" b="1" smtClean="0">
                <a:latin typeface="Arial" charset="0"/>
                <a:ea typeface="ＭＳ Ｐゴシック" pitchFamily="34" charset="-128"/>
              </a:rPr>
              <a:t>Determination depends on three factors: </a:t>
            </a:r>
          </a:p>
          <a:p>
            <a:pPr lvl="1" eaLnBrk="1" hangingPunct="1"/>
            <a:r>
              <a:rPr lang="en-US" b="1" smtClean="0">
                <a:latin typeface="Arial" charset="0"/>
                <a:ea typeface="ＭＳ Ｐゴシック" pitchFamily="34" charset="-128"/>
              </a:rPr>
              <a:t>Distinctiveness</a:t>
            </a:r>
          </a:p>
          <a:p>
            <a:pPr lvl="1" eaLnBrk="1" hangingPunct="1"/>
            <a:r>
              <a:rPr lang="en-US" b="1" smtClean="0">
                <a:latin typeface="Arial" charset="0"/>
                <a:ea typeface="ＭＳ Ｐゴシック" pitchFamily="34" charset="-128"/>
              </a:rPr>
              <a:t>Consensus</a:t>
            </a:r>
          </a:p>
          <a:p>
            <a:pPr lvl="1" eaLnBrk="1" hangingPunct="1"/>
            <a:r>
              <a:rPr lang="en-US" b="1" smtClean="0">
                <a:latin typeface="Arial" charset="0"/>
                <a:ea typeface="ＭＳ Ｐゴシック" pitchFamily="34" charset="-128"/>
              </a:rPr>
              <a:t>Consistency</a:t>
            </a:r>
          </a:p>
          <a:p>
            <a:pPr lvl="3" eaLnBrk="1" hangingPunct="1"/>
            <a:endParaRPr lang="en-US" b="1" smtClean="0">
              <a:latin typeface="Arial" charset="0"/>
              <a:ea typeface="ＭＳ Ｐゴシック" pitchFamily="34" charset="-128"/>
            </a:endParaRP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D403E1EC-DDCE-4AD1-A356-183B2E5D3AE3}" type="slidenum">
              <a:rPr lang="en-US"/>
              <a:pPr>
                <a:defRPr/>
              </a:pPr>
              <a:t>5</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2</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Explain attribution theory and list the three determinants of attribution</a:t>
            </a:r>
          </a:p>
        </p:txBody>
      </p:sp>
      <p:sp>
        <p:nvSpPr>
          <p:cNvPr id="25602" name="Content Placeholder 13"/>
          <p:cNvSpPr>
            <a:spLocks noGrp="1"/>
          </p:cNvSpPr>
          <p:nvPr>
            <p:ph idx="1"/>
          </p:nvPr>
        </p:nvSpPr>
        <p:spPr>
          <a:xfrm>
            <a:off x="457200" y="1822450"/>
            <a:ext cx="8229600" cy="3962400"/>
          </a:xfrm>
        </p:spPr>
        <p:txBody>
          <a:bodyPr/>
          <a:lstStyle/>
          <a:p>
            <a:pPr eaLnBrk="1" hangingPunct="1"/>
            <a:r>
              <a:rPr lang="en-US" b="1" smtClean="0">
                <a:latin typeface="Arial" charset="0"/>
                <a:ea typeface="ＭＳ Ｐゴシック" pitchFamily="34" charset="-128"/>
              </a:rPr>
              <a:t>Clarification of the differences between internal and external causation:</a:t>
            </a:r>
          </a:p>
          <a:p>
            <a:pPr lvl="1" eaLnBrk="1" hangingPunct="1"/>
            <a:r>
              <a:rPr lang="en-US" b="1" smtClean="0">
                <a:latin typeface="Arial" charset="0"/>
                <a:ea typeface="ＭＳ Ｐゴシック" pitchFamily="34" charset="-128"/>
              </a:rPr>
              <a:t>Internally caused - those that are believed to be under the personal control of the individual. </a:t>
            </a:r>
          </a:p>
          <a:p>
            <a:pPr lvl="1" eaLnBrk="1" hangingPunct="1"/>
            <a:r>
              <a:rPr lang="en-US" b="1" smtClean="0">
                <a:latin typeface="Arial" charset="0"/>
                <a:ea typeface="ＭＳ Ｐゴシック" pitchFamily="34" charset="-128"/>
              </a:rPr>
              <a:t>Externally caused - resulting from outside causes.</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E20DE6E3-BE61-4863-AAD1-786DE0BA49FD}" type="slidenum">
              <a:rPr lang="en-US"/>
              <a:pPr>
                <a:defRPr/>
              </a:pPr>
              <a:t>6</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2</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Explain attribution theory and list the three determinants of attribution</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6C24EEEF-0EF7-4077-8844-5369564D1C95}" type="slidenum">
              <a:rPr lang="en-US"/>
              <a:pPr>
                <a:defRPr/>
              </a:pPr>
              <a:t>7</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2</a:t>
            </a:r>
          </a:p>
        </p:txBody>
      </p:sp>
      <p:pic>
        <p:nvPicPr>
          <p:cNvPr id="27654" name="Picture 3"/>
          <p:cNvPicPr>
            <a:picLocks noChangeAspect="1"/>
          </p:cNvPicPr>
          <p:nvPr/>
        </p:nvPicPr>
        <p:blipFill>
          <a:blip r:embed="rId3"/>
          <a:srcRect/>
          <a:stretch>
            <a:fillRect/>
          </a:stretch>
        </p:blipFill>
        <p:spPr bwMode="auto">
          <a:xfrm>
            <a:off x="1095375" y="1844675"/>
            <a:ext cx="6953250" cy="4432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Explain attribution theory and list the three determinants of attribution</a:t>
            </a:r>
          </a:p>
        </p:txBody>
      </p:sp>
      <p:sp>
        <p:nvSpPr>
          <p:cNvPr id="29698" name="Content Placeholder 13"/>
          <p:cNvSpPr>
            <a:spLocks noGrp="1"/>
          </p:cNvSpPr>
          <p:nvPr>
            <p:ph idx="1"/>
          </p:nvPr>
        </p:nvSpPr>
        <p:spPr>
          <a:xfrm>
            <a:off x="457200" y="1822450"/>
            <a:ext cx="8229600" cy="3962400"/>
          </a:xfrm>
        </p:spPr>
        <p:txBody>
          <a:bodyPr/>
          <a:lstStyle/>
          <a:p>
            <a:pPr eaLnBrk="1" hangingPunct="1"/>
            <a:r>
              <a:rPr lang="en-US" b="1" smtClean="0">
                <a:latin typeface="Arial" charset="0"/>
                <a:ea typeface="ＭＳ Ｐゴシック" pitchFamily="34" charset="-128"/>
              </a:rPr>
              <a:t>Fundamental Attribution Error </a:t>
            </a:r>
          </a:p>
          <a:p>
            <a:pPr lvl="1" eaLnBrk="1" hangingPunct="1"/>
            <a:r>
              <a:rPr lang="en-US" b="1" smtClean="0">
                <a:latin typeface="Arial" charset="0"/>
                <a:ea typeface="ＭＳ Ｐゴシック" pitchFamily="34" charset="-128"/>
              </a:rPr>
              <a:t>We have a tendency to underestimate the influence of external factors and overestimate the influence of internal or personal factors.</a:t>
            </a:r>
          </a:p>
          <a:p>
            <a:pPr eaLnBrk="1" hangingPunct="1"/>
            <a:r>
              <a:rPr lang="en-US" b="1" smtClean="0">
                <a:latin typeface="Arial" charset="0"/>
                <a:ea typeface="ＭＳ Ｐゴシック" pitchFamily="34" charset="-128"/>
              </a:rPr>
              <a:t>Self-serving Bias </a:t>
            </a:r>
          </a:p>
          <a:p>
            <a:pPr lvl="1" eaLnBrk="1" hangingPunct="1"/>
            <a:r>
              <a:rPr lang="en-US" b="1" smtClean="0">
                <a:latin typeface="Arial" charset="0"/>
                <a:ea typeface="ＭＳ Ｐゴシック" pitchFamily="34" charset="-128"/>
              </a:rPr>
              <a:t>Individuals attribute their own successes to internal factors.</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34E6E9A4-1714-4D5E-BE07-3FA136093662}" type="slidenum">
              <a:rPr lang="en-US"/>
              <a:pPr>
                <a:defRPr/>
              </a:pPr>
              <a:t>8</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2</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457200" y="0"/>
            <a:ext cx="8229600" cy="1438275"/>
          </a:xfrm>
        </p:spPr>
        <p:txBody>
          <a:bodyPr/>
          <a:lstStyle/>
          <a:p>
            <a:pPr eaLnBrk="1" hangingPunct="1"/>
            <a:r>
              <a:rPr lang="en-US" b="1" smtClean="0">
                <a:latin typeface="Arial Narrow" pitchFamily="34" charset="0"/>
                <a:ea typeface="ＭＳ Ｐゴシック" pitchFamily="34" charset="-128"/>
              </a:rPr>
              <a:t>Identify the shortcuts individuals </a:t>
            </a:r>
            <a:br>
              <a:rPr lang="en-US" b="1" smtClean="0">
                <a:latin typeface="Arial Narrow" pitchFamily="34" charset="0"/>
                <a:ea typeface="ＭＳ Ｐゴシック" pitchFamily="34" charset="-128"/>
              </a:rPr>
            </a:br>
            <a:r>
              <a:rPr lang="en-US" b="1" smtClean="0">
                <a:latin typeface="Arial Narrow" pitchFamily="34" charset="0"/>
                <a:ea typeface="ＭＳ Ｐゴシック" pitchFamily="34" charset="-128"/>
              </a:rPr>
              <a:t>use in making judgments about others </a:t>
            </a:r>
          </a:p>
        </p:txBody>
      </p:sp>
      <p:sp>
        <p:nvSpPr>
          <p:cNvPr id="31746" name="Content Placeholder 13"/>
          <p:cNvSpPr>
            <a:spLocks noGrp="1"/>
          </p:cNvSpPr>
          <p:nvPr>
            <p:ph idx="1"/>
          </p:nvPr>
        </p:nvSpPr>
        <p:spPr>
          <a:xfrm>
            <a:off x="457200" y="1822450"/>
            <a:ext cx="8229600" cy="3962400"/>
          </a:xfrm>
        </p:spPr>
        <p:txBody>
          <a:bodyPr/>
          <a:lstStyle/>
          <a:p>
            <a:pPr eaLnBrk="1" hangingPunct="1"/>
            <a:r>
              <a:rPr lang="en-US" b="1" smtClean="0">
                <a:latin typeface="Arial" charset="0"/>
                <a:ea typeface="ＭＳ Ｐゴシック" pitchFamily="34" charset="-128"/>
              </a:rPr>
              <a:t>Selective Perception</a:t>
            </a:r>
          </a:p>
          <a:p>
            <a:pPr lvl="1" eaLnBrk="1" hangingPunct="1"/>
            <a:r>
              <a:rPr lang="en-US" b="1" smtClean="0">
                <a:latin typeface="Arial" charset="0"/>
                <a:ea typeface="ＭＳ Ｐゴシック" pitchFamily="34" charset="-128"/>
              </a:rPr>
              <a:t>Any characteristic that makes a person, object, or event stand out will increase the probability that it will be perceived. </a:t>
            </a:r>
          </a:p>
          <a:p>
            <a:pPr lvl="1" eaLnBrk="1" hangingPunct="1"/>
            <a:r>
              <a:rPr lang="en-US" b="1" smtClean="0">
                <a:latin typeface="Arial" charset="0"/>
                <a:ea typeface="ＭＳ Ｐゴシック" pitchFamily="34" charset="-128"/>
              </a:rPr>
              <a:t>Since we can’t observe everything going on about us, we engage in selective perception. </a:t>
            </a:r>
          </a:p>
          <a:p>
            <a:pPr lvl="1" eaLnBrk="1" hangingPunct="1"/>
            <a:r>
              <a:rPr lang="en-US" b="1" smtClean="0">
                <a:latin typeface="Arial" charset="0"/>
                <a:ea typeface="ＭＳ Ｐゴシック" pitchFamily="34" charset="-128"/>
              </a:rPr>
              <a:t>A classic example: </a:t>
            </a:r>
          </a:p>
          <a:p>
            <a:pPr lvl="2" eaLnBrk="1" hangingPunct="1"/>
            <a:r>
              <a:rPr lang="en-US" b="1" smtClean="0">
                <a:latin typeface="Arial" charset="0"/>
                <a:ea typeface="ＭＳ Ｐゴシック" pitchFamily="34" charset="-128"/>
              </a:rPr>
              <a:t>Dearborn and Simon</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6-</a:t>
            </a:r>
            <a:fld id="{1FD6996B-5C24-474A-868E-F541842881F3}" type="slidenum">
              <a:rPr lang="en-US"/>
              <a:pPr>
                <a:defRPr/>
              </a:pPr>
              <a:t>9</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3</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1292</TotalTime>
  <Words>1965</Words>
  <Application>Microsoft Office PowerPoint</Application>
  <PresentationFormat>On-screen Show (4:3)</PresentationFormat>
  <Paragraphs>316</Paragraphs>
  <Slides>36</Slides>
  <Notes>36</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Organizational Behavior 15th Ed</vt:lpstr>
      <vt:lpstr>Chapter 6 Learning Objectives</vt:lpstr>
      <vt:lpstr>Define perception and explain  the factors that influence it </vt:lpstr>
      <vt:lpstr>Define perception and explain  the factors that influence it </vt:lpstr>
      <vt:lpstr>Explain attribution theory and list the three determinants of attribution</vt:lpstr>
      <vt:lpstr>Explain attribution theory and list the three determinants of attribution</vt:lpstr>
      <vt:lpstr>Explain attribution theory and list the three determinants of attribution</vt:lpstr>
      <vt:lpstr>Explain attribution theory and list the three determinants of attribution</vt:lpstr>
      <vt:lpstr>Identify the shortcuts individuals  use in making judgments about others </vt:lpstr>
      <vt:lpstr>Identify the shortcuts individuals  use in making judgments about others </vt:lpstr>
      <vt:lpstr>Identify the shortcuts individuals  use in making judgments about others </vt:lpstr>
      <vt:lpstr>Identify the shortcuts individuals  use in making judgments about others </vt:lpstr>
      <vt:lpstr>Identify the shortcuts individuals  use in making judgments about others </vt:lpstr>
      <vt:lpstr>Identify the shortcuts individuals  use in making judgments about others </vt:lpstr>
      <vt:lpstr>Identify the shortcuts individuals  use in making judgments about others </vt:lpstr>
      <vt:lpstr>Explain the link between perception  and decision-making</vt:lpstr>
      <vt:lpstr>Explain the link between perception  and decision-making</vt:lpstr>
      <vt:lpstr>Apply the rational model of decision-making  and contrast it with bounded rationality  and intuition</vt:lpstr>
      <vt:lpstr>Apply the rational model of decision-making  and contrast it with bounded rationality  and intuition</vt:lpstr>
      <vt:lpstr>Apply the rational model of decision-making  and contrast it with bounded rationality  and intuition</vt:lpstr>
      <vt:lpstr>Apply the rational model of decision-making  and contrast it with bounded rationality  and intuition</vt:lpstr>
      <vt:lpstr>Apply the rational model of decision-making  and contrast it with bounded rationality  and intuition</vt:lpstr>
      <vt:lpstr>Apply the rational model of decision-making  and contrast it with bounded rationality  and intuition</vt:lpstr>
      <vt:lpstr>List and explain the common  decision biases or errors</vt:lpstr>
      <vt:lpstr>List and explain the common  decision biases or errors</vt:lpstr>
      <vt:lpstr>List and explain the common  decision biases or errors</vt:lpstr>
      <vt:lpstr>List and explain the common  decision biases or errors</vt:lpstr>
      <vt:lpstr>List and explain the common  decision biases or errors</vt:lpstr>
      <vt:lpstr>Explain how individual differences  and organizational constraints  affect decision-making</vt:lpstr>
      <vt:lpstr>Explain how individual differences  and organizational constraints  affect decision-making</vt:lpstr>
      <vt:lpstr>Explain how individual differences  and organizational constraints  affect decision-making</vt:lpstr>
      <vt:lpstr>Contrast the three  ethical decision-criteria</vt:lpstr>
      <vt:lpstr>Define creativity and discuss  the three-component model of creativity</vt:lpstr>
      <vt:lpstr>Summary and Implications for Managers</vt:lpstr>
      <vt:lpstr>Summary and Implications for Managers</vt:lpstr>
      <vt:lpstr>Slide 36</vt:lpstr>
    </vt:vector>
  </TitlesOfParts>
  <Company>UT Pan American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Sturges</dc:creator>
  <cp:lastModifiedBy>sjabbar</cp:lastModifiedBy>
  <cp:revision>126</cp:revision>
  <dcterms:created xsi:type="dcterms:W3CDTF">2012-01-05T18:08:50Z</dcterms:created>
  <dcterms:modified xsi:type="dcterms:W3CDTF">2012-10-11T12:09:24Z</dcterms:modified>
</cp:coreProperties>
</file>