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81"/>
  </p:notesMasterIdLst>
  <p:sldIdLst>
    <p:sldId id="386" r:id="rId2"/>
    <p:sldId id="258" r:id="rId3"/>
    <p:sldId id="260" r:id="rId4"/>
    <p:sldId id="261" r:id="rId5"/>
    <p:sldId id="262" r:id="rId6"/>
    <p:sldId id="265" r:id="rId7"/>
    <p:sldId id="264" r:id="rId8"/>
    <p:sldId id="267" r:id="rId9"/>
    <p:sldId id="382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5" r:id="rId24"/>
    <p:sldId id="287" r:id="rId25"/>
    <p:sldId id="288" r:id="rId26"/>
    <p:sldId id="289" r:id="rId27"/>
    <p:sldId id="291" r:id="rId28"/>
    <p:sldId id="293" r:id="rId29"/>
    <p:sldId id="294" r:id="rId30"/>
    <p:sldId id="387" r:id="rId31"/>
    <p:sldId id="301" r:id="rId32"/>
    <p:sldId id="311" r:id="rId33"/>
    <p:sldId id="319" r:id="rId34"/>
    <p:sldId id="320" r:id="rId35"/>
    <p:sldId id="321" r:id="rId36"/>
    <p:sldId id="322" r:id="rId37"/>
    <p:sldId id="383" r:id="rId38"/>
    <p:sldId id="323" r:id="rId39"/>
    <p:sldId id="324" r:id="rId40"/>
    <p:sldId id="325" r:id="rId41"/>
    <p:sldId id="326" r:id="rId42"/>
    <p:sldId id="327" r:id="rId43"/>
    <p:sldId id="328" r:id="rId44"/>
    <p:sldId id="330" r:id="rId45"/>
    <p:sldId id="329" r:id="rId46"/>
    <p:sldId id="332" r:id="rId47"/>
    <p:sldId id="333" r:id="rId48"/>
    <p:sldId id="384" r:id="rId49"/>
    <p:sldId id="336" r:id="rId50"/>
    <p:sldId id="338" r:id="rId51"/>
    <p:sldId id="339" r:id="rId52"/>
    <p:sldId id="340" r:id="rId53"/>
    <p:sldId id="341" r:id="rId54"/>
    <p:sldId id="342" r:id="rId55"/>
    <p:sldId id="345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8" r:id="rId64"/>
    <p:sldId id="360" r:id="rId65"/>
    <p:sldId id="361" r:id="rId66"/>
    <p:sldId id="362" r:id="rId67"/>
    <p:sldId id="364" r:id="rId68"/>
    <p:sldId id="367" r:id="rId69"/>
    <p:sldId id="368" r:id="rId70"/>
    <p:sldId id="369" r:id="rId71"/>
    <p:sldId id="370" r:id="rId72"/>
    <p:sldId id="388" r:id="rId73"/>
    <p:sldId id="372" r:id="rId74"/>
    <p:sldId id="373" r:id="rId75"/>
    <p:sldId id="374" r:id="rId76"/>
    <p:sldId id="376" r:id="rId77"/>
    <p:sldId id="377" r:id="rId78"/>
    <p:sldId id="378" r:id="rId79"/>
    <p:sldId id="379" r:id="rId80"/>
  </p:sldIdLst>
  <p:sldSz cx="9144000" cy="6858000" type="screen4x3"/>
  <p:notesSz cx="6858000" cy="9144000"/>
  <p:custDataLst>
    <p:tags r:id="rId8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648" y="-96"/>
      </p:cViewPr>
      <p:guideLst>
        <p:guide orient="horz" pos="3920"/>
        <p:guide orient="horz" pos="2104"/>
        <p:guide orient="horz" pos="3816"/>
        <p:guide pos="32"/>
        <p:guide pos="34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tags" Target="tags/tag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B5377C-8865-1445-A958-A5773FDBE2B7}" type="datetime1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CF2E6FC-BBBD-F745-ABB7-7966B436A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8A6D1F-CC0F-0345-99D8-3B92BB23A684}" type="slidenum">
              <a:rPr lang="en-US" sz="1200">
                <a:ea typeface="ヒラギノ角ゴ Pro W3" charset="0"/>
                <a:cs typeface="ヒラギノ角ゴ Pro W3" charset="0"/>
              </a:rPr>
              <a:pPr eaLnBrk="1" hangingPunct="1"/>
              <a:t>1</a:t>
            </a:fld>
            <a:endParaRPr lang="en-US" sz="12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DE5974-97B3-154D-96BD-938A293F927C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8EC41-CB97-FC43-8D67-C3DE14BFD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9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FB79A-0107-2F40-A491-8126CEA82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6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B74B-E9D0-7A4E-B89E-213B098FA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9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F0692-BCA5-9B4B-9CB5-44638FF50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32E3-17B6-9B4B-B81B-B2F2B6790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6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03B0-3CFB-CB45-8D1F-BFBFC0D68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FC02-E88A-8849-8B48-7681EA2BC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6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CDBC8-0C64-9A47-A0BD-93C69E091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7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6758-6174-F54A-A53D-FEA292F93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4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36288-254C-224C-BC55-8F68F149B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3B91D-ED4D-F041-9C66-F93235DFC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FAB724-2F89-804C-ABBD-C33AD413F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Relationship Id="rId3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28737" y="1693823"/>
            <a:ext cx="3786024" cy="4819958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An Introduction to Organic Compounds</a:t>
            </a:r>
          </a:p>
          <a:p>
            <a:pPr eaLnBrk="1" hangingPunct="1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Nomenclature, Physical Properties, and Representation of 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Structure</a:t>
            </a:r>
          </a:p>
          <a:p>
            <a:pPr eaLnBrk="1" hangingPunct="1"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Paula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Yurkanis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Bruice</a:t>
            </a:r>
            <a:endParaRPr lang="en-US" sz="1800" b="1" dirty="0">
              <a:solidFill>
                <a:srgbClr val="000000"/>
              </a:solidFill>
              <a:latin typeface="Arial"/>
              <a:ea typeface="ヒラギノ角ゴ Pro W3" charset="0"/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University of California, </a:t>
            </a:r>
          </a:p>
          <a:p>
            <a:pPr eaLnBrk="1" hangingPunct="1"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Santa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ヒラギノ角ゴ Pro W3" charset="0"/>
                <a:cs typeface="Arial"/>
              </a:rPr>
              <a:t>Barbara</a:t>
            </a:r>
            <a:endParaRPr lang="en-US" sz="1800" b="1" dirty="0">
              <a:solidFill>
                <a:srgbClr val="000000"/>
              </a:solidFill>
              <a:latin typeface="Arial"/>
              <a:ea typeface="ヒラギノ角ゴ Pro W3" charset="0"/>
              <a:cs typeface="Arial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333148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/>
              <a:t>Chapter 3</a:t>
            </a:r>
          </a:p>
        </p:txBody>
      </p:sp>
      <p:pic>
        <p:nvPicPr>
          <p:cNvPr id="2" name="Picture 1" descr="Screen Shot 2015-06-09 at 11.33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3" y="2515642"/>
            <a:ext cx="4928774" cy="3176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There </a:t>
            </a:r>
            <a:r>
              <a:rPr lang="en-US" sz="4000" dirty="0" smtClean="0">
                <a:solidFill>
                  <a:srgbClr val="000000"/>
                </a:solidFill>
              </a:rPr>
              <a:t>are four </a:t>
            </a:r>
            <a:r>
              <a:rPr lang="en-US" sz="4000" dirty="0">
                <a:solidFill>
                  <a:srgbClr val="000000"/>
                </a:solidFill>
              </a:rPr>
              <a:t>Butyl Groups</a:t>
            </a:r>
          </a:p>
        </p:txBody>
      </p:sp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5"/>
          <a:stretch>
            <a:fillRect/>
          </a:stretch>
        </p:blipFill>
        <p:spPr bwMode="auto">
          <a:xfrm>
            <a:off x="529772" y="3272614"/>
            <a:ext cx="8084457" cy="116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1279525" y="356810"/>
            <a:ext cx="6643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dirty="0">
                <a:solidFill>
                  <a:srgbClr val="000000"/>
                </a:solidFill>
              </a:rPr>
              <a:t>n</a:t>
            </a:r>
            <a:r>
              <a:rPr lang="en-US" sz="4000" dirty="0">
                <a:solidFill>
                  <a:srgbClr val="000000"/>
                </a:solidFill>
              </a:rPr>
              <a:t>   =   An </a:t>
            </a:r>
            <a:r>
              <a:rPr lang="en-US" sz="4000" dirty="0" err="1">
                <a:solidFill>
                  <a:srgbClr val="000000"/>
                </a:solidFill>
              </a:rPr>
              <a:t>Unbranched</a:t>
            </a:r>
            <a:r>
              <a:rPr lang="en-US" sz="4000" dirty="0">
                <a:solidFill>
                  <a:srgbClr val="000000"/>
                </a:solidFill>
              </a:rPr>
              <a:t> Chain</a:t>
            </a:r>
          </a:p>
        </p:txBody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411239" y="4792138"/>
            <a:ext cx="83817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"/>
                <a:cs typeface="Arial"/>
              </a:rPr>
              <a:t>Common names sometimes use </a:t>
            </a:r>
            <a:r>
              <a:rPr lang="ja-JP" altLang="en-US" dirty="0">
                <a:latin typeface="Arial"/>
                <a:cs typeface="Arial"/>
              </a:rPr>
              <a:t>“</a:t>
            </a:r>
            <a:r>
              <a:rPr lang="en-US" altLang="ja-JP" i="1" dirty="0">
                <a:latin typeface="Arial"/>
                <a:cs typeface="Arial"/>
              </a:rPr>
              <a:t>n</a:t>
            </a:r>
            <a:r>
              <a:rPr lang="ja-JP" altLang="en-US" dirty="0">
                <a:latin typeface="Arial"/>
                <a:cs typeface="Arial"/>
              </a:rPr>
              <a:t>”</a:t>
            </a:r>
            <a:r>
              <a:rPr lang="en-US" altLang="ja-JP" dirty="0">
                <a:latin typeface="Arial"/>
                <a:cs typeface="Arial"/>
              </a:rPr>
              <a:t> to indicate an straight-chain alkane.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 bwMode="auto">
          <a:xfrm>
            <a:off x="460829" y="2781387"/>
            <a:ext cx="8222343" cy="1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/>
          <p:cNvSpPr txBox="1">
            <a:spLocks noChangeArrowheads="1"/>
          </p:cNvSpPr>
          <p:nvPr/>
        </p:nvSpPr>
        <p:spPr bwMode="auto">
          <a:xfrm>
            <a:off x="220663" y="372535"/>
            <a:ext cx="870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Primary, Secondary, and Tertiary Carbons</a:t>
            </a:r>
          </a:p>
        </p:txBody>
      </p:sp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383421" y="1657045"/>
            <a:ext cx="5984706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200" dirty="0"/>
              <a:t>A </a:t>
            </a:r>
            <a:r>
              <a:rPr lang="en-US" sz="2200" dirty="0">
                <a:solidFill>
                  <a:srgbClr val="0000FF"/>
                </a:solidFill>
              </a:rPr>
              <a:t>primary carbon </a:t>
            </a:r>
            <a:r>
              <a:rPr lang="en-US" sz="2200" dirty="0"/>
              <a:t>is bonded to </a:t>
            </a:r>
            <a:r>
              <a:rPr lang="en-US" sz="2200" dirty="0">
                <a:solidFill>
                  <a:srgbClr val="0000FF"/>
                </a:solidFill>
              </a:rPr>
              <a:t>one</a:t>
            </a:r>
            <a:r>
              <a:rPr lang="en-US" sz="2200" dirty="0"/>
              <a:t> carbon</a:t>
            </a:r>
            <a:r>
              <a:rPr lang="en-US" sz="2200" dirty="0" smtClean="0"/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 smtClean="0"/>
              <a:t>A </a:t>
            </a:r>
            <a:r>
              <a:rPr lang="en-US" sz="2200" dirty="0">
                <a:solidFill>
                  <a:srgbClr val="0000FF"/>
                </a:solidFill>
              </a:rPr>
              <a:t>secondary carbon </a:t>
            </a:r>
            <a:r>
              <a:rPr lang="en-US" sz="2200" dirty="0"/>
              <a:t>is bonded to </a:t>
            </a:r>
            <a:r>
              <a:rPr lang="en-US" sz="2200" dirty="0">
                <a:solidFill>
                  <a:srgbClr val="0000FF"/>
                </a:solidFill>
              </a:rPr>
              <a:t>two</a:t>
            </a:r>
            <a:r>
              <a:rPr lang="en-US" sz="2200" dirty="0"/>
              <a:t> carbons</a:t>
            </a:r>
            <a:r>
              <a:rPr lang="en-US" sz="2200" dirty="0" smtClean="0"/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 smtClean="0"/>
              <a:t>A </a:t>
            </a:r>
            <a:r>
              <a:rPr lang="en-US" sz="2200" dirty="0">
                <a:solidFill>
                  <a:srgbClr val="0000FF"/>
                </a:solidFill>
              </a:rPr>
              <a:t>tertiary carbon </a:t>
            </a:r>
            <a:r>
              <a:rPr lang="en-US" sz="2200" dirty="0"/>
              <a:t>is bonded to </a:t>
            </a:r>
            <a:r>
              <a:rPr lang="en-US" sz="2200" dirty="0">
                <a:solidFill>
                  <a:srgbClr val="0000FF"/>
                </a:solidFill>
              </a:rPr>
              <a:t>three</a:t>
            </a:r>
            <a:r>
              <a:rPr lang="en-US" sz="2200" dirty="0"/>
              <a:t> carbons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391886" y="4943323"/>
            <a:ext cx="808917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Primary </a:t>
            </a:r>
            <a:r>
              <a:rPr lang="en-US" dirty="0" err="1">
                <a:solidFill>
                  <a:srgbClr val="FF0000"/>
                </a:solidFill>
              </a:rPr>
              <a:t>hydrogens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attached to </a:t>
            </a:r>
            <a:r>
              <a:rPr lang="en-US" dirty="0">
                <a:solidFill>
                  <a:srgbClr val="FF0000"/>
                </a:solidFill>
              </a:rPr>
              <a:t>primary carbons</a:t>
            </a:r>
            <a:r>
              <a:rPr lang="en-US" dirty="0" smtClean="0"/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Secondary </a:t>
            </a:r>
            <a:r>
              <a:rPr lang="en-US" dirty="0" err="1">
                <a:solidFill>
                  <a:srgbClr val="FF0000"/>
                </a:solidFill>
              </a:rPr>
              <a:t>hydrogens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attached to </a:t>
            </a:r>
            <a:r>
              <a:rPr lang="en-US" dirty="0">
                <a:solidFill>
                  <a:srgbClr val="FF0000"/>
                </a:solidFill>
              </a:rPr>
              <a:t>secondary carbons</a:t>
            </a:r>
            <a:r>
              <a:rPr lang="en-US" dirty="0"/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Tertiary </a:t>
            </a:r>
            <a:r>
              <a:rPr lang="en-US" dirty="0" err="1">
                <a:solidFill>
                  <a:srgbClr val="FF0000"/>
                </a:solidFill>
              </a:rPr>
              <a:t>hydrogens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attached to </a:t>
            </a:r>
            <a:r>
              <a:rPr lang="en-US" dirty="0">
                <a:solidFill>
                  <a:srgbClr val="FF0000"/>
                </a:solidFill>
              </a:rPr>
              <a:t>tertiary carbons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99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1"/>
          <a:stretch>
            <a:fillRect/>
          </a:stretch>
        </p:blipFill>
        <p:spPr bwMode="auto">
          <a:xfrm>
            <a:off x="388259" y="3343850"/>
            <a:ext cx="8246533" cy="139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973274" y="332620"/>
            <a:ext cx="7197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i="1" dirty="0"/>
              <a:t>sec</a:t>
            </a:r>
            <a:r>
              <a:rPr lang="en-US" sz="4000" dirty="0"/>
              <a:t>-</a:t>
            </a:r>
            <a:r>
              <a:rPr lang="en-US" sz="4000" dirty="0" err="1"/>
              <a:t>Pentyl</a:t>
            </a:r>
            <a:r>
              <a:rPr lang="en-US" sz="4000" dirty="0"/>
              <a:t> is </a:t>
            </a:r>
            <a:r>
              <a:rPr lang="en-US" sz="4000" dirty="0" smtClean="0"/>
              <a:t>not a good </a:t>
            </a:r>
            <a:r>
              <a:rPr lang="en-US" sz="4000" dirty="0"/>
              <a:t>Name</a:t>
            </a:r>
          </a:p>
        </p:txBody>
      </p:sp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1630363" y="4661515"/>
            <a:ext cx="5883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A name must specify only one compound.</a:t>
            </a:r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>
            <a:fillRect/>
          </a:stretch>
        </p:blipFill>
        <p:spPr bwMode="auto">
          <a:xfrm>
            <a:off x="460829" y="2872512"/>
            <a:ext cx="8222343" cy="165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719138" y="329445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ja-JP" altLang="en-US" sz="4400" dirty="0">
                <a:solidFill>
                  <a:srgbClr val="000000"/>
                </a:solidFill>
              </a:rPr>
              <a:t>“</a:t>
            </a:r>
            <a:r>
              <a:rPr lang="en-US" altLang="ja-JP" sz="4400" dirty="0" err="1">
                <a:solidFill>
                  <a:srgbClr val="000000"/>
                </a:solidFill>
              </a:rPr>
              <a:t>Iso</a:t>
            </a:r>
            <a:r>
              <a:rPr lang="ja-JP" altLang="en-US" sz="4400" dirty="0">
                <a:solidFill>
                  <a:srgbClr val="000000"/>
                </a:solidFill>
              </a:rPr>
              <a:t>”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646963" y="5557765"/>
            <a:ext cx="7850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</a:rPr>
              <a:t>Iso</a:t>
            </a:r>
            <a:r>
              <a:rPr lang="en-US" dirty="0"/>
              <a:t> is at one end, and the </a:t>
            </a:r>
            <a:r>
              <a:rPr lang="en-US" dirty="0">
                <a:solidFill>
                  <a:srgbClr val="0000FF"/>
                </a:solidFill>
              </a:rPr>
              <a:t>substituent</a:t>
            </a:r>
            <a:r>
              <a:rPr lang="en-US" dirty="0"/>
              <a:t> is at the other end.</a:t>
            </a:r>
          </a:p>
        </p:txBody>
      </p:sp>
      <p:pic>
        <p:nvPicPr>
          <p:cNvPr id="3" name="Picture 2" descr="Screen Shot 2015-06-01 at 11.3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2170143"/>
            <a:ext cx="8333619" cy="328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2263775" y="356810"/>
            <a:ext cx="461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Alkyl Group Names</a:t>
            </a:r>
          </a:p>
        </p:txBody>
      </p:sp>
      <p:pic>
        <p:nvPicPr>
          <p:cNvPr id="2" name="Picture 1" descr="Screen Shot 2015-06-01 at 11.3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4" y="2769805"/>
            <a:ext cx="8660578" cy="2638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50800" y="128210"/>
            <a:ext cx="909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Alkanes Systematic Nomenclature</a:t>
            </a:r>
          </a:p>
        </p:txBody>
      </p:sp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685800" y="5578325"/>
            <a:ext cx="7772400" cy="90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First </a:t>
            </a:r>
            <a:r>
              <a:rPr lang="en-US" sz="2400" dirty="0"/>
              <a:t>identify the longest continuous </a:t>
            </a:r>
            <a:r>
              <a:rPr lang="en-US" sz="2400" dirty="0" smtClean="0"/>
              <a:t>chain</a:t>
            </a:r>
          </a:p>
          <a:p>
            <a:pPr indent="-34290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(</a:t>
            </a:r>
            <a:r>
              <a:rPr lang="en-US" sz="2400" dirty="0">
                <a:solidFill>
                  <a:srgbClr val="FF0000"/>
                </a:solidFill>
              </a:rPr>
              <a:t>this is called the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parent hydrocarbon</a:t>
            </a:r>
            <a:r>
              <a:rPr lang="en-US" sz="2400" dirty="0"/>
              <a:t>)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6"/>
          <a:stretch>
            <a:fillRect/>
          </a:stretch>
        </p:blipFill>
        <p:spPr bwMode="auto">
          <a:xfrm>
            <a:off x="697178" y="1952211"/>
            <a:ext cx="7749645" cy="350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266700" y="116115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Add the Name of the Substituent</a:t>
            </a:r>
          </a:p>
        </p:txBody>
      </p:sp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410311" y="4387735"/>
            <a:ext cx="813162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>
              <a:spcBef>
                <a:spcPts val="0"/>
              </a:spcBef>
            </a:pPr>
            <a:r>
              <a:rPr lang="en-US" sz="2400" dirty="0"/>
              <a:t>Number the chain in the direction that gives </a:t>
            </a:r>
            <a:r>
              <a:rPr lang="en-US" sz="2400" dirty="0" smtClean="0"/>
              <a:t>the substituent </a:t>
            </a:r>
            <a:r>
              <a:rPr lang="en-US" sz="2400" dirty="0"/>
              <a:t>as </a:t>
            </a:r>
            <a:r>
              <a:rPr lang="en-US" sz="2400" dirty="0">
                <a:solidFill>
                  <a:srgbClr val="FB1B21"/>
                </a:solidFill>
              </a:rPr>
              <a:t>low</a:t>
            </a:r>
            <a:r>
              <a:rPr lang="en-US" sz="2400" dirty="0"/>
              <a:t> a number as possible.</a:t>
            </a:r>
          </a:p>
        </p:txBody>
      </p:sp>
      <p:pic>
        <p:nvPicPr>
          <p:cNvPr id="450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5"/>
          <a:stretch>
            <a:fillRect/>
          </a:stretch>
        </p:blipFill>
        <p:spPr bwMode="auto">
          <a:xfrm>
            <a:off x="550901" y="2776222"/>
            <a:ext cx="8042199" cy="14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Common </a:t>
            </a:r>
            <a:r>
              <a:rPr lang="en-US" sz="3600" i="1" dirty="0">
                <a:solidFill>
                  <a:srgbClr val="000000"/>
                </a:solidFill>
              </a:rPr>
              <a:t>versus</a:t>
            </a:r>
            <a:r>
              <a:rPr lang="en-US" sz="3600" dirty="0">
                <a:solidFill>
                  <a:srgbClr val="000000"/>
                </a:solidFill>
              </a:rPr>
              <a:t> Systematic Nomenclature</a:t>
            </a:r>
          </a:p>
        </p:txBody>
      </p:sp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426962" y="4418395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8000"/>
                </a:solidFill>
              </a:rPr>
              <a:t>Common names </a:t>
            </a:r>
            <a:r>
              <a:rPr lang="en-US" sz="2400" dirty="0">
                <a:solidFill>
                  <a:srgbClr val="FF0000"/>
                </a:solidFill>
              </a:rPr>
              <a:t>never</a:t>
            </a:r>
            <a:r>
              <a:rPr lang="en-US" sz="2400" dirty="0"/>
              <a:t> have </a:t>
            </a:r>
            <a:r>
              <a:rPr lang="en-US" sz="2400" dirty="0">
                <a:solidFill>
                  <a:srgbClr val="008000"/>
                </a:solidFill>
              </a:rPr>
              <a:t>numbers</a:t>
            </a:r>
            <a:r>
              <a:rPr lang="en-US" sz="2400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Only </a:t>
            </a:r>
            <a:r>
              <a:rPr lang="en-US" sz="2400" dirty="0">
                <a:solidFill>
                  <a:srgbClr val="008000"/>
                </a:solidFill>
              </a:rPr>
              <a:t>systematic</a:t>
            </a:r>
            <a:r>
              <a:rPr lang="en-US" sz="2400" dirty="0"/>
              <a:t> names can have </a:t>
            </a:r>
            <a:r>
              <a:rPr lang="en-US" sz="2400" dirty="0">
                <a:solidFill>
                  <a:srgbClr val="008000"/>
                </a:solidFill>
              </a:rPr>
              <a:t>numbers</a:t>
            </a:r>
            <a:r>
              <a:rPr lang="en-US" sz="2400" dirty="0"/>
              <a:t>.</a:t>
            </a:r>
          </a:p>
        </p:txBody>
      </p:sp>
      <p:pic>
        <p:nvPicPr>
          <p:cNvPr id="460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9"/>
          <a:stretch>
            <a:fillRect/>
          </a:stretch>
        </p:blipFill>
        <p:spPr bwMode="auto">
          <a:xfrm>
            <a:off x="2246313" y="2740025"/>
            <a:ext cx="465137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344488" y="128210"/>
            <a:ext cx="85264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List Substituents in Alphabetical Order</a:t>
            </a:r>
          </a:p>
        </p:txBody>
      </p:sp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371323" y="4806652"/>
            <a:ext cx="815582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The correct name is the one that contains the </a:t>
            </a:r>
            <a:r>
              <a:rPr lang="en-US" sz="2400" dirty="0">
                <a:solidFill>
                  <a:srgbClr val="FB1B21"/>
                </a:solidFill>
              </a:rPr>
              <a:t>lowest</a:t>
            </a:r>
            <a:r>
              <a:rPr lang="en-US" sz="2400" dirty="0"/>
              <a:t> of the possible numbers.</a:t>
            </a:r>
          </a:p>
        </p:txBody>
      </p:sp>
      <p:pic>
        <p:nvPicPr>
          <p:cNvPr id="471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6"/>
          <a:stretch>
            <a:fillRect/>
          </a:stretch>
        </p:blipFill>
        <p:spPr bwMode="auto">
          <a:xfrm>
            <a:off x="2314575" y="2327053"/>
            <a:ext cx="451485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0" y="16584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/>
              <a:t>Alkanes are Hydrocarbons </a:t>
            </a:r>
            <a:r>
              <a:rPr lang="en-US" sz="3200" dirty="0" smtClean="0"/>
              <a:t>that </a:t>
            </a:r>
            <a:r>
              <a:rPr lang="en-US" sz="3200" dirty="0"/>
              <a:t>c</a:t>
            </a:r>
            <a:r>
              <a:rPr lang="en-US" sz="3200" dirty="0" smtClean="0"/>
              <a:t>ontain only single Bonds general </a:t>
            </a:r>
            <a:r>
              <a:rPr lang="en-US" sz="3200" dirty="0"/>
              <a:t>Molecular Formula: C</a:t>
            </a:r>
            <a:r>
              <a:rPr lang="en-US" sz="3200" i="1" baseline="-25000" dirty="0"/>
              <a:t>n</a:t>
            </a:r>
            <a:r>
              <a:rPr lang="en-US" sz="3200" dirty="0"/>
              <a:t>H</a:t>
            </a:r>
            <a:r>
              <a:rPr lang="en-US" sz="3200" baseline="-25000" dirty="0"/>
              <a:t>2</a:t>
            </a:r>
            <a:r>
              <a:rPr lang="en-US" sz="3200" i="1" baseline="-25000" dirty="0"/>
              <a:t>n</a:t>
            </a:r>
            <a:r>
              <a:rPr lang="en-US" sz="3200" baseline="-25000" dirty="0"/>
              <a:t>+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  <p:pic>
        <p:nvPicPr>
          <p:cNvPr id="2" name="Picture 1" descr="Screen Shot 2015-06-01 at 11.06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6" y="1959426"/>
            <a:ext cx="8413049" cy="423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719138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Multiple Substituents</a:t>
            </a:r>
          </a:p>
        </p:txBody>
      </p:sp>
      <p:sp>
        <p:nvSpPr>
          <p:cNvPr id="48130" name="Text Box 21"/>
          <p:cNvSpPr txBox="1">
            <a:spLocks noChangeArrowheads="1"/>
          </p:cNvSpPr>
          <p:nvPr/>
        </p:nvSpPr>
        <p:spPr bwMode="auto">
          <a:xfrm>
            <a:off x="341324" y="5019698"/>
            <a:ext cx="8451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Chain </a:t>
            </a:r>
            <a:r>
              <a:rPr lang="en-US" dirty="0"/>
              <a:t>is numbered in the direction that puts the </a:t>
            </a:r>
            <a:r>
              <a:rPr lang="en-US" dirty="0">
                <a:solidFill>
                  <a:srgbClr val="BF1915"/>
                </a:solidFill>
              </a:rPr>
              <a:t>lowest number</a:t>
            </a:r>
            <a:r>
              <a:rPr lang="en-US" dirty="0"/>
              <a:t> in the name.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chemeClr val="hlink"/>
                </a:solidFill>
              </a:rPr>
              <a:t>Substituents</a:t>
            </a:r>
            <a:r>
              <a:rPr lang="en-US" dirty="0" smtClean="0"/>
              <a:t> </a:t>
            </a:r>
            <a:r>
              <a:rPr lang="en-US" dirty="0"/>
              <a:t>are listed in </a:t>
            </a:r>
            <a:r>
              <a:rPr lang="en-US" dirty="0">
                <a:solidFill>
                  <a:schemeClr val="hlink"/>
                </a:solidFill>
              </a:rPr>
              <a:t>alphabetical order</a:t>
            </a:r>
            <a:r>
              <a:rPr lang="en-US" dirty="0"/>
              <a:t> (di- and tri- are not alphabetized).</a:t>
            </a: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"/>
          <a:stretch>
            <a:fillRect/>
          </a:stretch>
        </p:blipFill>
        <p:spPr bwMode="auto">
          <a:xfrm>
            <a:off x="1635082" y="1623177"/>
            <a:ext cx="5873837" cy="326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0" y="12821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When </a:t>
            </a:r>
            <a:r>
              <a:rPr lang="en-US" sz="3600" dirty="0" smtClean="0">
                <a:solidFill>
                  <a:srgbClr val="000000"/>
                </a:solidFill>
              </a:rPr>
              <a:t>both have the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</a:rPr>
              <a:t>s</a:t>
            </a:r>
            <a:r>
              <a:rPr lang="en-US" sz="3600" dirty="0" smtClean="0">
                <a:solidFill>
                  <a:srgbClr val="000000"/>
                </a:solidFill>
              </a:rPr>
              <a:t>ame </a:t>
            </a:r>
            <a:r>
              <a:rPr lang="en-US" sz="3600" dirty="0">
                <a:solidFill>
                  <a:srgbClr val="000000"/>
                </a:solidFill>
              </a:rPr>
              <a:t>Lowest Number</a:t>
            </a:r>
          </a:p>
        </p:txBody>
      </p:sp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396723" y="4903720"/>
            <a:ext cx="8348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When both names have the </a:t>
            </a:r>
            <a:r>
              <a:rPr lang="en-US" dirty="0">
                <a:solidFill>
                  <a:srgbClr val="FF0000"/>
                </a:solidFill>
              </a:rPr>
              <a:t>same lowest </a:t>
            </a:r>
            <a:r>
              <a:rPr lang="en-US" dirty="0"/>
              <a:t>number, go for the </a:t>
            </a:r>
            <a:r>
              <a:rPr lang="en-US" dirty="0">
                <a:solidFill>
                  <a:srgbClr val="FF0000"/>
                </a:solidFill>
              </a:rPr>
              <a:t>next lowest </a:t>
            </a:r>
            <a:r>
              <a:rPr lang="en-US" dirty="0"/>
              <a:t>number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91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1271588" y="2456870"/>
            <a:ext cx="660082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835025" y="356810"/>
            <a:ext cx="7545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When </a:t>
            </a:r>
            <a:r>
              <a:rPr lang="en-US" sz="4000" dirty="0" smtClean="0"/>
              <a:t>both have </a:t>
            </a:r>
            <a:r>
              <a:rPr lang="en-US" sz="4000" dirty="0"/>
              <a:t>the </a:t>
            </a:r>
            <a:r>
              <a:rPr lang="en-US" sz="4000" dirty="0" smtClean="0"/>
              <a:t>same </a:t>
            </a:r>
            <a:r>
              <a:rPr lang="en-US" sz="4000" dirty="0"/>
              <a:t>Number</a:t>
            </a:r>
          </a:p>
        </p:txBody>
      </p:sp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347133" y="5355686"/>
            <a:ext cx="84461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When the </a:t>
            </a:r>
            <a:r>
              <a:rPr lang="en-US" dirty="0">
                <a:solidFill>
                  <a:srgbClr val="FF0000"/>
                </a:solidFill>
              </a:rPr>
              <a:t>same</a:t>
            </a:r>
            <a:r>
              <a:rPr lang="en-US" dirty="0"/>
              <a:t> numbers are obtained in </a:t>
            </a:r>
            <a:r>
              <a:rPr lang="en-US" dirty="0">
                <a:solidFill>
                  <a:srgbClr val="FF0000"/>
                </a:solidFill>
              </a:rPr>
              <a:t>both</a:t>
            </a:r>
            <a:r>
              <a:rPr lang="en-US" dirty="0"/>
              <a:t> directions, the </a:t>
            </a:r>
            <a:r>
              <a:rPr lang="en-US" dirty="0">
                <a:solidFill>
                  <a:srgbClr val="FF0000"/>
                </a:solidFill>
              </a:rPr>
              <a:t>first group </a:t>
            </a:r>
            <a:r>
              <a:rPr lang="en-US" dirty="0"/>
              <a:t>listed gets the </a:t>
            </a:r>
            <a:r>
              <a:rPr lang="en-US" dirty="0">
                <a:solidFill>
                  <a:srgbClr val="FF0000"/>
                </a:solidFill>
              </a:rPr>
              <a:t>lower number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 descr="Screen Shot 2015-06-01 at 11.5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992133"/>
            <a:ext cx="4686300" cy="320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2453822" y="341085"/>
            <a:ext cx="4236357" cy="72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Cycloalkanes</a:t>
            </a:r>
          </a:p>
        </p:txBody>
      </p:sp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577850" y="3903130"/>
            <a:ext cx="798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Skeletal structures </a:t>
            </a:r>
            <a:r>
              <a:rPr lang="en-US" dirty="0"/>
              <a:t>do not show </a:t>
            </a:r>
            <a:r>
              <a:rPr lang="en-US" dirty="0">
                <a:solidFill>
                  <a:srgbClr val="008000"/>
                </a:solidFill>
              </a:rPr>
              <a:t>Cs</a:t>
            </a:r>
            <a:r>
              <a:rPr lang="en-US" dirty="0"/>
              <a:t> and </a:t>
            </a:r>
            <a:r>
              <a:rPr lang="en-US" dirty="0" err="1">
                <a:solidFill>
                  <a:srgbClr val="008000"/>
                </a:solidFill>
              </a:rPr>
              <a:t>Hs</a:t>
            </a:r>
            <a:r>
              <a:rPr lang="en-US" dirty="0">
                <a:solidFill>
                  <a:srgbClr val="008000"/>
                </a:solidFill>
              </a:rPr>
              <a:t> bonded to Cs</a:t>
            </a:r>
            <a:r>
              <a:rPr lang="en-US" dirty="0"/>
              <a:t>.</a:t>
            </a: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>
            <a:fillRect/>
          </a:stretch>
        </p:blipFill>
        <p:spPr bwMode="auto">
          <a:xfrm>
            <a:off x="557591" y="1904478"/>
            <a:ext cx="8028819" cy="172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0"/>
          <a:stretch>
            <a:fillRect/>
          </a:stretch>
        </p:blipFill>
        <p:spPr bwMode="auto">
          <a:xfrm>
            <a:off x="556381" y="4708458"/>
            <a:ext cx="8031238" cy="129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2327275" y="344715"/>
            <a:ext cx="448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Skeletal Structures</a:t>
            </a:r>
          </a:p>
        </p:txBody>
      </p:sp>
      <p:pic>
        <p:nvPicPr>
          <p:cNvPr id="52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1"/>
          <a:stretch>
            <a:fillRect/>
          </a:stretch>
        </p:blipFill>
        <p:spPr bwMode="auto">
          <a:xfrm>
            <a:off x="497115" y="3111164"/>
            <a:ext cx="8149771" cy="159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Mono-Substituted Cycloalkanes</a:t>
            </a:r>
          </a:p>
        </p:txBody>
      </p:sp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2172003" y="4779373"/>
            <a:ext cx="479999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/>
              <a:t>A number is not needed</a:t>
            </a:r>
          </a:p>
        </p:txBody>
      </p:sp>
      <p:pic>
        <p:nvPicPr>
          <p:cNvPr id="2" name="Picture 1" descr="Screen Shot 2015-06-01 at 11.54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1" y="2720773"/>
            <a:ext cx="7063619" cy="1922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Di-Substituted Cycloalkanes</a:t>
            </a:r>
          </a:p>
        </p:txBody>
      </p:sp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390676" y="4370010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Substituents are stated in </a:t>
            </a:r>
            <a:r>
              <a:rPr lang="en-US" sz="2400" dirty="0">
                <a:solidFill>
                  <a:srgbClr val="FB1B21"/>
                </a:solidFill>
              </a:rPr>
              <a:t>alphabetical</a:t>
            </a:r>
            <a:r>
              <a:rPr lang="en-US" sz="2400" dirty="0"/>
              <a:t> order.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B1B21"/>
                </a:solidFill>
              </a:rPr>
              <a:t>#1</a:t>
            </a:r>
            <a:r>
              <a:rPr lang="en-US" sz="2400" dirty="0"/>
              <a:t> goes to </a:t>
            </a:r>
            <a:r>
              <a:rPr lang="en-US" sz="2400" dirty="0">
                <a:solidFill>
                  <a:srgbClr val="008000"/>
                </a:solidFill>
              </a:rPr>
              <a:t>first-listed </a:t>
            </a:r>
            <a:r>
              <a:rPr lang="en-US" sz="2400" dirty="0"/>
              <a:t>substituent.</a:t>
            </a:r>
          </a:p>
        </p:txBody>
      </p:sp>
      <p:pic>
        <p:nvPicPr>
          <p:cNvPr id="542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>
            <a:fillRect/>
          </a:stretch>
        </p:blipFill>
        <p:spPr bwMode="auto">
          <a:xfrm>
            <a:off x="424543" y="2863705"/>
            <a:ext cx="8294914" cy="126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1937052" y="326571"/>
            <a:ext cx="524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Skeletal Structures</a:t>
            </a:r>
          </a:p>
        </p:txBody>
      </p:sp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>
            <a:fillRect/>
          </a:stretch>
        </p:blipFill>
        <p:spPr bwMode="auto">
          <a:xfrm>
            <a:off x="485019" y="3123181"/>
            <a:ext cx="8173962" cy="164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685800" y="12458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Nomenclature of </a:t>
            </a:r>
            <a:r>
              <a:rPr lang="en-US" sz="4000" dirty="0" err="1">
                <a:solidFill>
                  <a:srgbClr val="000000"/>
                </a:solidFill>
              </a:rPr>
              <a:t>Akyl</a:t>
            </a:r>
            <a:r>
              <a:rPr lang="en-US" sz="4000" dirty="0">
                <a:solidFill>
                  <a:srgbClr val="000000"/>
                </a:solidFill>
              </a:rPr>
              <a:t> Halides</a:t>
            </a:r>
          </a:p>
        </p:txBody>
      </p:sp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370114" y="4408714"/>
            <a:ext cx="7391400" cy="94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Numbers</a:t>
            </a:r>
            <a:r>
              <a:rPr lang="en-US" sz="2400" dirty="0"/>
              <a:t> are used only for </a:t>
            </a:r>
            <a:r>
              <a:rPr lang="en-US" sz="2400" dirty="0">
                <a:solidFill>
                  <a:srgbClr val="0000FF"/>
                </a:solidFill>
              </a:rPr>
              <a:t>systematic names.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Common names never have numbers.</a:t>
            </a:r>
          </a:p>
        </p:txBody>
      </p:sp>
      <p:pic>
        <p:nvPicPr>
          <p:cNvPr id="563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 bwMode="auto">
          <a:xfrm>
            <a:off x="478972" y="2987677"/>
            <a:ext cx="8186057" cy="11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Nomenclature of Alkyl Halides</a:t>
            </a:r>
          </a:p>
        </p:txBody>
      </p:sp>
      <p:pic>
        <p:nvPicPr>
          <p:cNvPr id="2" name="Picture 1" descr="Screen Shot 2015-06-01 at 11.5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" y="3237450"/>
            <a:ext cx="8430381" cy="1462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/>
              <a:t>Nomenclature of Alkanes</a:t>
            </a:r>
          </a:p>
        </p:txBody>
      </p:sp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1734004" y="1647599"/>
            <a:ext cx="5675993" cy="477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Classification of Alkyl </a:t>
            </a:r>
            <a:r>
              <a:rPr lang="en-US" sz="4000" dirty="0" smtClean="0">
                <a:solidFill>
                  <a:srgbClr val="000000"/>
                </a:solidFill>
              </a:rPr>
              <a:t>Halides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413050" y="4426528"/>
            <a:ext cx="8368090" cy="151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C0C18"/>
                </a:solidFill>
              </a:rPr>
              <a:t>Primary</a:t>
            </a:r>
            <a:r>
              <a:rPr lang="en-US" sz="2400" dirty="0"/>
              <a:t>   =   Halogen is on a </a:t>
            </a:r>
            <a:r>
              <a:rPr lang="en-US" sz="2400" dirty="0">
                <a:solidFill>
                  <a:srgbClr val="FC0C18"/>
                </a:solidFill>
              </a:rPr>
              <a:t>primary carbon</a:t>
            </a:r>
            <a:r>
              <a:rPr lang="en-US" sz="2400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Secondary</a:t>
            </a:r>
            <a:r>
              <a:rPr lang="en-US" sz="2400" dirty="0"/>
              <a:t>  =  Halogen is on a </a:t>
            </a:r>
            <a:r>
              <a:rPr lang="en-US" sz="2400" dirty="0">
                <a:solidFill>
                  <a:schemeClr val="accent2"/>
                </a:solidFill>
              </a:rPr>
              <a:t>secondary carbon</a:t>
            </a:r>
            <a:r>
              <a:rPr lang="en-US" sz="2400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hlink"/>
                </a:solidFill>
              </a:rPr>
              <a:t>Tertiary</a:t>
            </a:r>
            <a:r>
              <a:rPr lang="en-US" sz="2400" dirty="0"/>
              <a:t>  =  Halogen is on a </a:t>
            </a:r>
            <a:r>
              <a:rPr lang="en-US" sz="2400" dirty="0">
                <a:solidFill>
                  <a:schemeClr val="hlink"/>
                </a:solidFill>
              </a:rPr>
              <a:t>tertiary carbon</a:t>
            </a:r>
            <a:r>
              <a:rPr lang="en-US" sz="2400" dirty="0"/>
              <a:t>.</a:t>
            </a:r>
          </a:p>
        </p:txBody>
      </p:sp>
      <p:pic>
        <p:nvPicPr>
          <p:cNvPr id="583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497115" y="2308700"/>
            <a:ext cx="8149771" cy="188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685800" y="11929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Classification of Alcohols</a:t>
            </a:r>
          </a:p>
        </p:txBody>
      </p:sp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434215" y="4483488"/>
            <a:ext cx="7717971" cy="175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srgbClr val="BF1915"/>
                </a:solidFill>
              </a:rPr>
              <a:t>Primary</a:t>
            </a:r>
            <a:r>
              <a:rPr lang="en-US" sz="2400" dirty="0"/>
              <a:t> alcohol = </a:t>
            </a:r>
            <a:r>
              <a:rPr lang="en-US" sz="2400" dirty="0">
                <a:solidFill>
                  <a:srgbClr val="BF1915"/>
                </a:solidFill>
              </a:rPr>
              <a:t>OH</a:t>
            </a:r>
            <a:r>
              <a:rPr lang="en-US" sz="2400" dirty="0"/>
              <a:t> is on a </a:t>
            </a:r>
            <a:r>
              <a:rPr lang="en-US" sz="2400" dirty="0">
                <a:solidFill>
                  <a:srgbClr val="BF1915"/>
                </a:solidFill>
              </a:rPr>
              <a:t>primary</a:t>
            </a:r>
            <a:r>
              <a:rPr lang="en-US" sz="2400" dirty="0"/>
              <a:t> carbon.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</a:rPr>
              <a:t>Secondary</a:t>
            </a:r>
            <a:r>
              <a:rPr lang="en-US" sz="2400" dirty="0"/>
              <a:t> alcohol = </a:t>
            </a:r>
            <a:r>
              <a:rPr lang="en-US" sz="2400" dirty="0">
                <a:solidFill>
                  <a:srgbClr val="008000"/>
                </a:solidFill>
              </a:rPr>
              <a:t>OH</a:t>
            </a:r>
            <a:r>
              <a:rPr lang="en-US" sz="2400" dirty="0"/>
              <a:t> is on a </a:t>
            </a:r>
            <a:r>
              <a:rPr lang="en-US" sz="2400" dirty="0">
                <a:solidFill>
                  <a:srgbClr val="008000"/>
                </a:solidFill>
              </a:rPr>
              <a:t>secondary</a:t>
            </a:r>
            <a:r>
              <a:rPr lang="en-US" sz="2400" dirty="0">
                <a:solidFill>
                  <a:schemeClr val="hlink"/>
                </a:solidFill>
              </a:rPr>
              <a:t> </a:t>
            </a:r>
            <a:r>
              <a:rPr lang="en-US" sz="2400" dirty="0"/>
              <a:t>carbon.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Tertiary</a:t>
            </a:r>
            <a:r>
              <a:rPr lang="en-US" sz="2400" dirty="0"/>
              <a:t> alcohol = </a:t>
            </a:r>
            <a:r>
              <a:rPr lang="en-US" sz="2400" dirty="0">
                <a:solidFill>
                  <a:schemeClr val="accent2"/>
                </a:solidFill>
              </a:rPr>
              <a:t>OH</a:t>
            </a:r>
            <a:r>
              <a:rPr lang="en-US" sz="2400" dirty="0"/>
              <a:t> in on a </a:t>
            </a:r>
            <a:r>
              <a:rPr lang="en-US" sz="2400" dirty="0">
                <a:solidFill>
                  <a:schemeClr val="accent2"/>
                </a:solidFill>
              </a:rPr>
              <a:t>tertiary</a:t>
            </a:r>
            <a:r>
              <a:rPr lang="en-US" sz="2400" dirty="0"/>
              <a:t> carbon.</a:t>
            </a:r>
          </a:p>
        </p:txBody>
      </p:sp>
      <p:pic>
        <p:nvPicPr>
          <p:cNvPr id="593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>
            <a:fillRect/>
          </a:stretch>
        </p:blipFill>
        <p:spPr bwMode="auto">
          <a:xfrm>
            <a:off x="720725" y="2216288"/>
            <a:ext cx="7702550" cy="20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Classification of Amines</a:t>
            </a:r>
          </a:p>
        </p:txBody>
      </p:sp>
      <p:sp>
        <p:nvSpPr>
          <p:cNvPr id="60418" name="Rectangle 6"/>
          <p:cNvSpPr>
            <a:spLocks noChangeArrowheads="1"/>
          </p:cNvSpPr>
          <p:nvPr/>
        </p:nvSpPr>
        <p:spPr bwMode="auto">
          <a:xfrm>
            <a:off x="411232" y="3677650"/>
            <a:ext cx="8043333" cy="231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spcBef>
                <a:spcPts val="0"/>
              </a:spcBef>
              <a:buFont typeface="Wingdings" charset="0"/>
              <a:buNone/>
            </a:pPr>
            <a:r>
              <a:rPr lang="en-US" sz="2400" dirty="0" smtClean="0"/>
              <a:t>The </a:t>
            </a:r>
            <a:r>
              <a:rPr lang="en-US" sz="2400" dirty="0"/>
              <a:t>classification depends on </a:t>
            </a:r>
            <a:r>
              <a:rPr lang="en-US" sz="2400" dirty="0">
                <a:solidFill>
                  <a:srgbClr val="FC0C12"/>
                </a:solidFill>
              </a:rPr>
              <a:t>how many </a:t>
            </a:r>
            <a:r>
              <a:rPr lang="en-US" sz="2400" dirty="0" smtClean="0">
                <a:solidFill>
                  <a:srgbClr val="FC0C12"/>
                </a:solidFill>
              </a:rPr>
              <a:t>groups</a:t>
            </a:r>
            <a:endParaRPr lang="en-US" sz="2400" dirty="0"/>
          </a:p>
          <a:p>
            <a:pPr eaLnBrk="0" hangingPunct="0">
              <a:spcBef>
                <a:spcPts val="0"/>
              </a:spcBef>
              <a:buFont typeface="Wingdings" charset="0"/>
              <a:buNone/>
            </a:pPr>
            <a:r>
              <a:rPr lang="en-US" sz="2400" dirty="0" smtClean="0"/>
              <a:t>are </a:t>
            </a:r>
            <a:r>
              <a:rPr lang="en-US" sz="2400" dirty="0"/>
              <a:t>bonded to N</a:t>
            </a:r>
            <a:r>
              <a:rPr lang="en-US" sz="2400" dirty="0" smtClean="0"/>
              <a:t>.</a:t>
            </a:r>
          </a:p>
          <a:p>
            <a:pPr lvl="1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      </a:t>
            </a:r>
            <a:r>
              <a:rPr lang="en-US" sz="2400" dirty="0"/>
              <a:t>Primary amine 	=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C0C12"/>
                </a:solidFill>
              </a:rPr>
              <a:t>one </a:t>
            </a:r>
            <a:r>
              <a:rPr lang="en-US" sz="2400" dirty="0">
                <a:solidFill>
                  <a:srgbClr val="FC0C12"/>
                </a:solidFill>
              </a:rPr>
              <a:t>group</a:t>
            </a:r>
            <a:r>
              <a:rPr lang="en-US" sz="2400" dirty="0"/>
              <a:t>  bonded to N</a:t>
            </a:r>
          </a:p>
          <a:p>
            <a:pPr lvl="1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      Secondary amine 	=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C0C12"/>
                </a:solidFill>
              </a:rPr>
              <a:t>two </a:t>
            </a:r>
            <a:r>
              <a:rPr lang="en-US" sz="2400" dirty="0">
                <a:solidFill>
                  <a:srgbClr val="FC0C12"/>
                </a:solidFill>
              </a:rPr>
              <a:t>groups</a:t>
            </a:r>
            <a:r>
              <a:rPr lang="en-US" sz="2400" dirty="0"/>
              <a:t> bonded N</a:t>
            </a:r>
          </a:p>
          <a:p>
            <a:pPr lvl="1" eaLnBrk="0" hangingPunct="0">
              <a:lnSpc>
                <a:spcPct val="115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      Tertiary amine	=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C0C12"/>
                </a:solidFill>
              </a:rPr>
              <a:t>three </a:t>
            </a:r>
            <a:r>
              <a:rPr lang="en-US" sz="2400" dirty="0">
                <a:solidFill>
                  <a:srgbClr val="FC0C12"/>
                </a:solidFill>
              </a:rPr>
              <a:t>groups</a:t>
            </a:r>
            <a:r>
              <a:rPr lang="en-US" sz="2400" dirty="0"/>
              <a:t> bonded N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4"/>
          <a:stretch>
            <a:fillRect/>
          </a:stretch>
        </p:blipFill>
        <p:spPr bwMode="auto">
          <a:xfrm>
            <a:off x="569686" y="2297083"/>
            <a:ext cx="8004629" cy="110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"/>
          <p:cNvSpPr txBox="1">
            <a:spLocks noChangeArrowheads="1"/>
          </p:cNvSpPr>
          <p:nvPr/>
        </p:nvSpPr>
        <p:spPr bwMode="auto">
          <a:xfrm>
            <a:off x="758825" y="344715"/>
            <a:ext cx="762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The Structure of an Alkyl Halide</a:t>
            </a:r>
          </a:p>
        </p:txBody>
      </p:sp>
      <p:sp>
        <p:nvSpPr>
          <p:cNvPr id="62466" name="TextBox 4"/>
          <p:cNvSpPr txBox="1">
            <a:spLocks noChangeArrowheads="1"/>
          </p:cNvSpPr>
          <p:nvPr/>
        </p:nvSpPr>
        <p:spPr bwMode="auto">
          <a:xfrm>
            <a:off x="377298" y="4259946"/>
            <a:ext cx="81014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C—X bond of an alkyl halide becomes </a:t>
            </a:r>
            <a:r>
              <a:rPr lang="en-US" dirty="0">
                <a:solidFill>
                  <a:srgbClr val="FF0000"/>
                </a:solidFill>
              </a:rPr>
              <a:t>longer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weaker </a:t>
            </a:r>
            <a:r>
              <a:rPr lang="en-US" dirty="0" smtClean="0"/>
              <a:t>as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size</a:t>
            </a:r>
            <a:r>
              <a:rPr lang="en-US" dirty="0"/>
              <a:t> of the halogen </a:t>
            </a:r>
            <a:r>
              <a:rPr lang="en-US" dirty="0">
                <a:solidFill>
                  <a:srgbClr val="FF0000"/>
                </a:solidFill>
              </a:rPr>
              <a:t>increases</a:t>
            </a:r>
            <a:r>
              <a:rPr lang="en-US" dirty="0"/>
              <a:t>.</a:t>
            </a:r>
          </a:p>
        </p:txBody>
      </p:sp>
      <p:pic>
        <p:nvPicPr>
          <p:cNvPr id="624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4"/>
          <a:stretch>
            <a:fillRect/>
          </a:stretch>
        </p:blipFill>
        <p:spPr bwMode="auto">
          <a:xfrm>
            <a:off x="485019" y="2913673"/>
            <a:ext cx="8173962" cy="11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1"/>
          <p:cNvSpPr txBox="1">
            <a:spLocks noChangeArrowheads="1"/>
          </p:cNvSpPr>
          <p:nvPr/>
        </p:nvSpPr>
        <p:spPr bwMode="auto">
          <a:xfrm>
            <a:off x="1010444" y="88295"/>
            <a:ext cx="7123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The Structure of an Alcohol</a:t>
            </a:r>
          </a:p>
          <a:p>
            <a:pPr algn="ctr" eaLnBrk="1" hangingPunct="1"/>
            <a:r>
              <a:rPr lang="en-US" sz="3600" dirty="0"/>
              <a:t>Resembles the Structure of Water</a:t>
            </a:r>
          </a:p>
        </p:txBody>
      </p:sp>
      <p:sp>
        <p:nvSpPr>
          <p:cNvPr id="63490" name="TextBox 4"/>
          <p:cNvSpPr txBox="1">
            <a:spLocks noChangeArrowheads="1"/>
          </p:cNvSpPr>
          <p:nvPr/>
        </p:nvSpPr>
        <p:spPr bwMode="auto">
          <a:xfrm>
            <a:off x="103188" y="5306180"/>
            <a:ext cx="893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An alcohol is structurally like water with </a:t>
            </a:r>
            <a:r>
              <a:rPr lang="en-US" dirty="0">
                <a:solidFill>
                  <a:srgbClr val="FF0000"/>
                </a:solidFill>
              </a:rPr>
              <a:t>one H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replaced by an R</a:t>
            </a:r>
            <a:r>
              <a:rPr lang="en-US" dirty="0"/>
              <a:t>.</a:t>
            </a:r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"/>
          <a:stretch>
            <a:fillRect/>
          </a:stretch>
        </p:blipFill>
        <p:spPr bwMode="auto">
          <a:xfrm>
            <a:off x="1258888" y="2168370"/>
            <a:ext cx="66262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4"/>
          <p:cNvSpPr txBox="1">
            <a:spLocks noChangeArrowheads="1"/>
          </p:cNvSpPr>
          <p:nvPr/>
        </p:nvSpPr>
        <p:spPr bwMode="auto">
          <a:xfrm>
            <a:off x="256382" y="5453745"/>
            <a:ext cx="8631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An ether is structurally like water with </a:t>
            </a:r>
            <a:r>
              <a:rPr lang="en-US" dirty="0">
                <a:solidFill>
                  <a:srgbClr val="FF0000"/>
                </a:solidFill>
              </a:rPr>
              <a:t>both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replaced by </a:t>
            </a:r>
            <a:r>
              <a:rPr lang="en-US" dirty="0" err="1">
                <a:solidFill>
                  <a:srgbClr val="FF0000"/>
                </a:solidFill>
              </a:rPr>
              <a:t>Rs</a:t>
            </a:r>
            <a:r>
              <a:rPr lang="en-US" dirty="0"/>
              <a:t>.</a:t>
            </a:r>
          </a:p>
        </p:txBody>
      </p:sp>
      <p:pic>
        <p:nvPicPr>
          <p:cNvPr id="645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4"/>
          <a:stretch>
            <a:fillRect/>
          </a:stretch>
        </p:blipFill>
        <p:spPr bwMode="auto">
          <a:xfrm>
            <a:off x="1605757" y="2115983"/>
            <a:ext cx="593248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1010444" y="88295"/>
            <a:ext cx="7123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The Structure of an Alcohol</a:t>
            </a:r>
          </a:p>
          <a:p>
            <a:pPr algn="ctr" eaLnBrk="1" hangingPunct="1"/>
            <a:r>
              <a:rPr lang="en-US" sz="3600" dirty="0"/>
              <a:t>Resembles the Structure of Water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2113756" y="368905"/>
            <a:ext cx="491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Structures of Amines</a:t>
            </a:r>
          </a:p>
        </p:txBody>
      </p:sp>
      <p:pic>
        <p:nvPicPr>
          <p:cNvPr id="655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>
            <a:fillRect/>
          </a:stretch>
        </p:blipFill>
        <p:spPr bwMode="auto">
          <a:xfrm>
            <a:off x="663387" y="1798541"/>
            <a:ext cx="7817227" cy="45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2"/>
          <p:cNvSpPr txBox="1">
            <a:spLocks noChangeArrowheads="1"/>
          </p:cNvSpPr>
          <p:nvPr/>
        </p:nvSpPr>
        <p:spPr bwMode="auto">
          <a:xfrm>
            <a:off x="350763" y="1798570"/>
            <a:ext cx="8442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greater the </a:t>
            </a:r>
            <a:r>
              <a:rPr lang="en-US" dirty="0">
                <a:solidFill>
                  <a:srgbClr val="FF0000"/>
                </a:solidFill>
              </a:rPr>
              <a:t>attractive forces </a:t>
            </a:r>
            <a:r>
              <a:rPr lang="en-US" dirty="0"/>
              <a:t>between molecules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higher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boiling point</a:t>
            </a:r>
            <a:r>
              <a:rPr lang="en-US" dirty="0"/>
              <a:t>.</a:t>
            </a:r>
          </a:p>
        </p:txBody>
      </p:sp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2742939" y="3039539"/>
            <a:ext cx="365812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attractive </a:t>
            </a:r>
            <a:r>
              <a:rPr lang="en-US" dirty="0" smtClean="0">
                <a:solidFill>
                  <a:srgbClr val="FF0000"/>
                </a:solidFill>
              </a:rPr>
              <a:t>forces</a:t>
            </a:r>
          </a:p>
          <a:p>
            <a:pPr algn="ctr" eaLnBrk="1" hangingPunct="1"/>
            <a:endParaRPr lang="en-US" dirty="0">
              <a:solidFill>
                <a:srgbClr val="FF0000"/>
              </a:solidFill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</a:rPr>
              <a:t>van der Waals forces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</a:rPr>
              <a:t>dipole–dipole interactions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dirty="0">
                <a:solidFill>
                  <a:srgbClr val="0000FF"/>
                </a:solidFill>
              </a:rPr>
              <a:t>hydrogen </a:t>
            </a:r>
            <a:r>
              <a:rPr lang="en-US" dirty="0" smtClean="0">
                <a:solidFill>
                  <a:srgbClr val="0000FF"/>
                </a:solidFill>
              </a:rPr>
              <a:t>bonds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566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Boiling Points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Boiling Points</a:t>
            </a:r>
          </a:p>
        </p:txBody>
      </p:sp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319314" y="1471990"/>
            <a:ext cx="40228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Methane	   –167.7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Ethane       –88.6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Propane     –42.1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Butane         –0.5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Pentane      36.1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Hexane       68.7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Heptane      98.4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Octane      125.7 </a:t>
            </a:r>
            <a:r>
              <a:rPr lang="en-US" sz="2800" dirty="0">
                <a:latin typeface="Arial Unicode MS" charset="0"/>
                <a:cs typeface="Arial Unicode MS" charset="0"/>
              </a:rPr>
              <a:t>°</a:t>
            </a:r>
            <a:r>
              <a:rPr lang="en-US" sz="2800" dirty="0"/>
              <a:t>C</a:t>
            </a:r>
          </a:p>
        </p:txBody>
      </p:sp>
      <p:sp>
        <p:nvSpPr>
          <p:cNvPr id="67587" name="Text Box 10"/>
          <p:cNvSpPr txBox="1">
            <a:spLocks noChangeArrowheads="1"/>
          </p:cNvSpPr>
          <p:nvPr/>
        </p:nvSpPr>
        <p:spPr bwMode="auto">
          <a:xfrm>
            <a:off x="4497012" y="4361535"/>
            <a:ext cx="4257295" cy="114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dirty="0"/>
              <a:t>induced dipole-induced dipole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None/>
            </a:pPr>
            <a:r>
              <a:rPr lang="en-US" dirty="0"/>
              <a:t>i</a:t>
            </a:r>
            <a:r>
              <a:rPr lang="en-US" dirty="0" smtClean="0"/>
              <a:t>nteractions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FF3300"/>
                </a:solidFill>
              </a:rPr>
              <a:t>van der Waals </a:t>
            </a:r>
            <a:r>
              <a:rPr lang="en-US" dirty="0" smtClean="0">
                <a:solidFill>
                  <a:srgbClr val="FF3300"/>
                </a:solidFill>
              </a:rPr>
              <a:t>forces</a:t>
            </a:r>
            <a:endParaRPr lang="en-US" dirty="0"/>
          </a:p>
        </p:txBody>
      </p:sp>
      <p:sp>
        <p:nvSpPr>
          <p:cNvPr id="67589" name="Text Box 12"/>
          <p:cNvSpPr txBox="1">
            <a:spLocks noChangeArrowheads="1"/>
          </p:cNvSpPr>
          <p:nvPr/>
        </p:nvSpPr>
        <p:spPr bwMode="auto">
          <a:xfrm>
            <a:off x="311301" y="5591555"/>
            <a:ext cx="8521398" cy="8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200" dirty="0"/>
              <a:t>The </a:t>
            </a:r>
            <a:r>
              <a:rPr lang="en-US" sz="2200" dirty="0">
                <a:solidFill>
                  <a:srgbClr val="0066FF"/>
                </a:solidFill>
              </a:rPr>
              <a:t>greater the surface area</a:t>
            </a:r>
            <a:r>
              <a:rPr lang="en-US" sz="2200" dirty="0"/>
              <a:t> of the molecule, the </a:t>
            </a:r>
            <a:r>
              <a:rPr lang="en-US" sz="2200" dirty="0">
                <a:solidFill>
                  <a:srgbClr val="0066FF"/>
                </a:solidFill>
              </a:rPr>
              <a:t>higher the boiling point</a:t>
            </a:r>
            <a:endParaRPr lang="en-US" sz="2200" dirty="0"/>
          </a:p>
        </p:txBody>
      </p:sp>
      <p:pic>
        <p:nvPicPr>
          <p:cNvPr id="675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"/>
          <a:stretch>
            <a:fillRect/>
          </a:stretch>
        </p:blipFill>
        <p:spPr bwMode="auto">
          <a:xfrm>
            <a:off x="4909572" y="1748965"/>
            <a:ext cx="34321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"/>
          <a:stretch>
            <a:fillRect/>
          </a:stretch>
        </p:blipFill>
        <p:spPr bwMode="auto">
          <a:xfrm>
            <a:off x="579854" y="2457444"/>
            <a:ext cx="7984293" cy="324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76200" y="12821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Branching Lowers the Boiling Point</a:t>
            </a:r>
          </a:p>
        </p:txBody>
      </p:sp>
      <p:sp>
        <p:nvSpPr>
          <p:cNvPr id="68611" name="Text Box 8"/>
          <p:cNvSpPr txBox="1">
            <a:spLocks noChangeArrowheads="1"/>
          </p:cNvSpPr>
          <p:nvPr/>
        </p:nvSpPr>
        <p:spPr bwMode="auto">
          <a:xfrm>
            <a:off x="1081460" y="5708578"/>
            <a:ext cx="1077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ja-JP" altLang="en-US" sz="2200" dirty="0">
                <a:solidFill>
                  <a:srgbClr val="0000FF"/>
                </a:solidFill>
              </a:rPr>
              <a:t>“</a:t>
            </a:r>
            <a:r>
              <a:rPr lang="en-US" altLang="ja-JP" sz="2200" dirty="0">
                <a:solidFill>
                  <a:srgbClr val="0000FF"/>
                </a:solidFill>
              </a:rPr>
              <a:t>cigar</a:t>
            </a:r>
            <a:r>
              <a:rPr lang="ja-JP" altLang="en-US" sz="2200" dirty="0">
                <a:solidFill>
                  <a:srgbClr val="0000FF"/>
                </a:solidFill>
              </a:rPr>
              <a:t>”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68612" name="Text Box 9"/>
          <p:cNvSpPr txBox="1">
            <a:spLocks noChangeArrowheads="1"/>
          </p:cNvSpPr>
          <p:nvPr/>
        </p:nvSpPr>
        <p:spPr bwMode="auto">
          <a:xfrm>
            <a:off x="5022928" y="5708578"/>
            <a:ext cx="1981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ja-JP" altLang="en-US" sz="2200">
                <a:solidFill>
                  <a:srgbClr val="0000FF"/>
                </a:solidFill>
              </a:rPr>
              <a:t>“</a:t>
            </a:r>
            <a:r>
              <a:rPr lang="en-US" altLang="ja-JP" sz="2200">
                <a:solidFill>
                  <a:srgbClr val="0000FF"/>
                </a:solidFill>
              </a:rPr>
              <a:t>tennis ball</a:t>
            </a:r>
            <a:r>
              <a:rPr lang="ja-JP" altLang="en-US" sz="2200">
                <a:solidFill>
                  <a:srgbClr val="0000FF"/>
                </a:solidFill>
              </a:rPr>
              <a:t>”</a:t>
            </a:r>
            <a:endParaRPr lang="en-US" sz="2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Nomenclature of Alkanes</a:t>
            </a:r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2098857" y="1451430"/>
            <a:ext cx="4946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8</a:t>
            </a:r>
            <a:r>
              <a:rPr lang="en-US" dirty="0"/>
              <a:t> can be arranged in two ways: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1930517" y="3476253"/>
            <a:ext cx="5282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C</a:t>
            </a:r>
            <a:r>
              <a:rPr lang="en-US" baseline="-25000" dirty="0" smtClean="0"/>
              <a:t>5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 can be arranged in three ways:</a:t>
            </a:r>
            <a:endParaRPr lang="en-US" dirty="0"/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57270" y="5713795"/>
            <a:ext cx="88294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These are </a:t>
            </a:r>
            <a:r>
              <a:rPr lang="en-US" dirty="0">
                <a:solidFill>
                  <a:srgbClr val="008000"/>
                </a:solidFill>
              </a:rPr>
              <a:t>constitutional isomers</a:t>
            </a:r>
            <a:r>
              <a:rPr lang="en-US" dirty="0"/>
              <a:t>: </a:t>
            </a:r>
          </a:p>
          <a:p>
            <a:pPr eaLnBrk="1" hangingPunct="1"/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same molecular formula </a:t>
            </a:r>
            <a:r>
              <a:rPr lang="en-US" dirty="0"/>
              <a:t>but the </a:t>
            </a:r>
            <a:r>
              <a:rPr lang="en-US" dirty="0">
                <a:solidFill>
                  <a:srgbClr val="0000FF"/>
                </a:solidFill>
              </a:rPr>
              <a:t>atoms are linked differently.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9"/>
          <a:stretch>
            <a:fillRect/>
          </a:stretch>
        </p:blipFill>
        <p:spPr bwMode="auto">
          <a:xfrm>
            <a:off x="479879" y="1965255"/>
            <a:ext cx="8184243" cy="14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2"/>
          <a:stretch>
            <a:fillRect/>
          </a:stretch>
        </p:blipFill>
        <p:spPr bwMode="auto">
          <a:xfrm>
            <a:off x="603250" y="4042913"/>
            <a:ext cx="79375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Dipole–Dipole Interactions</a:t>
            </a:r>
          </a:p>
        </p:txBody>
      </p:sp>
      <p:sp>
        <p:nvSpPr>
          <p:cNvPr id="69634" name="Text Box 19"/>
          <p:cNvSpPr txBox="1">
            <a:spLocks noChangeArrowheads="1"/>
          </p:cNvSpPr>
          <p:nvPr/>
        </p:nvSpPr>
        <p:spPr bwMode="auto">
          <a:xfrm>
            <a:off x="2581875" y="6019800"/>
            <a:ext cx="168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1800" dirty="0">
                <a:solidFill>
                  <a:srgbClr val="00CC00"/>
                </a:solidFill>
              </a:rPr>
              <a:t>Van der Waals</a:t>
            </a:r>
            <a:endParaRPr lang="en-US" sz="2200" dirty="0"/>
          </a:p>
        </p:txBody>
      </p:sp>
      <p:sp>
        <p:nvSpPr>
          <p:cNvPr id="69635" name="Text Box 20"/>
          <p:cNvSpPr txBox="1">
            <a:spLocks noChangeArrowheads="1"/>
          </p:cNvSpPr>
          <p:nvPr/>
        </p:nvSpPr>
        <p:spPr bwMode="auto">
          <a:xfrm>
            <a:off x="4841720" y="6019800"/>
            <a:ext cx="1709197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1800" dirty="0">
                <a:solidFill>
                  <a:srgbClr val="00CC00"/>
                </a:solidFill>
              </a:rPr>
              <a:t>Van der </a:t>
            </a:r>
            <a:r>
              <a:rPr lang="en-US" sz="1800" dirty="0" smtClean="0">
                <a:solidFill>
                  <a:srgbClr val="00CC00"/>
                </a:solidFill>
              </a:rPr>
              <a:t>Waals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3300"/>
                </a:solidFill>
              </a:rPr>
              <a:t>dipole–</a:t>
            </a:r>
            <a:r>
              <a:rPr lang="en-US" sz="2000" dirty="0" smtClean="0">
                <a:solidFill>
                  <a:srgbClr val="FF3300"/>
                </a:solidFill>
              </a:rPr>
              <a:t>dipole</a:t>
            </a:r>
            <a:endParaRPr lang="en-US" sz="3200" dirty="0"/>
          </a:p>
        </p:txBody>
      </p:sp>
      <p:sp>
        <p:nvSpPr>
          <p:cNvPr id="69637" name="TextBox 1"/>
          <p:cNvSpPr txBox="1">
            <a:spLocks noChangeArrowheads="1"/>
          </p:cNvSpPr>
          <p:nvPr/>
        </p:nvSpPr>
        <p:spPr bwMode="auto">
          <a:xfrm>
            <a:off x="361647" y="3524623"/>
            <a:ext cx="3830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Dipole</a:t>
            </a:r>
            <a:r>
              <a:rPr lang="en-US" sz="1800" dirty="0"/>
              <a:t>–dipole interactions are</a:t>
            </a:r>
          </a:p>
          <a:p>
            <a:pPr eaLnBrk="1" hangingPunct="1"/>
            <a:r>
              <a:rPr lang="en-US" sz="1800" dirty="0"/>
              <a:t>stronger than van der Waals forces.</a:t>
            </a:r>
          </a:p>
        </p:txBody>
      </p:sp>
      <p:pic>
        <p:nvPicPr>
          <p:cNvPr id="696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"/>
          <a:stretch>
            <a:fillRect/>
          </a:stretch>
        </p:blipFill>
        <p:spPr bwMode="auto">
          <a:xfrm>
            <a:off x="365273" y="1801148"/>
            <a:ext cx="4206724" cy="11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3"/>
          <a:stretch>
            <a:fillRect/>
          </a:stretch>
        </p:blipFill>
        <p:spPr bwMode="auto">
          <a:xfrm>
            <a:off x="4568825" y="3273798"/>
            <a:ext cx="42672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"/>
          <a:stretch>
            <a:fillRect/>
          </a:stretch>
        </p:blipFill>
        <p:spPr bwMode="auto">
          <a:xfrm>
            <a:off x="2649538" y="4772480"/>
            <a:ext cx="38449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1400175" y="356810"/>
            <a:ext cx="6343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Comparative Boiling Points</a:t>
            </a:r>
          </a:p>
        </p:txBody>
      </p:sp>
      <p:pic>
        <p:nvPicPr>
          <p:cNvPr id="3" name="Picture 2" descr="Screen Shot 2015-06-01 at 1.4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" y="2922244"/>
            <a:ext cx="8430381" cy="2045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1"/>
          <p:cNvSpPr txBox="1">
            <a:spLocks noChangeArrowheads="1"/>
          </p:cNvSpPr>
          <p:nvPr/>
        </p:nvSpPr>
        <p:spPr bwMode="auto">
          <a:xfrm>
            <a:off x="1400175" y="356810"/>
            <a:ext cx="6343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Comparative Boiling Points</a:t>
            </a:r>
          </a:p>
        </p:txBody>
      </p:sp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1135002" y="5298935"/>
            <a:ext cx="68739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8000"/>
                </a:solidFill>
              </a:rPr>
              <a:t>The larger the halogen, the more polarizable it is.</a:t>
            </a:r>
          </a:p>
        </p:txBody>
      </p:sp>
      <p:pic>
        <p:nvPicPr>
          <p:cNvPr id="2" name="Picture 1" descr="Screen Shot 2015-06-01 at 1.4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3" y="2648594"/>
            <a:ext cx="8394095" cy="2524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696913" y="120650"/>
            <a:ext cx="7750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Hydrogen Bonds in H</a:t>
            </a:r>
            <a:r>
              <a:rPr lang="en-US" sz="4000" baseline="-25000" dirty="0">
                <a:solidFill>
                  <a:srgbClr val="000000"/>
                </a:solidFill>
              </a:rPr>
              <a:t>2</a:t>
            </a:r>
            <a:r>
              <a:rPr lang="en-US" sz="4000" dirty="0">
                <a:solidFill>
                  <a:srgbClr val="000000"/>
                </a:solidFill>
              </a:rPr>
              <a:t>O and NH</a:t>
            </a:r>
            <a:r>
              <a:rPr lang="en-US" sz="4000" baseline="-25000" dirty="0">
                <a:solidFill>
                  <a:srgbClr val="000000"/>
                </a:solidFill>
              </a:rPr>
              <a:t>3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72706" name="Text Box 9"/>
          <p:cNvSpPr txBox="1">
            <a:spLocks noChangeArrowheads="1"/>
          </p:cNvSpPr>
          <p:nvPr/>
        </p:nvSpPr>
        <p:spPr bwMode="auto">
          <a:xfrm>
            <a:off x="2217810" y="4220185"/>
            <a:ext cx="2380780" cy="101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200" dirty="0"/>
              <a:t>CH</a:t>
            </a:r>
            <a:r>
              <a:rPr lang="en-US" sz="2200" baseline="-25000" dirty="0"/>
              <a:t>4</a:t>
            </a:r>
            <a:r>
              <a:rPr lang="en-US" sz="2200" dirty="0"/>
              <a:t>   –167.7 °</a:t>
            </a:r>
            <a:r>
              <a:rPr lang="en-US" sz="2200" dirty="0" smtClean="0"/>
              <a:t>C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</a:rPr>
              <a:t>no hydrogen </a:t>
            </a:r>
            <a:r>
              <a:rPr lang="en-US" sz="2000" dirty="0" smtClean="0">
                <a:solidFill>
                  <a:srgbClr val="FF3300"/>
                </a:solidFill>
              </a:rPr>
              <a:t>bonds</a:t>
            </a:r>
            <a:endParaRPr lang="en-US" sz="3200" dirty="0"/>
          </a:p>
        </p:txBody>
      </p:sp>
      <p:sp>
        <p:nvSpPr>
          <p:cNvPr id="72707" name="Text Box 10"/>
          <p:cNvSpPr txBox="1">
            <a:spLocks noChangeArrowheads="1"/>
          </p:cNvSpPr>
          <p:nvPr/>
        </p:nvSpPr>
        <p:spPr bwMode="auto">
          <a:xfrm>
            <a:off x="5075920" y="4232280"/>
            <a:ext cx="2024237" cy="101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200" dirty="0"/>
              <a:t>H</a:t>
            </a:r>
            <a:r>
              <a:rPr lang="en-US" sz="2200" baseline="-25000" dirty="0"/>
              <a:t>2</a:t>
            </a:r>
            <a:r>
              <a:rPr lang="en-US" sz="2200" dirty="0"/>
              <a:t>O  100 °</a:t>
            </a:r>
            <a:r>
              <a:rPr lang="en-US" sz="2200" dirty="0" smtClean="0"/>
              <a:t>C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</a:rPr>
              <a:t>hydrogen </a:t>
            </a:r>
            <a:r>
              <a:rPr lang="en-US" sz="2000" dirty="0" smtClean="0">
                <a:solidFill>
                  <a:srgbClr val="FF3300"/>
                </a:solidFill>
              </a:rPr>
              <a:t>bonds</a:t>
            </a:r>
            <a:endParaRPr lang="en-US" sz="3200" dirty="0"/>
          </a:p>
        </p:txBody>
      </p:sp>
      <p:sp>
        <p:nvSpPr>
          <p:cNvPr id="72710" name="TextBox 1"/>
          <p:cNvSpPr txBox="1">
            <a:spLocks noChangeArrowheads="1"/>
          </p:cNvSpPr>
          <p:nvPr/>
        </p:nvSpPr>
        <p:spPr bwMode="auto">
          <a:xfrm>
            <a:off x="109538" y="5359410"/>
            <a:ext cx="89249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dirty="0">
                <a:solidFill>
                  <a:srgbClr val="008000"/>
                </a:solidFill>
              </a:rPr>
              <a:t>Hydrogen bonds are stronger than other dipole–dipole interactions.</a:t>
            </a:r>
          </a:p>
        </p:txBody>
      </p:sp>
      <p:pic>
        <p:nvPicPr>
          <p:cNvPr id="3" name="Picture 2" descr="Screen Shot 2015-06-01 at 1.4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2455806"/>
            <a:ext cx="8418286" cy="158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1"/>
          <p:cNvSpPr txBox="1">
            <a:spLocks noChangeArrowheads="1"/>
          </p:cNvSpPr>
          <p:nvPr/>
        </p:nvSpPr>
        <p:spPr bwMode="auto">
          <a:xfrm>
            <a:off x="1552575" y="338515"/>
            <a:ext cx="603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Hydrogen Bonds in Water</a:t>
            </a:r>
          </a:p>
        </p:txBody>
      </p:sp>
      <p:pic>
        <p:nvPicPr>
          <p:cNvPr id="737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2330102" y="1826385"/>
            <a:ext cx="4483796" cy="446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Hydrogen Bonds in Proteins</a:t>
            </a:r>
          </a:p>
        </p:txBody>
      </p:sp>
      <p:pic>
        <p:nvPicPr>
          <p:cNvPr id="747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3283281" y="1705428"/>
            <a:ext cx="2577439" cy="48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1"/>
          <p:cNvSpPr txBox="1">
            <a:spLocks noChangeArrowheads="1"/>
          </p:cNvSpPr>
          <p:nvPr/>
        </p:nvSpPr>
        <p:spPr bwMode="auto">
          <a:xfrm>
            <a:off x="1677988" y="350838"/>
            <a:ext cx="578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/>
              <a:t>Hydrogen Bonds in DNA</a:t>
            </a:r>
          </a:p>
        </p:txBody>
      </p:sp>
      <p:pic>
        <p:nvPicPr>
          <p:cNvPr id="757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3671193" y="1790097"/>
            <a:ext cx="1801614" cy="462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1"/>
          <p:cNvSpPr txBox="1">
            <a:spLocks noChangeArrowheads="1"/>
          </p:cNvSpPr>
          <p:nvPr/>
        </p:nvSpPr>
        <p:spPr bwMode="auto">
          <a:xfrm>
            <a:off x="123031" y="152400"/>
            <a:ext cx="88979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Compounds with Similar Shapes and Properties </a:t>
            </a:r>
          </a:p>
          <a:p>
            <a:pPr eaLnBrk="1" hangingPunct="1"/>
            <a:r>
              <a:rPr lang="en-US" sz="3200" dirty="0"/>
              <a:t>    </a:t>
            </a:r>
            <a:r>
              <a:rPr lang="en-US" sz="3200" dirty="0" smtClean="0"/>
              <a:t>often have </a:t>
            </a:r>
            <a:r>
              <a:rPr lang="en-US" sz="3200" dirty="0"/>
              <a:t>Similar Physiological Activities</a:t>
            </a:r>
          </a:p>
        </p:txBody>
      </p:sp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500215" y="5561240"/>
            <a:ext cx="8264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Drugs bind to their receptors by </a:t>
            </a:r>
            <a:r>
              <a:rPr lang="en-US" dirty="0">
                <a:solidFill>
                  <a:srgbClr val="FF0000"/>
                </a:solidFill>
              </a:rPr>
              <a:t>van der Waals interactions</a:t>
            </a:r>
            <a:r>
              <a:rPr lang="en-US" dirty="0"/>
              <a:t>,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dipole-dipole interactions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hydrogen bonding</a:t>
            </a:r>
            <a:r>
              <a:rPr lang="en-US" dirty="0"/>
              <a:t>.</a:t>
            </a: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7"/>
          <a:stretch>
            <a:fillRect/>
          </a:stretch>
        </p:blipFill>
        <p:spPr bwMode="auto">
          <a:xfrm>
            <a:off x="497115" y="1954416"/>
            <a:ext cx="8149771" cy="343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453606" y="356810"/>
            <a:ext cx="2236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Solubility</a:t>
            </a:r>
          </a:p>
        </p:txBody>
      </p:sp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2971800" y="2814550"/>
            <a:ext cx="3332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like dissolves like</a:t>
            </a:r>
          </a:p>
        </p:txBody>
      </p: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313713" y="4024080"/>
            <a:ext cx="851657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Polar compounds </a:t>
            </a:r>
            <a:r>
              <a:rPr lang="en-US" dirty="0"/>
              <a:t>dissolve in </a:t>
            </a:r>
            <a:r>
              <a:rPr lang="en-US" dirty="0">
                <a:solidFill>
                  <a:srgbClr val="008000"/>
                </a:solidFill>
              </a:rPr>
              <a:t>polar solvents </a:t>
            </a:r>
            <a:r>
              <a:rPr lang="en-US" dirty="0"/>
              <a:t>(H</a:t>
            </a:r>
            <a:r>
              <a:rPr lang="en-US" baseline="-25000" dirty="0"/>
              <a:t>2</a:t>
            </a:r>
            <a:r>
              <a:rPr lang="en-US" dirty="0"/>
              <a:t>O)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>
                <a:solidFill>
                  <a:srgbClr val="008000"/>
                </a:solidFill>
              </a:rPr>
              <a:t>Nonpolar compounds </a:t>
            </a:r>
            <a:r>
              <a:rPr lang="en-US" dirty="0"/>
              <a:t>dissolve in </a:t>
            </a:r>
            <a:r>
              <a:rPr lang="en-US" dirty="0">
                <a:solidFill>
                  <a:srgbClr val="008000"/>
                </a:solidFill>
              </a:rPr>
              <a:t>nonpolar solvents </a:t>
            </a:r>
            <a:r>
              <a:rPr lang="en-US" dirty="0"/>
              <a:t>(hexane)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424238" y="368905"/>
            <a:ext cx="2295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/>
              <a:t>Solvation</a:t>
            </a:r>
          </a:p>
        </p:txBody>
      </p:sp>
      <p:sp>
        <p:nvSpPr>
          <p:cNvPr id="78850" name="TextBox 4"/>
          <p:cNvSpPr txBox="1">
            <a:spLocks noChangeArrowheads="1"/>
          </p:cNvSpPr>
          <p:nvPr/>
        </p:nvSpPr>
        <p:spPr bwMode="auto">
          <a:xfrm>
            <a:off x="350762" y="5693227"/>
            <a:ext cx="84545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Solvation is the interaction between </a:t>
            </a:r>
            <a:r>
              <a:rPr lang="en-US" dirty="0">
                <a:solidFill>
                  <a:srgbClr val="FF0000"/>
                </a:solidFill>
              </a:rPr>
              <a:t>solute</a:t>
            </a:r>
            <a:r>
              <a:rPr lang="en-US" dirty="0"/>
              <a:t> molecules and </a:t>
            </a:r>
            <a:r>
              <a:rPr lang="en-US" dirty="0">
                <a:solidFill>
                  <a:srgbClr val="FF0000"/>
                </a:solidFill>
              </a:rPr>
              <a:t>solvent</a:t>
            </a:r>
            <a:r>
              <a:rPr lang="en-US" dirty="0"/>
              <a:t> molecules.</a:t>
            </a: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2139914" y="1705433"/>
            <a:ext cx="4864173" cy="39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Nomenclature of Alkanes</a:t>
            </a:r>
          </a:p>
        </p:txBody>
      </p:sp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041800" y="2421455"/>
            <a:ext cx="506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C</a:t>
            </a:r>
            <a:r>
              <a:rPr lang="en-US" baseline="-25000" dirty="0" smtClean="0"/>
              <a:t>6</a:t>
            </a:r>
            <a:r>
              <a:rPr lang="en-US" dirty="0" smtClean="0"/>
              <a:t>H</a:t>
            </a:r>
            <a:r>
              <a:rPr lang="en-US" baseline="-25000" dirty="0" smtClean="0"/>
              <a:t>14</a:t>
            </a:r>
            <a:r>
              <a:rPr lang="en-US" dirty="0" smtClean="0"/>
              <a:t> </a:t>
            </a:r>
            <a:r>
              <a:rPr lang="en-US" dirty="0"/>
              <a:t>can be arranged in five ways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6"/>
          <a:stretch>
            <a:fillRect/>
          </a:stretch>
        </p:blipFill>
        <p:spPr bwMode="auto">
          <a:xfrm>
            <a:off x="505241" y="2960094"/>
            <a:ext cx="8133518" cy="242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1154113" y="116115"/>
            <a:ext cx="6835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An Oxygen </a:t>
            </a:r>
            <a:r>
              <a:rPr lang="en-US" sz="3600" dirty="0" smtClean="0">
                <a:solidFill>
                  <a:srgbClr val="000000"/>
                </a:solidFill>
              </a:rPr>
              <a:t>can </a:t>
            </a:r>
            <a:r>
              <a:rPr lang="en-US" sz="3600" dirty="0">
                <a:solidFill>
                  <a:srgbClr val="000000"/>
                </a:solidFill>
              </a:rPr>
              <a:t>Drag 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Three Carbons </a:t>
            </a:r>
            <a:r>
              <a:rPr lang="en-US" sz="3600" dirty="0" smtClean="0">
                <a:solidFill>
                  <a:srgbClr val="000000"/>
                </a:solidFill>
              </a:rPr>
              <a:t>into </a:t>
            </a:r>
            <a:r>
              <a:rPr lang="en-US" sz="3600" dirty="0">
                <a:solidFill>
                  <a:srgbClr val="000000"/>
                </a:solidFill>
              </a:rPr>
              <a:t>Water</a:t>
            </a:r>
          </a:p>
        </p:txBody>
      </p:sp>
      <p:pic>
        <p:nvPicPr>
          <p:cNvPr id="2" name="Picture 1" descr="Screen Shot 2015-06-01 at 1.5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9" y="2966984"/>
            <a:ext cx="8527143" cy="2078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685800" y="10402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</a:rPr>
              <a:t>Solubilities</a:t>
            </a:r>
            <a:r>
              <a:rPr lang="en-US" sz="4000" dirty="0">
                <a:solidFill>
                  <a:srgbClr val="000000"/>
                </a:solidFill>
              </a:rPr>
              <a:t> of Alkyl Halides</a:t>
            </a:r>
          </a:p>
        </p:txBody>
      </p:sp>
      <p:pic>
        <p:nvPicPr>
          <p:cNvPr id="2" name="Picture 1" descr="Screen Shot 2015-06-01 at 1.5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" y="2562944"/>
            <a:ext cx="8200571" cy="2955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1"/>
          <p:cNvSpPr txBox="1">
            <a:spLocks noChangeArrowheads="1"/>
          </p:cNvSpPr>
          <p:nvPr/>
        </p:nvSpPr>
        <p:spPr bwMode="auto">
          <a:xfrm>
            <a:off x="2505869" y="356810"/>
            <a:ext cx="4132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A Cell Membrane</a:t>
            </a:r>
          </a:p>
        </p:txBody>
      </p:sp>
      <p:pic>
        <p:nvPicPr>
          <p:cNvPr id="819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>
            <a:fillRect/>
          </a:stretch>
        </p:blipFill>
        <p:spPr bwMode="auto">
          <a:xfrm>
            <a:off x="545495" y="2422671"/>
            <a:ext cx="8053010" cy="329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4"/>
          <p:cNvSpPr>
            <a:spLocks noChangeArrowheads="1"/>
          </p:cNvSpPr>
          <p:nvPr/>
        </p:nvSpPr>
        <p:spPr bwMode="auto">
          <a:xfrm>
            <a:off x="685800" y="152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Rotation Occurs About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</a:rPr>
              <a:t>Single Bonds</a:t>
            </a:r>
          </a:p>
        </p:txBody>
      </p:sp>
      <p:pic>
        <p:nvPicPr>
          <p:cNvPr id="82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2337217" y="1818407"/>
            <a:ext cx="4469567" cy="46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Staggered and Eclipsed Conformers of Ethane</a:t>
            </a:r>
          </a:p>
        </p:txBody>
      </p:sp>
      <p:pic>
        <p:nvPicPr>
          <p:cNvPr id="839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17960" r="76" b="29517"/>
          <a:stretch>
            <a:fillRect/>
          </a:stretch>
        </p:blipFill>
        <p:spPr bwMode="auto">
          <a:xfrm>
            <a:off x="2086694" y="1779612"/>
            <a:ext cx="4970613" cy="127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"/>
          <a:stretch>
            <a:fillRect/>
          </a:stretch>
        </p:blipFill>
        <p:spPr bwMode="auto">
          <a:xfrm>
            <a:off x="1440581" y="3321073"/>
            <a:ext cx="6262838" cy="304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/>
          <p:cNvSpPr txBox="1">
            <a:spLocks noChangeArrowheads="1"/>
          </p:cNvSpPr>
          <p:nvPr/>
        </p:nvSpPr>
        <p:spPr bwMode="auto">
          <a:xfrm>
            <a:off x="309355" y="95555"/>
            <a:ext cx="85252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Rotation Can Occur About the </a:t>
            </a:r>
          </a:p>
          <a:p>
            <a:pPr algn="ctr" eaLnBrk="1" hangingPunct="1"/>
            <a:r>
              <a:rPr lang="en-US" sz="3600" dirty="0"/>
              <a:t>Three Carbon—Carbon Bonds in Butane</a:t>
            </a:r>
          </a:p>
        </p:txBody>
      </p:sp>
      <p:pic>
        <p:nvPicPr>
          <p:cNvPr id="849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9"/>
          <a:stretch>
            <a:fillRect/>
          </a:stretch>
        </p:blipFill>
        <p:spPr bwMode="auto">
          <a:xfrm>
            <a:off x="783482" y="1777999"/>
            <a:ext cx="7577036" cy="21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"/>
          <a:stretch>
            <a:fillRect/>
          </a:stretch>
        </p:blipFill>
        <p:spPr bwMode="auto">
          <a:xfrm>
            <a:off x="1843995" y="4120564"/>
            <a:ext cx="5456011" cy="22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501650" y="131385"/>
            <a:ext cx="8140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Rotation About C-2—C-3 in Butane</a:t>
            </a:r>
          </a:p>
        </p:txBody>
      </p:sp>
      <p:sp>
        <p:nvSpPr>
          <p:cNvPr id="86018" name="TextBox 1"/>
          <p:cNvSpPr txBox="1">
            <a:spLocks noChangeArrowheads="1"/>
          </p:cNvSpPr>
          <p:nvPr/>
        </p:nvSpPr>
        <p:spPr bwMode="auto">
          <a:xfrm>
            <a:off x="760413" y="4416575"/>
            <a:ext cx="762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Steric strain </a:t>
            </a:r>
            <a:r>
              <a:rPr lang="en-US" sz="1800" dirty="0"/>
              <a:t>is repulsion between the electron clouds of atoms or groups.</a:t>
            </a:r>
          </a:p>
        </p:txBody>
      </p:sp>
      <p:pic>
        <p:nvPicPr>
          <p:cNvPr id="860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"/>
          <a:stretch>
            <a:fillRect/>
          </a:stretch>
        </p:blipFill>
        <p:spPr bwMode="auto">
          <a:xfrm>
            <a:off x="841829" y="1625989"/>
            <a:ext cx="7460343" cy="26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0"/>
          <a:stretch>
            <a:fillRect/>
          </a:stretch>
        </p:blipFill>
        <p:spPr bwMode="auto">
          <a:xfrm>
            <a:off x="840619" y="4917279"/>
            <a:ext cx="7462762" cy="159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Zigzag Arrangement</a:t>
            </a:r>
          </a:p>
        </p:txBody>
      </p:sp>
      <p:pic>
        <p:nvPicPr>
          <p:cNvPr id="870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>
            <a:fillRect/>
          </a:stretch>
        </p:blipFill>
        <p:spPr bwMode="auto">
          <a:xfrm>
            <a:off x="1126332" y="2897338"/>
            <a:ext cx="6891337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1"/>
          <p:cNvSpPr txBox="1">
            <a:spLocks noChangeArrowheads="1"/>
          </p:cNvSpPr>
          <p:nvPr/>
        </p:nvSpPr>
        <p:spPr bwMode="auto">
          <a:xfrm>
            <a:off x="230982" y="344715"/>
            <a:ext cx="8682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Bond Angles in Planar Cyclic Alkanes</a:t>
            </a:r>
          </a:p>
        </p:txBody>
      </p:sp>
      <p:pic>
        <p:nvPicPr>
          <p:cNvPr id="880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"/>
          <a:stretch>
            <a:fillRect/>
          </a:stretch>
        </p:blipFill>
        <p:spPr bwMode="auto">
          <a:xfrm>
            <a:off x="491067" y="3017501"/>
            <a:ext cx="8161867" cy="201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Angle Strain</a:t>
            </a:r>
          </a:p>
        </p:txBody>
      </p:sp>
      <p:sp>
        <p:nvSpPr>
          <p:cNvPr id="89090" name="Text Box 18"/>
          <p:cNvSpPr txBox="1">
            <a:spLocks noChangeArrowheads="1"/>
          </p:cNvSpPr>
          <p:nvPr/>
        </p:nvSpPr>
        <p:spPr bwMode="auto">
          <a:xfrm>
            <a:off x="247955" y="4332510"/>
            <a:ext cx="45847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200" dirty="0"/>
              <a:t>tetrahedral bond angle = 109.5°</a:t>
            </a:r>
          </a:p>
        </p:txBody>
      </p:sp>
      <p:sp>
        <p:nvSpPr>
          <p:cNvPr id="89091" name="Text Box 19"/>
          <p:cNvSpPr txBox="1">
            <a:spLocks noChangeArrowheads="1"/>
          </p:cNvSpPr>
          <p:nvPr/>
        </p:nvSpPr>
        <p:spPr bwMode="auto">
          <a:xfrm>
            <a:off x="5416550" y="4332510"/>
            <a:ext cx="30908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200" dirty="0"/>
              <a:t>bond angle &lt; 109.5°</a:t>
            </a:r>
          </a:p>
        </p:txBody>
      </p:sp>
      <p:sp>
        <p:nvSpPr>
          <p:cNvPr id="89092" name="TextBox 1"/>
          <p:cNvSpPr txBox="1">
            <a:spLocks noChangeArrowheads="1"/>
          </p:cNvSpPr>
          <p:nvPr/>
        </p:nvSpPr>
        <p:spPr bwMode="auto">
          <a:xfrm>
            <a:off x="411237" y="5012265"/>
            <a:ext cx="83215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Angle strain </a:t>
            </a:r>
            <a:r>
              <a:rPr lang="en-US" dirty="0">
                <a:solidFill>
                  <a:srgbClr val="FF0000"/>
                </a:solidFill>
              </a:rPr>
              <a:t>results from poor orbital–orbital overlap because </a:t>
            </a:r>
            <a:r>
              <a:rPr lang="en-US" dirty="0" smtClean="0">
                <a:solidFill>
                  <a:srgbClr val="FF0000"/>
                </a:solidFill>
              </a:rPr>
              <a:t>bonds </a:t>
            </a:r>
            <a:r>
              <a:rPr lang="en-US" dirty="0">
                <a:solidFill>
                  <a:srgbClr val="FF0000"/>
                </a:solidFill>
              </a:rPr>
              <a:t>have to deviate from the ideal (</a:t>
            </a:r>
            <a:r>
              <a:rPr lang="en-US" dirty="0"/>
              <a:t>109.5°</a:t>
            </a:r>
            <a:r>
              <a:rPr lang="en-US" dirty="0">
                <a:solidFill>
                  <a:srgbClr val="FF0000"/>
                </a:solidFill>
              </a:rPr>
              <a:t>) bond angle</a:t>
            </a:r>
            <a:r>
              <a:rPr lang="en-US" dirty="0"/>
              <a:t>.</a:t>
            </a:r>
          </a:p>
        </p:txBody>
      </p:sp>
      <p:pic>
        <p:nvPicPr>
          <p:cNvPr id="8909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5"/>
          <a:stretch>
            <a:fillRect/>
          </a:stretch>
        </p:blipFill>
        <p:spPr bwMode="auto">
          <a:xfrm>
            <a:off x="726735" y="2035037"/>
            <a:ext cx="7690530" cy="22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685800" y="1285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Alkyl Substituents</a:t>
            </a:r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858762" y="4655458"/>
            <a:ext cx="5600096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Replace </a:t>
            </a:r>
            <a:r>
              <a:rPr lang="en-US" altLang="ja-JP" sz="2800" dirty="0"/>
              <a:t>“</a:t>
            </a:r>
            <a:r>
              <a:rPr lang="en-US" altLang="ja-JP" sz="2800" dirty="0" err="1">
                <a:solidFill>
                  <a:srgbClr val="008000"/>
                </a:solidFill>
              </a:rPr>
              <a:t>ane</a:t>
            </a:r>
            <a:r>
              <a:rPr lang="en-US" altLang="ja-JP" sz="2800" dirty="0"/>
              <a:t>” of alkane with “</a:t>
            </a:r>
            <a:r>
              <a:rPr lang="en-US" altLang="ja-JP" sz="2800" dirty="0" err="1">
                <a:solidFill>
                  <a:srgbClr val="FF4F0C"/>
                </a:solidFill>
              </a:rPr>
              <a:t>yl</a:t>
            </a:r>
            <a:r>
              <a:rPr lang="en-US" altLang="ja-JP" sz="2800" dirty="0"/>
              <a:t>.”</a:t>
            </a:r>
            <a:endParaRPr lang="en-US" sz="2800" dirty="0"/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328990" y="2098511"/>
            <a:ext cx="66499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Removing a hydrogen from an alkane results in an </a:t>
            </a:r>
            <a:r>
              <a:rPr lang="en-US" dirty="0">
                <a:solidFill>
                  <a:srgbClr val="008000"/>
                </a:solidFill>
              </a:rPr>
              <a:t>alkyl substituent</a:t>
            </a:r>
            <a:r>
              <a:rPr lang="en-US" dirty="0"/>
              <a:t>.</a:t>
            </a:r>
          </a:p>
        </p:txBody>
      </p:sp>
      <p:pic>
        <p:nvPicPr>
          <p:cNvPr id="337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322187" y="3120379"/>
            <a:ext cx="6656765" cy="10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7305525" y="1871440"/>
            <a:ext cx="1481138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7262663" y="3338368"/>
            <a:ext cx="156686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7330925" y="4808243"/>
            <a:ext cx="143033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</a:rPr>
              <a:t>Cyclopropane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901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"/>
          <a:stretch>
            <a:fillRect/>
          </a:stretch>
        </p:blipFill>
        <p:spPr bwMode="auto">
          <a:xfrm>
            <a:off x="1929606" y="2238903"/>
            <a:ext cx="5284788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</a:rPr>
              <a:t>Cyclobutane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91138" name="TextBox 1"/>
          <p:cNvSpPr txBox="1">
            <a:spLocks noChangeArrowheads="1"/>
          </p:cNvSpPr>
          <p:nvPr/>
        </p:nvSpPr>
        <p:spPr bwMode="auto">
          <a:xfrm>
            <a:off x="362857" y="5546350"/>
            <a:ext cx="85876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Molecules </a:t>
            </a:r>
            <a:r>
              <a:rPr lang="en-US" dirty="0"/>
              <a:t>twist out of a planar arrangement </a:t>
            </a:r>
            <a:r>
              <a:rPr lang="en-US" dirty="0" smtClean="0"/>
              <a:t>to </a:t>
            </a:r>
            <a:r>
              <a:rPr lang="en-US" dirty="0"/>
              <a:t>minimize </a:t>
            </a:r>
            <a:r>
              <a:rPr lang="en-US" dirty="0">
                <a:solidFill>
                  <a:srgbClr val="FF0000"/>
                </a:solidFill>
              </a:rPr>
              <a:t>angle strain </a:t>
            </a:r>
            <a:r>
              <a:rPr lang="en-US" dirty="0"/>
              <a:t>and the number of </a:t>
            </a:r>
            <a:r>
              <a:rPr lang="en-US" dirty="0">
                <a:solidFill>
                  <a:srgbClr val="FF0000"/>
                </a:solidFill>
              </a:rPr>
              <a:t>eclipsed </a:t>
            </a:r>
            <a:r>
              <a:rPr lang="en-US" dirty="0" err="1">
                <a:solidFill>
                  <a:srgbClr val="FF0000"/>
                </a:solidFill>
              </a:rPr>
              <a:t>hydrogens</a:t>
            </a:r>
            <a:r>
              <a:rPr lang="en-US" dirty="0"/>
              <a:t>.</a:t>
            </a:r>
          </a:p>
        </p:txBody>
      </p:sp>
      <p:pic>
        <p:nvPicPr>
          <p:cNvPr id="911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2626028" y="1758800"/>
            <a:ext cx="3891945" cy="35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685800" y="13395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</a:rPr>
              <a:t>Cyclopentane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92162" name="TextBox 1"/>
          <p:cNvSpPr txBox="1">
            <a:spLocks noChangeArrowheads="1"/>
          </p:cNvSpPr>
          <p:nvPr/>
        </p:nvSpPr>
        <p:spPr bwMode="auto">
          <a:xfrm>
            <a:off x="362857" y="5504691"/>
            <a:ext cx="840619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Molecules </a:t>
            </a:r>
            <a:r>
              <a:rPr lang="en-US" dirty="0"/>
              <a:t>twist out of a planar arrangement to minimize </a:t>
            </a:r>
            <a:r>
              <a:rPr lang="en-US" dirty="0">
                <a:solidFill>
                  <a:srgbClr val="FF0000"/>
                </a:solidFill>
              </a:rPr>
              <a:t>angle strain </a:t>
            </a:r>
            <a:r>
              <a:rPr lang="en-US" dirty="0"/>
              <a:t>and the number of </a:t>
            </a:r>
            <a:r>
              <a:rPr lang="en-US" dirty="0">
                <a:solidFill>
                  <a:srgbClr val="FF0000"/>
                </a:solidFill>
              </a:rPr>
              <a:t>eclipsed </a:t>
            </a:r>
            <a:r>
              <a:rPr lang="en-US" dirty="0" err="1">
                <a:solidFill>
                  <a:srgbClr val="FF0000"/>
                </a:solidFill>
              </a:rPr>
              <a:t>hydrogens</a:t>
            </a:r>
            <a:r>
              <a:rPr lang="en-US" dirty="0"/>
              <a:t>.</a:t>
            </a:r>
          </a:p>
        </p:txBody>
      </p:sp>
      <p:pic>
        <p:nvPicPr>
          <p:cNvPr id="921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2884148" y="1834196"/>
            <a:ext cx="3375705" cy="3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Chair Conformer of Cyclohexane</a:t>
            </a:r>
          </a:p>
        </p:txBody>
      </p:sp>
      <p:sp>
        <p:nvSpPr>
          <p:cNvPr id="93187" name="TextBox 1"/>
          <p:cNvSpPr txBox="1">
            <a:spLocks noChangeArrowheads="1"/>
          </p:cNvSpPr>
          <p:nvPr/>
        </p:nvSpPr>
        <p:spPr bwMode="auto">
          <a:xfrm>
            <a:off x="153939" y="5045155"/>
            <a:ext cx="883612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The chair conformer of cyclohexane is completely </a:t>
            </a:r>
            <a:r>
              <a:rPr lang="en-US" dirty="0">
                <a:solidFill>
                  <a:srgbClr val="FF0000"/>
                </a:solidFill>
              </a:rPr>
              <a:t>free of strain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ctr" eaLnBrk="1" hangingPunct="1"/>
            <a:endParaRPr lang="en-US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dirty="0"/>
              <a:t>All bond angles are </a:t>
            </a:r>
            <a:r>
              <a:rPr lang="en-US" dirty="0">
                <a:solidFill>
                  <a:srgbClr val="FF0000"/>
                </a:solidFill>
              </a:rPr>
              <a:t>111°</a:t>
            </a:r>
            <a:r>
              <a:rPr lang="en-US" dirty="0"/>
              <a:t> and all adjacent bonds are </a:t>
            </a:r>
            <a:r>
              <a:rPr lang="en-US" dirty="0">
                <a:solidFill>
                  <a:srgbClr val="FF0000"/>
                </a:solidFill>
              </a:rPr>
              <a:t>staggered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31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"/>
          <a:stretch>
            <a:fillRect/>
          </a:stretch>
        </p:blipFill>
        <p:spPr bwMode="auto">
          <a:xfrm>
            <a:off x="485019" y="2075541"/>
            <a:ext cx="8173962" cy="278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Drawing the Chair Conformer</a:t>
            </a:r>
          </a:p>
        </p:txBody>
      </p:sp>
      <p:sp>
        <p:nvSpPr>
          <p:cNvPr id="94210" name="TextBox 1"/>
          <p:cNvSpPr txBox="1">
            <a:spLocks noChangeArrowheads="1"/>
          </p:cNvSpPr>
          <p:nvPr/>
        </p:nvSpPr>
        <p:spPr bwMode="auto">
          <a:xfrm>
            <a:off x="313563" y="5240620"/>
            <a:ext cx="8516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Notice that each </a:t>
            </a:r>
            <a:r>
              <a:rPr lang="en-US" dirty="0">
                <a:solidFill>
                  <a:srgbClr val="FF0000"/>
                </a:solidFill>
              </a:rPr>
              <a:t>equatorial bond </a:t>
            </a:r>
            <a:r>
              <a:rPr lang="en-US" dirty="0"/>
              <a:t>is parallel to </a:t>
            </a:r>
            <a:r>
              <a:rPr lang="en-US" dirty="0">
                <a:solidFill>
                  <a:srgbClr val="FF0000"/>
                </a:solidFill>
              </a:rPr>
              <a:t>two ring bonds</a:t>
            </a:r>
            <a:r>
              <a:rPr lang="en-US" dirty="0"/>
              <a:t>.</a:t>
            </a:r>
          </a:p>
        </p:txBody>
      </p:sp>
      <p:pic>
        <p:nvPicPr>
          <p:cNvPr id="942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3"/>
          <a:stretch>
            <a:fillRect/>
          </a:stretch>
        </p:blipFill>
        <p:spPr bwMode="auto">
          <a:xfrm>
            <a:off x="1176727" y="2407633"/>
            <a:ext cx="2667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8"/>
          <a:stretch>
            <a:fillRect/>
          </a:stretch>
        </p:blipFill>
        <p:spPr bwMode="auto">
          <a:xfrm>
            <a:off x="5261942" y="2406046"/>
            <a:ext cx="26463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6"/>
          <a:stretch>
            <a:fillRect/>
          </a:stretch>
        </p:blipFill>
        <p:spPr bwMode="auto">
          <a:xfrm>
            <a:off x="685800" y="4034414"/>
            <a:ext cx="7772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Box 1"/>
          <p:cNvSpPr txBox="1">
            <a:spLocks noChangeArrowheads="1"/>
          </p:cNvSpPr>
          <p:nvPr/>
        </p:nvSpPr>
        <p:spPr bwMode="auto">
          <a:xfrm>
            <a:off x="949325" y="349855"/>
            <a:ext cx="7245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/>
              <a:t>Axial and Equatorial Bonds</a:t>
            </a:r>
          </a:p>
        </p:txBody>
      </p:sp>
      <p:pic>
        <p:nvPicPr>
          <p:cNvPr id="952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1"/>
          <a:stretch>
            <a:fillRect/>
          </a:stretch>
        </p:blipFill>
        <p:spPr bwMode="auto">
          <a:xfrm>
            <a:off x="1497446" y="4144066"/>
            <a:ext cx="6149109" cy="206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"/>
          <a:stretch>
            <a:fillRect/>
          </a:stretch>
        </p:blipFill>
        <p:spPr bwMode="auto">
          <a:xfrm>
            <a:off x="618069" y="2083848"/>
            <a:ext cx="3091873" cy="144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"/>
          <a:stretch>
            <a:fillRect/>
          </a:stretch>
        </p:blipFill>
        <p:spPr bwMode="auto">
          <a:xfrm>
            <a:off x="4582058" y="1987611"/>
            <a:ext cx="395446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Ring Flip</a:t>
            </a:r>
          </a:p>
        </p:txBody>
      </p:sp>
      <p:sp>
        <p:nvSpPr>
          <p:cNvPr id="96258" name="Text Box 6"/>
          <p:cNvSpPr txBox="1">
            <a:spLocks noChangeArrowheads="1"/>
          </p:cNvSpPr>
          <p:nvPr/>
        </p:nvSpPr>
        <p:spPr bwMode="auto">
          <a:xfrm>
            <a:off x="565451" y="4844140"/>
            <a:ext cx="8155216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b="1" dirty="0"/>
              <a:t>Cyclohexane </a:t>
            </a:r>
            <a:r>
              <a:rPr lang="en-US" b="1" dirty="0">
                <a:solidFill>
                  <a:srgbClr val="008000"/>
                </a:solidFill>
              </a:rPr>
              <a:t>interconverts</a:t>
            </a:r>
            <a:r>
              <a:rPr lang="en-US" b="1" dirty="0"/>
              <a:t> between two stable </a:t>
            </a:r>
            <a:r>
              <a:rPr lang="en-US" b="1" dirty="0">
                <a:solidFill>
                  <a:srgbClr val="008000"/>
                </a:solidFill>
              </a:rPr>
              <a:t>chair conformers.</a:t>
            </a:r>
            <a:endParaRPr lang="en-US" b="1" dirty="0"/>
          </a:p>
        </p:txBody>
      </p:sp>
      <p:pic>
        <p:nvPicPr>
          <p:cNvPr id="962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3"/>
          <a:stretch>
            <a:fillRect/>
          </a:stretch>
        </p:blipFill>
        <p:spPr bwMode="auto">
          <a:xfrm>
            <a:off x="563638" y="2196491"/>
            <a:ext cx="8016724" cy="243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Conformers of Cyclohexane</a:t>
            </a:r>
          </a:p>
        </p:txBody>
      </p:sp>
      <p:pic>
        <p:nvPicPr>
          <p:cNvPr id="2" name="Picture 1" descr="Screen Shot 2015-06-01 at 2.2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509757"/>
            <a:ext cx="6028959" cy="3103141"/>
          </a:xfrm>
          <a:prstGeom prst="rect">
            <a:avLst/>
          </a:prstGeom>
        </p:spPr>
      </p:pic>
      <p:pic>
        <p:nvPicPr>
          <p:cNvPr id="3" name="Picture 2" descr="Screen Shot 2015-06-01 at 2.29.20 PM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92" y="2482899"/>
            <a:ext cx="2607388" cy="3156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685800" y="11929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Conformers of </a:t>
            </a:r>
            <a:r>
              <a:rPr lang="en-US" sz="3600" dirty="0" err="1">
                <a:solidFill>
                  <a:srgbClr val="000000"/>
                </a:solidFill>
              </a:rPr>
              <a:t>Monosubstituted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Cyclohexanes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98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5"/>
          <a:stretch>
            <a:fillRect/>
          </a:stretch>
        </p:blipFill>
        <p:spPr bwMode="auto">
          <a:xfrm>
            <a:off x="509210" y="2738404"/>
            <a:ext cx="8125581" cy="268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0" y="11611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A Substituent is More Stable in an Equatorial Position</a:t>
            </a:r>
          </a:p>
        </p:txBody>
      </p:sp>
      <p:pic>
        <p:nvPicPr>
          <p:cNvPr id="993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>
            <a:fillRect/>
          </a:stretch>
        </p:blipFill>
        <p:spPr bwMode="auto">
          <a:xfrm>
            <a:off x="1752600" y="1706335"/>
            <a:ext cx="5638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"/>
          <a:stretch>
            <a:fillRect/>
          </a:stretch>
        </p:blipFill>
        <p:spPr bwMode="auto">
          <a:xfrm>
            <a:off x="1331913" y="4015998"/>
            <a:ext cx="64801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Common Names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0"/>
          <a:stretch>
            <a:fillRect/>
          </a:stretch>
        </p:blipFill>
        <p:spPr bwMode="auto">
          <a:xfrm>
            <a:off x="425828" y="2522552"/>
            <a:ext cx="8292344" cy="8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1"/>
          <a:stretch>
            <a:fillRect/>
          </a:stretch>
        </p:blipFill>
        <p:spPr bwMode="auto">
          <a:xfrm>
            <a:off x="419781" y="3904763"/>
            <a:ext cx="8304439" cy="136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1,3-Diaxial Interactions</a:t>
            </a:r>
          </a:p>
        </p:txBody>
      </p:sp>
      <p:pic>
        <p:nvPicPr>
          <p:cNvPr id="1003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>
            <a:fillRect/>
          </a:stretch>
        </p:blipFill>
        <p:spPr bwMode="auto">
          <a:xfrm>
            <a:off x="557591" y="2202302"/>
            <a:ext cx="8028819" cy="375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Comparing </a:t>
            </a:r>
            <a:r>
              <a:rPr lang="en-US" sz="4000" dirty="0" smtClean="0">
                <a:solidFill>
                  <a:srgbClr val="000000"/>
                </a:solidFill>
              </a:rPr>
              <a:t>Gauche and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1,3-Diaxial Interactions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1378" name="TextBox 1"/>
          <p:cNvSpPr txBox="1">
            <a:spLocks noChangeArrowheads="1"/>
          </p:cNvSpPr>
          <p:nvPr/>
        </p:nvSpPr>
        <p:spPr bwMode="auto">
          <a:xfrm>
            <a:off x="695325" y="5418665"/>
            <a:ext cx="277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Gauche is 0.87 kcal/mole</a:t>
            </a:r>
          </a:p>
          <a:p>
            <a:pPr eaLnBrk="1" hangingPunct="1"/>
            <a:r>
              <a:rPr lang="en-US" sz="1800" dirty="0"/>
              <a:t>   less sable than anti.</a:t>
            </a:r>
          </a:p>
        </p:txBody>
      </p:sp>
      <p:sp>
        <p:nvSpPr>
          <p:cNvPr id="101379" name="TextBox 2"/>
          <p:cNvSpPr txBox="1">
            <a:spLocks noChangeArrowheads="1"/>
          </p:cNvSpPr>
          <p:nvPr/>
        </p:nvSpPr>
        <p:spPr bwMode="auto">
          <a:xfrm>
            <a:off x="5124450" y="5418665"/>
            <a:ext cx="349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Axial is 1.74 (2 × 0.87) kcal/mol</a:t>
            </a:r>
          </a:p>
          <a:p>
            <a:pPr eaLnBrk="1" hangingPunct="1"/>
            <a:r>
              <a:rPr lang="en-US" sz="1800"/>
              <a:t>    less sable than equatorial.</a:t>
            </a:r>
          </a:p>
        </p:txBody>
      </p:sp>
      <p:pic>
        <p:nvPicPr>
          <p:cNvPr id="1013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"/>
          <a:stretch>
            <a:fillRect/>
          </a:stretch>
        </p:blipFill>
        <p:spPr bwMode="auto">
          <a:xfrm>
            <a:off x="682625" y="2187570"/>
            <a:ext cx="777875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1 at 2.3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37" y="1536094"/>
            <a:ext cx="1984951" cy="5164666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50761" y="1672167"/>
            <a:ext cx="584200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The larger the substituent, </a:t>
            </a:r>
            <a:r>
              <a:rPr lang="en-US" dirty="0" smtClean="0"/>
              <a:t>the </a:t>
            </a:r>
            <a:r>
              <a:rPr lang="en-US" dirty="0"/>
              <a:t>more the </a:t>
            </a:r>
            <a:r>
              <a:rPr lang="en-US" dirty="0" err="1" smtClean="0">
                <a:solidFill>
                  <a:srgbClr val="0000FF"/>
                </a:solidFill>
              </a:rPr>
              <a:t>quatorial</a:t>
            </a:r>
            <a:r>
              <a:rPr lang="en-US" dirty="0">
                <a:solidFill>
                  <a:srgbClr val="0000FF"/>
                </a:solidFill>
              </a:rPr>
              <a:t>-substituted </a:t>
            </a:r>
            <a:r>
              <a:rPr lang="en-US" dirty="0"/>
              <a:t>conformer will be </a:t>
            </a:r>
            <a:r>
              <a:rPr lang="en-US" dirty="0">
                <a:solidFill>
                  <a:srgbClr val="0000FF"/>
                </a:solidFill>
              </a:rPr>
              <a:t>favored.</a:t>
            </a:r>
          </a:p>
        </p:txBody>
      </p:sp>
    </p:spTree>
    <p:extLst>
      <p:ext uri="{BB962C8B-B14F-4D97-AF65-F5344CB8AC3E}">
        <p14:creationId xmlns:p14="http://schemas.microsoft.com/office/powerpoint/2010/main" val="28772093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Box 1"/>
          <p:cNvSpPr txBox="1">
            <a:spLocks noChangeArrowheads="1"/>
          </p:cNvSpPr>
          <p:nvPr/>
        </p:nvSpPr>
        <p:spPr bwMode="auto">
          <a:xfrm>
            <a:off x="0" y="18022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/>
              <a:t>The Only Difference Between Starch and Cotton </a:t>
            </a:r>
          </a:p>
          <a:p>
            <a:pPr algn="ctr" eaLnBrk="1" hangingPunct="1"/>
            <a:r>
              <a:rPr lang="en-US" sz="3200" dirty="0"/>
              <a:t>is an Equatorial Bond </a:t>
            </a:r>
            <a:r>
              <a:rPr lang="en-US" sz="3200" dirty="0" smtClean="0"/>
              <a:t>versus </a:t>
            </a:r>
            <a:r>
              <a:rPr lang="en-US" sz="3200" dirty="0"/>
              <a:t>an Axial Bond</a:t>
            </a:r>
          </a:p>
        </p:txBody>
      </p:sp>
      <p:pic>
        <p:nvPicPr>
          <p:cNvPr id="1034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"/>
          <a:stretch>
            <a:fillRect/>
          </a:stretch>
        </p:blipFill>
        <p:spPr bwMode="auto">
          <a:xfrm>
            <a:off x="533714" y="1765907"/>
            <a:ext cx="8076573" cy="46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Cis</a:t>
            </a:r>
            <a:r>
              <a:rPr lang="en-US" sz="3600" dirty="0">
                <a:solidFill>
                  <a:srgbClr val="000000"/>
                </a:solidFill>
              </a:rPr>
              <a:t> and Trans Isomers of </a:t>
            </a:r>
            <a:r>
              <a:rPr lang="en-US" sz="3600" dirty="0" err="1">
                <a:solidFill>
                  <a:srgbClr val="000000"/>
                </a:solidFill>
              </a:rPr>
              <a:t>Cyclohexanes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044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4"/>
          <a:stretch>
            <a:fillRect/>
          </a:stretch>
        </p:blipFill>
        <p:spPr bwMode="auto">
          <a:xfrm>
            <a:off x="838200" y="2581048"/>
            <a:ext cx="74676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1010444" y="128210"/>
            <a:ext cx="71231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Each Isomer </a:t>
            </a:r>
            <a:r>
              <a:rPr lang="en-US" sz="3600" dirty="0" smtClean="0">
                <a:solidFill>
                  <a:srgbClr val="000000"/>
                </a:solidFill>
              </a:rPr>
              <a:t>has </a:t>
            </a: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Two Chair Conformers</a:t>
            </a:r>
          </a:p>
        </p:txBody>
      </p:sp>
      <p:pic>
        <p:nvPicPr>
          <p:cNvPr id="1054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5"/>
          <a:stretch>
            <a:fillRect/>
          </a:stretch>
        </p:blipFill>
        <p:spPr bwMode="auto">
          <a:xfrm>
            <a:off x="1039019" y="1576993"/>
            <a:ext cx="70659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8"/>
          <a:stretch>
            <a:fillRect/>
          </a:stretch>
        </p:blipFill>
        <p:spPr bwMode="auto">
          <a:xfrm>
            <a:off x="605631" y="3953103"/>
            <a:ext cx="79327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685800" y="11611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i="1" dirty="0">
                <a:solidFill>
                  <a:srgbClr val="000000"/>
                </a:solidFill>
              </a:rPr>
              <a:t>cis</a:t>
            </a:r>
            <a:r>
              <a:rPr lang="en-US" sz="3600" dirty="0">
                <a:solidFill>
                  <a:srgbClr val="000000"/>
                </a:solidFill>
              </a:rPr>
              <a:t>-1-</a:t>
            </a:r>
            <a:r>
              <a:rPr lang="en-US" sz="3600" i="1" dirty="0">
                <a:solidFill>
                  <a:srgbClr val="000000"/>
                </a:solidFill>
              </a:rPr>
              <a:t>tert</a:t>
            </a:r>
            <a:r>
              <a:rPr lang="en-US" sz="3600" dirty="0">
                <a:solidFill>
                  <a:srgbClr val="000000"/>
                </a:solidFill>
              </a:rPr>
              <a:t>-butyl-3-methylcyclohexane</a:t>
            </a:r>
          </a:p>
        </p:txBody>
      </p:sp>
      <p:pic>
        <p:nvPicPr>
          <p:cNvPr id="1064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"/>
          <a:stretch>
            <a:fillRect/>
          </a:stretch>
        </p:blipFill>
        <p:spPr bwMode="auto">
          <a:xfrm>
            <a:off x="491067" y="2509413"/>
            <a:ext cx="8161867" cy="325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228600" y="131535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i="1" dirty="0">
                <a:solidFill>
                  <a:srgbClr val="000000"/>
                </a:solidFill>
              </a:rPr>
              <a:t>trans</a:t>
            </a:r>
            <a:r>
              <a:rPr lang="en-US" sz="3600" dirty="0">
                <a:solidFill>
                  <a:srgbClr val="000000"/>
                </a:solidFill>
              </a:rPr>
              <a:t>-1-</a:t>
            </a:r>
            <a:r>
              <a:rPr lang="en-US" sz="3600" i="1" dirty="0">
                <a:solidFill>
                  <a:srgbClr val="000000"/>
                </a:solidFill>
              </a:rPr>
              <a:t>tert</a:t>
            </a:r>
            <a:r>
              <a:rPr lang="en-US" sz="3600" dirty="0">
                <a:solidFill>
                  <a:srgbClr val="000000"/>
                </a:solidFill>
              </a:rPr>
              <a:t>-butyl-3-methylcyclohexane</a:t>
            </a:r>
          </a:p>
        </p:txBody>
      </p:sp>
      <p:pic>
        <p:nvPicPr>
          <p:cNvPr id="1075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>
            <a:fillRect/>
          </a:stretch>
        </p:blipFill>
        <p:spPr bwMode="auto">
          <a:xfrm>
            <a:off x="509210" y="2387996"/>
            <a:ext cx="8125581" cy="335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026"/>
          <p:cNvSpPr>
            <a:spLocks noChangeArrowheads="1"/>
          </p:cNvSpPr>
          <p:nvPr/>
        </p:nvSpPr>
        <p:spPr bwMode="auto">
          <a:xfrm>
            <a:off x="0" y="1143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Rings </a:t>
            </a:r>
            <a:r>
              <a:rPr lang="en-US" sz="4000" dirty="0" smtClean="0">
                <a:solidFill>
                  <a:srgbClr val="000000"/>
                </a:solidFill>
              </a:rPr>
              <a:t>can </a:t>
            </a:r>
            <a:r>
              <a:rPr lang="en-US" sz="4000" dirty="0">
                <a:solidFill>
                  <a:srgbClr val="000000"/>
                </a:solidFill>
              </a:rPr>
              <a:t>b</a:t>
            </a:r>
            <a:r>
              <a:rPr lang="en-US" sz="4000" dirty="0" smtClean="0">
                <a:solidFill>
                  <a:srgbClr val="000000"/>
                </a:solidFill>
              </a:rPr>
              <a:t>e Trans </a:t>
            </a:r>
            <a:r>
              <a:rPr lang="en-US" sz="4000" dirty="0">
                <a:solidFill>
                  <a:srgbClr val="000000"/>
                </a:solidFill>
              </a:rPr>
              <a:t>Fused or </a:t>
            </a:r>
            <a:r>
              <a:rPr lang="en-US" sz="4000" dirty="0" err="1">
                <a:solidFill>
                  <a:srgbClr val="000000"/>
                </a:solidFill>
              </a:rPr>
              <a:t>Cis</a:t>
            </a:r>
            <a:r>
              <a:rPr lang="en-US" sz="4000" dirty="0">
                <a:solidFill>
                  <a:srgbClr val="000000"/>
                </a:solidFill>
              </a:rPr>
              <a:t> Fused</a:t>
            </a:r>
          </a:p>
        </p:txBody>
      </p:sp>
      <p:pic>
        <p:nvPicPr>
          <p:cNvPr id="1085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>
            <a:fillRect/>
          </a:stretch>
        </p:blipFill>
        <p:spPr bwMode="auto">
          <a:xfrm>
            <a:off x="839513" y="2564190"/>
            <a:ext cx="74649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026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The Steroid Ring System</a:t>
            </a:r>
          </a:p>
        </p:txBody>
      </p:sp>
      <p:pic>
        <p:nvPicPr>
          <p:cNvPr id="1095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3"/>
          <a:stretch>
            <a:fillRect/>
          </a:stretch>
        </p:blipFill>
        <p:spPr bwMode="auto">
          <a:xfrm>
            <a:off x="418495" y="1982098"/>
            <a:ext cx="8307010" cy="195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"/>
          <a:stretch>
            <a:fillRect/>
          </a:stretch>
        </p:blipFill>
        <p:spPr bwMode="auto">
          <a:xfrm>
            <a:off x="2370251" y="4248339"/>
            <a:ext cx="4403498" cy="210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685800" y="1282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Propyl and Isopropyl</a:t>
            </a:r>
          </a:p>
        </p:txBody>
      </p:sp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1"/>
          <a:stretch>
            <a:fillRect/>
          </a:stretch>
        </p:blipFill>
        <p:spPr bwMode="auto">
          <a:xfrm>
            <a:off x="418495" y="2612517"/>
            <a:ext cx="8307010" cy="292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2"/>
          <p:cNvSpPr txBox="1">
            <a:spLocks noChangeArrowheads="1"/>
          </p:cNvSpPr>
          <p:nvPr/>
        </p:nvSpPr>
        <p:spPr bwMode="auto">
          <a:xfrm>
            <a:off x="302969" y="336250"/>
            <a:ext cx="85380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Two w</a:t>
            </a:r>
            <a:r>
              <a:rPr lang="en-US" sz="4000" dirty="0" smtClean="0"/>
              <a:t>ays </a:t>
            </a:r>
            <a:r>
              <a:rPr lang="en-US" sz="4000" dirty="0"/>
              <a:t>to </a:t>
            </a:r>
            <a:r>
              <a:rPr lang="en-US" sz="4000" dirty="0" smtClean="0"/>
              <a:t>draw </a:t>
            </a:r>
            <a:r>
              <a:rPr lang="en-US" sz="4000" dirty="0"/>
              <a:t>Isopropyl Chloride</a:t>
            </a:r>
          </a:p>
        </p:txBody>
      </p:sp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1659320" y="1681241"/>
            <a:ext cx="5825361" cy="47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8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8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object type=&quot;3&quot; unique_id=&quot;10023&quot;&gt;&lt;property id=&quot;20148&quot; value=&quot;5&quot;/&gt;&lt;property id=&quot;20300&quot; value=&quot;Slide 21&quot;/&gt;&lt;property id=&quot;20307&quot; value=&quot;276&quot;/&gt;&lt;/object&gt;&lt;object type=&quot;3&quot; unique_id=&quot;10024&quot;&gt;&lt;property id=&quot;20148&quot; value=&quot;5&quot;/&gt;&lt;property id=&quot;20300&quot; value=&quot;Slide 22&quot;/&gt;&lt;property id=&quot;20307&quot; value=&quot;277&quot;/&gt;&lt;/object&gt;&lt;object type=&quot;3&quot; unique_id=&quot;10025&quot;&gt;&lt;property id=&quot;20148&quot; value=&quot;5&quot;/&gt;&lt;property id=&quot;20300&quot; value=&quot;Slide 23&quot;/&gt;&lt;property id=&quot;20307&quot; value=&quot;278&quot;/&gt;&lt;/object&gt;&lt;object type=&quot;3&quot; unique_id=&quot;10026&quot;&gt;&lt;property id=&quot;20148&quot; value=&quot;5&quot;/&gt;&lt;property id=&quot;20300&quot; value=&quot;Slide 24&quot;/&gt;&lt;property id=&quot;20307&quot; value=&quot;279&quot;/&gt;&lt;/object&gt;&lt;object type=&quot;3&quot; unique_id=&quot;10027&quot;&gt;&lt;property id=&quot;20148&quot; value=&quot;5&quot;/&gt;&lt;property id=&quot;20300&quot; value=&quot;Slide 25&quot;/&gt;&lt;property id=&quot;20307&quot; value=&quot;280&quot;/&gt;&lt;/object&gt;&lt;object type=&quot;3&quot; unique_id=&quot;10028&quot;&gt;&lt;property id=&quot;20148&quot; value=&quot;5&quot;/&gt;&lt;property id=&quot;20300&quot; value=&quot;Slide 26&quot;/&gt;&lt;property id=&quot;20307&quot; value=&quot;281&quot;/&gt;&lt;/object&gt;&lt;object type=&quot;3&quot; unique_id=&quot;10029&quot;&gt;&lt;property id=&quot;20148&quot; value=&quot;5&quot;/&gt;&lt;property id=&quot;20300&quot; value=&quot;Slide 27&quot;/&gt;&lt;property id=&quot;20307&quot; value=&quot;282&quot;/&gt;&lt;/object&gt;&lt;object type=&quot;3&quot; unique_id=&quot;10030&quot;&gt;&lt;property id=&quot;20148&quot; value=&quot;5&quot;/&gt;&lt;property id=&quot;20300&quot; value=&quot;Slide 28&quot;/&gt;&lt;property id=&quot;20307&quot; value=&quot;283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&quot;/&gt;&lt;property id=&quot;20307&quot; value=&quot;287&quot;/&gt;&lt;/object&gt;&lt;object type=&quot;3&quot; unique_id=&quot;10033&quot;&gt;&lt;property id=&quot;20148&quot; value=&quot;5&quot;/&gt;&lt;property id=&quot;20300&quot; value=&quot;Slide 31&quot;/&gt;&lt;property id=&quot;20307&quot; value=&quot;288&quot;/&gt;&lt;/object&gt;&lt;object type=&quot;3&quot; unique_id=&quot;10034&quot;&gt;&lt;property id=&quot;20148&quot; value=&quot;5&quot;/&gt;&lt;property id=&quot;20300&quot; value=&quot;Slide 32&quot;/&gt;&lt;property id=&quot;20307&quot; value=&quot;289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91&quot;/&gt;&lt;/object&gt;&lt;object type=&quot;3&quot; unique_id=&quot;10037&quot;&gt;&lt;property id=&quot;20148&quot; value=&quot;5&quot;/&gt;&lt;property id=&quot;20300&quot; value=&quot;Slide 35&quot;/&gt;&lt;property id=&quot;20307&quot; value=&quot;292&quot;/&gt;&lt;/object&gt;&lt;object type=&quot;3&quot; unique_id=&quot;10038&quot;&gt;&lt;property id=&quot;20148&quot; value=&quot;5&quot;/&gt;&lt;property id=&quot;20300&quot; value=&quot;Slide 36&quot;/&gt;&lt;property id=&quot;20307&quot; value=&quot;293&quot;/&gt;&lt;/object&gt;&lt;object type=&quot;3&quot; unique_id=&quot;10039&quot;&gt;&lt;property id=&quot;20148&quot; value=&quot;5&quot;/&gt;&lt;property id=&quot;20300&quot; value=&quot;Slide 37&quot;/&gt;&lt;property id=&quot;20307&quot; value=&quot;294&quot;/&gt;&lt;/object&gt;&lt;object type=&quot;3&quot; unique_id=&quot;10040&quot;&gt;&lt;property id=&quot;20148&quot; value=&quot;5&quot;/&gt;&lt;property id=&quot;20300&quot; value=&quot;Slide 38&quot;/&gt;&lt;property id=&quot;20307&quot; value=&quot;297&quot;/&gt;&lt;/object&gt;&lt;object type=&quot;3&quot; unique_id=&quot;10041&quot;&gt;&lt;property id=&quot;20148&quot; value=&quot;5&quot;/&gt;&lt;property id=&quot;20300&quot; value=&quot;Slide 39&quot;/&gt;&lt;property id=&quot;20307&quot; value=&quot;298&quot;/&gt;&lt;/object&gt;&lt;object type=&quot;3&quot; unique_id=&quot;10042&quot;&gt;&lt;property id=&quot;20148&quot; value=&quot;5&quot;/&gt;&lt;property id=&quot;20300&quot; value=&quot;Slide 40&quot;/&gt;&lt;property id=&quot;20307&quot; value=&quot;299&quot;/&gt;&lt;/object&gt;&lt;object type=&quot;3&quot; unique_id=&quot;10043&quot;&gt;&lt;property id=&quot;20148&quot; value=&quot;5&quot;/&gt;&lt;property id=&quot;20300&quot; value=&quot;Slide 41&quot;/&gt;&lt;property id=&quot;20307&quot; value=&quot;301&quot;/&gt;&lt;/object&gt;&lt;object type=&quot;3&quot; unique_id=&quot;10044&quot;&gt;&lt;property id=&quot;20148&quot; value=&quot;5&quot;/&gt;&lt;property id=&quot;20300&quot; value=&quot;Slide 42&quot;/&gt;&lt;property id=&quot;20307&quot; value=&quot;302&quot;/&gt;&lt;/object&gt;&lt;object type=&quot;3&quot; unique_id=&quot;10045&quot;&gt;&lt;property id=&quot;20148&quot; value=&quot;5&quot;/&gt;&lt;property id=&quot;20300&quot; value=&quot;Slide 43&quot;/&gt;&lt;property id=&quot;20307&quot; value=&quot;303&quot;/&gt;&lt;/object&gt;&lt;object type=&quot;3&quot; unique_id=&quot;10046&quot;&gt;&lt;property id=&quot;20148&quot; value=&quot;5&quot;/&gt;&lt;property id=&quot;20300&quot; value=&quot;Slide 44&quot;/&gt;&lt;property id=&quot;20307&quot; value=&quot;307&quot;/&gt;&lt;/object&gt;&lt;object type=&quot;3&quot; unique_id=&quot;10047&quot;&gt;&lt;property id=&quot;20148&quot; value=&quot;5&quot;/&gt;&lt;property id=&quot;20300&quot; value=&quot;Slide 45&quot;/&gt;&lt;property id=&quot;20307&quot; value=&quot;304&quot;/&gt;&lt;/object&gt;&lt;object type=&quot;3&quot; unique_id=&quot;10048&quot;&gt;&lt;property id=&quot;20148&quot; value=&quot;5&quot;/&gt;&lt;property id=&quot;20300&quot; value=&quot;Slide 46&quot;/&gt;&lt;property id=&quot;20307&quot; value=&quot;306&quot;/&gt;&lt;/object&gt;&lt;object type=&quot;3&quot; unique_id=&quot;10049&quot;&gt;&lt;property id=&quot;20148&quot; value=&quot;5&quot;/&gt;&lt;property id=&quot;20300&quot; value=&quot;Slide 47&quot;/&gt;&lt;property id=&quot;20307&quot; value=&quot;305&quot;/&gt;&lt;/object&gt;&lt;object type=&quot;3&quot; unique_id=&quot;10050&quot;&gt;&lt;property id=&quot;20148&quot; value=&quot;5&quot;/&gt;&lt;property id=&quot;20300&quot; value=&quot;Slide 48&quot;/&gt;&lt;property id=&quot;20307&quot; value=&quot;308&quot;/&gt;&lt;/object&gt;&lt;object type=&quot;3&quot; unique_id=&quot;10051&quot;&gt;&lt;property id=&quot;20148&quot; value=&quot;5&quot;/&gt;&lt;property id=&quot;20300&quot; value=&quot;Slide 49&quot;/&gt;&lt;property id=&quot;20307&quot; value=&quot;309&quot;/&gt;&lt;/object&gt;&lt;object type=&quot;3&quot; unique_id=&quot;10052&quot;&gt;&lt;property id=&quot;20148&quot; value=&quot;5&quot;/&gt;&lt;property id=&quot;20300&quot; value=&quot;Slide 50&quot;/&gt;&lt;property id=&quot;20307&quot; value=&quot;310&quot;/&gt;&lt;/object&gt;&lt;object type=&quot;3&quot; unique_id=&quot;10053&quot;&gt;&lt;property id=&quot;20148&quot; value=&quot;5&quot;/&gt;&lt;property id=&quot;20300&quot; value=&quot;Slide 51&quot;/&gt;&lt;property id=&quot;20307&quot; value=&quot;311&quot;/&gt;&lt;/object&gt;&lt;object type=&quot;3&quot; unique_id=&quot;10054&quot;&gt;&lt;property id=&quot;20148&quot; value=&quot;5&quot;/&gt;&lt;property id=&quot;20300&quot; value=&quot;Slide 52&quot;/&gt;&lt;property id=&quot;20307&quot; value=&quot;312&quot;/&gt;&lt;/object&gt;&lt;object type=&quot;3&quot; unique_id=&quot;10055&quot;&gt;&lt;property id=&quot;20148&quot; value=&quot;5&quot;/&gt;&lt;property id=&quot;20300&quot; value=&quot;Slide 53&quot;/&gt;&lt;property id=&quot;20307&quot; value=&quot;313&quot;/&gt;&lt;/object&gt;&lt;object type=&quot;3&quot; unique_id=&quot;10056&quot;&gt;&lt;property id=&quot;20148&quot; value=&quot;5&quot;/&gt;&lt;property id=&quot;20300&quot; value=&quot;Slide 54&quot;/&gt;&lt;property id=&quot;20307&quot; value=&quot;314&quot;/&gt;&lt;/object&gt;&lt;object type=&quot;3&quot; unique_id=&quot;10057&quot;&gt;&lt;property id=&quot;20148&quot; value=&quot;5&quot;/&gt;&lt;property id=&quot;20300&quot; value=&quot;Slide 55&quot;/&gt;&lt;property id=&quot;20307&quot; value=&quot;315&quot;/&gt;&lt;/object&gt;&lt;object type=&quot;3&quot; unique_id=&quot;10058&quot;&gt;&lt;property id=&quot;20148&quot; value=&quot;5&quot;/&gt;&lt;property id=&quot;20300&quot; value=&quot;Slide 56&quot;/&gt;&lt;property id=&quot;20307&quot; value=&quot;316&quot;/&gt;&lt;/object&gt;&lt;object type=&quot;3&quot; unique_id=&quot;10059&quot;&gt;&lt;property id=&quot;20148&quot; value=&quot;5&quot;/&gt;&lt;property id=&quot;20300&quot; value=&quot;Slide 57&quot;/&gt;&lt;property id=&quot;20307&quot; value=&quot;317&quot;/&gt;&lt;/object&gt;&lt;object type=&quot;3&quot; unique_id=&quot;10060&quot;&gt;&lt;property id=&quot;20148&quot; value=&quot;5&quot;/&gt;&lt;property id=&quot;20300&quot; value=&quot;Slide 58&quot;/&gt;&lt;property id=&quot;20307&quot; value=&quot;319&quot;/&gt;&lt;/object&gt;&lt;object type=&quot;3&quot; unique_id=&quot;10061&quot;&gt;&lt;property id=&quot;20148&quot; value=&quot;5&quot;/&gt;&lt;property id=&quot;20300&quot; value=&quot;Slide 59&quot;/&gt;&lt;property id=&quot;20307&quot; value=&quot;320&quot;/&gt;&lt;/object&gt;&lt;object type=&quot;3&quot; unique_id=&quot;10062&quot;&gt;&lt;property id=&quot;20148&quot; value=&quot;5&quot;/&gt;&lt;property id=&quot;20300&quot; value=&quot;Slide 60&quot;/&gt;&lt;property id=&quot;20307&quot; value=&quot;321&quot;/&gt;&lt;/object&gt;&lt;object type=&quot;3&quot; unique_id=&quot;10063&quot;&gt;&lt;property id=&quot;20148&quot; value=&quot;5&quot;/&gt;&lt;property id=&quot;20300&quot; value=&quot;Slide 61&quot;/&gt;&lt;property id=&quot;20307&quot; value=&quot;322&quot;/&gt;&lt;/object&gt;&lt;object type=&quot;3&quot; unique_id=&quot;10064&quot;&gt;&lt;property id=&quot;20148&quot; value=&quot;5&quot;/&gt;&lt;property id=&quot;20300&quot; value=&quot;Slide 62&quot;/&gt;&lt;property id=&quot;20307&quot; value=&quot;383&quot;/&gt;&lt;/object&gt;&lt;object type=&quot;3&quot; unique_id=&quot;10065&quot;&gt;&lt;property id=&quot;20148&quot; value=&quot;5&quot;/&gt;&lt;property id=&quot;20300&quot; value=&quot;Slide 63&quot;/&gt;&lt;property id=&quot;20307&quot; value=&quot;323&quot;/&gt;&lt;/object&gt;&lt;object type=&quot;3&quot; unique_id=&quot;10066&quot;&gt;&lt;property id=&quot;20148&quot; value=&quot;5&quot;/&gt;&lt;property id=&quot;20300&quot; value=&quot;Slide 64&quot;/&gt;&lt;property id=&quot;20307&quot; value=&quot;324&quot;/&gt;&lt;/object&gt;&lt;object type=&quot;3&quot; unique_id=&quot;10067&quot;&gt;&lt;property id=&quot;20148&quot; value=&quot;5&quot;/&gt;&lt;property id=&quot;20300&quot; value=&quot;Slide 65&quot;/&gt;&lt;property id=&quot;20307&quot; value=&quot;325&quot;/&gt;&lt;/object&gt;&lt;object type=&quot;3&quot; unique_id=&quot;10068&quot;&gt;&lt;property id=&quot;20148&quot; value=&quot;5&quot;/&gt;&lt;property id=&quot;20300&quot; value=&quot;Slide 66&quot;/&gt;&lt;property id=&quot;20307&quot; value=&quot;326&quot;/&gt;&lt;/object&gt;&lt;object type=&quot;3&quot; unique_id=&quot;10069&quot;&gt;&lt;property id=&quot;20148&quot; value=&quot;5&quot;/&gt;&lt;property id=&quot;20300&quot; value=&quot;Slide 67&quot;/&gt;&lt;property id=&quot;20307&quot; value=&quot;327&quot;/&gt;&lt;/object&gt;&lt;object type=&quot;3&quot; unique_id=&quot;10070&quot;&gt;&lt;property id=&quot;20148&quot; value=&quot;5&quot;/&gt;&lt;property id=&quot;20300&quot; value=&quot;Slide 68&quot;/&gt;&lt;property id=&quot;20307&quot; value=&quot;328&quot;/&gt;&lt;/object&gt;&lt;object type=&quot;3&quot; unique_id=&quot;10071&quot;&gt;&lt;property id=&quot;20148&quot; value=&quot;5&quot;/&gt;&lt;property id=&quot;20300&quot; value=&quot;Slide 71&quot;/&gt;&lt;property id=&quot;20307&quot; value=&quot;329&quot;/&gt;&lt;/object&gt;&lt;object type=&quot;3&quot; unique_id=&quot;10072&quot;&gt;&lt;property id=&quot;20148&quot; value=&quot;5&quot;/&gt;&lt;property id=&quot;20300&quot; value=&quot;Slide 69&quot;/&gt;&lt;property id=&quot;20307&quot; value=&quot;330&quot;/&gt;&lt;/object&gt;&lt;object type=&quot;3&quot; unique_id=&quot;10073&quot;&gt;&lt;property id=&quot;20148&quot; value=&quot;5&quot;/&gt;&lt;property id=&quot;20300&quot; value=&quot;Slide 70&quot;/&gt;&lt;property id=&quot;20307&quot; value=&quot;331&quot;/&gt;&lt;/object&gt;&lt;object type=&quot;3&quot; unique_id=&quot;10074&quot;&gt;&lt;property id=&quot;20148&quot; value=&quot;5&quot;/&gt;&lt;property id=&quot;20300&quot; value=&quot;Slide 72&quot;/&gt;&lt;property id=&quot;20307&quot; value=&quot;332&quot;/&gt;&lt;/object&gt;&lt;object type=&quot;3&quot; unique_id=&quot;10075&quot;&gt;&lt;property id=&quot;20148&quot; value=&quot;5&quot;/&gt;&lt;property id=&quot;20300&quot; value=&quot;Slide 73&quot;/&gt;&lt;property id=&quot;20307&quot; value=&quot;333&quot;/&gt;&lt;/object&gt;&lt;object type=&quot;3&quot; unique_id=&quot;10076&quot;&gt;&lt;property id=&quot;20148&quot; value=&quot;5&quot;/&gt;&lt;property id=&quot;20300&quot; value=&quot;Slide 74&quot;/&gt;&lt;property id=&quot;20307&quot; value=&quot;334&quot;/&gt;&lt;/object&gt;&lt;object type=&quot;3&quot; unique_id=&quot;10077&quot;&gt;&lt;property id=&quot;20148&quot; value=&quot;5&quot;/&gt;&lt;property id=&quot;20300&quot; value=&quot;Slide 75&quot;/&gt;&lt;property id=&quot;20307&quot; value=&quot;384&quot;/&gt;&lt;/object&gt;&lt;object type=&quot;3&quot; unique_id=&quot;10078&quot;&gt;&lt;property id=&quot;20148&quot; value=&quot;5&quot;/&gt;&lt;property id=&quot;20300&quot; value=&quot;Slide 76&quot;/&gt;&lt;property id=&quot;20307&quot; value=&quot;336&quot;/&gt;&lt;/object&gt;&lt;object type=&quot;3&quot; unique_id=&quot;10079&quot;&gt;&lt;property id=&quot;20148&quot; value=&quot;5&quot;/&gt;&lt;property id=&quot;20300&quot; value=&quot;Slide 77&quot;/&gt;&lt;property id=&quot;20307&quot; value=&quot;338&quot;/&gt;&lt;/object&gt;&lt;object type=&quot;3&quot; unique_id=&quot;10080&quot;&gt;&lt;property id=&quot;20148&quot; value=&quot;5&quot;/&gt;&lt;property id=&quot;20300&quot; value=&quot;Slide 78&quot;/&gt;&lt;property id=&quot;20307&quot; value=&quot;385&quot;/&gt;&lt;/object&gt;&lt;object type=&quot;3&quot; unique_id=&quot;10081&quot;&gt;&lt;property id=&quot;20148&quot; value=&quot;5&quot;/&gt;&lt;property id=&quot;20300&quot; value=&quot;Slide 79&quot;/&gt;&lt;property id=&quot;20307&quot; value=&quot;339&quot;/&gt;&lt;/object&gt;&lt;object type=&quot;3&quot; unique_id=&quot;10082&quot;&gt;&lt;property id=&quot;20148&quot; value=&quot;5&quot;/&gt;&lt;property id=&quot;20300&quot; value=&quot;Slide 80&quot;/&gt;&lt;property id=&quot;20307&quot; value=&quot;340&quot;/&gt;&lt;/object&gt;&lt;object type=&quot;3&quot; unique_id=&quot;10083&quot;&gt;&lt;property id=&quot;20148&quot; value=&quot;5&quot;/&gt;&lt;property id=&quot;20300&quot; value=&quot;Slide 81&quot;/&gt;&lt;property id=&quot;20307&quot; value=&quot;341&quot;/&gt;&lt;/object&gt;&lt;object type=&quot;3&quot; unique_id=&quot;10084&quot;&gt;&lt;property id=&quot;20148&quot; value=&quot;5&quot;/&gt;&lt;property id=&quot;20300&quot; value=&quot;Slide 82&quot;/&gt;&lt;property id=&quot;20307&quot; value=&quot;342&quot;/&gt;&lt;/object&gt;&lt;object type=&quot;3&quot; unique_id=&quot;10085&quot;&gt;&lt;property id=&quot;20148&quot; value=&quot;5&quot;/&gt;&lt;property id=&quot;20300&quot; value=&quot;Slide 83&quot;/&gt;&lt;property id=&quot;20307&quot; value=&quot;344&quot;/&gt;&lt;/object&gt;&lt;object type=&quot;3&quot; unique_id=&quot;10086&quot;&gt;&lt;property id=&quot;20148&quot; value=&quot;5&quot;/&gt;&lt;property id=&quot;20300&quot; value=&quot;Slide 84&quot;/&gt;&lt;property id=&quot;20307&quot; value=&quot;345&quot;/&gt;&lt;/object&gt;&lt;object type=&quot;3&quot; unique_id=&quot;10087&quot;&gt;&lt;property id=&quot;20148&quot; value=&quot;5&quot;/&gt;&lt;property id=&quot;20300&quot; value=&quot;Slide 85&quot;/&gt;&lt;property id=&quot;20307&quot; value=&quot;349&quot;/&gt;&lt;/object&gt;&lt;object type=&quot;3&quot; unique_id=&quot;10088&quot;&gt;&lt;property id=&quot;20148&quot; value=&quot;5&quot;/&gt;&lt;property id=&quot;20300&quot; value=&quot;Slide 86&quot;/&gt;&lt;property id=&quot;20307&quot; value=&quot;350&quot;/&gt;&lt;/object&gt;&lt;object type=&quot;3&quot; unique_id=&quot;10089&quot;&gt;&lt;property id=&quot;20148&quot; value=&quot;5&quot;/&gt;&lt;property id=&quot;20300&quot; value=&quot;Slide 87&quot;/&gt;&lt;property id=&quot;20307&quot; value=&quot;351&quot;/&gt;&lt;/object&gt;&lt;object type=&quot;3&quot; unique_id=&quot;10090&quot;&gt;&lt;property id=&quot;20148&quot; value=&quot;5&quot;/&gt;&lt;property id=&quot;20300&quot; value=&quot;Slide 88&quot;/&gt;&lt;property id=&quot;20307&quot; value=&quot;352&quot;/&gt;&lt;/object&gt;&lt;object type=&quot;3&quot; unique_id=&quot;10091&quot;&gt;&lt;property id=&quot;20148&quot; value=&quot;5&quot;/&gt;&lt;property id=&quot;20300&quot; value=&quot;Slide 89&quot;/&gt;&lt;property id=&quot;20307&quot; value=&quot;353&quot;/&gt;&lt;/object&gt;&lt;object type=&quot;3&quot; unique_id=&quot;10092&quot;&gt;&lt;property id=&quot;20148&quot; value=&quot;5&quot;/&gt;&lt;property id=&quot;20300&quot; value=&quot;Slide 90&quot;/&gt;&lt;property id=&quot;20307&quot; value=&quot;354&quot;/&gt;&lt;/object&gt;&lt;object type=&quot;3&quot; unique_id=&quot;10093&quot;&gt;&lt;property id=&quot;20148&quot; value=&quot;5&quot;/&gt;&lt;property id=&quot;20300&quot; value=&quot;Slide 91&quot;/&gt;&lt;property id=&quot;20307&quot; value=&quot;355&quot;/&gt;&lt;/object&gt;&lt;object type=&quot;3&quot; unique_id=&quot;10094&quot;&gt;&lt;property id=&quot;20148&quot; value=&quot;5&quot;/&gt;&lt;property id=&quot;20300&quot; value=&quot;Slide 92&quot;/&gt;&lt;property id=&quot;20307&quot; value=&quot;358&quot;/&gt;&lt;/object&gt;&lt;object type=&quot;3&quot; unique_id=&quot;10095&quot;&gt;&lt;property id=&quot;20148&quot; value=&quot;5&quot;/&gt;&lt;property id=&quot;20300&quot; value=&quot;Slide 93&quot;/&gt;&lt;property id=&quot;20307&quot; value=&quot;357&quot;/&gt;&lt;/object&gt;&lt;object type=&quot;3&quot; unique_id=&quot;10096&quot;&gt;&lt;property id=&quot;20148&quot; value=&quot;5&quot;/&gt;&lt;property id=&quot;20300&quot; value=&quot;Slide 94&quot;/&gt;&lt;property id=&quot;20307&quot; value=&quot;360&quot;/&gt;&lt;/object&gt;&lt;object type=&quot;3&quot; unique_id=&quot;10097&quot;&gt;&lt;property id=&quot;20148&quot; value=&quot;5&quot;/&gt;&lt;property id=&quot;20300&quot; value=&quot;Slide 95&quot;/&gt;&lt;property id=&quot;20307&quot; value=&quot;361&quot;/&gt;&lt;/object&gt;&lt;object type=&quot;3&quot; unique_id=&quot;10098&quot;&gt;&lt;property id=&quot;20148&quot; value=&quot;5&quot;/&gt;&lt;property id=&quot;20300&quot; value=&quot;Slide 96&quot;/&gt;&lt;property id=&quot;20307&quot; value=&quot;362&quot;/&gt;&lt;/object&gt;&lt;object type=&quot;3&quot; unique_id=&quot;10099&quot;&gt;&lt;property id=&quot;20148&quot; value=&quot;5&quot;/&gt;&lt;property id=&quot;20300&quot; value=&quot;Slide 97&quot;/&gt;&lt;property id=&quot;20307&quot; value=&quot;363&quot;/&gt;&lt;/object&gt;&lt;object type=&quot;3&quot; unique_id=&quot;10100&quot;&gt;&lt;property id=&quot;20148&quot; value=&quot;5&quot;/&gt;&lt;property id=&quot;20300&quot; value=&quot;Slide 98&quot;/&gt;&lt;property id=&quot;20307&quot; value=&quot;364&quot;/&gt;&lt;/object&gt;&lt;object type=&quot;3&quot; unique_id=&quot;10101&quot;&gt;&lt;property id=&quot;20148&quot; value=&quot;5&quot;/&gt;&lt;property id=&quot;20300&quot; value=&quot;Slide 99&quot;/&gt;&lt;property id=&quot;20307&quot; value=&quot;367&quot;/&gt;&lt;/object&gt;&lt;object type=&quot;3&quot; unique_id=&quot;10102&quot;&gt;&lt;property id=&quot;20148&quot; value=&quot;5&quot;/&gt;&lt;property id=&quot;20300&quot; value=&quot;Slide 100&quot;/&gt;&lt;property id=&quot;20307&quot; value=&quot;368&quot;/&gt;&lt;/object&gt;&lt;object type=&quot;3&quot; unique_id=&quot;10103&quot;&gt;&lt;property id=&quot;20148&quot; value=&quot;5&quot;/&gt;&lt;property id=&quot;20300&quot; value=&quot;Slide 101&quot;/&gt;&lt;property id=&quot;20307&quot; value=&quot;369&quot;/&gt;&lt;/object&gt;&lt;object type=&quot;3&quot; unique_id=&quot;10104&quot;&gt;&lt;property id=&quot;20148&quot; value=&quot;5&quot;/&gt;&lt;property id=&quot;20300&quot; value=&quot;Slide 102&quot;/&gt;&lt;property id=&quot;20307&quot; value=&quot;370&quot;/&gt;&lt;/object&gt;&lt;object type=&quot;3&quot; unique_id=&quot;10105&quot;&gt;&lt;property id=&quot;20148&quot; value=&quot;5&quot;/&gt;&lt;property id=&quot;20300&quot; value=&quot;Slide 103&quot;/&gt;&lt;property id=&quot;20307&quot; value=&quot;371&quot;/&gt;&lt;/object&gt;&lt;object type=&quot;3&quot; unique_id=&quot;10106&quot;&gt;&lt;property id=&quot;20148&quot; value=&quot;5&quot;/&gt;&lt;property id=&quot;20300&quot; value=&quot;Slide 104&quot;/&gt;&lt;property id=&quot;20307&quot; value=&quot;372&quot;/&gt;&lt;/object&gt;&lt;object type=&quot;3&quot; unique_id=&quot;10107&quot;&gt;&lt;property id=&quot;20148&quot; value=&quot;5&quot;/&gt;&lt;property id=&quot;20300&quot; value=&quot;Slide 105&quot;/&gt;&lt;property id=&quot;20307&quot; value=&quot;373&quot;/&gt;&lt;/object&gt;&lt;object type=&quot;3&quot; unique_id=&quot;10108&quot;&gt;&lt;property id=&quot;20148&quot; value=&quot;5&quot;/&gt;&lt;property id=&quot;20300&quot; value=&quot;Slide 106&quot;/&gt;&lt;property id=&quot;20307&quot; value=&quot;374&quot;/&gt;&lt;/object&gt;&lt;object type=&quot;3&quot; unique_id=&quot;10109&quot;&gt;&lt;property id=&quot;20148&quot; value=&quot;5&quot;/&gt;&lt;property id=&quot;20300&quot; value=&quot;Slide 107&quot;/&gt;&lt;property id=&quot;20307&quot; value=&quot;375&quot;/&gt;&lt;/object&gt;&lt;object type=&quot;3&quot; unique_id=&quot;10110&quot;&gt;&lt;property id=&quot;20148&quot; value=&quot;5&quot;/&gt;&lt;property id=&quot;20300&quot; value=&quot;Slide 108&quot;/&gt;&lt;property id=&quot;20307&quot; value=&quot;376&quot;/&gt;&lt;/object&gt;&lt;object type=&quot;3&quot; unique_id=&quot;10111&quot;&gt;&lt;property id=&quot;20148&quot; value=&quot;5&quot;/&gt;&lt;property id=&quot;20300&quot; value=&quot;Slide 109&quot;/&gt;&lt;property id=&quot;20307&quot; value=&quot;377&quot;/&gt;&lt;/object&gt;&lt;object type=&quot;3&quot; unique_id=&quot;10112&quot;&gt;&lt;property id=&quot;20148&quot; value=&quot;5&quot;/&gt;&lt;property id=&quot;20300&quot; value=&quot;Slide 110&quot;/&gt;&lt;property id=&quot;20307&quot; value=&quot;378&quot;/&gt;&lt;/object&gt;&lt;object type=&quot;3&quot; unique_id=&quot;10113&quot;&gt;&lt;property id=&quot;20148&quot; value=&quot;5&quot;/&gt;&lt;property id=&quot;20300&quot; value=&quot;Slide 111&quot;/&gt;&lt;property id=&quot;20307&quot; value=&quot;379&quot;/&gt;&lt;/object&gt;&lt;/object&gt;&lt;object type=&quot;8&quot; unique_id=&quot;102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1184</Words>
  <Application>Microsoft Macintosh PowerPoint</Application>
  <PresentationFormat>On-screen Show (4:3)</PresentationFormat>
  <Paragraphs>194</Paragraphs>
  <Slides>79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uneumje</dc:creator>
  <cp:lastModifiedBy>Kyle Doctor</cp:lastModifiedBy>
  <cp:revision>214</cp:revision>
  <dcterms:created xsi:type="dcterms:W3CDTF">2013-05-17T14:58:44Z</dcterms:created>
  <dcterms:modified xsi:type="dcterms:W3CDTF">2015-06-09T18:52:08Z</dcterms:modified>
</cp:coreProperties>
</file>