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:go="http://customooxmlschemas.google.com/" r:id="rId33" roundtripDataSignature="AMtx7mhJ+oo7vkv3NZKmnhzTwjIWQtlgK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customschemas.google.com/relationships/presentationmetadata" Target="metadata"/><Relationship Id="rId10" Type="http://schemas.openxmlformats.org/officeDocument/2006/relationships/slide" Target="slides/slide5.xml"/><Relationship Id="rId32" Type="http://schemas.openxmlformats.org/officeDocument/2006/relationships/slide" Target="slides/slide27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06" name="Google Shape;106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1" name="Google Shape;161;p3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67" name="Google Shape;167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73" name="Google Shape;173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79" name="Google Shape;179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85" name="Google Shape;185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1" name="Google Shape;191;p3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7" name="Google Shape;197;p3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03" name="Google Shape;203;p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08" name="Google Shape;208;p1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14" name="Google Shape;214;p1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12" name="Google Shape;112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20" name="Google Shape;220;p1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26" name="Google Shape;226;p1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33" name="Google Shape;233;p1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9" name="Google Shape;239;p4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45" name="Google Shape;245;p2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52" name="Google Shape;252;p2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6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58" name="Google Shape;258;p2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2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64" name="Google Shape;264;p2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19" name="Google Shape;119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25" name="Google Shape;125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31" name="Google Shape;131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37" name="Google Shape;137;p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43" name="Google Shape;143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49" name="Google Shape;149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5" name="Google Shape;155;p3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showMasterSp="0" type="title">
  <p:cSld name="TITLE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25"/>
          <p:cNvSpPr/>
          <p:nvPr/>
        </p:nvSpPr>
        <p:spPr>
          <a:xfrm flipH="1" rot="10800000">
            <a:off x="5410182" y="3810000"/>
            <a:ext cx="3733819" cy="9108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6" name="Google Shape;26;p25"/>
          <p:cNvSpPr/>
          <p:nvPr/>
        </p:nvSpPr>
        <p:spPr>
          <a:xfrm flipH="1" rot="10800000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49411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7" name="Google Shape;27;p25"/>
          <p:cNvSpPr/>
          <p:nvPr/>
        </p:nvSpPr>
        <p:spPr>
          <a:xfrm flipH="1" rot="10800000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4313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8" name="Google Shape;28;p25"/>
          <p:cNvSpPr/>
          <p:nvPr/>
        </p:nvSpPr>
        <p:spPr>
          <a:xfrm flipH="1" rot="10800000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9" name="Google Shape;29;p25"/>
          <p:cNvSpPr/>
          <p:nvPr/>
        </p:nvSpPr>
        <p:spPr>
          <a:xfrm flipH="1" rot="10800000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4313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0" name="Google Shape;30;p25"/>
          <p:cNvSpPr/>
          <p:nvPr/>
        </p:nvSpPr>
        <p:spPr>
          <a:xfrm>
            <a:off x="5410200" y="3962400"/>
            <a:ext cx="3063240" cy="27432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1" name="Google Shape;31;p25"/>
          <p:cNvSpPr/>
          <p:nvPr/>
        </p:nvSpPr>
        <p:spPr>
          <a:xfrm>
            <a:off x="7376507" y="4060983"/>
            <a:ext cx="1600200" cy="36576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2" name="Google Shape;32;p25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49411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3" name="Google Shape;33;p25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4" name="Google Shape;34;p25"/>
          <p:cNvSpPr/>
          <p:nvPr/>
        </p:nvSpPr>
        <p:spPr>
          <a:xfrm flipH="1" rot="10800000">
            <a:off x="6414051" y="3643090"/>
            <a:ext cx="2729950" cy="248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5" name="Google Shape;35;p25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6" name="Google Shape;36;p25"/>
          <p:cNvSpPr txBox="1"/>
          <p:nvPr>
            <p:ph type="ctrTitle"/>
          </p:nvPr>
        </p:nvSpPr>
        <p:spPr>
          <a:xfrm>
            <a:off x="457200" y="2401887"/>
            <a:ext cx="84582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Trebuchet MS"/>
              <a:buNone/>
              <a:defRPr sz="44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25"/>
          <p:cNvSpPr txBox="1"/>
          <p:nvPr>
            <p:ph idx="1" type="subTitle"/>
          </p:nvPr>
        </p:nvSpPr>
        <p:spPr>
          <a:xfrm>
            <a:off x="457200" y="3899938"/>
            <a:ext cx="49530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2400"/>
              <a:buNone/>
              <a:defRPr sz="2400">
                <a:solidFill>
                  <a:schemeClr val="dk2"/>
                </a:solidFill>
              </a:defRPr>
            </a:lvl1pPr>
            <a:lvl2pPr lvl="1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2pPr>
            <a:lvl3pPr lvl="2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3pPr>
            <a:lvl4pPr lvl="3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4pPr>
            <a:lvl5pPr lvl="4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5pPr>
            <a:lvl6pPr lvl="5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6pPr>
            <a:lvl7pPr lvl="6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7pPr>
            <a:lvl8pPr lvl="7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38" name="Google Shape;38;p25"/>
          <p:cNvSpPr txBox="1"/>
          <p:nvPr>
            <p:ph idx="10" type="dt"/>
          </p:nvPr>
        </p:nvSpPr>
        <p:spPr>
          <a:xfrm>
            <a:off x="6705600" y="4206240"/>
            <a:ext cx="96012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25"/>
          <p:cNvSpPr txBox="1"/>
          <p:nvPr>
            <p:ph idx="11" type="ftr"/>
          </p:nvPr>
        </p:nvSpPr>
        <p:spPr>
          <a:xfrm>
            <a:off x="5410200" y="4205288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25"/>
          <p:cNvSpPr txBox="1"/>
          <p:nvPr>
            <p:ph idx="12" type="sldNum"/>
          </p:nvPr>
        </p:nvSpPr>
        <p:spPr>
          <a:xfrm>
            <a:off x="8320088" y="1136"/>
            <a:ext cx="747712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34"/>
          <p:cNvSpPr txBox="1"/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34"/>
          <p:cNvSpPr txBox="1"/>
          <p:nvPr>
            <p:ph idx="1" type="body"/>
          </p:nvPr>
        </p:nvSpPr>
        <p:spPr>
          <a:xfrm rot="5400000">
            <a:off x="2409444" y="297180"/>
            <a:ext cx="4325112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2pPr>
            <a:lvl3pPr indent="-342900" lvl="2" marL="1371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5pPr>
            <a:lvl6pPr indent="-342900" lvl="5" marL="2743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indent="-342900" lvl="6" marL="3200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indent="-342900" lvl="7" marL="3657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95" name="Google Shape;95;p34"/>
          <p:cNvSpPr txBox="1"/>
          <p:nvPr>
            <p:ph idx="10" type="dt"/>
          </p:nvPr>
        </p:nvSpPr>
        <p:spPr>
          <a:xfrm>
            <a:off x="6586536" y="612648"/>
            <a:ext cx="957264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p34"/>
          <p:cNvSpPr txBox="1"/>
          <p:nvPr>
            <p:ph idx="11" type="ftr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" name="Google Shape;97;p34"/>
          <p:cNvSpPr txBox="1"/>
          <p:nvPr>
            <p:ph idx="12" type="sldNum"/>
          </p:nvPr>
        </p:nvSpPr>
        <p:spPr>
          <a:xfrm>
            <a:off x="8174736" y="2272"/>
            <a:ext cx="7620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35"/>
          <p:cNvSpPr txBox="1"/>
          <p:nvPr>
            <p:ph type="title"/>
          </p:nvPr>
        </p:nvSpPr>
        <p:spPr>
          <a:xfrm rot="5400000">
            <a:off x="4991100" y="2933700"/>
            <a:ext cx="5486400" cy="1905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p35"/>
          <p:cNvSpPr txBox="1"/>
          <p:nvPr>
            <p:ph idx="1" type="body"/>
          </p:nvPr>
        </p:nvSpPr>
        <p:spPr>
          <a:xfrm rot="5400000">
            <a:off x="838200" y="762000"/>
            <a:ext cx="5486400" cy="6248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2pPr>
            <a:lvl3pPr indent="-342900" lvl="2" marL="1371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5pPr>
            <a:lvl6pPr indent="-342900" lvl="5" marL="2743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indent="-342900" lvl="6" marL="3200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indent="-342900" lvl="7" marL="3657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101" name="Google Shape;101;p35"/>
          <p:cNvSpPr txBox="1"/>
          <p:nvPr>
            <p:ph idx="10" type="dt"/>
          </p:nvPr>
        </p:nvSpPr>
        <p:spPr>
          <a:xfrm>
            <a:off x="6586536" y="612648"/>
            <a:ext cx="957264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35"/>
          <p:cNvSpPr txBox="1"/>
          <p:nvPr>
            <p:ph idx="11" type="ftr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" name="Google Shape;103;p35"/>
          <p:cNvSpPr txBox="1"/>
          <p:nvPr>
            <p:ph idx="12" type="sldNum"/>
          </p:nvPr>
        </p:nvSpPr>
        <p:spPr>
          <a:xfrm>
            <a:off x="8174736" y="2272"/>
            <a:ext cx="7620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26"/>
          <p:cNvSpPr txBox="1"/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26"/>
          <p:cNvSpPr txBox="1"/>
          <p:nvPr>
            <p:ph idx="1" type="body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2pPr>
            <a:lvl3pPr indent="-342900" lvl="2" marL="1371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5pPr>
            <a:lvl6pPr indent="-342900" lvl="5" marL="2743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indent="-342900" lvl="6" marL="3200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indent="-342900" lvl="7" marL="3657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44" name="Google Shape;44;p26"/>
          <p:cNvSpPr txBox="1"/>
          <p:nvPr>
            <p:ph idx="10" type="dt"/>
          </p:nvPr>
        </p:nvSpPr>
        <p:spPr>
          <a:xfrm>
            <a:off x="6586536" y="612648"/>
            <a:ext cx="957264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26"/>
          <p:cNvSpPr txBox="1"/>
          <p:nvPr>
            <p:ph idx="11" type="ftr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26"/>
          <p:cNvSpPr txBox="1"/>
          <p:nvPr>
            <p:ph idx="12" type="sldNum"/>
          </p:nvPr>
        </p:nvSpPr>
        <p:spPr>
          <a:xfrm>
            <a:off x="8174736" y="2272"/>
            <a:ext cx="7620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27"/>
          <p:cNvSpPr txBox="1"/>
          <p:nvPr>
            <p:ph type="title"/>
          </p:nvPr>
        </p:nvSpPr>
        <p:spPr>
          <a:xfrm>
            <a:off x="722313" y="19812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300"/>
              <a:buFont typeface="Trebuchet MS"/>
              <a:buNone/>
              <a:defRPr b="1" sz="4300" cap="none">
                <a:solidFill>
                  <a:srgbClr val="FFFFF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27"/>
          <p:cNvSpPr txBox="1"/>
          <p:nvPr>
            <p:ph idx="1" type="body"/>
          </p:nvPr>
        </p:nvSpPr>
        <p:spPr>
          <a:xfrm>
            <a:off x="722313" y="3367088"/>
            <a:ext cx="7772400" cy="1509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2100"/>
              <a:buNone/>
              <a:defRPr b="0" sz="21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342900" lvl="5" marL="2743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indent="-342900" lvl="6" marL="3200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indent="-342900" lvl="7" marL="3657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50" name="Google Shape;50;p27"/>
          <p:cNvSpPr txBox="1"/>
          <p:nvPr>
            <p:ph idx="10" type="dt"/>
          </p:nvPr>
        </p:nvSpPr>
        <p:spPr>
          <a:xfrm>
            <a:off x="6586536" y="612648"/>
            <a:ext cx="957264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27"/>
          <p:cNvSpPr txBox="1"/>
          <p:nvPr>
            <p:ph idx="11" type="ftr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27"/>
          <p:cNvSpPr txBox="1"/>
          <p:nvPr>
            <p:ph idx="12" type="sldNum"/>
          </p:nvPr>
        </p:nvSpPr>
        <p:spPr>
          <a:xfrm>
            <a:off x="8174736" y="2272"/>
            <a:ext cx="7620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28"/>
          <p:cNvSpPr txBox="1"/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28"/>
          <p:cNvSpPr txBox="1"/>
          <p:nvPr>
            <p:ph idx="1" type="body"/>
          </p:nvPr>
        </p:nvSpPr>
        <p:spPr>
          <a:xfrm>
            <a:off x="457200" y="2249424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55600" lvl="0" marL="457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2000"/>
              <a:buChar char="•"/>
              <a:defRPr sz="2000"/>
            </a:lvl1pPr>
            <a:lvl2pPr indent="-349250" lvl="1" marL="914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900"/>
              <a:buChar char="▫"/>
              <a:defRPr sz="1900"/>
            </a:lvl2pPr>
            <a:lvl3pPr indent="-342900" lvl="2" marL="1371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 sz="1800"/>
            </a:lvl3pPr>
            <a:lvl4pPr indent="-342900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▫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indent="-342900" lvl="6" marL="3200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indent="-342900" lvl="7" marL="3657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56" name="Google Shape;56;p28"/>
          <p:cNvSpPr txBox="1"/>
          <p:nvPr>
            <p:ph idx="2" type="body"/>
          </p:nvPr>
        </p:nvSpPr>
        <p:spPr>
          <a:xfrm>
            <a:off x="4648200" y="2249424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55600" lvl="0" marL="457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2000"/>
              <a:buChar char="•"/>
              <a:defRPr sz="2000"/>
            </a:lvl1pPr>
            <a:lvl2pPr indent="-349250" lvl="1" marL="914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900"/>
              <a:buChar char="▫"/>
              <a:defRPr sz="1900"/>
            </a:lvl2pPr>
            <a:lvl3pPr indent="-342900" lvl="2" marL="1371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 sz="1800"/>
            </a:lvl3pPr>
            <a:lvl4pPr indent="-342900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▫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indent="-342900" lvl="6" marL="3200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indent="-342900" lvl="7" marL="3657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57" name="Google Shape;57;p28"/>
          <p:cNvSpPr txBox="1"/>
          <p:nvPr>
            <p:ph idx="10" type="dt"/>
          </p:nvPr>
        </p:nvSpPr>
        <p:spPr>
          <a:xfrm>
            <a:off x="6586536" y="612648"/>
            <a:ext cx="957264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28"/>
          <p:cNvSpPr txBox="1"/>
          <p:nvPr>
            <p:ph idx="11" type="ftr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28"/>
          <p:cNvSpPr txBox="1"/>
          <p:nvPr>
            <p:ph idx="12" type="sldNum"/>
          </p:nvPr>
        </p:nvSpPr>
        <p:spPr>
          <a:xfrm>
            <a:off x="8174736" y="2272"/>
            <a:ext cx="7620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29"/>
          <p:cNvSpPr txBox="1"/>
          <p:nvPr>
            <p:ph type="title"/>
          </p:nvPr>
        </p:nvSpPr>
        <p:spPr>
          <a:xfrm>
            <a:off x="381000" y="1143000"/>
            <a:ext cx="8382000" cy="10698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Trebuchet MS"/>
              <a:buNone/>
              <a:defRPr b="0" i="0" sz="40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29"/>
          <p:cNvSpPr txBox="1"/>
          <p:nvPr>
            <p:ph idx="1" type="body"/>
          </p:nvPr>
        </p:nvSpPr>
        <p:spPr>
          <a:xfrm>
            <a:off x="381000" y="2244970"/>
            <a:ext cx="4041648" cy="457200"/>
          </a:xfrm>
          <a:prstGeom prst="rect">
            <a:avLst/>
          </a:prstGeom>
          <a:solidFill>
            <a:srgbClr val="328D96">
              <a:alpha val="24313"/>
            </a:srgbClr>
          </a:solidFill>
          <a:ln cap="flat" cmpd="sng" w="127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900"/>
              <a:buNone/>
              <a:defRPr b="1" sz="1900">
                <a:solidFill>
                  <a:srgbClr val="41414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342900" lvl="5" marL="2743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indent="-342900" lvl="6" marL="3200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indent="-342900" lvl="7" marL="3657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63" name="Google Shape;63;p29"/>
          <p:cNvSpPr txBox="1"/>
          <p:nvPr>
            <p:ph idx="2" type="body"/>
          </p:nvPr>
        </p:nvSpPr>
        <p:spPr>
          <a:xfrm>
            <a:off x="4721225" y="2244970"/>
            <a:ext cx="4041775" cy="457200"/>
          </a:xfrm>
          <a:prstGeom prst="rect">
            <a:avLst/>
          </a:prstGeom>
          <a:solidFill>
            <a:srgbClr val="328D96">
              <a:alpha val="24313"/>
            </a:srgbClr>
          </a:solidFill>
          <a:ln cap="flat" cmpd="sng" w="127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900"/>
              <a:buNone/>
              <a:defRPr b="1" sz="1900">
                <a:solidFill>
                  <a:srgbClr val="41414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342900" lvl="5" marL="2743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indent="-342900" lvl="6" marL="3200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indent="-342900" lvl="7" marL="3657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64" name="Google Shape;64;p29"/>
          <p:cNvSpPr txBox="1"/>
          <p:nvPr>
            <p:ph idx="3" type="body"/>
          </p:nvPr>
        </p:nvSpPr>
        <p:spPr>
          <a:xfrm>
            <a:off x="381000" y="2708519"/>
            <a:ext cx="4041648" cy="388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55600" lvl="0" marL="457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2000"/>
              <a:buChar char="•"/>
              <a:defRPr sz="2000"/>
            </a:lvl1pPr>
            <a:lvl2pPr indent="-355600" lvl="1" marL="914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2000"/>
              <a:buChar char="▫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600"/>
              <a:buChar char="●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600"/>
              <a:buChar char="▫"/>
              <a:defRPr sz="1600"/>
            </a:lvl5pPr>
            <a:lvl6pPr indent="-342900" lvl="5" marL="2743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indent="-342900" lvl="6" marL="3200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indent="-342900" lvl="7" marL="3657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65" name="Google Shape;65;p29"/>
          <p:cNvSpPr txBox="1"/>
          <p:nvPr>
            <p:ph idx="4" type="body"/>
          </p:nvPr>
        </p:nvSpPr>
        <p:spPr>
          <a:xfrm>
            <a:off x="4718304" y="2708519"/>
            <a:ext cx="4041775" cy="388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55600" lvl="0" marL="457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2000"/>
              <a:buChar char="•"/>
              <a:defRPr sz="2000"/>
            </a:lvl1pPr>
            <a:lvl2pPr indent="-355600" lvl="1" marL="914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2000"/>
              <a:buChar char="▫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600"/>
              <a:buChar char="●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600"/>
              <a:buChar char="▫"/>
              <a:defRPr sz="1600"/>
            </a:lvl5pPr>
            <a:lvl6pPr indent="-342900" lvl="5" marL="2743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indent="-342900" lvl="6" marL="3200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indent="-342900" lvl="7" marL="3657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66" name="Google Shape;66;p29"/>
          <p:cNvSpPr txBox="1"/>
          <p:nvPr>
            <p:ph idx="10" type="dt"/>
          </p:nvPr>
        </p:nvSpPr>
        <p:spPr>
          <a:xfrm>
            <a:off x="6586536" y="612648"/>
            <a:ext cx="957264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9"/>
          <p:cNvSpPr txBox="1"/>
          <p:nvPr>
            <p:ph idx="12" type="sldNum"/>
          </p:nvPr>
        </p:nvSpPr>
        <p:spPr>
          <a:xfrm>
            <a:off x="8174736" y="2272"/>
            <a:ext cx="7620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8" name="Google Shape;68;p29"/>
          <p:cNvSpPr txBox="1"/>
          <p:nvPr>
            <p:ph idx="11" type="ftr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30"/>
          <p:cNvSpPr txBox="1"/>
          <p:nvPr>
            <p:ph type="title"/>
          </p:nvPr>
        </p:nvSpPr>
        <p:spPr>
          <a:xfrm>
            <a:off x="457200" y="1143000"/>
            <a:ext cx="8229600" cy="10698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Trebuchet MS"/>
              <a:buNone/>
              <a:defRPr sz="40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30"/>
          <p:cNvSpPr txBox="1"/>
          <p:nvPr>
            <p:ph idx="10" type="dt"/>
          </p:nvPr>
        </p:nvSpPr>
        <p:spPr>
          <a:xfrm>
            <a:off x="6583680" y="612648"/>
            <a:ext cx="957264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30"/>
          <p:cNvSpPr txBox="1"/>
          <p:nvPr>
            <p:ph idx="11" type="ftr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30"/>
          <p:cNvSpPr txBox="1"/>
          <p:nvPr>
            <p:ph idx="12" type="sldNum"/>
          </p:nvPr>
        </p:nvSpPr>
        <p:spPr>
          <a:xfrm>
            <a:off x="8174736" y="2272"/>
            <a:ext cx="7620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1"/>
          <p:cNvSpPr txBox="1"/>
          <p:nvPr>
            <p:ph idx="10" type="dt"/>
          </p:nvPr>
        </p:nvSpPr>
        <p:spPr>
          <a:xfrm>
            <a:off x="6586536" y="612648"/>
            <a:ext cx="957264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31"/>
          <p:cNvSpPr txBox="1"/>
          <p:nvPr>
            <p:ph idx="11" type="ftr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31"/>
          <p:cNvSpPr txBox="1"/>
          <p:nvPr>
            <p:ph idx="12" type="sldNum"/>
          </p:nvPr>
        </p:nvSpPr>
        <p:spPr>
          <a:xfrm>
            <a:off x="8174736" y="2272"/>
            <a:ext cx="7620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2"/>
          <p:cNvSpPr txBox="1"/>
          <p:nvPr>
            <p:ph type="title"/>
          </p:nvPr>
        </p:nvSpPr>
        <p:spPr>
          <a:xfrm>
            <a:off x="5353496" y="1101970"/>
            <a:ext cx="3383280" cy="87782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Trebuchet MS"/>
              <a:buNone/>
              <a:defRPr b="1" sz="1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32"/>
          <p:cNvSpPr txBox="1"/>
          <p:nvPr>
            <p:ph idx="1" type="body"/>
          </p:nvPr>
        </p:nvSpPr>
        <p:spPr>
          <a:xfrm>
            <a:off x="5353496" y="2010727"/>
            <a:ext cx="3383280" cy="46177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00"/>
              <a:buNone/>
              <a:defRPr sz="900"/>
            </a:lvl5pPr>
            <a:lvl6pPr indent="-342900" lvl="5" marL="2743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indent="-342900" lvl="6" marL="3200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indent="-342900" lvl="7" marL="3657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81" name="Google Shape;81;p32"/>
          <p:cNvSpPr txBox="1"/>
          <p:nvPr>
            <p:ph idx="2" type="body"/>
          </p:nvPr>
        </p:nvSpPr>
        <p:spPr>
          <a:xfrm>
            <a:off x="152400" y="776287"/>
            <a:ext cx="5102352" cy="58521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3200"/>
              <a:buChar char="•"/>
              <a:defRPr sz="3200"/>
            </a:lvl1pPr>
            <a:lvl2pPr indent="-406400" lvl="1" marL="914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2800"/>
              <a:buChar char="▫"/>
              <a:defRPr sz="2800"/>
            </a:lvl2pPr>
            <a:lvl3pPr indent="-381000" lvl="2" marL="1371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2400"/>
              <a:buChar char="●"/>
              <a:defRPr sz="2400"/>
            </a:lvl3pPr>
            <a:lvl4pPr indent="-355600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2000"/>
              <a:buChar char="●"/>
              <a:defRPr sz="2000"/>
            </a:lvl4pPr>
            <a:lvl5pPr indent="-355600" lvl="4" marL="22860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2000"/>
              <a:buChar char="▫"/>
              <a:defRPr sz="2000"/>
            </a:lvl5pPr>
            <a:lvl6pPr indent="-342900" lvl="5" marL="2743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indent="-342900" lvl="6" marL="3200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indent="-342900" lvl="7" marL="3657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82" name="Google Shape;82;p32"/>
          <p:cNvSpPr txBox="1"/>
          <p:nvPr>
            <p:ph idx="10" type="dt"/>
          </p:nvPr>
        </p:nvSpPr>
        <p:spPr>
          <a:xfrm>
            <a:off x="6586536" y="612648"/>
            <a:ext cx="957264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32"/>
          <p:cNvSpPr txBox="1"/>
          <p:nvPr>
            <p:ph idx="11" type="ftr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32"/>
          <p:cNvSpPr txBox="1"/>
          <p:nvPr>
            <p:ph idx="12" type="sldNum"/>
          </p:nvPr>
        </p:nvSpPr>
        <p:spPr>
          <a:xfrm>
            <a:off x="8174736" y="2272"/>
            <a:ext cx="7620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33"/>
          <p:cNvSpPr txBox="1"/>
          <p:nvPr>
            <p:ph type="title"/>
          </p:nvPr>
        </p:nvSpPr>
        <p:spPr>
          <a:xfrm rot="-5400000">
            <a:off x="3393017" y="3156577"/>
            <a:ext cx="4681637" cy="5868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Trebuchet MS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33"/>
          <p:cNvSpPr/>
          <p:nvPr>
            <p:ph idx="2" type="pic"/>
          </p:nvPr>
        </p:nvSpPr>
        <p:spPr>
          <a:xfrm>
            <a:off x="403671" y="1143000"/>
            <a:ext cx="4572000" cy="4572000"/>
          </a:xfrm>
          <a:prstGeom prst="rect">
            <a:avLst/>
          </a:prstGeom>
          <a:solidFill>
            <a:srgbClr val="EAEAEA"/>
          </a:solidFill>
          <a:ln cap="flat" cmpd="sng" w="50800">
            <a:solidFill>
              <a:srgbClr val="FFFFFF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57150" rotWithShape="0" algn="tl" dir="4800000" dist="31750">
              <a:srgbClr val="000000">
                <a:alpha val="24313"/>
              </a:srgbClr>
            </a:outerShdw>
          </a:effectLst>
        </p:spPr>
      </p:sp>
      <p:sp>
        <p:nvSpPr>
          <p:cNvPr id="88" name="Google Shape;88;p33"/>
          <p:cNvSpPr txBox="1"/>
          <p:nvPr>
            <p:ph idx="1" type="body"/>
          </p:nvPr>
        </p:nvSpPr>
        <p:spPr>
          <a:xfrm>
            <a:off x="6088443" y="3274308"/>
            <a:ext cx="2590800" cy="251648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45700" wrap="square" tIns="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Font typeface="Georgia"/>
              <a:buNone/>
              <a:defRPr sz="1300"/>
            </a:lvl1pPr>
            <a:lvl2pPr indent="-228600" lvl="1" marL="914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00"/>
              <a:buFont typeface="Georgia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000"/>
              <a:buFont typeface="Georgia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00"/>
              <a:buFont typeface="Georgia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00"/>
              <a:buFont typeface="Georgia"/>
              <a:buNone/>
              <a:defRPr sz="900"/>
            </a:lvl5pPr>
            <a:lvl6pPr indent="-342900" lvl="5" marL="2743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indent="-342900" lvl="6" marL="3200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indent="-342900" lvl="7" marL="3657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89" name="Google Shape;89;p33"/>
          <p:cNvSpPr txBox="1"/>
          <p:nvPr>
            <p:ph idx="10" type="dt"/>
          </p:nvPr>
        </p:nvSpPr>
        <p:spPr>
          <a:xfrm>
            <a:off x="6586536" y="612648"/>
            <a:ext cx="957264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33"/>
          <p:cNvSpPr txBox="1"/>
          <p:nvPr>
            <p:ph idx="11" type="ftr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33"/>
          <p:cNvSpPr txBox="1"/>
          <p:nvPr>
            <p:ph idx="12" type="sldNum"/>
          </p:nvPr>
        </p:nvSpPr>
        <p:spPr>
          <a:xfrm>
            <a:off x="8174736" y="2272"/>
            <a:ext cx="7620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4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49411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" name="Google Shape;7;p24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" name="Google Shape;8;p24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" name="Google Shape;9;p24"/>
          <p:cNvSpPr/>
          <p:nvPr/>
        </p:nvSpPr>
        <p:spPr>
          <a:xfrm flipH="1" rot="10800000">
            <a:off x="5410182" y="360246"/>
            <a:ext cx="3733819" cy="9108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" name="Google Shape;10;p24"/>
          <p:cNvSpPr/>
          <p:nvPr/>
        </p:nvSpPr>
        <p:spPr>
          <a:xfrm flipH="1" rot="10800000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49411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" name="Google Shape;11;p24"/>
          <p:cNvSpPr/>
          <p:nvPr/>
        </p:nvSpPr>
        <p:spPr>
          <a:xfrm>
            <a:off x="5407339" y="497504"/>
            <a:ext cx="3063240" cy="27432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" name="Google Shape;12;p24"/>
          <p:cNvSpPr/>
          <p:nvPr/>
        </p:nvSpPr>
        <p:spPr>
          <a:xfrm>
            <a:off x="7373646" y="588943"/>
            <a:ext cx="1600200" cy="36576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" name="Google Shape;13;p24"/>
          <p:cNvSpPr/>
          <p:nvPr/>
        </p:nvSpPr>
        <p:spPr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4313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4" name="Google Shape;14;p24"/>
          <p:cNvSpPr/>
          <p:nvPr/>
        </p:nvSpPr>
        <p:spPr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4313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5" name="Google Shape;15;p24"/>
          <p:cNvSpPr/>
          <p:nvPr/>
        </p:nvSpPr>
        <p:spPr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6" name="Google Shape;16;p24"/>
          <p:cNvSpPr/>
          <p:nvPr/>
        </p:nvSpPr>
        <p:spPr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7" name="Google Shape;17;p24"/>
          <p:cNvSpPr/>
          <p:nvPr/>
        </p:nvSpPr>
        <p:spPr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8" name="Google Shape;18;p24"/>
          <p:cNvSpPr/>
          <p:nvPr/>
        </p:nvSpPr>
        <p:spPr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29411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9" name="Google Shape;19;p24"/>
          <p:cNvSpPr txBox="1"/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Trebuchet MS"/>
              <a:buNone/>
              <a:defRPr b="0" i="0" sz="4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0" name="Google Shape;20;p24"/>
          <p:cNvSpPr txBox="1"/>
          <p:nvPr>
            <p:ph idx="1" type="body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2800"/>
              <a:buFont typeface="Georgia"/>
              <a:buChar char="•"/>
              <a:defRPr b="0" i="0" sz="2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393700" lvl="1" marL="9144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Georgia"/>
              <a:buChar char="▫"/>
              <a:defRPr b="0" i="0" sz="2600" u="none" cap="none" strike="noStrike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●"/>
              <a:defRPr b="0" i="0" sz="2400" u="none" cap="none" strike="noStrike">
                <a:solidFill>
                  <a:schemeClr val="accen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368300" lvl="3" marL="18288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Noto Sans Symbols"/>
              <a:buChar char="●"/>
              <a:defRPr b="0" i="0" sz="2200" u="none" cap="none" strike="noStrike">
                <a:solidFill>
                  <a:schemeClr val="accen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Georgia"/>
              <a:buChar char="▫"/>
              <a:defRPr b="0" i="0" sz="2000" u="none" cap="none" strike="noStrike">
                <a:solidFill>
                  <a:schemeClr val="accent3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342900" lvl="5" marL="27432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Georgia"/>
              <a:buChar char="▫"/>
              <a:defRPr b="0" i="0" sz="1800" u="none" cap="none" strike="noStrike">
                <a:solidFill>
                  <a:schemeClr val="accent3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330200" lvl="6" marL="32004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Georgia"/>
              <a:buChar char="▫"/>
              <a:defRPr b="0" i="0" sz="1600" u="none" cap="none" strike="noStrike">
                <a:solidFill>
                  <a:schemeClr val="accent3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323850" lvl="7" marL="36576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500"/>
              <a:buFont typeface="Georgia"/>
              <a:buChar char="◦"/>
              <a:defRPr b="0" i="0" sz="1500" u="none" cap="none" strike="noStrike">
                <a:solidFill>
                  <a:schemeClr val="accent3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Georgia"/>
              <a:buChar char="◦"/>
              <a:defRPr b="0" i="0" sz="1400" u="none" cap="none" strike="noStrike">
                <a:solidFill>
                  <a:schemeClr val="accent3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21" name="Google Shape;21;p24"/>
          <p:cNvSpPr txBox="1"/>
          <p:nvPr>
            <p:ph idx="10" type="dt"/>
          </p:nvPr>
        </p:nvSpPr>
        <p:spPr>
          <a:xfrm>
            <a:off x="6586536" y="612648"/>
            <a:ext cx="957264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800" u="none" cap="none" strike="noStrike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22" name="Google Shape;22;p24"/>
          <p:cNvSpPr txBox="1"/>
          <p:nvPr>
            <p:ph idx="11" type="ftr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800" u="none" cap="none" strike="noStrike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23" name="Google Shape;23;p24"/>
          <p:cNvSpPr txBox="1"/>
          <p:nvPr>
            <p:ph idx="12" type="sldNum"/>
          </p:nvPr>
        </p:nvSpPr>
        <p:spPr>
          <a:xfrm>
            <a:off x="8174736" y="2272"/>
            <a:ext cx="7620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9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5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13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0.pn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8.png"/><Relationship Id="rId4" Type="http://schemas.openxmlformats.org/officeDocument/2006/relationships/image" Target="../media/image12.pn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3.png"/><Relationship Id="rId4" Type="http://schemas.openxmlformats.org/officeDocument/2006/relationships/image" Target="../media/image6.png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4.png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7.png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"/>
          <p:cNvSpPr txBox="1"/>
          <p:nvPr>
            <p:ph type="ctrTitle"/>
          </p:nvPr>
        </p:nvSpPr>
        <p:spPr>
          <a:xfrm>
            <a:off x="457200" y="2401887"/>
            <a:ext cx="84582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Trebuchet MS"/>
              <a:buNone/>
            </a:pPr>
            <a:r>
              <a:rPr lang="en-US"/>
              <a:t>Architecture Design</a:t>
            </a:r>
            <a:endParaRPr/>
          </a:p>
        </p:txBody>
      </p:sp>
      <p:sp>
        <p:nvSpPr>
          <p:cNvPr id="109" name="Google Shape;109;p1"/>
          <p:cNvSpPr txBox="1"/>
          <p:nvPr>
            <p:ph idx="1" type="subTitle"/>
          </p:nvPr>
        </p:nvSpPr>
        <p:spPr>
          <a:xfrm>
            <a:off x="7162800" y="4114800"/>
            <a:ext cx="1981200" cy="4434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6400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</a:pPr>
            <a:r>
              <a:rPr i="1" lang="en-US" sz="1600"/>
              <a:t>Samer Zein, PhD</a:t>
            </a:r>
            <a:endParaRPr i="1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37"/>
          <p:cNvSpPr txBox="1"/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</a:pPr>
            <a:r>
              <a:rPr lang="en-US" sz="3200"/>
              <a:t>Some Design Trade-offs for a developer</a:t>
            </a:r>
            <a:endParaRPr/>
          </a:p>
        </p:txBody>
      </p:sp>
      <p:sp>
        <p:nvSpPr>
          <p:cNvPr id="164" name="Google Shape;164;p37"/>
          <p:cNvSpPr txBox="1"/>
          <p:nvPr>
            <p:ph idx="1" type="body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45720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Functionality  vs Usability</a:t>
            </a:r>
            <a:endParaRPr/>
          </a:p>
          <a:p>
            <a:pPr indent="-342900" lvl="0" marL="45720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Robustness vs Cost</a:t>
            </a:r>
            <a:endParaRPr/>
          </a:p>
          <a:p>
            <a:pPr indent="-342900" lvl="0" marL="45720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Performance vs Cost</a:t>
            </a:r>
            <a:endParaRPr/>
          </a:p>
          <a:p>
            <a:pPr indent="-342900" lvl="0" marL="45720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Portability vs Efficiency</a:t>
            </a:r>
            <a:endParaRPr/>
          </a:p>
          <a:p>
            <a:pPr indent="-342900" lvl="0" marL="45720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Rapid Development vs Functionality &amp; Complexity</a:t>
            </a:r>
            <a:endParaRPr/>
          </a:p>
          <a:p>
            <a:pPr indent="-342900" lvl="0" marL="45720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Reusability vs Cost</a:t>
            </a:r>
            <a:endParaRPr/>
          </a:p>
          <a:p>
            <a:pPr indent="-342900" lvl="0" marL="45720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Backward Compatibility vs  Readability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0"/>
          <p:cNvSpPr txBox="1"/>
          <p:nvPr>
            <p:ph idx="1" type="body"/>
          </p:nvPr>
        </p:nvSpPr>
        <p:spPr>
          <a:xfrm>
            <a:off x="228600" y="1676400"/>
            <a:ext cx="8229600" cy="4325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56032" lvl="0" marL="36576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b="1" lang="en-US">
                <a:solidFill>
                  <a:srgbClr val="7030A0"/>
                </a:solidFill>
              </a:rPr>
              <a:t>Performance</a:t>
            </a:r>
            <a:r>
              <a:rPr lang="en-US"/>
              <a:t>: localize critical components such as data storage.</a:t>
            </a:r>
            <a:endParaRPr/>
          </a:p>
          <a:p>
            <a:pPr indent="-256032" lvl="0" marL="36576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2800"/>
              <a:buChar char="•"/>
            </a:pPr>
            <a:r>
              <a:rPr b="1" lang="en-US">
                <a:solidFill>
                  <a:srgbClr val="7030A0"/>
                </a:solidFill>
              </a:rPr>
              <a:t>Security</a:t>
            </a:r>
            <a:r>
              <a:rPr lang="en-US"/>
              <a:t>: a layered architecture should be used with critical aspects protected at inner most components.</a:t>
            </a:r>
            <a:endParaRPr/>
          </a:p>
          <a:p>
            <a:pPr indent="-256032" lvl="0" marL="36576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2800"/>
              <a:buChar char="•"/>
            </a:pPr>
            <a:r>
              <a:rPr b="1" lang="en-US">
                <a:solidFill>
                  <a:srgbClr val="7030A0"/>
                </a:solidFill>
              </a:rPr>
              <a:t>Safety</a:t>
            </a:r>
            <a:r>
              <a:rPr lang="en-US"/>
              <a:t>: have safety-related operation located at single component.</a:t>
            </a:r>
            <a:endParaRPr/>
          </a:p>
          <a:p>
            <a:pPr indent="-256032" lvl="0" marL="36576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2800"/>
              <a:buChar char="•"/>
            </a:pPr>
            <a:r>
              <a:rPr b="1" lang="en-US">
                <a:solidFill>
                  <a:srgbClr val="7030A0"/>
                </a:solidFill>
              </a:rPr>
              <a:t>Availability</a:t>
            </a:r>
            <a:r>
              <a:rPr lang="en-US"/>
              <a:t>: redundant components</a:t>
            </a:r>
            <a:endParaRPr/>
          </a:p>
          <a:p>
            <a:pPr indent="-256032" lvl="0" marL="36576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2800"/>
              <a:buChar char="•"/>
            </a:pPr>
            <a:r>
              <a:rPr b="1" lang="en-US">
                <a:solidFill>
                  <a:srgbClr val="7030A0"/>
                </a:solidFill>
              </a:rPr>
              <a:t>Maintainability</a:t>
            </a:r>
            <a:r>
              <a:rPr lang="en-US"/>
              <a:t>: loosely-coupled components</a:t>
            </a:r>
            <a:endParaRPr/>
          </a:p>
        </p:txBody>
      </p:sp>
      <p:sp>
        <p:nvSpPr>
          <p:cNvPr id="170" name="Google Shape;170;p10"/>
          <p:cNvSpPr txBox="1"/>
          <p:nvPr>
            <p:ph type="title"/>
          </p:nvPr>
        </p:nvSpPr>
        <p:spPr>
          <a:xfrm>
            <a:off x="0" y="609600"/>
            <a:ext cx="82296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3600"/>
              <a:buFont typeface="Georgia"/>
              <a:buNone/>
            </a:pPr>
            <a:r>
              <a:rPr b="1" lang="en-US" sz="3600">
                <a:solidFill>
                  <a:srgbClr val="7030A0"/>
                </a:solidFill>
                <a:latin typeface="Georgia"/>
                <a:ea typeface="Georgia"/>
                <a:cs typeface="Georgia"/>
                <a:sym typeface="Georgia"/>
              </a:rPr>
              <a:t>Architectural Design Decisions..2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11"/>
          <p:cNvSpPr txBox="1"/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Trebuchet MS"/>
              <a:buNone/>
            </a:pPr>
            <a:r>
              <a:rPr lang="en-US"/>
              <a:t>Architectural Views</a:t>
            </a:r>
            <a:endParaRPr/>
          </a:p>
        </p:txBody>
      </p:sp>
      <p:sp>
        <p:nvSpPr>
          <p:cNvPr id="176" name="Google Shape;176;p11"/>
          <p:cNvSpPr txBox="1"/>
          <p:nvPr>
            <p:ph idx="1" type="body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256032" lvl="0" marL="36576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It is impossible to represent all relevant information about a system’s architecture in a single architectural model.</a:t>
            </a:r>
            <a:endParaRPr/>
          </a:p>
          <a:p>
            <a:pPr indent="-256032" lvl="0" marL="36576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4+1 View Model of Software Architecture:</a:t>
            </a:r>
            <a:endParaRPr/>
          </a:p>
          <a:p>
            <a:pPr indent="-514350" lvl="1" marL="92583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2600"/>
              <a:buFont typeface="Trebuchet MS"/>
              <a:buAutoNum type="arabicPeriod"/>
            </a:pPr>
            <a:r>
              <a:rPr lang="en-US">
                <a:solidFill>
                  <a:srgbClr val="7030A0"/>
                </a:solidFill>
              </a:rPr>
              <a:t>Logical view: class diagram</a:t>
            </a:r>
            <a:endParaRPr/>
          </a:p>
          <a:p>
            <a:pPr indent="-514350" lvl="1" marL="92583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2600"/>
              <a:buFont typeface="Trebuchet MS"/>
              <a:buAutoNum type="arabicPeriod"/>
            </a:pPr>
            <a:r>
              <a:rPr lang="en-US">
                <a:solidFill>
                  <a:srgbClr val="7030A0"/>
                </a:solidFill>
              </a:rPr>
              <a:t>Process view: runtime interaction of components</a:t>
            </a:r>
            <a:endParaRPr/>
          </a:p>
          <a:p>
            <a:pPr indent="-514350" lvl="1" marL="92583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2600"/>
              <a:buFont typeface="Trebuchet MS"/>
              <a:buAutoNum type="arabicPeriod"/>
            </a:pPr>
            <a:r>
              <a:rPr lang="en-US">
                <a:solidFill>
                  <a:srgbClr val="7030A0"/>
                </a:solidFill>
              </a:rPr>
              <a:t>Development view: distribution of components on development teams</a:t>
            </a:r>
            <a:endParaRPr/>
          </a:p>
          <a:p>
            <a:pPr indent="-514350" lvl="1" marL="92583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2600"/>
              <a:buFont typeface="Trebuchet MS"/>
              <a:buAutoNum type="arabicPeriod"/>
            </a:pPr>
            <a:r>
              <a:rPr lang="en-US">
                <a:solidFill>
                  <a:srgbClr val="7030A0"/>
                </a:solidFill>
              </a:rPr>
              <a:t>Physical view: how components are distributed on physical hardware machines</a:t>
            </a:r>
            <a:endParaRPr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12"/>
          <p:cNvSpPr txBox="1"/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Trebuchet MS"/>
              <a:buNone/>
            </a:pPr>
            <a:r>
              <a:rPr lang="en-US"/>
              <a:t>Detailed Design of Software Architecture Using UML</a:t>
            </a:r>
            <a:endParaRPr/>
          </a:p>
        </p:txBody>
      </p:sp>
      <p:sp>
        <p:nvSpPr>
          <p:cNvPr id="182" name="Google Shape;182;p12"/>
          <p:cNvSpPr txBox="1"/>
          <p:nvPr>
            <p:ph idx="1" type="body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-256032" lvl="0" marL="36576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/>
              <a:t>There are differing views about whether or not software architects should use the UML for architectural description</a:t>
            </a:r>
            <a:endParaRPr/>
          </a:p>
          <a:p>
            <a:pPr indent="-246887" lvl="1" marL="658368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ct val="100000"/>
              <a:buChar char="▫"/>
            </a:pPr>
            <a:r>
              <a:rPr b="1" lang="en-US">
                <a:solidFill>
                  <a:srgbClr val="7030A0"/>
                </a:solidFill>
              </a:rPr>
              <a:t>Some prefer UML</a:t>
            </a:r>
            <a:endParaRPr/>
          </a:p>
          <a:p>
            <a:pPr indent="-246887" lvl="1" marL="658368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ct val="100000"/>
              <a:buChar char="▫"/>
            </a:pPr>
            <a:r>
              <a:rPr b="1" lang="en-US">
                <a:solidFill>
                  <a:srgbClr val="7030A0"/>
                </a:solidFill>
              </a:rPr>
              <a:t>Lots DON’T, </a:t>
            </a:r>
            <a:endParaRPr/>
          </a:p>
          <a:p>
            <a:pPr indent="-91565" lvl="0" marL="36576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 b="1">
              <a:solidFill>
                <a:srgbClr val="7030A0"/>
              </a:solidFill>
            </a:endParaRPr>
          </a:p>
          <a:p>
            <a:pPr indent="-256032" lvl="0" marL="36576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ct val="100000"/>
              <a:buChar char="•"/>
            </a:pPr>
            <a:r>
              <a:rPr b="1" i="1" lang="en-US">
                <a:solidFill>
                  <a:srgbClr val="7030A0"/>
                </a:solidFill>
              </a:rPr>
              <a:t>“</a:t>
            </a:r>
            <a:r>
              <a:rPr i="1" lang="en-US">
                <a:solidFill>
                  <a:srgbClr val="7030A0"/>
                </a:solidFill>
              </a:rPr>
              <a:t>I don’t find the UML to be useful during the design process itself and prefer informal notations that are quicker to write and which can be easily drawn on a whiteboard. The UML is of most value when you are documenting an architecture in detail or using model-driven development</a:t>
            </a:r>
            <a:r>
              <a:rPr b="1" i="1" lang="en-US">
                <a:solidFill>
                  <a:srgbClr val="7030A0"/>
                </a:solidFill>
              </a:rPr>
              <a:t>”. Somerville</a:t>
            </a:r>
            <a:endParaRPr b="1" i="1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13"/>
          <p:cNvSpPr txBox="1"/>
          <p:nvPr>
            <p:ph type="title"/>
          </p:nvPr>
        </p:nvSpPr>
        <p:spPr>
          <a:xfrm>
            <a:off x="152400" y="609600"/>
            <a:ext cx="8229600" cy="60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Trebuchet MS"/>
              <a:buNone/>
            </a:pPr>
            <a:r>
              <a:rPr lang="en-US"/>
              <a:t>Subsystems and Components</a:t>
            </a:r>
            <a:endParaRPr/>
          </a:p>
        </p:txBody>
      </p:sp>
      <p:sp>
        <p:nvSpPr>
          <p:cNvPr id="188" name="Google Shape;188;p13"/>
          <p:cNvSpPr txBox="1"/>
          <p:nvPr>
            <p:ph idx="1" type="body"/>
          </p:nvPr>
        </p:nvSpPr>
        <p:spPr>
          <a:xfrm>
            <a:off x="457200" y="1371600"/>
            <a:ext cx="8229600" cy="52029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-256032" lvl="0" marL="36576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b="1" lang="en-US">
                <a:solidFill>
                  <a:srgbClr val="0070C0"/>
                </a:solidFill>
              </a:rPr>
              <a:t>Components</a:t>
            </a:r>
            <a:r>
              <a:rPr lang="en-US"/>
              <a:t> are depicted as rectangles with the component icon in the upper right corner.</a:t>
            </a:r>
            <a:endParaRPr/>
          </a:p>
          <a:p>
            <a:pPr indent="-256032" lvl="0" marL="36576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ct val="100000"/>
              <a:buChar char="•"/>
            </a:pPr>
            <a:r>
              <a:rPr lang="en-US"/>
              <a:t>Dependencies among components can be depicted with dashed stick arrows. </a:t>
            </a:r>
            <a:endParaRPr/>
          </a:p>
          <a:p>
            <a:pPr indent="-256032" lvl="0" marL="36576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ct val="100000"/>
              <a:buChar char="•"/>
            </a:pPr>
            <a:r>
              <a:rPr lang="en-US"/>
              <a:t>In UML, components can represent both logical and physical components. </a:t>
            </a:r>
            <a:endParaRPr/>
          </a:p>
          <a:p>
            <a:pPr indent="-256032" lvl="0" marL="36576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ct val="100000"/>
              <a:buChar char="•"/>
            </a:pPr>
            <a:r>
              <a:rPr lang="en-US"/>
              <a:t>A </a:t>
            </a:r>
            <a:r>
              <a:rPr b="1" lang="en-US">
                <a:solidFill>
                  <a:srgbClr val="0070C0"/>
                </a:solidFill>
              </a:rPr>
              <a:t>logical component </a:t>
            </a:r>
            <a:r>
              <a:rPr lang="en-US"/>
              <a:t>corresponds to a subsystem that has no explicit run-time equivalent, for example, individual business components that are composed together into a single run-time application logic layer. </a:t>
            </a:r>
            <a:endParaRPr/>
          </a:p>
          <a:p>
            <a:pPr indent="-256032" lvl="0" marL="36576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ct val="100000"/>
              <a:buChar char="•"/>
            </a:pPr>
            <a:r>
              <a:rPr lang="en-US"/>
              <a:t>A </a:t>
            </a:r>
            <a:r>
              <a:rPr b="1" lang="en-US">
                <a:solidFill>
                  <a:srgbClr val="0070C0"/>
                </a:solidFill>
              </a:rPr>
              <a:t>physical component </a:t>
            </a:r>
            <a:r>
              <a:rPr lang="en-US"/>
              <a:t>corresponds to a subsystem that as an explicit run-time equivalent, for example, a database server. 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38"/>
          <p:cNvSpPr txBox="1"/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</a:pPr>
            <a:r>
              <a:rPr lang="en-US"/>
              <a:t>Required/provided interfaces</a:t>
            </a:r>
            <a:endParaRPr/>
          </a:p>
        </p:txBody>
      </p:sp>
      <p:pic>
        <p:nvPicPr>
          <p:cNvPr id="194" name="Google Shape;194;p3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44860" y="2809700"/>
            <a:ext cx="6286500" cy="2647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39"/>
          <p:cNvSpPr txBox="1"/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</a:pPr>
            <a:r>
              <a:rPr lang="en-US"/>
              <a:t>Required/provided interfaces..2</a:t>
            </a:r>
            <a:endParaRPr/>
          </a:p>
        </p:txBody>
      </p:sp>
      <p:pic>
        <p:nvPicPr>
          <p:cNvPr id="200" name="Google Shape;200;p3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29162" y="2526089"/>
            <a:ext cx="6600825" cy="2981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" name="Google Shape;205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04800" y="1143000"/>
            <a:ext cx="8388047" cy="49768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15"/>
          <p:cNvSpPr txBox="1"/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Trebuchet MS"/>
              <a:buNone/>
            </a:pPr>
            <a:r>
              <a:rPr lang="en-US"/>
              <a:t>Services and Subsystem Interfaces</a:t>
            </a:r>
            <a:endParaRPr/>
          </a:p>
        </p:txBody>
      </p:sp>
      <p:sp>
        <p:nvSpPr>
          <p:cNvPr id="211" name="Google Shape;211;p15"/>
          <p:cNvSpPr txBox="1"/>
          <p:nvPr>
            <p:ph idx="1" type="body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256032" lvl="0" marL="36576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A subsystem is characterized by the </a:t>
            </a:r>
            <a:r>
              <a:rPr b="1" lang="en-US">
                <a:solidFill>
                  <a:srgbClr val="0070C0"/>
                </a:solidFill>
              </a:rPr>
              <a:t>services</a:t>
            </a:r>
            <a:r>
              <a:rPr lang="en-US"/>
              <a:t> it provides to other subsystems. </a:t>
            </a:r>
            <a:endParaRPr/>
          </a:p>
          <a:p>
            <a:pPr indent="-256032" lvl="0" marL="36576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A service is a set of </a:t>
            </a:r>
            <a:r>
              <a:rPr b="1" lang="en-US">
                <a:solidFill>
                  <a:srgbClr val="0070C0"/>
                </a:solidFill>
              </a:rPr>
              <a:t>related</a:t>
            </a:r>
            <a:r>
              <a:rPr lang="en-US"/>
              <a:t> </a:t>
            </a:r>
            <a:r>
              <a:rPr b="1" lang="en-US">
                <a:solidFill>
                  <a:srgbClr val="0070C0"/>
                </a:solidFill>
              </a:rPr>
              <a:t>operations</a:t>
            </a:r>
            <a:r>
              <a:rPr lang="en-US"/>
              <a:t> that share a common purpose. </a:t>
            </a:r>
            <a:endParaRPr/>
          </a:p>
          <a:p>
            <a:pPr indent="-256032" lvl="0" marL="36576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The set of operations of a subsystem that are available to other subsystems form the </a:t>
            </a:r>
            <a:r>
              <a:rPr b="1" lang="en-US">
                <a:solidFill>
                  <a:srgbClr val="0070C0"/>
                </a:solidFill>
              </a:rPr>
              <a:t>subsystem</a:t>
            </a:r>
            <a:r>
              <a:rPr lang="en-US"/>
              <a:t> </a:t>
            </a:r>
            <a:r>
              <a:rPr b="1" lang="en-US">
                <a:solidFill>
                  <a:srgbClr val="0070C0"/>
                </a:solidFill>
              </a:rPr>
              <a:t>interface</a:t>
            </a:r>
            <a:r>
              <a:rPr lang="en-US"/>
              <a:t>. </a:t>
            </a:r>
            <a:endParaRPr/>
          </a:p>
          <a:p>
            <a:pPr indent="-256032" lvl="0" marL="36576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The subsystem interface includes the name of the operations, their parameters, their types, and their return values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6"/>
          <p:cNvSpPr txBox="1"/>
          <p:nvPr>
            <p:ph type="title"/>
          </p:nvPr>
        </p:nvSpPr>
        <p:spPr>
          <a:xfrm>
            <a:off x="76200" y="609600"/>
            <a:ext cx="82296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800"/>
              <a:buFont typeface="Georgia"/>
              <a:buNone/>
            </a:pPr>
            <a:r>
              <a:rPr b="1" lang="en-US" sz="28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Coupling and Cohesion as design goals</a:t>
            </a:r>
            <a:endParaRPr b="1" sz="28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17" name="Google Shape;217;p16"/>
          <p:cNvSpPr txBox="1"/>
          <p:nvPr>
            <p:ph idx="1" type="body"/>
          </p:nvPr>
        </p:nvSpPr>
        <p:spPr>
          <a:xfrm>
            <a:off x="304800" y="1676400"/>
            <a:ext cx="8229600" cy="4325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56032" lvl="0" marL="36576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When writing a subsystem interface, one should strive to </a:t>
            </a:r>
            <a:r>
              <a:rPr b="1" lang="en-US">
                <a:solidFill>
                  <a:srgbClr val="0070C0"/>
                </a:solidFill>
              </a:rPr>
              <a:t>minimize</a:t>
            </a:r>
            <a:r>
              <a:rPr lang="en-US"/>
              <a:t> the amount of information provided about the implementation. </a:t>
            </a:r>
            <a:endParaRPr/>
          </a:p>
          <a:p>
            <a:pPr indent="-256032" lvl="0" marL="36576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For example, a subsystem interface should not refer to </a:t>
            </a:r>
            <a:r>
              <a:rPr b="1" lang="en-US">
                <a:solidFill>
                  <a:srgbClr val="0070C0"/>
                </a:solidFill>
              </a:rPr>
              <a:t>internal</a:t>
            </a:r>
            <a:r>
              <a:rPr lang="en-US"/>
              <a:t> </a:t>
            </a:r>
            <a:r>
              <a:rPr b="1" lang="en-US">
                <a:solidFill>
                  <a:srgbClr val="0070C0"/>
                </a:solidFill>
              </a:rPr>
              <a:t>data structures</a:t>
            </a:r>
            <a:r>
              <a:rPr lang="en-US"/>
              <a:t>, such as linked lists, arrays, or hash tables. </a:t>
            </a:r>
            <a:endParaRPr/>
          </a:p>
          <a:p>
            <a:pPr indent="-256032" lvl="0" marL="36576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This allows us to minimize the </a:t>
            </a:r>
            <a:r>
              <a:rPr b="1" lang="en-US">
                <a:solidFill>
                  <a:srgbClr val="0070C0"/>
                </a:solidFill>
              </a:rPr>
              <a:t>impact</a:t>
            </a:r>
            <a:r>
              <a:rPr lang="en-US"/>
              <a:t> </a:t>
            </a:r>
            <a:r>
              <a:rPr b="1" lang="en-US">
                <a:solidFill>
                  <a:srgbClr val="0070C0"/>
                </a:solidFill>
              </a:rPr>
              <a:t>of</a:t>
            </a:r>
            <a:r>
              <a:rPr lang="en-US"/>
              <a:t> </a:t>
            </a:r>
            <a:r>
              <a:rPr b="1" lang="en-US">
                <a:solidFill>
                  <a:srgbClr val="0070C0"/>
                </a:solidFill>
              </a:rPr>
              <a:t>change</a:t>
            </a:r>
            <a:r>
              <a:rPr lang="en-US"/>
              <a:t> when we revise the implementation of a subsystem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"/>
          <p:cNvSpPr txBox="1"/>
          <p:nvPr>
            <p:ph type="title"/>
          </p:nvPr>
        </p:nvSpPr>
        <p:spPr>
          <a:xfrm>
            <a:off x="0" y="533400"/>
            <a:ext cx="82296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Trebuchet MS"/>
              <a:buNone/>
            </a:pPr>
            <a:r>
              <a:rPr lang="en-US"/>
              <a:t>RECAP: Architecture design is first stage in software design process</a:t>
            </a:r>
            <a:endParaRPr/>
          </a:p>
        </p:txBody>
      </p:sp>
      <p:pic>
        <p:nvPicPr>
          <p:cNvPr id="115" name="Google Shape;115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19200" y="1752600"/>
            <a:ext cx="6858000" cy="4925050"/>
          </a:xfrm>
          <a:prstGeom prst="rect">
            <a:avLst/>
          </a:prstGeom>
          <a:noFill/>
          <a:ln>
            <a:noFill/>
          </a:ln>
        </p:spPr>
      </p:pic>
      <p:sp>
        <p:nvSpPr>
          <p:cNvPr id="116" name="Google Shape;116;p2"/>
          <p:cNvSpPr/>
          <p:nvPr/>
        </p:nvSpPr>
        <p:spPr>
          <a:xfrm>
            <a:off x="1752600" y="3733800"/>
            <a:ext cx="685800" cy="3810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 cap="flat" cmpd="sng" w="19050">
            <a:solidFill>
              <a:srgbClr val="3C3D6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17"/>
          <p:cNvSpPr txBox="1"/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800"/>
              <a:buFont typeface="Georgia"/>
              <a:buNone/>
            </a:pPr>
            <a:r>
              <a:rPr b="1" lang="en-US" sz="28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Coupling</a:t>
            </a:r>
            <a:endParaRPr b="1" sz="28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23" name="Google Shape;223;p17"/>
          <p:cNvSpPr txBox="1"/>
          <p:nvPr>
            <p:ph idx="1" type="body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56032" lvl="0" marL="36576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Coupling is the number of </a:t>
            </a:r>
            <a:r>
              <a:rPr b="1" lang="en-US">
                <a:solidFill>
                  <a:srgbClr val="0070C0"/>
                </a:solidFill>
              </a:rPr>
              <a:t>dependencies</a:t>
            </a:r>
            <a:r>
              <a:rPr lang="en-US"/>
              <a:t> between two subsystems. </a:t>
            </a:r>
            <a:endParaRPr/>
          </a:p>
          <a:p>
            <a:pPr indent="-78232" lvl="0" marL="36576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/>
          </a:p>
          <a:p>
            <a:pPr indent="-256032" lvl="0" marL="36576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If two subsystems are </a:t>
            </a:r>
            <a:r>
              <a:rPr b="1" lang="en-US">
                <a:solidFill>
                  <a:srgbClr val="0070C0"/>
                </a:solidFill>
              </a:rPr>
              <a:t>loosely</a:t>
            </a:r>
            <a:r>
              <a:rPr lang="en-US"/>
              <a:t> </a:t>
            </a:r>
            <a:r>
              <a:rPr b="1" lang="en-US">
                <a:solidFill>
                  <a:srgbClr val="0070C0"/>
                </a:solidFill>
              </a:rPr>
              <a:t>coupled</a:t>
            </a:r>
            <a:r>
              <a:rPr lang="en-US"/>
              <a:t>, they are relatively independent, so modifications to one of the subsystems will have </a:t>
            </a:r>
            <a:r>
              <a:rPr b="1" lang="en-US">
                <a:solidFill>
                  <a:srgbClr val="0070C0"/>
                </a:solidFill>
              </a:rPr>
              <a:t>little</a:t>
            </a:r>
            <a:r>
              <a:rPr lang="en-US"/>
              <a:t> </a:t>
            </a:r>
            <a:r>
              <a:rPr b="1" lang="en-US">
                <a:solidFill>
                  <a:srgbClr val="0070C0"/>
                </a:solidFill>
              </a:rPr>
              <a:t>impact</a:t>
            </a:r>
            <a:r>
              <a:rPr lang="en-US"/>
              <a:t> on the other.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8" name="Google Shape;228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8600" y="533400"/>
            <a:ext cx="5753186" cy="2409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29" name="Google Shape;229;p1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086186" y="3048000"/>
            <a:ext cx="5791200" cy="3714001"/>
          </a:xfrm>
          <a:prstGeom prst="rect">
            <a:avLst/>
          </a:prstGeom>
          <a:noFill/>
          <a:ln>
            <a:noFill/>
          </a:ln>
        </p:spPr>
      </p:pic>
      <p:sp>
        <p:nvSpPr>
          <p:cNvPr id="230" name="Google Shape;230;p18"/>
          <p:cNvSpPr/>
          <p:nvPr/>
        </p:nvSpPr>
        <p:spPr>
          <a:xfrm rot="5400000">
            <a:off x="1066800" y="3657600"/>
            <a:ext cx="2057400" cy="990600"/>
          </a:xfrm>
          <a:prstGeom prst="bentUpArrow">
            <a:avLst>
              <a:gd fmla="val 25000" name="adj1"/>
              <a:gd fmla="val 25000" name="adj2"/>
              <a:gd fmla="val 25000" name="adj3"/>
            </a:avLst>
          </a:prstGeom>
          <a:solidFill>
            <a:schemeClr val="accent1"/>
          </a:solidFill>
          <a:ln cap="flat" cmpd="sng" w="19050">
            <a:solidFill>
              <a:srgbClr val="3C3D6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19"/>
          <p:cNvSpPr txBox="1"/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Trebuchet MS"/>
              <a:buNone/>
            </a:pPr>
            <a:r>
              <a:rPr lang="en-US"/>
              <a:t>Cohesion</a:t>
            </a:r>
            <a:endParaRPr/>
          </a:p>
        </p:txBody>
      </p:sp>
      <p:sp>
        <p:nvSpPr>
          <p:cNvPr id="236" name="Google Shape;236;p19"/>
          <p:cNvSpPr txBox="1"/>
          <p:nvPr>
            <p:ph idx="1" type="body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56032" lvl="0" marL="36576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Cohesion is the number of dependencies within a subsystem. </a:t>
            </a:r>
            <a:endParaRPr/>
          </a:p>
          <a:p>
            <a:pPr indent="-256032" lvl="0" marL="36576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If a subsystem contains many objects that are related to each other and perform similar tasks, its cohesion is high.</a:t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40"/>
          <p:cNvSpPr txBox="1"/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</a:pPr>
            <a:r>
              <a:rPr lang="en-US"/>
              <a:t>Why high cohesion?</a:t>
            </a:r>
            <a:endParaRPr/>
          </a:p>
        </p:txBody>
      </p:sp>
      <p:sp>
        <p:nvSpPr>
          <p:cNvPr id="242" name="Google Shape;242;p40"/>
          <p:cNvSpPr txBox="1"/>
          <p:nvPr>
            <p:ph idx="1" type="body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342900" lvl="0" marL="45720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increases the clarity and ease of comprehension of the design </a:t>
            </a:r>
            <a:endParaRPr/>
          </a:p>
          <a:p>
            <a:pPr indent="-342900" lvl="0" marL="45720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simplifies maintenance and future enhancements  </a:t>
            </a:r>
            <a:endParaRPr/>
          </a:p>
          <a:p>
            <a:pPr indent="-342900" lvl="0" marL="45720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 often supports low coupling </a:t>
            </a:r>
            <a:endParaRPr/>
          </a:p>
          <a:p>
            <a:pPr indent="-342900" lvl="0" marL="45720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supports increased reuse </a:t>
            </a:r>
            <a:endParaRPr/>
          </a:p>
          <a:p>
            <a:pPr indent="-342900" lvl="0" marL="45720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 a highly cohesive (i.e. a highly related functionality) </a:t>
            </a:r>
            <a:endParaRPr/>
          </a:p>
          <a:p>
            <a:pPr indent="-342900" lvl="1" marL="91440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▫"/>
            </a:pPr>
            <a:r>
              <a:rPr lang="en-US"/>
              <a:t>component can be re-used for the same specific purpose!</a:t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7" name="Google Shape;247;p2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22123"/>
            <a:ext cx="5624513" cy="290416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8" name="Google Shape;248;p2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124200" y="2926283"/>
            <a:ext cx="5620578" cy="3962400"/>
          </a:xfrm>
          <a:prstGeom prst="rect">
            <a:avLst/>
          </a:prstGeom>
          <a:noFill/>
          <a:ln>
            <a:noFill/>
          </a:ln>
        </p:spPr>
      </p:pic>
      <p:sp>
        <p:nvSpPr>
          <p:cNvPr id="249" name="Google Shape;249;p20"/>
          <p:cNvSpPr/>
          <p:nvPr/>
        </p:nvSpPr>
        <p:spPr>
          <a:xfrm rot="5400000">
            <a:off x="1676400" y="3657600"/>
            <a:ext cx="2057400" cy="990600"/>
          </a:xfrm>
          <a:prstGeom prst="bentUpArrow">
            <a:avLst>
              <a:gd fmla="val 25000" name="adj1"/>
              <a:gd fmla="val 25000" name="adj2"/>
              <a:gd fmla="val 25000" name="adj3"/>
            </a:avLst>
          </a:prstGeom>
          <a:solidFill>
            <a:schemeClr val="accent1"/>
          </a:solidFill>
          <a:ln cap="flat" cmpd="sng" w="19050">
            <a:solidFill>
              <a:srgbClr val="3C3D6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3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21"/>
          <p:cNvSpPr txBox="1"/>
          <p:nvPr>
            <p:ph type="title"/>
          </p:nvPr>
        </p:nvSpPr>
        <p:spPr>
          <a:xfrm>
            <a:off x="0" y="457200"/>
            <a:ext cx="82296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Trebuchet MS"/>
              <a:buNone/>
            </a:pPr>
            <a:r>
              <a:rPr lang="en-US"/>
              <a:t>Architectural Patterns: MCV</a:t>
            </a:r>
            <a:endParaRPr/>
          </a:p>
        </p:txBody>
      </p:sp>
      <p:pic>
        <p:nvPicPr>
          <p:cNvPr id="255" name="Google Shape;255;p2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81200" y="1524000"/>
            <a:ext cx="5543550" cy="4867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22"/>
          <p:cNvSpPr txBox="1"/>
          <p:nvPr>
            <p:ph type="title"/>
          </p:nvPr>
        </p:nvSpPr>
        <p:spPr>
          <a:xfrm>
            <a:off x="0" y="457200"/>
            <a:ext cx="82296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Trebuchet MS"/>
              <a:buNone/>
            </a:pPr>
            <a:r>
              <a:rPr lang="en-US"/>
              <a:t>The Model-View-Controller Pattern</a:t>
            </a:r>
            <a:endParaRPr/>
          </a:p>
        </p:txBody>
      </p:sp>
      <p:pic>
        <p:nvPicPr>
          <p:cNvPr id="261" name="Google Shape;261;p2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8600" y="1600200"/>
            <a:ext cx="8796394" cy="4800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23"/>
          <p:cNvSpPr txBox="1"/>
          <p:nvPr>
            <p:ph type="title"/>
          </p:nvPr>
        </p:nvSpPr>
        <p:spPr>
          <a:xfrm>
            <a:off x="0" y="533400"/>
            <a:ext cx="82296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Trebuchet MS"/>
              <a:buNone/>
            </a:pPr>
            <a:r>
              <a:rPr lang="en-US"/>
              <a:t>Architectural Patterns: Layered Architecture</a:t>
            </a:r>
            <a:endParaRPr/>
          </a:p>
        </p:txBody>
      </p:sp>
      <p:pic>
        <p:nvPicPr>
          <p:cNvPr id="267" name="Google Shape;267;p2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04799" y="1676400"/>
            <a:ext cx="8814895" cy="4800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3"/>
          <p:cNvSpPr txBox="1"/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Trebuchet MS"/>
              <a:buNone/>
            </a:pPr>
            <a:r>
              <a:rPr lang="en-US"/>
              <a:t>Introduction</a:t>
            </a:r>
            <a:endParaRPr/>
          </a:p>
        </p:txBody>
      </p:sp>
      <p:sp>
        <p:nvSpPr>
          <p:cNvPr id="122" name="Google Shape;122;p3"/>
          <p:cNvSpPr txBox="1"/>
          <p:nvPr>
            <p:ph idx="1" type="body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56032" lvl="0" marL="36576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It is the </a:t>
            </a:r>
            <a:r>
              <a:rPr b="1" lang="en-US">
                <a:solidFill>
                  <a:srgbClr val="7030A0"/>
                </a:solidFill>
              </a:rPr>
              <a:t>critical link </a:t>
            </a:r>
            <a:r>
              <a:rPr lang="en-US"/>
              <a:t>between design and</a:t>
            </a:r>
            <a:endParaRPr/>
          </a:p>
          <a:p>
            <a:pPr indent="-256032" lvl="0" marL="36576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2800"/>
              <a:buNone/>
            </a:pPr>
            <a:r>
              <a:rPr lang="en-US"/>
              <a:t>requirements engineering,</a:t>
            </a:r>
            <a:endParaRPr/>
          </a:p>
          <a:p>
            <a:pPr indent="-256032" lvl="0" marL="36576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identifies the </a:t>
            </a:r>
            <a:r>
              <a:rPr b="1" lang="en-US">
                <a:solidFill>
                  <a:srgbClr val="7030A0"/>
                </a:solidFill>
              </a:rPr>
              <a:t>main structural components </a:t>
            </a:r>
            <a:r>
              <a:rPr lang="en-US"/>
              <a:t>in a system.</a:t>
            </a:r>
            <a:endParaRPr/>
          </a:p>
          <a:p>
            <a:pPr indent="-256032" lvl="0" marL="36576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and the </a:t>
            </a:r>
            <a:r>
              <a:rPr b="1" lang="en-US">
                <a:solidFill>
                  <a:srgbClr val="7030A0"/>
                </a:solidFill>
              </a:rPr>
              <a:t>relationships between them</a:t>
            </a:r>
            <a:r>
              <a:rPr lang="en-US"/>
              <a:t>. </a:t>
            </a:r>
            <a:endParaRPr/>
          </a:p>
          <a:p>
            <a:pPr indent="-256032" lvl="0" marL="36576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The output of the architectural design process is</a:t>
            </a:r>
            <a:endParaRPr/>
          </a:p>
          <a:p>
            <a:pPr indent="-256032" lvl="0" marL="36576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2800"/>
              <a:buNone/>
            </a:pPr>
            <a:r>
              <a:rPr lang="en-US"/>
              <a:t>an architectural model that describes how the system is </a:t>
            </a:r>
            <a:r>
              <a:rPr b="1" lang="en-US">
                <a:solidFill>
                  <a:srgbClr val="7030A0"/>
                </a:solidFill>
              </a:rPr>
              <a:t>organized</a:t>
            </a:r>
            <a:r>
              <a:rPr lang="en-US"/>
              <a:t> as a set of communicating components.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4"/>
          <p:cNvSpPr txBox="1"/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Trebuchet MS"/>
              <a:buNone/>
            </a:pPr>
            <a:r>
              <a:rPr lang="en-US"/>
              <a:t>Introduction..1</a:t>
            </a:r>
            <a:endParaRPr/>
          </a:p>
        </p:txBody>
      </p:sp>
      <p:sp>
        <p:nvSpPr>
          <p:cNvPr id="128" name="Google Shape;128;p4"/>
          <p:cNvSpPr txBox="1"/>
          <p:nvPr>
            <p:ph idx="1" type="body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56032" lvl="0" marL="36576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Architecture design is a </a:t>
            </a:r>
            <a:r>
              <a:rPr b="1" lang="en-US" sz="3600">
                <a:solidFill>
                  <a:srgbClr val="7030A0"/>
                </a:solidFill>
              </a:rPr>
              <a:t>creative</a:t>
            </a:r>
            <a:r>
              <a:rPr lang="en-US" sz="3600"/>
              <a:t> </a:t>
            </a:r>
            <a:r>
              <a:rPr lang="en-US"/>
              <a:t>process and depends on:</a:t>
            </a:r>
            <a:endParaRPr/>
          </a:p>
          <a:p>
            <a:pPr indent="-246887" lvl="1" marL="658368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2600"/>
              <a:buChar char="▫"/>
            </a:pPr>
            <a:r>
              <a:rPr lang="en-US"/>
              <a:t>Type of system being developed</a:t>
            </a:r>
            <a:endParaRPr/>
          </a:p>
          <a:p>
            <a:pPr indent="-246887" lvl="1" marL="658368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2600"/>
              <a:buChar char="▫"/>
            </a:pPr>
            <a:r>
              <a:rPr lang="en-US"/>
              <a:t>Technology being used</a:t>
            </a:r>
            <a:endParaRPr/>
          </a:p>
          <a:p>
            <a:pPr indent="-246887" lvl="1" marL="658368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2600"/>
              <a:buChar char="▫"/>
            </a:pPr>
            <a:r>
              <a:rPr lang="en-US"/>
              <a:t>Experience and background of system architect/team lead</a:t>
            </a:r>
            <a:endParaRPr/>
          </a:p>
          <a:p>
            <a:pPr indent="-81787" lvl="1" marL="658368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26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" name="Google Shape;133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95400" y="1142999"/>
            <a:ext cx="6400800" cy="5818909"/>
          </a:xfrm>
          <a:prstGeom prst="rect">
            <a:avLst/>
          </a:prstGeom>
          <a:noFill/>
          <a:ln>
            <a:noFill/>
          </a:ln>
        </p:spPr>
      </p:pic>
      <p:sp>
        <p:nvSpPr>
          <p:cNvPr id="134" name="Google Shape;134;p5"/>
          <p:cNvSpPr txBox="1"/>
          <p:nvPr/>
        </p:nvSpPr>
        <p:spPr>
          <a:xfrm>
            <a:off x="1600200" y="609600"/>
            <a:ext cx="6173485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Architecture of Packing Robot System</a:t>
            </a:r>
            <a:endParaRPr b="1" i="0" sz="24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6"/>
          <p:cNvSpPr txBox="1"/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Trebuchet MS"/>
              <a:buNone/>
            </a:pPr>
            <a:r>
              <a:rPr lang="en-US"/>
              <a:t>Introduction..2</a:t>
            </a:r>
            <a:endParaRPr/>
          </a:p>
        </p:txBody>
      </p:sp>
      <p:sp>
        <p:nvSpPr>
          <p:cNvPr id="140" name="Google Shape;140;p6"/>
          <p:cNvSpPr txBox="1"/>
          <p:nvPr>
            <p:ph idx="1" type="body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56032" lvl="0" marL="36576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Software Architecture affects:</a:t>
            </a:r>
            <a:endParaRPr/>
          </a:p>
          <a:p>
            <a:pPr indent="-246887" lvl="1" marL="658368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3600"/>
              <a:buChar char="▫"/>
            </a:pPr>
            <a:r>
              <a:rPr b="1" lang="en-US" sz="3600">
                <a:solidFill>
                  <a:srgbClr val="7030A0"/>
                </a:solidFill>
              </a:rPr>
              <a:t>Performance</a:t>
            </a:r>
            <a:endParaRPr/>
          </a:p>
          <a:p>
            <a:pPr indent="-246887" lvl="1" marL="658368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3600"/>
              <a:buChar char="▫"/>
            </a:pPr>
            <a:r>
              <a:rPr b="1" lang="en-US" sz="3600">
                <a:solidFill>
                  <a:srgbClr val="7030A0"/>
                </a:solidFill>
              </a:rPr>
              <a:t>Robustness</a:t>
            </a:r>
            <a:endParaRPr/>
          </a:p>
          <a:p>
            <a:pPr indent="-246887" lvl="1" marL="658368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3600"/>
              <a:buChar char="▫"/>
            </a:pPr>
            <a:r>
              <a:rPr b="1" lang="en-US" sz="3600">
                <a:solidFill>
                  <a:srgbClr val="7030A0"/>
                </a:solidFill>
              </a:rPr>
              <a:t>Distribution</a:t>
            </a:r>
            <a:endParaRPr/>
          </a:p>
          <a:p>
            <a:pPr indent="-246887" lvl="1" marL="658368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3600"/>
              <a:buChar char="▫"/>
            </a:pPr>
            <a:r>
              <a:rPr b="1" lang="en-US" sz="3600">
                <a:solidFill>
                  <a:srgbClr val="7030A0"/>
                </a:solidFill>
              </a:rPr>
              <a:t>And Maintainability</a:t>
            </a:r>
            <a:endParaRPr b="1" sz="360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7"/>
          <p:cNvSpPr txBox="1"/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Trebuchet MS"/>
              <a:buNone/>
            </a:pPr>
            <a:r>
              <a:rPr lang="en-US"/>
              <a:t>Advantages of Documenting Software Architecture</a:t>
            </a:r>
            <a:endParaRPr/>
          </a:p>
        </p:txBody>
      </p:sp>
      <p:sp>
        <p:nvSpPr>
          <p:cNvPr id="146" name="Google Shape;146;p7"/>
          <p:cNvSpPr txBox="1"/>
          <p:nvPr>
            <p:ph idx="1" type="body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56032" lvl="0" marL="36576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Stakeholder communications</a:t>
            </a:r>
            <a:endParaRPr/>
          </a:p>
          <a:p>
            <a:pPr indent="-246887" lvl="1" marL="658368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2600"/>
              <a:buChar char="▫"/>
            </a:pPr>
            <a:r>
              <a:rPr lang="en-US"/>
              <a:t>Focus of discussion</a:t>
            </a:r>
            <a:endParaRPr/>
          </a:p>
          <a:p>
            <a:pPr indent="-256032" lvl="0" marL="36576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System Analysis</a:t>
            </a:r>
            <a:endParaRPr/>
          </a:p>
          <a:p>
            <a:pPr indent="-246887" lvl="1" marL="658368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2600"/>
              <a:buChar char="▫"/>
            </a:pPr>
            <a:r>
              <a:rPr lang="en-US"/>
              <a:t>Early stage of development.</a:t>
            </a:r>
            <a:endParaRPr/>
          </a:p>
          <a:p>
            <a:pPr indent="-78232" lvl="0" marL="36576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/>
          </a:p>
          <a:p>
            <a:pPr indent="-256032" lvl="0" marL="36576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Large-scale reuse:</a:t>
            </a:r>
            <a:endParaRPr/>
          </a:p>
          <a:p>
            <a:pPr indent="-246887" lvl="1" marL="658368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2600"/>
              <a:buChar char="▫"/>
            </a:pPr>
            <a:r>
              <a:rPr lang="en-US"/>
              <a:t>Usually software products with similar requirements can be designed using similar software architecture.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8"/>
          <p:cNvSpPr txBox="1"/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Trebuchet MS"/>
              <a:buNone/>
            </a:pPr>
            <a:r>
              <a:rPr lang="en-US"/>
              <a:t>Software Architecture Using Block-Diagrams</a:t>
            </a:r>
            <a:endParaRPr/>
          </a:p>
        </p:txBody>
      </p:sp>
      <p:sp>
        <p:nvSpPr>
          <p:cNvPr id="152" name="Google Shape;152;p8"/>
          <p:cNvSpPr txBox="1"/>
          <p:nvPr>
            <p:ph idx="1" type="body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256032" lvl="0" marL="36576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System architectures are often modeled using simple </a:t>
            </a:r>
            <a:r>
              <a:rPr b="1" lang="en-US">
                <a:solidFill>
                  <a:srgbClr val="7030A0"/>
                </a:solidFill>
              </a:rPr>
              <a:t>block diagrams.</a:t>
            </a:r>
            <a:endParaRPr/>
          </a:p>
          <a:p>
            <a:pPr indent="-256032" lvl="0" marL="36576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Each box in the diagram represents a component.</a:t>
            </a:r>
            <a:endParaRPr/>
          </a:p>
          <a:p>
            <a:pPr indent="-256032" lvl="0" marL="36576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 </a:t>
            </a:r>
            <a:r>
              <a:rPr b="1" lang="en-US">
                <a:solidFill>
                  <a:srgbClr val="7030A0"/>
                </a:solidFill>
              </a:rPr>
              <a:t>Boxes</a:t>
            </a:r>
            <a:r>
              <a:rPr lang="en-US"/>
              <a:t> within boxes indicate that the </a:t>
            </a:r>
            <a:r>
              <a:rPr b="1" lang="en-US">
                <a:solidFill>
                  <a:srgbClr val="7030A0"/>
                </a:solidFill>
              </a:rPr>
              <a:t>component</a:t>
            </a:r>
            <a:r>
              <a:rPr lang="en-US"/>
              <a:t> has been decomposed to sub-components.</a:t>
            </a:r>
            <a:endParaRPr/>
          </a:p>
          <a:p>
            <a:pPr indent="-256032" lvl="0" marL="36576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 </a:t>
            </a:r>
            <a:r>
              <a:rPr b="1" lang="en-US">
                <a:solidFill>
                  <a:srgbClr val="7030A0"/>
                </a:solidFill>
              </a:rPr>
              <a:t>Arrows</a:t>
            </a:r>
            <a:r>
              <a:rPr lang="en-US"/>
              <a:t> mean that data and or control signals are passed from component to component in the direction of the arrows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36"/>
          <p:cNvSpPr txBox="1"/>
          <p:nvPr>
            <p:ph type="title"/>
          </p:nvPr>
        </p:nvSpPr>
        <p:spPr>
          <a:xfrm>
            <a:off x="318782" y="589326"/>
            <a:ext cx="8368018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</a:pPr>
            <a:r>
              <a:rPr lang="en-US" sz="2800"/>
              <a:t>Stakeholders have different Design Goals (OR </a:t>
            </a:r>
            <a:br>
              <a:rPr lang="en-US" sz="2800"/>
            </a:br>
            <a:r>
              <a:rPr lang="en-US" sz="2800"/>
              <a:t>Issues of Concerns)</a:t>
            </a:r>
            <a:endParaRPr/>
          </a:p>
        </p:txBody>
      </p:sp>
      <p:pic>
        <p:nvPicPr>
          <p:cNvPr id="158" name="Google Shape;158;p3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26234" y="1877392"/>
            <a:ext cx="7053699" cy="463733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Urban">
  <a:themeElements>
    <a:clrScheme name="Urban">
      <a:dk1>
        <a:srgbClr val="000000"/>
      </a:dk1>
      <a:lt1>
        <a:srgbClr val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2006-08-16T00:00:00Z</dcterms:created>
  <dc:creator>Samer</dc:creator>
</cp:coreProperties>
</file>