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sldIdLst>
    <p:sldId id="270"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8" r:id="rId60"/>
    <p:sldId id="31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0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emf"/><Relationship Id="rId1" Type="http://schemas.openxmlformats.org/officeDocument/2006/relationships/image" Target="../media/image5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EF41E4-F181-439E-B898-8F48205E6B2B}" type="datetimeFigureOut">
              <a:rPr lang="en-US" smtClean="0"/>
              <a:pPr/>
              <a:t>9/23/2020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FB0B4-7B1D-4AEE-B126-7A824D4669E3}" type="slidenum">
              <a:rPr lang="en-US" smtClean="0"/>
              <a:pPr/>
              <a:t>‹#›</a:t>
            </a:fld>
            <a:endParaRPr lang="en-US"/>
          </a:p>
        </p:txBody>
      </p:sp>
    </p:spTree>
    <p:extLst>
      <p:ext uri="{BB962C8B-B14F-4D97-AF65-F5344CB8AC3E}">
        <p14:creationId xmlns:p14="http://schemas.microsoft.com/office/powerpoint/2010/main" val="429177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7FB0B4-7B1D-4AEE-B126-7A824D4669E3}" type="slidenum">
              <a:rPr lang="en-US" smtClean="0"/>
              <a:pPr/>
              <a:t>54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841BC1-A6DC-4A6B-9A3D-DB13EBDC776A}" type="datetime1">
              <a:rPr lang="en-US" smtClean="0"/>
              <a:pPr/>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7CF9-6D86-4FAB-B0B7-17256788D8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8BF6C-3954-460D-8B19-C1AFB3F8BA69}" type="datetime1">
              <a:rPr lang="en-US" smtClean="0"/>
              <a:pPr/>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7CF9-6D86-4FAB-B0B7-17256788D8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9468D-CBFF-4EE6-A1DD-56E230D20A40}" type="datetime1">
              <a:rPr lang="en-US" smtClean="0"/>
              <a:pPr/>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7CF9-6D86-4FAB-B0B7-17256788D8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F5523-442A-420E-B446-1B130AC32BCB}" type="datetime1">
              <a:rPr lang="en-US" smtClean="0"/>
              <a:pPr/>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7CF9-6D86-4FAB-B0B7-17256788D8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8A429-7745-4859-A686-B06F05E73545}" type="datetime1">
              <a:rPr lang="en-US" smtClean="0"/>
              <a:pPr/>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7CF9-6D86-4FAB-B0B7-17256788D8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96850B-9B9B-4DE6-B191-374FAEC9E0DD}" type="datetime1">
              <a:rPr lang="en-US" smtClean="0"/>
              <a:pPr/>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B7CF9-6D86-4FAB-B0B7-17256788D8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C8FE0-2342-4EEF-B177-AA47BAC3DB2B}" type="datetime1">
              <a:rPr lang="en-US" smtClean="0"/>
              <a:pPr/>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1B7CF9-6D86-4FAB-B0B7-17256788D8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A13992-71CF-43CB-B6BE-49A428E3DD0E}" type="datetime1">
              <a:rPr lang="en-US" smtClean="0"/>
              <a:pPr/>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1B7CF9-6D86-4FAB-B0B7-17256788D8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482A-3CD3-4B04-975B-E00BC4074283}" type="datetime1">
              <a:rPr lang="en-US" smtClean="0"/>
              <a:pPr/>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B7CF9-6D86-4FAB-B0B7-17256788D8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E2C707-1138-46A5-B6B9-05C37AA23B19}" type="datetime1">
              <a:rPr lang="en-US" smtClean="0"/>
              <a:pPr/>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B7CF9-6D86-4FAB-B0B7-17256788D8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6FD42-A683-4285-B328-513DD4632BF5}" type="datetime1">
              <a:rPr lang="en-US" smtClean="0"/>
              <a:pPr/>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B7CF9-6D86-4FAB-B0B7-17256788D8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E76EC-2DFD-46E0-88EB-86CB87132B95}" type="datetime1">
              <a:rPr lang="en-US" smtClean="0"/>
              <a:pPr/>
              <a:t>9/23/2020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B7CF9-6D86-4FAB-B0B7-17256788D8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abdo@birzeit.edu" TargetMode="External"/><Relationship Id="rId7"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8.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hyperlink" Target="mailto:aabdo@birzeit.edu" TargetMode="External"/><Relationship Id="rId7" Type="http://schemas.openxmlformats.org/officeDocument/2006/relationships/image" Target="../media/image11.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hyperlink" Target="mailto:aabdo@birzeit.edu" TargetMode="External"/><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9.wmf"/><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21.wmf"/><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hyperlink" Target="mailto:aabdo@birzeit.edu" TargetMode="External"/><Relationship Id="rId7" Type="http://schemas.openxmlformats.org/officeDocument/2006/relationships/image" Target="../media/image23.w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22.wmf"/><Relationship Id="rId4" Type="http://schemas.openxmlformats.org/officeDocument/2006/relationships/oleObject" Target="../embeddings/oleObject17.bin"/><Relationship Id="rId9" Type="http://schemas.openxmlformats.org/officeDocument/2006/relationships/image" Target="../media/image24.wmf"/></Relationships>
</file>

<file path=ppt/slides/_rels/slide2.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aabdo@birzeit.edu" TargetMode="External"/><Relationship Id="rId7" Type="http://schemas.openxmlformats.org/officeDocument/2006/relationships/image" Target="../media/image26.wmf"/><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21.bin"/><Relationship Id="rId5" Type="http://schemas.openxmlformats.org/officeDocument/2006/relationships/image" Target="../media/image25.wmf"/><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3" Type="http://schemas.openxmlformats.org/officeDocument/2006/relationships/hyperlink" Target="mailto:aabdo@birzeit.edu" TargetMode="External"/><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28.png"/><Relationship Id="rId5" Type="http://schemas.openxmlformats.org/officeDocument/2006/relationships/image" Target="../media/image27.wmf"/><Relationship Id="rId4"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32.wmf"/><Relationship Id="rId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3" Type="http://schemas.openxmlformats.org/officeDocument/2006/relationships/hyperlink" Target="mailto:aabdo@birzeit.edu" TargetMode="External"/><Relationship Id="rId7" Type="http://schemas.openxmlformats.org/officeDocument/2006/relationships/image" Target="../media/image34.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25.bin"/><Relationship Id="rId5" Type="http://schemas.openxmlformats.org/officeDocument/2006/relationships/image" Target="../media/image33.wmf"/><Relationship Id="rId4"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35.emf"/><Relationship Id="rId4" Type="http://schemas.openxmlformats.org/officeDocument/2006/relationships/oleObject" Target="../embeddings/oleObject26.bin"/></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34.wmf"/><Relationship Id="rId5" Type="http://schemas.openxmlformats.org/officeDocument/2006/relationships/oleObject" Target="../embeddings/oleObject27.bin"/><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mailto:aabdo@birzeit.edu" TargetMode="External"/><Relationship Id="rId7" Type="http://schemas.openxmlformats.org/officeDocument/2006/relationships/image" Target="../media/image44.w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29.bin"/><Relationship Id="rId5" Type="http://schemas.openxmlformats.org/officeDocument/2006/relationships/image" Target="../media/image43.w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hyperlink" Target="mailto:aabdo@birzeit.edu" TargetMode="External"/><Relationship Id="rId7" Type="http://schemas.openxmlformats.org/officeDocument/2006/relationships/image" Target="../media/image47.wmf"/><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oleObject" Target="../embeddings/oleObject31.bin"/><Relationship Id="rId11" Type="http://schemas.openxmlformats.org/officeDocument/2006/relationships/image" Target="../media/image49.wmf"/><Relationship Id="rId5" Type="http://schemas.openxmlformats.org/officeDocument/2006/relationships/image" Target="../media/image46.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48.wmf"/></Relationships>
</file>

<file path=ppt/slides/_rels/slide38.xml.rels><?xml version="1.0" encoding="UTF-8" standalone="yes"?>
<Relationships xmlns="http://schemas.openxmlformats.org/package/2006/relationships"><Relationship Id="rId3" Type="http://schemas.openxmlformats.org/officeDocument/2006/relationships/hyperlink" Target="mailto:aabdo@birzeit.edu" TargetMode="External"/><Relationship Id="rId7" Type="http://schemas.openxmlformats.org/officeDocument/2006/relationships/image" Target="../media/image51.wmf"/><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oleObject" Target="../embeddings/oleObject35.bin"/><Relationship Id="rId5" Type="http://schemas.openxmlformats.org/officeDocument/2006/relationships/image" Target="../media/image50.wmf"/><Relationship Id="rId4" Type="http://schemas.openxmlformats.org/officeDocument/2006/relationships/oleObject" Target="../embeddings/oleObject34.bin"/></Relationships>
</file>

<file path=ppt/slides/_rels/slide39.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52.wmf"/><Relationship Id="rId4" Type="http://schemas.openxmlformats.org/officeDocument/2006/relationships/oleObject" Target="../embeddings/oleObject36.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hyperlink" Target="mailto:aabdo@birzeit.edu" TargetMode="External"/><Relationship Id="rId7" Type="http://schemas.openxmlformats.org/officeDocument/2006/relationships/image" Target="../media/image54.emf"/><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oleObject" Target="../embeddings/oleObject38.bin"/><Relationship Id="rId5" Type="http://schemas.openxmlformats.org/officeDocument/2006/relationships/image" Target="../media/image53.emf"/><Relationship Id="rId4" Type="http://schemas.openxmlformats.org/officeDocument/2006/relationships/oleObject" Target="../embeddings/oleObject37.bin"/><Relationship Id="rId9" Type="http://schemas.openxmlformats.org/officeDocument/2006/relationships/image" Target="../media/image55.wmf"/></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56.jpeg"/><Relationship Id="rId5" Type="http://schemas.openxmlformats.org/officeDocument/2006/relationships/image" Target="../media/image55.wmf"/><Relationship Id="rId4" Type="http://schemas.openxmlformats.org/officeDocument/2006/relationships/oleObject" Target="../embeddings/oleObject40.bin"/></Relationships>
</file>

<file path=ppt/slides/_rels/slide44.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hyperlink" Target="mailto:aabdo@birzeit.edu" TargetMode="External"/><Relationship Id="rId7" Type="http://schemas.openxmlformats.org/officeDocument/2006/relationships/image" Target="../media/image52.wmf"/><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oleObject" Target="../embeddings/oleObject42.bin"/><Relationship Id="rId5" Type="http://schemas.openxmlformats.org/officeDocument/2006/relationships/image" Target="../media/image59.wmf"/><Relationship Id="rId4" Type="http://schemas.openxmlformats.org/officeDocument/2006/relationships/oleObject" Target="../embeddings/oleObject41.bin"/></Relationships>
</file>

<file path=ppt/slides/_rels/slide48.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24.vml"/><Relationship Id="rId5" Type="http://schemas.openxmlformats.org/officeDocument/2006/relationships/image" Target="../media/image60.wmf"/><Relationship Id="rId4" Type="http://schemas.openxmlformats.org/officeDocument/2006/relationships/oleObject" Target="../embeddings/oleObject43.bin"/></Relationships>
</file>

<file path=ppt/slides/_rels/slide49.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62.png"/><Relationship Id="rId5" Type="http://schemas.openxmlformats.org/officeDocument/2006/relationships/image" Target="../media/image61.wmf"/><Relationship Id="rId4" Type="http://schemas.openxmlformats.org/officeDocument/2006/relationships/oleObject" Target="../embeddings/oleObject44.bin"/></Relationships>
</file>

<file path=ppt/slides/_rels/slide5.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mailto:aabdo@birzeit.edu" TargetMode="External"/><Relationship Id="rId7" Type="http://schemas.openxmlformats.org/officeDocument/2006/relationships/image" Target="../media/image64.wmf"/><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oleObject" Target="../embeddings/oleObject46.bin"/><Relationship Id="rId5" Type="http://schemas.openxmlformats.org/officeDocument/2006/relationships/image" Target="../media/image63.wmf"/><Relationship Id="rId4" Type="http://schemas.openxmlformats.org/officeDocument/2006/relationships/oleObject" Target="../embeddings/oleObject45.bin"/></Relationships>
</file>

<file path=ppt/slides/_rels/slide5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mailto:aabdo@birzeit.edu" TargetMode="External"/><Relationship Id="rId7" Type="http://schemas.openxmlformats.org/officeDocument/2006/relationships/image" Target="../media/image66.wmf"/><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oleObject" Target="../embeddings/oleObject48.bin"/><Relationship Id="rId5" Type="http://schemas.openxmlformats.org/officeDocument/2006/relationships/image" Target="../media/image65.wmf"/><Relationship Id="rId4" Type="http://schemas.openxmlformats.org/officeDocument/2006/relationships/oleObject" Target="../embeddings/oleObject47.bin"/></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53.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28.vml"/><Relationship Id="rId5" Type="http://schemas.openxmlformats.org/officeDocument/2006/relationships/image" Target="../media/image69.wmf"/><Relationship Id="rId4" Type="http://schemas.openxmlformats.org/officeDocument/2006/relationships/oleObject" Target="../embeddings/oleObject49.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1.png"/><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image" Target="../media/image70.wmf"/><Relationship Id="rId5" Type="http://schemas.openxmlformats.org/officeDocument/2006/relationships/oleObject" Target="../embeddings/oleObject50.bin"/><Relationship Id="rId4" Type="http://schemas.openxmlformats.org/officeDocument/2006/relationships/hyperlink" Target="mailto:aabdo@birzeit.edu"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aabdo@birzeit.edu" TargetMode="External"/><Relationship Id="rId2" Type="http://schemas.openxmlformats.org/officeDocument/2006/relationships/slideLayout" Target="../slideLayouts/slideLayout1.xml"/><Relationship Id="rId1" Type="http://schemas.openxmlformats.org/officeDocument/2006/relationships/vmlDrawing" Target="../drawings/vmlDrawing30.vml"/><Relationship Id="rId5" Type="http://schemas.openxmlformats.org/officeDocument/2006/relationships/image" Target="../media/image72.wmf"/><Relationship Id="rId4" Type="http://schemas.openxmlformats.org/officeDocument/2006/relationships/oleObject" Target="../embeddings/oleObject51.bin"/></Relationships>
</file>

<file path=ppt/slides/_rels/slide56.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4.wmf"/><Relationship Id="rId2" Type="http://schemas.openxmlformats.org/officeDocument/2006/relationships/slideLayout" Target="../slideLayouts/slideLayout1.xml"/><Relationship Id="rId1" Type="http://schemas.openxmlformats.org/officeDocument/2006/relationships/vmlDrawing" Target="../drawings/vmlDrawing31.vml"/><Relationship Id="rId6" Type="http://schemas.openxmlformats.org/officeDocument/2006/relationships/oleObject" Target="../embeddings/oleObject52.bin"/><Relationship Id="rId5" Type="http://schemas.openxmlformats.org/officeDocument/2006/relationships/image" Target="../media/image76.jpeg"/><Relationship Id="rId4" Type="http://schemas.openxmlformats.org/officeDocument/2006/relationships/hyperlink" Target="mailto:aabdo@birzeit.edu"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mailto:aabdo@birzeit.edu"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aabdo@birzeit.edu" TargetMode="External"/><Relationship Id="rId7"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hyperlink" Target="mailto:aabdo@birzeit.edu" TargetMode="Externa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mailto:aabdo@birzeit.edu" TargetMode="Externa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6.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Rectangle 3"/>
          <p:cNvSpPr/>
          <p:nvPr/>
        </p:nvSpPr>
        <p:spPr>
          <a:xfrm>
            <a:off x="683568" y="2357430"/>
            <a:ext cx="7488832" cy="1877437"/>
          </a:xfrm>
          <a:prstGeom prst="rect">
            <a:avLst/>
          </a:prstGeom>
        </p:spPr>
        <p:txBody>
          <a:bodyPr wrap="square">
            <a:spAutoFit/>
          </a:bodyPr>
          <a:lstStyle/>
          <a:p>
            <a:pPr marL="533400" indent="-533400" algn="ctr"/>
            <a:r>
              <a:rPr lang="en-US" sz="3200" dirty="0" smtClean="0">
                <a:solidFill>
                  <a:srgbClr val="FF0000"/>
                </a:solidFill>
              </a:rPr>
              <a:t>Electrical Machines Fundamentals</a:t>
            </a:r>
          </a:p>
          <a:p>
            <a:pPr marL="533400" indent="-533400" algn="ctr"/>
            <a:r>
              <a:rPr lang="en-US" sz="2800" dirty="0" smtClean="0">
                <a:solidFill>
                  <a:srgbClr val="FF0000"/>
                </a:solidFill>
              </a:rPr>
              <a:t>       </a:t>
            </a:r>
          </a:p>
          <a:p>
            <a:pPr marL="533400" indent="-533400" algn="ctr"/>
            <a:r>
              <a:rPr lang="en-US" sz="2800" dirty="0" smtClean="0">
                <a:solidFill>
                  <a:srgbClr val="1809E1"/>
                </a:solidFill>
              </a:rPr>
              <a:t>ENEE4303</a:t>
            </a:r>
          </a:p>
          <a:p>
            <a:pPr marL="533400" indent="-533400" algn="ct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14348" y="2143116"/>
            <a:ext cx="7429552" cy="3416320"/>
          </a:xfrm>
          <a:prstGeom prst="rect">
            <a:avLst/>
          </a:prstGeom>
        </p:spPr>
        <p:txBody>
          <a:bodyPr wrap="square">
            <a:spAutoFit/>
          </a:bodyPr>
          <a:lstStyle/>
          <a:p>
            <a:pPr>
              <a:lnSpc>
                <a:spcPct val="80000"/>
              </a:lnSpc>
            </a:pPr>
            <a:r>
              <a:rPr lang="en-GB" dirty="0" smtClean="0"/>
              <a:t>                                                                              ( N or </a:t>
            </a:r>
            <a:r>
              <a:rPr lang="en-GB" dirty="0" err="1" smtClean="0"/>
              <a:t>kg.m</a:t>
            </a:r>
            <a:r>
              <a:rPr lang="en-GB" dirty="0" smtClean="0"/>
              <a:t>/sec^2)</a:t>
            </a:r>
          </a:p>
          <a:p>
            <a:pPr>
              <a:lnSpc>
                <a:spcPct val="80000"/>
              </a:lnSpc>
            </a:pPr>
            <a:r>
              <a:rPr lang="en-GB" dirty="0" smtClean="0"/>
              <a:t>where:</a:t>
            </a:r>
          </a:p>
          <a:p>
            <a:pPr>
              <a:lnSpc>
                <a:spcPct val="80000"/>
              </a:lnSpc>
            </a:pPr>
            <a:r>
              <a:rPr lang="en-GB" dirty="0" smtClean="0"/>
              <a:t>	F – net force applied</a:t>
            </a:r>
          </a:p>
          <a:p>
            <a:pPr>
              <a:lnSpc>
                <a:spcPct val="80000"/>
              </a:lnSpc>
            </a:pPr>
            <a:r>
              <a:rPr lang="en-GB" dirty="0" smtClean="0"/>
              <a:t>	m – mass of object</a:t>
            </a:r>
          </a:p>
          <a:p>
            <a:pPr>
              <a:lnSpc>
                <a:spcPct val="80000"/>
              </a:lnSpc>
            </a:pPr>
            <a:r>
              <a:rPr lang="en-GB" dirty="0" smtClean="0"/>
              <a:t>	a – resultant acceleration of object</a:t>
            </a:r>
          </a:p>
          <a:p>
            <a:pPr>
              <a:lnSpc>
                <a:spcPct val="80000"/>
              </a:lnSpc>
            </a:pPr>
            <a:endParaRPr lang="en-GB" dirty="0" smtClean="0"/>
          </a:p>
          <a:p>
            <a:pPr>
              <a:lnSpc>
                <a:spcPct val="80000"/>
              </a:lnSpc>
            </a:pPr>
            <a:endParaRPr lang="en-GB" dirty="0" smtClean="0"/>
          </a:p>
          <a:p>
            <a:pPr>
              <a:lnSpc>
                <a:spcPct val="80000"/>
              </a:lnSpc>
            </a:pPr>
            <a:r>
              <a:rPr lang="en-GB" dirty="0" smtClean="0"/>
              <a:t>Applying these concept for rotating bodies,</a:t>
            </a:r>
          </a:p>
          <a:p>
            <a:pPr>
              <a:lnSpc>
                <a:spcPct val="80000"/>
              </a:lnSpc>
            </a:pPr>
            <a:r>
              <a:rPr lang="en-GB" dirty="0" smtClean="0"/>
              <a:t>                                            </a:t>
            </a:r>
          </a:p>
          <a:p>
            <a:pPr>
              <a:lnSpc>
                <a:spcPct val="80000"/>
              </a:lnSpc>
            </a:pPr>
            <a:r>
              <a:rPr lang="en-GB" dirty="0" smtClean="0"/>
              <a:t>                                                                               (Nm)</a:t>
            </a:r>
          </a:p>
          <a:p>
            <a:pPr>
              <a:lnSpc>
                <a:spcPct val="80000"/>
              </a:lnSpc>
            </a:pPr>
            <a:endParaRPr lang="en-GB" dirty="0" smtClean="0"/>
          </a:p>
          <a:p>
            <a:pPr>
              <a:lnSpc>
                <a:spcPct val="80000"/>
              </a:lnSpc>
            </a:pPr>
            <a:r>
              <a:rPr lang="en-GB" dirty="0" smtClean="0"/>
              <a:t>where:</a:t>
            </a:r>
          </a:p>
          <a:p>
            <a:pPr>
              <a:lnSpc>
                <a:spcPct val="80000"/>
              </a:lnSpc>
            </a:pPr>
            <a:r>
              <a:rPr lang="en-GB" dirty="0" smtClean="0"/>
              <a:t>	</a:t>
            </a:r>
            <a:r>
              <a:rPr lang="en-GB" dirty="0" smtClean="0">
                <a:sym typeface="Symbol" pitchFamily="18" charset="2"/>
              </a:rPr>
              <a:t></a:t>
            </a:r>
            <a:r>
              <a:rPr lang="en-GB" dirty="0" smtClean="0"/>
              <a:t> - Torque</a:t>
            </a:r>
          </a:p>
          <a:p>
            <a:pPr>
              <a:lnSpc>
                <a:spcPct val="80000"/>
              </a:lnSpc>
            </a:pPr>
            <a:r>
              <a:rPr lang="en-GB" dirty="0" smtClean="0"/>
              <a:t>	J – moment of inertia </a:t>
            </a:r>
          </a:p>
          <a:p>
            <a:pPr>
              <a:lnSpc>
                <a:spcPct val="80000"/>
              </a:lnSpc>
            </a:pPr>
            <a:r>
              <a:rPr lang="en-GB" dirty="0" smtClean="0">
                <a:sym typeface="Symbol" pitchFamily="18" charset="2"/>
              </a:rPr>
              <a:t>                 </a:t>
            </a:r>
            <a:r>
              <a:rPr lang="en-GB" dirty="0" smtClean="0"/>
              <a:t> - angular acceleration</a:t>
            </a:r>
            <a:endParaRPr lang="en-US" dirty="0"/>
          </a:p>
        </p:txBody>
      </p:sp>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642910" y="1285860"/>
            <a:ext cx="3469861" cy="461665"/>
          </a:xfrm>
          <a:prstGeom prst="rect">
            <a:avLst/>
          </a:prstGeom>
        </p:spPr>
        <p:txBody>
          <a:bodyPr wrap="none">
            <a:spAutoFit/>
          </a:bodyPr>
          <a:lstStyle/>
          <a:p>
            <a:r>
              <a:rPr lang="en-GB" sz="2400" b="1" dirty="0" smtClean="0"/>
              <a:t>Newton’s Law of Rotation</a:t>
            </a:r>
            <a:endParaRPr lang="en-US" sz="2400" dirty="0"/>
          </a:p>
        </p:txBody>
      </p:sp>
      <p:graphicFrame>
        <p:nvGraphicFramePr>
          <p:cNvPr id="26626" name="Object 4"/>
          <p:cNvGraphicFramePr>
            <a:graphicFrameLocks noChangeAspect="1"/>
          </p:cNvGraphicFramePr>
          <p:nvPr/>
        </p:nvGraphicFramePr>
        <p:xfrm>
          <a:off x="3203575" y="2000240"/>
          <a:ext cx="1439863" cy="568325"/>
        </p:xfrm>
        <a:graphic>
          <a:graphicData uri="http://schemas.openxmlformats.org/presentationml/2006/ole">
            <mc:AlternateContent xmlns:mc="http://schemas.openxmlformats.org/markup-compatibility/2006">
              <mc:Choice xmlns:v="urn:schemas-microsoft-com:vml" Requires="v">
                <p:oleObj spid="_x0000_s26662" r:id="rId4" imgW="507780" imgH="203112" progId="">
                  <p:embed/>
                </p:oleObj>
              </mc:Choice>
              <mc:Fallback>
                <p:oleObj r:id="rId4" imgW="507780" imgH="203112"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2000240"/>
                        <a:ext cx="1439863"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6"/>
          <p:cNvGraphicFramePr>
            <a:graphicFrameLocks noChangeAspect="1"/>
          </p:cNvGraphicFramePr>
          <p:nvPr/>
        </p:nvGraphicFramePr>
        <p:xfrm>
          <a:off x="3159123" y="4071942"/>
          <a:ext cx="1127125" cy="479425"/>
        </p:xfrm>
        <a:graphic>
          <a:graphicData uri="http://schemas.openxmlformats.org/presentationml/2006/ole">
            <mc:AlternateContent xmlns:mc="http://schemas.openxmlformats.org/markup-compatibility/2006">
              <mc:Choice xmlns:v="urn:schemas-microsoft-com:vml" Requires="v">
                <p:oleObj spid="_x0000_s26663" r:id="rId6" imgW="469696" imgH="203112" progId="">
                  <p:embed/>
                </p:oleObj>
              </mc:Choice>
              <mc:Fallback>
                <p:oleObj r:id="rId6" imgW="469696" imgH="203112"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9123" y="4071942"/>
                        <a:ext cx="1127125"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714348" y="1643050"/>
            <a:ext cx="7715304" cy="4081117"/>
          </a:xfrm>
          <a:prstGeom prst="rect">
            <a:avLst/>
          </a:prstGeom>
        </p:spPr>
        <p:txBody>
          <a:bodyPr wrap="square">
            <a:spAutoFit/>
          </a:bodyPr>
          <a:lstStyle/>
          <a:p>
            <a:pPr>
              <a:lnSpc>
                <a:spcPct val="90000"/>
              </a:lnSpc>
            </a:pPr>
            <a:r>
              <a:rPr lang="en-GB" dirty="0" smtClean="0"/>
              <a:t>Is defined as the application of Force through a distance. </a:t>
            </a:r>
          </a:p>
          <a:p>
            <a:pPr>
              <a:lnSpc>
                <a:spcPct val="90000"/>
              </a:lnSpc>
            </a:pPr>
            <a:r>
              <a:rPr lang="en-GB" dirty="0" smtClean="0"/>
              <a:t>-  </a:t>
            </a:r>
            <a:r>
              <a:rPr lang="en-GB" dirty="0" smtClean="0">
                <a:solidFill>
                  <a:srgbClr val="FF0000"/>
                </a:solidFill>
              </a:rPr>
              <a:t>For linear motion</a:t>
            </a:r>
          </a:p>
          <a:p>
            <a:pPr>
              <a:lnSpc>
                <a:spcPct val="90000"/>
              </a:lnSpc>
            </a:pPr>
            <a:r>
              <a:rPr lang="en-GB" dirty="0" smtClean="0"/>
              <a:t>                                                                                        ( Joules  </a:t>
            </a:r>
            <a:r>
              <a:rPr lang="en-GB" b="1" dirty="0" smtClean="0"/>
              <a:t>OR</a:t>
            </a:r>
            <a:r>
              <a:rPr lang="en-GB" dirty="0" smtClean="0"/>
              <a:t>  foot-pounds)</a:t>
            </a:r>
          </a:p>
          <a:p>
            <a:pPr>
              <a:lnSpc>
                <a:spcPct val="90000"/>
              </a:lnSpc>
            </a:pPr>
            <a:endParaRPr lang="en-GB" dirty="0" smtClean="0"/>
          </a:p>
          <a:p>
            <a:pPr>
              <a:lnSpc>
                <a:spcPct val="90000"/>
              </a:lnSpc>
            </a:pPr>
            <a:r>
              <a:rPr lang="en-GB" dirty="0" smtClean="0"/>
              <a:t>Assuming that the direction of F is collinear (in the same direction) with the direction of motion.</a:t>
            </a:r>
          </a:p>
          <a:p>
            <a:pPr>
              <a:lnSpc>
                <a:spcPct val="90000"/>
              </a:lnSpc>
            </a:pPr>
            <a:r>
              <a:rPr lang="en-GB" dirty="0" smtClean="0"/>
              <a:t>If </a:t>
            </a:r>
            <a:r>
              <a:rPr lang="en-GB" b="1" i="1" dirty="0" smtClean="0"/>
              <a:t>F</a:t>
            </a:r>
            <a:r>
              <a:rPr lang="en-GB" dirty="0" smtClean="0"/>
              <a:t> (force) is constant then:</a:t>
            </a:r>
          </a:p>
          <a:p>
            <a:pPr>
              <a:lnSpc>
                <a:spcPct val="90000"/>
              </a:lnSpc>
            </a:pPr>
            <a:endParaRPr lang="en-GB" dirty="0" smtClean="0"/>
          </a:p>
          <a:p>
            <a:pPr>
              <a:lnSpc>
                <a:spcPct val="90000"/>
              </a:lnSpc>
            </a:pPr>
            <a:endParaRPr lang="en-GB" dirty="0" smtClean="0"/>
          </a:p>
          <a:p>
            <a:pPr>
              <a:lnSpc>
                <a:spcPct val="90000"/>
              </a:lnSpc>
            </a:pPr>
            <a:endParaRPr lang="en-GB" dirty="0" smtClean="0"/>
          </a:p>
          <a:p>
            <a:pPr>
              <a:lnSpc>
                <a:spcPct val="90000"/>
              </a:lnSpc>
            </a:pPr>
            <a:r>
              <a:rPr lang="en-GB" dirty="0" smtClean="0"/>
              <a:t>- </a:t>
            </a:r>
            <a:r>
              <a:rPr lang="en-GB" dirty="0" smtClean="0">
                <a:solidFill>
                  <a:srgbClr val="FF0000"/>
                </a:solidFill>
              </a:rPr>
              <a:t>For rotational motion</a:t>
            </a:r>
          </a:p>
          <a:p>
            <a:pPr>
              <a:lnSpc>
                <a:spcPct val="90000"/>
              </a:lnSpc>
            </a:pPr>
            <a:r>
              <a:rPr lang="en-GB" dirty="0" smtClean="0"/>
              <a:t>                                                       </a:t>
            </a:r>
          </a:p>
          <a:p>
            <a:pPr>
              <a:lnSpc>
                <a:spcPct val="90000"/>
              </a:lnSpc>
            </a:pPr>
            <a:endParaRPr lang="en-GB" dirty="0" smtClean="0"/>
          </a:p>
          <a:p>
            <a:pPr>
              <a:lnSpc>
                <a:spcPct val="90000"/>
              </a:lnSpc>
            </a:pPr>
            <a:endParaRPr lang="en-GB" dirty="0" smtClean="0"/>
          </a:p>
          <a:p>
            <a:pPr>
              <a:lnSpc>
                <a:spcPct val="90000"/>
              </a:lnSpc>
            </a:pPr>
            <a:endParaRPr lang="en-GB" dirty="0" smtClean="0"/>
          </a:p>
          <a:p>
            <a:pPr>
              <a:lnSpc>
                <a:spcPct val="90000"/>
              </a:lnSpc>
            </a:pPr>
            <a:r>
              <a:rPr lang="en-GB" dirty="0" smtClean="0"/>
              <a:t>if </a:t>
            </a:r>
            <a:r>
              <a:rPr lang="en-GB" b="1" dirty="0" smtClean="0">
                <a:sym typeface="Symbol" pitchFamily="18" charset="2"/>
              </a:rPr>
              <a:t></a:t>
            </a:r>
            <a:r>
              <a:rPr lang="en-GB" dirty="0" smtClean="0"/>
              <a:t> is constant, then                                                        (Joules) </a:t>
            </a:r>
            <a:endParaRPr lang="en-US" dirty="0" smtClean="0"/>
          </a:p>
        </p:txBody>
      </p:sp>
      <p:sp>
        <p:nvSpPr>
          <p:cNvPr id="7" name="Rectangle 6"/>
          <p:cNvSpPr/>
          <p:nvPr/>
        </p:nvSpPr>
        <p:spPr>
          <a:xfrm>
            <a:off x="642910" y="1181385"/>
            <a:ext cx="1413336" cy="461665"/>
          </a:xfrm>
          <a:prstGeom prst="rect">
            <a:avLst/>
          </a:prstGeom>
        </p:spPr>
        <p:txBody>
          <a:bodyPr wrap="none">
            <a:spAutoFit/>
          </a:bodyPr>
          <a:lstStyle/>
          <a:p>
            <a:r>
              <a:rPr lang="en-GB" sz="2400" b="1" dirty="0" smtClean="0"/>
              <a:t>Work (W)</a:t>
            </a:r>
            <a:endParaRPr lang="en-US" sz="2400" dirty="0"/>
          </a:p>
        </p:txBody>
      </p:sp>
      <p:graphicFrame>
        <p:nvGraphicFramePr>
          <p:cNvPr id="27650" name="Object 4"/>
          <p:cNvGraphicFramePr>
            <a:graphicFrameLocks noChangeAspect="1"/>
          </p:cNvGraphicFramePr>
          <p:nvPr/>
        </p:nvGraphicFramePr>
        <p:xfrm>
          <a:off x="3786182" y="2058937"/>
          <a:ext cx="1441449" cy="592178"/>
        </p:xfrm>
        <a:graphic>
          <a:graphicData uri="http://schemas.openxmlformats.org/presentationml/2006/ole">
            <mc:AlternateContent xmlns:mc="http://schemas.openxmlformats.org/markup-compatibility/2006">
              <mc:Choice xmlns:v="urn:schemas-microsoft-com:vml" Requires="v">
                <p:oleObj spid="_x0000_s27722" r:id="rId4" imgW="672808" imgH="279279" progId="">
                  <p:embed/>
                </p:oleObj>
              </mc:Choice>
              <mc:Fallback>
                <p:oleObj r:id="rId4" imgW="672808" imgH="279279" progId="">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182" y="2058937"/>
                        <a:ext cx="1441449" cy="5921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1" name="Object 6"/>
          <p:cNvGraphicFramePr>
            <a:graphicFrameLocks noChangeAspect="1"/>
          </p:cNvGraphicFramePr>
          <p:nvPr/>
        </p:nvGraphicFramePr>
        <p:xfrm>
          <a:off x="3714744" y="3427139"/>
          <a:ext cx="1227135" cy="484460"/>
        </p:xfrm>
        <a:graphic>
          <a:graphicData uri="http://schemas.openxmlformats.org/presentationml/2006/ole">
            <mc:AlternateContent xmlns:mc="http://schemas.openxmlformats.org/markup-compatibility/2006">
              <mc:Choice xmlns:v="urn:schemas-microsoft-com:vml" Requires="v">
                <p:oleObj spid="_x0000_s27723" r:id="rId6" imgW="507780" imgH="203112" progId="">
                  <p:embed/>
                </p:oleObj>
              </mc:Choice>
              <mc:Fallback>
                <p:oleObj r:id="rId6" imgW="507780" imgH="203112" progId="">
                  <p:embed/>
                  <p:pic>
                    <p:nvPicPr>
                      <p:cNvPr id="0"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4744" y="3427139"/>
                        <a:ext cx="1227135" cy="484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2" name="Object 8"/>
          <p:cNvGraphicFramePr>
            <a:graphicFrameLocks noChangeAspect="1"/>
          </p:cNvGraphicFramePr>
          <p:nvPr/>
        </p:nvGraphicFramePr>
        <p:xfrm>
          <a:off x="3732220" y="4357694"/>
          <a:ext cx="1482722" cy="608359"/>
        </p:xfrm>
        <a:graphic>
          <a:graphicData uri="http://schemas.openxmlformats.org/presentationml/2006/ole">
            <mc:AlternateContent xmlns:mc="http://schemas.openxmlformats.org/markup-compatibility/2006">
              <mc:Choice xmlns:v="urn:schemas-microsoft-com:vml" Requires="v">
                <p:oleObj spid="_x0000_s27724" r:id="rId8" imgW="672808" imgH="279279" progId="">
                  <p:embed/>
                </p:oleObj>
              </mc:Choice>
              <mc:Fallback>
                <p:oleObj r:id="rId8" imgW="672808" imgH="279279" progId="">
                  <p:embed/>
                  <p:pic>
                    <p:nvPicPr>
                      <p:cNvPr id="0"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2220" y="4357694"/>
                        <a:ext cx="1482722" cy="608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3" name="Object 10"/>
          <p:cNvGraphicFramePr>
            <a:graphicFrameLocks noChangeAspect="1"/>
          </p:cNvGraphicFramePr>
          <p:nvPr/>
        </p:nvGraphicFramePr>
        <p:xfrm>
          <a:off x="3714744" y="5357826"/>
          <a:ext cx="1154111" cy="483335"/>
        </p:xfrm>
        <a:graphic>
          <a:graphicData uri="http://schemas.openxmlformats.org/presentationml/2006/ole">
            <mc:AlternateContent xmlns:mc="http://schemas.openxmlformats.org/markup-compatibility/2006">
              <mc:Choice xmlns:v="urn:schemas-microsoft-com:vml" Requires="v">
                <p:oleObj spid="_x0000_s27725" r:id="rId10" imgW="482391" imgH="203112" progId="">
                  <p:embed/>
                </p:oleObj>
              </mc:Choice>
              <mc:Fallback>
                <p:oleObj r:id="rId10" imgW="482391" imgH="203112" progId="">
                  <p:embed/>
                  <p:pic>
                    <p:nvPicPr>
                      <p:cNvPr id="0" name="Picture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4744" y="5357826"/>
                        <a:ext cx="1154111" cy="483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Rectangle 3"/>
          <p:cNvSpPr/>
          <p:nvPr/>
        </p:nvSpPr>
        <p:spPr>
          <a:xfrm>
            <a:off x="642910" y="895633"/>
            <a:ext cx="1423851" cy="461665"/>
          </a:xfrm>
          <a:prstGeom prst="rect">
            <a:avLst/>
          </a:prstGeom>
        </p:spPr>
        <p:txBody>
          <a:bodyPr wrap="none">
            <a:spAutoFit/>
          </a:bodyPr>
          <a:lstStyle/>
          <a:p>
            <a:r>
              <a:rPr lang="en-GB" sz="2400" b="1" dirty="0" smtClean="0"/>
              <a:t>Power (P)</a:t>
            </a:r>
            <a:endParaRPr lang="en-US" sz="2400" dirty="0"/>
          </a:p>
        </p:txBody>
      </p:sp>
      <p:sp>
        <p:nvSpPr>
          <p:cNvPr id="6" name="TextBox 5"/>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7" name="Rectangle 6"/>
          <p:cNvSpPr/>
          <p:nvPr/>
        </p:nvSpPr>
        <p:spPr>
          <a:xfrm>
            <a:off x="642910" y="1428736"/>
            <a:ext cx="7429552" cy="4801314"/>
          </a:xfrm>
          <a:prstGeom prst="rect">
            <a:avLst/>
          </a:prstGeom>
        </p:spPr>
        <p:txBody>
          <a:bodyPr wrap="square">
            <a:spAutoFit/>
          </a:bodyPr>
          <a:lstStyle/>
          <a:p>
            <a:r>
              <a:rPr lang="en-GB" dirty="0" smtClean="0"/>
              <a:t>Is defined as rate of doing work. Hence,</a:t>
            </a:r>
          </a:p>
          <a:p>
            <a:r>
              <a:rPr lang="en-GB" dirty="0" smtClean="0"/>
              <a:t>                                    </a:t>
            </a:r>
          </a:p>
          <a:p>
            <a:r>
              <a:rPr lang="en-GB" dirty="0" smtClean="0"/>
              <a:t>                                                                            (Watt) </a:t>
            </a:r>
            <a:r>
              <a:rPr lang="en-GB" b="1" dirty="0" smtClean="0"/>
              <a:t>OR</a:t>
            </a:r>
            <a:r>
              <a:rPr lang="en-GB" dirty="0" smtClean="0"/>
              <a:t>  (Joules/s)  </a:t>
            </a:r>
            <a:r>
              <a:rPr lang="en-GB" b="1" dirty="0" smtClean="0"/>
              <a:t>OR</a:t>
            </a:r>
          </a:p>
          <a:p>
            <a:r>
              <a:rPr lang="en-GB" dirty="0" smtClean="0"/>
              <a:t>                                                                            hours power (1 hp = 746 watt ) </a:t>
            </a:r>
          </a:p>
          <a:p>
            <a:r>
              <a:rPr lang="en-GB" dirty="0" smtClean="0"/>
              <a:t>                                                                            </a:t>
            </a:r>
            <a:r>
              <a:rPr lang="en-GB" b="1" dirty="0" smtClean="0"/>
              <a:t>OR</a:t>
            </a:r>
            <a:r>
              <a:rPr lang="en-GB" dirty="0" smtClean="0"/>
              <a:t>  foot-pounds/s</a:t>
            </a:r>
          </a:p>
          <a:p>
            <a:endParaRPr lang="en-GB" dirty="0" smtClean="0"/>
          </a:p>
          <a:p>
            <a:r>
              <a:rPr lang="en-US" dirty="0" smtClean="0"/>
              <a:t>Assuming that force is constant and collinear with the direction of motion, power is given by</a:t>
            </a:r>
          </a:p>
          <a:p>
            <a:r>
              <a:rPr lang="en-US" dirty="0" smtClean="0"/>
              <a:t>                                     </a:t>
            </a:r>
            <a:endParaRPr lang="en-GB" dirty="0" smtClean="0"/>
          </a:p>
          <a:p>
            <a:endParaRPr lang="en-GB" dirty="0" smtClean="0"/>
          </a:p>
          <a:p>
            <a:r>
              <a:rPr lang="en-GB" dirty="0" smtClean="0"/>
              <a:t>Applying this for rotating bodies,</a:t>
            </a:r>
          </a:p>
          <a:p>
            <a:endParaRPr lang="en-GB" dirty="0" smtClean="0"/>
          </a:p>
          <a:p>
            <a:endParaRPr lang="en-GB" dirty="0" smtClean="0"/>
          </a:p>
          <a:p>
            <a:endParaRPr lang="en-GB" dirty="0" smtClean="0"/>
          </a:p>
          <a:p>
            <a:endParaRPr lang="en-GB" dirty="0" smtClean="0"/>
          </a:p>
          <a:p>
            <a:r>
              <a:rPr lang="en-GB" b="1" dirty="0" smtClean="0">
                <a:solidFill>
                  <a:srgbClr val="FF0000"/>
                </a:solidFill>
              </a:rPr>
              <a:t>This equation can describe the mechanical power on the shaft of a motor or generator.</a:t>
            </a:r>
            <a:endParaRPr lang="en-US" b="1" dirty="0" smtClean="0">
              <a:solidFill>
                <a:srgbClr val="FF0000"/>
              </a:solidFill>
            </a:endParaRPr>
          </a:p>
        </p:txBody>
      </p:sp>
      <p:graphicFrame>
        <p:nvGraphicFramePr>
          <p:cNvPr id="28674" name="Object 4"/>
          <p:cNvGraphicFramePr>
            <a:graphicFrameLocks noChangeAspect="1"/>
          </p:cNvGraphicFramePr>
          <p:nvPr/>
        </p:nvGraphicFramePr>
        <p:xfrm>
          <a:off x="3214678" y="2000240"/>
          <a:ext cx="1008062" cy="733425"/>
        </p:xfrm>
        <a:graphic>
          <a:graphicData uri="http://schemas.openxmlformats.org/presentationml/2006/ole">
            <mc:AlternateContent xmlns:mc="http://schemas.openxmlformats.org/markup-compatibility/2006">
              <mc:Choice xmlns:v="urn:schemas-microsoft-com:vml" Requires="v">
                <p:oleObj spid="_x0000_s28692" r:id="rId4" imgW="545863" imgH="393529" progId="">
                  <p:embed/>
                </p:oleObj>
              </mc:Choice>
              <mc:Fallback>
                <p:oleObj r:id="rId4" imgW="545863" imgH="393529"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78" y="2000240"/>
                        <a:ext cx="1008062"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675" name="Picture 3"/>
          <p:cNvPicPr>
            <a:picLocks noChangeAspect="1" noChangeArrowheads="1"/>
          </p:cNvPicPr>
          <p:nvPr/>
        </p:nvPicPr>
        <p:blipFill>
          <a:blip r:embed="rId6" cstate="print"/>
          <a:srcRect/>
          <a:stretch>
            <a:fillRect/>
          </a:stretch>
        </p:blipFill>
        <p:spPr bwMode="auto">
          <a:xfrm>
            <a:off x="2786050" y="3500438"/>
            <a:ext cx="3647033" cy="642942"/>
          </a:xfrm>
          <a:prstGeom prst="rect">
            <a:avLst/>
          </a:prstGeom>
          <a:noFill/>
          <a:ln w="9525">
            <a:noFill/>
            <a:miter lim="800000"/>
            <a:headEnd/>
            <a:tailEnd/>
          </a:ln>
          <a:effectLst/>
        </p:spPr>
      </p:pic>
      <p:pic>
        <p:nvPicPr>
          <p:cNvPr id="28677" name="Picture 5"/>
          <p:cNvPicPr>
            <a:picLocks noChangeAspect="1" noChangeArrowheads="1"/>
          </p:cNvPicPr>
          <p:nvPr/>
        </p:nvPicPr>
        <p:blipFill>
          <a:blip r:embed="rId7" cstate="print"/>
          <a:srcRect/>
          <a:stretch>
            <a:fillRect/>
          </a:stretch>
        </p:blipFill>
        <p:spPr bwMode="auto">
          <a:xfrm>
            <a:off x="2786050" y="4500570"/>
            <a:ext cx="3386447" cy="1028701"/>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642910" y="895633"/>
            <a:ext cx="8143932" cy="5078313"/>
          </a:xfrm>
          <a:prstGeom prst="rect">
            <a:avLst/>
          </a:prstGeom>
        </p:spPr>
        <p:txBody>
          <a:bodyPr wrap="square">
            <a:spAutoFit/>
          </a:bodyPr>
          <a:lstStyle/>
          <a:p>
            <a:pPr algn="just"/>
            <a:r>
              <a:rPr lang="en-GB" sz="2400" b="1" dirty="0" smtClean="0"/>
              <a:t>Magnetic Field</a:t>
            </a:r>
          </a:p>
          <a:p>
            <a:pPr algn="just"/>
            <a:r>
              <a:rPr lang="en-US" sz="2000" dirty="0" smtClean="0"/>
              <a:t>magnetic fields are the fundamental mechanism by which energy is converted from one form to another in motors, generators, and transformers.</a:t>
            </a:r>
          </a:p>
          <a:p>
            <a:pPr algn="just"/>
            <a:endParaRPr lang="en-US" sz="2000" dirty="0" smtClean="0"/>
          </a:p>
          <a:p>
            <a:pPr algn="just"/>
            <a:r>
              <a:rPr lang="en-US" sz="2000" b="1" dirty="0" smtClean="0">
                <a:solidFill>
                  <a:srgbClr val="1809E1"/>
                </a:solidFill>
              </a:rPr>
              <a:t>Basic principles:</a:t>
            </a:r>
          </a:p>
          <a:p>
            <a:pPr marL="457200" indent="-457200" algn="just">
              <a:buFont typeface="+mj-lt"/>
              <a:buAutoNum type="arabicPeriod"/>
            </a:pPr>
            <a:r>
              <a:rPr lang="en-US" sz="2000" b="1" dirty="0" smtClean="0"/>
              <a:t>A current-carrying wire produces a magnetic field in the area around it.</a:t>
            </a:r>
          </a:p>
          <a:p>
            <a:pPr marL="457200" indent="-457200" algn="just">
              <a:buFont typeface="+mj-lt"/>
              <a:buAutoNum type="arabicPeriod"/>
            </a:pPr>
            <a:endParaRPr lang="en-US" sz="2000" b="1" dirty="0" smtClean="0"/>
          </a:p>
          <a:p>
            <a:pPr marL="457200" indent="-457200" algn="just">
              <a:buFont typeface="+mj-lt"/>
              <a:buAutoNum type="arabicPeriod"/>
            </a:pPr>
            <a:r>
              <a:rPr lang="en-US" sz="2000" b="1" dirty="0" smtClean="0"/>
              <a:t>A time-changing magnetic field induces a voltage in a coil of wire if it passes through that coil. </a:t>
            </a:r>
            <a:r>
              <a:rPr lang="en-US" sz="2000" b="1" i="1" dirty="0" smtClean="0">
                <a:solidFill>
                  <a:srgbClr val="FF0000"/>
                </a:solidFill>
              </a:rPr>
              <a:t>(This is the basis of transformer action.)</a:t>
            </a:r>
          </a:p>
          <a:p>
            <a:pPr marL="457200" indent="-457200" algn="just">
              <a:buFont typeface="+mj-lt"/>
              <a:buAutoNum type="arabicPeriod"/>
            </a:pPr>
            <a:endParaRPr lang="en-US" sz="2000" b="1" dirty="0" smtClean="0"/>
          </a:p>
          <a:p>
            <a:pPr marL="457200" indent="-457200" algn="just">
              <a:buFont typeface="+mj-lt"/>
              <a:buAutoNum type="arabicPeriod"/>
            </a:pPr>
            <a:r>
              <a:rPr lang="en-US" sz="2000" b="1" dirty="0" smtClean="0"/>
              <a:t>A current-carrying wire in the presence of a magnetic field has a force induced on it. </a:t>
            </a:r>
            <a:r>
              <a:rPr lang="en-US" sz="2000" b="1" i="1" dirty="0" smtClean="0">
                <a:solidFill>
                  <a:srgbClr val="FF0000"/>
                </a:solidFill>
              </a:rPr>
              <a:t>(This is the basis of motor action.)</a:t>
            </a:r>
          </a:p>
          <a:p>
            <a:pPr marL="457200" indent="-457200" algn="just">
              <a:buFont typeface="+mj-lt"/>
              <a:buAutoNum type="arabicPeriod"/>
            </a:pPr>
            <a:endParaRPr lang="en-US" sz="2000" b="1" dirty="0" smtClean="0"/>
          </a:p>
          <a:p>
            <a:pPr marL="457200" indent="-457200" algn="just">
              <a:buFont typeface="+mj-lt"/>
              <a:buAutoNum type="arabicPeriod"/>
            </a:pPr>
            <a:r>
              <a:rPr lang="en-US" sz="2000" b="1" dirty="0" smtClean="0"/>
              <a:t>A moving wire in the presence of a magnetic field has a voltage induced in it. </a:t>
            </a:r>
            <a:r>
              <a:rPr lang="en-US" sz="2000" b="1" i="1" dirty="0" smtClean="0">
                <a:solidFill>
                  <a:srgbClr val="FF0000"/>
                </a:solidFill>
              </a:rPr>
              <a:t>(This is the basis of generator action.)</a:t>
            </a:r>
            <a:endParaRPr lang="en-US" sz="2000" b="1" i="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642910" y="1142984"/>
            <a:ext cx="3110532" cy="369332"/>
          </a:xfrm>
          <a:prstGeom prst="rect">
            <a:avLst/>
          </a:prstGeom>
        </p:spPr>
        <p:txBody>
          <a:bodyPr wrap="none">
            <a:spAutoFit/>
          </a:bodyPr>
          <a:lstStyle/>
          <a:p>
            <a:pPr algn="just"/>
            <a:r>
              <a:rPr lang="en-GB" b="1" dirty="0" smtClean="0"/>
              <a:t>Production of a Magnetic Field</a:t>
            </a:r>
          </a:p>
        </p:txBody>
      </p:sp>
      <p:sp>
        <p:nvSpPr>
          <p:cNvPr id="7" name="Rectangle 6"/>
          <p:cNvSpPr/>
          <p:nvPr/>
        </p:nvSpPr>
        <p:spPr>
          <a:xfrm>
            <a:off x="714348" y="1643050"/>
            <a:ext cx="7715304" cy="3416320"/>
          </a:xfrm>
          <a:prstGeom prst="rect">
            <a:avLst/>
          </a:prstGeom>
        </p:spPr>
        <p:txBody>
          <a:bodyPr wrap="square">
            <a:spAutoFit/>
          </a:bodyPr>
          <a:lstStyle/>
          <a:p>
            <a:r>
              <a:rPr lang="en-GB" dirty="0" smtClean="0">
                <a:cs typeface="Times New Roman" pitchFamily="18" charset="0"/>
              </a:rPr>
              <a:t>Ampere’s Law – the basic law governing the production of a magnetic field by a current:</a:t>
            </a:r>
          </a:p>
          <a:p>
            <a:endParaRPr lang="en-GB" dirty="0" smtClean="0"/>
          </a:p>
          <a:p>
            <a:endParaRPr lang="en-GB" dirty="0" smtClean="0"/>
          </a:p>
          <a:p>
            <a:r>
              <a:rPr lang="en-GB" dirty="0" smtClean="0">
                <a:cs typeface="Times New Roman" pitchFamily="18" charset="0"/>
              </a:rPr>
              <a:t>Where,</a:t>
            </a:r>
          </a:p>
          <a:p>
            <a:r>
              <a:rPr lang="en-GB" dirty="0" smtClean="0">
                <a:cs typeface="Times New Roman" pitchFamily="18" charset="0"/>
              </a:rPr>
              <a:t>    H   is the magnetic field intensity produced by the  current </a:t>
            </a:r>
            <a:r>
              <a:rPr lang="en-GB" i="1" dirty="0" err="1" smtClean="0">
                <a:cs typeface="Times New Roman" pitchFamily="18" charset="0"/>
              </a:rPr>
              <a:t>I</a:t>
            </a:r>
            <a:r>
              <a:rPr lang="en-GB" baseline="-25000" dirty="0" err="1" smtClean="0">
                <a:cs typeface="Times New Roman" pitchFamily="18" charset="0"/>
              </a:rPr>
              <a:t>net</a:t>
            </a:r>
            <a:r>
              <a:rPr lang="en-GB" dirty="0" smtClean="0">
                <a:cs typeface="Times New Roman" pitchFamily="18" charset="0"/>
              </a:rPr>
              <a:t> </a:t>
            </a:r>
          </a:p>
          <a:p>
            <a:r>
              <a:rPr lang="en-GB" i="1" dirty="0" smtClean="0">
                <a:cs typeface="Times New Roman" pitchFamily="18" charset="0"/>
              </a:rPr>
              <a:t>    dl   </a:t>
            </a:r>
            <a:r>
              <a:rPr lang="en-GB" dirty="0" smtClean="0">
                <a:cs typeface="Times New Roman" pitchFamily="18" charset="0"/>
              </a:rPr>
              <a:t>is a differential element of length along the path of integration.  </a:t>
            </a:r>
          </a:p>
          <a:p>
            <a:r>
              <a:rPr lang="en-GB" dirty="0" smtClean="0">
                <a:cs typeface="Times New Roman" pitchFamily="18" charset="0"/>
              </a:rPr>
              <a:t>    H  is measured in Ampere-turns per meter.</a:t>
            </a:r>
          </a:p>
          <a:p>
            <a:endParaRPr lang="en-GB" dirty="0" smtClean="0">
              <a:cs typeface="Times New Roman" pitchFamily="18" charset="0"/>
            </a:endParaRPr>
          </a:p>
          <a:p>
            <a:endParaRPr lang="en-GB" dirty="0" smtClean="0">
              <a:cs typeface="Times New Roman" pitchFamily="18" charset="0"/>
            </a:endParaRPr>
          </a:p>
          <a:p>
            <a:endParaRPr lang="en-GB" dirty="0" smtClean="0">
              <a:cs typeface="Times New Roman" pitchFamily="18" charset="0"/>
            </a:endParaRPr>
          </a:p>
          <a:p>
            <a:r>
              <a:rPr lang="en-GB" dirty="0" smtClean="0">
                <a:cs typeface="Times New Roman" pitchFamily="18" charset="0"/>
              </a:rPr>
              <a:t>To better understanding the previous equation consider the following example: </a:t>
            </a:r>
            <a:endParaRPr lang="en-US" dirty="0" smtClean="0">
              <a:cs typeface="Times New Roman" pitchFamily="18" charset="0"/>
            </a:endParaRPr>
          </a:p>
        </p:txBody>
      </p:sp>
      <p:graphicFrame>
        <p:nvGraphicFramePr>
          <p:cNvPr id="29698" name="Object 6"/>
          <p:cNvGraphicFramePr>
            <a:graphicFrameLocks noChangeAspect="1"/>
          </p:cNvGraphicFramePr>
          <p:nvPr/>
        </p:nvGraphicFramePr>
        <p:xfrm>
          <a:off x="3225800" y="2112963"/>
          <a:ext cx="1887538" cy="668337"/>
        </p:xfrm>
        <a:graphic>
          <a:graphicData uri="http://schemas.openxmlformats.org/presentationml/2006/ole">
            <mc:AlternateContent xmlns:mc="http://schemas.openxmlformats.org/markup-compatibility/2006">
              <mc:Choice xmlns:v="urn:schemas-microsoft-com:vml" Requires="v">
                <p:oleObj spid="_x0000_s29716" name="Equation" r:id="rId4" imgW="723586" imgH="279279" progId="Equation.3">
                  <p:embed/>
                </p:oleObj>
              </mc:Choice>
              <mc:Fallback>
                <p:oleObj name="Equation" r:id="rId4" imgW="723586" imgH="279279"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5800" y="2112963"/>
                        <a:ext cx="1887538" cy="66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642910" y="1285860"/>
            <a:ext cx="8143932" cy="4829014"/>
          </a:xfrm>
          <a:prstGeom prst="rect">
            <a:avLst/>
          </a:prstGeom>
        </p:spPr>
        <p:txBody>
          <a:bodyPr wrap="square">
            <a:spAutoFit/>
          </a:bodyPr>
          <a:lstStyle/>
          <a:p>
            <a:pPr marL="533400" indent="-533400" algn="just">
              <a:lnSpc>
                <a:spcPct val="90000"/>
              </a:lnSpc>
            </a:pPr>
            <a:r>
              <a:rPr lang="en-GB" dirty="0" smtClean="0"/>
              <a:t>Consider a current carrying conductor is wrapped around a ferromagnetic core</a:t>
            </a:r>
            <a:r>
              <a:rPr lang="en-US" dirty="0" smtClean="0"/>
              <a:t> </a:t>
            </a:r>
          </a:p>
          <a:p>
            <a:pPr marL="533400" indent="-533400" algn="just">
              <a:lnSpc>
                <a:spcPct val="90000"/>
              </a:lnSpc>
            </a:pPr>
            <a:endParaRPr lang="en-US" dirty="0" smtClean="0"/>
          </a:p>
          <a:p>
            <a:pPr marL="533400" indent="-533400" algn="just">
              <a:lnSpc>
                <a:spcPct val="90000"/>
              </a:lnSpc>
            </a:pPr>
            <a:endParaRPr lang="en-US" dirty="0" smtClean="0"/>
          </a:p>
          <a:p>
            <a:pPr marL="533400" indent="-533400" algn="just">
              <a:lnSpc>
                <a:spcPct val="90000"/>
              </a:lnSpc>
            </a:pPr>
            <a:endParaRPr lang="en-US" dirty="0" smtClean="0"/>
          </a:p>
          <a:p>
            <a:pPr marL="533400" indent="-533400" algn="just">
              <a:lnSpc>
                <a:spcPct val="90000"/>
              </a:lnSpc>
            </a:pPr>
            <a:endParaRPr lang="en-US" dirty="0" smtClean="0"/>
          </a:p>
          <a:p>
            <a:pPr marL="533400" indent="-533400" algn="just">
              <a:lnSpc>
                <a:spcPct val="90000"/>
              </a:lnSpc>
            </a:pPr>
            <a:endParaRPr lang="en-US" dirty="0" smtClean="0"/>
          </a:p>
          <a:p>
            <a:pPr marL="533400" indent="-533400" algn="just">
              <a:lnSpc>
                <a:spcPct val="90000"/>
              </a:lnSpc>
            </a:pPr>
            <a:endParaRPr lang="en-US" dirty="0" smtClean="0"/>
          </a:p>
          <a:p>
            <a:pPr marL="533400" indent="-533400" algn="just">
              <a:lnSpc>
                <a:spcPct val="90000"/>
              </a:lnSpc>
            </a:pPr>
            <a:endParaRPr lang="en-US" dirty="0" smtClean="0"/>
          </a:p>
          <a:p>
            <a:pPr marL="533400" indent="-533400" algn="just">
              <a:lnSpc>
                <a:spcPct val="90000"/>
              </a:lnSpc>
            </a:pPr>
            <a:endParaRPr lang="en-US" dirty="0" smtClean="0"/>
          </a:p>
          <a:p>
            <a:pPr marL="533400" indent="-533400" algn="just">
              <a:lnSpc>
                <a:spcPct val="90000"/>
              </a:lnSpc>
            </a:pPr>
            <a:endParaRPr lang="en-US" dirty="0" smtClean="0"/>
          </a:p>
          <a:p>
            <a:pPr marL="533400" indent="-533400" algn="just">
              <a:lnSpc>
                <a:spcPct val="90000"/>
              </a:lnSpc>
            </a:pPr>
            <a:endParaRPr lang="en-GB" dirty="0" smtClean="0"/>
          </a:p>
          <a:p>
            <a:pPr marL="533400" indent="-533400" algn="just">
              <a:lnSpc>
                <a:spcPct val="90000"/>
              </a:lnSpc>
            </a:pPr>
            <a:endParaRPr lang="en-GB" dirty="0" smtClean="0"/>
          </a:p>
          <a:p>
            <a:pPr marL="533400" indent="-533400" algn="just">
              <a:lnSpc>
                <a:spcPct val="90000"/>
              </a:lnSpc>
            </a:pPr>
            <a:endParaRPr lang="en-GB" dirty="0" smtClean="0"/>
          </a:p>
          <a:p>
            <a:pPr marL="533400" indent="-533400" algn="just">
              <a:lnSpc>
                <a:spcPct val="90000"/>
              </a:lnSpc>
            </a:pPr>
            <a:endParaRPr lang="en-GB" dirty="0" smtClean="0"/>
          </a:p>
          <a:p>
            <a:pPr marL="533400" indent="-533400" algn="just">
              <a:lnSpc>
                <a:spcPct val="90000"/>
              </a:lnSpc>
            </a:pPr>
            <a:r>
              <a:rPr lang="en-GB" dirty="0" smtClean="0"/>
              <a:t>Applying Ampere’s law, the total amount of magnetic field induced will be proportional to the amount of current flowing through the conductor wound with N turns around the ferromagnetic material as shown. Since the core is made of ferromagnetic material, it is assumed that a majority of the magnetic field will be confined to the core. </a:t>
            </a:r>
            <a:endParaRPr lang="en-US" dirty="0" smtClean="0"/>
          </a:p>
        </p:txBody>
      </p:sp>
      <p:pic>
        <p:nvPicPr>
          <p:cNvPr id="30722" name="Picture 2"/>
          <p:cNvPicPr>
            <a:picLocks noChangeAspect="1" noChangeArrowheads="1"/>
          </p:cNvPicPr>
          <p:nvPr/>
        </p:nvPicPr>
        <p:blipFill>
          <a:blip r:embed="rId3" cstate="print"/>
          <a:srcRect/>
          <a:stretch>
            <a:fillRect/>
          </a:stretch>
        </p:blipFill>
        <p:spPr bwMode="auto">
          <a:xfrm>
            <a:off x="2143108" y="1785940"/>
            <a:ext cx="4748226" cy="2928944"/>
          </a:xfrm>
          <a:prstGeom prst="rect">
            <a:avLst/>
          </a:prstGeom>
          <a:noFill/>
          <a:ln w="9525">
            <a:noFill/>
            <a:miter lim="800000"/>
            <a:headEnd/>
            <a:tailEnd/>
          </a:ln>
          <a:effectLst/>
        </p:spPr>
      </p:pic>
      <p:sp>
        <p:nvSpPr>
          <p:cNvPr id="7" name="Rectangle 6"/>
          <p:cNvSpPr/>
          <p:nvPr/>
        </p:nvSpPr>
        <p:spPr>
          <a:xfrm>
            <a:off x="642910" y="928670"/>
            <a:ext cx="3110532" cy="369332"/>
          </a:xfrm>
          <a:prstGeom prst="rect">
            <a:avLst/>
          </a:prstGeom>
        </p:spPr>
        <p:txBody>
          <a:bodyPr wrap="none">
            <a:spAutoFit/>
          </a:bodyPr>
          <a:lstStyle/>
          <a:p>
            <a:pPr algn="just"/>
            <a:r>
              <a:rPr lang="en-GB" b="1" dirty="0" smtClean="0"/>
              <a:t>Production of a Magnetic Field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642910" y="1142984"/>
            <a:ext cx="3110532" cy="369332"/>
          </a:xfrm>
          <a:prstGeom prst="rect">
            <a:avLst/>
          </a:prstGeom>
        </p:spPr>
        <p:txBody>
          <a:bodyPr wrap="none">
            <a:spAutoFit/>
          </a:bodyPr>
          <a:lstStyle/>
          <a:p>
            <a:pPr algn="just"/>
            <a:r>
              <a:rPr lang="en-GB" b="1" dirty="0" smtClean="0"/>
              <a:t>Production of a Magnetic Field</a:t>
            </a:r>
          </a:p>
        </p:txBody>
      </p:sp>
      <p:sp>
        <p:nvSpPr>
          <p:cNvPr id="9" name="Rectangle 3"/>
          <p:cNvSpPr txBox="1">
            <a:spLocks noChangeArrowheads="1"/>
          </p:cNvSpPr>
          <p:nvPr/>
        </p:nvSpPr>
        <p:spPr>
          <a:xfrm>
            <a:off x="539750" y="1066800"/>
            <a:ext cx="8415338" cy="5065713"/>
          </a:xfrm>
          <a:prstGeom prst="rect">
            <a:avLst/>
          </a:prstGeom>
        </p:spPr>
        <p:txBody>
          <a:bodyPr vert="horz" lIns="91440" tIns="45720" rIns="91440" bIns="45720" rtlCol="0">
            <a:normAutofit/>
          </a:bodyPr>
          <a:lstStyle/>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lang="en-GB" dirty="0" smtClean="0"/>
          </a:p>
          <a:p>
            <a:pPr marL="533400" marR="0" lvl="0" indent="-533400"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The path of integration in Ampere’s law is the mean path length of the core, </a:t>
            </a:r>
            <a:r>
              <a:rPr kumimoji="0" lang="en-GB" i="1" u="none" strike="noStrike" kern="1200" cap="none" spc="0" normalizeH="0" baseline="0" noProof="0" dirty="0" err="1" smtClean="0">
                <a:ln>
                  <a:noFill/>
                </a:ln>
                <a:solidFill>
                  <a:srgbClr val="FF0000"/>
                </a:solidFill>
                <a:effectLst/>
                <a:uLnTx/>
                <a:uFillTx/>
                <a:ea typeface="+mn-ea"/>
                <a:cs typeface="+mn-cs"/>
              </a:rPr>
              <a:t>l</a:t>
            </a:r>
            <a:r>
              <a:rPr kumimoji="0" lang="en-GB" i="0" u="none" strike="noStrike" kern="1200" cap="none" spc="0" normalizeH="0" baseline="-25000" noProof="0" dirty="0" err="1" smtClean="0">
                <a:ln>
                  <a:noFill/>
                </a:ln>
                <a:solidFill>
                  <a:srgbClr val="FF0000"/>
                </a:solidFill>
                <a:effectLst/>
                <a:uLnTx/>
                <a:uFillTx/>
                <a:ea typeface="+mn-ea"/>
                <a:cs typeface="+mn-cs"/>
              </a:rPr>
              <a:t>c</a:t>
            </a:r>
            <a:r>
              <a:rPr kumimoji="0" lang="en-GB" i="0" u="none" strike="noStrike" kern="1200" cap="none" spc="0" normalizeH="0" baseline="0" noProof="0" dirty="0" smtClean="0">
                <a:ln>
                  <a:noFill/>
                </a:ln>
                <a:solidFill>
                  <a:srgbClr val="FF0000"/>
                </a:solidFill>
                <a:effectLst/>
                <a:uLnTx/>
                <a:uFillTx/>
                <a:ea typeface="+mn-ea"/>
                <a:cs typeface="+mn-cs"/>
              </a:rPr>
              <a:t> </a:t>
            </a:r>
            <a:r>
              <a:rPr kumimoji="0" lang="en-GB" b="0" i="0" u="none" strike="noStrike" kern="1200" cap="none" spc="0" normalizeH="0" baseline="0" noProof="0" dirty="0" smtClean="0">
                <a:ln>
                  <a:noFill/>
                </a:ln>
                <a:effectLst/>
                <a:uLnTx/>
                <a:uFillTx/>
                <a:ea typeface="+mn-ea"/>
                <a:cs typeface="+mn-cs"/>
              </a:rPr>
              <a:t> </a:t>
            </a:r>
          </a:p>
          <a:p>
            <a:pPr marL="533400" marR="0" lvl="0" indent="-533400"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The current passing within the path of integration </a:t>
            </a:r>
            <a:r>
              <a:rPr kumimoji="0" lang="en-GB" b="0" i="1" u="none" strike="noStrike" kern="1200" cap="none" spc="0" normalizeH="0" baseline="0" noProof="0" dirty="0" err="1" smtClean="0">
                <a:ln>
                  <a:noFill/>
                </a:ln>
                <a:solidFill>
                  <a:srgbClr val="FF0000"/>
                </a:solidFill>
                <a:effectLst/>
                <a:uLnTx/>
                <a:uFillTx/>
                <a:ea typeface="+mn-ea"/>
                <a:cs typeface="+mn-cs"/>
              </a:rPr>
              <a:t>I</a:t>
            </a:r>
            <a:r>
              <a:rPr kumimoji="0" lang="en-GB" b="0" i="0" u="none" strike="noStrike" kern="1200" cap="none" spc="0" normalizeH="0" baseline="-25000" noProof="0" dirty="0" err="1" smtClean="0">
                <a:ln>
                  <a:noFill/>
                </a:ln>
                <a:solidFill>
                  <a:srgbClr val="FF0000"/>
                </a:solidFill>
                <a:effectLst/>
                <a:uLnTx/>
                <a:uFillTx/>
                <a:ea typeface="+mn-ea"/>
                <a:cs typeface="+mn-cs"/>
              </a:rPr>
              <a:t>net</a:t>
            </a:r>
            <a:r>
              <a:rPr kumimoji="0" lang="en-US" b="0" i="0" u="none" strike="noStrike" kern="1200" cap="none" spc="0" normalizeH="0" baseline="0" noProof="0" dirty="0" smtClean="0">
                <a:ln>
                  <a:noFill/>
                </a:ln>
                <a:effectLst/>
                <a:uLnTx/>
                <a:uFillTx/>
                <a:ea typeface="+mn-ea"/>
                <a:cs typeface="+mn-cs"/>
              </a:rPr>
              <a:t> </a:t>
            </a:r>
            <a:r>
              <a:rPr kumimoji="0" lang="en-GB" b="0" i="0" u="none" strike="noStrike" kern="1200" cap="none" spc="0" normalizeH="0" baseline="0" noProof="0" dirty="0" smtClean="0">
                <a:ln>
                  <a:noFill/>
                </a:ln>
                <a:effectLst/>
                <a:uLnTx/>
                <a:uFillTx/>
                <a:ea typeface="+mn-ea"/>
                <a:cs typeface="+mn-cs"/>
              </a:rPr>
              <a:t> is then </a:t>
            </a:r>
            <a:r>
              <a:rPr kumimoji="0" lang="en-GB" b="0" i="0" u="none" strike="noStrike" kern="1200" cap="none" spc="0" normalizeH="0" baseline="0" noProof="0" dirty="0" smtClean="0">
                <a:ln>
                  <a:noFill/>
                </a:ln>
                <a:solidFill>
                  <a:srgbClr val="FF0000"/>
                </a:solidFill>
                <a:effectLst/>
                <a:uLnTx/>
                <a:uFillTx/>
                <a:ea typeface="+mn-ea"/>
                <a:cs typeface="+mn-cs"/>
              </a:rPr>
              <a:t>Ni</a:t>
            </a:r>
            <a:r>
              <a:rPr kumimoji="0" lang="en-GB" b="0" i="0" u="none" strike="noStrike" kern="1200" cap="none" spc="0" normalizeH="0" baseline="0" noProof="0" dirty="0" smtClean="0">
                <a:ln>
                  <a:noFill/>
                </a:ln>
                <a:effectLst/>
                <a:uLnTx/>
                <a:uFillTx/>
                <a:ea typeface="+mn-ea"/>
                <a:cs typeface="+mn-cs"/>
              </a:rPr>
              <a:t>, </a:t>
            </a: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lang="en-GB" dirty="0" smtClean="0"/>
          </a:p>
          <a:p>
            <a:pPr marL="533400" marR="0" lvl="0" indent="-533400"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b="0" i="0" u="none" strike="noStrike" kern="1200" cap="none" spc="0" normalizeH="0" baseline="0" noProof="0" dirty="0" smtClean="0">
                <a:ln>
                  <a:noFill/>
                </a:ln>
                <a:effectLst/>
                <a:uLnTx/>
                <a:uFillTx/>
                <a:ea typeface="+mn-ea"/>
                <a:cs typeface="+mn-cs"/>
              </a:rPr>
              <a:t>Since the coil of wires cuts the path of integration </a:t>
            </a:r>
            <a:r>
              <a:rPr kumimoji="0" lang="en-GB" b="0" i="0" u="none" strike="noStrike" kern="1200" cap="none" spc="0" normalizeH="0" baseline="0" noProof="0" dirty="0" smtClean="0">
                <a:ln>
                  <a:noFill/>
                </a:ln>
                <a:solidFill>
                  <a:srgbClr val="FF0000"/>
                </a:solidFill>
                <a:effectLst/>
                <a:uLnTx/>
                <a:uFillTx/>
                <a:ea typeface="+mn-ea"/>
                <a:cs typeface="+mn-cs"/>
              </a:rPr>
              <a:t>N</a:t>
            </a:r>
            <a:r>
              <a:rPr kumimoji="0" lang="en-GB" b="0" i="0" u="none" strike="noStrike" kern="1200" cap="none" spc="0" normalizeH="0" baseline="0" noProof="0" dirty="0" smtClean="0">
                <a:ln>
                  <a:noFill/>
                </a:ln>
                <a:effectLst/>
                <a:uLnTx/>
                <a:uFillTx/>
                <a:ea typeface="+mn-ea"/>
                <a:cs typeface="+mn-cs"/>
              </a:rPr>
              <a:t> times while carrying the current </a:t>
            </a:r>
            <a:r>
              <a:rPr kumimoji="0" lang="en-GB" b="0" i="0" u="none" strike="noStrike" kern="1200" cap="none" spc="0" normalizeH="0" baseline="0" noProof="0" dirty="0" err="1" smtClean="0">
                <a:ln>
                  <a:noFill/>
                </a:ln>
                <a:solidFill>
                  <a:srgbClr val="FF0000"/>
                </a:solidFill>
                <a:effectLst/>
                <a:uLnTx/>
                <a:uFillTx/>
                <a:ea typeface="+mn-ea"/>
                <a:cs typeface="+mn-cs"/>
              </a:rPr>
              <a:t>i</a:t>
            </a:r>
            <a:r>
              <a:rPr kumimoji="0" lang="en-GB" b="0" i="0" u="none" strike="noStrike" kern="1200" cap="none" spc="0" normalizeH="0" baseline="0" noProof="0" dirty="0" smtClean="0">
                <a:ln>
                  <a:noFill/>
                </a:ln>
                <a:effectLst/>
                <a:uLnTx/>
                <a:uFillTx/>
                <a:ea typeface="+mn-ea"/>
                <a:cs typeface="+mn-cs"/>
              </a:rPr>
              <a:t>.  Hence Ampere’s Law becomes,</a:t>
            </a: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solidFill>
                <a:schemeClr val="tx1">
                  <a:tint val="75000"/>
                </a:schemeClr>
              </a:solidFill>
              <a:effectLst/>
              <a:uLnTx/>
              <a:uFillTx/>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solidFill>
                <a:schemeClr val="tx1">
                  <a:tint val="75000"/>
                </a:schemeClr>
              </a:solidFill>
              <a:effectLst/>
              <a:uLnTx/>
              <a:uFillTx/>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solidFill>
                <a:schemeClr val="tx1">
                  <a:tint val="75000"/>
                </a:schemeClr>
              </a:solidFill>
              <a:effectLst/>
              <a:uLnTx/>
              <a:uFillTx/>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solidFill>
                <a:schemeClr val="tx1">
                  <a:tint val="75000"/>
                </a:schemeClr>
              </a:solidFill>
              <a:effectLst/>
              <a:uLnTx/>
              <a:uFillTx/>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solidFill>
                <a:schemeClr val="tx1">
                  <a:tint val="75000"/>
                </a:schemeClr>
              </a:solidFill>
              <a:effectLst/>
              <a:uLnTx/>
              <a:uFillTx/>
              <a:ea typeface="+mn-ea"/>
              <a:cs typeface="+mn-cs"/>
            </a:endParaRPr>
          </a:p>
        </p:txBody>
      </p:sp>
      <p:graphicFrame>
        <p:nvGraphicFramePr>
          <p:cNvPr id="31746" name="Object 7"/>
          <p:cNvGraphicFramePr>
            <a:graphicFrameLocks noChangeAspect="1"/>
          </p:cNvGraphicFramePr>
          <p:nvPr/>
        </p:nvGraphicFramePr>
        <p:xfrm>
          <a:off x="3428992" y="3929066"/>
          <a:ext cx="1576387" cy="1631950"/>
        </p:xfrm>
        <a:graphic>
          <a:graphicData uri="http://schemas.openxmlformats.org/presentationml/2006/ole">
            <mc:AlternateContent xmlns:mc="http://schemas.openxmlformats.org/markup-compatibility/2006">
              <mc:Choice xmlns:v="urn:schemas-microsoft-com:vml" Requires="v">
                <p:oleObj spid="_x0000_s31764" r:id="rId4" imgW="634725" imgH="660113" progId="">
                  <p:embed/>
                </p:oleObj>
              </mc:Choice>
              <mc:Fallback>
                <p:oleObj r:id="rId4" imgW="634725" imgH="660113"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8992" y="3929066"/>
                        <a:ext cx="1576387" cy="163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5214942" y="4786322"/>
            <a:ext cx="2697598" cy="369332"/>
          </a:xfrm>
          <a:prstGeom prst="rect">
            <a:avLst/>
          </a:prstGeom>
        </p:spPr>
        <p:txBody>
          <a:bodyPr wrap="none">
            <a:spAutoFit/>
          </a:bodyPr>
          <a:lstStyle/>
          <a:p>
            <a:r>
              <a:rPr lang="en-GB" b="1" dirty="0" smtClean="0">
                <a:solidFill>
                  <a:srgbClr val="FF0000"/>
                </a:solidFill>
              </a:rPr>
              <a:t>(Ampere turns per meter)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571472" y="1071546"/>
            <a:ext cx="3110532" cy="369332"/>
          </a:xfrm>
          <a:prstGeom prst="rect">
            <a:avLst/>
          </a:prstGeom>
        </p:spPr>
        <p:txBody>
          <a:bodyPr wrap="none">
            <a:spAutoFit/>
          </a:bodyPr>
          <a:lstStyle/>
          <a:p>
            <a:pPr algn="just"/>
            <a:r>
              <a:rPr lang="en-GB" b="1" dirty="0" smtClean="0"/>
              <a:t>Production of a Magnetic Field</a:t>
            </a:r>
          </a:p>
        </p:txBody>
      </p:sp>
      <p:sp>
        <p:nvSpPr>
          <p:cNvPr id="7" name="Rectangle 6"/>
          <p:cNvSpPr/>
          <p:nvPr/>
        </p:nvSpPr>
        <p:spPr>
          <a:xfrm>
            <a:off x="642910" y="1746139"/>
            <a:ext cx="8143932" cy="3111621"/>
          </a:xfrm>
          <a:prstGeom prst="rect">
            <a:avLst/>
          </a:prstGeom>
        </p:spPr>
        <p:txBody>
          <a:bodyPr wrap="square">
            <a:spAutoFit/>
          </a:bodyPr>
          <a:lstStyle/>
          <a:p>
            <a:pPr marL="533400" indent="-533400">
              <a:lnSpc>
                <a:spcPct val="80000"/>
              </a:lnSpc>
            </a:pPr>
            <a:r>
              <a:rPr lang="en-GB" b="1" dirty="0" smtClean="0">
                <a:solidFill>
                  <a:srgbClr val="1809E1"/>
                </a:solidFill>
              </a:rPr>
              <a:t>Magnetic field intensity H  </a:t>
            </a:r>
            <a:r>
              <a:rPr lang="en-GB" dirty="0" smtClean="0">
                <a:solidFill>
                  <a:srgbClr val="FF0000"/>
                </a:solidFill>
              </a:rPr>
              <a:t>is known as the effort required to induce a magnetic field. </a:t>
            </a:r>
          </a:p>
          <a:p>
            <a:pPr marL="533400" indent="-533400">
              <a:lnSpc>
                <a:spcPct val="80000"/>
              </a:lnSpc>
            </a:pPr>
            <a:endParaRPr lang="en-GB" dirty="0" smtClean="0"/>
          </a:p>
          <a:p>
            <a:pPr marL="533400" indent="-533400">
              <a:lnSpc>
                <a:spcPct val="80000"/>
              </a:lnSpc>
              <a:buFont typeface="Wingdings" pitchFamily="2" charset="2"/>
              <a:buChar char="Ø"/>
            </a:pPr>
            <a:r>
              <a:rPr lang="en-GB" dirty="0" smtClean="0"/>
              <a:t>The strength of the magnetic field flux produced in the core also depends on the material of the core.  Thus,</a:t>
            </a:r>
          </a:p>
          <a:p>
            <a:pPr marL="533400" indent="-533400">
              <a:lnSpc>
                <a:spcPct val="80000"/>
              </a:lnSpc>
            </a:pPr>
            <a:endParaRPr lang="en-GB" dirty="0" smtClean="0"/>
          </a:p>
          <a:p>
            <a:pPr marL="533400" indent="-533400">
              <a:lnSpc>
                <a:spcPct val="80000"/>
              </a:lnSpc>
            </a:pPr>
            <a:endParaRPr lang="en-GB" dirty="0" smtClean="0"/>
          </a:p>
          <a:p>
            <a:pPr marL="533400" indent="-533400">
              <a:lnSpc>
                <a:spcPct val="80000"/>
              </a:lnSpc>
            </a:pPr>
            <a:r>
              <a:rPr lang="en-GB" dirty="0" smtClean="0"/>
              <a:t>      </a:t>
            </a:r>
          </a:p>
          <a:p>
            <a:pPr marL="533400" indent="-533400">
              <a:lnSpc>
                <a:spcPct val="150000"/>
              </a:lnSpc>
            </a:pPr>
            <a:r>
              <a:rPr lang="en-GB" dirty="0" smtClean="0"/>
              <a:t>      B = magnetic flux density (</a:t>
            </a:r>
            <a:r>
              <a:rPr lang="en-GB" dirty="0" err="1" smtClean="0"/>
              <a:t>webers</a:t>
            </a:r>
            <a:r>
              <a:rPr lang="en-GB" dirty="0" smtClean="0"/>
              <a:t> per square meter, Tesla (T))</a:t>
            </a:r>
          </a:p>
          <a:p>
            <a:pPr marL="533400" indent="-533400">
              <a:lnSpc>
                <a:spcPct val="150000"/>
              </a:lnSpc>
            </a:pPr>
            <a:r>
              <a:rPr lang="en-GB" dirty="0" smtClean="0"/>
              <a:t>      µ= magnetic permeability of material (Henrys per meter)</a:t>
            </a:r>
          </a:p>
          <a:p>
            <a:pPr marL="533400" indent="-533400">
              <a:lnSpc>
                <a:spcPct val="150000"/>
              </a:lnSpc>
            </a:pPr>
            <a:r>
              <a:rPr lang="en-GB" dirty="0" smtClean="0"/>
              <a:t>      H = magnetic field intensity (ampere-turns per meter)</a:t>
            </a:r>
          </a:p>
          <a:p>
            <a:pPr marL="533400" indent="-533400">
              <a:lnSpc>
                <a:spcPct val="80000"/>
              </a:lnSpc>
            </a:pPr>
            <a:endParaRPr lang="en-GB" dirty="0" smtClean="0"/>
          </a:p>
        </p:txBody>
      </p:sp>
      <p:pic>
        <p:nvPicPr>
          <p:cNvPr id="9" name="Picture 4"/>
          <p:cNvPicPr>
            <a:picLocks noChangeAspect="1" noChangeArrowheads="1"/>
          </p:cNvPicPr>
          <p:nvPr/>
        </p:nvPicPr>
        <p:blipFill>
          <a:blip r:embed="rId3" cstate="print"/>
          <a:srcRect/>
          <a:stretch>
            <a:fillRect/>
          </a:stretch>
        </p:blipFill>
        <p:spPr bwMode="auto">
          <a:xfrm>
            <a:off x="3786182" y="2805780"/>
            <a:ext cx="1419216" cy="5517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571472" y="1571612"/>
            <a:ext cx="7643866" cy="2973122"/>
          </a:xfrm>
          <a:prstGeom prst="rect">
            <a:avLst/>
          </a:prstGeom>
        </p:spPr>
        <p:txBody>
          <a:bodyPr wrap="square">
            <a:spAutoFit/>
          </a:bodyPr>
          <a:lstStyle/>
          <a:p>
            <a:pPr marL="533400" indent="-533400">
              <a:lnSpc>
                <a:spcPct val="80000"/>
              </a:lnSpc>
            </a:pPr>
            <a:r>
              <a:rPr lang="en-GB" dirty="0" smtClean="0"/>
              <a:t>The constant </a:t>
            </a:r>
            <a:r>
              <a:rPr lang="en-GB" dirty="0" smtClean="0">
                <a:sym typeface="Symbol" pitchFamily="18" charset="2"/>
              </a:rPr>
              <a:t></a:t>
            </a:r>
            <a:r>
              <a:rPr lang="en-GB" dirty="0" smtClean="0"/>
              <a:t> may be further expanded to include </a:t>
            </a:r>
            <a:r>
              <a:rPr lang="en-GB" i="1" dirty="0" smtClean="0"/>
              <a:t>relative permeability</a:t>
            </a:r>
            <a:r>
              <a:rPr lang="en-GB" dirty="0" smtClean="0"/>
              <a:t> which can be defined as below:</a:t>
            </a:r>
          </a:p>
          <a:p>
            <a:pPr marL="533400" indent="-533400">
              <a:lnSpc>
                <a:spcPct val="80000"/>
              </a:lnSpc>
              <a:buFont typeface="Wingdings" pitchFamily="2" charset="2"/>
              <a:buChar char="§"/>
            </a:pPr>
            <a:endParaRPr lang="en-US" dirty="0" smtClean="0"/>
          </a:p>
          <a:p>
            <a:pPr marL="533400" indent="-533400">
              <a:lnSpc>
                <a:spcPct val="80000"/>
              </a:lnSpc>
              <a:buFont typeface="Wingdings" pitchFamily="2" charset="2"/>
              <a:buChar char="§"/>
            </a:pPr>
            <a:endParaRPr lang="en-US" dirty="0" smtClean="0"/>
          </a:p>
          <a:p>
            <a:pPr marL="533400" indent="-533400">
              <a:lnSpc>
                <a:spcPct val="80000"/>
              </a:lnSpc>
              <a:buFont typeface="Wingdings" pitchFamily="2" charset="2"/>
              <a:buChar char="§"/>
            </a:pPr>
            <a:endParaRPr lang="en-GB" dirty="0" smtClean="0"/>
          </a:p>
          <a:p>
            <a:pPr marL="533400" indent="-533400">
              <a:lnSpc>
                <a:spcPct val="80000"/>
              </a:lnSpc>
              <a:buFont typeface="Wingdings" pitchFamily="2" charset="2"/>
              <a:buChar char="§"/>
            </a:pPr>
            <a:endParaRPr lang="en-GB" dirty="0" smtClean="0"/>
          </a:p>
          <a:p>
            <a:pPr marL="533400" indent="-533400">
              <a:lnSpc>
                <a:spcPct val="80000"/>
              </a:lnSpc>
            </a:pPr>
            <a:r>
              <a:rPr lang="en-GB" dirty="0" smtClean="0"/>
              <a:t>where:   </a:t>
            </a:r>
          </a:p>
          <a:p>
            <a:pPr marL="533400" indent="-533400">
              <a:lnSpc>
                <a:spcPct val="80000"/>
              </a:lnSpc>
            </a:pPr>
            <a:r>
              <a:rPr lang="en-GB" dirty="0" smtClean="0"/>
              <a:t>              </a:t>
            </a:r>
            <a:r>
              <a:rPr lang="en-GB" dirty="0" smtClean="0">
                <a:sym typeface="Symbol" pitchFamily="18" charset="2"/>
              </a:rPr>
              <a:t></a:t>
            </a:r>
            <a:r>
              <a:rPr lang="en-GB" dirty="0" smtClean="0"/>
              <a:t>o</a:t>
            </a:r>
            <a:r>
              <a:rPr lang="en-GB" dirty="0" smtClean="0">
                <a:sym typeface="Symbol" pitchFamily="18" charset="2"/>
              </a:rPr>
              <a:t> – permeability of free space 4 x 10</a:t>
            </a:r>
            <a:r>
              <a:rPr lang="en-GB" baseline="30000" dirty="0" smtClean="0">
                <a:sym typeface="Symbol" pitchFamily="18" charset="2"/>
              </a:rPr>
              <a:t>-7</a:t>
            </a:r>
            <a:r>
              <a:rPr lang="en-GB" dirty="0" smtClean="0">
                <a:sym typeface="Symbol" pitchFamily="18" charset="2"/>
              </a:rPr>
              <a:t> H/m  (Henry/meter)</a:t>
            </a:r>
          </a:p>
          <a:p>
            <a:pPr marL="533400" indent="-533400">
              <a:lnSpc>
                <a:spcPct val="80000"/>
              </a:lnSpc>
            </a:pPr>
            <a:endParaRPr lang="en-GB" dirty="0" smtClean="0">
              <a:sym typeface="Symbol" pitchFamily="18" charset="2"/>
            </a:endParaRPr>
          </a:p>
          <a:p>
            <a:pPr marL="533400" indent="-533400">
              <a:lnSpc>
                <a:spcPct val="80000"/>
              </a:lnSpc>
            </a:pPr>
            <a:endParaRPr lang="en-GB" dirty="0" smtClean="0">
              <a:sym typeface="Symbol" pitchFamily="18" charset="2"/>
            </a:endParaRPr>
          </a:p>
          <a:p>
            <a:pPr marL="533400" indent="-533400">
              <a:lnSpc>
                <a:spcPct val="80000"/>
              </a:lnSpc>
            </a:pPr>
            <a:r>
              <a:rPr lang="en-GB" dirty="0" smtClean="0">
                <a:sym typeface="Symbol" pitchFamily="18" charset="2"/>
              </a:rPr>
              <a:t>Note: </a:t>
            </a:r>
          </a:p>
          <a:p>
            <a:pPr marL="533400" indent="-533400">
              <a:lnSpc>
                <a:spcPct val="80000"/>
              </a:lnSpc>
              <a:buFont typeface="Arial" pitchFamily="34" charset="0"/>
              <a:buChar char="•"/>
            </a:pPr>
            <a:r>
              <a:rPr lang="en-GB" dirty="0" smtClean="0">
                <a:sym typeface="Symbol" pitchFamily="18" charset="2"/>
              </a:rPr>
              <a:t>permeability of air = permeability of free space.</a:t>
            </a:r>
          </a:p>
          <a:p>
            <a:pPr marL="533400" indent="-533400">
              <a:lnSpc>
                <a:spcPct val="80000"/>
              </a:lnSpc>
              <a:buFont typeface="Arial" pitchFamily="34" charset="0"/>
              <a:buChar char="•"/>
            </a:pPr>
            <a:r>
              <a:rPr lang="en-GB" dirty="0" smtClean="0">
                <a:sym typeface="Symbol" pitchFamily="18" charset="2"/>
              </a:rPr>
              <a:t>steels used in modern machines have </a:t>
            </a:r>
            <a:r>
              <a:rPr lang="en-GB" i="1" dirty="0" smtClean="0">
                <a:sym typeface="Symbol" pitchFamily="18" charset="2"/>
              </a:rPr>
              <a:t></a:t>
            </a:r>
            <a:r>
              <a:rPr lang="en-GB" i="1" baseline="-25000" dirty="0" smtClean="0">
                <a:sym typeface="Symbol" pitchFamily="18" charset="2"/>
              </a:rPr>
              <a:t>r</a:t>
            </a:r>
            <a:r>
              <a:rPr lang="en-GB" dirty="0" smtClean="0">
                <a:sym typeface="Symbol" pitchFamily="18" charset="2"/>
              </a:rPr>
              <a:t> of 2000 to 6000.</a:t>
            </a:r>
            <a:endParaRPr lang="en-US" dirty="0" smtClean="0">
              <a:sym typeface="Symbol" pitchFamily="18" charset="2"/>
            </a:endParaRPr>
          </a:p>
        </p:txBody>
      </p:sp>
      <p:graphicFrame>
        <p:nvGraphicFramePr>
          <p:cNvPr id="32770" name="Object 5"/>
          <p:cNvGraphicFramePr>
            <a:graphicFrameLocks noChangeAspect="1"/>
          </p:cNvGraphicFramePr>
          <p:nvPr/>
        </p:nvGraphicFramePr>
        <p:xfrm>
          <a:off x="3643306" y="2000240"/>
          <a:ext cx="1303053" cy="1033456"/>
        </p:xfrm>
        <a:graphic>
          <a:graphicData uri="http://schemas.openxmlformats.org/presentationml/2006/ole">
            <mc:AlternateContent xmlns:mc="http://schemas.openxmlformats.org/markup-compatibility/2006">
              <mc:Choice xmlns:v="urn:schemas-microsoft-com:vml" Requires="v">
                <p:oleObj spid="_x0000_s32788" r:id="rId4" imgW="533169" imgH="431613" progId="">
                  <p:embed/>
                </p:oleObj>
              </mc:Choice>
              <mc:Fallback>
                <p:oleObj r:id="rId4" imgW="533169" imgH="431613"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3306" y="2000240"/>
                        <a:ext cx="1303053" cy="10334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571472" y="1071546"/>
            <a:ext cx="3110532" cy="369332"/>
          </a:xfrm>
          <a:prstGeom prst="rect">
            <a:avLst/>
          </a:prstGeom>
        </p:spPr>
        <p:txBody>
          <a:bodyPr wrap="none">
            <a:spAutoFit/>
          </a:bodyPr>
          <a:lstStyle/>
          <a:p>
            <a:pPr algn="just"/>
            <a:r>
              <a:rPr lang="en-GB" b="1" dirty="0" smtClean="0"/>
              <a:t>Production of a Magnetic Field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642910" y="1285860"/>
            <a:ext cx="8001056" cy="4330416"/>
          </a:xfrm>
          <a:prstGeom prst="rect">
            <a:avLst/>
          </a:prstGeom>
        </p:spPr>
        <p:txBody>
          <a:bodyPr wrap="square">
            <a:spAutoFit/>
          </a:bodyPr>
          <a:lstStyle/>
          <a:p>
            <a:pPr marL="533400" indent="-533400">
              <a:lnSpc>
                <a:spcPct val="90000"/>
              </a:lnSpc>
            </a:pPr>
            <a:r>
              <a:rPr lang="en-GB" dirty="0" smtClean="0"/>
              <a:t>In a core such as in the figure,</a:t>
            </a:r>
          </a:p>
          <a:p>
            <a:pPr marL="533400" indent="-533400">
              <a:lnSpc>
                <a:spcPct val="90000"/>
              </a:lnSpc>
            </a:pPr>
            <a:r>
              <a:rPr lang="en-GB" dirty="0" smtClean="0"/>
              <a:t>                             </a:t>
            </a:r>
          </a:p>
          <a:p>
            <a:pPr marL="533400" indent="-533400">
              <a:lnSpc>
                <a:spcPct val="90000"/>
              </a:lnSpc>
            </a:pPr>
            <a:endParaRPr lang="en-GB" dirty="0" smtClean="0"/>
          </a:p>
          <a:p>
            <a:pPr marL="533400" indent="-533400">
              <a:lnSpc>
                <a:spcPct val="90000"/>
              </a:lnSpc>
            </a:pPr>
            <a:endParaRPr lang="en-GB" dirty="0" smtClean="0"/>
          </a:p>
          <a:p>
            <a:pPr marL="533400" indent="-533400">
              <a:lnSpc>
                <a:spcPct val="90000"/>
              </a:lnSpc>
            </a:pPr>
            <a:endParaRPr lang="en-GB" dirty="0" smtClean="0"/>
          </a:p>
          <a:p>
            <a:pPr marL="533400" indent="-533400">
              <a:lnSpc>
                <a:spcPct val="90000"/>
              </a:lnSpc>
            </a:pPr>
            <a:endParaRPr lang="en-GB" dirty="0" smtClean="0"/>
          </a:p>
          <a:p>
            <a:pPr marL="533400" indent="-533400">
              <a:lnSpc>
                <a:spcPct val="90000"/>
              </a:lnSpc>
            </a:pPr>
            <a:endParaRPr lang="en-GB" dirty="0" smtClean="0"/>
          </a:p>
          <a:p>
            <a:pPr marL="533400" indent="-533400">
              <a:lnSpc>
                <a:spcPct val="90000"/>
              </a:lnSpc>
            </a:pPr>
            <a:endParaRPr lang="en-GB" dirty="0" smtClean="0"/>
          </a:p>
          <a:p>
            <a:pPr marL="533400" indent="-533400">
              <a:lnSpc>
                <a:spcPct val="90000"/>
              </a:lnSpc>
            </a:pPr>
            <a:endParaRPr lang="en-GB" dirty="0" smtClean="0"/>
          </a:p>
          <a:p>
            <a:pPr marL="533400" indent="-533400">
              <a:lnSpc>
                <a:spcPct val="90000"/>
              </a:lnSpc>
            </a:pPr>
            <a:endParaRPr lang="en-GB" dirty="0" smtClean="0"/>
          </a:p>
          <a:p>
            <a:pPr marL="533400" indent="-533400">
              <a:lnSpc>
                <a:spcPct val="90000"/>
              </a:lnSpc>
            </a:pPr>
            <a:r>
              <a:rPr lang="en-GB" dirty="0" smtClean="0"/>
              <a:t>Now, to measure the total flux (</a:t>
            </a:r>
            <a:r>
              <a:rPr lang="en-GB" i="1" dirty="0" smtClean="0">
                <a:latin typeface="Symbol" pitchFamily="18" charset="2"/>
              </a:rPr>
              <a:t>F </a:t>
            </a:r>
            <a:r>
              <a:rPr lang="en-GB" dirty="0" smtClean="0"/>
              <a:t>) flowing in the ferromagnetic core, consideration has to be made in terms of its cross sectional area (CSA). Therefore,</a:t>
            </a:r>
          </a:p>
          <a:p>
            <a:pPr marL="533400" indent="-533400">
              <a:lnSpc>
                <a:spcPct val="90000"/>
              </a:lnSpc>
            </a:pPr>
            <a:endParaRPr lang="en-GB" dirty="0" smtClean="0"/>
          </a:p>
          <a:p>
            <a:pPr marL="533400" indent="-533400">
              <a:lnSpc>
                <a:spcPct val="90000"/>
              </a:lnSpc>
            </a:pPr>
            <a:endParaRPr lang="en-GB" dirty="0" smtClean="0"/>
          </a:p>
          <a:p>
            <a:pPr marL="533400" indent="-533400">
              <a:lnSpc>
                <a:spcPct val="90000"/>
              </a:lnSpc>
            </a:pPr>
            <a:endParaRPr lang="en-GB" dirty="0" smtClean="0"/>
          </a:p>
          <a:p>
            <a:pPr marL="533400" indent="-533400">
              <a:lnSpc>
                <a:spcPct val="90000"/>
              </a:lnSpc>
            </a:pPr>
            <a:endParaRPr lang="en-GB" dirty="0" smtClean="0"/>
          </a:p>
          <a:p>
            <a:pPr marL="533400" indent="-533400">
              <a:lnSpc>
                <a:spcPct val="90000"/>
              </a:lnSpc>
            </a:pPr>
            <a:r>
              <a:rPr lang="en-GB" dirty="0" smtClean="0"/>
              <a:t>Where:	A – cross sectional area throughout the core</a:t>
            </a:r>
            <a:endParaRPr lang="en-US" dirty="0" smtClean="0"/>
          </a:p>
        </p:txBody>
      </p:sp>
      <p:graphicFrame>
        <p:nvGraphicFramePr>
          <p:cNvPr id="33795" name="Object 17"/>
          <p:cNvGraphicFramePr>
            <a:graphicFrameLocks noChangeAspect="1"/>
          </p:cNvGraphicFramePr>
          <p:nvPr/>
        </p:nvGraphicFramePr>
        <p:xfrm>
          <a:off x="1142976" y="2223381"/>
          <a:ext cx="2713052" cy="491239"/>
        </p:xfrm>
        <a:graphic>
          <a:graphicData uri="http://schemas.openxmlformats.org/presentationml/2006/ole">
            <mc:AlternateContent xmlns:mc="http://schemas.openxmlformats.org/markup-compatibility/2006">
              <mc:Choice xmlns:v="urn:schemas-microsoft-com:vml" Requires="v">
                <p:oleObj spid="_x0000_s33848" name="Equation" r:id="rId4" imgW="1028254" imgH="203112" progId="Equation.3">
                  <p:embed/>
                </p:oleObj>
              </mc:Choice>
              <mc:Fallback>
                <p:oleObj name="Equation" r:id="rId4" imgW="1028254" imgH="203112" progId="Equation.3">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976" y="2223381"/>
                        <a:ext cx="2713052" cy="4912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4" name="Object 14"/>
          <p:cNvGraphicFramePr>
            <a:graphicFrameLocks noChangeAspect="1"/>
          </p:cNvGraphicFramePr>
          <p:nvPr/>
        </p:nvGraphicFramePr>
        <p:xfrm>
          <a:off x="4643438" y="1214422"/>
          <a:ext cx="4095752" cy="2500330"/>
        </p:xfrm>
        <a:graphic>
          <a:graphicData uri="http://schemas.openxmlformats.org/presentationml/2006/ole">
            <mc:AlternateContent xmlns:mc="http://schemas.openxmlformats.org/markup-compatibility/2006">
              <mc:Choice xmlns:v="urn:schemas-microsoft-com:vml" Requires="v">
                <p:oleObj spid="_x0000_s33849" name="Visio" r:id="rId6" imgW="5631090" imgH="3264871" progId="Visio.Drawing.11">
                  <p:embed/>
                </p:oleObj>
              </mc:Choice>
              <mc:Fallback>
                <p:oleObj name="Visio" r:id="rId6" imgW="5631090" imgH="3264871" progId="Visio.Drawing.11">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438" y="1214422"/>
                        <a:ext cx="4095752" cy="25003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6" name="Object 20"/>
          <p:cNvGraphicFramePr>
            <a:graphicFrameLocks noChangeAspect="1"/>
          </p:cNvGraphicFramePr>
          <p:nvPr/>
        </p:nvGraphicFramePr>
        <p:xfrm>
          <a:off x="1571604" y="4357694"/>
          <a:ext cx="1457753" cy="850912"/>
        </p:xfrm>
        <a:graphic>
          <a:graphicData uri="http://schemas.openxmlformats.org/presentationml/2006/ole">
            <mc:AlternateContent xmlns:mc="http://schemas.openxmlformats.org/markup-compatibility/2006">
              <mc:Choice xmlns:v="urn:schemas-microsoft-com:vml" Requires="v">
                <p:oleObj spid="_x0000_s33850" r:id="rId8" imgW="634725" imgH="368140" progId="">
                  <p:embed/>
                </p:oleObj>
              </mc:Choice>
              <mc:Fallback>
                <p:oleObj r:id="rId8" imgW="634725" imgH="368140" progId="">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1604" y="4357694"/>
                        <a:ext cx="1457753" cy="850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4932"/>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15361" name="Rectangle 1"/>
          <p:cNvSpPr>
            <a:spLocks noChangeArrowheads="1"/>
          </p:cNvSpPr>
          <p:nvPr/>
        </p:nvSpPr>
        <p:spPr bwMode="auto">
          <a:xfrm>
            <a:off x="642910" y="1142984"/>
            <a:ext cx="514350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ea typeface="Calibri" pitchFamily="34" charset="0"/>
                <a:cs typeface="Times New Roman" pitchFamily="18" charset="0"/>
              </a:rPr>
              <a:t>Grading:</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ea typeface="Calibri" pitchFamily="34" charset="0"/>
                <a:cs typeface="Times New Roman" pitchFamily="18" charset="0"/>
              </a:rPr>
              <a:t>First Exam           </a:t>
            </a:r>
            <a:r>
              <a:rPr kumimoji="0" lang="en-US" sz="2000" b="0" i="0" u="none" strike="noStrike" cap="none" normalizeH="0" baseline="0" dirty="0" smtClean="0">
                <a:ln>
                  <a:noFill/>
                </a:ln>
                <a:solidFill>
                  <a:schemeClr val="tx1"/>
                </a:solidFill>
                <a:effectLst/>
                <a:ea typeface="Calibri" pitchFamily="34" charset="0"/>
                <a:cs typeface="Times New Roman" pitchFamily="18" charset="0"/>
              </a:rPr>
              <a:t>                     </a:t>
            </a:r>
            <a:r>
              <a:rPr lang="en-US" sz="2000" dirty="0" smtClean="0">
                <a:ea typeface="Calibri" pitchFamily="34" charset="0"/>
                <a:cs typeface="Times New Roman" pitchFamily="18" charset="0"/>
              </a:rPr>
              <a:t>20 % - 30 </a:t>
            </a:r>
            <a:r>
              <a:rPr kumimoji="0" lang="en-US" sz="2000" b="0" i="0" u="none" strike="noStrike" cap="none" normalizeH="0" baseline="0" dirty="0" smtClean="0">
                <a:ln>
                  <a:noFill/>
                </a:ln>
                <a:solidFill>
                  <a:schemeClr val="tx1"/>
                </a:solidFill>
                <a:effectLst/>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cs typeface="Times New Roman" pitchFamily="18" charset="0"/>
              </a:rPr>
              <a:t>Second exam                           20 % - 30 %</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Final Exam                                40 %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ea typeface="Calibri" pitchFamily="34" charset="0"/>
                <a:cs typeface="Times New Roman" pitchFamily="18" charset="0"/>
              </a:rPr>
              <a:t>Class Work                                0% -  20 %</a:t>
            </a:r>
            <a:endParaRPr kumimoji="0" lang="en-US" sz="20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a:cs typeface="Times New Roman" pitchFamily="18" charset="0"/>
              </a:rPr>
              <a:t> </a:t>
            </a:r>
            <a:r>
              <a:rPr lang="en-US" sz="2000" dirty="0" smtClean="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cs typeface="Times New Roman" pitchFamily="18" charset="0"/>
              </a:rPr>
              <a:t> </a:t>
            </a:r>
            <a:r>
              <a:rPr kumimoji="0" lang="en-US" sz="2000" b="0" i="0" u="none" strike="noStrike" cap="none" normalizeH="0" baseline="0" dirty="0" smtClean="0">
                <a:ln>
                  <a:noFill/>
                </a:ln>
                <a:solidFill>
                  <a:schemeClr val="tx1"/>
                </a:solidFill>
                <a:effectLst/>
                <a:cs typeface="Times New Roman" pitchFamily="18" charset="0"/>
              </a:rPr>
              <a:t>                                                 100 %</a:t>
            </a:r>
            <a:endParaRPr kumimoji="0" lang="en-US" sz="2000" b="0" i="0" u="none" strike="noStrike" cap="none" normalizeH="0" baseline="0" dirty="0" smtClean="0">
              <a:ln>
                <a:noFill/>
              </a:ln>
              <a:solidFill>
                <a:schemeClr val="tx1"/>
              </a:solidFill>
              <a:effectLst/>
              <a:cs typeface="Arial" pitchFamily="34" charset="0"/>
            </a:endParaRPr>
          </a:p>
        </p:txBody>
      </p:sp>
      <p:sp>
        <p:nvSpPr>
          <p:cNvPr id="6" name="TextBox 5"/>
          <p:cNvSpPr txBox="1"/>
          <p:nvPr/>
        </p:nvSpPr>
        <p:spPr>
          <a:xfrm>
            <a:off x="571472" y="357166"/>
            <a:ext cx="3188502" cy="523220"/>
          </a:xfrm>
          <a:prstGeom prst="rect">
            <a:avLst/>
          </a:prstGeom>
          <a:noFill/>
        </p:spPr>
        <p:txBody>
          <a:bodyPr wrap="none" rtlCol="0">
            <a:spAutoFit/>
          </a:bodyPr>
          <a:lstStyle/>
          <a:p>
            <a:r>
              <a:rPr lang="en-US" sz="2800" b="1" dirty="0" smtClean="0"/>
              <a:t>Course Organization</a:t>
            </a:r>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642910" y="1214422"/>
            <a:ext cx="7786742" cy="3416320"/>
          </a:xfrm>
          <a:prstGeom prst="rect">
            <a:avLst/>
          </a:prstGeom>
        </p:spPr>
        <p:txBody>
          <a:bodyPr wrap="square">
            <a:spAutoFit/>
          </a:bodyPr>
          <a:lstStyle/>
          <a:p>
            <a:r>
              <a:rPr lang="en-GB" dirty="0" smtClean="0"/>
              <a:t>Assuming that the flux density in the ferromagnetic core is constant throughout hence constant </a:t>
            </a:r>
            <a:r>
              <a:rPr lang="en-GB" dirty="0" smtClean="0">
                <a:solidFill>
                  <a:srgbClr val="FF0000"/>
                </a:solidFill>
              </a:rPr>
              <a:t>A</a:t>
            </a:r>
            <a:r>
              <a:rPr lang="en-GB" dirty="0" smtClean="0"/>
              <a:t>, the equation simplifies to be:</a:t>
            </a:r>
          </a:p>
          <a:p>
            <a:endParaRPr lang="en-GB" dirty="0" smtClean="0"/>
          </a:p>
          <a:p>
            <a:endParaRPr lang="en-GB" dirty="0" smtClean="0"/>
          </a:p>
          <a:p>
            <a:endParaRPr lang="en-GB" dirty="0" smtClean="0"/>
          </a:p>
          <a:p>
            <a:endParaRPr lang="en-GB" dirty="0" smtClean="0"/>
          </a:p>
          <a:p>
            <a:endParaRPr lang="en-GB" dirty="0" smtClean="0"/>
          </a:p>
          <a:p>
            <a:r>
              <a:rPr lang="en-GB" dirty="0" smtClean="0"/>
              <a:t>Taking into account past derivation of </a:t>
            </a:r>
            <a:r>
              <a:rPr lang="en-GB" b="1" dirty="0" smtClean="0"/>
              <a:t>B</a:t>
            </a:r>
            <a:r>
              <a:rPr lang="en-GB" dirty="0" smtClean="0"/>
              <a:t>,</a:t>
            </a:r>
          </a:p>
          <a:p>
            <a:endParaRPr lang="en-GB" dirty="0" smtClean="0"/>
          </a:p>
          <a:p>
            <a:endParaRPr lang="en-GB" dirty="0" smtClean="0"/>
          </a:p>
          <a:p>
            <a:endParaRPr lang="en-GB" dirty="0" smtClean="0"/>
          </a:p>
          <a:p>
            <a:r>
              <a:rPr lang="en-GB" dirty="0" smtClean="0"/>
              <a:t>                                                                                                 </a:t>
            </a:r>
            <a:r>
              <a:rPr lang="en-GB" dirty="0" err="1" smtClean="0"/>
              <a:t>weber</a:t>
            </a:r>
            <a:endParaRPr lang="en-GB" dirty="0" smtClean="0"/>
          </a:p>
        </p:txBody>
      </p:sp>
      <p:graphicFrame>
        <p:nvGraphicFramePr>
          <p:cNvPr id="34818" name="Object 4"/>
          <p:cNvGraphicFramePr>
            <a:graphicFrameLocks noChangeAspect="1"/>
          </p:cNvGraphicFramePr>
          <p:nvPr/>
        </p:nvGraphicFramePr>
        <p:xfrm>
          <a:off x="3635538" y="2214555"/>
          <a:ext cx="1161879" cy="500066"/>
        </p:xfrm>
        <a:graphic>
          <a:graphicData uri="http://schemas.openxmlformats.org/presentationml/2006/ole">
            <mc:AlternateContent xmlns:mc="http://schemas.openxmlformats.org/markup-compatibility/2006">
              <mc:Choice xmlns:v="urn:schemas-microsoft-com:vml" Requires="v">
                <p:oleObj spid="_x0000_s34854" r:id="rId4" imgW="469696" imgH="203112" progId="">
                  <p:embed/>
                </p:oleObj>
              </mc:Choice>
              <mc:Fallback>
                <p:oleObj r:id="rId4" imgW="469696" imgH="203112"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538" y="2214555"/>
                        <a:ext cx="1161879"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9" name="Object 6"/>
          <p:cNvGraphicFramePr>
            <a:graphicFrameLocks noChangeAspect="1"/>
          </p:cNvGraphicFramePr>
          <p:nvPr/>
        </p:nvGraphicFramePr>
        <p:xfrm>
          <a:off x="3583834" y="4000504"/>
          <a:ext cx="1631108" cy="1060445"/>
        </p:xfrm>
        <a:graphic>
          <a:graphicData uri="http://schemas.openxmlformats.org/presentationml/2006/ole">
            <mc:AlternateContent xmlns:mc="http://schemas.openxmlformats.org/markup-compatibility/2006">
              <mc:Choice xmlns:v="urn:schemas-microsoft-com:vml" Requires="v">
                <p:oleObj spid="_x0000_s34855" r:id="rId6" imgW="647700" imgH="431800" progId="">
                  <p:embed/>
                </p:oleObj>
              </mc:Choice>
              <mc:Fallback>
                <p:oleObj r:id="rId6" imgW="647700" imgH="431800"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3834" y="4000504"/>
                        <a:ext cx="1631108" cy="10604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TextBox 5"/>
          <p:cNvSpPr txBox="1"/>
          <p:nvPr/>
        </p:nvSpPr>
        <p:spPr>
          <a:xfrm>
            <a:off x="642910" y="1142984"/>
            <a:ext cx="1744324" cy="369332"/>
          </a:xfrm>
          <a:prstGeom prst="rect">
            <a:avLst/>
          </a:prstGeom>
          <a:noFill/>
        </p:spPr>
        <p:txBody>
          <a:bodyPr wrap="none" rtlCol="0">
            <a:spAutoFit/>
          </a:bodyPr>
          <a:lstStyle/>
          <a:p>
            <a:r>
              <a:rPr lang="en-US" b="1" dirty="0" smtClean="0"/>
              <a:t>Magnetic Circuit</a:t>
            </a:r>
            <a:endParaRPr lang="en-US" b="1" dirty="0"/>
          </a:p>
        </p:txBody>
      </p:sp>
      <p:sp>
        <p:nvSpPr>
          <p:cNvPr id="7" name="Rectangle 6"/>
          <p:cNvSpPr/>
          <p:nvPr/>
        </p:nvSpPr>
        <p:spPr>
          <a:xfrm>
            <a:off x="714348" y="1643050"/>
            <a:ext cx="8001056" cy="923330"/>
          </a:xfrm>
          <a:prstGeom prst="rect">
            <a:avLst/>
          </a:prstGeom>
        </p:spPr>
        <p:txBody>
          <a:bodyPr wrap="square">
            <a:spAutoFit/>
          </a:bodyPr>
          <a:lstStyle/>
          <a:p>
            <a:r>
              <a:rPr lang="en-US" dirty="0" smtClean="0"/>
              <a:t>The </a:t>
            </a:r>
            <a:r>
              <a:rPr lang="en-US" i="1" dirty="0" smtClean="0"/>
              <a:t>current in a coil of wire wrapped around a core produces </a:t>
            </a:r>
            <a:r>
              <a:rPr lang="en-US" dirty="0" smtClean="0"/>
              <a:t>a magnetic flux in the core. This is in some sense analogous to a voltage in an electric circuit producing a current flow.</a:t>
            </a:r>
            <a:endParaRPr lang="en-US" dirty="0"/>
          </a:p>
        </p:txBody>
      </p:sp>
      <p:sp>
        <p:nvSpPr>
          <p:cNvPr id="9" name="Rectangle 8"/>
          <p:cNvSpPr/>
          <p:nvPr/>
        </p:nvSpPr>
        <p:spPr>
          <a:xfrm>
            <a:off x="714348" y="2714620"/>
            <a:ext cx="2549288" cy="369332"/>
          </a:xfrm>
          <a:prstGeom prst="rect">
            <a:avLst/>
          </a:prstGeom>
        </p:spPr>
        <p:txBody>
          <a:bodyPr wrap="none">
            <a:spAutoFit/>
          </a:bodyPr>
          <a:lstStyle/>
          <a:p>
            <a:r>
              <a:rPr lang="en-GB" dirty="0" smtClean="0"/>
              <a:t>The analogy is as follows:</a:t>
            </a:r>
          </a:p>
        </p:txBody>
      </p:sp>
      <p:graphicFrame>
        <p:nvGraphicFramePr>
          <p:cNvPr id="35842" name="Object 4"/>
          <p:cNvGraphicFramePr>
            <a:graphicFrameLocks noChangeAspect="1"/>
          </p:cNvGraphicFramePr>
          <p:nvPr/>
        </p:nvGraphicFramePr>
        <p:xfrm>
          <a:off x="1147281" y="3000372"/>
          <a:ext cx="6544137" cy="2143140"/>
        </p:xfrm>
        <a:graphic>
          <a:graphicData uri="http://schemas.openxmlformats.org/presentationml/2006/ole">
            <mc:AlternateContent xmlns:mc="http://schemas.openxmlformats.org/markup-compatibility/2006">
              <mc:Choice xmlns:v="urn:schemas-microsoft-com:vml" Requires="v">
                <p:oleObj spid="_x0000_s35860" name="Visio" r:id="rId4" imgW="5330952" imgH="1741932" progId="Visio.Drawing.11">
                  <p:embed/>
                </p:oleObj>
              </mc:Choice>
              <mc:Fallback>
                <p:oleObj name="Visio" r:id="rId4" imgW="5330952" imgH="1741932" progId="Visio.Drawing.11">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281" y="3000372"/>
                        <a:ext cx="6544137" cy="214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1714480" y="5286388"/>
            <a:ext cx="5572164" cy="369332"/>
          </a:xfrm>
          <a:prstGeom prst="rect">
            <a:avLst/>
          </a:prstGeom>
        </p:spPr>
        <p:txBody>
          <a:bodyPr wrap="square">
            <a:spAutoFit/>
          </a:bodyPr>
          <a:lstStyle/>
          <a:p>
            <a:r>
              <a:rPr lang="en-GB" i="1" dirty="0" smtClean="0"/>
              <a:t>Electric Circuit 		       Magnetic Circuit </a:t>
            </a:r>
          </a:p>
        </p:txBody>
      </p:sp>
      <p:sp>
        <p:nvSpPr>
          <p:cNvPr id="11" name="Rectangle 10"/>
          <p:cNvSpPr/>
          <p:nvPr/>
        </p:nvSpPr>
        <p:spPr>
          <a:xfrm>
            <a:off x="571472" y="5572140"/>
            <a:ext cx="7643866" cy="646331"/>
          </a:xfrm>
          <a:prstGeom prst="rect">
            <a:avLst/>
          </a:prstGeom>
        </p:spPr>
        <p:txBody>
          <a:bodyPr wrap="square">
            <a:spAutoFit/>
          </a:bodyPr>
          <a:lstStyle/>
          <a:p>
            <a:r>
              <a:rPr lang="en-GB" b="1" dirty="0" smtClean="0">
                <a:latin typeface="Script MT Bold" pitchFamily="66" charset="0"/>
              </a:rPr>
              <a:t>F </a:t>
            </a:r>
            <a:r>
              <a:rPr lang="en-GB" dirty="0" smtClean="0"/>
              <a:t> is denoted as </a:t>
            </a:r>
            <a:r>
              <a:rPr lang="en-GB" b="1" dirty="0" err="1" smtClean="0"/>
              <a:t>magnetomotive</a:t>
            </a:r>
            <a:r>
              <a:rPr lang="en-GB" b="1" dirty="0" smtClean="0"/>
              <a:t> force</a:t>
            </a:r>
            <a:r>
              <a:rPr lang="en-GB" dirty="0" smtClean="0"/>
              <a:t> (</a:t>
            </a:r>
            <a:r>
              <a:rPr lang="en-GB" dirty="0" err="1" smtClean="0"/>
              <a:t>mmf</a:t>
            </a:r>
            <a:r>
              <a:rPr lang="en-GB" dirty="0" smtClean="0"/>
              <a:t>) which is similar to Electromotive force in an electrical circuit (</a:t>
            </a:r>
            <a:r>
              <a:rPr lang="en-GB" dirty="0" err="1" smtClean="0"/>
              <a:t>emf</a:t>
            </a:r>
            <a:r>
              <a:rPr lang="en-GB" dirty="0" smtClean="0"/>
              <a:t>).</a:t>
            </a:r>
            <a:endParaRPr lang="en-US" dirty="0"/>
          </a:p>
        </p:txBody>
      </p:sp>
      <p:pic>
        <p:nvPicPr>
          <p:cNvPr id="35843" name="Picture 3"/>
          <p:cNvPicPr>
            <a:picLocks noChangeAspect="1" noChangeArrowheads="1"/>
          </p:cNvPicPr>
          <p:nvPr/>
        </p:nvPicPr>
        <p:blipFill>
          <a:blip r:embed="rId6" cstate="print"/>
          <a:srcRect/>
          <a:stretch>
            <a:fillRect/>
          </a:stretch>
        </p:blipFill>
        <p:spPr bwMode="auto">
          <a:xfrm>
            <a:off x="3214678" y="4572008"/>
            <a:ext cx="581025" cy="504825"/>
          </a:xfrm>
          <a:prstGeom prst="rect">
            <a:avLst/>
          </a:prstGeom>
          <a:noFill/>
          <a:ln w="9525">
            <a:noFill/>
            <a:miter lim="800000"/>
            <a:headEnd/>
            <a:tailEnd/>
          </a:ln>
          <a:effectLst/>
        </p:spPr>
      </p:pic>
      <p:pic>
        <p:nvPicPr>
          <p:cNvPr id="35844" name="Picture 4"/>
          <p:cNvPicPr>
            <a:picLocks noChangeAspect="1" noChangeArrowheads="1"/>
          </p:cNvPicPr>
          <p:nvPr/>
        </p:nvPicPr>
        <p:blipFill>
          <a:blip r:embed="rId7" cstate="print"/>
          <a:srcRect/>
          <a:stretch>
            <a:fillRect/>
          </a:stretch>
        </p:blipFill>
        <p:spPr bwMode="auto">
          <a:xfrm>
            <a:off x="6429388" y="4572008"/>
            <a:ext cx="628650" cy="600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TextBox 5"/>
          <p:cNvSpPr txBox="1"/>
          <p:nvPr/>
        </p:nvSpPr>
        <p:spPr>
          <a:xfrm>
            <a:off x="642910" y="1142984"/>
            <a:ext cx="1744324" cy="369332"/>
          </a:xfrm>
          <a:prstGeom prst="rect">
            <a:avLst/>
          </a:prstGeom>
          <a:noFill/>
        </p:spPr>
        <p:txBody>
          <a:bodyPr wrap="none" rtlCol="0">
            <a:spAutoFit/>
          </a:bodyPr>
          <a:lstStyle/>
          <a:p>
            <a:r>
              <a:rPr lang="en-US" b="1" dirty="0" smtClean="0"/>
              <a:t>Magnetic Circuit</a:t>
            </a:r>
            <a:endParaRPr lang="en-US" b="1" dirty="0"/>
          </a:p>
        </p:txBody>
      </p:sp>
      <p:sp>
        <p:nvSpPr>
          <p:cNvPr id="7" name="Rectangle 6"/>
          <p:cNvSpPr/>
          <p:nvPr/>
        </p:nvSpPr>
        <p:spPr>
          <a:xfrm>
            <a:off x="642910" y="1500174"/>
            <a:ext cx="8072494" cy="4524315"/>
          </a:xfrm>
          <a:prstGeom prst="rect">
            <a:avLst/>
          </a:prstGeom>
        </p:spPr>
        <p:txBody>
          <a:bodyPr wrap="square">
            <a:spAutoFit/>
          </a:bodyPr>
          <a:lstStyle/>
          <a:p>
            <a:pPr marL="533400" indent="-533400"/>
            <a:r>
              <a:rPr lang="en-GB" dirty="0" smtClean="0"/>
              <a:t>The polarity of the </a:t>
            </a:r>
            <a:r>
              <a:rPr lang="en-GB" dirty="0" err="1" smtClean="0"/>
              <a:t>mmf</a:t>
            </a:r>
            <a:r>
              <a:rPr lang="en-GB" dirty="0" smtClean="0"/>
              <a:t> will determine the direction of flux. To easily determine the direction of flux, the ‘right hand curl’ rule is utilised:</a:t>
            </a:r>
          </a:p>
          <a:p>
            <a:pPr marL="533400" indent="-533400"/>
            <a:endParaRPr lang="en-GB" dirty="0" smtClean="0"/>
          </a:p>
          <a:p>
            <a:pPr marL="533400" indent="-533400"/>
            <a:endParaRPr lang="en-GB" dirty="0" smtClean="0"/>
          </a:p>
          <a:p>
            <a:pPr marL="533400" indent="-533400"/>
            <a:endParaRPr lang="en-GB" dirty="0" smtClean="0"/>
          </a:p>
          <a:p>
            <a:pPr marL="533400" indent="-533400"/>
            <a:endParaRPr lang="en-GB" dirty="0" smtClean="0"/>
          </a:p>
          <a:p>
            <a:pPr marL="533400" indent="-533400"/>
            <a:endParaRPr lang="en-GB" dirty="0" smtClean="0"/>
          </a:p>
          <a:p>
            <a:pPr marL="533400" indent="-533400"/>
            <a:endParaRPr lang="en-GB" dirty="0" smtClean="0"/>
          </a:p>
          <a:p>
            <a:pPr marL="533400" indent="-533400"/>
            <a:endParaRPr lang="en-GB" dirty="0" smtClean="0"/>
          </a:p>
          <a:p>
            <a:pPr marL="533400" indent="-533400"/>
            <a:endParaRPr lang="en-GB" dirty="0" smtClean="0"/>
          </a:p>
          <a:p>
            <a:pPr marL="533400" indent="-533400"/>
            <a:endParaRPr lang="en-GB" dirty="0" smtClean="0"/>
          </a:p>
          <a:p>
            <a:pPr marL="533400" indent="-533400"/>
            <a:endParaRPr lang="en-GB" dirty="0" smtClean="0"/>
          </a:p>
          <a:p>
            <a:pPr marL="533400" indent="-533400"/>
            <a:endParaRPr lang="en-GB" dirty="0" smtClean="0"/>
          </a:p>
          <a:p>
            <a:pPr marL="533400" indent="-533400"/>
            <a:endParaRPr lang="en-GB" dirty="0" smtClean="0"/>
          </a:p>
          <a:p>
            <a:pPr marL="533400" indent="-533400"/>
            <a:r>
              <a:rPr lang="en-GB" dirty="0" smtClean="0"/>
              <a:t>     1) The direction of the curled fingers determines the current flow.</a:t>
            </a:r>
          </a:p>
          <a:p>
            <a:pPr marL="533400" indent="-533400"/>
            <a:r>
              <a:rPr lang="en-GB" dirty="0" smtClean="0"/>
              <a:t>     2) The resulting thumb direction will show the magnetic flux flow. </a:t>
            </a:r>
            <a:endParaRPr lang="en-US" dirty="0" smtClean="0"/>
          </a:p>
        </p:txBody>
      </p:sp>
      <p:pic>
        <p:nvPicPr>
          <p:cNvPr id="36866" name="Picture 2"/>
          <p:cNvPicPr>
            <a:picLocks noChangeAspect="1" noChangeArrowheads="1"/>
          </p:cNvPicPr>
          <p:nvPr/>
        </p:nvPicPr>
        <p:blipFill>
          <a:blip r:embed="rId3" cstate="print"/>
          <a:srcRect/>
          <a:stretch>
            <a:fillRect/>
          </a:stretch>
        </p:blipFill>
        <p:spPr bwMode="auto">
          <a:xfrm>
            <a:off x="1214414" y="2285992"/>
            <a:ext cx="4986353" cy="2928958"/>
          </a:xfrm>
          <a:prstGeom prst="rect">
            <a:avLst/>
          </a:prstGeom>
          <a:noFill/>
          <a:ln w="9525">
            <a:noFill/>
            <a:miter lim="800000"/>
            <a:headEnd/>
            <a:tailEnd/>
          </a:ln>
          <a:effectLst/>
        </p:spPr>
      </p:pic>
      <p:pic>
        <p:nvPicPr>
          <p:cNvPr id="36867" name="Picture 3"/>
          <p:cNvPicPr>
            <a:picLocks noChangeAspect="1" noChangeArrowheads="1"/>
          </p:cNvPicPr>
          <p:nvPr/>
        </p:nvPicPr>
        <p:blipFill>
          <a:blip r:embed="rId4" cstate="print"/>
          <a:srcRect/>
          <a:stretch>
            <a:fillRect/>
          </a:stretch>
        </p:blipFill>
        <p:spPr bwMode="auto">
          <a:xfrm>
            <a:off x="3786182" y="3214686"/>
            <a:ext cx="895350"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TextBox 5"/>
          <p:cNvSpPr txBox="1"/>
          <p:nvPr/>
        </p:nvSpPr>
        <p:spPr>
          <a:xfrm>
            <a:off x="642910" y="1142984"/>
            <a:ext cx="1744324" cy="369332"/>
          </a:xfrm>
          <a:prstGeom prst="rect">
            <a:avLst/>
          </a:prstGeom>
          <a:noFill/>
        </p:spPr>
        <p:txBody>
          <a:bodyPr wrap="none" rtlCol="0">
            <a:spAutoFit/>
          </a:bodyPr>
          <a:lstStyle/>
          <a:p>
            <a:r>
              <a:rPr lang="en-US" b="1" dirty="0" smtClean="0"/>
              <a:t>Magnetic Circuit</a:t>
            </a:r>
            <a:endParaRPr lang="en-US" b="1" dirty="0"/>
          </a:p>
        </p:txBody>
      </p:sp>
      <p:sp>
        <p:nvSpPr>
          <p:cNvPr id="7" name="Rectangle 3"/>
          <p:cNvSpPr txBox="1">
            <a:spLocks noChangeArrowheads="1"/>
          </p:cNvSpPr>
          <p:nvPr/>
        </p:nvSpPr>
        <p:spPr>
          <a:xfrm>
            <a:off x="500034" y="1616075"/>
            <a:ext cx="7643866" cy="5241925"/>
          </a:xfrm>
          <a:prstGeom prst="rect">
            <a:avLst/>
          </a:prstGeom>
        </p:spPr>
        <p:txBody>
          <a:bodyPr vert="horz" lIns="91440" tIns="45720" rIns="91440" bIns="45720" rtlCol="0">
            <a:normAutofit/>
          </a:bodyPr>
          <a:lstStyle/>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b="0" i="0" u="none" strike="noStrike" kern="1200" cap="none" spc="0" normalizeH="0" baseline="0" noProof="0" dirty="0" smtClean="0">
                <a:ln>
                  <a:noFill/>
                </a:ln>
                <a:effectLst/>
                <a:uLnTx/>
                <a:uFillTx/>
                <a:ea typeface="+mn-ea"/>
                <a:cs typeface="+mn-cs"/>
              </a:rPr>
              <a:t>The element of </a:t>
            </a:r>
            <a:r>
              <a:rPr kumimoji="0" lang="en-GB" sz="2000" i="0" u="none" strike="noStrike" kern="1200" cap="none" spc="0" normalizeH="0" baseline="0" noProof="0" dirty="0" smtClean="0">
                <a:ln>
                  <a:noFill/>
                </a:ln>
                <a:effectLst/>
                <a:uLnTx/>
                <a:uFillTx/>
                <a:latin typeface="Monotype Corsiva" pitchFamily="66" charset="0"/>
              </a:rPr>
              <a:t>R</a:t>
            </a:r>
            <a:r>
              <a:rPr kumimoji="0" lang="en-GB" b="0" i="0" u="none" strike="noStrike" kern="1200" cap="none" spc="0" normalizeH="0" baseline="0" noProof="0" dirty="0" smtClean="0">
                <a:ln>
                  <a:noFill/>
                </a:ln>
                <a:effectLst/>
                <a:uLnTx/>
                <a:uFillTx/>
                <a:ea typeface="+mn-ea"/>
                <a:cs typeface="+mn-cs"/>
              </a:rPr>
              <a:t> in the magnetic circuit analogy is similar in concept to the electrical resistance.</a:t>
            </a: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b="1" strike="noStrike" kern="1200" cap="none" spc="0" normalizeH="0" baseline="0" noProof="0" dirty="0" smtClean="0">
                <a:ln>
                  <a:noFill/>
                </a:ln>
                <a:effectLst/>
                <a:uLnTx/>
                <a:uFillTx/>
                <a:ea typeface="+mn-ea"/>
                <a:cs typeface="+mn-cs"/>
              </a:rPr>
              <a:t> </a:t>
            </a:r>
            <a:r>
              <a:rPr kumimoji="0" lang="en-GB" b="1" strike="noStrike" kern="1200" cap="none" spc="0" normalizeH="0" baseline="0" noProof="0" dirty="0" smtClean="0">
                <a:ln>
                  <a:noFill/>
                </a:ln>
                <a:solidFill>
                  <a:srgbClr val="FF0000"/>
                </a:solidFill>
                <a:effectLst/>
                <a:uLnTx/>
                <a:uFillTx/>
                <a:ea typeface="+mn-ea"/>
                <a:cs typeface="+mn-cs"/>
              </a:rPr>
              <a:t>It is basically the measure of material resistance to the flow of magnetic flux. </a:t>
            </a: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lang="en-GB" dirty="0" smtClean="0"/>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1" i="0" u="none" strike="noStrike" kern="1200" cap="none" spc="0" normalizeH="0" baseline="0" noProof="0" dirty="0" smtClean="0">
              <a:ln>
                <a:noFill/>
              </a:ln>
              <a:effectLst/>
              <a:uLnTx/>
              <a:uFillTx/>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b="1" i="0" u="none" strike="noStrike" kern="1200" cap="none" spc="0" normalizeH="0" baseline="0" noProof="0" dirty="0" smtClean="0">
                <a:ln>
                  <a:noFill/>
                </a:ln>
                <a:effectLst/>
                <a:uLnTx/>
                <a:uFillTx/>
                <a:ea typeface="+mn-ea"/>
                <a:cs typeface="+mn-cs"/>
              </a:rPr>
              <a:t>Reluctance</a:t>
            </a:r>
            <a:r>
              <a:rPr kumimoji="0" lang="en-GB" b="0" i="0" u="none" strike="noStrike" kern="1200" cap="none" spc="0" normalizeH="0" baseline="0" noProof="0" dirty="0" smtClean="0">
                <a:ln>
                  <a:noFill/>
                </a:ln>
                <a:effectLst/>
                <a:uLnTx/>
                <a:uFillTx/>
                <a:ea typeface="+mn-ea"/>
                <a:cs typeface="+mn-cs"/>
              </a:rPr>
              <a:t> in this analogy obeys the rule of electrical resistance </a:t>
            </a: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b="0" i="0" u="none" strike="noStrike" kern="1200" cap="none" spc="0" normalizeH="0" baseline="0" noProof="0" dirty="0" smtClean="0">
                <a:ln>
                  <a:noFill/>
                </a:ln>
                <a:effectLst/>
                <a:uLnTx/>
                <a:uFillTx/>
                <a:ea typeface="+mn-ea"/>
                <a:cs typeface="+mn-cs"/>
              </a:rPr>
              <a:t>                      (Series and Parallel Rules). </a:t>
            </a: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lang="en-GB" dirty="0" smtClean="0"/>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b="0" i="0" u="none" strike="noStrike" kern="1200" cap="none" spc="0" normalizeH="0" baseline="0" noProof="0" dirty="0" smtClean="0">
                <a:ln>
                  <a:noFill/>
                </a:ln>
                <a:effectLst/>
                <a:uLnTx/>
                <a:uFillTx/>
                <a:ea typeface="+mn-ea"/>
                <a:cs typeface="+mn-cs"/>
              </a:rPr>
              <a:t>Reluctance is measured in </a:t>
            </a:r>
            <a:r>
              <a:rPr kumimoji="0" lang="en-GB" b="1" i="0" u="none" strike="noStrike" kern="1200" cap="none" spc="0" normalizeH="0" baseline="0" noProof="0" dirty="0" smtClean="0">
                <a:ln>
                  <a:noFill/>
                </a:ln>
                <a:effectLst/>
                <a:uLnTx/>
                <a:uFillTx/>
                <a:ea typeface="+mn-ea"/>
                <a:cs typeface="+mn-cs"/>
              </a:rPr>
              <a:t>Ampere-turns per </a:t>
            </a:r>
            <a:r>
              <a:rPr kumimoji="0" lang="en-GB" b="1" i="0" u="none" strike="noStrike" kern="1200" cap="none" spc="0" normalizeH="0" baseline="0" noProof="0" dirty="0" err="1" smtClean="0">
                <a:ln>
                  <a:noFill/>
                </a:ln>
                <a:effectLst/>
                <a:uLnTx/>
                <a:uFillTx/>
                <a:ea typeface="+mn-ea"/>
                <a:cs typeface="+mn-cs"/>
              </a:rPr>
              <a:t>weber</a:t>
            </a:r>
            <a:r>
              <a:rPr kumimoji="0" lang="en-GB" b="1" i="0" u="none" strike="noStrike" kern="1200" cap="none" spc="0" normalizeH="0" baseline="0" noProof="0" dirty="0" smtClean="0">
                <a:ln>
                  <a:noFill/>
                </a:ln>
                <a:effectLst/>
                <a:uLnTx/>
                <a:uFillTx/>
                <a:ea typeface="+mn-ea"/>
                <a:cs typeface="+mn-cs"/>
              </a:rPr>
              <a:t>.</a:t>
            </a: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b="0" i="0" u="none" strike="noStrike" kern="1200" cap="none" spc="0" normalizeH="0" baseline="0" noProof="0" dirty="0" smtClean="0">
                <a:ln>
                  <a:noFill/>
                </a:ln>
                <a:effectLst/>
                <a:uLnTx/>
                <a:uFillTx/>
                <a:ea typeface="+mn-ea"/>
                <a:cs typeface="+mn-cs"/>
              </a:rPr>
              <a:t>Series Reluctance, </a:t>
            </a:r>
          </a:p>
          <a:p>
            <a:pPr marL="533400" marR="0" lvl="0" indent="-533400"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800" b="0" i="0" u="none" strike="noStrike" kern="1200" cap="none" spc="0" normalizeH="0" baseline="0" noProof="0" dirty="0" smtClean="0">
                <a:ln>
                  <a:noFill/>
                </a:ln>
                <a:effectLst/>
                <a:uLnTx/>
                <a:uFillTx/>
                <a:latin typeface="Monotype Corsiva" pitchFamily="66" charset="0"/>
              </a:rPr>
              <a:t>                           </a:t>
            </a:r>
            <a:r>
              <a:rPr kumimoji="0" lang="en-GB" sz="2800" b="0" i="1" u="none" strike="noStrike" kern="1200" cap="none" spc="0" normalizeH="0" baseline="0" noProof="0" dirty="0" err="1" smtClean="0">
                <a:ln>
                  <a:noFill/>
                </a:ln>
                <a:effectLst/>
                <a:uLnTx/>
                <a:uFillTx/>
                <a:latin typeface="Monotype Corsiva" pitchFamily="66" charset="0"/>
              </a:rPr>
              <a:t>R</a:t>
            </a:r>
            <a:r>
              <a:rPr kumimoji="0" lang="en-GB" sz="2800" b="0" i="0" u="none" strike="noStrike" kern="1200" cap="none" spc="0" normalizeH="0" baseline="-25000" noProof="0" dirty="0" err="1" smtClean="0">
                <a:ln>
                  <a:noFill/>
                </a:ln>
                <a:effectLst/>
                <a:uLnTx/>
                <a:uFillTx/>
                <a:latin typeface="Monotype Corsiva" pitchFamily="66" charset="0"/>
              </a:rPr>
              <a:t>eq</a:t>
            </a:r>
            <a:r>
              <a:rPr kumimoji="0" lang="en-GB" sz="2800" b="0" i="0" u="none" strike="noStrike" kern="1200" cap="none" spc="0" normalizeH="0" baseline="0" noProof="0" dirty="0" smtClean="0">
                <a:ln>
                  <a:noFill/>
                </a:ln>
                <a:effectLst/>
                <a:uLnTx/>
                <a:uFillTx/>
                <a:latin typeface="Monotype Corsiva" pitchFamily="66" charset="0"/>
              </a:rPr>
              <a:t> = </a:t>
            </a:r>
            <a:r>
              <a:rPr kumimoji="0" lang="en-GB" sz="2800" b="0" i="1" u="none" strike="noStrike" kern="1200" cap="none" spc="0" normalizeH="0" baseline="0" noProof="0" dirty="0" smtClean="0">
                <a:ln>
                  <a:noFill/>
                </a:ln>
                <a:effectLst/>
                <a:uLnTx/>
                <a:uFillTx/>
                <a:latin typeface="Monotype Corsiva" pitchFamily="66" charset="0"/>
              </a:rPr>
              <a:t>R</a:t>
            </a:r>
            <a:r>
              <a:rPr kumimoji="0" lang="en-GB" sz="2800" b="0" i="0" u="none" strike="noStrike" kern="1200" cap="none" spc="0" normalizeH="0" baseline="-25000" noProof="0" dirty="0" smtClean="0">
                <a:ln>
                  <a:noFill/>
                </a:ln>
                <a:effectLst/>
                <a:uLnTx/>
                <a:uFillTx/>
                <a:latin typeface="Monotype Corsiva" pitchFamily="66" charset="0"/>
              </a:rPr>
              <a:t>1</a:t>
            </a:r>
            <a:r>
              <a:rPr kumimoji="0" lang="en-GB" sz="2800" b="0" i="0" u="none" strike="noStrike" kern="1200" cap="none" spc="0" normalizeH="0" baseline="0" noProof="0" dirty="0" smtClean="0">
                <a:ln>
                  <a:noFill/>
                </a:ln>
                <a:effectLst/>
                <a:uLnTx/>
                <a:uFillTx/>
                <a:latin typeface="Monotype Corsiva" pitchFamily="66" charset="0"/>
              </a:rPr>
              <a:t> + </a:t>
            </a:r>
            <a:r>
              <a:rPr kumimoji="0" lang="en-GB" sz="2800" b="0" i="1" u="none" strike="noStrike" kern="1200" cap="none" spc="0" normalizeH="0" baseline="0" noProof="0" dirty="0" smtClean="0">
                <a:ln>
                  <a:noFill/>
                </a:ln>
                <a:effectLst/>
                <a:uLnTx/>
                <a:uFillTx/>
                <a:latin typeface="Monotype Corsiva" pitchFamily="66" charset="0"/>
              </a:rPr>
              <a:t>R</a:t>
            </a:r>
            <a:r>
              <a:rPr kumimoji="0" lang="en-GB" sz="2800" b="0" i="0" u="none" strike="noStrike" kern="1200" cap="none" spc="0" normalizeH="0" baseline="-25000" noProof="0" dirty="0" smtClean="0">
                <a:ln>
                  <a:noFill/>
                </a:ln>
                <a:effectLst/>
                <a:uLnTx/>
                <a:uFillTx/>
                <a:latin typeface="Monotype Corsiva" pitchFamily="66" charset="0"/>
              </a:rPr>
              <a:t>2</a:t>
            </a:r>
            <a:r>
              <a:rPr kumimoji="0" lang="en-GB" sz="2800" b="0" i="0" u="none" strike="noStrike" kern="1200" cap="none" spc="0" normalizeH="0" baseline="0" noProof="0" dirty="0" smtClean="0">
                <a:ln>
                  <a:noFill/>
                </a:ln>
                <a:effectLst/>
                <a:uLnTx/>
                <a:uFillTx/>
                <a:latin typeface="Monotype Corsiva" pitchFamily="66" charset="0"/>
              </a:rPr>
              <a:t> + </a:t>
            </a:r>
            <a:r>
              <a:rPr kumimoji="0" lang="en-GB" sz="2800" b="0" i="1" u="none" strike="noStrike" kern="1200" cap="none" spc="0" normalizeH="0" baseline="0" noProof="0" dirty="0" smtClean="0">
                <a:ln>
                  <a:noFill/>
                </a:ln>
                <a:effectLst/>
                <a:uLnTx/>
                <a:uFillTx/>
                <a:latin typeface="Monotype Corsiva" pitchFamily="66" charset="0"/>
              </a:rPr>
              <a:t>R</a:t>
            </a:r>
            <a:r>
              <a:rPr kumimoji="0" lang="en-GB" sz="2800" b="0" i="0" u="none" strike="noStrike" kern="1200" cap="none" spc="0" normalizeH="0" baseline="-25000" noProof="0" dirty="0" smtClean="0">
                <a:ln>
                  <a:noFill/>
                </a:ln>
                <a:effectLst/>
                <a:uLnTx/>
                <a:uFillTx/>
                <a:latin typeface="Monotype Corsiva" pitchFamily="66" charset="0"/>
              </a:rPr>
              <a:t>3</a:t>
            </a:r>
            <a:r>
              <a:rPr kumimoji="0" lang="en-GB" sz="2800" b="0" i="0" u="none" strike="noStrike" kern="1200" cap="none" spc="0" normalizeH="0" baseline="0" noProof="0" dirty="0" smtClean="0">
                <a:ln>
                  <a:noFill/>
                </a:ln>
                <a:effectLst/>
                <a:uLnTx/>
                <a:uFillTx/>
                <a:latin typeface="Monotype Corsiva" pitchFamily="66" charset="0"/>
              </a:rPr>
              <a:t> + ….</a:t>
            </a: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b="0" i="0" u="none" strike="noStrike" kern="1200" cap="none" spc="0" normalizeH="0" baseline="0" noProof="0" dirty="0" smtClean="0">
                <a:ln>
                  <a:noFill/>
                </a:ln>
                <a:effectLst/>
                <a:uLnTx/>
                <a:uFillTx/>
                <a:ea typeface="+mn-ea"/>
                <a:cs typeface="+mn-cs"/>
              </a:rPr>
              <a:t>Parallel Reluctance,</a:t>
            </a:r>
            <a:endParaRPr kumimoji="0" lang="en-US" b="0" i="0" u="none" strike="noStrike" kern="1200" cap="none" spc="0" normalizeH="0" baseline="0" noProof="0" dirty="0" smtClean="0">
              <a:ln>
                <a:noFill/>
              </a:ln>
              <a:effectLst/>
              <a:uLnTx/>
              <a:uFillTx/>
              <a:ea typeface="+mn-ea"/>
              <a:cs typeface="+mn-cs"/>
            </a:endParaRPr>
          </a:p>
        </p:txBody>
      </p:sp>
      <p:graphicFrame>
        <p:nvGraphicFramePr>
          <p:cNvPr id="37890" name="Object 4"/>
          <p:cNvGraphicFramePr>
            <a:graphicFrameLocks noChangeAspect="1"/>
          </p:cNvGraphicFramePr>
          <p:nvPr/>
        </p:nvGraphicFramePr>
        <p:xfrm>
          <a:off x="2571736" y="5500702"/>
          <a:ext cx="3214710" cy="768370"/>
        </p:xfrm>
        <a:graphic>
          <a:graphicData uri="http://schemas.openxmlformats.org/presentationml/2006/ole">
            <mc:AlternateContent xmlns:mc="http://schemas.openxmlformats.org/markup-compatibility/2006">
              <mc:Choice xmlns:v="urn:schemas-microsoft-com:vml" Requires="v">
                <p:oleObj spid="_x0000_s37908" r:id="rId4" imgW="1485255" imgH="444307" progId="">
                  <p:embed/>
                </p:oleObj>
              </mc:Choice>
              <mc:Fallback>
                <p:oleObj r:id="rId4" imgW="1485255" imgH="444307"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36" y="5500702"/>
                        <a:ext cx="3214710" cy="7683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TextBox 5"/>
          <p:cNvSpPr txBox="1"/>
          <p:nvPr/>
        </p:nvSpPr>
        <p:spPr>
          <a:xfrm>
            <a:off x="642910" y="1142984"/>
            <a:ext cx="1744324" cy="369332"/>
          </a:xfrm>
          <a:prstGeom prst="rect">
            <a:avLst/>
          </a:prstGeom>
          <a:noFill/>
        </p:spPr>
        <p:txBody>
          <a:bodyPr wrap="none" rtlCol="0">
            <a:spAutoFit/>
          </a:bodyPr>
          <a:lstStyle/>
          <a:p>
            <a:r>
              <a:rPr lang="en-US" b="1" dirty="0" smtClean="0"/>
              <a:t>Magnetic Circuit</a:t>
            </a:r>
            <a:endParaRPr lang="en-US" b="1" dirty="0"/>
          </a:p>
        </p:txBody>
      </p:sp>
      <p:sp>
        <p:nvSpPr>
          <p:cNvPr id="7" name="Rectangle 6"/>
          <p:cNvSpPr/>
          <p:nvPr/>
        </p:nvSpPr>
        <p:spPr>
          <a:xfrm>
            <a:off x="785786" y="1571612"/>
            <a:ext cx="7429552" cy="1588127"/>
          </a:xfrm>
          <a:prstGeom prst="rect">
            <a:avLst/>
          </a:prstGeom>
        </p:spPr>
        <p:txBody>
          <a:bodyPr wrap="square">
            <a:spAutoFit/>
          </a:bodyPr>
          <a:lstStyle/>
          <a:p>
            <a:pPr marL="533400" indent="-533400">
              <a:lnSpc>
                <a:spcPct val="90000"/>
              </a:lnSpc>
            </a:pPr>
            <a:r>
              <a:rPr lang="en-GB" dirty="0" smtClean="0"/>
              <a:t>The inverse of electrical resistance is conductance (G) which is a measure of conductivity of a material. </a:t>
            </a:r>
          </a:p>
          <a:p>
            <a:pPr marL="533400" indent="-533400">
              <a:lnSpc>
                <a:spcPct val="90000"/>
              </a:lnSpc>
            </a:pPr>
            <a:endParaRPr lang="en-GB" dirty="0" smtClean="0"/>
          </a:p>
          <a:p>
            <a:pPr marL="533400" indent="-533400">
              <a:lnSpc>
                <a:spcPct val="90000"/>
              </a:lnSpc>
            </a:pPr>
            <a:r>
              <a:rPr lang="en-GB" dirty="0" smtClean="0"/>
              <a:t>Hence the inverse of reluctance is known as </a:t>
            </a:r>
            <a:r>
              <a:rPr lang="en-GB" b="1" dirty="0" err="1" smtClean="0"/>
              <a:t>permeance</a:t>
            </a:r>
            <a:r>
              <a:rPr lang="en-GB" b="1" dirty="0" smtClean="0"/>
              <a:t>, </a:t>
            </a:r>
            <a:r>
              <a:rPr lang="en-GB" b="1" dirty="0" smtClean="0">
                <a:latin typeface="Script MT Bold" pitchFamily="66" charset="0"/>
              </a:rPr>
              <a:t>P</a:t>
            </a:r>
            <a:r>
              <a:rPr lang="en-GB" dirty="0" smtClean="0"/>
              <a:t> where it represents the degree at which the material permits the flow of magnetic flux.</a:t>
            </a:r>
          </a:p>
        </p:txBody>
      </p:sp>
      <p:graphicFrame>
        <p:nvGraphicFramePr>
          <p:cNvPr id="40962" name="Object 4"/>
          <p:cNvGraphicFramePr>
            <a:graphicFrameLocks noChangeAspect="1"/>
          </p:cNvGraphicFramePr>
          <p:nvPr/>
        </p:nvGraphicFramePr>
        <p:xfrm>
          <a:off x="1643042" y="3357562"/>
          <a:ext cx="1485453" cy="1571636"/>
        </p:xfrm>
        <a:graphic>
          <a:graphicData uri="http://schemas.openxmlformats.org/presentationml/2006/ole">
            <mc:AlternateContent xmlns:mc="http://schemas.openxmlformats.org/markup-compatibility/2006">
              <mc:Choice xmlns:v="urn:schemas-microsoft-com:vml" Requires="v">
                <p:oleObj spid="_x0000_s40998" r:id="rId4" imgW="977900" imgH="1028700" progId="">
                  <p:embed/>
                </p:oleObj>
              </mc:Choice>
              <mc:Fallback>
                <p:oleObj r:id="rId4" imgW="977900" imgH="102870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3042" y="3357562"/>
                        <a:ext cx="1485453" cy="1571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3" name="Object 4"/>
          <p:cNvGraphicFramePr>
            <a:graphicFrameLocks noChangeAspect="1"/>
          </p:cNvGraphicFramePr>
          <p:nvPr/>
        </p:nvGraphicFramePr>
        <p:xfrm>
          <a:off x="5500694" y="3286124"/>
          <a:ext cx="2341568" cy="2786082"/>
        </p:xfrm>
        <a:graphic>
          <a:graphicData uri="http://schemas.openxmlformats.org/presentationml/2006/ole">
            <mc:AlternateContent xmlns:mc="http://schemas.openxmlformats.org/markup-compatibility/2006">
              <mc:Choice xmlns:v="urn:schemas-microsoft-com:vml" Requires="v">
                <p:oleObj spid="_x0000_s40999" r:id="rId6" imgW="1231366" imgH="1777229" progId="">
                  <p:embed/>
                </p:oleObj>
              </mc:Choice>
              <mc:Fallback>
                <p:oleObj r:id="rId6" imgW="1231366" imgH="1777229"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0694" y="3286124"/>
                        <a:ext cx="2341568" cy="27860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4286248" y="3429000"/>
            <a:ext cx="582211" cy="369332"/>
          </a:xfrm>
          <a:prstGeom prst="rect">
            <a:avLst/>
          </a:prstGeom>
          <a:noFill/>
        </p:spPr>
        <p:txBody>
          <a:bodyPr wrap="none" rtlCol="0">
            <a:spAutoFit/>
          </a:bodyPr>
          <a:lstStyle/>
          <a:p>
            <a:r>
              <a:rPr lang="en-US" dirty="0" smtClean="0"/>
              <a:t>Also</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TextBox 5"/>
          <p:cNvSpPr txBox="1"/>
          <p:nvPr/>
        </p:nvSpPr>
        <p:spPr>
          <a:xfrm>
            <a:off x="214282" y="928670"/>
            <a:ext cx="4791953" cy="400110"/>
          </a:xfrm>
          <a:prstGeom prst="rect">
            <a:avLst/>
          </a:prstGeom>
          <a:noFill/>
        </p:spPr>
        <p:txBody>
          <a:bodyPr wrap="none" rtlCol="0">
            <a:spAutoFit/>
          </a:bodyPr>
          <a:lstStyle/>
          <a:p>
            <a:r>
              <a:rPr lang="en-US" sz="2000" b="1" dirty="0" smtClean="0"/>
              <a:t>Inaccuracy in the magnetic circuit approach</a:t>
            </a:r>
            <a:endParaRPr lang="en-US" sz="2000" b="1" dirty="0"/>
          </a:p>
        </p:txBody>
      </p:sp>
      <p:sp>
        <p:nvSpPr>
          <p:cNvPr id="9" name="Rectangle 8"/>
          <p:cNvSpPr/>
          <p:nvPr/>
        </p:nvSpPr>
        <p:spPr>
          <a:xfrm>
            <a:off x="214282" y="1357298"/>
            <a:ext cx="7858180" cy="646331"/>
          </a:xfrm>
          <a:prstGeom prst="rect">
            <a:avLst/>
          </a:prstGeom>
        </p:spPr>
        <p:txBody>
          <a:bodyPr wrap="square">
            <a:spAutoFit/>
          </a:bodyPr>
          <a:lstStyle/>
          <a:p>
            <a:pPr algn="just"/>
            <a:r>
              <a:rPr lang="en-GB" dirty="0" smtClean="0"/>
              <a:t>By using the magnetic circuit approach, it simplifies calculations related to the magnetic field in a ferromagnetic material, however, this approach has inaccuracy. </a:t>
            </a:r>
            <a:endParaRPr lang="en-US" dirty="0"/>
          </a:p>
        </p:txBody>
      </p:sp>
      <p:sp>
        <p:nvSpPr>
          <p:cNvPr id="10" name="Rectangle 9"/>
          <p:cNvSpPr/>
          <p:nvPr/>
        </p:nvSpPr>
        <p:spPr>
          <a:xfrm>
            <a:off x="214282" y="2000240"/>
            <a:ext cx="7215238" cy="4413516"/>
          </a:xfrm>
          <a:prstGeom prst="rect">
            <a:avLst/>
          </a:prstGeom>
        </p:spPr>
        <p:txBody>
          <a:bodyPr wrap="square">
            <a:spAutoFit/>
          </a:bodyPr>
          <a:lstStyle/>
          <a:p>
            <a:pPr marL="533400" indent="-533400" algn="just">
              <a:lnSpc>
                <a:spcPct val="90000"/>
              </a:lnSpc>
            </a:pPr>
            <a:r>
              <a:rPr lang="en-GB" sz="2000" b="1" u="sng" dirty="0" smtClean="0"/>
              <a:t>Possible reason of inaccuracy is due to:</a:t>
            </a:r>
          </a:p>
          <a:p>
            <a:pPr marL="533400" indent="-533400" algn="just">
              <a:lnSpc>
                <a:spcPct val="90000"/>
              </a:lnSpc>
            </a:pPr>
            <a:endParaRPr lang="en-GB" sz="2000" b="1" u="sng" dirty="0" smtClean="0"/>
          </a:p>
          <a:p>
            <a:pPr marL="533400" indent="-533400" algn="just">
              <a:lnSpc>
                <a:spcPct val="90000"/>
              </a:lnSpc>
            </a:pPr>
            <a:r>
              <a:rPr lang="en-GB" sz="2000" dirty="0" smtClean="0"/>
              <a:t>      </a:t>
            </a:r>
            <a:r>
              <a:rPr lang="en-GB" dirty="0" smtClean="0"/>
              <a:t>1) Assumes that all flux are confined within the core, but in reality a small fraction of the flux escapes from the core into the surrounding low-permeability air, and this flux is called </a:t>
            </a:r>
            <a:r>
              <a:rPr lang="en-GB" b="1" dirty="0" smtClean="0">
                <a:solidFill>
                  <a:srgbClr val="FF0000"/>
                </a:solidFill>
              </a:rPr>
              <a:t>leakage flux</a:t>
            </a:r>
            <a:r>
              <a:rPr lang="en-GB" dirty="0" smtClean="0"/>
              <a:t>.</a:t>
            </a:r>
          </a:p>
          <a:p>
            <a:pPr marL="533400" indent="-533400" algn="just">
              <a:lnSpc>
                <a:spcPct val="90000"/>
              </a:lnSpc>
            </a:pPr>
            <a:endParaRPr lang="en-GB" dirty="0" smtClean="0"/>
          </a:p>
          <a:p>
            <a:pPr marL="533400" indent="-533400" algn="just">
              <a:lnSpc>
                <a:spcPct val="90000"/>
              </a:lnSpc>
            </a:pPr>
            <a:r>
              <a:rPr lang="en-GB" dirty="0" smtClean="0"/>
              <a:t>      2) Assumes a certain mean path length and </a:t>
            </a:r>
            <a:r>
              <a:rPr lang="en-GB" b="1" dirty="0" smtClean="0">
                <a:solidFill>
                  <a:srgbClr val="FF0000"/>
                </a:solidFill>
              </a:rPr>
              <a:t>cross sectional area (CSA)</a:t>
            </a:r>
            <a:r>
              <a:rPr lang="en-GB" dirty="0" smtClean="0"/>
              <a:t> of the core is not accurate especially at the corners.</a:t>
            </a:r>
          </a:p>
          <a:p>
            <a:pPr marL="533400" indent="-533400" algn="just">
              <a:lnSpc>
                <a:spcPct val="90000"/>
              </a:lnSpc>
            </a:pPr>
            <a:endParaRPr lang="en-GB" dirty="0" smtClean="0"/>
          </a:p>
          <a:p>
            <a:pPr marL="533400" indent="-533400" algn="just">
              <a:lnSpc>
                <a:spcPct val="90000"/>
              </a:lnSpc>
            </a:pPr>
            <a:r>
              <a:rPr lang="en-GB" dirty="0" smtClean="0"/>
              <a:t>      3) In ferromagnetic materials, </a:t>
            </a:r>
            <a:r>
              <a:rPr lang="en-GB" b="1" dirty="0" smtClean="0">
                <a:solidFill>
                  <a:srgbClr val="FF0000"/>
                </a:solidFill>
              </a:rPr>
              <a:t>the permeability varies with the amount of flux </a:t>
            </a:r>
            <a:r>
              <a:rPr lang="en-GB" dirty="0" smtClean="0"/>
              <a:t>already in the material.  The material permeability is not constant hence there is an existence of </a:t>
            </a:r>
            <a:r>
              <a:rPr lang="en-GB" b="1" dirty="0" smtClean="0"/>
              <a:t>non-linearity of permeability.</a:t>
            </a:r>
          </a:p>
          <a:p>
            <a:pPr marL="533400" indent="-533400" algn="just">
              <a:lnSpc>
                <a:spcPct val="90000"/>
              </a:lnSpc>
            </a:pPr>
            <a:endParaRPr lang="en-GB" b="1" dirty="0" smtClean="0"/>
          </a:p>
          <a:p>
            <a:pPr marL="533400" indent="-533400" algn="just">
              <a:lnSpc>
                <a:spcPct val="90000"/>
              </a:lnSpc>
            </a:pPr>
            <a:r>
              <a:rPr lang="en-GB" dirty="0" smtClean="0"/>
              <a:t>      4)</a:t>
            </a:r>
            <a:r>
              <a:rPr lang="en-GB" b="1" dirty="0" smtClean="0"/>
              <a:t> </a:t>
            </a:r>
            <a:r>
              <a:rPr lang="en-GB" dirty="0" smtClean="0"/>
              <a:t>For ferromagnetic core which has air gaps, there are </a:t>
            </a:r>
            <a:r>
              <a:rPr lang="en-GB" b="1" dirty="0" smtClean="0"/>
              <a:t>fringing effects</a:t>
            </a:r>
            <a:r>
              <a:rPr lang="en-GB" dirty="0" smtClean="0"/>
              <a:t> that should be taken into account as shown:</a:t>
            </a:r>
            <a:endParaRPr lang="en-GB" b="1" dirty="0" smtClean="0"/>
          </a:p>
          <a:p>
            <a:pPr marL="533400" indent="-533400" algn="just">
              <a:lnSpc>
                <a:spcPct val="90000"/>
              </a:lnSpc>
            </a:pPr>
            <a:endParaRPr lang="en-GB" b="1" dirty="0" smtClean="0"/>
          </a:p>
          <a:p>
            <a:pPr marL="533400" indent="-533400" algn="just">
              <a:lnSpc>
                <a:spcPct val="90000"/>
              </a:lnSpc>
            </a:pPr>
            <a:endParaRPr lang="en-US" dirty="0" smtClean="0"/>
          </a:p>
        </p:txBody>
      </p:sp>
      <p:graphicFrame>
        <p:nvGraphicFramePr>
          <p:cNvPr id="41986" name="Object 4"/>
          <p:cNvGraphicFramePr>
            <a:graphicFrameLocks noChangeAspect="1"/>
          </p:cNvGraphicFramePr>
          <p:nvPr/>
        </p:nvGraphicFramePr>
        <p:xfrm>
          <a:off x="7786710" y="4429132"/>
          <a:ext cx="1214414" cy="1817686"/>
        </p:xfrm>
        <a:graphic>
          <a:graphicData uri="http://schemas.openxmlformats.org/presentationml/2006/ole">
            <mc:AlternateContent xmlns:mc="http://schemas.openxmlformats.org/markup-compatibility/2006">
              <mc:Choice xmlns:v="urn:schemas-microsoft-com:vml" Requires="v">
                <p:oleObj spid="_x0000_s42004" name="Visio" r:id="rId4" imgW="2261880" imgH="2777760" progId="Visio.Drawing.11">
                  <p:embed/>
                </p:oleObj>
              </mc:Choice>
              <mc:Fallback>
                <p:oleObj name="Visio" r:id="rId4" imgW="2261880" imgH="2777760" progId="Visio.Drawing.11">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6710" y="4429132"/>
                        <a:ext cx="1214414" cy="18176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683568" y="1052736"/>
            <a:ext cx="3600400" cy="3724096"/>
          </a:xfrm>
          <a:prstGeom prst="rect">
            <a:avLst/>
          </a:prstGeom>
        </p:spPr>
        <p:txBody>
          <a:bodyPr wrap="square">
            <a:spAutoFit/>
          </a:bodyPr>
          <a:lstStyle/>
          <a:p>
            <a:r>
              <a:rPr lang="en-US" b="1" i="1" u="sng" dirty="0" smtClean="0"/>
              <a:t>Example 1-1</a:t>
            </a:r>
          </a:p>
          <a:p>
            <a:pPr algn="just"/>
            <a:r>
              <a:rPr lang="en-GB" dirty="0" smtClean="0"/>
              <a:t>A ferromagnetic core is shown. Three sides of this core are of uniform width, while the fourth side is somewhat thinner.  The depth of the core (into the page) is 10cm, and the other dimensions are shown in the figure.  There is a 200 turn coil wrapped around the left side of the core.  </a:t>
            </a:r>
          </a:p>
          <a:p>
            <a:pPr algn="just"/>
            <a:r>
              <a:rPr lang="en-GB" dirty="0" smtClean="0"/>
              <a:t>Assuming relative permeability </a:t>
            </a:r>
            <a:r>
              <a:rPr lang="en-GB" dirty="0" err="1" smtClean="0">
                <a:latin typeface="Symbol" pitchFamily="18" charset="2"/>
              </a:rPr>
              <a:t>m</a:t>
            </a:r>
            <a:r>
              <a:rPr lang="en-GB" baseline="-25000" dirty="0" err="1" smtClean="0"/>
              <a:t>r</a:t>
            </a:r>
            <a:r>
              <a:rPr lang="en-GB" dirty="0" smtClean="0"/>
              <a:t> of 2500, </a:t>
            </a:r>
            <a:r>
              <a:rPr lang="en-GB" b="1" dirty="0" smtClean="0"/>
              <a:t>how much flux will be produced</a:t>
            </a:r>
            <a:r>
              <a:rPr lang="en-GB" dirty="0" smtClean="0"/>
              <a:t> by a 1 A input current?</a:t>
            </a:r>
            <a:endParaRPr lang="en-US" dirty="0" smtClean="0"/>
          </a:p>
        </p:txBody>
      </p:sp>
      <p:pic>
        <p:nvPicPr>
          <p:cNvPr id="7" name="Picture 4" descr="fig1-7a"/>
          <p:cNvPicPr>
            <a:picLocks noChangeAspect="1" noChangeArrowheads="1"/>
          </p:cNvPicPr>
          <p:nvPr/>
        </p:nvPicPr>
        <p:blipFill>
          <a:blip r:embed="rId3" cstate="print"/>
          <a:srcRect/>
          <a:stretch>
            <a:fillRect/>
          </a:stretch>
        </p:blipFill>
        <p:spPr bwMode="auto">
          <a:xfrm>
            <a:off x="4283969" y="836712"/>
            <a:ext cx="4860032"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3"/>
          <p:cNvSpPr txBox="1">
            <a:spLocks noChangeArrowheads="1"/>
          </p:cNvSpPr>
          <p:nvPr/>
        </p:nvSpPr>
        <p:spPr>
          <a:xfrm>
            <a:off x="467544" y="1484784"/>
            <a:ext cx="3815655" cy="5065713"/>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b="0" i="1" u="none" strike="noStrike" kern="1200" cap="none" spc="0" normalizeH="0" baseline="0" noProof="0" dirty="0" smtClean="0">
                <a:ln>
                  <a:noFill/>
                </a:ln>
                <a:effectLst/>
                <a:uLnTx/>
                <a:uFillTx/>
                <a:ea typeface="+mn-ea"/>
                <a:cs typeface="+mn-cs"/>
              </a:rPr>
              <a:t>Solution: </a:t>
            </a:r>
            <a:endParaRPr kumimoji="0" lang="en-GB" b="0" i="0" u="none" strike="noStrike" kern="1200" cap="none" spc="0" normalizeH="0" baseline="0" noProof="0" dirty="0" smtClean="0">
              <a:ln>
                <a:noFill/>
              </a:ln>
              <a:effectLst/>
              <a:uLnTx/>
              <a:uFillTx/>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b="0" i="0" u="none" strike="noStrike" kern="1200" cap="none" spc="0" normalizeH="0" baseline="0" noProof="0" dirty="0" smtClean="0">
                <a:ln>
                  <a:noFill/>
                </a:ln>
                <a:effectLst/>
                <a:uLnTx/>
                <a:uFillTx/>
                <a:ea typeface="+mn-ea"/>
                <a:cs typeface="+mn-cs"/>
              </a:rPr>
              <a:t>3 sides of the core have the same </a:t>
            </a:r>
            <a:r>
              <a:rPr kumimoji="0" lang="en-GB" b="0" i="0" u="none" strike="noStrike" kern="1200" cap="none" spc="0" normalizeH="0" baseline="0" noProof="0" dirty="0" err="1" smtClean="0">
                <a:ln>
                  <a:noFill/>
                </a:ln>
                <a:effectLst/>
                <a:uLnTx/>
                <a:uFillTx/>
                <a:ea typeface="+mn-ea"/>
                <a:cs typeface="+mn-cs"/>
              </a:rPr>
              <a:t>csa</a:t>
            </a:r>
            <a:r>
              <a:rPr kumimoji="0" lang="en-GB" b="0" i="0" u="none" strike="noStrike" kern="1200" cap="none" spc="0" normalizeH="0" baseline="0" noProof="0" dirty="0" smtClean="0">
                <a:ln>
                  <a:noFill/>
                </a:ln>
                <a:effectLst/>
                <a:uLnTx/>
                <a:uFillTx/>
                <a:ea typeface="+mn-ea"/>
                <a:cs typeface="+mn-cs"/>
              </a:rPr>
              <a:t>, while the 4th side has a different area.  Thus the core can be divided into 2 regions: </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b="0" i="0" u="none" strike="noStrike" kern="1200" cap="none" spc="0" normalizeH="0" baseline="0" noProof="0" dirty="0" smtClean="0">
                <a:ln>
                  <a:noFill/>
                </a:ln>
                <a:effectLst/>
                <a:uLnTx/>
                <a:uFillTx/>
                <a:ea typeface="+mn-ea"/>
                <a:cs typeface="+mn-cs"/>
              </a:rPr>
              <a:t>(1) the single thinner side</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b="0" i="0" u="none" strike="noStrike" kern="1200" cap="none" spc="0" normalizeH="0" baseline="0" noProof="0" dirty="0" smtClean="0">
                <a:ln>
                  <a:noFill/>
                </a:ln>
                <a:effectLst/>
                <a:uLnTx/>
                <a:uFillTx/>
                <a:ea typeface="+mn-ea"/>
                <a:cs typeface="+mn-cs"/>
              </a:rPr>
              <a:t>(2) the other 3 sides taken together</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b="0" i="0" u="none" strike="noStrike" kern="1200" cap="none" spc="0" normalizeH="0" baseline="0" noProof="0" dirty="0" smtClean="0">
                <a:ln>
                  <a:noFill/>
                </a:ln>
                <a:effectLst/>
                <a:uLnTx/>
                <a:uFillTx/>
                <a:ea typeface="+mn-ea"/>
                <a:cs typeface="+mn-cs"/>
              </a:rPr>
              <a:t>The magnetic circuit corresponding to this core:</a:t>
            </a:r>
            <a:endParaRPr kumimoji="0" lang="en-US" b="0" i="0" u="none" strike="noStrike" kern="1200" cap="none" spc="0" normalizeH="0" baseline="0" noProof="0" dirty="0" smtClean="0">
              <a:ln>
                <a:noFill/>
              </a:ln>
              <a:effectLst/>
              <a:uLnTx/>
              <a:uFillTx/>
              <a:ea typeface="+mn-ea"/>
              <a:cs typeface="+mn-cs"/>
            </a:endParaRPr>
          </a:p>
        </p:txBody>
      </p:sp>
      <p:pic>
        <p:nvPicPr>
          <p:cNvPr id="7" name="Picture 4" descr="Fig1-7b"/>
          <p:cNvPicPr>
            <a:picLocks noChangeAspect="1" noChangeArrowheads="1"/>
          </p:cNvPicPr>
          <p:nvPr/>
        </p:nvPicPr>
        <p:blipFill>
          <a:blip r:embed="rId4" cstate="print"/>
          <a:srcRect/>
          <a:stretch>
            <a:fillRect/>
          </a:stretch>
        </p:blipFill>
        <p:spPr bwMode="auto">
          <a:xfrm>
            <a:off x="4644008" y="1052736"/>
            <a:ext cx="3924300" cy="2876550"/>
          </a:xfrm>
          <a:prstGeom prst="rect">
            <a:avLst/>
          </a:prstGeom>
          <a:noFill/>
          <a:ln w="9525">
            <a:noFill/>
            <a:miter lim="800000"/>
            <a:headEnd/>
            <a:tailEnd/>
          </a:ln>
        </p:spPr>
      </p:pic>
      <p:sp>
        <p:nvSpPr>
          <p:cNvPr id="9" name="Rectangle 8"/>
          <p:cNvSpPr/>
          <p:nvPr/>
        </p:nvSpPr>
        <p:spPr>
          <a:xfrm>
            <a:off x="539552" y="1124744"/>
            <a:ext cx="1355051" cy="369332"/>
          </a:xfrm>
          <a:prstGeom prst="rect">
            <a:avLst/>
          </a:prstGeom>
        </p:spPr>
        <p:txBody>
          <a:bodyPr wrap="none">
            <a:spAutoFit/>
          </a:bodyPr>
          <a:lstStyle/>
          <a:p>
            <a:r>
              <a:rPr lang="en-US" b="1" i="1" u="sng" dirty="0" smtClean="0"/>
              <a:t>Example 1-1</a:t>
            </a:r>
          </a:p>
        </p:txBody>
      </p:sp>
      <p:graphicFrame>
        <p:nvGraphicFramePr>
          <p:cNvPr id="43010" name="Object 4"/>
          <p:cNvGraphicFramePr>
            <a:graphicFrameLocks noChangeAspect="1"/>
          </p:cNvGraphicFramePr>
          <p:nvPr/>
        </p:nvGraphicFramePr>
        <p:xfrm>
          <a:off x="611560" y="4221088"/>
          <a:ext cx="1211823" cy="1081534"/>
        </p:xfrm>
        <a:graphic>
          <a:graphicData uri="http://schemas.openxmlformats.org/presentationml/2006/ole">
            <mc:AlternateContent xmlns:mc="http://schemas.openxmlformats.org/markup-compatibility/2006">
              <mc:Choice xmlns:v="urn:schemas-microsoft-com:vml" Requires="v">
                <p:oleObj spid="_x0000_s43028" r:id="rId5" imgW="1231366" imgH="1777229" progId="">
                  <p:embed/>
                </p:oleObj>
              </mc:Choice>
              <mc:Fallback>
                <p:oleObj r:id="rId5" imgW="1231366" imgH="1777229" progId="">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l="57681" t="73822"/>
                      <a:stretch>
                        <a:fillRect/>
                      </a:stretch>
                    </p:blipFill>
                    <p:spPr bwMode="auto">
                      <a:xfrm>
                        <a:off x="611560" y="4221088"/>
                        <a:ext cx="1211823" cy="10815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1714480" y="5429264"/>
            <a:ext cx="6106800" cy="523220"/>
          </a:xfrm>
          <a:prstGeom prst="rect">
            <a:avLst/>
          </a:prstGeom>
          <a:noFill/>
        </p:spPr>
        <p:txBody>
          <a:bodyPr wrap="none" rtlCol="0">
            <a:spAutoFit/>
          </a:bodyPr>
          <a:lstStyle/>
          <a:p>
            <a:r>
              <a:rPr lang="en-US" sz="2800" b="1" dirty="0" smtClean="0">
                <a:solidFill>
                  <a:srgbClr val="FF0000"/>
                </a:solidFill>
              </a:rPr>
              <a:t>Solve Examples 1-1, 1-2, 1-3 in the book</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611560" y="1124744"/>
            <a:ext cx="4572000" cy="4739759"/>
          </a:xfrm>
          <a:prstGeom prst="rect">
            <a:avLst/>
          </a:prstGeom>
        </p:spPr>
        <p:txBody>
          <a:bodyPr>
            <a:spAutoFit/>
          </a:bodyPr>
          <a:lstStyle/>
          <a:p>
            <a:r>
              <a:rPr lang="en-GB" b="1" dirty="0" smtClean="0"/>
              <a:t>Example 1-2</a:t>
            </a:r>
          </a:p>
          <a:p>
            <a:r>
              <a:rPr lang="en-GB" dirty="0" smtClean="0"/>
              <a:t>Figure shows a ferromagnetic core whose mean path length is 40cm.  There is a small gap of 0.05cm in the structure of the otherwise whole core.  The </a:t>
            </a:r>
            <a:r>
              <a:rPr lang="en-GB" dirty="0" err="1" smtClean="0"/>
              <a:t>csa</a:t>
            </a:r>
            <a:r>
              <a:rPr lang="en-GB" dirty="0" smtClean="0"/>
              <a:t> of the core is 12cm</a:t>
            </a:r>
            <a:r>
              <a:rPr lang="en-GB" baseline="30000" dirty="0" smtClean="0"/>
              <a:t>2</a:t>
            </a:r>
            <a:r>
              <a:rPr lang="en-GB" dirty="0" smtClean="0"/>
              <a:t>, the relative permeability of the core is 4000, and the coil of wire on the core has 400 turns.  Assume that fringing in the air gap increases the effective </a:t>
            </a:r>
            <a:r>
              <a:rPr lang="en-GB" dirty="0" err="1" smtClean="0"/>
              <a:t>csa</a:t>
            </a:r>
            <a:r>
              <a:rPr lang="en-GB" dirty="0" smtClean="0"/>
              <a:t> of the gap by 5%.  Given this information, find</a:t>
            </a:r>
            <a:r>
              <a:rPr lang="en-GB" sz="2400" dirty="0" smtClean="0"/>
              <a:t> </a:t>
            </a:r>
          </a:p>
          <a:p>
            <a:pPr lvl="1"/>
            <a:r>
              <a:rPr lang="en-GB" sz="1600" dirty="0" smtClean="0"/>
              <a:t>the </a:t>
            </a:r>
            <a:r>
              <a:rPr lang="en-GB" sz="1600" b="1" dirty="0" smtClean="0"/>
              <a:t>total reluctance</a:t>
            </a:r>
            <a:r>
              <a:rPr lang="en-GB" sz="1600" dirty="0" smtClean="0"/>
              <a:t> of the flux path (iron plus air gap)</a:t>
            </a:r>
          </a:p>
          <a:p>
            <a:pPr lvl="1"/>
            <a:r>
              <a:rPr lang="en-GB" sz="1600" dirty="0" smtClean="0"/>
              <a:t>the </a:t>
            </a:r>
            <a:r>
              <a:rPr lang="en-GB" sz="1600" b="1" dirty="0" smtClean="0"/>
              <a:t>current</a:t>
            </a:r>
            <a:r>
              <a:rPr lang="en-GB" sz="1600" dirty="0" smtClean="0"/>
              <a:t> required to produce a flux density of 0.5T in the air gap</a:t>
            </a:r>
            <a:r>
              <a:rPr lang="en-GB" sz="2000" dirty="0" smtClean="0"/>
              <a:t>.</a:t>
            </a:r>
            <a:endParaRPr lang="en-GB" sz="2000" i="1" dirty="0" smtClean="0"/>
          </a:p>
          <a:p>
            <a:r>
              <a:rPr lang="en-GB" b="1" i="1" u="sng" dirty="0" smtClean="0"/>
              <a:t>Solution:</a:t>
            </a:r>
            <a:endParaRPr lang="en-GB" b="1" u="sng" dirty="0" smtClean="0"/>
          </a:p>
          <a:p>
            <a:r>
              <a:rPr lang="en-GB" sz="1600" dirty="0" smtClean="0"/>
              <a:t>     The magnetic circuit corresponding to this core is shown below:</a:t>
            </a:r>
            <a:endParaRPr lang="en-US" sz="1600" dirty="0" smtClean="0"/>
          </a:p>
        </p:txBody>
      </p:sp>
      <p:pic>
        <p:nvPicPr>
          <p:cNvPr id="7" name="Picture 4" descr="fig1-8a"/>
          <p:cNvPicPr>
            <a:picLocks noChangeAspect="1" noChangeArrowheads="1"/>
          </p:cNvPicPr>
          <p:nvPr/>
        </p:nvPicPr>
        <p:blipFill>
          <a:blip r:embed="rId3" cstate="print"/>
          <a:srcRect l="17052" t="8287" r="9856" b="12231"/>
          <a:stretch>
            <a:fillRect/>
          </a:stretch>
        </p:blipFill>
        <p:spPr bwMode="auto">
          <a:xfrm>
            <a:off x="5292725" y="836712"/>
            <a:ext cx="3851275" cy="3079750"/>
          </a:xfrm>
          <a:prstGeom prst="rect">
            <a:avLst/>
          </a:prstGeom>
          <a:noFill/>
          <a:ln w="9525">
            <a:noFill/>
            <a:miter lim="800000"/>
            <a:headEnd/>
            <a:tailEnd/>
          </a:ln>
        </p:spPr>
      </p:pic>
      <p:pic>
        <p:nvPicPr>
          <p:cNvPr id="9" name="Picture 5" descr="fig1-8b"/>
          <p:cNvPicPr>
            <a:picLocks noChangeAspect="1" noChangeArrowheads="1"/>
          </p:cNvPicPr>
          <p:nvPr/>
        </p:nvPicPr>
        <p:blipFill>
          <a:blip r:embed="rId4" cstate="print"/>
          <a:srcRect l="17406" t="10216" r="6177" b="11351"/>
          <a:stretch>
            <a:fillRect/>
          </a:stretch>
        </p:blipFill>
        <p:spPr bwMode="auto">
          <a:xfrm>
            <a:off x="5292725" y="4005064"/>
            <a:ext cx="3851275" cy="216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683568" y="908720"/>
            <a:ext cx="7488832" cy="369332"/>
          </a:xfrm>
          <a:prstGeom prst="rect">
            <a:avLst/>
          </a:prstGeom>
        </p:spPr>
        <p:txBody>
          <a:bodyPr wrap="square">
            <a:spAutoFit/>
          </a:bodyPr>
          <a:lstStyle/>
          <a:p>
            <a:r>
              <a:rPr lang="en-GB" b="1" dirty="0" smtClean="0"/>
              <a:t>Magnetic Behaviour of Ferromagnetic Materials</a:t>
            </a:r>
            <a:endParaRPr lang="en-US" dirty="0"/>
          </a:p>
        </p:txBody>
      </p:sp>
      <p:sp>
        <p:nvSpPr>
          <p:cNvPr id="7" name="Rectangle 6"/>
          <p:cNvSpPr/>
          <p:nvPr/>
        </p:nvSpPr>
        <p:spPr>
          <a:xfrm>
            <a:off x="755576" y="1484784"/>
            <a:ext cx="7632848" cy="1477328"/>
          </a:xfrm>
          <a:prstGeom prst="rect">
            <a:avLst/>
          </a:prstGeom>
        </p:spPr>
        <p:txBody>
          <a:bodyPr wrap="square">
            <a:spAutoFit/>
          </a:bodyPr>
          <a:lstStyle/>
          <a:p>
            <a:pPr algn="just">
              <a:buFont typeface="Wingdings" pitchFamily="2" charset="2"/>
              <a:buChar char="Ø"/>
            </a:pPr>
            <a:r>
              <a:rPr lang="en-GB" dirty="0" smtClean="0"/>
              <a:t>  For magnetic materials, a much larger value of B is produced in these materials than in free space.  </a:t>
            </a:r>
          </a:p>
          <a:p>
            <a:pPr algn="just">
              <a:buFont typeface="Wingdings" pitchFamily="2" charset="2"/>
              <a:buChar char="Ø"/>
            </a:pPr>
            <a:r>
              <a:rPr lang="en-GB" dirty="0" smtClean="0"/>
              <a:t>  Therefore, the permeability of magnetic materials is much higher than µo.</a:t>
            </a:r>
          </a:p>
          <a:p>
            <a:pPr algn="just">
              <a:buFont typeface="Wingdings" pitchFamily="2" charset="2"/>
              <a:buChar char="Ø"/>
            </a:pPr>
            <a:r>
              <a:rPr lang="en-GB" dirty="0" smtClean="0"/>
              <a:t>  However, the </a:t>
            </a:r>
            <a:r>
              <a:rPr lang="en-GB" u="sng" dirty="0" smtClean="0"/>
              <a:t>permeability </a:t>
            </a:r>
            <a:r>
              <a:rPr lang="en-GB" dirty="0" smtClean="0"/>
              <a:t>is </a:t>
            </a:r>
            <a:r>
              <a:rPr lang="en-GB" u="sng" dirty="0" smtClean="0"/>
              <a:t>not linear anymore</a:t>
            </a:r>
            <a:r>
              <a:rPr lang="en-GB" dirty="0" smtClean="0"/>
              <a:t> but does depend on the current over a wide range.</a:t>
            </a:r>
            <a:endParaRPr lang="en-US" dirty="0"/>
          </a:p>
        </p:txBody>
      </p:sp>
      <p:sp>
        <p:nvSpPr>
          <p:cNvPr id="9" name="Rectangle 8"/>
          <p:cNvSpPr/>
          <p:nvPr/>
        </p:nvSpPr>
        <p:spPr>
          <a:xfrm>
            <a:off x="899592" y="3356992"/>
            <a:ext cx="7416824" cy="646331"/>
          </a:xfrm>
          <a:prstGeom prst="rect">
            <a:avLst/>
          </a:prstGeom>
        </p:spPr>
        <p:txBody>
          <a:bodyPr wrap="square">
            <a:spAutoFit/>
          </a:bodyPr>
          <a:lstStyle/>
          <a:p>
            <a:pPr algn="just"/>
            <a:r>
              <a:rPr lang="en-GB" b="1" dirty="0" smtClean="0">
                <a:solidFill>
                  <a:srgbClr val="FF0000"/>
                </a:solidFill>
              </a:rPr>
              <a:t>The concept of magnetic permeability corresponds to the ability of the material to permit the flow of magnetic flux through it.</a:t>
            </a:r>
            <a:endParaRPr lang="en-US" dirty="0">
              <a:solidFill>
                <a:srgbClr val="FF0000"/>
              </a:solidFill>
            </a:endParaRPr>
          </a:p>
        </p:txBody>
      </p:sp>
      <p:sp>
        <p:nvSpPr>
          <p:cNvPr id="10" name="Rounded Rectangle 9"/>
          <p:cNvSpPr/>
          <p:nvPr/>
        </p:nvSpPr>
        <p:spPr>
          <a:xfrm>
            <a:off x="827584" y="3212976"/>
            <a:ext cx="7560840" cy="93610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27584" y="4581128"/>
            <a:ext cx="7632848" cy="757130"/>
          </a:xfrm>
          <a:prstGeom prst="rect">
            <a:avLst/>
          </a:prstGeom>
        </p:spPr>
        <p:txBody>
          <a:bodyPr wrap="square">
            <a:spAutoFit/>
          </a:bodyPr>
          <a:lstStyle/>
          <a:p>
            <a:pPr algn="just">
              <a:lnSpc>
                <a:spcPct val="80000"/>
              </a:lnSpc>
            </a:pPr>
            <a:r>
              <a:rPr lang="en-GB" dirty="0" smtClean="0"/>
              <a:t>In electrical machines and electromechanical devices a somewhat linear relationship between B and I is desired, which is normally approached by limiting the current. </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642910" y="1357298"/>
            <a:ext cx="7643866" cy="3083921"/>
          </a:xfrm>
          <a:prstGeom prst="rect">
            <a:avLst/>
          </a:prstGeom>
        </p:spPr>
        <p:txBody>
          <a:bodyPr wrap="square">
            <a:spAutoFit/>
          </a:bodyPr>
          <a:lstStyle/>
          <a:p>
            <a:pPr marL="533400" indent="-533400" algn="just">
              <a:lnSpc>
                <a:spcPct val="90000"/>
              </a:lnSpc>
              <a:buFont typeface="Wingdings" pitchFamily="2" charset="2"/>
              <a:buChar char="Ø"/>
            </a:pPr>
            <a:r>
              <a:rPr lang="en-GB" dirty="0" smtClean="0"/>
              <a:t>Electric Machines </a:t>
            </a:r>
            <a:r>
              <a:rPr lang="en-GB" dirty="0" smtClean="0">
                <a:sym typeface="Wingdings" pitchFamily="2" charset="2"/>
              </a:rPr>
              <a:t></a:t>
            </a:r>
            <a:r>
              <a:rPr lang="en-GB" dirty="0" smtClean="0"/>
              <a:t> mechanical energy to electric energy or vice versa</a:t>
            </a:r>
          </a:p>
          <a:p>
            <a:pPr marL="533400" indent="-533400" algn="just">
              <a:lnSpc>
                <a:spcPct val="90000"/>
              </a:lnSpc>
            </a:pPr>
            <a:endParaRPr lang="en-GB" dirty="0" smtClean="0"/>
          </a:p>
          <a:p>
            <a:pPr marL="533400" indent="-533400" algn="just">
              <a:lnSpc>
                <a:spcPct val="90000"/>
              </a:lnSpc>
              <a:buFont typeface="Wingdings" pitchFamily="2" charset="2"/>
              <a:buChar char="Ø"/>
            </a:pPr>
            <a:r>
              <a:rPr lang="en-GB" dirty="0" smtClean="0"/>
              <a:t>Mechanical energy </a:t>
            </a:r>
            <a:r>
              <a:rPr lang="en-GB" dirty="0" smtClean="0">
                <a:sym typeface="Wingdings" pitchFamily="2" charset="2"/>
              </a:rPr>
              <a:t></a:t>
            </a:r>
            <a:r>
              <a:rPr lang="en-GB" dirty="0" smtClean="0"/>
              <a:t> Electric energy : </a:t>
            </a:r>
            <a:r>
              <a:rPr lang="en-GB" b="1" dirty="0" smtClean="0">
                <a:solidFill>
                  <a:srgbClr val="FF0000"/>
                </a:solidFill>
              </a:rPr>
              <a:t>GENERATOR</a:t>
            </a:r>
          </a:p>
          <a:p>
            <a:pPr marL="533400" indent="-533400" algn="just">
              <a:lnSpc>
                <a:spcPct val="90000"/>
              </a:lnSpc>
              <a:buFont typeface="Wingdings" pitchFamily="2" charset="2"/>
              <a:buChar char="Ø"/>
            </a:pPr>
            <a:endParaRPr lang="en-GB" b="1" dirty="0" smtClean="0">
              <a:solidFill>
                <a:srgbClr val="FF0000"/>
              </a:solidFill>
            </a:endParaRPr>
          </a:p>
          <a:p>
            <a:pPr marL="533400" indent="-533400" algn="just">
              <a:lnSpc>
                <a:spcPct val="90000"/>
              </a:lnSpc>
              <a:buFont typeface="Wingdings" pitchFamily="2" charset="2"/>
              <a:buChar char="Ø"/>
            </a:pPr>
            <a:r>
              <a:rPr lang="en-GB" dirty="0" smtClean="0"/>
              <a:t>Electric energy </a:t>
            </a:r>
            <a:r>
              <a:rPr lang="en-GB" dirty="0" smtClean="0">
                <a:sym typeface="Wingdings" pitchFamily="2" charset="2"/>
              </a:rPr>
              <a:t></a:t>
            </a:r>
            <a:r>
              <a:rPr lang="en-GB" dirty="0" smtClean="0"/>
              <a:t> mechanical energy : </a:t>
            </a:r>
            <a:r>
              <a:rPr lang="en-GB" b="1" dirty="0" smtClean="0">
                <a:solidFill>
                  <a:srgbClr val="FF0000"/>
                </a:solidFill>
              </a:rPr>
              <a:t>MOTOR</a:t>
            </a:r>
          </a:p>
          <a:p>
            <a:pPr marL="533400" indent="-533400" algn="just">
              <a:lnSpc>
                <a:spcPct val="90000"/>
              </a:lnSpc>
              <a:buFont typeface="Wingdings" pitchFamily="2" charset="2"/>
              <a:buChar char="Ø"/>
            </a:pPr>
            <a:endParaRPr lang="en-GB" b="1" dirty="0" smtClean="0">
              <a:solidFill>
                <a:srgbClr val="FF0000"/>
              </a:solidFill>
            </a:endParaRPr>
          </a:p>
          <a:p>
            <a:pPr marL="533400" indent="-533400" algn="just">
              <a:lnSpc>
                <a:spcPct val="90000"/>
              </a:lnSpc>
            </a:pPr>
            <a:r>
              <a:rPr lang="en-GB" dirty="0" smtClean="0"/>
              <a:t>Almost all practical motors and generators convert energy from one form to</a:t>
            </a:r>
          </a:p>
          <a:p>
            <a:pPr marL="533400" indent="-533400" algn="just">
              <a:lnSpc>
                <a:spcPct val="90000"/>
              </a:lnSpc>
            </a:pPr>
            <a:r>
              <a:rPr lang="en-GB" dirty="0" smtClean="0"/>
              <a:t>another through the action of a </a:t>
            </a:r>
            <a:r>
              <a:rPr lang="en-GB" b="1" dirty="0" smtClean="0"/>
              <a:t>magnetic field</a:t>
            </a:r>
            <a:r>
              <a:rPr lang="en-GB" dirty="0" smtClean="0"/>
              <a:t>. </a:t>
            </a:r>
          </a:p>
          <a:p>
            <a:pPr marL="533400" indent="-533400" algn="just">
              <a:lnSpc>
                <a:spcPct val="90000"/>
              </a:lnSpc>
            </a:pPr>
            <a:endParaRPr lang="en-GB" dirty="0"/>
          </a:p>
          <a:p>
            <a:pPr marL="533400" indent="-533400" algn="just">
              <a:lnSpc>
                <a:spcPct val="90000"/>
              </a:lnSpc>
            </a:pPr>
            <a:r>
              <a:rPr lang="en-GB" dirty="0" smtClean="0"/>
              <a:t>Only machines using magnetic fields to perform such conversions will be</a:t>
            </a:r>
          </a:p>
          <a:p>
            <a:pPr marL="533400" indent="-533400" algn="just">
              <a:lnSpc>
                <a:spcPct val="90000"/>
              </a:lnSpc>
            </a:pPr>
            <a:r>
              <a:rPr lang="en-GB" dirty="0" smtClean="0"/>
              <a:t>considered in this course. </a:t>
            </a:r>
          </a:p>
          <a:p>
            <a:pPr marL="533400" indent="-533400" algn="just">
              <a:lnSpc>
                <a:spcPct val="90000"/>
              </a:lnSpc>
            </a:pPr>
            <a:endParaRPr lang="en-GB" dirty="0" smtClean="0"/>
          </a:p>
        </p:txBody>
      </p:sp>
      <p:sp>
        <p:nvSpPr>
          <p:cNvPr id="10" name="TextBox 9"/>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0" y="1052736"/>
            <a:ext cx="8532440" cy="3421834"/>
          </a:xfrm>
          <a:prstGeom prst="rect">
            <a:avLst/>
          </a:prstGeom>
        </p:spPr>
        <p:txBody>
          <a:bodyPr wrap="square">
            <a:spAutoFit/>
          </a:bodyPr>
          <a:lstStyle/>
          <a:p>
            <a:pPr marL="533400" indent="-533400" algn="just">
              <a:lnSpc>
                <a:spcPct val="80000"/>
              </a:lnSpc>
            </a:pPr>
            <a:r>
              <a:rPr lang="en-GB" dirty="0" smtClean="0"/>
              <a:t>          Look at the magnetization curve and B-H curve. </a:t>
            </a:r>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r>
              <a:rPr lang="en-GB" dirty="0" smtClean="0"/>
              <a:t>          Note: The curve corresponds to an increase of DC current flow through a coil wrapped around the ferromagnetic core </a:t>
            </a:r>
          </a:p>
        </p:txBody>
      </p:sp>
      <p:sp>
        <p:nvSpPr>
          <p:cNvPr id="7" name="Rectangle 6"/>
          <p:cNvSpPr/>
          <p:nvPr/>
        </p:nvSpPr>
        <p:spPr>
          <a:xfrm>
            <a:off x="0" y="1628800"/>
            <a:ext cx="8532440" cy="4308231"/>
          </a:xfrm>
          <a:prstGeom prst="rect">
            <a:avLst/>
          </a:prstGeom>
        </p:spPr>
        <p:txBody>
          <a:bodyPr wrap="square">
            <a:spAutoFit/>
          </a:bodyPr>
          <a:lstStyle/>
          <a:p>
            <a:pPr marL="533400" indent="-533400" algn="just">
              <a:lnSpc>
                <a:spcPct val="80000"/>
              </a:lnSpc>
            </a:pPr>
            <a:r>
              <a:rPr lang="en-GB" dirty="0" smtClean="0"/>
              <a:t>          </a:t>
            </a:r>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r>
              <a:rPr lang="en-GB" dirty="0" smtClean="0"/>
              <a:t>          When the flux produced in the core is plotted versus the </a:t>
            </a:r>
            <a:r>
              <a:rPr lang="en-GB" dirty="0" err="1" smtClean="0"/>
              <a:t>mmf</a:t>
            </a:r>
            <a:r>
              <a:rPr lang="en-GB" dirty="0" smtClean="0"/>
              <a:t> producing it. This plot is called a </a:t>
            </a:r>
            <a:r>
              <a:rPr lang="en-GB" b="1" dirty="0" smtClean="0"/>
              <a:t>saturation curve</a:t>
            </a:r>
            <a:r>
              <a:rPr lang="en-GB" dirty="0" smtClean="0"/>
              <a:t> or a </a:t>
            </a:r>
            <a:r>
              <a:rPr lang="en-GB" b="1" dirty="0" smtClean="0"/>
              <a:t>magnetization curve. </a:t>
            </a:r>
          </a:p>
          <a:p>
            <a:pPr marL="533400" indent="-533400" algn="just">
              <a:lnSpc>
                <a:spcPct val="80000"/>
              </a:lnSpc>
            </a:pPr>
            <a:endParaRPr lang="en-GB" b="1" dirty="0" smtClean="0"/>
          </a:p>
          <a:p>
            <a:pPr marL="533400" indent="-533400" algn="just">
              <a:lnSpc>
                <a:spcPct val="80000"/>
              </a:lnSpc>
            </a:pPr>
            <a:r>
              <a:rPr lang="en-GB" b="1" dirty="0" smtClean="0"/>
              <a:t>          </a:t>
            </a:r>
            <a:r>
              <a:rPr lang="en-GB" dirty="0" smtClean="0"/>
              <a:t>A small increase in the </a:t>
            </a:r>
            <a:r>
              <a:rPr lang="en-GB" dirty="0" err="1" smtClean="0"/>
              <a:t>mmf</a:t>
            </a:r>
            <a:r>
              <a:rPr lang="en-GB" dirty="0" smtClean="0"/>
              <a:t> produces a huge increase in the resulting flux.  After a certain point, further increases in the </a:t>
            </a:r>
            <a:r>
              <a:rPr lang="en-GB" dirty="0" err="1" smtClean="0"/>
              <a:t>mmf</a:t>
            </a:r>
            <a:r>
              <a:rPr lang="en-GB" dirty="0" smtClean="0"/>
              <a:t> produce relatively smaller increases in the flux. Finally, there will be no change at all as you increase </a:t>
            </a:r>
            <a:r>
              <a:rPr lang="en-GB" dirty="0" err="1" smtClean="0"/>
              <a:t>mmf</a:t>
            </a:r>
            <a:r>
              <a:rPr lang="en-GB" dirty="0" smtClean="0"/>
              <a:t> further. </a:t>
            </a:r>
            <a:endParaRPr lang="en-US" dirty="0" smtClean="0"/>
          </a:p>
        </p:txBody>
      </p:sp>
      <p:pic>
        <p:nvPicPr>
          <p:cNvPr id="9" name="Picture 4" descr="fig1-10ab"/>
          <p:cNvPicPr>
            <a:picLocks noChangeAspect="1" noChangeArrowheads="1"/>
          </p:cNvPicPr>
          <p:nvPr/>
        </p:nvPicPr>
        <p:blipFill>
          <a:blip r:embed="rId3" cstate="print"/>
          <a:srcRect l="10983" t="14882" b="17793"/>
          <a:stretch>
            <a:fillRect/>
          </a:stretch>
        </p:blipFill>
        <p:spPr bwMode="auto">
          <a:xfrm>
            <a:off x="1500166" y="1357298"/>
            <a:ext cx="5262562" cy="2376264"/>
          </a:xfrm>
          <a:prstGeom prst="rect">
            <a:avLst/>
          </a:prstGeom>
          <a:noFill/>
          <a:ln w="9525">
            <a:noFill/>
            <a:miter lim="800000"/>
            <a:headEnd/>
            <a:tailEnd/>
          </a:ln>
        </p:spPr>
      </p:pic>
      <p:sp>
        <p:nvSpPr>
          <p:cNvPr id="10" name="TextBox 9"/>
          <p:cNvSpPr txBox="1"/>
          <p:nvPr/>
        </p:nvSpPr>
        <p:spPr>
          <a:xfrm>
            <a:off x="3095802" y="1428736"/>
            <a:ext cx="1261884" cy="276999"/>
          </a:xfrm>
          <a:prstGeom prst="rect">
            <a:avLst/>
          </a:prstGeom>
          <a:noFill/>
        </p:spPr>
        <p:txBody>
          <a:bodyPr wrap="none" rtlCol="0">
            <a:spAutoFit/>
          </a:bodyPr>
          <a:lstStyle/>
          <a:p>
            <a:r>
              <a:rPr lang="en-US" sz="1200" dirty="0" smtClean="0"/>
              <a:t>Saturation region</a:t>
            </a:r>
            <a:endParaRPr lang="en-US" sz="1200" dirty="0"/>
          </a:p>
        </p:txBody>
      </p:sp>
      <p:sp>
        <p:nvSpPr>
          <p:cNvPr id="11" name="TextBox 10"/>
          <p:cNvSpPr txBox="1"/>
          <p:nvPr/>
        </p:nvSpPr>
        <p:spPr>
          <a:xfrm>
            <a:off x="2428860" y="2643182"/>
            <a:ext cx="1577611" cy="307777"/>
          </a:xfrm>
          <a:prstGeom prst="rect">
            <a:avLst/>
          </a:prstGeom>
          <a:noFill/>
        </p:spPr>
        <p:txBody>
          <a:bodyPr wrap="none" rtlCol="0">
            <a:spAutoFit/>
          </a:bodyPr>
          <a:lstStyle/>
          <a:p>
            <a:r>
              <a:rPr lang="en-GB" sz="1400" dirty="0" smtClean="0"/>
              <a:t>unsaturated region</a:t>
            </a:r>
            <a:endParaRPr lang="en-US" sz="1400" dirty="0"/>
          </a:p>
        </p:txBody>
      </p:sp>
      <p:sp>
        <p:nvSpPr>
          <p:cNvPr id="12" name="TextBox 11"/>
          <p:cNvSpPr txBox="1"/>
          <p:nvPr/>
        </p:nvSpPr>
        <p:spPr>
          <a:xfrm>
            <a:off x="2214546" y="1714488"/>
            <a:ext cx="641522" cy="369332"/>
          </a:xfrm>
          <a:prstGeom prst="rect">
            <a:avLst/>
          </a:prstGeom>
          <a:noFill/>
        </p:spPr>
        <p:txBody>
          <a:bodyPr wrap="none" rtlCol="0">
            <a:spAutoFit/>
          </a:bodyPr>
          <a:lstStyle/>
          <a:p>
            <a:r>
              <a:rPr lang="en-GB" dirty="0" smtClean="0"/>
              <a:t>knee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7" name="Rectangle 6"/>
          <p:cNvSpPr/>
          <p:nvPr/>
        </p:nvSpPr>
        <p:spPr>
          <a:xfrm>
            <a:off x="439044" y="1142984"/>
            <a:ext cx="7704856" cy="3194721"/>
          </a:xfrm>
          <a:prstGeom prst="rect">
            <a:avLst/>
          </a:prstGeom>
        </p:spPr>
        <p:txBody>
          <a:bodyPr wrap="square">
            <a:spAutoFit/>
          </a:bodyPr>
          <a:lstStyle/>
          <a:p>
            <a:pPr marL="533400" indent="-533400" algn="just">
              <a:lnSpc>
                <a:spcPct val="80000"/>
              </a:lnSpc>
              <a:buFont typeface="Wingdings" pitchFamily="2" charset="2"/>
              <a:buChar char="Ø"/>
            </a:pPr>
            <a:r>
              <a:rPr lang="en-GB" dirty="0" smtClean="0"/>
              <a:t>Advantage of using a ferromagnetic material for cores in electric machines and transformers is that one gets more flux for a given </a:t>
            </a:r>
            <a:r>
              <a:rPr lang="en-GB" dirty="0" err="1" smtClean="0"/>
              <a:t>mmf</a:t>
            </a:r>
            <a:r>
              <a:rPr lang="en-GB" dirty="0" smtClean="0"/>
              <a:t> than with air (free space).</a:t>
            </a:r>
          </a:p>
          <a:p>
            <a:pPr marL="533400" indent="-533400" algn="just">
              <a:lnSpc>
                <a:spcPct val="80000"/>
              </a:lnSpc>
            </a:pPr>
            <a:endParaRPr lang="en-GB" dirty="0" smtClean="0"/>
          </a:p>
          <a:p>
            <a:pPr marL="533400" indent="-533400" algn="just">
              <a:lnSpc>
                <a:spcPct val="80000"/>
              </a:lnSpc>
              <a:buFont typeface="Wingdings" pitchFamily="2" charset="2"/>
              <a:buChar char="Ø"/>
            </a:pPr>
            <a:r>
              <a:rPr lang="en-GB" dirty="0" smtClean="0"/>
              <a:t>If the resulting flux has to be proportional to the </a:t>
            </a:r>
            <a:r>
              <a:rPr lang="en-GB" dirty="0" err="1" smtClean="0"/>
              <a:t>mmf</a:t>
            </a:r>
            <a:r>
              <a:rPr lang="en-GB" dirty="0" smtClean="0"/>
              <a:t>, then the core must be operated in the unsaturated region.</a:t>
            </a:r>
          </a:p>
          <a:p>
            <a:pPr marL="533400" indent="-533400" algn="just">
              <a:lnSpc>
                <a:spcPct val="80000"/>
              </a:lnSpc>
            </a:pPr>
            <a:endParaRPr lang="en-GB" dirty="0" smtClean="0"/>
          </a:p>
          <a:p>
            <a:pPr marL="533400" indent="-533400" algn="just">
              <a:lnSpc>
                <a:spcPct val="80000"/>
              </a:lnSpc>
              <a:buFont typeface="Wingdings" pitchFamily="2" charset="2"/>
              <a:buChar char="Ø"/>
            </a:pPr>
            <a:r>
              <a:rPr lang="en-GB" dirty="0" smtClean="0"/>
              <a:t>Generators and motors depend on magnetic flux to produce voltage and torque, so they need as much flux as possible.  </a:t>
            </a:r>
            <a:r>
              <a:rPr lang="en-GB" u="sng" dirty="0" smtClean="0"/>
              <a:t>So, they operate near the knee of the magnetization curve</a:t>
            </a:r>
            <a:r>
              <a:rPr lang="en-GB" dirty="0" smtClean="0"/>
              <a:t> (flux not linearly related to the </a:t>
            </a:r>
            <a:r>
              <a:rPr lang="en-GB" dirty="0" err="1" smtClean="0"/>
              <a:t>mmf</a:t>
            </a:r>
            <a:r>
              <a:rPr lang="en-GB" dirty="0" smtClean="0"/>
              <a:t>).  This non-linearity as a result gives peculiar behaviours to machines.</a:t>
            </a:r>
          </a:p>
          <a:p>
            <a:pPr marL="533400" indent="-533400" algn="just">
              <a:lnSpc>
                <a:spcPct val="80000"/>
              </a:lnSpc>
            </a:pPr>
            <a:endParaRPr lang="en-GB" dirty="0" smtClean="0"/>
          </a:p>
          <a:p>
            <a:pPr marL="533400" indent="-533400" algn="just">
              <a:lnSpc>
                <a:spcPct val="80000"/>
              </a:lnSpc>
              <a:buFont typeface="Wingdings" pitchFamily="2" charset="2"/>
              <a:buChar char="Ø"/>
            </a:pPr>
            <a:r>
              <a:rPr lang="en-GB" dirty="0" smtClean="0"/>
              <a:t>As magnetizing intensity H increased, the relative permeability first increases and then starts to drop off. </a:t>
            </a: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3929058" y="785794"/>
            <a:ext cx="4910140" cy="3495675"/>
          </a:xfrm>
          <a:prstGeom prst="rect">
            <a:avLst/>
          </a:prstGeom>
          <a:noFill/>
          <a:ln w="9525">
            <a:noFill/>
            <a:miter lim="800000"/>
            <a:headEnd/>
            <a:tailEnd/>
          </a:ln>
          <a:effectLst/>
        </p:spPr>
      </p:pic>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642910" y="1000108"/>
            <a:ext cx="4058996" cy="400110"/>
          </a:xfrm>
          <a:prstGeom prst="rect">
            <a:avLst/>
          </a:prstGeom>
        </p:spPr>
        <p:txBody>
          <a:bodyPr wrap="none">
            <a:spAutoFit/>
          </a:bodyPr>
          <a:lstStyle/>
          <a:p>
            <a:r>
              <a:rPr lang="en-US" sz="2000" b="1" dirty="0" smtClean="0"/>
              <a:t>Energy Losses in Ferromagnetic Core</a:t>
            </a:r>
            <a:endParaRPr lang="en-US" sz="2000" b="1" dirty="0"/>
          </a:p>
        </p:txBody>
      </p:sp>
      <p:sp>
        <p:nvSpPr>
          <p:cNvPr id="7" name="Rectangle 6"/>
          <p:cNvSpPr/>
          <p:nvPr/>
        </p:nvSpPr>
        <p:spPr>
          <a:xfrm>
            <a:off x="642910" y="1571612"/>
            <a:ext cx="1963102" cy="400110"/>
          </a:xfrm>
          <a:prstGeom prst="rect">
            <a:avLst/>
          </a:prstGeom>
        </p:spPr>
        <p:txBody>
          <a:bodyPr wrap="none">
            <a:spAutoFit/>
          </a:bodyPr>
          <a:lstStyle/>
          <a:p>
            <a:r>
              <a:rPr lang="en-US" sz="2000" b="1" dirty="0" smtClean="0">
                <a:solidFill>
                  <a:srgbClr val="FF0000"/>
                </a:solidFill>
              </a:rPr>
              <a:t>Hysteresis losses</a:t>
            </a:r>
          </a:p>
        </p:txBody>
      </p:sp>
      <p:sp>
        <p:nvSpPr>
          <p:cNvPr id="9" name="Rectangle 8"/>
          <p:cNvSpPr/>
          <p:nvPr/>
        </p:nvSpPr>
        <p:spPr>
          <a:xfrm>
            <a:off x="642910" y="4357694"/>
            <a:ext cx="8072494" cy="1754326"/>
          </a:xfrm>
          <a:prstGeom prst="rect">
            <a:avLst/>
          </a:prstGeom>
        </p:spPr>
        <p:txBody>
          <a:bodyPr wrap="square">
            <a:spAutoFit/>
          </a:bodyPr>
          <a:lstStyle/>
          <a:p>
            <a:pPr algn="just"/>
            <a:r>
              <a:rPr lang="en-US" dirty="0" smtClean="0"/>
              <a:t>Notice that the amount of flux present in the core depends not only on the amount of current applied to the windings of the core, but also on the previous history of the flux in the core. </a:t>
            </a:r>
          </a:p>
          <a:p>
            <a:pPr algn="just"/>
            <a:endParaRPr lang="en-US" dirty="0" smtClean="0"/>
          </a:p>
          <a:p>
            <a:pPr algn="just"/>
            <a:r>
              <a:rPr lang="en-US" dirty="0" smtClean="0"/>
              <a:t>This dependence on the preceding flux history and the resulting failure to retrace flux paths is </a:t>
            </a:r>
            <a:r>
              <a:rPr lang="en-US" b="1" dirty="0" smtClean="0"/>
              <a:t>called </a:t>
            </a:r>
            <a:r>
              <a:rPr lang="en-US" b="1" i="1" dirty="0" smtClean="0"/>
              <a:t>hysteresis</a:t>
            </a:r>
            <a:r>
              <a:rPr lang="en-US" i="1" dirty="0" smtClean="0"/>
              <a: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9" name="Rectangle 8"/>
          <p:cNvSpPr/>
          <p:nvPr/>
        </p:nvSpPr>
        <p:spPr>
          <a:xfrm>
            <a:off x="857224" y="4371811"/>
            <a:ext cx="7429552" cy="1200329"/>
          </a:xfrm>
          <a:prstGeom prst="rect">
            <a:avLst/>
          </a:prstGeom>
        </p:spPr>
        <p:txBody>
          <a:bodyPr wrap="square">
            <a:spAutoFit/>
          </a:bodyPr>
          <a:lstStyle/>
          <a:p>
            <a:pPr algn="just"/>
            <a:r>
              <a:rPr lang="en-US" b="1" dirty="0" smtClean="0">
                <a:solidFill>
                  <a:srgbClr val="FF0000"/>
                </a:solidFill>
              </a:rPr>
              <a:t>The </a:t>
            </a:r>
            <a:r>
              <a:rPr lang="en-US" b="1" i="1" dirty="0" smtClean="0">
                <a:solidFill>
                  <a:srgbClr val="FF0000"/>
                </a:solidFill>
              </a:rPr>
              <a:t>hysteresis loss in an iron </a:t>
            </a:r>
            <a:r>
              <a:rPr lang="en-US" b="1" dirty="0" smtClean="0">
                <a:solidFill>
                  <a:srgbClr val="FF0000"/>
                </a:solidFill>
              </a:rPr>
              <a:t>core is the energy required to accomplish the reorientation of domains during each cycle of the alternating current applied to the core. It is proportional to hysteresis loop and cause heat in the core. </a:t>
            </a:r>
            <a:endParaRPr lang="en-US" b="1" dirty="0">
              <a:solidFill>
                <a:srgbClr val="FF0000"/>
              </a:solidFill>
            </a:endParaRPr>
          </a:p>
        </p:txBody>
      </p:sp>
      <p:sp>
        <p:nvSpPr>
          <p:cNvPr id="10" name="Rounded Rectangle 9"/>
          <p:cNvSpPr/>
          <p:nvPr/>
        </p:nvSpPr>
        <p:spPr>
          <a:xfrm>
            <a:off x="785786" y="4214818"/>
            <a:ext cx="7715304" cy="135732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8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880386"/>
            <a:ext cx="7056784" cy="268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83834" y="3438436"/>
            <a:ext cx="6728526" cy="646331"/>
          </a:xfrm>
          <a:prstGeom prst="rect">
            <a:avLst/>
          </a:prstGeom>
        </p:spPr>
        <p:txBody>
          <a:bodyPr wrap="square">
            <a:spAutoFit/>
          </a:bodyPr>
          <a:lstStyle/>
          <a:p>
            <a:r>
              <a:rPr lang="en-US" dirty="0"/>
              <a:t>(a) Magnetic domains oriented randomly. (b) Magnetic domains lined up in the presence of </a:t>
            </a:r>
            <a:r>
              <a:rPr lang="en-US" dirty="0" smtClean="0"/>
              <a:t>an external </a:t>
            </a:r>
            <a:r>
              <a:rPr lang="en-US" dirty="0"/>
              <a:t>magnetic field.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642910" y="1785926"/>
            <a:ext cx="7786742" cy="1631216"/>
          </a:xfrm>
          <a:prstGeom prst="rect">
            <a:avLst/>
          </a:prstGeom>
        </p:spPr>
        <p:txBody>
          <a:bodyPr wrap="square">
            <a:spAutoFit/>
          </a:bodyPr>
          <a:lstStyle/>
          <a:p>
            <a:pPr>
              <a:buFontTx/>
              <a:buChar char="-"/>
            </a:pPr>
            <a:r>
              <a:rPr lang="en-US" i="1" dirty="0" smtClean="0"/>
              <a:t>   </a:t>
            </a:r>
            <a:r>
              <a:rPr lang="en-US" b="1" dirty="0" smtClean="0">
                <a:solidFill>
                  <a:srgbClr val="FF0000"/>
                </a:solidFill>
              </a:rPr>
              <a:t>It is the basis of </a:t>
            </a:r>
            <a:r>
              <a:rPr lang="en-US" sz="2800" b="1" dirty="0" smtClean="0">
                <a:solidFill>
                  <a:srgbClr val="FF0000"/>
                </a:solidFill>
              </a:rPr>
              <a:t>transformer operation</a:t>
            </a:r>
            <a:r>
              <a:rPr lang="en-US" b="1" dirty="0" smtClean="0">
                <a:solidFill>
                  <a:srgbClr val="FF0000"/>
                </a:solidFill>
              </a:rPr>
              <a:t>. </a:t>
            </a:r>
          </a:p>
          <a:p>
            <a:pPr>
              <a:buFontTx/>
              <a:buChar char="-"/>
            </a:pPr>
            <a:endParaRPr lang="en-US" dirty="0" smtClean="0"/>
          </a:p>
          <a:p>
            <a:pPr algn="just">
              <a:buFontTx/>
              <a:buChar char="-"/>
            </a:pPr>
            <a:r>
              <a:rPr lang="en-US" b="1" dirty="0" smtClean="0"/>
              <a:t>  </a:t>
            </a:r>
            <a:r>
              <a:rPr lang="en-US" b="1" dirty="0" smtClean="0">
                <a:solidFill>
                  <a:srgbClr val="1809E1"/>
                </a:solidFill>
              </a:rPr>
              <a:t>Faraday's law</a:t>
            </a:r>
            <a:r>
              <a:rPr lang="en-US" dirty="0" smtClean="0"/>
              <a:t> states that if a flux passes through a turn of a coil of wire, a      voltage will be induced in the turn of wire that is directly proportional to the </a:t>
            </a:r>
            <a:r>
              <a:rPr lang="en-US" i="1" dirty="0" smtClean="0"/>
              <a:t>rate of change in the flux with respect to time.</a:t>
            </a:r>
            <a:endParaRPr lang="en-US" dirty="0"/>
          </a:p>
        </p:txBody>
      </p:sp>
      <p:sp>
        <p:nvSpPr>
          <p:cNvPr id="7" name="Rectangle 6"/>
          <p:cNvSpPr/>
          <p:nvPr/>
        </p:nvSpPr>
        <p:spPr>
          <a:xfrm>
            <a:off x="571472" y="1000108"/>
            <a:ext cx="7143800" cy="707886"/>
          </a:xfrm>
          <a:prstGeom prst="rect">
            <a:avLst/>
          </a:prstGeom>
        </p:spPr>
        <p:txBody>
          <a:bodyPr wrap="square">
            <a:spAutoFit/>
          </a:bodyPr>
          <a:lstStyle/>
          <a:p>
            <a:r>
              <a:rPr lang="en-GB" sz="2000" b="1" dirty="0" smtClean="0"/>
              <a:t>FARADAY’S LAW – Induced Voltage from a Time-Changing Magnetic Field</a:t>
            </a:r>
            <a:r>
              <a:rPr lang="en-US" sz="2000" dirty="0" smtClean="0"/>
              <a:t> </a:t>
            </a:r>
          </a:p>
        </p:txBody>
      </p:sp>
      <p:graphicFrame>
        <p:nvGraphicFramePr>
          <p:cNvPr id="46082" name="Object 4"/>
          <p:cNvGraphicFramePr>
            <a:graphicFrameLocks noChangeAspect="1"/>
          </p:cNvGraphicFramePr>
          <p:nvPr/>
        </p:nvGraphicFramePr>
        <p:xfrm>
          <a:off x="3643306" y="3357562"/>
          <a:ext cx="1688517" cy="871536"/>
        </p:xfrm>
        <a:graphic>
          <a:graphicData uri="http://schemas.openxmlformats.org/presentationml/2006/ole">
            <mc:AlternateContent xmlns:mc="http://schemas.openxmlformats.org/markup-compatibility/2006">
              <mc:Choice xmlns:v="urn:schemas-microsoft-com:vml" Requires="v">
                <p:oleObj spid="_x0000_s46118" name="Equation" r:id="rId4" imgW="698197" imgH="393529" progId="Equation.3">
                  <p:embed/>
                </p:oleObj>
              </mc:Choice>
              <mc:Fallback>
                <p:oleObj name="Equation" r:id="rId4" imgW="698197" imgH="393529" progId="Equation.3">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3306" y="3357562"/>
                        <a:ext cx="1688517" cy="8715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642910" y="4429132"/>
            <a:ext cx="7643866" cy="541046"/>
          </a:xfrm>
          <a:prstGeom prst="rect">
            <a:avLst/>
          </a:prstGeom>
        </p:spPr>
        <p:txBody>
          <a:bodyPr wrap="square">
            <a:spAutoFit/>
          </a:bodyPr>
          <a:lstStyle/>
          <a:p>
            <a:pPr>
              <a:lnSpc>
                <a:spcPct val="80000"/>
              </a:lnSpc>
            </a:pPr>
            <a:r>
              <a:rPr lang="en-GB" dirty="0" smtClean="0"/>
              <a:t>-  If there is N number of turns in the coil with the same amount of flux flowing through it, hence:</a:t>
            </a:r>
          </a:p>
        </p:txBody>
      </p:sp>
      <p:graphicFrame>
        <p:nvGraphicFramePr>
          <p:cNvPr id="46083" name="Object 12"/>
          <p:cNvGraphicFramePr>
            <a:graphicFrameLocks noChangeAspect="1"/>
          </p:cNvGraphicFramePr>
          <p:nvPr/>
        </p:nvGraphicFramePr>
        <p:xfrm>
          <a:off x="3643306" y="4857760"/>
          <a:ext cx="1723877" cy="752475"/>
        </p:xfrm>
        <a:graphic>
          <a:graphicData uri="http://schemas.openxmlformats.org/presentationml/2006/ole">
            <mc:AlternateContent xmlns:mc="http://schemas.openxmlformats.org/markup-compatibility/2006">
              <mc:Choice xmlns:v="urn:schemas-microsoft-com:vml" Requires="v">
                <p:oleObj spid="_x0000_s46119" name="Equation" r:id="rId6" imgW="825500" imgH="393700" progId="Equation.3">
                  <p:embed/>
                </p:oleObj>
              </mc:Choice>
              <mc:Fallback>
                <p:oleObj name="Equation" r:id="rId6" imgW="825500" imgH="393700" progId="Equation.3">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3306" y="4857760"/>
                        <a:ext cx="1723877"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857224" y="5572140"/>
            <a:ext cx="4382803" cy="541046"/>
          </a:xfrm>
          <a:prstGeom prst="rect">
            <a:avLst/>
          </a:prstGeom>
        </p:spPr>
        <p:txBody>
          <a:bodyPr wrap="none">
            <a:spAutoFit/>
          </a:bodyPr>
          <a:lstStyle/>
          <a:p>
            <a:pPr>
              <a:lnSpc>
                <a:spcPct val="80000"/>
              </a:lnSpc>
            </a:pPr>
            <a:r>
              <a:rPr lang="en-GB" dirty="0" smtClean="0"/>
              <a:t>where: </a:t>
            </a:r>
          </a:p>
          <a:p>
            <a:pPr>
              <a:lnSpc>
                <a:spcPct val="80000"/>
              </a:lnSpc>
            </a:pPr>
            <a:r>
              <a:rPr lang="en-GB" dirty="0" smtClean="0"/>
              <a:t>	N – number of turns of wire in coil.</a:t>
            </a: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642910" y="1142984"/>
            <a:ext cx="7643866" cy="2031325"/>
          </a:xfrm>
          <a:prstGeom prst="rect">
            <a:avLst/>
          </a:prstGeom>
        </p:spPr>
        <p:txBody>
          <a:bodyPr wrap="square">
            <a:spAutoFit/>
          </a:bodyPr>
          <a:lstStyle/>
          <a:p>
            <a:pPr algn="just"/>
            <a:r>
              <a:rPr lang="en-GB" dirty="0" smtClean="0"/>
              <a:t>Note the negative sign at the previous equations which is in accordance to </a:t>
            </a:r>
            <a:r>
              <a:rPr lang="en-GB" b="1" dirty="0" smtClean="0">
                <a:solidFill>
                  <a:srgbClr val="1809E1"/>
                </a:solidFill>
              </a:rPr>
              <a:t>Lenz’ Law</a:t>
            </a:r>
            <a:r>
              <a:rPr lang="en-GB" dirty="0" smtClean="0"/>
              <a:t> which states:</a:t>
            </a:r>
            <a:endParaRPr lang="en-GB" i="1" dirty="0" smtClean="0"/>
          </a:p>
          <a:p>
            <a:pPr algn="just"/>
            <a:r>
              <a:rPr lang="en-GB" i="1" dirty="0" smtClean="0"/>
              <a:t> </a:t>
            </a:r>
          </a:p>
          <a:p>
            <a:pPr algn="just"/>
            <a:endParaRPr lang="en-GB" i="1" dirty="0" smtClean="0"/>
          </a:p>
          <a:p>
            <a:pPr algn="just"/>
            <a:r>
              <a:rPr lang="en-GB" i="1" dirty="0" smtClean="0"/>
              <a:t> ‘The direction of the build-up voltage in the coil is as such that if the coils were short circuited, it would produce current that would cause a flux opposing the original flux change.’</a:t>
            </a:r>
            <a:endParaRPr lang="en-GB"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3"/>
          <p:cNvSpPr txBox="1">
            <a:spLocks noChangeArrowheads="1"/>
          </p:cNvSpPr>
          <p:nvPr/>
        </p:nvSpPr>
        <p:spPr>
          <a:xfrm>
            <a:off x="611188" y="981075"/>
            <a:ext cx="7604150" cy="3305181"/>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GB" b="0" i="0" u="none" strike="noStrike" kern="1200" cap="none" spc="0" normalizeH="0" baseline="0" noProof="0" dirty="0" smtClean="0">
                <a:ln>
                  <a:noFill/>
                </a:ln>
                <a:effectLst/>
                <a:uLnTx/>
                <a:uFillTx/>
                <a:latin typeface="+mn-lt"/>
                <a:ea typeface="+mn-ea"/>
                <a:cs typeface="+mn-cs"/>
              </a:rPr>
              <a:t>   If the flux shown is increasing in strength, then the voltage built up in the coil will </a:t>
            </a:r>
            <a:r>
              <a:rPr kumimoji="0" lang="en-GB" b="1" i="0" u="none" strike="noStrike" kern="1200" cap="none" spc="0" normalizeH="0" baseline="0" noProof="0" dirty="0" smtClean="0">
                <a:ln>
                  <a:noFill/>
                </a:ln>
                <a:effectLst/>
                <a:uLnTx/>
                <a:uFillTx/>
                <a:latin typeface="+mn-lt"/>
                <a:ea typeface="+mn-ea"/>
                <a:cs typeface="+mn-cs"/>
              </a:rPr>
              <a:t>tend to establish a flux that will oppose the increase.</a:t>
            </a:r>
            <a:r>
              <a:rPr kumimoji="0" lang="en-GB" b="0" i="0" u="none" strike="noStrike" kern="1200" cap="none" spc="0" normalizeH="0" baseline="0" noProof="0" dirty="0" smtClean="0">
                <a:ln>
                  <a:noFill/>
                </a:ln>
                <a:effectLst/>
                <a:uLnTx/>
                <a:uFillTx/>
                <a:latin typeface="+mn-lt"/>
                <a:ea typeface="+mn-ea"/>
                <a:cs typeface="+mn-cs"/>
              </a:rPr>
              <a:t> </a:t>
            </a:r>
          </a:p>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GB" b="0" i="0" u="none" strike="noStrike" kern="1200" cap="none" spc="0" normalizeH="0" baseline="0" noProof="0" dirty="0" smtClean="0">
                <a:ln>
                  <a:noFill/>
                </a:ln>
                <a:effectLst/>
                <a:uLnTx/>
                <a:uFillTx/>
                <a:latin typeface="+mn-lt"/>
                <a:ea typeface="+mn-ea"/>
                <a:cs typeface="+mn-cs"/>
              </a:rPr>
              <a:t>   A current flowing as shown in the figure would produce a flux opposing the increase.</a:t>
            </a:r>
          </a:p>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GB" b="0" i="0" u="none" strike="noStrike" kern="1200" cap="none" spc="0" normalizeH="0" baseline="0" noProof="0" dirty="0" smtClean="0">
                <a:ln>
                  <a:noFill/>
                </a:ln>
                <a:effectLst/>
                <a:uLnTx/>
                <a:uFillTx/>
                <a:latin typeface="+mn-lt"/>
                <a:ea typeface="+mn-ea"/>
                <a:cs typeface="+mn-cs"/>
              </a:rPr>
              <a:t>   So, the voltage on the coil must be built up with the polarity required to drive the current through the external circuit. So, -</a:t>
            </a:r>
            <a:r>
              <a:rPr kumimoji="0" lang="en-GB" b="0" i="0" u="none" strike="noStrike" kern="1200" cap="none" spc="0" normalizeH="0" baseline="0" noProof="0" dirty="0" err="1" smtClean="0">
                <a:ln>
                  <a:noFill/>
                </a:ln>
                <a:effectLst/>
                <a:uLnTx/>
                <a:uFillTx/>
                <a:latin typeface="+mn-lt"/>
                <a:ea typeface="+mn-ea"/>
                <a:cs typeface="+mn-cs"/>
              </a:rPr>
              <a:t>e</a:t>
            </a:r>
            <a:r>
              <a:rPr kumimoji="0" lang="en-GB" b="0" i="0" u="none" strike="noStrike" kern="1200" cap="none" spc="0" normalizeH="0" baseline="-25000" noProof="0" dirty="0" err="1" smtClean="0">
                <a:ln>
                  <a:noFill/>
                </a:ln>
                <a:effectLst/>
                <a:uLnTx/>
                <a:uFillTx/>
                <a:latin typeface="+mn-lt"/>
                <a:ea typeface="+mn-ea"/>
                <a:cs typeface="+mn-cs"/>
              </a:rPr>
              <a:t>ind</a:t>
            </a:r>
            <a:endParaRPr kumimoji="0" lang="en-GB" b="0" i="0" u="none" strike="noStrike" kern="1200" cap="none" spc="0" normalizeH="0" baseline="-25000" noProof="0" dirty="0" smtClean="0">
              <a:ln>
                <a:noFill/>
              </a:ln>
              <a:effectLst/>
              <a:uLnTx/>
              <a:uFillTx/>
              <a:latin typeface="+mn-lt"/>
              <a:ea typeface="+mn-ea"/>
              <a:cs typeface="+mn-cs"/>
            </a:endParaRPr>
          </a:p>
        </p:txBody>
      </p:sp>
      <p:pic>
        <p:nvPicPr>
          <p:cNvPr id="7" name="Picture 4" descr="fig1-14"/>
          <p:cNvPicPr>
            <a:picLocks noChangeAspect="1" noChangeArrowheads="1"/>
          </p:cNvPicPr>
          <p:nvPr/>
        </p:nvPicPr>
        <p:blipFill>
          <a:blip r:embed="rId3" cstate="print"/>
          <a:srcRect/>
          <a:stretch>
            <a:fillRect/>
          </a:stretch>
        </p:blipFill>
        <p:spPr bwMode="auto">
          <a:xfrm>
            <a:off x="1357290" y="2786058"/>
            <a:ext cx="5929354"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7" name="TextBox 6"/>
          <p:cNvSpPr txBox="1"/>
          <p:nvPr/>
        </p:nvSpPr>
        <p:spPr>
          <a:xfrm>
            <a:off x="500034" y="1308730"/>
            <a:ext cx="7786742" cy="1477328"/>
          </a:xfrm>
          <a:prstGeom prst="rect">
            <a:avLst/>
          </a:prstGeom>
          <a:noFill/>
        </p:spPr>
        <p:txBody>
          <a:bodyPr wrap="square" rtlCol="0">
            <a:spAutoFit/>
          </a:bodyPr>
          <a:lstStyle/>
          <a:p>
            <a:pPr>
              <a:buFont typeface="Wingdings" pitchFamily="2" charset="2"/>
              <a:buChar char="Ø"/>
            </a:pPr>
            <a:r>
              <a:rPr lang="en-US" dirty="0" smtClean="0"/>
              <a:t>   In calculations we can omit the minus because it indicates only the physical consideration.</a:t>
            </a:r>
          </a:p>
          <a:p>
            <a:pPr>
              <a:buFont typeface="Wingdings" pitchFamily="2" charset="2"/>
              <a:buChar char="Ø"/>
            </a:pPr>
            <a:endParaRPr lang="en-US" dirty="0" smtClean="0"/>
          </a:p>
          <a:p>
            <a:pPr>
              <a:buFont typeface="Wingdings" pitchFamily="2" charset="2"/>
              <a:buChar char="Ø"/>
            </a:pPr>
            <a:r>
              <a:rPr lang="en-US" dirty="0" smtClean="0"/>
              <a:t>   If there was a leakage flux out of the core, then each turn might have a slightly different flux.</a:t>
            </a:r>
            <a:endParaRPr lang="en-US" dirty="0"/>
          </a:p>
        </p:txBody>
      </p:sp>
      <p:graphicFrame>
        <p:nvGraphicFramePr>
          <p:cNvPr id="47106" name="Object 4"/>
          <p:cNvGraphicFramePr>
            <a:graphicFrameLocks noChangeAspect="1"/>
          </p:cNvGraphicFramePr>
          <p:nvPr/>
        </p:nvGraphicFramePr>
        <p:xfrm>
          <a:off x="7143768" y="2851152"/>
          <a:ext cx="943426" cy="720724"/>
        </p:xfrm>
        <a:graphic>
          <a:graphicData uri="http://schemas.openxmlformats.org/presentationml/2006/ole">
            <mc:AlternateContent xmlns:mc="http://schemas.openxmlformats.org/markup-compatibility/2006">
              <mc:Choice xmlns:v="urn:schemas-microsoft-com:vml" Requires="v">
                <p:oleObj spid="_x0000_s47178" r:id="rId4" imgW="520474" imgH="393529" progId="">
                  <p:embed/>
                </p:oleObj>
              </mc:Choice>
              <mc:Fallback>
                <p:oleObj r:id="rId4" imgW="520474" imgH="393529" progId="">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68" y="2851152"/>
                        <a:ext cx="943426" cy="7207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714348" y="2916792"/>
            <a:ext cx="5929354" cy="369332"/>
          </a:xfrm>
          <a:prstGeom prst="rect">
            <a:avLst/>
          </a:prstGeom>
        </p:spPr>
        <p:txBody>
          <a:bodyPr wrap="square">
            <a:spAutoFit/>
          </a:bodyPr>
          <a:lstStyle/>
          <a:p>
            <a:pPr marL="533400" indent="-533400"/>
            <a:r>
              <a:rPr lang="en-GB" dirty="0" smtClean="0"/>
              <a:t>Now consider the induced voltage in the </a:t>
            </a:r>
            <a:r>
              <a:rPr lang="en-GB" i="1" dirty="0" err="1" smtClean="0"/>
              <a:t>i</a:t>
            </a:r>
            <a:r>
              <a:rPr lang="en-GB" dirty="0" err="1" smtClean="0"/>
              <a:t>th</a:t>
            </a:r>
            <a:r>
              <a:rPr lang="en-GB" dirty="0" smtClean="0"/>
              <a:t> turn of the coil,</a:t>
            </a:r>
          </a:p>
        </p:txBody>
      </p:sp>
      <p:sp>
        <p:nvSpPr>
          <p:cNvPr id="10" name="Rectangle 9"/>
          <p:cNvSpPr/>
          <p:nvPr/>
        </p:nvSpPr>
        <p:spPr>
          <a:xfrm>
            <a:off x="71406" y="3702610"/>
            <a:ext cx="4643470" cy="646331"/>
          </a:xfrm>
          <a:prstGeom prst="rect">
            <a:avLst/>
          </a:prstGeom>
        </p:spPr>
        <p:txBody>
          <a:bodyPr wrap="square">
            <a:spAutoFit/>
          </a:bodyPr>
          <a:lstStyle/>
          <a:p>
            <a:pPr marL="533400" indent="-533400"/>
            <a:r>
              <a:rPr lang="en-GB" dirty="0" smtClean="0"/>
              <a:t>           Since there is N number of turns, the equation above may be rewritten into,</a:t>
            </a:r>
            <a:endParaRPr lang="en-US" dirty="0" smtClean="0"/>
          </a:p>
        </p:txBody>
      </p:sp>
      <p:graphicFrame>
        <p:nvGraphicFramePr>
          <p:cNvPr id="47107" name="Object 6"/>
          <p:cNvGraphicFramePr>
            <a:graphicFrameLocks noChangeAspect="1"/>
          </p:cNvGraphicFramePr>
          <p:nvPr/>
        </p:nvGraphicFramePr>
        <p:xfrm>
          <a:off x="5786446" y="3677356"/>
          <a:ext cx="1427156" cy="823214"/>
        </p:xfrm>
        <a:graphic>
          <a:graphicData uri="http://schemas.openxmlformats.org/presentationml/2006/ole">
            <mc:AlternateContent xmlns:mc="http://schemas.openxmlformats.org/markup-compatibility/2006">
              <mc:Choice xmlns:v="urn:schemas-microsoft-com:vml" Requires="v">
                <p:oleObj spid="_x0000_s47179" name="Equation" r:id="rId6" imgW="685800" imgH="431800" progId="Equation.3">
                  <p:embed/>
                </p:oleObj>
              </mc:Choice>
              <mc:Fallback>
                <p:oleObj name="Equation" r:id="rId6" imgW="685800" imgH="431800" progId="Equation.3">
                  <p:embed/>
                  <p:pic>
                    <p:nvPicPr>
                      <p:cNvPr id="0"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6446" y="3677356"/>
                        <a:ext cx="1427156" cy="8232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8" name="Object 9"/>
          <p:cNvGraphicFramePr>
            <a:graphicFrameLocks noChangeAspect="1"/>
          </p:cNvGraphicFramePr>
          <p:nvPr/>
        </p:nvGraphicFramePr>
        <p:xfrm>
          <a:off x="6286512" y="4525600"/>
          <a:ext cx="1214446" cy="840079"/>
        </p:xfrm>
        <a:graphic>
          <a:graphicData uri="http://schemas.openxmlformats.org/presentationml/2006/ole">
            <mc:AlternateContent xmlns:mc="http://schemas.openxmlformats.org/markup-compatibility/2006">
              <mc:Choice xmlns:v="urn:schemas-microsoft-com:vml" Requires="v">
                <p:oleObj spid="_x0000_s47180" name="Equation" r:id="rId8" imgW="571252" imgH="431613" progId="Equation.3">
                  <p:embed/>
                </p:oleObj>
              </mc:Choice>
              <mc:Fallback>
                <p:oleObj name="Equation" r:id="rId8" imgW="571252" imgH="431613" progId="Equation.3">
                  <p:embed/>
                  <p:pic>
                    <p:nvPicPr>
                      <p:cNvPr id="0"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6512" y="4525600"/>
                        <a:ext cx="1214446" cy="8400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9" name="Object 12"/>
          <p:cNvGraphicFramePr>
            <a:graphicFrameLocks noChangeAspect="1"/>
          </p:cNvGraphicFramePr>
          <p:nvPr/>
        </p:nvGraphicFramePr>
        <p:xfrm>
          <a:off x="6286512" y="5357826"/>
          <a:ext cx="1429620" cy="832003"/>
        </p:xfrm>
        <a:graphic>
          <a:graphicData uri="http://schemas.openxmlformats.org/presentationml/2006/ole">
            <mc:AlternateContent xmlns:mc="http://schemas.openxmlformats.org/markup-compatibility/2006">
              <mc:Choice xmlns:v="urn:schemas-microsoft-com:vml" Requires="v">
                <p:oleObj spid="_x0000_s47181" name="Equation" r:id="rId10" imgW="774364" imgH="457002" progId="Equation.3">
                  <p:embed/>
                </p:oleObj>
              </mc:Choice>
              <mc:Fallback>
                <p:oleObj name="Equation" r:id="rId10" imgW="774364" imgH="457002" progId="Equation.3">
                  <p:embed/>
                  <p:pic>
                    <p:nvPicPr>
                      <p:cNvPr id="0" name="Picture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6512" y="5357826"/>
                        <a:ext cx="1429620" cy="8320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714348" y="1527476"/>
            <a:ext cx="7143800" cy="4330416"/>
          </a:xfrm>
          <a:prstGeom prst="rect">
            <a:avLst/>
          </a:prstGeom>
        </p:spPr>
        <p:txBody>
          <a:bodyPr wrap="square">
            <a:spAutoFit/>
          </a:bodyPr>
          <a:lstStyle/>
          <a:p>
            <a:pPr>
              <a:lnSpc>
                <a:spcPct val="90000"/>
              </a:lnSpc>
            </a:pPr>
            <a:r>
              <a:rPr lang="en-GB" dirty="0" smtClean="0"/>
              <a:t>The equation above may be rewritten into,</a:t>
            </a:r>
          </a:p>
          <a:p>
            <a:pPr>
              <a:lnSpc>
                <a:spcPct val="90000"/>
              </a:lnSpc>
            </a:pPr>
            <a:endParaRPr lang="en-GB" dirty="0" smtClean="0"/>
          </a:p>
          <a:p>
            <a:pPr>
              <a:lnSpc>
                <a:spcPct val="90000"/>
              </a:lnSpc>
            </a:pPr>
            <a:endParaRPr lang="en-GB" dirty="0" smtClean="0"/>
          </a:p>
          <a:p>
            <a:pPr>
              <a:lnSpc>
                <a:spcPct val="90000"/>
              </a:lnSpc>
            </a:pPr>
            <a:endParaRPr lang="en-GB" dirty="0" smtClean="0"/>
          </a:p>
          <a:p>
            <a:pPr>
              <a:lnSpc>
                <a:spcPct val="90000"/>
              </a:lnSpc>
            </a:pPr>
            <a:endParaRPr lang="en-GB" dirty="0" smtClean="0"/>
          </a:p>
          <a:p>
            <a:pPr>
              <a:lnSpc>
                <a:spcPct val="90000"/>
              </a:lnSpc>
            </a:pPr>
            <a:endParaRPr lang="en-GB" dirty="0" smtClean="0"/>
          </a:p>
          <a:p>
            <a:pPr>
              <a:lnSpc>
                <a:spcPct val="90000"/>
              </a:lnSpc>
            </a:pPr>
            <a:r>
              <a:rPr lang="en-GB" dirty="0" smtClean="0"/>
              <a:t>where </a:t>
            </a:r>
            <a:r>
              <a:rPr lang="en-GB" dirty="0" smtClean="0">
                <a:sym typeface="Symbol" pitchFamily="18" charset="2"/>
              </a:rPr>
              <a:t></a:t>
            </a:r>
            <a:r>
              <a:rPr lang="en-GB" dirty="0" smtClean="0"/>
              <a:t> (flux linkage) is defined as:</a:t>
            </a:r>
          </a:p>
          <a:p>
            <a:pPr>
              <a:lnSpc>
                <a:spcPct val="90000"/>
              </a:lnSpc>
            </a:pPr>
            <a:r>
              <a:rPr lang="en-GB" dirty="0" smtClean="0"/>
              <a:t>                                              </a:t>
            </a:r>
          </a:p>
          <a:p>
            <a:pPr>
              <a:lnSpc>
                <a:spcPct val="90000"/>
              </a:lnSpc>
            </a:pPr>
            <a:r>
              <a:rPr lang="en-GB" dirty="0" smtClean="0"/>
              <a:t>                                         </a:t>
            </a:r>
          </a:p>
          <a:p>
            <a:pPr>
              <a:lnSpc>
                <a:spcPct val="90000"/>
              </a:lnSpc>
            </a:pPr>
            <a:endParaRPr lang="en-GB" dirty="0" smtClean="0"/>
          </a:p>
          <a:p>
            <a:pPr>
              <a:lnSpc>
                <a:spcPct val="90000"/>
              </a:lnSpc>
            </a:pPr>
            <a:endParaRPr lang="en-GB" dirty="0" smtClean="0"/>
          </a:p>
          <a:p>
            <a:pPr>
              <a:lnSpc>
                <a:spcPct val="90000"/>
              </a:lnSpc>
            </a:pPr>
            <a:endParaRPr lang="en-GB" dirty="0" smtClean="0"/>
          </a:p>
          <a:p>
            <a:pPr>
              <a:lnSpc>
                <a:spcPct val="90000"/>
              </a:lnSpc>
              <a:buFont typeface="Wingdings" pitchFamily="2" charset="2"/>
              <a:buChar char="q"/>
            </a:pPr>
            <a:r>
              <a:rPr lang="en-GB" dirty="0" smtClean="0">
                <a:solidFill>
                  <a:srgbClr val="FF0000"/>
                </a:solidFill>
              </a:rPr>
              <a:t>   Faraday’s law is the fundamental property of magnetic fields involved in transformer operation.  </a:t>
            </a:r>
          </a:p>
          <a:p>
            <a:pPr>
              <a:lnSpc>
                <a:spcPct val="90000"/>
              </a:lnSpc>
            </a:pPr>
            <a:endParaRPr lang="en-GB" dirty="0" smtClean="0">
              <a:solidFill>
                <a:srgbClr val="FF0000"/>
              </a:solidFill>
            </a:endParaRPr>
          </a:p>
          <a:p>
            <a:pPr>
              <a:lnSpc>
                <a:spcPct val="90000"/>
              </a:lnSpc>
              <a:buFont typeface="Wingdings" pitchFamily="2" charset="2"/>
              <a:buChar char="q"/>
            </a:pPr>
            <a:r>
              <a:rPr lang="en-GB" dirty="0" smtClean="0">
                <a:solidFill>
                  <a:srgbClr val="FF0000"/>
                </a:solidFill>
              </a:rPr>
              <a:t>   Lenz’s Law in transformers is used to predict the polarity of the voltages induced in transformer windings. </a:t>
            </a:r>
            <a:endParaRPr lang="en-US" dirty="0" smtClean="0">
              <a:solidFill>
                <a:srgbClr val="FF0000"/>
              </a:solidFill>
            </a:endParaRPr>
          </a:p>
        </p:txBody>
      </p:sp>
      <p:graphicFrame>
        <p:nvGraphicFramePr>
          <p:cNvPr id="48130" name="Object 4"/>
          <p:cNvGraphicFramePr>
            <a:graphicFrameLocks noChangeAspect="1"/>
          </p:cNvGraphicFramePr>
          <p:nvPr/>
        </p:nvGraphicFramePr>
        <p:xfrm>
          <a:off x="3643306" y="1949432"/>
          <a:ext cx="1300975" cy="836626"/>
        </p:xfrm>
        <a:graphic>
          <a:graphicData uri="http://schemas.openxmlformats.org/presentationml/2006/ole">
            <mc:AlternateContent xmlns:mc="http://schemas.openxmlformats.org/markup-compatibility/2006">
              <mc:Choice xmlns:v="urn:schemas-microsoft-com:vml" Requires="v">
                <p:oleObj spid="_x0000_s48166" r:id="rId4" imgW="609336" imgH="393529" progId="">
                  <p:embed/>
                </p:oleObj>
              </mc:Choice>
              <mc:Fallback>
                <p:oleObj r:id="rId4" imgW="609336" imgH="393529"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3306" y="1949432"/>
                        <a:ext cx="1300975" cy="8366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1" name="Object 6"/>
          <p:cNvGraphicFramePr>
            <a:graphicFrameLocks noChangeAspect="1"/>
          </p:cNvGraphicFramePr>
          <p:nvPr/>
        </p:nvGraphicFramePr>
        <p:xfrm>
          <a:off x="3813002" y="3143248"/>
          <a:ext cx="1198729" cy="871537"/>
        </p:xfrm>
        <a:graphic>
          <a:graphicData uri="http://schemas.openxmlformats.org/presentationml/2006/ole">
            <mc:AlternateContent xmlns:mc="http://schemas.openxmlformats.org/markup-compatibility/2006">
              <mc:Choice xmlns:v="urn:schemas-microsoft-com:vml" Requires="v">
                <p:oleObj spid="_x0000_s48167" r:id="rId6" imgW="583947" imgH="431613" progId="">
                  <p:embed/>
                </p:oleObj>
              </mc:Choice>
              <mc:Fallback>
                <p:oleObj r:id="rId6" imgW="583947" imgH="431613"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3002" y="3143248"/>
                        <a:ext cx="1198729" cy="87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9"/>
          <p:cNvSpPr txBox="1">
            <a:spLocks noChangeArrowheads="1"/>
          </p:cNvSpPr>
          <p:nvPr/>
        </p:nvSpPr>
        <p:spPr bwMode="auto">
          <a:xfrm>
            <a:off x="5286380" y="3429000"/>
            <a:ext cx="2087563" cy="341632"/>
          </a:xfrm>
          <a:prstGeom prst="rect">
            <a:avLst/>
          </a:prstGeom>
          <a:noFill/>
          <a:ln w="9525">
            <a:noFill/>
            <a:miter lim="800000"/>
            <a:headEnd/>
            <a:tailEnd/>
          </a:ln>
        </p:spPr>
        <p:txBody>
          <a:bodyPr wrap="square">
            <a:spAutoFit/>
          </a:bodyPr>
          <a:lstStyle/>
          <a:p>
            <a:pPr>
              <a:lnSpc>
                <a:spcPct val="90000"/>
              </a:lnSpc>
              <a:spcBef>
                <a:spcPct val="20000"/>
              </a:spcBef>
              <a:buClr>
                <a:schemeClr val="folHlink"/>
              </a:buClr>
              <a:buSzPct val="60000"/>
              <a:buFont typeface="Wingdings" pitchFamily="2" charset="2"/>
              <a:buNone/>
            </a:pPr>
            <a:r>
              <a:rPr lang="en-GB" dirty="0" smtClean="0"/>
              <a:t>(Weber-turns)</a:t>
            </a:r>
            <a:endParaRPr lang="en-GB" dirty="0"/>
          </a:p>
        </p:txBody>
      </p:sp>
      <p:sp>
        <p:nvSpPr>
          <p:cNvPr id="10" name="Rectangle 9"/>
          <p:cNvSpPr/>
          <p:nvPr/>
        </p:nvSpPr>
        <p:spPr>
          <a:xfrm>
            <a:off x="785786" y="1000108"/>
            <a:ext cx="2224583" cy="461665"/>
          </a:xfrm>
          <a:prstGeom prst="rect">
            <a:avLst/>
          </a:prstGeom>
        </p:spPr>
        <p:txBody>
          <a:bodyPr wrap="none">
            <a:spAutoFit/>
          </a:bodyPr>
          <a:lstStyle/>
          <a:p>
            <a:r>
              <a:rPr lang="en-GB" sz="2400" b="1" dirty="0" smtClean="0"/>
              <a:t>Flux linkage  - </a:t>
            </a:r>
            <a:r>
              <a:rPr lang="en-GB" sz="2400" b="1" dirty="0" smtClean="0">
                <a:sym typeface="Symbol" pitchFamily="18" charset="2"/>
              </a:rPr>
              <a:t></a:t>
            </a:r>
            <a:r>
              <a:rPr lang="en-GB" sz="2400" b="1" dirty="0" smtClean="0"/>
              <a:t> </a:t>
            </a:r>
            <a:endParaRPr lang="en-US" sz="24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TextBox 5"/>
          <p:cNvSpPr txBox="1"/>
          <p:nvPr/>
        </p:nvSpPr>
        <p:spPr>
          <a:xfrm>
            <a:off x="785787" y="1500174"/>
            <a:ext cx="7429552" cy="1200329"/>
          </a:xfrm>
          <a:prstGeom prst="rect">
            <a:avLst/>
          </a:prstGeom>
          <a:noFill/>
        </p:spPr>
        <p:txBody>
          <a:bodyPr wrap="square" rtlCol="0">
            <a:spAutoFit/>
          </a:bodyPr>
          <a:lstStyle/>
          <a:p>
            <a:pPr algn="just"/>
            <a:r>
              <a:rPr lang="en-US" b="1" dirty="0" smtClean="0"/>
              <a:t>Eddy current: </a:t>
            </a:r>
            <a:r>
              <a:rPr lang="en-US" dirty="0" smtClean="0"/>
              <a:t>the time changing flux also induces a voltage in the core, which causes eddy currents to flow within the core.</a:t>
            </a:r>
          </a:p>
          <a:p>
            <a:pPr algn="just"/>
            <a:r>
              <a:rPr lang="en-US" dirty="0" smtClean="0"/>
              <a:t>these currents pass through the core (resistive core) causing energy loss called eddy current losses.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Rectangle 3"/>
          <p:cNvSpPr/>
          <p:nvPr/>
        </p:nvSpPr>
        <p:spPr>
          <a:xfrm>
            <a:off x="571472" y="1071546"/>
            <a:ext cx="7643866" cy="2957861"/>
          </a:xfrm>
          <a:prstGeom prst="rect">
            <a:avLst/>
          </a:prstGeom>
        </p:spPr>
        <p:txBody>
          <a:bodyPr wrap="square">
            <a:spAutoFit/>
          </a:bodyPr>
          <a:lstStyle/>
          <a:p>
            <a:pPr marL="533400" indent="-533400" algn="just">
              <a:lnSpc>
                <a:spcPct val="150000"/>
              </a:lnSpc>
              <a:buFont typeface="Wingdings" pitchFamily="2" charset="2"/>
              <a:buChar char="Ø"/>
            </a:pPr>
            <a:r>
              <a:rPr lang="en-GB" dirty="0" smtClean="0"/>
              <a:t>When we talk about machines, another related device is the transformer. </a:t>
            </a:r>
            <a:r>
              <a:rPr lang="en-GB" dirty="0" smtClean="0">
                <a:solidFill>
                  <a:srgbClr val="FF0000"/>
                </a:solidFill>
              </a:rPr>
              <a:t>A transformer </a:t>
            </a:r>
            <a:r>
              <a:rPr lang="en-GB" dirty="0" smtClean="0"/>
              <a:t>is a device that converts ac electric energy at one voltage level to ac electric energy at another voltage level. </a:t>
            </a:r>
          </a:p>
          <a:p>
            <a:pPr marL="533400" indent="-533400" algn="just">
              <a:lnSpc>
                <a:spcPct val="150000"/>
              </a:lnSpc>
              <a:buFont typeface="Wingdings" pitchFamily="2" charset="2"/>
              <a:buChar char="Ø"/>
            </a:pPr>
            <a:endParaRPr lang="en-GB" dirty="0" smtClean="0"/>
          </a:p>
          <a:p>
            <a:pPr marL="533400" indent="-533400" algn="just">
              <a:lnSpc>
                <a:spcPct val="150000"/>
              </a:lnSpc>
              <a:buFont typeface="Wingdings" pitchFamily="2" charset="2"/>
              <a:buChar char="Ø"/>
            </a:pPr>
            <a:r>
              <a:rPr lang="en-GB" dirty="0" smtClean="0"/>
              <a:t>Transformers are usually studied together with generators and motors because they operate on the same principle, the difference is just in </a:t>
            </a:r>
            <a:r>
              <a:rPr lang="en-GB" b="1" dirty="0" smtClean="0"/>
              <a:t>the action of a magnetic field</a:t>
            </a:r>
            <a:r>
              <a:rPr lang="en-GB" dirty="0" smtClean="0"/>
              <a:t> to accomplish the change in voltage level. </a:t>
            </a:r>
            <a:endParaRPr lang="en-US" dirty="0" smtClean="0"/>
          </a:p>
        </p:txBody>
      </p:sp>
      <p:sp>
        <p:nvSpPr>
          <p:cNvPr id="6" name="TextBox 5"/>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571472" y="1171502"/>
            <a:ext cx="7786742" cy="400110"/>
          </a:xfrm>
          <a:prstGeom prst="rect">
            <a:avLst/>
          </a:prstGeom>
        </p:spPr>
        <p:txBody>
          <a:bodyPr wrap="square">
            <a:spAutoFit/>
          </a:bodyPr>
          <a:lstStyle/>
          <a:p>
            <a:r>
              <a:rPr lang="en-GB" sz="2000" b="1" dirty="0" smtClean="0">
                <a:solidFill>
                  <a:srgbClr val="C00000"/>
                </a:solidFill>
              </a:rPr>
              <a:t>Production of Induced Force on a Wire  (motor action principle)</a:t>
            </a:r>
            <a:r>
              <a:rPr lang="en-US" sz="2000" dirty="0" smtClean="0">
                <a:solidFill>
                  <a:srgbClr val="C00000"/>
                </a:solidFill>
              </a:rPr>
              <a:t> </a:t>
            </a:r>
            <a:endParaRPr lang="en-US" sz="2000" dirty="0">
              <a:solidFill>
                <a:srgbClr val="C00000"/>
              </a:solidFill>
            </a:endParaRPr>
          </a:p>
        </p:txBody>
      </p:sp>
      <p:sp>
        <p:nvSpPr>
          <p:cNvPr id="7" name="Rectangle 6"/>
          <p:cNvSpPr/>
          <p:nvPr/>
        </p:nvSpPr>
        <p:spPr>
          <a:xfrm>
            <a:off x="-32" y="1785926"/>
            <a:ext cx="7858180" cy="3693319"/>
          </a:xfrm>
          <a:prstGeom prst="rect">
            <a:avLst/>
          </a:prstGeom>
        </p:spPr>
        <p:txBody>
          <a:bodyPr wrap="square">
            <a:spAutoFit/>
          </a:bodyPr>
          <a:lstStyle/>
          <a:p>
            <a:pPr marL="533400" indent="-533400" algn="just"/>
            <a:r>
              <a:rPr lang="en-GB" b="1" dirty="0" smtClean="0"/>
              <a:t>          A current carrying wire present in a uniform magnetic field of flux density B, would produce a force on the conductor/wire. </a:t>
            </a:r>
          </a:p>
          <a:p>
            <a:pPr marL="533400" indent="-533400" algn="just"/>
            <a:r>
              <a:rPr lang="en-GB" b="1" dirty="0" smtClean="0"/>
              <a:t>          Dependent upon the direction of the surrounding magnetic field, the force induced is given by:</a:t>
            </a:r>
          </a:p>
          <a:p>
            <a:pPr marL="533400" indent="-533400" algn="just"/>
            <a:endParaRPr lang="en-GB" dirty="0" smtClean="0"/>
          </a:p>
          <a:p>
            <a:pPr marL="533400" indent="-533400" algn="just"/>
            <a:endParaRPr lang="en-GB" dirty="0" smtClean="0"/>
          </a:p>
          <a:p>
            <a:pPr marL="533400" indent="-533400" algn="just"/>
            <a:endParaRPr lang="en-GB" dirty="0" smtClean="0"/>
          </a:p>
          <a:p>
            <a:pPr marL="533400" indent="-533400" algn="just"/>
            <a:endParaRPr lang="en-GB" dirty="0" smtClean="0"/>
          </a:p>
          <a:p>
            <a:pPr marL="533400" indent="-533400" algn="just"/>
            <a:r>
              <a:rPr lang="en-GB" dirty="0" smtClean="0"/>
              <a:t>           where:</a:t>
            </a:r>
          </a:p>
          <a:p>
            <a:pPr marL="533400" indent="-533400" algn="just"/>
            <a:r>
              <a:rPr lang="en-GB" i="1" dirty="0" smtClean="0">
                <a:cs typeface="Times New Roman" pitchFamily="18" charset="0"/>
              </a:rPr>
              <a:t>           </a:t>
            </a:r>
            <a:r>
              <a:rPr lang="en-GB" i="1" dirty="0" err="1" smtClean="0">
                <a:cs typeface="Times New Roman" pitchFamily="18" charset="0"/>
              </a:rPr>
              <a:t>i</a:t>
            </a:r>
            <a:r>
              <a:rPr lang="en-GB" dirty="0" smtClean="0"/>
              <a:t> – represents the current flow in the conductor</a:t>
            </a:r>
          </a:p>
          <a:p>
            <a:pPr marL="533400" indent="-533400" algn="just"/>
            <a:r>
              <a:rPr lang="en-GB" i="1" dirty="0" smtClean="0"/>
              <a:t>           </a:t>
            </a:r>
            <a:r>
              <a:rPr lang="en-GB" i="1" dirty="0" smtClean="0">
                <a:cs typeface="Times New Roman" pitchFamily="18" charset="0"/>
              </a:rPr>
              <a:t>l </a:t>
            </a:r>
            <a:r>
              <a:rPr lang="en-GB" dirty="0" smtClean="0"/>
              <a:t>– length of wire, with direction of </a:t>
            </a:r>
            <a:r>
              <a:rPr lang="en-GB" i="1" dirty="0" smtClean="0"/>
              <a:t>l</a:t>
            </a:r>
            <a:r>
              <a:rPr lang="en-GB" dirty="0" smtClean="0"/>
              <a:t> defined to be in the direction of current flow</a:t>
            </a:r>
          </a:p>
          <a:p>
            <a:pPr marL="533400" indent="-533400" algn="just"/>
            <a:r>
              <a:rPr lang="en-GB" dirty="0" smtClean="0"/>
              <a:t>          B – magnetic field density vector</a:t>
            </a:r>
            <a:endParaRPr lang="en-US" dirty="0" smtClean="0"/>
          </a:p>
        </p:txBody>
      </p:sp>
      <p:graphicFrame>
        <p:nvGraphicFramePr>
          <p:cNvPr id="49154" name="Object 4"/>
          <p:cNvGraphicFramePr>
            <a:graphicFrameLocks noChangeAspect="1"/>
          </p:cNvGraphicFramePr>
          <p:nvPr/>
        </p:nvGraphicFramePr>
        <p:xfrm>
          <a:off x="3500430" y="3214686"/>
          <a:ext cx="1936756" cy="628302"/>
        </p:xfrm>
        <a:graphic>
          <a:graphicData uri="http://schemas.openxmlformats.org/presentationml/2006/ole">
            <mc:AlternateContent xmlns:mc="http://schemas.openxmlformats.org/markup-compatibility/2006">
              <mc:Choice xmlns:v="urn:schemas-microsoft-com:vml" Requires="v">
                <p:oleObj spid="_x0000_s49172" r:id="rId4" imgW="774364" imgH="253890" progId="">
                  <p:embed/>
                </p:oleObj>
              </mc:Choice>
              <mc:Fallback>
                <p:oleObj r:id="rId4" imgW="774364" imgH="25389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0430" y="3214686"/>
                        <a:ext cx="1936756" cy="6283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graphicFrame>
        <p:nvGraphicFramePr>
          <p:cNvPr id="50178" name="Object 4"/>
          <p:cNvGraphicFramePr>
            <a:graphicFrameLocks noChangeAspect="1"/>
          </p:cNvGraphicFramePr>
          <p:nvPr/>
        </p:nvGraphicFramePr>
        <p:xfrm>
          <a:off x="714348" y="1928802"/>
          <a:ext cx="3890966" cy="2370140"/>
        </p:xfrm>
        <a:graphic>
          <a:graphicData uri="http://schemas.openxmlformats.org/presentationml/2006/ole">
            <mc:AlternateContent xmlns:mc="http://schemas.openxmlformats.org/markup-compatibility/2006">
              <mc:Choice xmlns:v="urn:schemas-microsoft-com:vml" Requires="v">
                <p:oleObj spid="_x0000_s50232" name="Visio" r:id="rId4" imgW="4402800" imgH="2782080" progId="Visio.Drawing.11">
                  <p:embed/>
                </p:oleObj>
              </mc:Choice>
              <mc:Fallback>
                <p:oleObj name="Visio" r:id="rId4" imgW="4402800" imgH="2782080" progId="Visio.Drawing.11">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48" y="1928802"/>
                        <a:ext cx="3890966" cy="2370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142844" y="4429132"/>
            <a:ext cx="8215370" cy="1870640"/>
          </a:xfrm>
          <a:prstGeom prst="rect">
            <a:avLst/>
          </a:prstGeom>
        </p:spPr>
        <p:txBody>
          <a:bodyPr wrap="square">
            <a:spAutoFit/>
          </a:bodyPr>
          <a:lstStyle/>
          <a:p>
            <a:pPr marL="533400" indent="-533400" algn="just">
              <a:lnSpc>
                <a:spcPct val="80000"/>
              </a:lnSpc>
            </a:pPr>
            <a:r>
              <a:rPr lang="en-GB" dirty="0" smtClean="0"/>
              <a:t>          The induced force formula shown earlier is true if the current carrying conductor is perpendicular to the direction of the magnetic field. If the current carrying conductor is positioned at an angle to the magnetic field, the formula is modified to be as follows:</a:t>
            </a:r>
          </a:p>
          <a:p>
            <a:pPr marL="533400" indent="-533400" algn="just">
              <a:lnSpc>
                <a:spcPct val="80000"/>
              </a:lnSpc>
            </a:pPr>
            <a:endParaRPr lang="en-GB" dirty="0" smtClean="0"/>
          </a:p>
          <a:p>
            <a:pPr marL="533400" indent="-533400" algn="just">
              <a:lnSpc>
                <a:spcPct val="80000"/>
              </a:lnSpc>
            </a:pPr>
            <a:endParaRPr lang="en-GB" dirty="0" smtClean="0"/>
          </a:p>
          <a:p>
            <a:pPr marL="533400" indent="-533400" algn="just">
              <a:lnSpc>
                <a:spcPct val="80000"/>
              </a:lnSpc>
            </a:pPr>
            <a:r>
              <a:rPr lang="en-GB" dirty="0" smtClean="0"/>
              <a:t>           Where:   </a:t>
            </a:r>
            <a:r>
              <a:rPr lang="en-GB" dirty="0" smtClean="0">
                <a:sym typeface="Symbol" pitchFamily="18" charset="2"/>
              </a:rPr>
              <a:t></a:t>
            </a:r>
            <a:r>
              <a:rPr lang="en-GB" dirty="0" smtClean="0"/>
              <a:t> - angle between the conductor and the direction of the magnetic field.</a:t>
            </a:r>
            <a:endParaRPr lang="en-US" dirty="0" smtClean="0"/>
          </a:p>
        </p:txBody>
      </p:sp>
      <p:sp>
        <p:nvSpPr>
          <p:cNvPr id="7" name="Rectangle 6"/>
          <p:cNvSpPr/>
          <p:nvPr/>
        </p:nvSpPr>
        <p:spPr>
          <a:xfrm>
            <a:off x="785786" y="1142984"/>
            <a:ext cx="5572164" cy="369332"/>
          </a:xfrm>
          <a:prstGeom prst="rect">
            <a:avLst/>
          </a:prstGeom>
        </p:spPr>
        <p:txBody>
          <a:bodyPr wrap="square">
            <a:spAutoFit/>
          </a:bodyPr>
          <a:lstStyle/>
          <a:p>
            <a:r>
              <a:rPr lang="en-GB" dirty="0" smtClean="0"/>
              <a:t>The direction of the force is given by </a:t>
            </a:r>
            <a:r>
              <a:rPr lang="en-GB" b="1" dirty="0" smtClean="0"/>
              <a:t>the right-hand rule. </a:t>
            </a:r>
            <a:endParaRPr lang="en-US" b="1" dirty="0"/>
          </a:p>
        </p:txBody>
      </p:sp>
      <p:graphicFrame>
        <p:nvGraphicFramePr>
          <p:cNvPr id="50179" name="Object 17"/>
          <p:cNvGraphicFramePr>
            <a:graphicFrameLocks noChangeAspect="1"/>
          </p:cNvGraphicFramePr>
          <p:nvPr/>
        </p:nvGraphicFramePr>
        <p:xfrm>
          <a:off x="5357818" y="1643050"/>
          <a:ext cx="2708268" cy="2823643"/>
        </p:xfrm>
        <a:graphic>
          <a:graphicData uri="http://schemas.openxmlformats.org/presentationml/2006/ole">
            <mc:AlternateContent xmlns:mc="http://schemas.openxmlformats.org/markup-compatibility/2006">
              <mc:Choice xmlns:v="urn:schemas-microsoft-com:vml" Requires="v">
                <p:oleObj spid="_x0000_s50233" name="Visio" r:id="rId6" imgW="2124761" imgH="2214372" progId="Visio.Drawing.11">
                  <p:embed/>
                </p:oleObj>
              </mc:Choice>
              <mc:Fallback>
                <p:oleObj name="Visio" r:id="rId6" imgW="2124761" imgH="2214372" progId="Visio.Drawing.11">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7818" y="1643050"/>
                        <a:ext cx="2708268" cy="2823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0" name="Object 6"/>
          <p:cNvGraphicFramePr>
            <a:graphicFrameLocks noChangeAspect="1"/>
          </p:cNvGraphicFramePr>
          <p:nvPr/>
        </p:nvGraphicFramePr>
        <p:xfrm>
          <a:off x="3643306" y="5143512"/>
          <a:ext cx="2022470" cy="505966"/>
        </p:xfrm>
        <a:graphic>
          <a:graphicData uri="http://schemas.openxmlformats.org/presentationml/2006/ole">
            <mc:AlternateContent xmlns:mc="http://schemas.openxmlformats.org/markup-compatibility/2006">
              <mc:Choice xmlns:v="urn:schemas-microsoft-com:vml" Requires="v">
                <p:oleObj spid="_x0000_s50234" r:id="rId8" imgW="799753" imgH="203112" progId="">
                  <p:embed/>
                </p:oleObj>
              </mc:Choice>
              <mc:Fallback>
                <p:oleObj r:id="rId8" imgW="799753" imgH="203112" progId="">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3306" y="5143512"/>
                        <a:ext cx="2022470" cy="505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32" y="1071546"/>
            <a:ext cx="7858180" cy="1615827"/>
          </a:xfrm>
          <a:prstGeom prst="rect">
            <a:avLst/>
          </a:prstGeom>
        </p:spPr>
        <p:txBody>
          <a:bodyPr wrap="square">
            <a:spAutoFit/>
          </a:bodyPr>
          <a:lstStyle/>
          <a:p>
            <a:pPr marL="533400" indent="-533400" algn="just">
              <a:lnSpc>
                <a:spcPct val="90000"/>
              </a:lnSpc>
            </a:pPr>
            <a:r>
              <a:rPr lang="en-GB" sz="2000" dirty="0" smtClean="0"/>
              <a:t>         </a:t>
            </a:r>
            <a:r>
              <a:rPr lang="en-GB" sz="2000" b="1" dirty="0" smtClean="0"/>
              <a:t>Example 1-6</a:t>
            </a:r>
          </a:p>
          <a:p>
            <a:pPr marL="533400" indent="-533400" algn="just">
              <a:lnSpc>
                <a:spcPct val="90000"/>
              </a:lnSpc>
            </a:pPr>
            <a:r>
              <a:rPr lang="en-GB" dirty="0" smtClean="0"/>
              <a:t>          The figure shows a wire carrying a current in the presence of a magnetic field.  The magnetic flux density is 0.25T, directed into the page.  If the wire is 1m long and carries 0.5A of current in the direction from the top of the page to the bottom, what are the magnitude and direction of the force induced on the wire?</a:t>
            </a:r>
            <a:endParaRPr lang="en-US" dirty="0" smtClean="0"/>
          </a:p>
        </p:txBody>
      </p:sp>
      <p:pic>
        <p:nvPicPr>
          <p:cNvPr id="7" name="Picture 4" descr="fig1-16"/>
          <p:cNvPicPr>
            <a:picLocks noChangeAspect="1" noChangeArrowheads="1"/>
          </p:cNvPicPr>
          <p:nvPr/>
        </p:nvPicPr>
        <p:blipFill>
          <a:blip r:embed="rId3" cstate="print"/>
          <a:srcRect/>
          <a:stretch>
            <a:fillRect/>
          </a:stretch>
        </p:blipFill>
        <p:spPr bwMode="auto">
          <a:xfrm>
            <a:off x="5000628" y="2714620"/>
            <a:ext cx="3121025" cy="30734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642910" y="1142984"/>
            <a:ext cx="7500990" cy="2308324"/>
          </a:xfrm>
          <a:prstGeom prst="rect">
            <a:avLst/>
          </a:prstGeom>
        </p:spPr>
        <p:txBody>
          <a:bodyPr wrap="square">
            <a:spAutoFit/>
          </a:bodyPr>
          <a:lstStyle/>
          <a:p>
            <a:r>
              <a:rPr lang="en-US" b="1" dirty="0" smtClean="0"/>
              <a:t>Solution</a:t>
            </a:r>
          </a:p>
          <a:p>
            <a:r>
              <a:rPr lang="en-US" dirty="0" smtClean="0"/>
              <a:t>Direction of F is given by the right hand rule </a:t>
            </a:r>
            <a:r>
              <a:rPr lang="en-US" dirty="0" smtClean="0">
                <a:sym typeface="Wingdings" pitchFamily="2" charset="2"/>
              </a:rPr>
              <a:t> to the right</a:t>
            </a:r>
          </a:p>
          <a:p>
            <a:endParaRPr lang="en-US" dirty="0" smtClean="0">
              <a:sym typeface="Wingdings" pitchFamily="2" charset="2"/>
            </a:endParaRPr>
          </a:p>
          <a:p>
            <a:r>
              <a:rPr lang="en-US" dirty="0" smtClean="0">
                <a:sym typeface="Wingdings" pitchFamily="2" charset="2"/>
              </a:rPr>
              <a:t>                 </a:t>
            </a:r>
          </a:p>
          <a:p>
            <a:r>
              <a:rPr lang="en-US" dirty="0" smtClean="0">
                <a:sym typeface="Wingdings" pitchFamily="2" charset="2"/>
              </a:rPr>
              <a:t>            = (0.5A)(1.0)m(0.25T) sin 90</a:t>
            </a:r>
            <a:r>
              <a:rPr lang="en-US" baseline="30000" dirty="0" smtClean="0">
                <a:sym typeface="Wingdings" pitchFamily="2" charset="2"/>
              </a:rPr>
              <a:t>o</a:t>
            </a:r>
          </a:p>
          <a:p>
            <a:r>
              <a:rPr lang="en-US" baseline="30000" dirty="0" smtClean="0">
                <a:sym typeface="Wingdings" pitchFamily="2" charset="2"/>
              </a:rPr>
              <a:t>                  </a:t>
            </a:r>
            <a:r>
              <a:rPr lang="en-US" dirty="0" smtClean="0">
                <a:sym typeface="Wingdings" pitchFamily="2" charset="2"/>
              </a:rPr>
              <a:t>= 0.125 N</a:t>
            </a:r>
          </a:p>
          <a:p>
            <a:r>
              <a:rPr lang="en-US" dirty="0" smtClean="0">
                <a:sym typeface="Wingdings" pitchFamily="2" charset="2"/>
              </a:rPr>
              <a:t>Therefore F=0.125 N directed to the right  </a:t>
            </a:r>
          </a:p>
          <a:p>
            <a:r>
              <a:rPr lang="en-US" dirty="0" smtClean="0">
                <a:sym typeface="Wingdings" pitchFamily="2" charset="2"/>
              </a:rPr>
              <a:t> </a:t>
            </a:r>
            <a:endParaRPr lang="en-US" dirty="0"/>
          </a:p>
        </p:txBody>
      </p:sp>
      <p:graphicFrame>
        <p:nvGraphicFramePr>
          <p:cNvPr id="51202" name="Object 4"/>
          <p:cNvGraphicFramePr>
            <a:graphicFrameLocks noChangeAspect="1"/>
          </p:cNvGraphicFramePr>
          <p:nvPr/>
        </p:nvGraphicFramePr>
        <p:xfrm>
          <a:off x="1000100" y="1928802"/>
          <a:ext cx="1526612" cy="387349"/>
        </p:xfrm>
        <a:graphic>
          <a:graphicData uri="http://schemas.openxmlformats.org/presentationml/2006/ole">
            <mc:AlternateContent xmlns:mc="http://schemas.openxmlformats.org/markup-compatibility/2006">
              <mc:Choice xmlns:v="urn:schemas-microsoft-com:vml" Requires="v">
                <p:oleObj spid="_x0000_s51220" r:id="rId4" imgW="799753" imgH="203112" progId="">
                  <p:embed/>
                </p:oleObj>
              </mc:Choice>
              <mc:Fallback>
                <p:oleObj r:id="rId4" imgW="799753" imgH="203112"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00" y="1928802"/>
                        <a:ext cx="1526612" cy="3873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7" descr="fig1-16"/>
          <p:cNvPicPr>
            <a:picLocks noChangeAspect="1" noChangeArrowheads="1"/>
          </p:cNvPicPr>
          <p:nvPr/>
        </p:nvPicPr>
        <p:blipFill>
          <a:blip r:embed="rId6" cstate="print"/>
          <a:srcRect/>
          <a:stretch>
            <a:fillRect/>
          </a:stretch>
        </p:blipFill>
        <p:spPr bwMode="auto">
          <a:xfrm>
            <a:off x="5500694" y="2786058"/>
            <a:ext cx="3121025" cy="30734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142844" y="1500174"/>
            <a:ext cx="8143932" cy="4829014"/>
          </a:xfrm>
          <a:prstGeom prst="rect">
            <a:avLst/>
          </a:prstGeom>
        </p:spPr>
        <p:txBody>
          <a:bodyPr wrap="square">
            <a:spAutoFit/>
          </a:bodyPr>
          <a:lstStyle/>
          <a:p>
            <a:pPr marL="533400" indent="-533400" algn="just">
              <a:lnSpc>
                <a:spcPct val="90000"/>
              </a:lnSpc>
              <a:buFont typeface="Wingdings" pitchFamily="2" charset="2"/>
              <a:buChar char="Ø"/>
            </a:pPr>
            <a:r>
              <a:rPr lang="en-GB" dirty="0" smtClean="0"/>
              <a:t>If a conductor moves or ‘cuts’ through a magnetic field, voltage will be induced between the terminals of the conductor. </a:t>
            </a:r>
            <a:endParaRPr lang="en-GB" b="1" dirty="0" smtClean="0">
              <a:solidFill>
                <a:srgbClr val="FF0000"/>
              </a:solidFill>
            </a:endParaRPr>
          </a:p>
          <a:p>
            <a:pPr marL="533400" indent="-533400" algn="just">
              <a:lnSpc>
                <a:spcPct val="90000"/>
              </a:lnSpc>
            </a:pPr>
            <a:endParaRPr lang="en-GB" dirty="0" smtClean="0"/>
          </a:p>
          <a:p>
            <a:pPr marL="533400" indent="-533400" algn="just">
              <a:lnSpc>
                <a:spcPct val="90000"/>
              </a:lnSpc>
              <a:buFont typeface="Wingdings" pitchFamily="2" charset="2"/>
              <a:buChar char="Ø"/>
            </a:pPr>
            <a:r>
              <a:rPr lang="en-GB" dirty="0" smtClean="0"/>
              <a:t>The magnitude of the induced voltage is dependent upon the velocity of the wire assuming that the magnetic field is constant. This can be summarised in terms of formulation as shown:</a:t>
            </a:r>
            <a:endParaRPr lang="en-GB" i="1" dirty="0" smtClean="0"/>
          </a:p>
          <a:p>
            <a:pPr marL="533400" indent="-533400" algn="just">
              <a:lnSpc>
                <a:spcPct val="90000"/>
              </a:lnSpc>
            </a:pPr>
            <a:r>
              <a:rPr lang="en-GB" i="1" dirty="0" smtClean="0"/>
              <a:t>                              </a:t>
            </a:r>
            <a:r>
              <a:rPr lang="en-GB" i="1" dirty="0" err="1" smtClean="0"/>
              <a:t>e</a:t>
            </a:r>
            <a:r>
              <a:rPr lang="en-GB" i="1" baseline="-25000" dirty="0" err="1" smtClean="0"/>
              <a:t>ind</a:t>
            </a:r>
            <a:r>
              <a:rPr lang="en-GB" i="1" dirty="0" smtClean="0"/>
              <a:t> = (</a:t>
            </a:r>
            <a:r>
              <a:rPr lang="en-GB" i="1" dirty="0" smtClean="0">
                <a:latin typeface="Times New Roman" pitchFamily="18" charset="0"/>
                <a:cs typeface="Times New Roman" pitchFamily="18" charset="0"/>
              </a:rPr>
              <a:t>v</a:t>
            </a:r>
            <a:r>
              <a:rPr lang="en-GB" i="1" dirty="0" smtClean="0"/>
              <a:t> x </a:t>
            </a:r>
            <a:r>
              <a:rPr lang="en-GB" i="1" dirty="0" smtClean="0">
                <a:latin typeface="Times New Roman" pitchFamily="18" charset="0"/>
                <a:cs typeface="Times New Roman" pitchFamily="18" charset="0"/>
              </a:rPr>
              <a:t>B</a:t>
            </a:r>
            <a:r>
              <a:rPr lang="en-GB" i="1" dirty="0" smtClean="0"/>
              <a:t>) </a:t>
            </a:r>
            <a:r>
              <a:rPr lang="en-GB" i="1" dirty="0" smtClean="0">
                <a:latin typeface="Times New Roman" pitchFamily="18" charset="0"/>
                <a:cs typeface="Times New Roman" pitchFamily="18" charset="0"/>
              </a:rPr>
              <a:t>l</a:t>
            </a:r>
            <a:endParaRPr lang="en-GB" dirty="0" smtClean="0">
              <a:latin typeface="Times New Roman" pitchFamily="18" charset="0"/>
              <a:cs typeface="Times New Roman" pitchFamily="18" charset="0"/>
            </a:endParaRPr>
          </a:p>
          <a:p>
            <a:pPr marL="533400" indent="-533400" algn="just">
              <a:lnSpc>
                <a:spcPct val="90000"/>
              </a:lnSpc>
            </a:pPr>
            <a:r>
              <a:rPr lang="en-GB" dirty="0" smtClean="0"/>
              <a:t>         where:</a:t>
            </a:r>
          </a:p>
          <a:p>
            <a:pPr marL="533400" indent="-533400" algn="just">
              <a:lnSpc>
                <a:spcPct val="90000"/>
              </a:lnSpc>
            </a:pPr>
            <a:r>
              <a:rPr lang="en-GB" dirty="0" smtClean="0"/>
              <a:t>	</a:t>
            </a:r>
            <a:r>
              <a:rPr lang="en-GB" i="1" dirty="0" smtClean="0">
                <a:latin typeface="Times New Roman" pitchFamily="18" charset="0"/>
                <a:cs typeface="Times New Roman" pitchFamily="18" charset="0"/>
              </a:rPr>
              <a:t>v </a:t>
            </a:r>
            <a:r>
              <a:rPr lang="en-GB" dirty="0" smtClean="0"/>
              <a:t>– velocity of the wire</a:t>
            </a:r>
          </a:p>
          <a:p>
            <a:pPr marL="533400" indent="-533400" algn="just">
              <a:lnSpc>
                <a:spcPct val="90000"/>
              </a:lnSpc>
            </a:pPr>
            <a:r>
              <a:rPr lang="en-GB" dirty="0" smtClean="0"/>
              <a:t>	</a:t>
            </a:r>
            <a:r>
              <a:rPr lang="en-GB" b="1" i="1" dirty="0" smtClean="0">
                <a:latin typeface="Times New Roman" pitchFamily="18" charset="0"/>
                <a:cs typeface="Times New Roman" pitchFamily="18" charset="0"/>
              </a:rPr>
              <a:t>B </a:t>
            </a:r>
            <a:r>
              <a:rPr lang="en-GB" dirty="0" smtClean="0"/>
              <a:t>– magnetic field density</a:t>
            </a:r>
          </a:p>
          <a:p>
            <a:pPr marL="533400" indent="-533400" algn="just">
              <a:lnSpc>
                <a:spcPct val="90000"/>
              </a:lnSpc>
            </a:pPr>
            <a:r>
              <a:rPr lang="en-GB" dirty="0" smtClean="0"/>
              <a:t>	</a:t>
            </a:r>
            <a:r>
              <a:rPr lang="en-GB" b="1" i="1" dirty="0" smtClean="0">
                <a:latin typeface="Times New Roman" pitchFamily="18" charset="0"/>
                <a:cs typeface="Times New Roman" pitchFamily="18" charset="0"/>
              </a:rPr>
              <a:t>l</a:t>
            </a:r>
            <a:r>
              <a:rPr lang="en-GB" dirty="0" smtClean="0">
                <a:latin typeface="Times New Roman" pitchFamily="18" charset="0"/>
                <a:cs typeface="Times New Roman" pitchFamily="18" charset="0"/>
              </a:rPr>
              <a:t> </a:t>
            </a:r>
            <a:r>
              <a:rPr lang="en-GB" dirty="0" smtClean="0"/>
              <a:t>– length of the wire in the magnetic field</a:t>
            </a:r>
          </a:p>
          <a:p>
            <a:pPr marL="533400" indent="-533400" algn="just">
              <a:lnSpc>
                <a:spcPct val="90000"/>
              </a:lnSpc>
            </a:pPr>
            <a:r>
              <a:rPr lang="en-GB" dirty="0" smtClean="0"/>
              <a:t>         </a:t>
            </a:r>
          </a:p>
          <a:p>
            <a:pPr marL="533400" indent="-533400" algn="just">
              <a:lnSpc>
                <a:spcPct val="90000"/>
              </a:lnSpc>
              <a:buFont typeface="Wingdings" pitchFamily="2" charset="2"/>
              <a:buChar char="Ø"/>
            </a:pPr>
            <a:r>
              <a:rPr lang="en-GB" dirty="0" smtClean="0"/>
              <a:t>Note: The value of </a:t>
            </a:r>
            <a:r>
              <a:rPr lang="en-GB" i="1" dirty="0" smtClean="0">
                <a:latin typeface="Times New Roman" pitchFamily="18" charset="0"/>
                <a:cs typeface="Times New Roman" pitchFamily="18" charset="0"/>
              </a:rPr>
              <a:t>l</a:t>
            </a:r>
            <a:r>
              <a:rPr lang="en-GB" dirty="0" smtClean="0"/>
              <a:t> (length) is dependent upon the angle at which the wire cuts through the magnetic field. Hence a more complete formula will be as follows:</a:t>
            </a:r>
            <a:endParaRPr lang="de-DE" i="1" dirty="0" smtClean="0"/>
          </a:p>
          <a:p>
            <a:pPr marL="533400" indent="-533400" algn="just">
              <a:lnSpc>
                <a:spcPct val="90000"/>
              </a:lnSpc>
            </a:pPr>
            <a:r>
              <a:rPr lang="de-DE" i="1" dirty="0" smtClean="0"/>
              <a:t>               e</a:t>
            </a:r>
            <a:r>
              <a:rPr lang="de-DE" i="1" baseline="-25000" dirty="0" smtClean="0"/>
              <a:t>ind </a:t>
            </a:r>
            <a:r>
              <a:rPr lang="de-DE" i="1" dirty="0" smtClean="0"/>
              <a:t>= (</a:t>
            </a:r>
            <a:r>
              <a:rPr lang="en-GB" i="1" dirty="0" smtClean="0">
                <a:latin typeface="Times New Roman" pitchFamily="18" charset="0"/>
                <a:cs typeface="Times New Roman" pitchFamily="18" charset="0"/>
              </a:rPr>
              <a:t>v</a:t>
            </a:r>
            <a:r>
              <a:rPr lang="de-DE" i="1" dirty="0" smtClean="0"/>
              <a:t> x </a:t>
            </a:r>
            <a:r>
              <a:rPr lang="en-GB" i="1" dirty="0" smtClean="0">
                <a:latin typeface="Times New Roman" pitchFamily="18" charset="0"/>
                <a:cs typeface="Times New Roman" pitchFamily="18" charset="0"/>
              </a:rPr>
              <a:t>B</a:t>
            </a:r>
            <a:r>
              <a:rPr lang="de-DE" i="1" dirty="0" smtClean="0"/>
              <a:t>)</a:t>
            </a:r>
            <a:r>
              <a:rPr lang="de-DE" i="1" dirty="0" smtClean="0">
                <a:latin typeface="Times New Roman" pitchFamily="18" charset="0"/>
                <a:cs typeface="Times New Roman" pitchFamily="18" charset="0"/>
              </a:rPr>
              <a:t>l </a:t>
            </a:r>
            <a:r>
              <a:rPr lang="de-DE" i="1" dirty="0" smtClean="0"/>
              <a:t>cos</a:t>
            </a:r>
            <a:r>
              <a:rPr lang="en-GB" i="1" dirty="0" smtClean="0"/>
              <a:t>ѳ</a:t>
            </a:r>
            <a:endParaRPr lang="en-GB" dirty="0" smtClean="0"/>
          </a:p>
          <a:p>
            <a:pPr marL="533400" indent="-533400" algn="just">
              <a:lnSpc>
                <a:spcPct val="90000"/>
              </a:lnSpc>
            </a:pPr>
            <a:r>
              <a:rPr lang="en-GB" dirty="0" smtClean="0"/>
              <a:t>          </a:t>
            </a:r>
          </a:p>
          <a:p>
            <a:pPr marL="533400" indent="-533400" algn="just">
              <a:lnSpc>
                <a:spcPct val="90000"/>
              </a:lnSpc>
            </a:pPr>
            <a:r>
              <a:rPr lang="en-GB" dirty="0" smtClean="0"/>
              <a:t>           where:</a:t>
            </a:r>
            <a:endParaRPr lang="en-GB" dirty="0" smtClean="0">
              <a:sym typeface="Symbol" pitchFamily="18" charset="2"/>
            </a:endParaRPr>
          </a:p>
          <a:p>
            <a:pPr marL="533400" indent="-533400" algn="just">
              <a:lnSpc>
                <a:spcPct val="90000"/>
              </a:lnSpc>
            </a:pPr>
            <a:r>
              <a:rPr lang="en-GB" dirty="0" smtClean="0">
                <a:sym typeface="Symbol" pitchFamily="18" charset="2"/>
              </a:rPr>
              <a:t>           </a:t>
            </a:r>
            <a:r>
              <a:rPr lang="en-GB" dirty="0" smtClean="0"/>
              <a:t> - smallest angle between the conductor and the direction of (</a:t>
            </a:r>
            <a:r>
              <a:rPr lang="en-GB" b="1" i="1" dirty="0" smtClean="0"/>
              <a:t>v x B</a:t>
            </a:r>
            <a:r>
              <a:rPr lang="en-GB" dirty="0" smtClean="0"/>
              <a:t>)</a:t>
            </a:r>
            <a:endParaRPr lang="en-US" dirty="0" smtClean="0"/>
          </a:p>
        </p:txBody>
      </p:sp>
      <p:sp>
        <p:nvSpPr>
          <p:cNvPr id="7" name="Rectangle 6"/>
          <p:cNvSpPr/>
          <p:nvPr/>
        </p:nvSpPr>
        <p:spPr>
          <a:xfrm>
            <a:off x="571472" y="1071546"/>
            <a:ext cx="8143932" cy="400110"/>
          </a:xfrm>
          <a:prstGeom prst="rect">
            <a:avLst/>
          </a:prstGeom>
        </p:spPr>
        <p:txBody>
          <a:bodyPr wrap="square">
            <a:spAutoFit/>
          </a:bodyPr>
          <a:lstStyle/>
          <a:p>
            <a:r>
              <a:rPr lang="en-GB" sz="2000" b="1" dirty="0" smtClean="0">
                <a:solidFill>
                  <a:srgbClr val="C00000"/>
                </a:solidFill>
              </a:rPr>
              <a:t>Production of Induced voltage on a conductor  (Generator action principle)</a:t>
            </a:r>
            <a:r>
              <a:rPr lang="en-US" sz="2000" dirty="0" smtClean="0">
                <a:solidFill>
                  <a:srgbClr val="C00000"/>
                </a:solidFill>
              </a:rPr>
              <a:t> </a:t>
            </a:r>
            <a:endParaRPr lang="en-US" sz="2000" dirty="0">
              <a:solidFill>
                <a:srgbClr val="C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3"/>
          <p:cNvSpPr txBox="1">
            <a:spLocks noChangeArrowheads="1"/>
          </p:cNvSpPr>
          <p:nvPr/>
        </p:nvSpPr>
        <p:spPr>
          <a:xfrm>
            <a:off x="468312" y="1066800"/>
            <a:ext cx="8032777" cy="5065713"/>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b="1" i="1" u="none" strike="noStrike" kern="1200" cap="none" spc="0" normalizeH="0" baseline="0" noProof="0" dirty="0" smtClean="0">
                <a:ln>
                  <a:noFill/>
                </a:ln>
                <a:solidFill>
                  <a:srgbClr val="FF0000"/>
                </a:solidFill>
                <a:effectLst/>
                <a:uLnTx/>
                <a:uFillTx/>
                <a:latin typeface="+mn-lt"/>
                <a:ea typeface="+mn-ea"/>
                <a:cs typeface="+mn-cs"/>
              </a:rPr>
              <a:t>The induction of voltages in a wire moving in a magnetic field is fundamental to the operation of all types of generators.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effectLst/>
                <a:uLnTx/>
                <a:uFillTx/>
                <a:latin typeface="+mn-lt"/>
                <a:ea typeface="+mn-ea"/>
                <a:cs typeface="+mn-cs"/>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1" u="sng" strike="noStrike" kern="1200" cap="none" spc="0" normalizeH="0" baseline="0" noProof="0" dirty="0" smtClean="0">
                <a:ln>
                  <a:noFill/>
                </a:ln>
                <a:effectLst/>
                <a:uLnTx/>
                <a:uFillTx/>
                <a:latin typeface="+mn-lt"/>
                <a:ea typeface="+mn-ea"/>
                <a:cs typeface="+mn-cs"/>
              </a:rPr>
              <a:t>Example 1.8</a:t>
            </a:r>
          </a:p>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b="0" i="0" u="none" strike="noStrike" kern="1200" cap="none" spc="0" normalizeH="0" baseline="0" noProof="0" dirty="0" smtClean="0">
                <a:ln>
                  <a:noFill/>
                </a:ln>
                <a:effectLst/>
                <a:uLnTx/>
                <a:uFillTx/>
                <a:latin typeface="+mn-lt"/>
                <a:ea typeface="+mn-ea"/>
                <a:cs typeface="+mn-cs"/>
              </a:rPr>
              <a:t>   The figure shows a conductor moving with a velocity of 5m/s to the right in the presence of a magnetic field.  The flux density is 0.5T into the page, and the wire is 1m length, oriented as shown. What are the magnitude and polarity of the resulting induced voltage?</a:t>
            </a:r>
            <a:endParaRPr kumimoji="0" lang="en-US" b="0" i="0" u="none" strike="noStrike" kern="1200" cap="none" spc="0" normalizeH="0" baseline="0" noProof="0" dirty="0" smtClean="0">
              <a:ln>
                <a:noFill/>
              </a:ln>
              <a:effectLst/>
              <a:uLnTx/>
              <a:uFillTx/>
              <a:latin typeface="+mn-lt"/>
              <a:ea typeface="+mn-ea"/>
              <a:cs typeface="+mn-cs"/>
            </a:endParaRPr>
          </a:p>
        </p:txBody>
      </p:sp>
      <p:sp>
        <p:nvSpPr>
          <p:cNvPr id="7" name="Rounded Rectangle 6"/>
          <p:cNvSpPr/>
          <p:nvPr/>
        </p:nvSpPr>
        <p:spPr>
          <a:xfrm>
            <a:off x="428596" y="1000108"/>
            <a:ext cx="8215370" cy="78581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3"/>
          <p:cNvSpPr txBox="1">
            <a:spLocks noChangeArrowheads="1"/>
          </p:cNvSpPr>
          <p:nvPr/>
        </p:nvSpPr>
        <p:spPr>
          <a:xfrm>
            <a:off x="468312" y="1066800"/>
            <a:ext cx="7747025" cy="5065713"/>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b="1" i="0" u="sng" strike="noStrike" kern="1200" cap="none" spc="0" normalizeH="0" baseline="0" noProof="0" dirty="0" smtClean="0">
                <a:ln>
                  <a:noFill/>
                </a:ln>
                <a:effectLst/>
                <a:uLnTx/>
                <a:uFillTx/>
                <a:latin typeface="+mn-lt"/>
                <a:ea typeface="+mn-ea"/>
                <a:cs typeface="+mn-cs"/>
              </a:rPr>
              <a:t>Solution: </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effectLst/>
                <a:uLnTx/>
                <a:uFillTx/>
                <a:latin typeface="+mn-lt"/>
                <a:ea typeface="+mn-ea"/>
                <a:cs typeface="+mn-cs"/>
              </a:rPr>
              <a:t>direction of </a:t>
            </a:r>
            <a:r>
              <a:rPr kumimoji="0" lang="en-US" b="0" i="0" u="none" strike="noStrike" kern="1200" cap="none" spc="0" normalizeH="0" baseline="0" noProof="0" dirty="0" err="1" smtClean="0">
                <a:ln>
                  <a:noFill/>
                </a:ln>
                <a:effectLst/>
                <a:uLnTx/>
                <a:uFillTx/>
                <a:latin typeface="+mn-lt"/>
                <a:ea typeface="+mn-ea"/>
                <a:cs typeface="+mn-cs"/>
              </a:rPr>
              <a:t>vxB</a:t>
            </a:r>
            <a:r>
              <a:rPr kumimoji="0" lang="en-US" b="0" i="0" u="none" strike="noStrike" kern="1200" cap="none" spc="0" normalizeH="0" baseline="0" noProof="0" dirty="0" smtClean="0">
                <a:ln>
                  <a:noFill/>
                </a:ln>
                <a:effectLst/>
                <a:uLnTx/>
                <a:uFillTx/>
                <a:latin typeface="+mn-lt"/>
                <a:ea typeface="+mn-ea"/>
                <a:cs typeface="+mn-cs"/>
              </a:rPr>
              <a:t> is up and voltage polarity is as shown since positive voltage polarity is in the direction of </a:t>
            </a:r>
            <a:r>
              <a:rPr kumimoji="0" lang="en-US" b="0" i="0" u="none" strike="noStrike" kern="1200" cap="none" spc="0" normalizeH="0" baseline="0" noProof="0" dirty="0" err="1" smtClean="0">
                <a:ln>
                  <a:noFill/>
                </a:ln>
                <a:effectLst/>
                <a:uLnTx/>
                <a:uFillTx/>
                <a:latin typeface="+mn-lt"/>
                <a:ea typeface="+mn-ea"/>
                <a:cs typeface="+mn-cs"/>
              </a:rPr>
              <a:t>vxB</a:t>
            </a:r>
            <a:endParaRPr kumimoji="0" lang="en-US"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b="0" i="1" u="none" strike="noStrike" kern="1200" cap="none" spc="0" normalizeH="0" baseline="0" noProof="0" dirty="0" err="1" smtClean="0">
                <a:ln>
                  <a:noFill/>
                </a:ln>
                <a:effectLst/>
                <a:uLnTx/>
                <a:uFillTx/>
                <a:latin typeface="+mn-lt"/>
                <a:ea typeface="+mn-ea"/>
                <a:cs typeface="+mn-cs"/>
              </a:rPr>
              <a:t>e</a:t>
            </a:r>
            <a:r>
              <a:rPr kumimoji="0" lang="en-GB" b="0" i="1" u="none" strike="noStrike" kern="1200" cap="none" spc="0" normalizeH="0" baseline="-25000" noProof="0" dirty="0" err="1" smtClean="0">
                <a:ln>
                  <a:noFill/>
                </a:ln>
                <a:effectLst/>
                <a:uLnTx/>
                <a:uFillTx/>
                <a:latin typeface="+mn-lt"/>
                <a:ea typeface="+mn-ea"/>
                <a:cs typeface="+mn-cs"/>
              </a:rPr>
              <a:t>ind</a:t>
            </a:r>
            <a:r>
              <a:rPr kumimoji="0" lang="en-GB" b="0" i="1" u="none" strike="noStrike" kern="1200" cap="none" spc="0" normalizeH="0" baseline="0" noProof="0" dirty="0" smtClean="0">
                <a:ln>
                  <a:noFill/>
                </a:ln>
                <a:effectLst/>
                <a:uLnTx/>
                <a:uFillTx/>
                <a:latin typeface="+mn-lt"/>
                <a:ea typeface="+mn-ea"/>
                <a:cs typeface="+mn-cs"/>
              </a:rPr>
              <a:t> = (</a:t>
            </a:r>
            <a:r>
              <a:rPr kumimoji="0" lang="en-GB" b="0" i="1" u="none" strike="noStrike" kern="1200" cap="none" spc="0" normalizeH="0" baseline="0" noProof="0" dirty="0" smtClean="0">
                <a:ln>
                  <a:noFill/>
                </a:ln>
                <a:effectLst/>
                <a:uLnTx/>
                <a:uFillTx/>
                <a:latin typeface="Times New Roman" pitchFamily="18" charset="0"/>
                <a:ea typeface="+mn-ea"/>
                <a:cs typeface="Times New Roman" pitchFamily="18" charset="0"/>
              </a:rPr>
              <a:t>v</a:t>
            </a:r>
            <a:r>
              <a:rPr kumimoji="0" lang="en-GB" b="0" i="1" u="none" strike="noStrike" kern="1200" cap="none" spc="0" normalizeH="0" baseline="0" noProof="0" dirty="0" smtClean="0">
                <a:ln>
                  <a:noFill/>
                </a:ln>
                <a:effectLst/>
                <a:uLnTx/>
                <a:uFillTx/>
                <a:latin typeface="+mn-lt"/>
                <a:ea typeface="+mn-ea"/>
                <a:cs typeface="+mn-cs"/>
              </a:rPr>
              <a:t> x </a:t>
            </a:r>
            <a:r>
              <a:rPr kumimoji="0" lang="en-GB" b="0" i="1" u="none" strike="noStrike" kern="1200" cap="none" spc="0" normalizeH="0" baseline="0" noProof="0" dirty="0" smtClean="0">
                <a:ln>
                  <a:noFill/>
                </a:ln>
                <a:effectLst/>
                <a:uLnTx/>
                <a:uFillTx/>
                <a:latin typeface="Times New Roman" pitchFamily="18" charset="0"/>
                <a:ea typeface="+mn-ea"/>
                <a:cs typeface="Times New Roman" pitchFamily="18" charset="0"/>
              </a:rPr>
              <a:t>B</a:t>
            </a:r>
            <a:r>
              <a:rPr kumimoji="0" lang="en-GB" b="0" i="1" u="none" strike="noStrike" kern="1200" cap="none" spc="0" normalizeH="0" baseline="0" noProof="0" dirty="0" smtClean="0">
                <a:ln>
                  <a:noFill/>
                </a:ln>
                <a:effectLst/>
                <a:uLnTx/>
                <a:uFillTx/>
                <a:latin typeface="+mn-lt"/>
                <a:ea typeface="+mn-ea"/>
                <a:cs typeface="+mn-cs"/>
              </a:rPr>
              <a:t>) </a:t>
            </a:r>
            <a:r>
              <a:rPr kumimoji="0" lang="en-GB" b="0" i="1" u="none" strike="noStrike" kern="1200" cap="none" spc="0" normalizeH="0" baseline="0" noProof="0" dirty="0" smtClean="0">
                <a:ln>
                  <a:noFill/>
                </a:ln>
                <a:effectLst/>
                <a:uLnTx/>
                <a:uFillTx/>
                <a:latin typeface="Times New Roman" pitchFamily="18" charset="0"/>
                <a:ea typeface="+mn-ea"/>
                <a:cs typeface="Times New Roman" pitchFamily="18" charset="0"/>
              </a:rPr>
              <a:t>l= </a:t>
            </a:r>
            <a:r>
              <a:rPr kumimoji="0" lang="en-GB" b="0" i="1" u="none" strike="noStrike" kern="1200" cap="none" spc="0" normalizeH="0" baseline="0" noProof="0" dirty="0" smtClean="0">
                <a:ln>
                  <a:noFill/>
                </a:ln>
                <a:effectLst/>
                <a:uLnTx/>
                <a:uFillTx/>
                <a:latin typeface="+mn-lt"/>
                <a:ea typeface="+mn-ea"/>
                <a:cs typeface="+mn-cs"/>
              </a:rPr>
              <a:t>(</a:t>
            </a:r>
            <a:r>
              <a:rPr kumimoji="0" lang="en-GB" b="0" i="1" u="none" strike="noStrike" kern="1200" cap="none" spc="0" normalizeH="0" baseline="0" noProof="0" dirty="0" err="1" smtClean="0">
                <a:ln>
                  <a:noFill/>
                </a:ln>
                <a:effectLst/>
                <a:uLnTx/>
                <a:uFillTx/>
                <a:latin typeface="Times New Roman" pitchFamily="18" charset="0"/>
                <a:ea typeface="+mn-ea"/>
                <a:cs typeface="Times New Roman" pitchFamily="18" charset="0"/>
              </a:rPr>
              <a:t>vBsin</a:t>
            </a:r>
            <a:r>
              <a:rPr kumimoji="0" lang="en-GB" b="0" i="1" u="none" strike="noStrike" kern="1200" cap="none" spc="0" normalizeH="0" baseline="0" noProof="0" dirty="0" smtClean="0">
                <a:ln>
                  <a:noFill/>
                </a:ln>
                <a:effectLst/>
                <a:uLnTx/>
                <a:uFillTx/>
                <a:latin typeface="Times New Roman" pitchFamily="18" charset="0"/>
                <a:ea typeface="+mn-ea"/>
                <a:cs typeface="Times New Roman" pitchFamily="18" charset="0"/>
              </a:rPr>
              <a:t> 90</a:t>
            </a:r>
            <a:r>
              <a:rPr kumimoji="0" lang="en-GB" b="0" i="1" u="none" strike="noStrike" kern="1200" cap="none" spc="0" normalizeH="0" baseline="30000" noProof="0" dirty="0" smtClean="0">
                <a:ln>
                  <a:noFill/>
                </a:ln>
                <a:effectLst/>
                <a:uLnTx/>
                <a:uFillTx/>
                <a:latin typeface="Times New Roman" pitchFamily="18" charset="0"/>
                <a:ea typeface="+mn-ea"/>
                <a:cs typeface="Times New Roman" pitchFamily="18" charset="0"/>
              </a:rPr>
              <a:t>o</a:t>
            </a:r>
            <a:r>
              <a:rPr kumimoji="0" lang="en-GB" b="0" i="1" u="none" strike="noStrike" kern="1200" cap="none" spc="0" normalizeH="0" baseline="0" noProof="0" dirty="0" smtClean="0">
                <a:ln>
                  <a:noFill/>
                </a:ln>
                <a:effectLst/>
                <a:uLnTx/>
                <a:uFillTx/>
                <a:latin typeface="+mn-lt"/>
                <a:ea typeface="+mn-ea"/>
                <a:cs typeface="+mn-cs"/>
              </a:rPr>
              <a:t>) </a:t>
            </a:r>
            <a:r>
              <a:rPr kumimoji="0" lang="en-GB" b="0" i="1" u="none" strike="noStrike" kern="1200" cap="none" spc="0" normalizeH="0" baseline="0" noProof="0" dirty="0" smtClean="0">
                <a:ln>
                  <a:noFill/>
                </a:ln>
                <a:effectLst/>
                <a:uLnTx/>
                <a:uFillTx/>
                <a:latin typeface="Times New Roman" pitchFamily="18" charset="0"/>
                <a:ea typeface="+mn-ea"/>
                <a:cs typeface="Times New Roman" pitchFamily="18" charset="0"/>
              </a:rPr>
              <a:t>l </a:t>
            </a:r>
            <a:r>
              <a:rPr kumimoji="0" lang="en-GB" b="0" i="1" u="none" strike="noStrike" kern="1200" cap="none" spc="0" normalizeH="0" baseline="0" noProof="0" dirty="0" err="1" smtClean="0">
                <a:ln>
                  <a:noFill/>
                </a:ln>
                <a:effectLst/>
                <a:uLnTx/>
                <a:uFillTx/>
                <a:latin typeface="Times New Roman" pitchFamily="18" charset="0"/>
                <a:ea typeface="+mn-ea"/>
                <a:cs typeface="Times New Roman" pitchFamily="18" charset="0"/>
              </a:rPr>
              <a:t>cos</a:t>
            </a:r>
            <a:r>
              <a:rPr kumimoji="0" lang="en-GB" b="0" i="1" u="none" strike="noStrike" kern="1200" cap="none" spc="0" normalizeH="0" baseline="0" noProof="0" dirty="0" smtClean="0">
                <a:ln>
                  <a:noFill/>
                </a:ln>
                <a:effectLst/>
                <a:uLnTx/>
                <a:uFillTx/>
                <a:latin typeface="Times New Roman" pitchFamily="18" charset="0"/>
                <a:ea typeface="+mn-ea"/>
                <a:cs typeface="Times New Roman" pitchFamily="18" charset="0"/>
              </a:rPr>
              <a:t> 0</a:t>
            </a:r>
            <a:r>
              <a:rPr kumimoji="0" lang="en-GB" b="0" i="1" u="none" strike="noStrike" kern="1200" cap="none" spc="0" normalizeH="0" baseline="30000" noProof="0" dirty="0" smtClean="0">
                <a:ln>
                  <a:noFill/>
                </a:ln>
                <a:effectLst/>
                <a:uLnTx/>
                <a:uFillTx/>
                <a:latin typeface="Times New Roman" pitchFamily="18" charset="0"/>
                <a:ea typeface="+mn-ea"/>
                <a:cs typeface="Times New Roman" pitchFamily="18" charset="0"/>
              </a:rPr>
              <a:t>o</a:t>
            </a: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GB" b="0" i="1" u="none" strike="noStrike" kern="1200" cap="none" spc="0" normalizeH="0" baseline="0" noProof="0" dirty="0" smtClean="0">
                <a:ln>
                  <a:noFill/>
                </a:ln>
                <a:effectLst/>
                <a:uLnTx/>
                <a:uFillTx/>
                <a:latin typeface="Times New Roman" pitchFamily="18" charset="0"/>
                <a:ea typeface="+mn-ea"/>
                <a:cs typeface="Times New Roman" pitchFamily="18" charset="0"/>
              </a:rPr>
              <a:t>          =    5( m/s)(0.5T) (1.0m)=2.5V</a:t>
            </a: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GB" b="0" i="1"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GB" b="0" i="1" u="none" strike="noStrike" kern="1200" cap="none" spc="0" normalizeH="0" baseline="30000" noProof="0" dirty="0" smtClean="0">
              <a:ln>
                <a:noFill/>
              </a:ln>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b="0" i="0" u="none" strike="noStrike" kern="1200" cap="none" spc="0" normalizeH="0" baseline="0" noProof="0" dirty="0" smtClean="0">
                <a:ln>
                  <a:noFill/>
                </a:ln>
                <a:effectLst/>
                <a:uLnTx/>
                <a:uFillTx/>
                <a:latin typeface="Times New Roman" pitchFamily="18" charset="0"/>
                <a:ea typeface="+mn-ea"/>
                <a:cs typeface="Times New Roman" pitchFamily="18" charset="0"/>
              </a:rPr>
              <a:t>Induced voltage is 2.5V, positive at top of wire</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b="0" i="1" u="none" strike="noStrike" kern="1200" cap="none" spc="0" normalizeH="0" baseline="30000" noProof="0" dirty="0" smtClean="0">
              <a:ln>
                <a:noFill/>
              </a:ln>
              <a:effectLst/>
              <a:uLnTx/>
              <a:uFillTx/>
              <a:latin typeface="Times New Roman" pitchFamily="18" charset="0"/>
              <a:ea typeface="+mn-ea"/>
              <a:cs typeface="Times New Roman" pitchFamily="18" charset="0"/>
            </a:endParaRPr>
          </a:p>
        </p:txBody>
      </p:sp>
      <p:pic>
        <p:nvPicPr>
          <p:cNvPr id="7" name="Picture 2"/>
          <p:cNvPicPr>
            <a:picLocks noChangeAspect="1" noChangeArrowheads="1"/>
          </p:cNvPicPr>
          <p:nvPr/>
        </p:nvPicPr>
        <p:blipFill>
          <a:blip r:embed="rId3" cstate="print"/>
          <a:srcRect/>
          <a:stretch>
            <a:fillRect/>
          </a:stretch>
        </p:blipFill>
        <p:spPr bwMode="auto">
          <a:xfrm>
            <a:off x="2714611" y="3714752"/>
            <a:ext cx="2786082" cy="2364571"/>
          </a:xfrm>
          <a:prstGeom prst="rect">
            <a:avLst/>
          </a:prstGeom>
          <a:noFill/>
          <a:ln w="9525">
            <a:noFill/>
            <a:miter lim="800000"/>
            <a:headEnd/>
            <a:tailEnd/>
          </a:ln>
          <a:effectLst/>
        </p:spPr>
      </p:pic>
      <p:pic>
        <p:nvPicPr>
          <p:cNvPr id="9" name="Picture 3"/>
          <p:cNvPicPr>
            <a:picLocks noChangeAspect="1" noChangeArrowheads="1"/>
          </p:cNvPicPr>
          <p:nvPr/>
        </p:nvPicPr>
        <p:blipFill>
          <a:blip r:embed="rId4" cstate="print"/>
          <a:srcRect/>
          <a:stretch>
            <a:fillRect/>
          </a:stretch>
        </p:blipFill>
        <p:spPr bwMode="auto">
          <a:xfrm>
            <a:off x="6072197" y="3548082"/>
            <a:ext cx="2247900" cy="2667000"/>
          </a:xfrm>
          <a:prstGeom prst="rect">
            <a:avLst/>
          </a:prstGeom>
          <a:noFill/>
          <a:ln w="9525">
            <a:noFill/>
            <a:miter lim="800000"/>
            <a:headEnd/>
            <a:tailEnd/>
          </a:ln>
          <a:effectLst/>
        </p:spPr>
      </p:pic>
      <p:sp>
        <p:nvSpPr>
          <p:cNvPr id="10" name="Text Box 5"/>
          <p:cNvSpPr txBox="1">
            <a:spLocks noChangeArrowheads="1"/>
          </p:cNvSpPr>
          <p:nvPr/>
        </p:nvSpPr>
        <p:spPr bwMode="auto">
          <a:xfrm>
            <a:off x="714348" y="4143380"/>
            <a:ext cx="1785950" cy="923330"/>
          </a:xfrm>
          <a:prstGeom prst="rect">
            <a:avLst/>
          </a:prstGeom>
          <a:noFill/>
          <a:ln w="9525">
            <a:noFill/>
            <a:miter lim="800000"/>
            <a:headEnd/>
            <a:tailEnd/>
          </a:ln>
        </p:spPr>
        <p:txBody>
          <a:bodyPr wrap="square">
            <a:spAutoFit/>
          </a:bodyPr>
          <a:lstStyle/>
          <a:p>
            <a:pPr>
              <a:spcBef>
                <a:spcPct val="50000"/>
              </a:spcBef>
            </a:pPr>
            <a:r>
              <a:rPr lang="en-US" dirty="0"/>
              <a:t>Positive voltage polarity is in the direction of </a:t>
            </a:r>
            <a:r>
              <a:rPr lang="en-US" dirty="0" err="1">
                <a:latin typeface="Times New Roman" pitchFamily="18" charset="0"/>
                <a:cs typeface="Times New Roman" pitchFamily="18" charset="0"/>
              </a:rPr>
              <a:t>v</a:t>
            </a:r>
            <a:r>
              <a:rPr lang="en-US" dirty="0" err="1"/>
              <a:t>xB</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642910" y="1142984"/>
            <a:ext cx="2691763" cy="400110"/>
          </a:xfrm>
          <a:prstGeom prst="rect">
            <a:avLst/>
          </a:prstGeom>
        </p:spPr>
        <p:txBody>
          <a:bodyPr wrap="none">
            <a:spAutoFit/>
          </a:bodyPr>
          <a:lstStyle/>
          <a:p>
            <a:r>
              <a:rPr lang="en-GB" sz="2000" b="1" u="sng" dirty="0" smtClean="0">
                <a:solidFill>
                  <a:srgbClr val="FF0000"/>
                </a:solidFill>
              </a:rPr>
              <a:t>The Linear DC Machine</a:t>
            </a:r>
            <a:r>
              <a:rPr lang="en-US" sz="2000" dirty="0" smtClean="0">
                <a:solidFill>
                  <a:srgbClr val="FF0000"/>
                </a:solidFill>
              </a:rPr>
              <a:t> </a:t>
            </a:r>
            <a:endParaRPr lang="en-US" sz="2000" dirty="0"/>
          </a:p>
        </p:txBody>
      </p:sp>
      <p:sp>
        <p:nvSpPr>
          <p:cNvPr id="7" name="Rectangle 6"/>
          <p:cNvSpPr/>
          <p:nvPr/>
        </p:nvSpPr>
        <p:spPr>
          <a:xfrm>
            <a:off x="714348" y="1714488"/>
            <a:ext cx="7715304" cy="757130"/>
          </a:xfrm>
          <a:prstGeom prst="rect">
            <a:avLst/>
          </a:prstGeom>
        </p:spPr>
        <p:txBody>
          <a:bodyPr wrap="square">
            <a:spAutoFit/>
          </a:bodyPr>
          <a:lstStyle/>
          <a:p>
            <a:pPr algn="just">
              <a:lnSpc>
                <a:spcPct val="80000"/>
              </a:lnSpc>
            </a:pPr>
            <a:r>
              <a:rPr lang="en-GB" dirty="0" smtClean="0"/>
              <a:t>Linear DC machine is the simplest form of DC machine which is easy to understand, and it operates according to the same principles and exhibits the same behaviour as motors and generators. Consider the following:</a:t>
            </a:r>
          </a:p>
        </p:txBody>
      </p:sp>
      <p:graphicFrame>
        <p:nvGraphicFramePr>
          <p:cNvPr id="9" name="Object 4"/>
          <p:cNvGraphicFramePr>
            <a:graphicFrameLocks noChangeAspect="1"/>
          </p:cNvGraphicFramePr>
          <p:nvPr/>
        </p:nvGraphicFramePr>
        <p:xfrm>
          <a:off x="2108200" y="2570168"/>
          <a:ext cx="4335463" cy="1584325"/>
        </p:xfrm>
        <a:graphic>
          <a:graphicData uri="http://schemas.openxmlformats.org/presentationml/2006/ole">
            <mc:AlternateContent xmlns:mc="http://schemas.openxmlformats.org/markup-compatibility/2006">
              <mc:Choice xmlns:v="urn:schemas-microsoft-com:vml" Requires="v">
                <p:oleObj spid="_x0000_s53286" name="Visio" r:id="rId4" imgW="4872228" imgH="1781556" progId="Visio.Drawing.11">
                  <p:embed/>
                </p:oleObj>
              </mc:Choice>
              <mc:Fallback>
                <p:oleObj name="Visio" r:id="rId4" imgW="4872228" imgH="1781556" progId="Visio.Drawing.11">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8200" y="2570168"/>
                        <a:ext cx="4335463" cy="158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Line 8"/>
          <p:cNvSpPr>
            <a:spLocks noChangeShapeType="1"/>
          </p:cNvSpPr>
          <p:nvPr/>
        </p:nvSpPr>
        <p:spPr bwMode="auto">
          <a:xfrm flipV="1">
            <a:off x="1476375" y="3721106"/>
            <a:ext cx="935038" cy="288925"/>
          </a:xfrm>
          <a:prstGeom prst="line">
            <a:avLst/>
          </a:prstGeom>
          <a:noFill/>
          <a:ln w="9525">
            <a:solidFill>
              <a:schemeClr val="tx1"/>
            </a:solidFill>
            <a:miter lim="800000"/>
            <a:headEnd/>
            <a:tailEnd type="triangle" w="med" len="med"/>
          </a:ln>
        </p:spPr>
        <p:txBody>
          <a:bodyPr wrap="none"/>
          <a:lstStyle/>
          <a:p>
            <a:endParaRPr lang="en-US"/>
          </a:p>
        </p:txBody>
      </p:sp>
      <p:sp>
        <p:nvSpPr>
          <p:cNvPr id="11" name="Text Box 9"/>
          <p:cNvSpPr txBox="1">
            <a:spLocks noChangeArrowheads="1"/>
          </p:cNvSpPr>
          <p:nvPr/>
        </p:nvSpPr>
        <p:spPr bwMode="auto">
          <a:xfrm>
            <a:off x="611188" y="3794131"/>
            <a:ext cx="936625" cy="336550"/>
          </a:xfrm>
          <a:prstGeom prst="rect">
            <a:avLst/>
          </a:prstGeom>
          <a:noFill/>
          <a:ln w="9525">
            <a:noFill/>
            <a:miter lim="800000"/>
            <a:headEnd/>
            <a:tailEnd/>
          </a:ln>
        </p:spPr>
        <p:txBody>
          <a:bodyPr>
            <a:spAutoFit/>
          </a:bodyPr>
          <a:lstStyle/>
          <a:p>
            <a:pPr>
              <a:spcBef>
                <a:spcPct val="50000"/>
              </a:spcBef>
            </a:pPr>
            <a:r>
              <a:rPr lang="en-US" sz="1600" dirty="0"/>
              <a:t>Battery</a:t>
            </a:r>
          </a:p>
        </p:txBody>
      </p:sp>
      <p:sp>
        <p:nvSpPr>
          <p:cNvPr id="12" name="Line 10"/>
          <p:cNvSpPr>
            <a:spLocks noChangeShapeType="1"/>
          </p:cNvSpPr>
          <p:nvPr/>
        </p:nvSpPr>
        <p:spPr bwMode="auto">
          <a:xfrm>
            <a:off x="2627313" y="2641606"/>
            <a:ext cx="576262" cy="215900"/>
          </a:xfrm>
          <a:prstGeom prst="line">
            <a:avLst/>
          </a:prstGeom>
          <a:noFill/>
          <a:ln w="9525">
            <a:solidFill>
              <a:schemeClr val="tx1"/>
            </a:solidFill>
            <a:miter lim="800000"/>
            <a:headEnd/>
            <a:tailEnd type="triangle" w="med" len="med"/>
          </a:ln>
        </p:spPr>
        <p:txBody>
          <a:bodyPr wrap="none"/>
          <a:lstStyle/>
          <a:p>
            <a:endParaRPr lang="en-US"/>
          </a:p>
        </p:txBody>
      </p:sp>
      <p:sp>
        <p:nvSpPr>
          <p:cNvPr id="13" name="Line 12"/>
          <p:cNvSpPr>
            <a:spLocks noChangeShapeType="1"/>
          </p:cNvSpPr>
          <p:nvPr/>
        </p:nvSpPr>
        <p:spPr bwMode="auto">
          <a:xfrm flipH="1">
            <a:off x="6156325" y="2928943"/>
            <a:ext cx="503238" cy="360363"/>
          </a:xfrm>
          <a:prstGeom prst="line">
            <a:avLst/>
          </a:prstGeom>
          <a:noFill/>
          <a:ln w="9525">
            <a:solidFill>
              <a:schemeClr val="tx1"/>
            </a:solidFill>
            <a:miter lim="800000"/>
            <a:headEnd/>
            <a:tailEnd type="triangle" w="med" len="med"/>
          </a:ln>
        </p:spPr>
        <p:txBody>
          <a:bodyPr wrap="none"/>
          <a:lstStyle/>
          <a:p>
            <a:endParaRPr lang="en-US"/>
          </a:p>
        </p:txBody>
      </p:sp>
      <p:sp>
        <p:nvSpPr>
          <p:cNvPr id="14" name="Text Box 14"/>
          <p:cNvSpPr txBox="1">
            <a:spLocks noChangeArrowheads="1"/>
          </p:cNvSpPr>
          <p:nvPr/>
        </p:nvSpPr>
        <p:spPr bwMode="auto">
          <a:xfrm>
            <a:off x="6732588" y="2786068"/>
            <a:ext cx="792162" cy="336550"/>
          </a:xfrm>
          <a:prstGeom prst="rect">
            <a:avLst/>
          </a:prstGeom>
          <a:noFill/>
          <a:ln w="9525">
            <a:noFill/>
            <a:miter lim="800000"/>
            <a:headEnd/>
            <a:tailEnd/>
          </a:ln>
        </p:spPr>
        <p:txBody>
          <a:bodyPr>
            <a:spAutoFit/>
          </a:bodyPr>
          <a:lstStyle/>
          <a:p>
            <a:pPr>
              <a:spcBef>
                <a:spcPct val="50000"/>
              </a:spcBef>
            </a:pPr>
            <a:r>
              <a:rPr lang="en-US" sz="1600"/>
              <a:t>rails</a:t>
            </a:r>
          </a:p>
        </p:txBody>
      </p:sp>
      <p:sp>
        <p:nvSpPr>
          <p:cNvPr id="15" name="Line 16"/>
          <p:cNvSpPr>
            <a:spLocks noChangeShapeType="1"/>
          </p:cNvSpPr>
          <p:nvPr/>
        </p:nvSpPr>
        <p:spPr bwMode="auto">
          <a:xfrm flipH="1" flipV="1">
            <a:off x="5219700" y="3937006"/>
            <a:ext cx="288925" cy="288925"/>
          </a:xfrm>
          <a:prstGeom prst="line">
            <a:avLst/>
          </a:prstGeom>
          <a:noFill/>
          <a:ln w="9525">
            <a:solidFill>
              <a:schemeClr val="tx1"/>
            </a:solidFill>
            <a:miter lim="800000"/>
            <a:headEnd/>
            <a:tailEnd type="triangle" w="med" len="med"/>
          </a:ln>
        </p:spPr>
        <p:txBody>
          <a:bodyPr wrap="none"/>
          <a:lstStyle/>
          <a:p>
            <a:endParaRPr lang="en-US"/>
          </a:p>
        </p:txBody>
      </p:sp>
      <p:sp>
        <p:nvSpPr>
          <p:cNvPr id="16" name="Text Box 17"/>
          <p:cNvSpPr txBox="1">
            <a:spLocks noChangeArrowheads="1"/>
          </p:cNvSpPr>
          <p:nvPr/>
        </p:nvSpPr>
        <p:spPr bwMode="auto">
          <a:xfrm>
            <a:off x="5632450" y="3949706"/>
            <a:ext cx="1963738" cy="336550"/>
          </a:xfrm>
          <a:prstGeom prst="rect">
            <a:avLst/>
          </a:prstGeom>
          <a:noFill/>
          <a:ln w="9525">
            <a:noFill/>
            <a:miter lim="800000"/>
            <a:headEnd/>
            <a:tailEnd/>
          </a:ln>
        </p:spPr>
        <p:txBody>
          <a:bodyPr>
            <a:spAutoFit/>
          </a:bodyPr>
          <a:lstStyle/>
          <a:p>
            <a:r>
              <a:rPr lang="en-US" sz="1600"/>
              <a:t>Bar of conductor</a:t>
            </a:r>
          </a:p>
        </p:txBody>
      </p:sp>
      <p:sp>
        <p:nvSpPr>
          <p:cNvPr id="17" name="Rectangle 16"/>
          <p:cNvSpPr/>
          <p:nvPr/>
        </p:nvSpPr>
        <p:spPr>
          <a:xfrm>
            <a:off x="714348" y="5338399"/>
            <a:ext cx="7643866" cy="590931"/>
          </a:xfrm>
          <a:prstGeom prst="rect">
            <a:avLst/>
          </a:prstGeom>
        </p:spPr>
        <p:txBody>
          <a:bodyPr wrap="square">
            <a:spAutoFit/>
          </a:bodyPr>
          <a:lstStyle/>
          <a:p>
            <a:pPr>
              <a:lnSpc>
                <a:spcPct val="80000"/>
              </a:lnSpc>
              <a:buFont typeface="Wingdings" pitchFamily="2" charset="2"/>
              <a:buChar char="q"/>
            </a:pPr>
            <a:r>
              <a:rPr lang="en-US" sz="2000" b="1" dirty="0" smtClean="0">
                <a:solidFill>
                  <a:srgbClr val="C00000"/>
                </a:solidFill>
              </a:rPr>
              <a:t>  Production of Force on a current carrying conductor in presence of magnetic  field</a:t>
            </a:r>
            <a:endParaRPr lang="en-US" sz="2000" dirty="0">
              <a:solidFill>
                <a:srgbClr val="C00000"/>
              </a:solidFill>
            </a:endParaRPr>
          </a:p>
        </p:txBody>
      </p:sp>
      <p:graphicFrame>
        <p:nvGraphicFramePr>
          <p:cNvPr id="53251" name="Object 6"/>
          <p:cNvGraphicFramePr>
            <a:graphicFrameLocks noChangeAspect="1"/>
          </p:cNvGraphicFramePr>
          <p:nvPr/>
        </p:nvGraphicFramePr>
        <p:xfrm>
          <a:off x="3428992" y="5643578"/>
          <a:ext cx="1584325" cy="528638"/>
        </p:xfrm>
        <a:graphic>
          <a:graphicData uri="http://schemas.openxmlformats.org/presentationml/2006/ole">
            <mc:AlternateContent xmlns:mc="http://schemas.openxmlformats.org/markup-compatibility/2006">
              <mc:Choice xmlns:v="urn:schemas-microsoft-com:vml" Requires="v">
                <p:oleObj spid="_x0000_s53287" r:id="rId6" imgW="774364" imgH="253890" progId="">
                  <p:embed/>
                </p:oleObj>
              </mc:Choice>
              <mc:Fallback>
                <p:oleObj r:id="rId6" imgW="774364" imgH="253890"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8992" y="5643578"/>
                        <a:ext cx="1584325" cy="528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785786" y="4822295"/>
            <a:ext cx="7286676" cy="319446"/>
          </a:xfrm>
          <a:prstGeom prst="rect">
            <a:avLst/>
          </a:prstGeom>
        </p:spPr>
        <p:txBody>
          <a:bodyPr wrap="square">
            <a:spAutoFit/>
          </a:bodyPr>
          <a:lstStyle/>
          <a:p>
            <a:pPr>
              <a:lnSpc>
                <a:spcPct val="80000"/>
              </a:lnSpc>
            </a:pPr>
            <a:r>
              <a:rPr lang="en-GB" b="1" dirty="0" smtClean="0"/>
              <a:t>Equations needed to understand linear DC machines are as follows</a:t>
            </a:r>
            <a:r>
              <a:rPr lang="en-GB" dirty="0" smtClean="0"/>
              <a:t>:</a:t>
            </a:r>
            <a:endParaRPr lang="en-US" b="1"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642910" y="1285860"/>
            <a:ext cx="7929618" cy="4247317"/>
          </a:xfrm>
          <a:prstGeom prst="rect">
            <a:avLst/>
          </a:prstGeom>
        </p:spPr>
        <p:txBody>
          <a:bodyPr wrap="square">
            <a:spAutoFit/>
          </a:bodyPr>
          <a:lstStyle/>
          <a:p>
            <a:pPr fontAlgn="auto">
              <a:lnSpc>
                <a:spcPct val="90000"/>
              </a:lnSpc>
              <a:spcAft>
                <a:spcPts val="0"/>
              </a:spcAft>
              <a:buFont typeface="Wingdings" pitchFamily="2" charset="2"/>
              <a:buChar char="q"/>
              <a:defRPr/>
            </a:pPr>
            <a:r>
              <a:rPr lang="en-GB" sz="2000" b="1" dirty="0" smtClean="0">
                <a:solidFill>
                  <a:srgbClr val="C00000"/>
                </a:solidFill>
              </a:rPr>
              <a:t>  Voltage induced on a current carrying conductor moving in a magnetic field</a:t>
            </a:r>
            <a:endParaRPr lang="de-DE" sz="2000" b="1" i="1" dirty="0" smtClean="0">
              <a:solidFill>
                <a:srgbClr val="C00000"/>
              </a:solidFill>
            </a:endParaRPr>
          </a:p>
          <a:p>
            <a:pPr fontAlgn="auto">
              <a:lnSpc>
                <a:spcPct val="90000"/>
              </a:lnSpc>
              <a:spcAft>
                <a:spcPts val="0"/>
              </a:spcAft>
              <a:buFont typeface="Wingdings" pitchFamily="2" charset="2"/>
              <a:buNone/>
              <a:defRPr/>
            </a:pPr>
            <a:r>
              <a:rPr lang="de-DE" i="1" dirty="0" smtClean="0"/>
              <a:t>                           		</a:t>
            </a:r>
            <a:r>
              <a:rPr lang="en-GB" sz="2000" i="1" dirty="0" err="1" smtClean="0"/>
              <a:t>e</a:t>
            </a:r>
            <a:r>
              <a:rPr lang="en-GB" sz="2000" i="1" baseline="-25000" dirty="0" err="1" smtClean="0"/>
              <a:t>ind</a:t>
            </a:r>
            <a:r>
              <a:rPr lang="en-GB" sz="2000" i="1" dirty="0" smtClean="0"/>
              <a:t> = (</a:t>
            </a:r>
            <a:r>
              <a:rPr lang="en-GB" sz="2000" i="1" dirty="0" smtClean="0">
                <a:latin typeface="Times New Roman" pitchFamily="18" charset="0"/>
                <a:cs typeface="Times New Roman" pitchFamily="18" charset="0"/>
              </a:rPr>
              <a:t>v</a:t>
            </a:r>
            <a:r>
              <a:rPr lang="en-GB" sz="2000" i="1" dirty="0" smtClean="0"/>
              <a:t> x </a:t>
            </a:r>
            <a:r>
              <a:rPr lang="en-GB" sz="2000" i="1" dirty="0" smtClean="0">
                <a:latin typeface="Times New Roman" pitchFamily="18" charset="0"/>
                <a:cs typeface="Times New Roman" pitchFamily="18" charset="0"/>
              </a:rPr>
              <a:t>B</a:t>
            </a:r>
            <a:r>
              <a:rPr lang="en-GB" sz="2000" i="1" dirty="0" smtClean="0"/>
              <a:t>) </a:t>
            </a:r>
            <a:r>
              <a:rPr lang="en-GB" sz="2000" i="1" dirty="0" smtClean="0">
                <a:latin typeface="Times New Roman" pitchFamily="18" charset="0"/>
                <a:cs typeface="Times New Roman" pitchFamily="18" charset="0"/>
              </a:rPr>
              <a:t>l</a:t>
            </a:r>
          </a:p>
          <a:p>
            <a:pPr fontAlgn="auto">
              <a:lnSpc>
                <a:spcPct val="90000"/>
              </a:lnSpc>
              <a:spcAft>
                <a:spcPts val="0"/>
              </a:spcAft>
              <a:defRPr/>
            </a:pPr>
            <a:endParaRPr lang="de-DE" b="1" dirty="0" smtClean="0">
              <a:solidFill>
                <a:srgbClr val="C00000"/>
              </a:solidFill>
            </a:endParaRPr>
          </a:p>
          <a:p>
            <a:pPr fontAlgn="auto">
              <a:lnSpc>
                <a:spcPct val="90000"/>
              </a:lnSpc>
              <a:spcAft>
                <a:spcPts val="0"/>
              </a:spcAft>
              <a:defRPr/>
            </a:pPr>
            <a:endParaRPr lang="de-DE" b="1" dirty="0" smtClean="0">
              <a:solidFill>
                <a:srgbClr val="C00000"/>
              </a:solidFill>
            </a:endParaRPr>
          </a:p>
          <a:p>
            <a:pPr fontAlgn="auto">
              <a:lnSpc>
                <a:spcPct val="90000"/>
              </a:lnSpc>
              <a:spcAft>
                <a:spcPts val="0"/>
              </a:spcAft>
              <a:defRPr/>
            </a:pPr>
            <a:endParaRPr lang="de-DE" b="1" dirty="0" smtClean="0">
              <a:solidFill>
                <a:srgbClr val="C00000"/>
              </a:solidFill>
            </a:endParaRPr>
          </a:p>
          <a:p>
            <a:pPr fontAlgn="auto">
              <a:lnSpc>
                <a:spcPct val="90000"/>
              </a:lnSpc>
              <a:spcAft>
                <a:spcPts val="0"/>
              </a:spcAft>
              <a:buFont typeface="Wingdings" pitchFamily="2" charset="2"/>
              <a:buChar char="q"/>
              <a:defRPr/>
            </a:pPr>
            <a:r>
              <a:rPr lang="de-DE" sz="2000" b="1" dirty="0" smtClean="0">
                <a:solidFill>
                  <a:srgbClr val="C00000"/>
                </a:solidFill>
              </a:rPr>
              <a:t>  Kirchoff’s voltage law</a:t>
            </a:r>
          </a:p>
          <a:p>
            <a:pPr fontAlgn="auto">
              <a:lnSpc>
                <a:spcPct val="90000"/>
              </a:lnSpc>
              <a:spcAft>
                <a:spcPts val="0"/>
              </a:spcAft>
              <a:defRPr/>
            </a:pPr>
            <a:endParaRPr lang="de-DE" dirty="0" smtClean="0">
              <a:solidFill>
                <a:srgbClr val="C00000"/>
              </a:solidFill>
            </a:endParaRPr>
          </a:p>
          <a:p>
            <a:pPr fontAlgn="auto">
              <a:lnSpc>
                <a:spcPct val="90000"/>
              </a:lnSpc>
              <a:spcAft>
                <a:spcPts val="0"/>
              </a:spcAft>
              <a:buFont typeface="Wingdings" pitchFamily="2" charset="2"/>
              <a:buNone/>
              <a:defRPr/>
            </a:pPr>
            <a:endParaRPr lang="en-GB" b="1" dirty="0" smtClean="0">
              <a:solidFill>
                <a:srgbClr val="C00000"/>
              </a:solidFill>
            </a:endParaRPr>
          </a:p>
          <a:p>
            <a:pPr fontAlgn="auto">
              <a:lnSpc>
                <a:spcPct val="90000"/>
              </a:lnSpc>
              <a:spcAft>
                <a:spcPts val="0"/>
              </a:spcAft>
              <a:buFont typeface="Wingdings" pitchFamily="2" charset="2"/>
              <a:buNone/>
              <a:defRPr/>
            </a:pPr>
            <a:endParaRPr lang="en-GB" b="1" dirty="0" smtClean="0">
              <a:solidFill>
                <a:srgbClr val="C00000"/>
              </a:solidFill>
            </a:endParaRPr>
          </a:p>
          <a:p>
            <a:pPr fontAlgn="auto">
              <a:lnSpc>
                <a:spcPct val="90000"/>
              </a:lnSpc>
              <a:spcAft>
                <a:spcPts val="0"/>
              </a:spcAft>
              <a:defRPr/>
            </a:pPr>
            <a:endParaRPr lang="en-GB" b="1" dirty="0" smtClean="0">
              <a:solidFill>
                <a:srgbClr val="C00000"/>
              </a:solidFill>
            </a:endParaRPr>
          </a:p>
          <a:p>
            <a:pPr fontAlgn="auto">
              <a:lnSpc>
                <a:spcPct val="90000"/>
              </a:lnSpc>
              <a:spcAft>
                <a:spcPts val="0"/>
              </a:spcAft>
              <a:defRPr/>
            </a:pPr>
            <a:endParaRPr lang="en-GB" b="1" dirty="0" smtClean="0">
              <a:solidFill>
                <a:srgbClr val="C00000"/>
              </a:solidFill>
            </a:endParaRPr>
          </a:p>
          <a:p>
            <a:pPr fontAlgn="auto">
              <a:lnSpc>
                <a:spcPct val="90000"/>
              </a:lnSpc>
              <a:spcAft>
                <a:spcPts val="0"/>
              </a:spcAft>
              <a:defRPr/>
            </a:pPr>
            <a:endParaRPr lang="en-GB" b="1" dirty="0" smtClean="0">
              <a:solidFill>
                <a:srgbClr val="C00000"/>
              </a:solidFill>
            </a:endParaRPr>
          </a:p>
          <a:p>
            <a:pPr fontAlgn="auto">
              <a:lnSpc>
                <a:spcPct val="90000"/>
              </a:lnSpc>
              <a:spcAft>
                <a:spcPts val="0"/>
              </a:spcAft>
              <a:defRPr/>
            </a:pPr>
            <a:endParaRPr lang="en-GB" b="1" dirty="0" smtClean="0">
              <a:solidFill>
                <a:srgbClr val="C00000"/>
              </a:solidFill>
            </a:endParaRPr>
          </a:p>
          <a:p>
            <a:pPr fontAlgn="auto">
              <a:lnSpc>
                <a:spcPct val="90000"/>
              </a:lnSpc>
              <a:spcAft>
                <a:spcPts val="0"/>
              </a:spcAft>
              <a:buFont typeface="Wingdings" pitchFamily="2" charset="2"/>
              <a:buChar char="q"/>
              <a:defRPr/>
            </a:pPr>
            <a:r>
              <a:rPr lang="en-GB" sz="2000" b="1" dirty="0" smtClean="0">
                <a:solidFill>
                  <a:srgbClr val="C00000"/>
                </a:solidFill>
              </a:rPr>
              <a:t>  Newton’s Law for motion</a:t>
            </a:r>
          </a:p>
          <a:p>
            <a:pPr fontAlgn="auto">
              <a:lnSpc>
                <a:spcPct val="90000"/>
              </a:lnSpc>
              <a:spcAft>
                <a:spcPts val="0"/>
              </a:spcAft>
              <a:buFont typeface="Wingdings" pitchFamily="2" charset="2"/>
              <a:buNone/>
              <a:defRPr/>
            </a:pPr>
            <a:r>
              <a:rPr lang="en-GB" sz="2000" dirty="0" smtClean="0"/>
              <a:t>                                                    </a:t>
            </a:r>
            <a:r>
              <a:rPr lang="en-GB" sz="2000" dirty="0" err="1" smtClean="0"/>
              <a:t>F</a:t>
            </a:r>
            <a:r>
              <a:rPr lang="en-GB" sz="2000" baseline="-25000" dirty="0" err="1" smtClean="0"/>
              <a:t>net</a:t>
            </a:r>
            <a:r>
              <a:rPr lang="en-GB" sz="2000" dirty="0" smtClean="0"/>
              <a:t> = ma</a:t>
            </a:r>
            <a:endParaRPr lang="en-GB" sz="2000" u="sng" dirty="0" smtClean="0"/>
          </a:p>
        </p:txBody>
      </p:sp>
      <p:graphicFrame>
        <p:nvGraphicFramePr>
          <p:cNvPr id="54274" name="Object 4"/>
          <p:cNvGraphicFramePr>
            <a:graphicFrameLocks noChangeAspect="1"/>
          </p:cNvGraphicFramePr>
          <p:nvPr/>
        </p:nvGraphicFramePr>
        <p:xfrm>
          <a:off x="3286116" y="3429000"/>
          <a:ext cx="2654310" cy="1017308"/>
        </p:xfrm>
        <a:graphic>
          <a:graphicData uri="http://schemas.openxmlformats.org/presentationml/2006/ole">
            <mc:AlternateContent xmlns:mc="http://schemas.openxmlformats.org/markup-compatibility/2006">
              <mc:Choice xmlns:v="urn:schemas-microsoft-com:vml" Requires="v">
                <p:oleObj spid="_x0000_s54292" r:id="rId4" imgW="1193800" imgH="457200" progId="">
                  <p:embed/>
                </p:oleObj>
              </mc:Choice>
              <mc:Fallback>
                <p:oleObj r:id="rId4" imgW="1193800" imgH="45720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16" y="3429000"/>
                        <a:ext cx="2654310" cy="10173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642910" y="1000108"/>
            <a:ext cx="4149085" cy="461665"/>
          </a:xfrm>
          <a:prstGeom prst="rect">
            <a:avLst/>
          </a:prstGeom>
        </p:spPr>
        <p:txBody>
          <a:bodyPr wrap="none">
            <a:spAutoFit/>
          </a:bodyPr>
          <a:lstStyle/>
          <a:p>
            <a:r>
              <a:rPr lang="en-GB" sz="2400" b="1" u="sng" dirty="0" smtClean="0">
                <a:solidFill>
                  <a:srgbClr val="FF0000"/>
                </a:solidFill>
              </a:rPr>
              <a:t>Starting the Linear DC Machine</a:t>
            </a:r>
            <a:endParaRPr lang="en-US" sz="2400" dirty="0"/>
          </a:p>
        </p:txBody>
      </p:sp>
      <p:sp>
        <p:nvSpPr>
          <p:cNvPr id="9" name="Rectangle 3"/>
          <p:cNvSpPr txBox="1">
            <a:spLocks noChangeArrowheads="1"/>
          </p:cNvSpPr>
          <p:nvPr/>
        </p:nvSpPr>
        <p:spPr>
          <a:xfrm>
            <a:off x="214282" y="1071546"/>
            <a:ext cx="8486775" cy="5386388"/>
          </a:xfrm>
          <a:prstGeom prst="rect">
            <a:avLst/>
          </a:prstGeom>
        </p:spPr>
        <p:txBody>
          <a:bodyPr vert="horz" lIns="91440" tIns="45720" rIns="91440" bIns="45720" rtlCol="0">
            <a:normAutofit/>
          </a:bodyPr>
          <a:lstStyle/>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GB" b="0" i="0" u="none" strike="noStrike" kern="1200" cap="none" spc="0" normalizeH="0" baseline="0" noProof="0" dirty="0" smtClean="0">
                <a:ln>
                  <a:noFill/>
                </a:ln>
                <a:effectLst/>
                <a:uLnTx/>
                <a:uFillTx/>
                <a:latin typeface="+mn-lt"/>
                <a:ea typeface="+mn-ea"/>
                <a:cs typeface="+mn-cs"/>
              </a:rPr>
              <a:t>To start the machine, the switch is closed.</a:t>
            </a:r>
            <a:endParaRPr kumimoji="0" lang="en-US"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GB" b="0" i="0" u="none" strike="noStrike" kern="1200" cap="none" spc="0" normalizeH="0" baseline="0" noProof="0" dirty="0" smtClean="0">
                <a:ln>
                  <a:noFill/>
                </a:ln>
                <a:effectLst/>
                <a:uLnTx/>
                <a:uFillTx/>
                <a:latin typeface="+mn-lt"/>
                <a:ea typeface="+mn-ea"/>
                <a:cs typeface="+mn-cs"/>
              </a:rPr>
              <a:t>Current will flow in the circuit and the equation can be derived from </a:t>
            </a:r>
            <a:r>
              <a:rPr kumimoji="0" lang="en-GB" b="0" i="0" u="none" strike="noStrike" kern="1200" cap="none" spc="0" normalizeH="0" baseline="0" noProof="0" dirty="0" err="1" smtClean="0">
                <a:ln>
                  <a:noFill/>
                </a:ln>
                <a:effectLst/>
                <a:uLnTx/>
                <a:uFillTx/>
                <a:latin typeface="+mn-lt"/>
                <a:ea typeface="+mn-ea"/>
                <a:cs typeface="+mn-cs"/>
              </a:rPr>
              <a:t>Kirchoff’s</a:t>
            </a:r>
            <a:r>
              <a:rPr kumimoji="0" lang="en-GB" b="0" i="0" u="none" strike="noStrike" kern="1200" cap="none" spc="0" normalizeH="0" baseline="0" noProof="0" dirty="0" smtClean="0">
                <a:ln>
                  <a:noFill/>
                </a:ln>
                <a:effectLst/>
                <a:uLnTx/>
                <a:uFillTx/>
                <a:latin typeface="+mn-lt"/>
                <a:ea typeface="+mn-ea"/>
                <a:cs typeface="+mn-cs"/>
              </a:rPr>
              <a:t> law:</a:t>
            </a:r>
          </a:p>
          <a:p>
            <a:pPr marL="533400" marR="0" lvl="0" indent="-533400"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Wingdings" pitchFamily="2" charset="2"/>
              <a:buChar char="§"/>
              <a:tabLst/>
              <a:defRPr/>
            </a:pPr>
            <a:endParaRPr lang="en-GB" dirty="0" smtClean="0"/>
          </a:p>
          <a:p>
            <a:pPr marL="533400" marR="0" lvl="0" indent="-533400"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GB" b="0" i="0" u="none" strike="noStrike" kern="1200" cap="none" spc="0" normalizeH="0" baseline="0" noProof="0" dirty="0" smtClean="0">
                <a:ln>
                  <a:noFill/>
                </a:ln>
                <a:effectLst/>
                <a:uLnTx/>
                <a:uFillTx/>
                <a:latin typeface="+mn-lt"/>
                <a:ea typeface="+mn-ea"/>
                <a:cs typeface="+mn-cs"/>
              </a:rPr>
              <a:t>At this moment, </a:t>
            </a:r>
            <a:r>
              <a:rPr kumimoji="0" lang="en-GB" b="0" i="0" u="none" strike="noStrike" kern="1200" cap="none" spc="0" normalizeH="0" baseline="0" noProof="0" dirty="0" err="1" smtClean="0">
                <a:ln>
                  <a:noFill/>
                </a:ln>
                <a:effectLst/>
                <a:uLnTx/>
                <a:uFillTx/>
                <a:latin typeface="+mn-lt"/>
                <a:ea typeface="+mn-ea"/>
                <a:cs typeface="+mn-cs"/>
              </a:rPr>
              <a:t>e</a:t>
            </a:r>
            <a:r>
              <a:rPr kumimoji="0" lang="en-GB" b="0" i="0" u="none" strike="noStrike" kern="1200" cap="none" spc="0" normalizeH="0" baseline="-25000" noProof="0" dirty="0" err="1" smtClean="0">
                <a:ln>
                  <a:noFill/>
                </a:ln>
                <a:effectLst/>
                <a:uLnTx/>
                <a:uFillTx/>
                <a:latin typeface="+mn-lt"/>
                <a:ea typeface="+mn-ea"/>
                <a:cs typeface="+mn-cs"/>
              </a:rPr>
              <a:t>ind</a:t>
            </a:r>
            <a:r>
              <a:rPr kumimoji="0" lang="en-GB" b="0" i="0" u="none" strike="noStrike" kern="1200" cap="none" spc="0" normalizeH="0" baseline="0" noProof="0" dirty="0" smtClean="0">
                <a:ln>
                  <a:noFill/>
                </a:ln>
                <a:effectLst/>
                <a:uLnTx/>
                <a:uFillTx/>
                <a:latin typeface="+mn-lt"/>
                <a:ea typeface="+mn-ea"/>
                <a:cs typeface="+mn-cs"/>
              </a:rPr>
              <a:t> is 0 due to no movement of the wire (the bar is at rest).</a:t>
            </a:r>
            <a:endParaRPr kumimoji="0" lang="en-US" b="0" i="0" u="none" strike="noStrike" kern="1200" cap="none" spc="0" normalizeH="0" baseline="0" noProof="0" dirty="0" smtClean="0">
              <a:ln>
                <a:noFill/>
              </a:ln>
              <a:effectLst/>
              <a:uLnTx/>
              <a:uFillTx/>
              <a:latin typeface="+mn-lt"/>
              <a:ea typeface="+mn-ea"/>
              <a:cs typeface="+mn-cs"/>
            </a:endParaRPr>
          </a:p>
          <a:p>
            <a:pPr marL="533400" marR="0" lvl="0" indent="-5334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effectLst/>
              <a:uLnTx/>
              <a:uFillTx/>
              <a:latin typeface="+mn-lt"/>
              <a:ea typeface="+mn-ea"/>
              <a:cs typeface="+mn-cs"/>
            </a:endParaRPr>
          </a:p>
        </p:txBody>
      </p:sp>
      <p:graphicFrame>
        <p:nvGraphicFramePr>
          <p:cNvPr id="11" name="Object 4"/>
          <p:cNvGraphicFramePr>
            <a:graphicFrameLocks noChangeAspect="1"/>
          </p:cNvGraphicFramePr>
          <p:nvPr/>
        </p:nvGraphicFramePr>
        <p:xfrm>
          <a:off x="2822579" y="4548203"/>
          <a:ext cx="2320925" cy="1095375"/>
        </p:xfrm>
        <a:graphic>
          <a:graphicData uri="http://schemas.openxmlformats.org/presentationml/2006/ole">
            <mc:AlternateContent xmlns:mc="http://schemas.openxmlformats.org/markup-compatibility/2006">
              <mc:Choice xmlns:v="urn:schemas-microsoft-com:vml" Requires="v">
                <p:oleObj spid="_x0000_s68628" name="Equation" r:id="rId4" imgW="1333500" imgH="635000" progId="">
                  <p:embed/>
                </p:oleObj>
              </mc:Choice>
              <mc:Fallback>
                <p:oleObj name="Equation" r:id="rId4" imgW="1333500" imgH="63500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579" y="4548203"/>
                        <a:ext cx="232092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7"/>
          <p:cNvPicPr>
            <a:picLocks noChangeAspect="1" noChangeArrowheads="1"/>
          </p:cNvPicPr>
          <p:nvPr/>
        </p:nvPicPr>
        <p:blipFill>
          <a:blip r:embed="rId6" cstate="print"/>
          <a:srcRect/>
          <a:stretch>
            <a:fillRect/>
          </a:stretch>
        </p:blipFill>
        <p:spPr bwMode="auto">
          <a:xfrm>
            <a:off x="1357290" y="1643050"/>
            <a:ext cx="5514971" cy="204628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642910" y="1285860"/>
            <a:ext cx="7643866" cy="2585323"/>
          </a:xfrm>
          <a:prstGeom prst="rect">
            <a:avLst/>
          </a:prstGeom>
        </p:spPr>
        <p:txBody>
          <a:bodyPr wrap="square">
            <a:spAutoFit/>
          </a:bodyPr>
          <a:lstStyle/>
          <a:p>
            <a:pPr marL="533400" indent="-533400"/>
            <a:r>
              <a:rPr lang="en-GB" dirty="0" smtClean="0"/>
              <a:t>Why are electric motors and generators so common? </a:t>
            </a:r>
          </a:p>
          <a:p>
            <a:pPr marL="533400" indent="-533400"/>
            <a:endParaRPr lang="en-GB" dirty="0" smtClean="0"/>
          </a:p>
          <a:p>
            <a:pPr marL="533400" indent="-533400" algn="just">
              <a:buFont typeface="Wingdings" pitchFamily="2" charset="2"/>
              <a:buChar char="ü"/>
            </a:pPr>
            <a:r>
              <a:rPr lang="en-GB" dirty="0" smtClean="0"/>
              <a:t>Electric power is a clean and efficient energy source that is easy to transmit over long distances and easy to control.</a:t>
            </a:r>
          </a:p>
          <a:p>
            <a:pPr marL="533400" indent="-533400" algn="just">
              <a:buFont typeface="Wingdings" pitchFamily="2" charset="2"/>
              <a:buChar char="ü"/>
            </a:pPr>
            <a:endParaRPr lang="en-GB" dirty="0"/>
          </a:p>
          <a:p>
            <a:pPr marL="342900" indent="-342900" algn="just">
              <a:buFont typeface="Wingdings" pitchFamily="2" charset="2"/>
              <a:buChar char="ü"/>
            </a:pPr>
            <a:r>
              <a:rPr lang="en-US" dirty="0" smtClean="0"/>
              <a:t>An electric motor does not require constant ventilation and fuel the way that an internal-combustion engine does, so the motor is very well suited for use in environments where the pollutants associated with combustion are not desirable.</a:t>
            </a:r>
            <a:r>
              <a:rPr lang="en-GB" dirty="0" smtClean="0"/>
              <a:t> </a:t>
            </a:r>
            <a:r>
              <a:rPr lang="en-US" dirty="0" smtClean="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357158" y="1025525"/>
            <a:ext cx="7920037" cy="5832475"/>
          </a:xfrm>
          <a:prstGeom prst="rect">
            <a:avLst/>
          </a:prstGeom>
        </p:spPr>
        <p:txBody>
          <a:bodyPr vert="horz" lIns="91440" tIns="45720" rIns="91440" bIns="45720" rtlCol="0">
            <a:normAutofit/>
          </a:bodyPr>
          <a:lstStyle/>
          <a:p>
            <a:pPr marL="533400" marR="0" lvl="0" indent="-533400" algn="just"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en-GB" b="0" i="0" u="none" strike="noStrike" kern="1200" cap="none" spc="0" normalizeH="0" baseline="0" noProof="0" dirty="0" smtClean="0">
                <a:ln>
                  <a:noFill/>
                </a:ln>
                <a:effectLst/>
                <a:uLnTx/>
                <a:uFillTx/>
                <a:latin typeface="+mn-lt"/>
                <a:ea typeface="+mn-ea"/>
                <a:cs typeface="+mn-cs"/>
              </a:rPr>
              <a:t>As the current flows down through the bar, a force will be induced on the bar. </a:t>
            </a:r>
          </a:p>
          <a:p>
            <a:pPr marL="533400" marR="0" lvl="0" indent="-533400" algn="just" defTabSz="914400" rtl="0" eaLnBrk="1" fontAlgn="auto" latinLnBrk="0" hangingPunct="1">
              <a:lnSpc>
                <a:spcPct val="90000"/>
              </a:lnSpc>
              <a:spcBef>
                <a:spcPct val="20000"/>
              </a:spcBef>
              <a:spcAft>
                <a:spcPts val="0"/>
              </a:spcAft>
              <a:buClrTx/>
              <a:buSzTx/>
              <a:tabLst/>
              <a:defRPr/>
            </a:pPr>
            <a:r>
              <a:rPr kumimoji="0" lang="en-GB" b="0" i="0" u="none" strike="noStrike" kern="1200" cap="none" spc="0" normalizeH="0" baseline="0" noProof="0" dirty="0" smtClean="0">
                <a:ln>
                  <a:noFill/>
                </a:ln>
                <a:effectLst/>
                <a:uLnTx/>
                <a:uFillTx/>
                <a:latin typeface="+mn-lt"/>
                <a:ea typeface="+mn-ea"/>
                <a:cs typeface="+mn-cs"/>
              </a:rPr>
              <a:t>			</a:t>
            </a:r>
          </a:p>
          <a:p>
            <a:pPr marL="533400" marR="0" lvl="0" indent="-533400" algn="just" defTabSz="914400" rtl="0" eaLnBrk="1" fontAlgn="auto" latinLnBrk="0" hangingPunct="1">
              <a:lnSpc>
                <a:spcPct val="90000"/>
              </a:lnSpc>
              <a:spcBef>
                <a:spcPct val="20000"/>
              </a:spcBef>
              <a:spcAft>
                <a:spcPts val="0"/>
              </a:spcAft>
              <a:buClrTx/>
              <a:buSzTx/>
              <a:tabLst/>
              <a:defRPr/>
            </a:pPr>
            <a:r>
              <a:rPr kumimoji="0" lang="en-GB" b="0" i="0" u="none" strike="noStrike" kern="1200" cap="none" spc="0" normalizeH="0" baseline="0" noProof="0" dirty="0" smtClean="0">
                <a:ln>
                  <a:noFill/>
                </a:ln>
                <a:effectLst/>
                <a:uLnTx/>
                <a:uFillTx/>
                <a:latin typeface="+mn-lt"/>
                <a:ea typeface="+mn-ea"/>
                <a:cs typeface="+mn-cs"/>
              </a:rPr>
              <a:t>                                 </a:t>
            </a:r>
          </a:p>
          <a:p>
            <a:pPr marL="533400" marR="0" lvl="0" indent="-533400" algn="just" defTabSz="914400" rtl="0" eaLnBrk="1" fontAlgn="auto" latinLnBrk="0" hangingPunct="1">
              <a:lnSpc>
                <a:spcPct val="90000"/>
              </a:lnSpc>
              <a:spcBef>
                <a:spcPct val="20000"/>
              </a:spcBef>
              <a:spcAft>
                <a:spcPts val="0"/>
              </a:spcAft>
              <a:buClrTx/>
              <a:buSzTx/>
              <a:tabLst/>
              <a:defRPr/>
            </a:pPr>
            <a:r>
              <a:rPr kumimoji="0" lang="en-GB" b="0" i="0" u="none" strike="noStrike" kern="1200" cap="none" spc="0" normalizeH="0" baseline="0" noProof="0" dirty="0" smtClean="0">
                <a:ln>
                  <a:noFill/>
                </a:ln>
                <a:effectLst/>
                <a:uLnTx/>
                <a:uFillTx/>
                <a:latin typeface="+mn-lt"/>
                <a:ea typeface="+mn-ea"/>
                <a:cs typeface="+mn-cs"/>
              </a:rPr>
              <a:t>			            </a:t>
            </a:r>
            <a:r>
              <a:rPr kumimoji="0" lang="en-GB" b="0" i="0" u="none" strike="noStrike" kern="1200" cap="none" spc="0" normalizeH="0" noProof="0" dirty="0" smtClean="0">
                <a:ln>
                  <a:noFill/>
                </a:ln>
                <a:effectLst/>
                <a:uLnTx/>
                <a:uFillTx/>
                <a:latin typeface="+mn-lt"/>
                <a:ea typeface="+mn-ea"/>
                <a:cs typeface="+mn-cs"/>
              </a:rPr>
              <a:t>       </a:t>
            </a:r>
            <a:r>
              <a:rPr kumimoji="0" lang="en-GB" b="0" i="0" u="none" strike="noStrike" kern="1200" cap="none" spc="0" normalizeH="0" baseline="0" noProof="0" dirty="0" smtClean="0">
                <a:ln>
                  <a:noFill/>
                </a:ln>
                <a:effectLst/>
                <a:uLnTx/>
                <a:uFillTx/>
                <a:latin typeface="+mn-lt"/>
                <a:ea typeface="+mn-ea"/>
                <a:cs typeface="+mn-cs"/>
              </a:rPr>
              <a:t>Direction of movement: Right </a:t>
            </a:r>
          </a:p>
          <a:p>
            <a:pPr marL="533400" marR="0" lvl="0" indent="-533400" algn="just" defTabSz="914400" rtl="0" eaLnBrk="1" fontAlgn="auto" latinLnBrk="0" hangingPunct="1">
              <a:lnSpc>
                <a:spcPct val="90000"/>
              </a:lnSpc>
              <a:spcBef>
                <a:spcPct val="20000"/>
              </a:spcBef>
              <a:spcAft>
                <a:spcPts val="0"/>
              </a:spcAft>
              <a:buClrTx/>
              <a:buSzTx/>
              <a:tabLst/>
              <a:defRPr/>
            </a:pPr>
            <a:endParaRPr lang="en-GB" dirty="0" smtClean="0"/>
          </a:p>
          <a:p>
            <a:pPr marL="533400" marR="0" lvl="0" indent="-533400" algn="just" defTabSz="914400" rtl="0" eaLnBrk="1" fontAlgn="auto" latinLnBrk="0" hangingPunct="1">
              <a:lnSpc>
                <a:spcPct val="90000"/>
              </a:lnSpc>
              <a:spcBef>
                <a:spcPct val="20000"/>
              </a:spcBef>
              <a:spcAft>
                <a:spcPts val="0"/>
              </a:spcAft>
              <a:buClrTx/>
              <a:buSzTx/>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90000"/>
              </a:lnSpc>
              <a:spcBef>
                <a:spcPct val="20000"/>
              </a:spcBef>
              <a:spcAft>
                <a:spcPts val="0"/>
              </a:spcAft>
              <a:buClrTx/>
              <a:buSzTx/>
              <a:tabLst/>
              <a:defRPr/>
            </a:pPr>
            <a:r>
              <a:rPr kumimoji="0" lang="en-GB" b="0" i="0" u="none" strike="noStrike" kern="1200" cap="none" spc="0" normalizeH="0" baseline="0" noProof="0" dirty="0" smtClean="0">
                <a:ln>
                  <a:noFill/>
                </a:ln>
                <a:effectLst/>
                <a:uLnTx/>
                <a:uFillTx/>
                <a:latin typeface="+mn-lt"/>
                <a:ea typeface="+mn-ea"/>
                <a:cs typeface="+mn-cs"/>
              </a:rPr>
              <a:t>					</a:t>
            </a:r>
          </a:p>
          <a:p>
            <a:pPr marL="533400" marR="0" lvl="0" indent="-533400" algn="just"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en-GB" b="0" i="0" u="none" strike="noStrike" kern="1200" cap="none" spc="0" normalizeH="0" baseline="0" noProof="0" dirty="0" smtClean="0">
                <a:ln>
                  <a:noFill/>
                </a:ln>
                <a:effectLst/>
                <a:uLnTx/>
                <a:uFillTx/>
                <a:latin typeface="+mn-lt"/>
                <a:ea typeface="+mn-ea"/>
                <a:cs typeface="+mn-cs"/>
              </a:rPr>
              <a:t>When the bar starts to move, its velocity will increase, and a voltage appears across the bar.  </a:t>
            </a:r>
            <a:endParaRPr lang="en-US" dirty="0" smtClean="0"/>
          </a:p>
          <a:p>
            <a:pPr marL="533400" marR="0" lvl="0" indent="-533400" algn="just" defTabSz="914400" rtl="0" eaLnBrk="1" fontAlgn="auto" latinLnBrk="0" hangingPunct="1">
              <a:lnSpc>
                <a:spcPct val="90000"/>
              </a:lnSpc>
              <a:spcBef>
                <a:spcPct val="20000"/>
              </a:spcBef>
              <a:spcAft>
                <a:spcPts val="0"/>
              </a:spcAft>
              <a:buClrTx/>
              <a:buSzTx/>
              <a:tabLst/>
              <a:defRPr/>
            </a:pPr>
            <a:r>
              <a:rPr kumimoji="0" lang="en-US" b="0" i="0" u="none" strike="noStrike" kern="1200" cap="none" spc="0" normalizeH="0" baseline="0" noProof="0" dirty="0" smtClean="0">
                <a:ln>
                  <a:noFill/>
                </a:ln>
                <a:effectLst/>
                <a:uLnTx/>
                <a:uFillTx/>
                <a:latin typeface="+mn-lt"/>
                <a:ea typeface="+mn-ea"/>
                <a:cs typeface="+mn-cs"/>
              </a:rPr>
              <a:t/>
            </a:r>
            <a:br>
              <a:rPr kumimoji="0" lang="en-US" b="0" i="0" u="none" strike="noStrike" kern="1200" cap="none" spc="0" normalizeH="0" baseline="0" noProof="0" dirty="0" smtClean="0">
                <a:ln>
                  <a:noFill/>
                </a:ln>
                <a:effectLst/>
                <a:uLnTx/>
                <a:uFillTx/>
                <a:latin typeface="+mn-lt"/>
                <a:ea typeface="+mn-ea"/>
                <a:cs typeface="+mn-cs"/>
              </a:rPr>
            </a:br>
            <a:r>
              <a:rPr kumimoji="0" lang="en-GB" b="0" i="0" u="none" strike="noStrike" kern="1200" cap="none" spc="0" normalizeH="0" baseline="0" noProof="0" dirty="0" smtClean="0">
                <a:ln>
                  <a:noFill/>
                </a:ln>
                <a:effectLst/>
                <a:uLnTx/>
                <a:uFillTx/>
                <a:latin typeface="+mn-lt"/>
                <a:ea typeface="+mn-ea"/>
                <a:cs typeface="+mn-cs"/>
              </a:rPr>
              <a:t>		</a:t>
            </a:r>
            <a:r>
              <a:rPr kumimoji="0" lang="en-GB" b="0" i="0" u="none" strike="noStrike" kern="1200" cap="none" spc="0" normalizeH="0" noProof="0" dirty="0" smtClean="0">
                <a:ln>
                  <a:noFill/>
                </a:ln>
                <a:effectLst/>
                <a:uLnTx/>
                <a:uFillTx/>
                <a:latin typeface="+mn-lt"/>
                <a:ea typeface="+mn-ea"/>
                <a:cs typeface="+mn-cs"/>
              </a:rPr>
              <a:t>                   </a:t>
            </a:r>
            <a:r>
              <a:rPr kumimoji="0" lang="en-GB" b="0" i="0" u="none" strike="noStrike" kern="1200" cap="none" spc="0" normalizeH="0" baseline="0" noProof="0" dirty="0" smtClean="0">
                <a:ln>
                  <a:noFill/>
                </a:ln>
                <a:effectLst/>
                <a:uLnTx/>
                <a:uFillTx/>
                <a:latin typeface="+mn-lt"/>
                <a:ea typeface="+mn-ea"/>
                <a:cs typeface="+mn-cs"/>
              </a:rPr>
              <a:t>Direction of induced potential: positive upwards</a:t>
            </a:r>
            <a:endParaRPr kumimoji="0" lang="en-US" b="0" i="0" u="none" strike="noStrike" kern="1200" cap="none" spc="0" normalizeH="0" baseline="0" noProof="0" dirty="0" smtClean="0">
              <a:ln>
                <a:noFill/>
              </a:ln>
              <a:effectLst/>
              <a:uLnTx/>
              <a:uFillTx/>
              <a:latin typeface="+mn-lt"/>
              <a:ea typeface="+mn-ea"/>
              <a:cs typeface="+mn-cs"/>
            </a:endParaRPr>
          </a:p>
        </p:txBody>
      </p:sp>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graphicFrame>
        <p:nvGraphicFramePr>
          <p:cNvPr id="7" name="Object 12"/>
          <p:cNvGraphicFramePr>
            <a:graphicFrameLocks noChangeAspect="1"/>
          </p:cNvGraphicFramePr>
          <p:nvPr/>
        </p:nvGraphicFramePr>
        <p:xfrm>
          <a:off x="1071538" y="3857628"/>
          <a:ext cx="2087562" cy="1349375"/>
        </p:xfrm>
        <a:graphic>
          <a:graphicData uri="http://schemas.openxmlformats.org/presentationml/2006/ole">
            <mc:AlternateContent xmlns:mc="http://schemas.openxmlformats.org/markup-compatibility/2006">
              <mc:Choice xmlns:v="urn:schemas-microsoft-com:vml" Requires="v">
                <p:oleObj spid="_x0000_s69670" name="Equation" r:id="rId4" imgW="1040948" imgH="672808" progId="Equation.3">
                  <p:embed/>
                </p:oleObj>
              </mc:Choice>
              <mc:Fallback>
                <p:oleObj name="Equation" r:id="rId4" imgW="1040948" imgH="672808" progId="Equation.3">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38" y="3857628"/>
                        <a:ext cx="2087562" cy="134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nvGraphicFramePr>
        <p:xfrm>
          <a:off x="1142976" y="1571612"/>
          <a:ext cx="1800225" cy="1350962"/>
        </p:xfrm>
        <a:graphic>
          <a:graphicData uri="http://schemas.openxmlformats.org/presentationml/2006/ole">
            <mc:AlternateContent xmlns:mc="http://schemas.openxmlformats.org/markup-compatibility/2006">
              <mc:Choice xmlns:v="urn:schemas-microsoft-com:vml" Requires="v">
                <p:oleObj spid="_x0000_s69671" r:id="rId6" imgW="889000" imgH="660400" progId="">
                  <p:embed/>
                </p:oleObj>
              </mc:Choice>
              <mc:Fallback>
                <p:oleObj r:id="rId6" imgW="889000" imgH="660400"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2976" y="1571612"/>
                        <a:ext cx="1800225" cy="1350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7"/>
          <p:cNvPicPr>
            <a:picLocks noChangeAspect="1" noChangeArrowheads="1"/>
          </p:cNvPicPr>
          <p:nvPr/>
        </p:nvPicPr>
        <p:blipFill>
          <a:blip r:embed="rId8" cstate="print"/>
          <a:srcRect/>
          <a:stretch>
            <a:fillRect/>
          </a:stretch>
        </p:blipFill>
        <p:spPr bwMode="auto">
          <a:xfrm>
            <a:off x="3563888" y="4346272"/>
            <a:ext cx="4443401" cy="1831972"/>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3"/>
          <p:cNvSpPr txBox="1">
            <a:spLocks noChangeArrowheads="1"/>
          </p:cNvSpPr>
          <p:nvPr/>
        </p:nvSpPr>
        <p:spPr>
          <a:xfrm>
            <a:off x="71438" y="1052513"/>
            <a:ext cx="8964612" cy="5818187"/>
          </a:xfrm>
          <a:prstGeom prst="rect">
            <a:avLst/>
          </a:prstGeom>
        </p:spPr>
        <p:txBody>
          <a:bodyPr vert="horz" lIns="91440" tIns="45720" rIns="91440" bIns="45720" rtlCol="0">
            <a:normAutofit/>
          </a:bodyPr>
          <a:lstStyle/>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b="0" i="0" u="none" strike="noStrike" kern="1200" cap="none" spc="0" normalizeH="0" baseline="0" noProof="0" dirty="0" smtClean="0">
                <a:ln>
                  <a:noFill/>
                </a:ln>
                <a:effectLst/>
                <a:uLnTx/>
                <a:uFillTx/>
                <a:latin typeface="+mn-lt"/>
                <a:ea typeface="+mn-ea"/>
                <a:cs typeface="+mn-cs"/>
              </a:rPr>
              <a:t>The voltage now reduces the current flowing in the bar, since by Kirchhoff's voltage law</a:t>
            </a: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lang="en-GB" dirty="0" smtClean="0"/>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GB" b="0" i="0" u="none" strike="noStrike" kern="1200" cap="none" spc="0" normalizeH="0" baseline="0" noProof="0" dirty="0" smtClean="0">
                <a:ln>
                  <a:noFill/>
                </a:ln>
                <a:effectLst/>
                <a:uLnTx/>
                <a:uFillTx/>
                <a:latin typeface="+mn-lt"/>
                <a:ea typeface="+mn-ea"/>
                <a:cs typeface="+mn-cs"/>
              </a:rPr>
              <a:t>Eventually; the bar will reach a constant steady-state speed where the net force on the bar is zero. This occurs when </a:t>
            </a:r>
            <a:r>
              <a:rPr kumimoji="0" lang="en-GB" b="0" i="0" u="none" strike="noStrike" kern="1200" cap="none" spc="0" normalizeH="0" baseline="0" noProof="0" dirty="0" err="1" smtClean="0">
                <a:ln>
                  <a:noFill/>
                </a:ln>
                <a:effectLst/>
                <a:uLnTx/>
                <a:uFillTx/>
                <a:latin typeface="+mn-lt"/>
                <a:ea typeface="+mn-ea"/>
                <a:cs typeface="+mn-cs"/>
              </a:rPr>
              <a:t>e</a:t>
            </a:r>
            <a:r>
              <a:rPr kumimoji="0" lang="en-GB" b="0" i="0" u="none" strike="noStrike" kern="1200" cap="none" spc="0" normalizeH="0" baseline="-25000" noProof="0" dirty="0" err="1" smtClean="0">
                <a:ln>
                  <a:noFill/>
                </a:ln>
                <a:effectLst/>
                <a:uLnTx/>
                <a:uFillTx/>
                <a:latin typeface="+mn-lt"/>
                <a:ea typeface="+mn-ea"/>
                <a:cs typeface="+mn-cs"/>
              </a:rPr>
              <a:t>ind</a:t>
            </a:r>
            <a:r>
              <a:rPr kumimoji="0" lang="en-GB" b="0" i="0" u="none" strike="noStrike" kern="1200" cap="none" spc="0" normalizeH="0" baseline="0" noProof="0" dirty="0" smtClean="0">
                <a:ln>
                  <a:noFill/>
                </a:ln>
                <a:effectLst/>
                <a:uLnTx/>
                <a:uFillTx/>
                <a:latin typeface="+mn-lt"/>
                <a:ea typeface="+mn-ea"/>
                <a:cs typeface="+mn-cs"/>
              </a:rPr>
              <a:t> has risen all the way up to equal V</a:t>
            </a:r>
            <a:r>
              <a:rPr kumimoji="0" lang="en-GB" b="0" i="0" u="none" strike="noStrike" kern="1200" cap="none" spc="0" normalizeH="0" baseline="-25000" noProof="0" dirty="0" smtClean="0">
                <a:ln>
                  <a:noFill/>
                </a:ln>
                <a:effectLst/>
                <a:uLnTx/>
                <a:uFillTx/>
                <a:latin typeface="+mn-lt"/>
                <a:ea typeface="+mn-ea"/>
                <a:cs typeface="+mn-cs"/>
              </a:rPr>
              <a:t>B</a:t>
            </a:r>
            <a:r>
              <a:rPr kumimoji="0" lang="en-GB" b="0" i="0" u="none" strike="noStrike" kern="1200" cap="none" spc="0" normalizeH="0" baseline="0" noProof="0" dirty="0" smtClean="0">
                <a:ln>
                  <a:noFill/>
                </a:ln>
                <a:effectLst/>
                <a:uLnTx/>
                <a:uFillTx/>
                <a:latin typeface="+mn-lt"/>
                <a:ea typeface="+mn-ea"/>
                <a:cs typeface="+mn-cs"/>
              </a:rPr>
              <a:t>. This is given by:</a:t>
            </a: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tabLst/>
              <a:defRPr/>
            </a:pPr>
            <a:endParaRPr lang="en-GB" dirty="0" smtClean="0"/>
          </a:p>
        </p:txBody>
      </p:sp>
      <p:graphicFrame>
        <p:nvGraphicFramePr>
          <p:cNvPr id="9" name="Object 14"/>
          <p:cNvGraphicFramePr>
            <a:graphicFrameLocks noChangeAspect="1"/>
          </p:cNvGraphicFramePr>
          <p:nvPr/>
        </p:nvGraphicFramePr>
        <p:xfrm>
          <a:off x="857224" y="3714752"/>
          <a:ext cx="2736850" cy="1301750"/>
        </p:xfrm>
        <a:graphic>
          <a:graphicData uri="http://schemas.openxmlformats.org/presentationml/2006/ole">
            <mc:AlternateContent xmlns:mc="http://schemas.openxmlformats.org/markup-compatibility/2006">
              <mc:Choice xmlns:v="urn:schemas-microsoft-com:vml" Requires="v">
                <p:oleObj spid="_x0000_s70694" r:id="rId4" imgW="1345616" imgH="634725" progId="">
                  <p:embed/>
                </p:oleObj>
              </mc:Choice>
              <mc:Fallback>
                <p:oleObj r:id="rId4" imgW="1345616" imgH="634725"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24" y="3714752"/>
                        <a:ext cx="2736850" cy="130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nvGraphicFramePr>
        <p:xfrm>
          <a:off x="928662" y="1928802"/>
          <a:ext cx="2111375" cy="792162"/>
        </p:xfrm>
        <a:graphic>
          <a:graphicData uri="http://schemas.openxmlformats.org/presentationml/2006/ole">
            <mc:AlternateContent xmlns:mc="http://schemas.openxmlformats.org/markup-compatibility/2006">
              <mc:Choice xmlns:v="urn:schemas-microsoft-com:vml" Requires="v">
                <p:oleObj spid="_x0000_s70695" name="Equation" r:id="rId6" imgW="1117600" imgH="419100" progId="">
                  <p:embed/>
                </p:oleObj>
              </mc:Choice>
              <mc:Fallback>
                <p:oleObj name="Equation" r:id="rId6" imgW="1117600" imgH="419100"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662" y="1928802"/>
                        <a:ext cx="211137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7"/>
          <p:cNvPicPr>
            <a:picLocks noChangeAspect="1" noChangeArrowheads="1"/>
          </p:cNvPicPr>
          <p:nvPr/>
        </p:nvPicPr>
        <p:blipFill>
          <a:blip r:embed="rId8" cstate="print"/>
          <a:srcRect/>
          <a:stretch>
            <a:fillRect/>
          </a:stretch>
        </p:blipFill>
        <p:spPr bwMode="auto">
          <a:xfrm>
            <a:off x="4714876" y="3929066"/>
            <a:ext cx="3514707" cy="190341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3"/>
          <p:cNvSpPr txBox="1">
            <a:spLocks noChangeArrowheads="1"/>
          </p:cNvSpPr>
          <p:nvPr/>
        </p:nvSpPr>
        <p:spPr>
          <a:xfrm>
            <a:off x="457200" y="803275"/>
            <a:ext cx="8229600" cy="586581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effectLst/>
                <a:uLnTx/>
                <a:uFillTx/>
                <a:latin typeface="+mn-lt"/>
                <a:ea typeface="+mn-ea"/>
                <a:cs typeface="+mn-cs"/>
              </a:rPr>
              <a:t>Summarization of the starting of linear DC machine is sketched in the figures below:</a:t>
            </a:r>
            <a:endParaRPr kumimoji="0" lang="en-US" sz="2000" b="0" i="0" u="none" strike="noStrike" kern="1200" cap="none" spc="0" normalizeH="0" baseline="0" noProof="0" dirty="0" smtClean="0">
              <a:ln>
                <a:noFill/>
              </a:ln>
              <a:effectLst/>
              <a:uLnTx/>
              <a:uFillTx/>
              <a:latin typeface="+mn-lt"/>
              <a:ea typeface="+mn-ea"/>
              <a:cs typeface="+mn-cs"/>
            </a:endParaRPr>
          </a:p>
        </p:txBody>
      </p:sp>
      <p:pic>
        <p:nvPicPr>
          <p:cNvPr id="7" name="Picture 6"/>
          <p:cNvPicPr>
            <a:picLocks noChangeAspect="1" noChangeArrowheads="1"/>
          </p:cNvPicPr>
          <p:nvPr/>
        </p:nvPicPr>
        <p:blipFill>
          <a:blip r:embed="rId3" cstate="print"/>
          <a:srcRect/>
          <a:stretch>
            <a:fillRect/>
          </a:stretch>
        </p:blipFill>
        <p:spPr bwMode="auto">
          <a:xfrm>
            <a:off x="179388" y="2190750"/>
            <a:ext cx="4514850" cy="3686175"/>
          </a:xfrm>
          <a:prstGeom prst="rect">
            <a:avLst/>
          </a:prstGeom>
          <a:noFill/>
          <a:ln w="9525">
            <a:noFill/>
            <a:miter lim="800000"/>
            <a:headEnd/>
            <a:tailEnd/>
          </a:ln>
        </p:spPr>
      </p:pic>
      <p:pic>
        <p:nvPicPr>
          <p:cNvPr id="9" name="Picture 7"/>
          <p:cNvPicPr>
            <a:picLocks noChangeAspect="1" noChangeArrowheads="1"/>
          </p:cNvPicPr>
          <p:nvPr/>
        </p:nvPicPr>
        <p:blipFill>
          <a:blip r:embed="rId4" cstate="print"/>
          <a:srcRect/>
          <a:stretch>
            <a:fillRect/>
          </a:stretch>
        </p:blipFill>
        <p:spPr bwMode="auto">
          <a:xfrm>
            <a:off x="4427538" y="2276475"/>
            <a:ext cx="4610100" cy="34480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4"/>
          <p:cNvSpPr>
            <a:spLocks noChangeArrowheads="1"/>
          </p:cNvSpPr>
          <p:nvPr/>
        </p:nvSpPr>
        <p:spPr bwMode="auto">
          <a:xfrm>
            <a:off x="323850" y="1281113"/>
            <a:ext cx="8640763" cy="2893100"/>
          </a:xfrm>
          <a:prstGeom prst="rect">
            <a:avLst/>
          </a:prstGeom>
          <a:noFill/>
          <a:ln w="9525">
            <a:noFill/>
            <a:miter lim="800000"/>
            <a:headEnd/>
            <a:tailEnd/>
          </a:ln>
        </p:spPr>
        <p:txBody>
          <a:bodyPr>
            <a:spAutoFit/>
          </a:bodyPr>
          <a:lstStyle/>
          <a:p>
            <a:r>
              <a:rPr lang="en-US" b="1" i="1" dirty="0">
                <a:latin typeface="Calibri" pitchFamily="34" charset="0"/>
              </a:rPr>
              <a:t>To summarize, at starting, the linear dc machine behaves as follows:</a:t>
            </a:r>
          </a:p>
          <a:p>
            <a:pPr algn="just">
              <a:buFont typeface="Calibri" pitchFamily="34" charset="0"/>
              <a:buAutoNum type="arabicPeriod"/>
            </a:pPr>
            <a:r>
              <a:rPr lang="en-US" dirty="0">
                <a:latin typeface="Calibri" pitchFamily="34" charset="0"/>
              </a:rPr>
              <a:t>Closing the switch produces a current flow  </a:t>
            </a:r>
            <a:r>
              <a:rPr lang="en-US" i="1" dirty="0" err="1">
                <a:latin typeface="Calibri" pitchFamily="34" charset="0"/>
              </a:rPr>
              <a:t>i</a:t>
            </a:r>
            <a:r>
              <a:rPr lang="en-US" i="1" dirty="0">
                <a:latin typeface="Calibri" pitchFamily="34" charset="0"/>
              </a:rPr>
              <a:t> = V</a:t>
            </a:r>
            <a:r>
              <a:rPr lang="en-US" i="1" baseline="-25000" dirty="0">
                <a:latin typeface="Calibri" pitchFamily="34" charset="0"/>
              </a:rPr>
              <a:t>B</a:t>
            </a:r>
            <a:r>
              <a:rPr lang="en-US" i="1" dirty="0">
                <a:latin typeface="Calibri" pitchFamily="34" charset="0"/>
              </a:rPr>
              <a:t> /R.</a:t>
            </a:r>
          </a:p>
          <a:p>
            <a:pPr algn="just">
              <a:buFont typeface="Calibri" pitchFamily="34" charset="0"/>
              <a:buAutoNum type="arabicPeriod"/>
            </a:pPr>
            <a:r>
              <a:rPr lang="en-US" dirty="0">
                <a:latin typeface="Calibri" pitchFamily="34" charset="0"/>
              </a:rPr>
              <a:t>The current flow produces a force on the bar given by </a:t>
            </a:r>
            <a:r>
              <a:rPr lang="en-US" i="1" dirty="0">
                <a:latin typeface="Calibri" pitchFamily="34" charset="0"/>
              </a:rPr>
              <a:t>F = </a:t>
            </a:r>
            <a:r>
              <a:rPr lang="en-US" i="1" dirty="0" err="1">
                <a:latin typeface="Calibri" pitchFamily="34" charset="0"/>
              </a:rPr>
              <a:t>ilB</a:t>
            </a:r>
            <a:r>
              <a:rPr lang="en-US" dirty="0">
                <a:latin typeface="Calibri" pitchFamily="34" charset="0"/>
              </a:rPr>
              <a:t>.</a:t>
            </a:r>
          </a:p>
          <a:p>
            <a:pPr algn="just">
              <a:buFont typeface="Calibri" pitchFamily="34" charset="0"/>
              <a:buAutoNum type="arabicPeriod"/>
            </a:pPr>
            <a:r>
              <a:rPr lang="en-US" dirty="0">
                <a:latin typeface="Calibri" pitchFamily="34" charset="0"/>
              </a:rPr>
              <a:t>The bar accelerates to the right, producing an induced voltage </a:t>
            </a:r>
            <a:r>
              <a:rPr lang="en-GB" i="1" dirty="0" err="1" smtClean="0">
                <a:latin typeface="Calibri" pitchFamily="34" charset="0"/>
              </a:rPr>
              <a:t>e</a:t>
            </a:r>
            <a:r>
              <a:rPr lang="en-GB" i="1" baseline="-25000" dirty="0" err="1" smtClean="0">
                <a:latin typeface="Calibri" pitchFamily="34" charset="0"/>
              </a:rPr>
              <a:t>ind</a:t>
            </a:r>
            <a:r>
              <a:rPr lang="en-GB" dirty="0" smtClean="0">
                <a:latin typeface="Calibri" pitchFamily="34" charset="0"/>
              </a:rPr>
              <a:t> </a:t>
            </a:r>
            <a:r>
              <a:rPr lang="en-US" dirty="0">
                <a:latin typeface="Calibri" pitchFamily="34" charset="0"/>
              </a:rPr>
              <a:t>as it speeds up.</a:t>
            </a:r>
          </a:p>
          <a:p>
            <a:pPr algn="just">
              <a:buFont typeface="Calibri" pitchFamily="34" charset="0"/>
              <a:buAutoNum type="arabicPeriod"/>
            </a:pPr>
            <a:r>
              <a:rPr lang="en-US" dirty="0">
                <a:latin typeface="Calibri" pitchFamily="34" charset="0"/>
              </a:rPr>
              <a:t>This induced voltage reduces the current flow </a:t>
            </a:r>
          </a:p>
          <a:p>
            <a:pPr algn="just">
              <a:buFont typeface="Calibri" pitchFamily="34" charset="0"/>
              <a:buAutoNum type="arabicPeriod"/>
            </a:pPr>
            <a:endParaRPr lang="en-US" dirty="0" smtClean="0">
              <a:latin typeface="Calibri" pitchFamily="34" charset="0"/>
            </a:endParaRPr>
          </a:p>
          <a:p>
            <a:pPr algn="just">
              <a:buFont typeface="Calibri" pitchFamily="34" charset="0"/>
              <a:buAutoNum type="arabicPeriod"/>
            </a:pPr>
            <a:endParaRPr lang="en-US" dirty="0">
              <a:latin typeface="Calibri" pitchFamily="34" charset="0"/>
            </a:endParaRPr>
          </a:p>
          <a:p>
            <a:pPr algn="just">
              <a:buFont typeface="Calibri" pitchFamily="34" charset="0"/>
              <a:buAutoNum type="arabicPeriod"/>
            </a:pPr>
            <a:endParaRPr lang="en-US" dirty="0">
              <a:latin typeface="Calibri" pitchFamily="34" charset="0"/>
            </a:endParaRPr>
          </a:p>
          <a:p>
            <a:pPr algn="just">
              <a:buFont typeface="Calibri" pitchFamily="34" charset="0"/>
              <a:buAutoNum type="arabicPeriod"/>
            </a:pPr>
            <a:r>
              <a:rPr lang="en-US" dirty="0">
                <a:latin typeface="Calibri" pitchFamily="34" charset="0"/>
              </a:rPr>
              <a:t>The induced force is thus decreased (</a:t>
            </a:r>
            <a:r>
              <a:rPr lang="en-US" i="1" dirty="0">
                <a:latin typeface="Calibri" pitchFamily="34" charset="0"/>
              </a:rPr>
              <a:t>F =</a:t>
            </a:r>
            <a:r>
              <a:rPr lang="en-US" i="1" dirty="0">
                <a:solidFill>
                  <a:srgbClr val="FF0000"/>
                </a:solidFill>
                <a:latin typeface="Calibri" pitchFamily="34" charset="0"/>
              </a:rPr>
              <a:t> </a:t>
            </a:r>
            <a:r>
              <a:rPr lang="en-US" i="1" dirty="0" err="1">
                <a:solidFill>
                  <a:srgbClr val="FF0000"/>
                </a:solidFill>
                <a:latin typeface="Calibri" pitchFamily="34" charset="0"/>
              </a:rPr>
              <a:t>i</a:t>
            </a:r>
            <a:r>
              <a:rPr lang="en-GB" sz="2000" i="1" dirty="0">
                <a:solidFill>
                  <a:srgbClr val="FF0000"/>
                </a:solidFill>
                <a:latin typeface="Calibri" pitchFamily="34" charset="0"/>
              </a:rPr>
              <a:t>↓</a:t>
            </a:r>
            <a:r>
              <a:rPr lang="en-US" i="1" dirty="0" err="1">
                <a:latin typeface="Calibri" pitchFamily="34" charset="0"/>
              </a:rPr>
              <a:t>lB</a:t>
            </a:r>
            <a:r>
              <a:rPr lang="en-US" dirty="0">
                <a:latin typeface="Calibri" pitchFamily="34" charset="0"/>
              </a:rPr>
              <a:t>) until </a:t>
            </a:r>
            <a:r>
              <a:rPr lang="en-US" dirty="0" smtClean="0">
                <a:latin typeface="Calibri" pitchFamily="34" charset="0"/>
              </a:rPr>
              <a:t>eventually </a:t>
            </a:r>
            <a:r>
              <a:rPr lang="en-US" i="1" dirty="0">
                <a:latin typeface="Calibri" pitchFamily="34" charset="0"/>
              </a:rPr>
              <a:t>F =0</a:t>
            </a:r>
            <a:r>
              <a:rPr lang="en-US" dirty="0">
                <a:latin typeface="Calibri" pitchFamily="34" charset="0"/>
              </a:rPr>
              <a:t>. At that </a:t>
            </a:r>
            <a:r>
              <a:rPr lang="en-US" dirty="0" smtClean="0">
                <a:latin typeface="Calibri" pitchFamily="34" charset="0"/>
              </a:rPr>
              <a:t>point</a:t>
            </a:r>
          </a:p>
          <a:p>
            <a:pPr algn="just">
              <a:buFont typeface="Calibri" pitchFamily="34" charset="0"/>
              <a:buAutoNum type="arabicPeriod"/>
            </a:pPr>
            <a:r>
              <a:rPr lang="en-US" dirty="0" smtClean="0">
                <a:latin typeface="Calibri" pitchFamily="34" charset="0"/>
              </a:rPr>
              <a:t> </a:t>
            </a:r>
            <a:r>
              <a:rPr lang="en-GB" i="1" dirty="0" err="1">
                <a:latin typeface="Calibri" pitchFamily="34" charset="0"/>
              </a:rPr>
              <a:t>e</a:t>
            </a:r>
            <a:r>
              <a:rPr lang="en-GB" i="1" baseline="-25000" dirty="0" err="1">
                <a:latin typeface="Calibri" pitchFamily="34" charset="0"/>
              </a:rPr>
              <a:t>ind</a:t>
            </a:r>
            <a:r>
              <a:rPr lang="en-US" i="1" dirty="0">
                <a:latin typeface="Calibri" pitchFamily="34" charset="0"/>
              </a:rPr>
              <a:t> = V</a:t>
            </a:r>
            <a:r>
              <a:rPr lang="en-US" i="1" baseline="-25000" dirty="0">
                <a:latin typeface="Calibri" pitchFamily="34" charset="0"/>
              </a:rPr>
              <a:t>B</a:t>
            </a:r>
            <a:r>
              <a:rPr lang="en-US" i="1" dirty="0">
                <a:latin typeface="Calibri" pitchFamily="34" charset="0"/>
              </a:rPr>
              <a:t> </a:t>
            </a:r>
            <a:r>
              <a:rPr lang="en-US" dirty="0">
                <a:latin typeface="Calibri" pitchFamily="34" charset="0"/>
              </a:rPr>
              <a:t>,</a:t>
            </a:r>
            <a:r>
              <a:rPr lang="en-US" i="1" dirty="0" err="1">
                <a:latin typeface="Calibri" pitchFamily="34" charset="0"/>
              </a:rPr>
              <a:t>i</a:t>
            </a:r>
            <a:r>
              <a:rPr lang="en-US" i="1" dirty="0">
                <a:latin typeface="Calibri" pitchFamily="34" charset="0"/>
              </a:rPr>
              <a:t>= 0</a:t>
            </a:r>
            <a:r>
              <a:rPr lang="en-US" dirty="0">
                <a:latin typeface="Calibri" pitchFamily="34" charset="0"/>
              </a:rPr>
              <a:t>, and the bar moves at a constant no- load speed </a:t>
            </a:r>
            <a:r>
              <a:rPr lang="en-US" i="1" dirty="0" err="1">
                <a:latin typeface="Calibri" pitchFamily="34" charset="0"/>
              </a:rPr>
              <a:t>v</a:t>
            </a:r>
            <a:r>
              <a:rPr lang="en-US" i="1" baseline="-25000" dirty="0" err="1">
                <a:latin typeface="Calibri" pitchFamily="34" charset="0"/>
              </a:rPr>
              <a:t>ss</a:t>
            </a:r>
            <a:r>
              <a:rPr lang="en-US" i="1" dirty="0">
                <a:latin typeface="Calibri" pitchFamily="34" charset="0"/>
              </a:rPr>
              <a:t>= V</a:t>
            </a:r>
            <a:r>
              <a:rPr lang="en-US" i="1" baseline="-25000" dirty="0">
                <a:latin typeface="Calibri" pitchFamily="34" charset="0"/>
              </a:rPr>
              <a:t>B</a:t>
            </a:r>
            <a:r>
              <a:rPr lang="en-US" i="1" dirty="0">
                <a:latin typeface="Calibri" pitchFamily="34" charset="0"/>
              </a:rPr>
              <a:t> /BI.</a:t>
            </a:r>
          </a:p>
        </p:txBody>
      </p:sp>
      <p:graphicFrame>
        <p:nvGraphicFramePr>
          <p:cNvPr id="7" name="Object 2"/>
          <p:cNvGraphicFramePr>
            <a:graphicFrameLocks noChangeAspect="1"/>
          </p:cNvGraphicFramePr>
          <p:nvPr/>
        </p:nvGraphicFramePr>
        <p:xfrm>
          <a:off x="3357554" y="2714620"/>
          <a:ext cx="1800225" cy="792162"/>
        </p:xfrm>
        <a:graphic>
          <a:graphicData uri="http://schemas.openxmlformats.org/presentationml/2006/ole">
            <mc:AlternateContent xmlns:mc="http://schemas.openxmlformats.org/markup-compatibility/2006">
              <mc:Choice xmlns:v="urn:schemas-microsoft-com:vml" Requires="v">
                <p:oleObj spid="_x0000_s71700" name="Equation" r:id="rId4" imgW="952087" imgH="418918" progId="">
                  <p:embed/>
                </p:oleObj>
              </mc:Choice>
              <mc:Fallback>
                <p:oleObj name="Equation" r:id="rId4" imgW="952087" imgH="418918"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554" y="2714620"/>
                        <a:ext cx="18002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Slide Number Placeholder 5"/>
          <p:cNvSpPr txBox="1">
            <a:spLocks/>
          </p:cNvSpPr>
          <p:nvPr/>
        </p:nvSpPr>
        <p:spPr>
          <a:xfrm>
            <a:off x="6934200" y="6286520"/>
            <a:ext cx="1905000" cy="4572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8205DF8-100A-4C67-BC7E-0E11809DA2AE}" type="slidenum">
              <a:rPr kumimoji="0" lang="zh-TW" altLang="en-US" sz="1800" b="0" i="0" u="none" strike="noStrike" kern="1200" cap="none" spc="0" normalizeH="0" baseline="0" noProof="0" smtClean="0">
                <a:ln>
                  <a:noFill/>
                </a:ln>
                <a:solidFill>
                  <a:schemeClr val="tx1">
                    <a:tint val="75000"/>
                  </a:schemeClr>
                </a:solidFill>
                <a:effectLst/>
                <a:uLnTx/>
                <a:uFillTx/>
                <a:latin typeface="+mn-lt"/>
                <a:ea typeface="PMingLiU"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altLang="zh-TW" sz="1800" b="0" i="0" u="none" strike="noStrike" kern="1200" cap="none" spc="0" normalizeH="0" baseline="0" noProof="0" dirty="0" smtClean="0">
              <a:ln>
                <a:noFill/>
              </a:ln>
              <a:solidFill>
                <a:schemeClr val="tx1">
                  <a:tint val="75000"/>
                </a:schemeClr>
              </a:solidFill>
              <a:effectLst/>
              <a:uLnTx/>
              <a:uFillTx/>
              <a:latin typeface="+mn-lt"/>
              <a:ea typeface="PMingLiU" pitchFamily="18" charset="-120"/>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4"/>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2"/>
          <p:cNvSpPr txBox="1">
            <a:spLocks noChangeArrowheads="1"/>
          </p:cNvSpPr>
          <p:nvPr/>
        </p:nvSpPr>
        <p:spPr>
          <a:xfrm>
            <a:off x="571472" y="857232"/>
            <a:ext cx="4643470" cy="57626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sng" strike="noStrike" kern="1200" cap="none" spc="0" normalizeH="0" baseline="0" noProof="0" dirty="0" smtClean="0">
                <a:ln>
                  <a:noFill/>
                </a:ln>
                <a:solidFill>
                  <a:srgbClr val="FF0000"/>
                </a:solidFill>
                <a:effectLst/>
                <a:uLnTx/>
                <a:uFillTx/>
                <a:latin typeface="+mj-lt"/>
                <a:ea typeface="+mj-ea"/>
                <a:cs typeface="+mj-cs"/>
              </a:rPr>
              <a:t>The Linear DC Machine as a Motor</a:t>
            </a:r>
            <a:endParaRPr kumimoji="0" lang="en-US" sz="24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7" name="Rectangle 3"/>
          <p:cNvSpPr txBox="1">
            <a:spLocks noChangeArrowheads="1"/>
          </p:cNvSpPr>
          <p:nvPr/>
        </p:nvSpPr>
        <p:spPr>
          <a:xfrm>
            <a:off x="428596" y="1285860"/>
            <a:ext cx="8135937" cy="4667250"/>
          </a:xfrm>
          <a:prstGeom prst="rect">
            <a:avLst/>
          </a:prstGeom>
        </p:spPr>
        <p:txBody>
          <a:bodyPr vert="horz" lIns="91440" tIns="45720" rIns="91440" bIns="45720" rtlCol="0">
            <a:noAutofit/>
          </a:bodyPr>
          <a:lstStyle/>
          <a:p>
            <a:pPr marL="533400" marR="0" lvl="0" indent="-533400" algn="just" defTabSz="914400" rtl="0" eaLnBrk="1" fontAlgn="auto" latinLnBrk="0" hangingPunct="1">
              <a:lnSpc>
                <a:spcPct val="120000"/>
              </a:lnSpc>
              <a:spcBef>
                <a:spcPct val="20000"/>
              </a:spcBef>
              <a:spcAft>
                <a:spcPts val="0"/>
              </a:spcAft>
              <a:buClrTx/>
              <a:buSzTx/>
              <a:buFont typeface="Wingdings" pitchFamily="2" charset="2"/>
              <a:buChar char="§"/>
              <a:tabLst/>
              <a:defRPr/>
            </a:pPr>
            <a:r>
              <a:rPr kumimoji="0" lang="en-GB" b="0" i="0" u="none" strike="noStrike" kern="1200" cap="none" spc="0" normalizeH="0" baseline="0" noProof="0" dirty="0" smtClean="0">
                <a:ln>
                  <a:noFill/>
                </a:ln>
                <a:effectLst/>
                <a:uLnTx/>
                <a:uFillTx/>
                <a:latin typeface="+mj-lt"/>
                <a:ea typeface="+mn-ea"/>
                <a:cs typeface="+mn-cs"/>
              </a:rPr>
              <a:t>Assume the linear machine is initially running at the no-load steady state condition.</a:t>
            </a:r>
          </a:p>
          <a:p>
            <a:pPr marL="533400" marR="0" lvl="0" indent="-533400" algn="just" defTabSz="914400" rtl="0" eaLnBrk="1" fontAlgn="auto" latinLnBrk="0" hangingPunct="1">
              <a:lnSpc>
                <a:spcPct val="120000"/>
              </a:lnSpc>
              <a:spcBef>
                <a:spcPct val="20000"/>
              </a:spcBef>
              <a:spcAft>
                <a:spcPts val="0"/>
              </a:spcAft>
              <a:buClrTx/>
              <a:buSzTx/>
              <a:buFont typeface="Wingdings" pitchFamily="2" charset="2"/>
              <a:buChar char="§"/>
              <a:tabLst/>
              <a:defRPr/>
            </a:pPr>
            <a:r>
              <a:rPr kumimoji="0" lang="en-GB" b="0" i="1" u="none" strike="noStrike" kern="1200" cap="none" spc="0" normalizeH="0" baseline="0" noProof="0" dirty="0" smtClean="0">
                <a:ln>
                  <a:noFill/>
                </a:ln>
                <a:effectLst/>
                <a:uLnTx/>
                <a:uFillTx/>
                <a:latin typeface="+mj-lt"/>
                <a:ea typeface="+mn-ea"/>
                <a:cs typeface="+mn-cs"/>
              </a:rPr>
              <a:t>What happen when an external load is applied? </a:t>
            </a:r>
            <a:r>
              <a:rPr kumimoji="0" lang="en-GB" b="0" i="0" u="none" strike="noStrike" kern="1200" cap="none" spc="0" normalizeH="0" baseline="0" noProof="0" dirty="0" smtClean="0">
                <a:ln>
                  <a:noFill/>
                </a:ln>
                <a:effectLst/>
                <a:uLnTx/>
                <a:uFillTx/>
                <a:latin typeface="+mj-lt"/>
                <a:ea typeface="+mn-ea"/>
                <a:cs typeface="+mn-cs"/>
              </a:rPr>
              <a:t>See figure below:</a:t>
            </a: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j-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j-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j-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j-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j-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US" b="0" i="0" u="none" strike="noStrike" kern="1200" cap="none" spc="0" normalizeH="0" baseline="0" noProof="0" dirty="0" smtClean="0">
              <a:ln>
                <a:noFill/>
              </a:ln>
              <a:effectLst/>
              <a:uLnTx/>
              <a:uFillTx/>
              <a:latin typeface="+mj-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j-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tabLst/>
              <a:defRPr/>
            </a:pPr>
            <a:endParaRPr kumimoji="0" lang="en-GB" b="0" i="0" u="none" strike="noStrike" kern="1200" cap="none" spc="0" normalizeH="0" baseline="0" noProof="0" dirty="0" smtClean="0">
              <a:ln>
                <a:noFill/>
              </a:ln>
              <a:effectLst/>
              <a:uLnTx/>
              <a:uFillTx/>
              <a:latin typeface="+mj-lt"/>
              <a:ea typeface="+mn-ea"/>
              <a:cs typeface="+mn-cs"/>
            </a:endParaRPr>
          </a:p>
          <a:p>
            <a:pPr marL="533400" marR="0" lvl="0" indent="-533400" algn="just" defTabSz="914400" rtl="0" eaLnBrk="1" fontAlgn="auto" latinLnBrk="0" hangingPunct="1">
              <a:lnSpc>
                <a:spcPct val="120000"/>
              </a:lnSpc>
              <a:spcBef>
                <a:spcPct val="20000"/>
              </a:spcBef>
              <a:spcAft>
                <a:spcPts val="0"/>
              </a:spcAft>
              <a:buClrTx/>
              <a:buSzTx/>
              <a:buFont typeface="Wingdings" pitchFamily="2" charset="2"/>
              <a:buChar char="§"/>
              <a:tabLst/>
              <a:defRPr/>
            </a:pPr>
            <a:r>
              <a:rPr kumimoji="0" lang="en-GB" b="0" i="0" u="none" strike="noStrike" kern="1200" cap="none" spc="0" normalizeH="0" baseline="0" noProof="0" dirty="0" smtClean="0">
                <a:ln>
                  <a:noFill/>
                </a:ln>
                <a:effectLst/>
                <a:uLnTx/>
                <a:uFillTx/>
                <a:latin typeface="+mj-lt"/>
                <a:ea typeface="+mn-ea"/>
                <a:cs typeface="+mn-cs"/>
              </a:rPr>
              <a:t>A force </a:t>
            </a:r>
            <a:r>
              <a:rPr kumimoji="0" lang="en-GB" b="0" i="0" u="none" strike="noStrike" kern="1200" cap="none" spc="0" normalizeH="0" baseline="0" noProof="0" dirty="0" err="1" smtClean="0">
                <a:ln>
                  <a:noFill/>
                </a:ln>
                <a:effectLst/>
                <a:uLnTx/>
                <a:uFillTx/>
                <a:latin typeface="+mj-lt"/>
                <a:ea typeface="+mn-ea"/>
                <a:cs typeface="+mn-cs"/>
              </a:rPr>
              <a:t>F</a:t>
            </a:r>
            <a:r>
              <a:rPr kumimoji="0" lang="en-GB" b="0" i="0" u="none" strike="noStrike" kern="1200" cap="none" spc="0" normalizeH="0" baseline="-25000" noProof="0" dirty="0" err="1" smtClean="0">
                <a:ln>
                  <a:noFill/>
                </a:ln>
                <a:effectLst/>
                <a:uLnTx/>
                <a:uFillTx/>
                <a:latin typeface="+mj-lt"/>
                <a:ea typeface="+mn-ea"/>
                <a:cs typeface="+mn-cs"/>
              </a:rPr>
              <a:t>load</a:t>
            </a:r>
            <a:r>
              <a:rPr kumimoji="0" lang="en-GB" b="0" i="0" u="none" strike="noStrike" kern="1200" cap="none" spc="0" normalizeH="0" baseline="0" noProof="0" dirty="0" smtClean="0">
                <a:ln>
                  <a:noFill/>
                </a:ln>
                <a:effectLst/>
                <a:uLnTx/>
                <a:uFillTx/>
                <a:latin typeface="+mj-lt"/>
                <a:ea typeface="+mn-ea"/>
                <a:cs typeface="+mn-cs"/>
              </a:rPr>
              <a:t> is applied to the bar opposing the direction of motion. Since the bar was initially at steady state, application of the force </a:t>
            </a:r>
            <a:r>
              <a:rPr kumimoji="0" lang="en-GB" b="0" i="0" u="none" strike="noStrike" kern="1200" cap="none" spc="0" normalizeH="0" baseline="0" noProof="0" dirty="0" err="1" smtClean="0">
                <a:ln>
                  <a:noFill/>
                </a:ln>
                <a:effectLst/>
                <a:uLnTx/>
                <a:uFillTx/>
                <a:latin typeface="+mj-lt"/>
                <a:ea typeface="+mn-ea"/>
                <a:cs typeface="+mn-cs"/>
              </a:rPr>
              <a:t>F</a:t>
            </a:r>
            <a:r>
              <a:rPr kumimoji="0" lang="en-GB" b="0" i="0" u="none" strike="noStrike" kern="1200" cap="none" spc="0" normalizeH="0" baseline="-25000" noProof="0" dirty="0" err="1" smtClean="0">
                <a:ln>
                  <a:noFill/>
                </a:ln>
                <a:effectLst/>
                <a:uLnTx/>
                <a:uFillTx/>
                <a:latin typeface="+mj-lt"/>
                <a:ea typeface="+mn-ea"/>
                <a:cs typeface="+mn-cs"/>
              </a:rPr>
              <a:t>load</a:t>
            </a:r>
            <a:r>
              <a:rPr kumimoji="0" lang="en-GB" b="0" i="0" u="none" strike="noStrike" kern="1200" cap="none" spc="0" normalizeH="0" baseline="0" noProof="0" dirty="0" smtClean="0">
                <a:ln>
                  <a:noFill/>
                </a:ln>
                <a:effectLst/>
                <a:uLnTx/>
                <a:uFillTx/>
                <a:latin typeface="+mj-lt"/>
                <a:ea typeface="+mn-ea"/>
                <a:cs typeface="+mn-cs"/>
              </a:rPr>
              <a:t> will result in a net force on the bar in the direction opposite the direction of motion.</a:t>
            </a:r>
            <a:endParaRPr kumimoji="0" lang="en-US" b="0" i="0" u="none" strike="noStrike" kern="1200" cap="none" spc="0" normalizeH="0" baseline="0" noProof="0" dirty="0" smtClean="0">
              <a:ln>
                <a:noFill/>
              </a:ln>
              <a:effectLst/>
              <a:uLnTx/>
              <a:uFillTx/>
              <a:latin typeface="+mj-lt"/>
              <a:ea typeface="+mn-ea"/>
              <a:cs typeface="+mn-cs"/>
            </a:endParaRPr>
          </a:p>
          <a:p>
            <a:pPr marL="533400" marR="0" lvl="0" indent="-533400" algn="ctr"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US" b="0" i="0" u="none" strike="noStrike" kern="1200" cap="none" spc="0" normalizeH="0" baseline="0" noProof="0" dirty="0" smtClean="0">
              <a:ln>
                <a:noFill/>
              </a:ln>
              <a:effectLst/>
              <a:uLnTx/>
              <a:uFillTx/>
              <a:latin typeface="+mj-lt"/>
              <a:ea typeface="+mn-ea"/>
              <a:cs typeface="+mn-cs"/>
            </a:endParaRPr>
          </a:p>
          <a:p>
            <a:pPr marL="533400" marR="0" lvl="0" indent="-533400" algn="ctr"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US" b="0" i="0" u="none" strike="noStrike" kern="1200" cap="none" spc="0" normalizeH="0" baseline="0" noProof="0" dirty="0" smtClean="0">
              <a:ln>
                <a:noFill/>
              </a:ln>
              <a:effectLst/>
              <a:uLnTx/>
              <a:uFillTx/>
              <a:latin typeface="+mj-lt"/>
              <a:ea typeface="+mn-ea"/>
              <a:cs typeface="+mn-cs"/>
            </a:endParaRPr>
          </a:p>
          <a:p>
            <a:pPr marL="533400" marR="0" lvl="0" indent="-533400" algn="ctr"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US" b="0" i="0" u="none" strike="noStrike" kern="1200" cap="none" spc="0" normalizeH="0" baseline="0" noProof="0" dirty="0" smtClean="0">
              <a:ln>
                <a:noFill/>
              </a:ln>
              <a:effectLst/>
              <a:uLnTx/>
              <a:uFillTx/>
              <a:latin typeface="+mj-lt"/>
              <a:ea typeface="+mn-ea"/>
              <a:cs typeface="+mn-cs"/>
            </a:endParaRPr>
          </a:p>
        </p:txBody>
      </p:sp>
      <p:graphicFrame>
        <p:nvGraphicFramePr>
          <p:cNvPr id="9" name="Object 4"/>
          <p:cNvGraphicFramePr>
            <a:graphicFrameLocks noChangeAspect="1"/>
          </p:cNvGraphicFramePr>
          <p:nvPr/>
        </p:nvGraphicFramePr>
        <p:xfrm>
          <a:off x="3203575" y="5680075"/>
          <a:ext cx="2368557" cy="558968"/>
        </p:xfrm>
        <a:graphic>
          <a:graphicData uri="http://schemas.openxmlformats.org/presentationml/2006/ole">
            <mc:AlternateContent xmlns:mc="http://schemas.openxmlformats.org/markup-compatibility/2006">
              <mc:Choice xmlns:v="urn:schemas-microsoft-com:vml" Requires="v">
                <p:oleObj spid="_x0000_s72724" r:id="rId5" imgW="1066800" imgH="241300" progId="">
                  <p:embed/>
                </p:oleObj>
              </mc:Choice>
              <mc:Fallback>
                <p:oleObj r:id="rId5" imgW="1066800" imgH="241300" progId="">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5680075"/>
                        <a:ext cx="2368557" cy="558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7"/>
          <p:cNvPicPr>
            <a:picLocks noChangeAspect="1" noChangeArrowheads="1"/>
          </p:cNvPicPr>
          <p:nvPr/>
        </p:nvPicPr>
        <p:blipFill>
          <a:blip r:embed="rId7" cstate="print"/>
          <a:srcRect/>
          <a:stretch>
            <a:fillRect/>
          </a:stretch>
        </p:blipFill>
        <p:spPr bwMode="auto">
          <a:xfrm>
            <a:off x="1643042" y="2357430"/>
            <a:ext cx="5349889" cy="2071702"/>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3"/>
          <p:cNvSpPr txBox="1">
            <a:spLocks noChangeArrowheads="1"/>
          </p:cNvSpPr>
          <p:nvPr/>
        </p:nvSpPr>
        <p:spPr>
          <a:xfrm>
            <a:off x="468313" y="1428736"/>
            <a:ext cx="8351837" cy="4422771"/>
          </a:xfrm>
          <a:prstGeom prst="rect">
            <a:avLst/>
          </a:prstGeom>
        </p:spPr>
        <p:txBody>
          <a:bodyPr vert="horz" lIns="91440" tIns="45720" rIns="91440" bIns="45720" rtlCol="0">
            <a:normAutofit/>
          </a:bodyPr>
          <a:lstStyle/>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GB" b="0" i="0" u="none" strike="noStrike" kern="1200" cap="none" spc="0" normalizeH="0" baseline="0" noProof="0" dirty="0" smtClean="0">
                <a:ln>
                  <a:noFill/>
                </a:ln>
                <a:effectLst/>
                <a:uLnTx/>
                <a:uFillTx/>
                <a:latin typeface="+mn-lt"/>
                <a:ea typeface="+mn-ea"/>
                <a:cs typeface="+mn-cs"/>
              </a:rPr>
              <a:t>Thus, the bar will slow down (the resulting acceleration </a:t>
            </a:r>
            <a:r>
              <a:rPr kumimoji="0" lang="en-GB" b="0" i="1" u="none" strike="noStrike" kern="1200" cap="none" spc="0" normalizeH="0" baseline="0" noProof="0" dirty="0" smtClean="0">
                <a:ln>
                  <a:noFill/>
                </a:ln>
                <a:effectLst/>
                <a:uLnTx/>
                <a:uFillTx/>
                <a:latin typeface="+mn-lt"/>
                <a:ea typeface="+mn-ea"/>
                <a:cs typeface="+mn-cs"/>
              </a:rPr>
              <a:t>a = </a:t>
            </a:r>
            <a:r>
              <a:rPr kumimoji="0" lang="en-GB" b="0" i="1" u="none" strike="noStrike" kern="1200" cap="none" spc="0" normalizeH="0" baseline="0" noProof="0" dirty="0" err="1" smtClean="0">
                <a:ln>
                  <a:noFill/>
                </a:ln>
                <a:effectLst/>
                <a:uLnTx/>
                <a:uFillTx/>
                <a:latin typeface="+mn-lt"/>
                <a:ea typeface="+mn-ea"/>
                <a:cs typeface="+mn-cs"/>
              </a:rPr>
              <a:t>F</a:t>
            </a:r>
            <a:r>
              <a:rPr kumimoji="0" lang="en-GB" b="0" i="1" u="none" strike="noStrike" kern="1200" cap="none" spc="0" normalizeH="0" baseline="-25000" noProof="0" dirty="0" err="1" smtClean="0">
                <a:ln>
                  <a:noFill/>
                </a:ln>
                <a:effectLst/>
                <a:uLnTx/>
                <a:uFillTx/>
                <a:latin typeface="+mn-lt"/>
                <a:ea typeface="+mn-ea"/>
                <a:cs typeface="+mn-cs"/>
              </a:rPr>
              <a:t>net</a:t>
            </a:r>
            <a:r>
              <a:rPr kumimoji="0" lang="en-GB" b="0" i="1" u="none" strike="noStrike" kern="1200" cap="none" spc="0" normalizeH="0" baseline="0" noProof="0" dirty="0" smtClean="0">
                <a:ln>
                  <a:noFill/>
                </a:ln>
                <a:effectLst/>
                <a:uLnTx/>
                <a:uFillTx/>
                <a:latin typeface="+mn-lt"/>
                <a:ea typeface="+mn-ea"/>
                <a:cs typeface="+mn-cs"/>
              </a:rPr>
              <a:t>/m</a:t>
            </a:r>
            <a:r>
              <a:rPr kumimoji="0" lang="en-GB" b="0" i="0" u="none" strike="noStrike" kern="1200" cap="none" spc="0" normalizeH="0" baseline="0" noProof="0" dirty="0" smtClean="0">
                <a:ln>
                  <a:noFill/>
                </a:ln>
                <a:effectLst/>
                <a:uLnTx/>
                <a:uFillTx/>
                <a:latin typeface="+mn-lt"/>
                <a:ea typeface="+mn-ea"/>
                <a:cs typeface="+mn-cs"/>
              </a:rPr>
              <a:t> is negative).  As soon as that happen, the induced voltage on the bar drops </a:t>
            </a:r>
          </a:p>
          <a:p>
            <a:pPr marL="533400" marR="0" lvl="0" indent="-533400" algn="just" defTabSz="914400" rtl="0" eaLnBrk="1" fontAlgn="auto" latinLnBrk="0" hangingPunct="1">
              <a:lnSpc>
                <a:spcPct val="80000"/>
              </a:lnSpc>
              <a:spcBef>
                <a:spcPct val="20000"/>
              </a:spcBef>
              <a:spcAft>
                <a:spcPts val="0"/>
              </a:spcAft>
              <a:buClrTx/>
              <a:buSzTx/>
              <a:tabLst/>
              <a:defRPr/>
            </a:pPr>
            <a:r>
              <a:rPr kumimoji="0" lang="en-GB" b="0" i="0" u="none" strike="noStrike" kern="1200" cap="none" spc="0" normalizeH="0" baseline="0" noProof="0" dirty="0" smtClean="0">
                <a:ln>
                  <a:noFill/>
                </a:ln>
                <a:effectLst/>
                <a:uLnTx/>
                <a:uFillTx/>
                <a:latin typeface="+mn-lt"/>
                <a:ea typeface="+mn-ea"/>
                <a:cs typeface="+mn-cs"/>
              </a:rPr>
              <a:t>                                    </a:t>
            </a:r>
          </a:p>
          <a:p>
            <a:pPr marL="533400" marR="0" lvl="0" indent="-533400" algn="just" defTabSz="914400" rtl="0" eaLnBrk="1" fontAlgn="auto" latinLnBrk="0" hangingPunct="1">
              <a:lnSpc>
                <a:spcPct val="80000"/>
              </a:lnSpc>
              <a:spcBef>
                <a:spcPct val="20000"/>
              </a:spcBef>
              <a:spcAft>
                <a:spcPts val="0"/>
              </a:spcAft>
              <a:buClrTx/>
              <a:buSzTx/>
              <a:tabLst/>
              <a:defRPr/>
            </a:pPr>
            <a:r>
              <a:rPr lang="en-GB" dirty="0" smtClean="0"/>
              <a:t>                                      </a:t>
            </a:r>
            <a:r>
              <a:rPr kumimoji="0" lang="en-GB" b="0" i="0" u="none" strike="noStrike" kern="1200" cap="none" spc="0" normalizeH="0" baseline="0" noProof="0" dirty="0" smtClean="0">
                <a:ln>
                  <a:noFill/>
                </a:ln>
                <a:effectLst/>
                <a:uLnTx/>
                <a:uFillTx/>
                <a:latin typeface="+mn-lt"/>
                <a:ea typeface="+mn-ea"/>
                <a:cs typeface="+mn-cs"/>
              </a:rPr>
              <a:t>	(</a:t>
            </a:r>
            <a:r>
              <a:rPr kumimoji="0" lang="en-GB" b="0" i="1" u="none" strike="noStrike" kern="1200" cap="none" spc="0" normalizeH="0" baseline="0" noProof="0" dirty="0" err="1" smtClean="0">
                <a:ln>
                  <a:noFill/>
                </a:ln>
                <a:effectLst/>
                <a:uLnTx/>
                <a:uFillTx/>
                <a:latin typeface="+mn-lt"/>
                <a:ea typeface="+mn-ea"/>
                <a:cs typeface="+mn-cs"/>
              </a:rPr>
              <a:t>e</a:t>
            </a:r>
            <a:r>
              <a:rPr kumimoji="0" lang="en-GB" b="0" i="1" u="none" strike="noStrike" kern="1200" cap="none" spc="0" normalizeH="0" baseline="-25000" noProof="0" dirty="0" err="1" smtClean="0">
                <a:ln>
                  <a:noFill/>
                </a:ln>
                <a:effectLst/>
                <a:uLnTx/>
                <a:uFillTx/>
                <a:latin typeface="+mn-lt"/>
                <a:ea typeface="+mn-ea"/>
                <a:cs typeface="+mn-cs"/>
              </a:rPr>
              <a:t>ind</a:t>
            </a:r>
            <a:r>
              <a:rPr kumimoji="0" lang="en-GB" b="0" i="1" u="none" strike="noStrike" kern="1200" cap="none" spc="0" normalizeH="0" baseline="-25000" noProof="0" dirty="0" smtClean="0">
                <a:ln>
                  <a:noFill/>
                </a:ln>
                <a:effectLst/>
                <a:uLnTx/>
                <a:uFillTx/>
                <a:latin typeface="+mn-lt"/>
                <a:ea typeface="+mn-ea"/>
                <a:cs typeface="+mn-cs"/>
              </a:rPr>
              <a:t> </a:t>
            </a:r>
            <a:r>
              <a:rPr kumimoji="0" lang="en-GB" b="0" i="1" u="none" strike="noStrike" kern="1200" cap="none" spc="0" normalizeH="0" baseline="0" noProof="0" dirty="0" smtClean="0">
                <a:ln>
                  <a:noFill/>
                </a:ln>
                <a:effectLst/>
                <a:uLnTx/>
                <a:uFillTx/>
                <a:latin typeface="+mn-lt"/>
                <a:ea typeface="+mn-ea"/>
                <a:cs typeface="+mn-cs"/>
              </a:rPr>
              <a:t> = v↓ </a:t>
            </a:r>
            <a:r>
              <a:rPr kumimoji="0" lang="en-GB" b="0" i="1" u="none" strike="noStrike" kern="1200" cap="none" spc="0" normalizeH="0" baseline="0" noProof="0" dirty="0" err="1" smtClean="0">
                <a:ln>
                  <a:noFill/>
                </a:ln>
                <a:effectLst/>
                <a:uLnTx/>
                <a:uFillTx/>
                <a:latin typeface="+mn-lt"/>
                <a:ea typeface="+mn-ea"/>
                <a:cs typeface="+mn-cs"/>
              </a:rPr>
              <a:t>Bl</a:t>
            </a:r>
            <a:r>
              <a:rPr kumimoji="0" lang="en-GB" b="0" i="0" u="none" strike="noStrike" kern="1200" cap="none" spc="0" normalizeH="0" baseline="0" noProof="0" dirty="0" smtClean="0">
                <a:ln>
                  <a:noFill/>
                </a:ln>
                <a:effectLst/>
                <a:uLnTx/>
                <a:uFillTx/>
                <a:latin typeface="+mn-lt"/>
                <a:ea typeface="+mn-ea"/>
                <a:cs typeface="+mn-cs"/>
              </a:rPr>
              <a:t>).</a:t>
            </a:r>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GB" b="0" i="0" u="none" strike="noStrike" kern="1200" cap="none" spc="0" normalizeH="0" baseline="0" noProof="0" dirty="0" smtClean="0">
                <a:ln>
                  <a:noFill/>
                </a:ln>
                <a:effectLst/>
                <a:uLnTx/>
                <a:uFillTx/>
                <a:latin typeface="+mn-lt"/>
                <a:ea typeface="+mn-ea"/>
                <a:cs typeface="+mn-cs"/>
              </a:rPr>
              <a:t>When the induced voltage drops, the current flow in the bar will rise</a:t>
            </a:r>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GB" b="0" i="0" u="none" strike="noStrike" kern="1200" cap="none" spc="0" normalizeH="0" baseline="0" noProof="0" dirty="0" smtClean="0">
                <a:ln>
                  <a:noFill/>
                </a:ln>
                <a:effectLst/>
                <a:uLnTx/>
                <a:uFillTx/>
                <a:latin typeface="+mn-lt"/>
                <a:ea typeface="+mn-ea"/>
                <a:cs typeface="+mn-cs"/>
              </a:rPr>
              <a:t>Thus, the induced force will rise too. </a:t>
            </a:r>
          </a:p>
          <a:p>
            <a:pPr marL="533400" marR="0" lvl="0" indent="-533400" algn="just" defTabSz="914400" rtl="0" eaLnBrk="1" fontAlgn="auto" latinLnBrk="0" hangingPunct="1">
              <a:lnSpc>
                <a:spcPct val="100000"/>
              </a:lnSpc>
              <a:spcBef>
                <a:spcPct val="20000"/>
              </a:spcBef>
              <a:spcAft>
                <a:spcPts val="0"/>
              </a:spcAft>
              <a:buClrTx/>
              <a:buSzTx/>
              <a:tabLst/>
              <a:defRPr/>
            </a:pPr>
            <a:r>
              <a:rPr lang="en-GB" dirty="0" smtClean="0"/>
              <a:t>                                                     </a:t>
            </a:r>
            <a:r>
              <a:rPr kumimoji="0" lang="en-GB" b="0" i="0" u="none" strike="noStrike" kern="1200" cap="none" spc="0" normalizeH="0" baseline="0" noProof="0" dirty="0" smtClean="0">
                <a:ln>
                  <a:noFill/>
                </a:ln>
                <a:effectLst/>
                <a:uLnTx/>
                <a:uFillTx/>
                <a:latin typeface="+mn-lt"/>
                <a:ea typeface="+mn-ea"/>
                <a:cs typeface="+mn-cs"/>
              </a:rPr>
              <a:t>  (</a:t>
            </a:r>
            <a:r>
              <a:rPr kumimoji="0" lang="en-GB" b="0" i="1" u="none" strike="noStrike" kern="1200" cap="none" spc="0" normalizeH="0" baseline="0" noProof="0" dirty="0" smtClean="0">
                <a:ln>
                  <a:noFill/>
                </a:ln>
                <a:effectLst/>
                <a:uLnTx/>
                <a:uFillTx/>
                <a:latin typeface="+mn-lt"/>
                <a:ea typeface="+mn-ea"/>
                <a:cs typeface="+mn-cs"/>
              </a:rPr>
              <a:t>F</a:t>
            </a:r>
            <a:r>
              <a:rPr kumimoji="0" lang="en-GB" b="0" i="1" u="none" strike="noStrike" kern="1200" cap="none" spc="0" normalizeH="0" baseline="-25000" noProof="0" dirty="0" smtClean="0">
                <a:ln>
                  <a:noFill/>
                </a:ln>
                <a:effectLst/>
                <a:uLnTx/>
                <a:uFillTx/>
                <a:latin typeface="+mn-lt"/>
                <a:ea typeface="+mn-ea"/>
                <a:cs typeface="+mn-cs"/>
              </a:rPr>
              <a:t>ind</a:t>
            </a:r>
            <a:r>
              <a:rPr kumimoji="0" lang="en-GB" b="0" i="1" u="none" strike="noStrike" kern="1200" cap="none" spc="0" normalizeH="0" baseline="0" noProof="0" dirty="0" smtClean="0">
                <a:ln>
                  <a:noFill/>
                </a:ln>
                <a:effectLst/>
                <a:uLnTx/>
                <a:uFillTx/>
                <a:latin typeface="+mn-lt"/>
                <a:ea typeface="+mn-ea"/>
                <a:cs typeface="+mn-cs"/>
              </a:rPr>
              <a:t>↑  = </a:t>
            </a:r>
            <a:r>
              <a:rPr kumimoji="0" lang="en-GB" b="0" i="1" u="none" strike="noStrike" kern="1200" cap="none" spc="0" normalizeH="0" baseline="0" noProof="0" dirty="0" err="1" smtClean="0">
                <a:ln>
                  <a:noFill/>
                </a:ln>
                <a:effectLst/>
                <a:uLnTx/>
                <a:uFillTx/>
                <a:latin typeface="+mn-lt"/>
                <a:ea typeface="+mn-ea"/>
                <a:cs typeface="+mn-cs"/>
              </a:rPr>
              <a:t>i</a:t>
            </a:r>
            <a:r>
              <a:rPr kumimoji="0" lang="en-GB" b="0" i="1" u="none" strike="noStrike" kern="1200" cap="none" spc="0" normalizeH="0" baseline="0" noProof="0" dirty="0" smtClean="0">
                <a:ln>
                  <a:noFill/>
                </a:ln>
                <a:effectLst/>
                <a:uLnTx/>
                <a:uFillTx/>
                <a:latin typeface="+mn-lt"/>
                <a:ea typeface="+mn-ea"/>
                <a:cs typeface="+mn-cs"/>
              </a:rPr>
              <a:t>↑ </a:t>
            </a:r>
            <a:r>
              <a:rPr kumimoji="0" lang="en-GB" b="0" i="1" u="none" strike="noStrike" kern="1200" cap="none" spc="0" normalizeH="0" baseline="0" noProof="0" dirty="0" err="1" smtClean="0">
                <a:ln>
                  <a:noFill/>
                </a:ln>
                <a:effectLst/>
                <a:uLnTx/>
                <a:uFillTx/>
                <a:latin typeface="+mn-lt"/>
                <a:ea typeface="+mn-ea"/>
                <a:cs typeface="+mn-cs"/>
              </a:rPr>
              <a:t>lB</a:t>
            </a:r>
            <a:r>
              <a:rPr kumimoji="0" lang="en-GB" b="0" i="0" u="none" strike="noStrike" kern="1200" cap="none" spc="0" normalizeH="0" baseline="0" noProof="0" dirty="0" smtClean="0">
                <a:ln>
                  <a:noFill/>
                </a:ln>
                <a:effectLst/>
                <a:uLnTx/>
                <a:uFillTx/>
                <a:latin typeface="+mn-lt"/>
                <a:ea typeface="+mn-ea"/>
                <a:cs typeface="+mn-cs"/>
              </a:rPr>
              <a:t>)</a:t>
            </a:r>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GB" b="0" i="0" u="none" strike="noStrike" kern="1200" cap="none" spc="0" normalizeH="0" baseline="0" noProof="0" dirty="0" smtClean="0">
                <a:ln>
                  <a:noFill/>
                </a:ln>
                <a:effectLst/>
                <a:uLnTx/>
                <a:uFillTx/>
                <a:latin typeface="+mn-lt"/>
                <a:ea typeface="+mn-ea"/>
                <a:cs typeface="+mn-cs"/>
              </a:rPr>
              <a:t>Final result </a:t>
            </a:r>
            <a:r>
              <a:rPr kumimoji="0" lang="en-GB" b="0" i="0" u="none" strike="noStrike" kern="1200" cap="none" spc="0" normalizeH="0" baseline="0" noProof="0" dirty="0" smtClean="0">
                <a:ln>
                  <a:noFill/>
                </a:ln>
                <a:effectLst/>
                <a:uLnTx/>
                <a:uFillTx/>
                <a:latin typeface="+mn-lt"/>
                <a:ea typeface="+mn-ea"/>
                <a:cs typeface="+mn-cs"/>
                <a:sym typeface="Wingdings" pitchFamily="2" charset="2"/>
              </a:rPr>
              <a:t></a:t>
            </a:r>
            <a:r>
              <a:rPr kumimoji="0" lang="en-GB" b="0" i="0" u="none" strike="noStrike" kern="1200" cap="none" spc="0" normalizeH="0" baseline="0" noProof="0" dirty="0" smtClean="0">
                <a:ln>
                  <a:noFill/>
                </a:ln>
                <a:effectLst/>
                <a:uLnTx/>
                <a:uFillTx/>
                <a:latin typeface="+mn-lt"/>
                <a:ea typeface="+mn-ea"/>
                <a:cs typeface="+mn-cs"/>
              </a:rPr>
              <a:t> the induced force will rise until it is equal and opposite to the load force, and the bar again travels in steady state condition, but at a lower speed.</a:t>
            </a:r>
            <a:endParaRPr kumimoji="0" lang="en-US" b="0" i="0" u="none" strike="noStrike" kern="1200" cap="none" spc="0" normalizeH="0" baseline="0" noProof="0" dirty="0" smtClean="0">
              <a:ln>
                <a:noFill/>
              </a:ln>
              <a:effectLst/>
              <a:uLnTx/>
              <a:uFillTx/>
              <a:latin typeface="+mn-lt"/>
              <a:ea typeface="+mn-ea"/>
              <a:cs typeface="+mn-cs"/>
              <a:sym typeface="Wingdings" pitchFamily="2" charset="2"/>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US"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US"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US"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US"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US" b="0" i="0" u="none" strike="noStrike" kern="1200" cap="none" spc="0" normalizeH="0" baseline="0" noProof="0" dirty="0" smtClean="0">
              <a:ln>
                <a:noFill/>
              </a:ln>
              <a:effectLst/>
              <a:uLnTx/>
              <a:uFillTx/>
              <a:latin typeface="+mn-lt"/>
              <a:ea typeface="+mn-ea"/>
              <a:cs typeface="+mn-cs"/>
            </a:endParaRPr>
          </a:p>
        </p:txBody>
      </p:sp>
      <p:graphicFrame>
        <p:nvGraphicFramePr>
          <p:cNvPr id="9" name="Object 4"/>
          <p:cNvGraphicFramePr>
            <a:graphicFrameLocks noChangeAspect="1"/>
          </p:cNvGraphicFramePr>
          <p:nvPr/>
        </p:nvGraphicFramePr>
        <p:xfrm>
          <a:off x="3132138" y="3214686"/>
          <a:ext cx="2163762" cy="879475"/>
        </p:xfrm>
        <a:graphic>
          <a:graphicData uri="http://schemas.openxmlformats.org/presentationml/2006/ole">
            <mc:AlternateContent xmlns:mc="http://schemas.openxmlformats.org/markup-compatibility/2006">
              <mc:Choice xmlns:v="urn:schemas-microsoft-com:vml" Requires="v">
                <p:oleObj spid="_x0000_s73748" name="Equation" r:id="rId4" imgW="965200" imgH="419100" progId="Equation.3">
                  <p:embed/>
                </p:oleObj>
              </mc:Choice>
              <mc:Fallback>
                <p:oleObj name="Equation" r:id="rId4" imgW="965200" imgH="41910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3214686"/>
                        <a:ext cx="2163762" cy="87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2"/>
          <p:cNvSpPr txBox="1">
            <a:spLocks noChangeArrowheads="1"/>
          </p:cNvSpPr>
          <p:nvPr/>
        </p:nvSpPr>
        <p:spPr>
          <a:xfrm>
            <a:off x="571472" y="857232"/>
            <a:ext cx="4643470" cy="57626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sng" strike="noStrike" kern="1200" cap="none" spc="0" normalizeH="0" baseline="0" noProof="0" dirty="0" smtClean="0">
                <a:ln>
                  <a:noFill/>
                </a:ln>
                <a:solidFill>
                  <a:srgbClr val="FF0000"/>
                </a:solidFill>
                <a:effectLst/>
                <a:uLnTx/>
                <a:uFillTx/>
                <a:latin typeface="+mj-lt"/>
                <a:ea typeface="+mj-ea"/>
                <a:cs typeface="+mj-cs"/>
              </a:rPr>
              <a:t>The Linear DC Machine as a Motor</a:t>
            </a:r>
            <a:endParaRPr kumimoji="0" lang="en-US" sz="2400" b="1" i="0" u="none" strike="noStrike" kern="1200" cap="none" spc="0" normalizeH="0" baseline="0" noProof="0" dirty="0" smtClean="0">
              <a:ln>
                <a:noFill/>
              </a:ln>
              <a:solidFill>
                <a:srgbClr val="FF0000"/>
              </a:solidFill>
              <a:effectLst/>
              <a:uLnTx/>
              <a:uFillTx/>
              <a:latin typeface="+mj-lt"/>
              <a:ea typeface="+mj-ea"/>
              <a:cs typeface="+mj-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3"/>
          <p:cNvSpPr txBox="1">
            <a:spLocks noChangeArrowheads="1"/>
          </p:cNvSpPr>
          <p:nvPr/>
        </p:nvSpPr>
        <p:spPr>
          <a:xfrm>
            <a:off x="500034" y="1785926"/>
            <a:ext cx="8035950" cy="3857652"/>
          </a:xfrm>
          <a:prstGeom prst="rect">
            <a:avLst/>
          </a:prstGeom>
        </p:spPr>
        <p:txBody>
          <a:bodyPr vert="horz" lIns="91440" tIns="45720" rIns="91440" bIns="45720" rtlCol="0">
            <a:normAutofit/>
          </a:bodyPr>
          <a:lstStyle/>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GB" b="0" i="0" u="none" strike="noStrike" kern="1200" cap="none" spc="0" normalizeH="0" baseline="0" noProof="0" dirty="0" smtClean="0">
                <a:ln>
                  <a:noFill/>
                </a:ln>
                <a:effectLst/>
                <a:uLnTx/>
                <a:uFillTx/>
                <a:ea typeface="+mn-ea"/>
                <a:cs typeface="+mn-cs"/>
              </a:rPr>
              <a:t>Now, there is an induced force in the direction of motion and power is being converted from </a:t>
            </a:r>
            <a:r>
              <a:rPr kumimoji="0" lang="en-GB" b="1" i="0" u="none" strike="noStrike" kern="1200" cap="none" spc="0" normalizeH="0" baseline="0" noProof="0" dirty="0" smtClean="0">
                <a:ln>
                  <a:noFill/>
                </a:ln>
                <a:effectLst/>
                <a:uLnTx/>
                <a:uFillTx/>
                <a:ea typeface="+mn-ea"/>
                <a:cs typeface="+mn-cs"/>
              </a:rPr>
              <a:t>electrical to mechanical form</a:t>
            </a:r>
            <a:r>
              <a:rPr kumimoji="0" lang="en-GB" b="0" i="0" u="none" strike="noStrike" kern="1200" cap="none" spc="0" normalizeH="0" baseline="0" noProof="0" dirty="0" smtClean="0">
                <a:ln>
                  <a:noFill/>
                </a:ln>
                <a:effectLst/>
                <a:uLnTx/>
                <a:uFillTx/>
                <a:ea typeface="+mn-ea"/>
                <a:cs typeface="+mn-cs"/>
              </a:rPr>
              <a:t> to keep the bar moving.</a:t>
            </a:r>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ea typeface="+mn-ea"/>
              <a:cs typeface="+mn-cs"/>
            </a:endParaRPr>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GB" b="0" i="0" u="none" strike="noStrike" kern="1200" cap="none" spc="0" normalizeH="0" baseline="0" noProof="0" dirty="0" smtClean="0">
                <a:ln>
                  <a:noFill/>
                </a:ln>
                <a:effectLst/>
                <a:uLnTx/>
                <a:uFillTx/>
                <a:ea typeface="+mn-ea"/>
                <a:cs typeface="+mn-cs"/>
              </a:rPr>
              <a:t>The power converted is </a:t>
            </a:r>
          </a:p>
          <a:p>
            <a:pPr marL="533400" marR="0" lvl="0" indent="-533400" algn="ctr" defTabSz="914400" rtl="0" eaLnBrk="1" fontAlgn="auto" latinLnBrk="0" hangingPunct="1">
              <a:lnSpc>
                <a:spcPct val="100000"/>
              </a:lnSpc>
              <a:spcBef>
                <a:spcPct val="20000"/>
              </a:spcBef>
              <a:spcAft>
                <a:spcPts val="0"/>
              </a:spcAft>
              <a:buClrTx/>
              <a:buSzTx/>
              <a:tabLst/>
              <a:defRPr/>
            </a:pPr>
            <a:r>
              <a:rPr kumimoji="0" lang="en-GB" b="1" i="1" u="none" strike="noStrike" kern="1200" cap="none" spc="0" normalizeH="0" baseline="0" noProof="0" dirty="0" err="1" smtClean="0">
                <a:ln>
                  <a:noFill/>
                </a:ln>
                <a:effectLst/>
                <a:uLnTx/>
                <a:uFillTx/>
                <a:ea typeface="+mn-ea"/>
                <a:cs typeface="+mn-cs"/>
              </a:rPr>
              <a:t>P</a:t>
            </a:r>
            <a:r>
              <a:rPr kumimoji="0" lang="en-GB" b="1" i="1" u="none" strike="noStrike" kern="1200" cap="none" spc="0" normalizeH="0" baseline="-25000" noProof="0" dirty="0" err="1" smtClean="0">
                <a:ln>
                  <a:noFill/>
                </a:ln>
                <a:effectLst/>
                <a:uLnTx/>
                <a:uFillTx/>
                <a:ea typeface="+mn-ea"/>
                <a:cs typeface="+mn-cs"/>
              </a:rPr>
              <a:t>conv</a:t>
            </a:r>
            <a:r>
              <a:rPr kumimoji="0" lang="en-GB" b="1" i="1" u="none" strike="noStrike" kern="1200" cap="none" spc="0" normalizeH="0" baseline="-25000" noProof="0" dirty="0" smtClean="0">
                <a:ln>
                  <a:noFill/>
                </a:ln>
                <a:effectLst/>
                <a:uLnTx/>
                <a:uFillTx/>
                <a:ea typeface="+mn-ea"/>
                <a:cs typeface="+mn-cs"/>
              </a:rPr>
              <a:t> </a:t>
            </a:r>
            <a:r>
              <a:rPr kumimoji="0" lang="en-GB" b="1" i="1" u="none" strike="noStrike" kern="1200" cap="none" spc="0" normalizeH="0" baseline="0" noProof="0" dirty="0" smtClean="0">
                <a:ln>
                  <a:noFill/>
                </a:ln>
                <a:effectLst/>
                <a:uLnTx/>
                <a:uFillTx/>
                <a:ea typeface="+mn-ea"/>
                <a:cs typeface="+mn-cs"/>
              </a:rPr>
              <a:t>= </a:t>
            </a:r>
            <a:r>
              <a:rPr kumimoji="0" lang="en-GB" b="1" i="1" u="none" strike="noStrike" kern="1200" cap="none" spc="0" normalizeH="0" baseline="0" noProof="0" dirty="0" err="1" smtClean="0">
                <a:ln>
                  <a:noFill/>
                </a:ln>
                <a:effectLst/>
                <a:uLnTx/>
                <a:uFillTx/>
                <a:ea typeface="+mn-ea"/>
                <a:cs typeface="+mn-cs"/>
              </a:rPr>
              <a:t>e</a:t>
            </a:r>
            <a:r>
              <a:rPr kumimoji="0" lang="en-GB" b="1" i="1" u="none" strike="noStrike" kern="1200" cap="none" spc="0" normalizeH="0" baseline="-25000" noProof="0" dirty="0" err="1" smtClean="0">
                <a:ln>
                  <a:noFill/>
                </a:ln>
                <a:effectLst/>
                <a:uLnTx/>
                <a:uFillTx/>
                <a:ea typeface="+mn-ea"/>
                <a:cs typeface="+mn-cs"/>
              </a:rPr>
              <a:t>ind</a:t>
            </a:r>
            <a:r>
              <a:rPr kumimoji="0" lang="en-GB" b="1" i="1" u="none" strike="noStrike" kern="1200" cap="none" spc="0" normalizeH="0" baseline="0" noProof="0" dirty="0" smtClean="0">
                <a:ln>
                  <a:noFill/>
                </a:ln>
                <a:effectLst/>
                <a:uLnTx/>
                <a:uFillTx/>
                <a:ea typeface="+mn-ea"/>
                <a:cs typeface="+mn-cs"/>
              </a:rPr>
              <a:t> </a:t>
            </a:r>
            <a:r>
              <a:rPr kumimoji="0" lang="en-GB" b="1" i="1" u="none" strike="noStrike" kern="1200" cap="none" spc="0" normalizeH="0" baseline="0" noProof="0" dirty="0" smtClean="0">
                <a:ln>
                  <a:noFill/>
                </a:ln>
                <a:effectLst/>
                <a:uLnTx/>
                <a:uFillTx/>
                <a:ea typeface="+mn-ea"/>
                <a:cs typeface="Times New Roman" pitchFamily="18" charset="0"/>
              </a:rPr>
              <a:t>I </a:t>
            </a:r>
            <a:r>
              <a:rPr kumimoji="0" lang="en-GB" b="1" i="1" u="none" strike="noStrike" kern="1200" cap="none" spc="0" normalizeH="0" baseline="0" noProof="0" dirty="0" smtClean="0">
                <a:ln>
                  <a:noFill/>
                </a:ln>
                <a:effectLst/>
                <a:uLnTx/>
                <a:uFillTx/>
                <a:ea typeface="+mn-ea"/>
                <a:cs typeface="+mn-cs"/>
              </a:rPr>
              <a:t>= F</a:t>
            </a:r>
            <a:r>
              <a:rPr kumimoji="0" lang="en-GB" b="1" i="1" u="none" strike="noStrike" kern="1200" cap="none" spc="0" normalizeH="0" baseline="-25000" noProof="0" dirty="0" smtClean="0">
                <a:ln>
                  <a:noFill/>
                </a:ln>
                <a:effectLst/>
                <a:uLnTx/>
                <a:uFillTx/>
                <a:ea typeface="+mn-ea"/>
                <a:cs typeface="+mn-cs"/>
              </a:rPr>
              <a:t>ind </a:t>
            </a:r>
            <a:r>
              <a:rPr kumimoji="0" lang="en-GB" b="1" i="1" u="none" strike="noStrike" kern="1200" cap="none" spc="0" normalizeH="0" baseline="0" noProof="0" dirty="0" smtClean="0">
                <a:ln>
                  <a:noFill/>
                </a:ln>
                <a:effectLst/>
                <a:uLnTx/>
                <a:uFillTx/>
                <a:ea typeface="+mn-ea"/>
                <a:cs typeface="Times New Roman" pitchFamily="18" charset="0"/>
              </a:rPr>
              <a:t>v</a:t>
            </a:r>
            <a:r>
              <a:rPr kumimoji="0" lang="en-GB" b="1" i="0" u="none" strike="noStrike" kern="1200" cap="none" spc="0" normalizeH="0" baseline="0" noProof="0" dirty="0" smtClean="0">
                <a:ln>
                  <a:noFill/>
                </a:ln>
                <a:effectLst/>
                <a:uLnTx/>
                <a:uFillTx/>
                <a:ea typeface="+mn-ea"/>
                <a:cs typeface="Times New Roman" pitchFamily="18" charset="0"/>
              </a:rPr>
              <a:t> </a:t>
            </a:r>
            <a:r>
              <a:rPr kumimoji="0" lang="en-GB" b="1" i="0" u="none" strike="noStrike" kern="1200" cap="none" spc="0" normalizeH="0" baseline="0" noProof="0" dirty="0" smtClean="0">
                <a:ln>
                  <a:noFill/>
                </a:ln>
                <a:effectLst/>
                <a:uLnTx/>
                <a:uFillTx/>
                <a:ea typeface="+mn-ea"/>
                <a:cs typeface="+mn-cs"/>
              </a:rPr>
              <a:t> </a:t>
            </a:r>
          </a:p>
          <a:p>
            <a:pPr marL="533400" marR="0" lvl="0" indent="-533400" algn="just" defTabSz="914400" rtl="0" eaLnBrk="1" fontAlgn="auto" latinLnBrk="0" hangingPunct="1">
              <a:lnSpc>
                <a:spcPct val="100000"/>
              </a:lnSpc>
              <a:spcBef>
                <a:spcPct val="20000"/>
              </a:spcBef>
              <a:spcAft>
                <a:spcPts val="0"/>
              </a:spcAft>
              <a:buClrTx/>
              <a:buSzTx/>
              <a:tabLst/>
              <a:defRPr/>
            </a:pPr>
            <a:r>
              <a:rPr lang="en-GB" dirty="0" smtClean="0">
                <a:sym typeface="Wingdings" pitchFamily="2" charset="2"/>
              </a:rPr>
              <a:t>           </a:t>
            </a:r>
            <a:r>
              <a:rPr kumimoji="0" lang="en-GB" b="0" i="0" u="none" strike="noStrike" kern="1200" cap="none" spc="0" normalizeH="0" baseline="0" noProof="0" dirty="0" smtClean="0">
                <a:ln>
                  <a:noFill/>
                </a:ln>
                <a:effectLst/>
                <a:uLnTx/>
                <a:uFillTx/>
                <a:ea typeface="+mn-ea"/>
                <a:cs typeface="+mn-cs"/>
                <a:sym typeface="Wingdings" pitchFamily="2" charset="2"/>
              </a:rPr>
              <a:t></a:t>
            </a:r>
            <a:r>
              <a:rPr kumimoji="0" lang="en-GB" b="0" i="0" u="none" strike="noStrike" kern="1200" cap="none" spc="0" normalizeH="0" baseline="0" noProof="0" dirty="0" smtClean="0">
                <a:ln>
                  <a:noFill/>
                </a:ln>
                <a:effectLst/>
                <a:uLnTx/>
                <a:uFillTx/>
                <a:ea typeface="+mn-ea"/>
                <a:cs typeface="+mn-cs"/>
              </a:rPr>
              <a:t> An amount of electric power equal to  </a:t>
            </a:r>
            <a:r>
              <a:rPr kumimoji="0" lang="en-GB" b="0" i="1" u="none" strike="noStrike" kern="1200" cap="none" spc="0" normalizeH="0" baseline="0" noProof="0" dirty="0" err="1" smtClean="0">
                <a:ln>
                  <a:noFill/>
                </a:ln>
                <a:effectLst/>
                <a:uLnTx/>
                <a:uFillTx/>
                <a:ea typeface="+mn-ea"/>
                <a:cs typeface="+mn-cs"/>
              </a:rPr>
              <a:t>e</a:t>
            </a:r>
            <a:r>
              <a:rPr kumimoji="0" lang="en-GB" b="0" i="1" u="none" strike="noStrike" kern="1200" cap="none" spc="0" normalizeH="0" baseline="-25000" noProof="0" dirty="0" err="1" smtClean="0">
                <a:ln>
                  <a:noFill/>
                </a:ln>
                <a:effectLst/>
                <a:uLnTx/>
                <a:uFillTx/>
                <a:ea typeface="+mn-ea"/>
                <a:cs typeface="+mn-cs"/>
              </a:rPr>
              <a:t>ind</a:t>
            </a:r>
            <a:r>
              <a:rPr kumimoji="0" lang="en-GB" b="0" i="1" u="none" strike="noStrike" kern="1200" cap="none" spc="0" normalizeH="0" baseline="0" noProof="0" dirty="0" smtClean="0">
                <a:ln>
                  <a:noFill/>
                </a:ln>
                <a:effectLst/>
                <a:uLnTx/>
                <a:uFillTx/>
                <a:ea typeface="+mn-ea"/>
                <a:cs typeface="+mn-cs"/>
              </a:rPr>
              <a:t> </a:t>
            </a:r>
            <a:r>
              <a:rPr kumimoji="0" lang="en-GB" b="0" i="1" u="none" strike="noStrike" kern="1200" cap="none" spc="0" normalizeH="0" baseline="0" noProof="0" dirty="0" smtClean="0">
                <a:ln>
                  <a:noFill/>
                </a:ln>
                <a:effectLst/>
                <a:uLnTx/>
                <a:uFillTx/>
                <a:ea typeface="+mn-ea"/>
                <a:cs typeface="Times New Roman" pitchFamily="18" charset="0"/>
              </a:rPr>
              <a:t>I</a:t>
            </a:r>
            <a:r>
              <a:rPr kumimoji="0" lang="en-GB" b="0" i="0" u="none" strike="noStrike" kern="1200" cap="none" spc="0" normalizeH="0" baseline="0" noProof="0" dirty="0" smtClean="0">
                <a:ln>
                  <a:noFill/>
                </a:ln>
                <a:effectLst/>
                <a:uLnTx/>
                <a:uFillTx/>
                <a:ea typeface="+mn-ea"/>
                <a:cs typeface="+mn-cs"/>
              </a:rPr>
              <a:t> is consumed and is replaced by the mechanical power </a:t>
            </a:r>
            <a:r>
              <a:rPr kumimoji="0" lang="en-GB" b="0" i="1" u="none" strike="noStrike" kern="1200" cap="none" spc="0" normalizeH="0" baseline="0" noProof="0" dirty="0" smtClean="0">
                <a:ln>
                  <a:noFill/>
                </a:ln>
                <a:effectLst/>
                <a:uLnTx/>
                <a:uFillTx/>
                <a:ea typeface="+mn-ea"/>
                <a:cs typeface="+mn-cs"/>
              </a:rPr>
              <a:t>F</a:t>
            </a:r>
            <a:r>
              <a:rPr kumimoji="0" lang="en-GB" b="0" i="1" u="none" strike="noStrike" kern="1200" cap="none" spc="0" normalizeH="0" baseline="-25000" noProof="0" dirty="0" smtClean="0">
                <a:ln>
                  <a:noFill/>
                </a:ln>
                <a:effectLst/>
                <a:uLnTx/>
                <a:uFillTx/>
                <a:ea typeface="+mn-ea"/>
                <a:cs typeface="+mn-cs"/>
              </a:rPr>
              <a:t>ind </a:t>
            </a:r>
            <a:r>
              <a:rPr kumimoji="0" lang="en-GB" b="0" i="1" u="none" strike="noStrike" kern="1200" cap="none" spc="0" normalizeH="0" baseline="0" noProof="0" dirty="0" smtClean="0">
                <a:ln>
                  <a:noFill/>
                </a:ln>
                <a:effectLst/>
                <a:uLnTx/>
                <a:uFillTx/>
                <a:ea typeface="+mn-ea"/>
                <a:cs typeface="+mn-cs"/>
              </a:rPr>
              <a:t> </a:t>
            </a:r>
            <a:r>
              <a:rPr kumimoji="0" lang="en-GB" b="0" i="1" u="none" strike="noStrike" kern="1200" cap="none" spc="0" normalizeH="0" baseline="0" noProof="0" dirty="0" smtClean="0">
                <a:ln>
                  <a:noFill/>
                </a:ln>
                <a:effectLst/>
                <a:uLnTx/>
                <a:uFillTx/>
                <a:ea typeface="+mn-ea"/>
                <a:cs typeface="Times New Roman" pitchFamily="18" charset="0"/>
              </a:rPr>
              <a:t>v</a:t>
            </a:r>
            <a:r>
              <a:rPr kumimoji="0" lang="en-GB" b="0" i="0" u="none" strike="noStrike" kern="1200" cap="none" spc="0" normalizeH="0" baseline="0" noProof="0" dirty="0" smtClean="0">
                <a:ln>
                  <a:noFill/>
                </a:ln>
                <a:effectLst/>
                <a:uLnTx/>
                <a:uFillTx/>
                <a:ea typeface="+mn-ea"/>
                <a:cs typeface="Times New Roman" pitchFamily="18" charset="0"/>
              </a:rPr>
              <a:t>        </a:t>
            </a:r>
            <a:r>
              <a:rPr kumimoji="0" lang="en-GB" b="0" i="0" u="none" strike="noStrike" kern="1200" cap="none" spc="0" normalizeH="0" baseline="0" noProof="0" dirty="0" smtClean="0">
                <a:ln>
                  <a:noFill/>
                </a:ln>
                <a:effectLst/>
                <a:uLnTx/>
                <a:uFillTx/>
                <a:ea typeface="+mn-ea"/>
                <a:cs typeface="+mn-cs"/>
                <a:sym typeface="Wingdings" pitchFamily="2" charset="2"/>
              </a:rPr>
              <a:t></a:t>
            </a:r>
            <a:r>
              <a:rPr kumimoji="0" lang="en-GB" b="0" i="0" u="none" strike="noStrike" kern="1200" cap="none" spc="0" normalizeH="0" baseline="0" noProof="0" dirty="0" smtClean="0">
                <a:ln>
                  <a:noFill/>
                </a:ln>
                <a:effectLst/>
                <a:uLnTx/>
                <a:uFillTx/>
                <a:ea typeface="+mn-ea"/>
                <a:cs typeface="+mn-cs"/>
              </a:rPr>
              <a:t> </a:t>
            </a:r>
            <a:r>
              <a:rPr kumimoji="0" lang="en-GB" b="1" i="0" u="none" strike="noStrike" kern="1200" cap="none" spc="0" normalizeH="0" baseline="0" noProof="0" dirty="0" smtClean="0">
                <a:ln>
                  <a:noFill/>
                </a:ln>
                <a:effectLst/>
                <a:uLnTx/>
                <a:uFillTx/>
                <a:ea typeface="+mn-ea"/>
                <a:cs typeface="+mn-cs"/>
              </a:rPr>
              <a:t>MOTOR</a:t>
            </a:r>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GB" b="0" i="0" u="none" strike="noStrike" kern="1200" cap="none" spc="0" normalizeH="0" baseline="0" noProof="0" dirty="0" smtClean="0">
              <a:ln>
                <a:noFill/>
              </a:ln>
              <a:effectLst/>
              <a:uLnTx/>
              <a:uFillTx/>
              <a:ea typeface="+mn-ea"/>
              <a:cs typeface="+mn-cs"/>
            </a:endParaRPr>
          </a:p>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GB" b="0" i="0" u="none" strike="noStrike" kern="1200" cap="none" spc="0" normalizeH="0" baseline="0" noProof="0" dirty="0" smtClean="0">
                <a:ln>
                  <a:noFill/>
                </a:ln>
                <a:effectLst/>
                <a:uLnTx/>
                <a:uFillTx/>
                <a:ea typeface="+mn-ea"/>
                <a:cs typeface="+mn-cs"/>
              </a:rPr>
              <a:t>The power converted in a real rotating motor is: </a:t>
            </a:r>
          </a:p>
          <a:p>
            <a:pPr marL="533400" marR="0" lvl="0" indent="-533400" algn="ctr" defTabSz="914400" rtl="0" eaLnBrk="1" fontAlgn="auto" latinLnBrk="0" hangingPunct="1">
              <a:lnSpc>
                <a:spcPct val="100000"/>
              </a:lnSpc>
              <a:spcBef>
                <a:spcPct val="20000"/>
              </a:spcBef>
              <a:spcAft>
                <a:spcPts val="0"/>
              </a:spcAft>
              <a:buClrTx/>
              <a:buSzTx/>
              <a:tabLst/>
              <a:defRPr/>
            </a:pPr>
            <a:r>
              <a:rPr kumimoji="0" lang="en-GB" b="1" i="0" u="none" strike="noStrike" kern="1200" cap="none" spc="0" normalizeH="0" baseline="0" noProof="0" dirty="0" err="1" smtClean="0">
                <a:ln>
                  <a:noFill/>
                </a:ln>
                <a:effectLst/>
                <a:uLnTx/>
                <a:uFillTx/>
                <a:ea typeface="+mn-ea"/>
                <a:cs typeface="+mn-cs"/>
              </a:rPr>
              <a:t>P</a:t>
            </a:r>
            <a:r>
              <a:rPr kumimoji="0" lang="en-GB" b="1" i="0" u="none" strike="noStrike" kern="1200" cap="none" spc="0" normalizeH="0" baseline="-25000" noProof="0" dirty="0" err="1" smtClean="0">
                <a:ln>
                  <a:noFill/>
                </a:ln>
                <a:effectLst/>
                <a:uLnTx/>
                <a:uFillTx/>
                <a:ea typeface="+mn-ea"/>
                <a:cs typeface="+mn-cs"/>
              </a:rPr>
              <a:t>conv</a:t>
            </a:r>
            <a:r>
              <a:rPr kumimoji="0" lang="en-GB" b="1" i="0" u="none" strike="noStrike" kern="1200" cap="none" spc="0" normalizeH="0" baseline="0" noProof="0" dirty="0" smtClean="0">
                <a:ln>
                  <a:noFill/>
                </a:ln>
                <a:effectLst/>
                <a:uLnTx/>
                <a:uFillTx/>
                <a:ea typeface="+mn-ea"/>
                <a:cs typeface="+mn-cs"/>
              </a:rPr>
              <a:t> =  </a:t>
            </a:r>
            <a:r>
              <a:rPr kumimoji="0" lang="en-GB" b="1" i="0" u="none" strike="noStrike" kern="1200" cap="none" spc="0" normalizeH="0" baseline="0" noProof="0" dirty="0" err="1" smtClean="0">
                <a:ln>
                  <a:noFill/>
                </a:ln>
                <a:effectLst/>
                <a:uLnTx/>
                <a:uFillTx/>
                <a:ea typeface="+mn-ea"/>
                <a:cs typeface="+mn-cs"/>
              </a:rPr>
              <a:t>τ</a:t>
            </a:r>
            <a:r>
              <a:rPr kumimoji="0" lang="en-GB" b="1" i="0" u="none" strike="noStrike" kern="1200" cap="none" spc="0" normalizeH="0" baseline="-25000" noProof="0" dirty="0" err="1" smtClean="0">
                <a:ln>
                  <a:noFill/>
                </a:ln>
                <a:effectLst/>
                <a:uLnTx/>
                <a:uFillTx/>
                <a:ea typeface="+mn-ea"/>
                <a:cs typeface="+mn-cs"/>
              </a:rPr>
              <a:t>ind</a:t>
            </a:r>
            <a:r>
              <a:rPr kumimoji="0" lang="en-GB" b="1" i="0" u="none" strike="noStrike" kern="1200" cap="none" spc="0" normalizeH="0" baseline="0" noProof="0" dirty="0" smtClean="0">
                <a:ln>
                  <a:noFill/>
                </a:ln>
                <a:effectLst/>
                <a:uLnTx/>
                <a:uFillTx/>
                <a:ea typeface="+mn-ea"/>
                <a:cs typeface="+mn-cs"/>
              </a:rPr>
              <a:t> ω</a:t>
            </a:r>
            <a:endParaRPr kumimoji="0" lang="en-US" b="1" i="0" u="none" strike="noStrike" kern="1200" cap="none" spc="0" normalizeH="0" baseline="0" noProof="0" dirty="0" smtClean="0">
              <a:ln>
                <a:noFill/>
              </a:ln>
              <a:effectLst/>
              <a:uLnTx/>
              <a:uFillTx/>
              <a:ea typeface="+mn-ea"/>
              <a:cs typeface="+mn-cs"/>
            </a:endParaRPr>
          </a:p>
        </p:txBody>
      </p:sp>
      <p:sp>
        <p:nvSpPr>
          <p:cNvPr id="7" name="Rectangle 2"/>
          <p:cNvSpPr txBox="1">
            <a:spLocks noChangeArrowheads="1"/>
          </p:cNvSpPr>
          <p:nvPr/>
        </p:nvSpPr>
        <p:spPr>
          <a:xfrm>
            <a:off x="571472" y="857232"/>
            <a:ext cx="4643470" cy="57626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sng" strike="noStrike" kern="1200" cap="none" spc="0" normalizeH="0" baseline="0" noProof="0" dirty="0" smtClean="0">
                <a:ln>
                  <a:noFill/>
                </a:ln>
                <a:solidFill>
                  <a:srgbClr val="FF0000"/>
                </a:solidFill>
                <a:effectLst/>
                <a:uLnTx/>
                <a:uFillTx/>
                <a:latin typeface="+mj-lt"/>
                <a:ea typeface="+mj-ea"/>
                <a:cs typeface="+mj-cs"/>
              </a:rPr>
              <a:t>The Linear DC Machine as a Motor</a:t>
            </a:r>
            <a:endParaRPr kumimoji="0" lang="en-US" sz="2400" b="1" i="0" u="none" strike="noStrike" kern="1200" cap="none" spc="0" normalizeH="0" baseline="0" noProof="0" dirty="0" smtClean="0">
              <a:ln>
                <a:noFill/>
              </a:ln>
              <a:solidFill>
                <a:srgbClr val="FF0000"/>
              </a:solidFill>
              <a:effectLst/>
              <a:uLnTx/>
              <a:uFillTx/>
              <a:latin typeface="+mj-lt"/>
              <a:ea typeface="+mj-ea"/>
              <a:cs typeface="+mj-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71406" y="1643050"/>
            <a:ext cx="8675687" cy="4643470"/>
          </a:xfrm>
          <a:prstGeom prst="rect">
            <a:avLst/>
          </a:prstGeom>
        </p:spPr>
        <p:txBody>
          <a:bodyPr vert="horz" lIns="91440" tIns="45720" rIns="91440" bIns="45720" rtlCol="0">
            <a:normAutofit/>
          </a:bodyPr>
          <a:lstStyle/>
          <a:p>
            <a:pPr marL="533400" marR="0" lvl="0" indent="-5334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effectLst/>
                <a:uLnTx/>
                <a:uFillTx/>
                <a:ea typeface="+mn-ea"/>
                <a:cs typeface="+mn-cs"/>
              </a:rPr>
              <a:t>Assume the linear machine is operating under no-load steady-state condition. A force in the direction of motion is applied. </a:t>
            </a:r>
          </a:p>
          <a:p>
            <a:pPr marL="533400" marR="0" lvl="0" indent="-533400" algn="just"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GB" b="0" i="0" u="none" strike="noStrike" kern="1200" cap="none" spc="0" normalizeH="0" baseline="0" noProof="0" dirty="0" smtClean="0">
              <a:ln>
                <a:noFill/>
              </a:ln>
              <a:effectLst/>
              <a:uLnTx/>
              <a:uFillTx/>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GB" b="0" i="0" u="none" strike="noStrike" kern="1200" cap="none" spc="0" normalizeH="0" baseline="0" noProof="0" dirty="0" smtClean="0">
              <a:ln>
                <a:noFill/>
              </a:ln>
              <a:effectLst/>
              <a:uLnTx/>
              <a:uFillTx/>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GB" b="0" i="0" u="none" strike="noStrike" kern="1200" cap="none" spc="0" normalizeH="0" baseline="0" noProof="0" dirty="0" smtClean="0">
              <a:ln>
                <a:noFill/>
              </a:ln>
              <a:effectLst/>
              <a:uLnTx/>
              <a:uFillTx/>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GB" b="0" i="0" u="none" strike="noStrike" kern="1200" cap="none" spc="0" normalizeH="0" baseline="0" noProof="0" dirty="0" smtClean="0">
              <a:ln>
                <a:noFill/>
              </a:ln>
              <a:effectLst/>
              <a:uLnTx/>
              <a:uFillTx/>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GB" b="0" i="0" u="none" strike="noStrike" kern="1200" cap="none" spc="0" normalizeH="0" baseline="0" noProof="0" dirty="0" smtClean="0">
              <a:ln>
                <a:noFill/>
              </a:ln>
              <a:effectLst/>
              <a:uLnTx/>
              <a:uFillTx/>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GB" b="0" i="0" u="none" strike="noStrike" kern="1200" cap="none" spc="0" normalizeH="0" baseline="0" noProof="0" dirty="0" smtClean="0">
              <a:ln>
                <a:noFill/>
              </a:ln>
              <a:effectLst/>
              <a:uLnTx/>
              <a:uFillTx/>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GB" b="0" i="0" u="none" strike="noStrike" kern="1200" cap="none" spc="0" normalizeH="0" baseline="0" noProof="0" dirty="0" smtClean="0">
              <a:ln>
                <a:noFill/>
              </a:ln>
              <a:effectLst/>
              <a:uLnTx/>
              <a:uFillTx/>
              <a:ea typeface="+mn-ea"/>
              <a:cs typeface="+mn-cs"/>
            </a:endParaRPr>
          </a:p>
          <a:p>
            <a:pPr marL="533400" marR="0" lvl="0" indent="-533400" algn="just" defTabSz="914400" rtl="0" eaLnBrk="1" fontAlgn="auto" latinLnBrk="0" hangingPunct="1">
              <a:lnSpc>
                <a:spcPct val="80000"/>
              </a:lnSpc>
              <a:spcBef>
                <a:spcPct val="20000"/>
              </a:spcBef>
              <a:spcAft>
                <a:spcPts val="0"/>
              </a:spcAft>
              <a:buClrTx/>
              <a:buSzTx/>
              <a:buFont typeface="Arial" pitchFamily="34" charset="0"/>
              <a:buChar char="•"/>
              <a:tabLst/>
              <a:defRPr/>
            </a:pPr>
            <a:endParaRPr lang="en-GB" dirty="0" smtClean="0"/>
          </a:p>
          <a:p>
            <a:pPr marL="533400" marR="0" lvl="0" indent="-5334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effectLst/>
                <a:uLnTx/>
                <a:uFillTx/>
                <a:ea typeface="+mn-ea"/>
                <a:cs typeface="+mn-cs"/>
              </a:rPr>
              <a:t>The applied force will cause the bar to accelerate in the direction of motion, and the velocity </a:t>
            </a:r>
            <a:r>
              <a:rPr kumimoji="0" lang="en-GB" b="0" i="1" u="none" strike="noStrike" kern="1200" cap="none" spc="0" normalizeH="0" baseline="0" noProof="0" dirty="0" smtClean="0">
                <a:ln>
                  <a:noFill/>
                </a:ln>
                <a:effectLst/>
                <a:uLnTx/>
                <a:uFillTx/>
                <a:ea typeface="+mn-ea"/>
                <a:cs typeface="Times New Roman" pitchFamily="18" charset="0"/>
              </a:rPr>
              <a:t>v</a:t>
            </a:r>
            <a:r>
              <a:rPr kumimoji="0" lang="en-GB" b="0" i="0" u="none" strike="noStrike" kern="1200" cap="none" spc="0" normalizeH="0" baseline="0" noProof="0" dirty="0" smtClean="0">
                <a:ln>
                  <a:noFill/>
                </a:ln>
                <a:effectLst/>
                <a:uLnTx/>
                <a:uFillTx/>
                <a:ea typeface="+mn-ea"/>
                <a:cs typeface="+mn-cs"/>
              </a:rPr>
              <a:t> will increase.</a:t>
            </a:r>
          </a:p>
          <a:p>
            <a:pPr marL="533400" marR="0" lvl="0" indent="-5334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effectLst/>
                <a:uLnTx/>
                <a:uFillTx/>
                <a:ea typeface="+mn-ea"/>
                <a:cs typeface="+mn-cs"/>
              </a:rPr>
              <a:t>So; </a:t>
            </a:r>
            <a:r>
              <a:rPr kumimoji="0" lang="en-GB" b="0" i="0" u="none" strike="noStrike" kern="1200" cap="none" spc="0" normalizeH="0" baseline="0" noProof="0" dirty="0" err="1" smtClean="0">
                <a:ln>
                  <a:noFill/>
                </a:ln>
                <a:effectLst/>
                <a:uLnTx/>
                <a:uFillTx/>
                <a:ea typeface="+mn-ea"/>
                <a:cs typeface="+mn-cs"/>
              </a:rPr>
              <a:t>e</a:t>
            </a:r>
            <a:r>
              <a:rPr kumimoji="0" lang="en-GB" b="0" i="0" u="none" strike="noStrike" kern="1200" cap="none" spc="0" normalizeH="0" baseline="-25000" noProof="0" dirty="0" err="1" smtClean="0">
                <a:ln>
                  <a:noFill/>
                </a:ln>
                <a:effectLst/>
                <a:uLnTx/>
                <a:uFillTx/>
                <a:ea typeface="+mn-ea"/>
                <a:cs typeface="+mn-cs"/>
              </a:rPr>
              <a:t>ind</a:t>
            </a:r>
            <a:r>
              <a:rPr kumimoji="0" lang="en-GB" b="0" i="0" u="none" strike="noStrike" kern="1200" cap="none" spc="0" normalizeH="0" baseline="0" noProof="0" dirty="0" smtClean="0">
                <a:ln>
                  <a:noFill/>
                </a:ln>
                <a:effectLst/>
                <a:uLnTx/>
                <a:uFillTx/>
                <a:ea typeface="+mn-ea"/>
                <a:cs typeface="+mn-cs"/>
              </a:rPr>
              <a:t> = </a:t>
            </a:r>
            <a:r>
              <a:rPr kumimoji="0" lang="en-GB" b="0" i="1" u="none" strike="noStrike" kern="1200" cap="none" spc="0" normalizeH="0" baseline="0" noProof="0" dirty="0" smtClean="0">
                <a:ln>
                  <a:noFill/>
                </a:ln>
                <a:effectLst/>
                <a:uLnTx/>
                <a:uFillTx/>
                <a:ea typeface="+mn-ea"/>
                <a:cs typeface="Times New Roman" pitchFamily="18" charset="0"/>
              </a:rPr>
              <a:t>v</a:t>
            </a:r>
            <a:r>
              <a:rPr kumimoji="0" lang="en-GB" b="0" i="0" u="none" strike="noStrike" kern="1200" cap="none" spc="0" normalizeH="0" baseline="0" noProof="0" dirty="0" smtClean="0">
                <a:ln>
                  <a:noFill/>
                </a:ln>
                <a:effectLst/>
                <a:uLnTx/>
                <a:uFillTx/>
                <a:ea typeface="+mn-ea"/>
                <a:cs typeface="+mn-cs"/>
              </a:rPr>
              <a:t> ↑ </a:t>
            </a:r>
            <a:r>
              <a:rPr kumimoji="0" lang="en-GB" b="0" i="0" u="none" strike="noStrike" kern="1200" cap="none" spc="0" normalizeH="0" baseline="0" noProof="0" dirty="0" err="1" smtClean="0">
                <a:ln>
                  <a:noFill/>
                </a:ln>
                <a:effectLst/>
                <a:uLnTx/>
                <a:uFillTx/>
                <a:ea typeface="+mn-ea"/>
                <a:cs typeface="Times New Roman" pitchFamily="18" charset="0"/>
              </a:rPr>
              <a:t>Bl</a:t>
            </a:r>
            <a:r>
              <a:rPr kumimoji="0" lang="en-GB" b="0" i="0" u="none" strike="noStrike" kern="1200" cap="none" spc="0" normalizeH="0" baseline="0" noProof="0" dirty="0" smtClean="0">
                <a:ln>
                  <a:noFill/>
                </a:ln>
                <a:effectLst/>
                <a:uLnTx/>
                <a:uFillTx/>
                <a:ea typeface="+mn-ea"/>
                <a:cs typeface="+mn-cs"/>
              </a:rPr>
              <a:t>  will increase and will be larger than V</a:t>
            </a:r>
            <a:r>
              <a:rPr kumimoji="0" lang="en-GB" b="0" i="0" u="none" strike="noStrike" kern="1200" cap="none" spc="0" normalizeH="0" baseline="-25000" noProof="0" dirty="0" smtClean="0">
                <a:ln>
                  <a:noFill/>
                </a:ln>
                <a:effectLst/>
                <a:uLnTx/>
                <a:uFillTx/>
                <a:ea typeface="+mn-ea"/>
                <a:cs typeface="+mn-cs"/>
              </a:rPr>
              <a:t>B</a:t>
            </a:r>
            <a:r>
              <a:rPr kumimoji="0" lang="en-GB" b="0" i="0" u="none" strike="noStrike" kern="1200" cap="none" spc="0" normalizeH="0" baseline="0" noProof="0" dirty="0" smtClean="0">
                <a:ln>
                  <a:noFill/>
                </a:ln>
                <a:effectLst/>
                <a:uLnTx/>
                <a:uFillTx/>
                <a:ea typeface="+mn-ea"/>
                <a:cs typeface="+mn-cs"/>
              </a:rPr>
              <a:t>.  </a:t>
            </a:r>
          </a:p>
          <a:p>
            <a:pPr marL="533400" marR="0" lvl="0" indent="-5334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effectLst/>
                <a:uLnTx/>
                <a:uFillTx/>
                <a:ea typeface="+mn-ea"/>
                <a:cs typeface="+mn-cs"/>
              </a:rPr>
              <a:t>When </a:t>
            </a:r>
            <a:r>
              <a:rPr kumimoji="0" lang="en-GB" b="0" i="0" u="none" strike="noStrike" kern="1200" cap="none" spc="0" normalizeH="0" baseline="0" noProof="0" dirty="0" err="1" smtClean="0">
                <a:ln>
                  <a:noFill/>
                </a:ln>
                <a:effectLst/>
                <a:uLnTx/>
                <a:uFillTx/>
                <a:ea typeface="+mn-ea"/>
                <a:cs typeface="+mn-cs"/>
              </a:rPr>
              <a:t>e</a:t>
            </a:r>
            <a:r>
              <a:rPr kumimoji="0" lang="en-GB" b="0" i="0" u="none" strike="noStrike" kern="1200" cap="none" spc="0" normalizeH="0" baseline="-25000" noProof="0" dirty="0" err="1" smtClean="0">
                <a:ln>
                  <a:noFill/>
                </a:ln>
                <a:effectLst/>
                <a:uLnTx/>
                <a:uFillTx/>
                <a:ea typeface="+mn-ea"/>
                <a:cs typeface="+mn-cs"/>
              </a:rPr>
              <a:t>ind</a:t>
            </a:r>
            <a:r>
              <a:rPr kumimoji="0" lang="en-GB" b="0" i="0" u="none" strike="noStrike" kern="1200" cap="none" spc="0" normalizeH="0" baseline="0" noProof="0" dirty="0" smtClean="0">
                <a:ln>
                  <a:noFill/>
                </a:ln>
                <a:effectLst/>
                <a:uLnTx/>
                <a:uFillTx/>
                <a:ea typeface="+mn-ea"/>
                <a:cs typeface="+mn-cs"/>
              </a:rPr>
              <a:t> &gt; V</a:t>
            </a:r>
            <a:r>
              <a:rPr kumimoji="0" lang="en-GB" b="0" i="0" u="none" strike="noStrike" kern="1200" cap="none" spc="0" normalizeH="0" baseline="-25000" noProof="0" dirty="0" smtClean="0">
                <a:ln>
                  <a:noFill/>
                </a:ln>
                <a:effectLst/>
                <a:uLnTx/>
                <a:uFillTx/>
                <a:ea typeface="+mn-ea"/>
                <a:cs typeface="+mn-cs"/>
              </a:rPr>
              <a:t>B</a:t>
            </a:r>
            <a:r>
              <a:rPr kumimoji="0" lang="en-GB" b="0" i="0" u="none" strike="noStrike" kern="1200" cap="none" spc="0" normalizeH="0" baseline="0" noProof="0" dirty="0" smtClean="0">
                <a:ln>
                  <a:noFill/>
                </a:ln>
                <a:effectLst/>
                <a:uLnTx/>
                <a:uFillTx/>
                <a:ea typeface="+mn-ea"/>
                <a:cs typeface="+mn-cs"/>
              </a:rPr>
              <a:t> the current reverses direction.</a:t>
            </a:r>
          </a:p>
          <a:p>
            <a:pPr marL="533400" marR="0" lvl="0" indent="-5334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effectLst/>
                <a:uLnTx/>
                <a:uFillTx/>
                <a:ea typeface="+mn-ea"/>
                <a:cs typeface="+mn-cs"/>
              </a:rPr>
              <a:t>Since the current now flows up through the bar, it induces a force in the bar (</a:t>
            </a:r>
            <a:r>
              <a:rPr kumimoji="0" lang="en-GB" b="0" i="1" u="none" strike="noStrike" kern="1200" cap="none" spc="0" normalizeH="0" baseline="0" noProof="0" dirty="0" smtClean="0">
                <a:ln>
                  <a:noFill/>
                </a:ln>
                <a:effectLst/>
                <a:uLnTx/>
                <a:uFillTx/>
                <a:ea typeface="+mn-ea"/>
                <a:cs typeface="+mn-cs"/>
              </a:rPr>
              <a:t>F</a:t>
            </a:r>
            <a:r>
              <a:rPr kumimoji="0" lang="en-GB" b="0" i="1" u="none" strike="noStrike" kern="1200" cap="none" spc="0" normalizeH="0" baseline="-25000" noProof="0" dirty="0" smtClean="0">
                <a:ln>
                  <a:noFill/>
                </a:ln>
                <a:effectLst/>
                <a:uLnTx/>
                <a:uFillTx/>
                <a:ea typeface="+mn-ea"/>
                <a:cs typeface="+mn-cs"/>
              </a:rPr>
              <a:t>ind</a:t>
            </a:r>
            <a:r>
              <a:rPr kumimoji="0" lang="en-GB" b="0" i="1" u="none" strike="noStrike" kern="1200" cap="none" spc="0" normalizeH="0" baseline="0" noProof="0" dirty="0" smtClean="0">
                <a:ln>
                  <a:noFill/>
                </a:ln>
                <a:effectLst/>
                <a:uLnTx/>
                <a:uFillTx/>
                <a:ea typeface="+mn-ea"/>
                <a:cs typeface="+mn-cs"/>
              </a:rPr>
              <a:t> = </a:t>
            </a:r>
            <a:r>
              <a:rPr kumimoji="0" lang="en-GB" b="0" i="1" u="none" strike="noStrike" kern="1200" cap="none" spc="0" normalizeH="0" baseline="0" noProof="0" dirty="0" err="1" smtClean="0">
                <a:ln>
                  <a:noFill/>
                </a:ln>
                <a:effectLst/>
                <a:uLnTx/>
                <a:uFillTx/>
                <a:ea typeface="+mn-ea"/>
                <a:cs typeface="+mn-cs"/>
              </a:rPr>
              <a:t>ilB</a:t>
            </a:r>
            <a:r>
              <a:rPr kumimoji="0" lang="en-GB" b="0" i="0" u="none" strike="noStrike" kern="1200" cap="none" spc="0" normalizeH="0" baseline="0" noProof="0" dirty="0" smtClean="0">
                <a:ln>
                  <a:noFill/>
                </a:ln>
                <a:effectLst/>
                <a:uLnTx/>
                <a:uFillTx/>
                <a:ea typeface="+mn-ea"/>
                <a:cs typeface="+mn-cs"/>
              </a:rPr>
              <a:t> to the left).  This induced force opposes the applied force on the bar. </a:t>
            </a:r>
            <a:endParaRPr kumimoji="0" lang="en-US" b="0" i="0" u="none" strike="noStrike" kern="1200" cap="none" spc="0" normalizeH="0" baseline="0" noProof="0" dirty="0" smtClean="0">
              <a:ln>
                <a:noFill/>
              </a:ln>
              <a:effectLst/>
              <a:uLnTx/>
              <a:uFillTx/>
              <a:ea typeface="+mn-ea"/>
              <a:cs typeface="+mn-cs"/>
            </a:endParaRPr>
          </a:p>
        </p:txBody>
      </p:sp>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pic>
        <p:nvPicPr>
          <p:cNvPr id="6" name="Picture 4" descr="fig1-24"/>
          <p:cNvPicPr>
            <a:picLocks noChangeAspect="1" noChangeArrowheads="1"/>
          </p:cNvPicPr>
          <p:nvPr/>
        </p:nvPicPr>
        <p:blipFill>
          <a:blip r:embed="rId3" cstate="print"/>
          <a:srcRect t="13144" r="12270" b="7771"/>
          <a:stretch>
            <a:fillRect/>
          </a:stretch>
        </p:blipFill>
        <p:spPr bwMode="auto">
          <a:xfrm>
            <a:off x="2214546" y="2214554"/>
            <a:ext cx="4951406" cy="1856942"/>
          </a:xfrm>
          <a:prstGeom prst="rect">
            <a:avLst/>
          </a:prstGeom>
          <a:noFill/>
          <a:ln w="9525">
            <a:noFill/>
            <a:miter lim="800000"/>
            <a:headEnd/>
            <a:tailEnd/>
          </a:ln>
        </p:spPr>
      </p:pic>
      <p:sp>
        <p:nvSpPr>
          <p:cNvPr id="7" name="Rectangle 2"/>
          <p:cNvSpPr txBox="1">
            <a:spLocks noChangeArrowheads="1"/>
          </p:cNvSpPr>
          <p:nvPr/>
        </p:nvSpPr>
        <p:spPr>
          <a:xfrm>
            <a:off x="642910" y="928670"/>
            <a:ext cx="5429288" cy="568325"/>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tabLst/>
              <a:defRPr/>
            </a:pPr>
            <a:r>
              <a:rPr kumimoji="0" lang="en-GB" sz="2400" b="1" i="0" u="sng" strike="noStrike" kern="1200" cap="none" spc="0" normalizeH="0" baseline="0" noProof="0" dirty="0" smtClean="0">
                <a:ln>
                  <a:noFill/>
                </a:ln>
                <a:solidFill>
                  <a:srgbClr val="FF0000"/>
                </a:solidFill>
                <a:effectLst/>
                <a:uLnTx/>
                <a:uFillTx/>
                <a:ea typeface="+mj-ea"/>
                <a:cs typeface="+mj-cs"/>
              </a:rPr>
              <a:t>The Linear DC Machine as a Generator</a:t>
            </a:r>
            <a:r>
              <a:rPr kumimoji="0" lang="en-US" sz="2400" b="1" i="0" u="none" strike="noStrike" kern="1200" cap="none" spc="0" normalizeH="0" baseline="0" noProof="0" dirty="0" smtClean="0">
                <a:ln>
                  <a:noFill/>
                </a:ln>
                <a:solidFill>
                  <a:srgbClr val="FF0000"/>
                </a:solidFill>
                <a:effectLst/>
                <a:uLnTx/>
                <a:uFillTx/>
                <a:ea typeface="+mj-ea"/>
                <a:cs typeface="+mj-cs"/>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7" name="Rectangle 2"/>
          <p:cNvSpPr txBox="1">
            <a:spLocks noChangeArrowheads="1"/>
          </p:cNvSpPr>
          <p:nvPr/>
        </p:nvSpPr>
        <p:spPr>
          <a:xfrm>
            <a:off x="642910" y="928670"/>
            <a:ext cx="5429288" cy="568325"/>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tabLst/>
              <a:defRPr/>
            </a:pPr>
            <a:r>
              <a:rPr kumimoji="0" lang="en-GB" sz="2400" b="1" i="0" u="sng" strike="noStrike" kern="1200" cap="none" spc="0" normalizeH="0" baseline="0" noProof="0" dirty="0" smtClean="0">
                <a:ln>
                  <a:noFill/>
                </a:ln>
                <a:solidFill>
                  <a:srgbClr val="FF0000"/>
                </a:solidFill>
                <a:effectLst/>
                <a:uLnTx/>
                <a:uFillTx/>
                <a:ea typeface="+mj-ea"/>
                <a:cs typeface="+mj-cs"/>
              </a:rPr>
              <a:t>The Linear DC Machine as a Generator</a:t>
            </a:r>
            <a:r>
              <a:rPr kumimoji="0" lang="en-US" sz="2400" b="1" i="0" u="none" strike="noStrike" kern="1200" cap="none" spc="0" normalizeH="0" baseline="0" noProof="0" dirty="0" smtClean="0">
                <a:ln>
                  <a:noFill/>
                </a:ln>
                <a:solidFill>
                  <a:srgbClr val="FF0000"/>
                </a:solidFill>
                <a:effectLst/>
                <a:uLnTx/>
                <a:uFillTx/>
                <a:ea typeface="+mj-ea"/>
                <a:cs typeface="+mj-cs"/>
              </a:rPr>
              <a:t> </a:t>
            </a:r>
          </a:p>
        </p:txBody>
      </p:sp>
      <p:sp>
        <p:nvSpPr>
          <p:cNvPr id="9" name="Rectangle 3"/>
          <p:cNvSpPr txBox="1">
            <a:spLocks noChangeArrowheads="1"/>
          </p:cNvSpPr>
          <p:nvPr/>
        </p:nvSpPr>
        <p:spPr>
          <a:xfrm>
            <a:off x="250825" y="1638304"/>
            <a:ext cx="8321703" cy="4433902"/>
          </a:xfrm>
          <a:prstGeom prst="rect">
            <a:avLst/>
          </a:prstGeom>
        </p:spPr>
        <p:txBody>
          <a:bodyPr vert="horz" lIns="91440" tIns="45720" rIns="91440" bIns="45720" rtlCol="0">
            <a:normAutofit fontScale="92500" lnSpcReduction="10000"/>
          </a:bodyPr>
          <a:lstStyle/>
          <a:p>
            <a:pPr marL="533400" marR="0" lvl="0" indent="-5334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effectLst/>
                <a:uLnTx/>
                <a:uFillTx/>
                <a:ea typeface="+mn-ea"/>
                <a:cs typeface="+mn-cs"/>
              </a:rPr>
              <a:t>End result </a:t>
            </a:r>
            <a:r>
              <a:rPr kumimoji="0" lang="en-GB" b="0" i="0" u="none" strike="noStrike" kern="1200" cap="none" spc="0" normalizeH="0" baseline="0" noProof="0" dirty="0" smtClean="0">
                <a:ln>
                  <a:noFill/>
                </a:ln>
                <a:effectLst/>
                <a:uLnTx/>
                <a:uFillTx/>
                <a:ea typeface="+mn-ea"/>
                <a:cs typeface="+mn-cs"/>
                <a:sym typeface="Wingdings" pitchFamily="2" charset="2"/>
              </a:rPr>
              <a:t></a:t>
            </a:r>
            <a:r>
              <a:rPr kumimoji="0" lang="en-GB" b="0" i="0" u="none" strike="noStrike" kern="1200" cap="none" spc="0" normalizeH="0" baseline="0" noProof="0" dirty="0" smtClean="0">
                <a:ln>
                  <a:noFill/>
                </a:ln>
                <a:effectLst/>
                <a:uLnTx/>
                <a:uFillTx/>
                <a:ea typeface="+mn-ea"/>
                <a:cs typeface="+mn-cs"/>
              </a:rPr>
              <a:t> the induced force will be equal and opposite to the applied force, and the bar will move at a higher speed than before. The linear machine is now converting</a:t>
            </a:r>
          </a:p>
          <a:p>
            <a:pPr marL="533400" marR="0" lvl="0" indent="-533400" algn="just" defTabSz="914400" rtl="0" eaLnBrk="1" fontAlgn="auto" latinLnBrk="0" hangingPunct="1">
              <a:lnSpc>
                <a:spcPct val="100000"/>
              </a:lnSpc>
              <a:spcBef>
                <a:spcPct val="20000"/>
              </a:spcBef>
              <a:spcAft>
                <a:spcPts val="0"/>
              </a:spcAft>
              <a:buClrTx/>
              <a:buSzTx/>
              <a:tabLst/>
              <a:defRPr/>
            </a:pPr>
            <a:r>
              <a:rPr kumimoji="0" lang="en-GB" b="1" i="0" u="none" strike="noStrike" kern="1200" cap="none" spc="0" normalizeH="0" baseline="0" noProof="0" dirty="0" smtClean="0">
                <a:ln>
                  <a:noFill/>
                </a:ln>
                <a:effectLst/>
                <a:uLnTx/>
                <a:uFillTx/>
                <a:ea typeface="+mn-ea"/>
                <a:cs typeface="+mn-cs"/>
              </a:rPr>
              <a:t>                          mechanical power </a:t>
            </a:r>
            <a:r>
              <a:rPr kumimoji="0" lang="en-GB" b="0" i="1" u="none" strike="noStrike" kern="1200" cap="none" spc="0" normalizeH="0" baseline="0" noProof="0" dirty="0" smtClean="0">
                <a:ln>
                  <a:noFill/>
                </a:ln>
                <a:effectLst/>
                <a:uLnTx/>
                <a:uFillTx/>
                <a:ea typeface="+mn-ea"/>
                <a:cs typeface="+mn-cs"/>
              </a:rPr>
              <a:t> (</a:t>
            </a:r>
            <a:r>
              <a:rPr kumimoji="0" lang="en-GB" b="0" i="1" u="none" strike="noStrike" kern="1200" cap="none" spc="0" normalizeH="0" baseline="0" noProof="0" dirty="0" err="1" smtClean="0">
                <a:ln>
                  <a:noFill/>
                </a:ln>
                <a:effectLst/>
                <a:uLnTx/>
                <a:uFillTx/>
                <a:ea typeface="+mn-ea"/>
                <a:cs typeface="+mn-cs"/>
              </a:rPr>
              <a:t>F</a:t>
            </a:r>
            <a:r>
              <a:rPr kumimoji="0" lang="en-GB" b="0" i="1" u="none" strike="noStrike" kern="1200" cap="none" spc="0" normalizeH="0" baseline="-25000" noProof="0" dirty="0" err="1" smtClean="0">
                <a:ln>
                  <a:noFill/>
                </a:ln>
                <a:effectLst/>
                <a:uLnTx/>
                <a:uFillTx/>
                <a:ea typeface="+mn-ea"/>
                <a:cs typeface="+mn-cs"/>
              </a:rPr>
              <a:t>ind</a:t>
            </a:r>
            <a:r>
              <a:rPr kumimoji="0" lang="en-GB" b="0" i="1" u="none" strike="noStrike" kern="1200" cap="none" spc="0" normalizeH="0" baseline="0" noProof="0" dirty="0" err="1" smtClean="0">
                <a:ln>
                  <a:noFill/>
                </a:ln>
                <a:effectLst/>
                <a:uLnTx/>
                <a:uFillTx/>
                <a:ea typeface="+mn-ea"/>
                <a:cs typeface="Times New Roman" pitchFamily="18" charset="0"/>
              </a:rPr>
              <a:t>v</a:t>
            </a:r>
            <a:r>
              <a:rPr kumimoji="0" lang="en-GB" b="0" i="1" u="none" strike="noStrike" kern="1200" cap="none" spc="0" normalizeH="0" baseline="0" noProof="0" dirty="0" smtClean="0">
                <a:ln>
                  <a:noFill/>
                </a:ln>
                <a:effectLst/>
                <a:uLnTx/>
                <a:uFillTx/>
                <a:ea typeface="+mn-ea"/>
                <a:cs typeface="Times New Roman" pitchFamily="18" charset="0"/>
              </a:rPr>
              <a:t>)</a:t>
            </a:r>
            <a:r>
              <a:rPr kumimoji="0" lang="en-GB" b="0" i="0" u="none" strike="noStrike" kern="1200" cap="none" spc="0" normalizeH="0" baseline="0" noProof="0" dirty="0" smtClean="0">
                <a:ln>
                  <a:noFill/>
                </a:ln>
                <a:effectLst/>
                <a:uLnTx/>
                <a:uFillTx/>
                <a:ea typeface="+mn-ea"/>
                <a:cs typeface="+mn-cs"/>
              </a:rPr>
              <a:t>  to   </a:t>
            </a:r>
            <a:r>
              <a:rPr kumimoji="0" lang="en-GB" b="1" i="0" u="none" strike="noStrike" kern="1200" cap="none" spc="0" normalizeH="0" baseline="0" noProof="0" dirty="0" smtClean="0">
                <a:ln>
                  <a:noFill/>
                </a:ln>
                <a:effectLst/>
                <a:uLnTx/>
                <a:uFillTx/>
                <a:ea typeface="+mn-ea"/>
                <a:cs typeface="+mn-cs"/>
              </a:rPr>
              <a:t>electrical power</a:t>
            </a:r>
            <a:r>
              <a:rPr kumimoji="0" lang="en-GB" b="0" i="0" u="none" strike="noStrike" kern="1200" cap="none" spc="0" normalizeH="0" baseline="0" noProof="0" dirty="0" smtClean="0">
                <a:ln>
                  <a:noFill/>
                </a:ln>
                <a:effectLst/>
                <a:uLnTx/>
                <a:uFillTx/>
                <a:ea typeface="+mn-ea"/>
                <a:cs typeface="+mn-cs"/>
              </a:rPr>
              <a:t> (</a:t>
            </a:r>
            <a:r>
              <a:rPr kumimoji="0" lang="en-GB" b="0" i="1" u="none" strike="noStrike" kern="1200" cap="none" spc="0" normalizeH="0" baseline="0" noProof="0" dirty="0" err="1" smtClean="0">
                <a:ln>
                  <a:noFill/>
                </a:ln>
                <a:effectLst/>
                <a:uLnTx/>
                <a:uFillTx/>
                <a:ea typeface="+mn-ea"/>
                <a:cs typeface="+mn-cs"/>
              </a:rPr>
              <a:t>e</a:t>
            </a:r>
            <a:r>
              <a:rPr kumimoji="0" lang="en-GB" b="0" i="1" u="none" strike="noStrike" kern="1200" cap="none" spc="0" normalizeH="0" baseline="-25000" noProof="0" dirty="0" err="1" smtClean="0">
                <a:ln>
                  <a:noFill/>
                </a:ln>
                <a:effectLst/>
                <a:uLnTx/>
                <a:uFillTx/>
                <a:ea typeface="+mn-ea"/>
                <a:cs typeface="+mn-cs"/>
              </a:rPr>
              <a:t>ind</a:t>
            </a:r>
            <a:r>
              <a:rPr kumimoji="0" lang="en-GB" b="0" i="1" u="none" strike="noStrike" kern="1200" cap="none" spc="0" normalizeH="0" baseline="0" noProof="0" dirty="0" smtClean="0">
                <a:ln>
                  <a:noFill/>
                </a:ln>
                <a:effectLst/>
                <a:uLnTx/>
                <a:uFillTx/>
                <a:ea typeface="+mn-ea"/>
                <a:cs typeface="+mn-cs"/>
              </a:rPr>
              <a:t> </a:t>
            </a:r>
            <a:r>
              <a:rPr kumimoji="0" lang="en-GB" b="0" i="1" u="none" strike="noStrike" kern="1200" cap="none" spc="0" normalizeH="0" baseline="0" noProof="0" dirty="0" err="1" smtClean="0">
                <a:ln>
                  <a:noFill/>
                </a:ln>
                <a:effectLst/>
                <a:uLnTx/>
                <a:uFillTx/>
                <a:ea typeface="+mn-ea"/>
                <a:cs typeface="+mn-cs"/>
              </a:rPr>
              <a:t>i</a:t>
            </a:r>
            <a:r>
              <a:rPr kumimoji="0" lang="en-GB" b="0" i="1" u="none" strike="noStrike" kern="1200" cap="none" spc="0" normalizeH="0" baseline="0" noProof="0" dirty="0" smtClean="0">
                <a:ln>
                  <a:noFill/>
                </a:ln>
                <a:effectLst/>
                <a:uLnTx/>
                <a:uFillTx/>
                <a:ea typeface="+mn-ea"/>
                <a:cs typeface="+mn-cs"/>
              </a:rPr>
              <a:t>)    </a:t>
            </a:r>
            <a:r>
              <a:rPr kumimoji="0" lang="en-GB" b="1" i="0" u="none" strike="noStrike" kern="1200" cap="none" spc="0" normalizeH="0" baseline="0" noProof="0" dirty="0" smtClean="0">
                <a:ln>
                  <a:noFill/>
                </a:ln>
                <a:effectLst/>
                <a:uLnTx/>
                <a:uFillTx/>
                <a:ea typeface="+mn-ea"/>
                <a:cs typeface="+mn-cs"/>
                <a:sym typeface="Wingdings" pitchFamily="2" charset="2"/>
              </a:rPr>
              <a:t></a:t>
            </a:r>
            <a:r>
              <a:rPr kumimoji="0" lang="en-GB" b="1" i="0" u="none" strike="noStrike" kern="1200" cap="none" spc="0" normalizeH="0" baseline="0" noProof="0" dirty="0" smtClean="0">
                <a:ln>
                  <a:noFill/>
                </a:ln>
                <a:effectLst/>
                <a:uLnTx/>
                <a:uFillTx/>
                <a:ea typeface="+mn-ea"/>
                <a:cs typeface="+mn-cs"/>
              </a:rPr>
              <a:t> </a:t>
            </a:r>
            <a:r>
              <a:rPr kumimoji="0" lang="en-GB" b="1" i="0" u="none" strike="noStrike" kern="1200" cap="none" spc="0" normalizeH="0" baseline="0" noProof="0" dirty="0" smtClean="0">
                <a:ln>
                  <a:noFill/>
                </a:ln>
                <a:solidFill>
                  <a:srgbClr val="FF0000"/>
                </a:solidFill>
                <a:effectLst/>
                <a:uLnTx/>
                <a:uFillTx/>
                <a:ea typeface="+mn-ea"/>
                <a:cs typeface="+mn-cs"/>
              </a:rPr>
              <a:t>GENERATOR</a:t>
            </a:r>
          </a:p>
          <a:p>
            <a:pPr marL="533400" marR="0" lvl="0" indent="-5334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effectLst/>
                <a:uLnTx/>
                <a:uFillTx/>
                <a:ea typeface="+mn-ea"/>
                <a:cs typeface="+mn-cs"/>
              </a:rPr>
              <a:t>The amount of power converted : </a:t>
            </a:r>
            <a:r>
              <a:rPr kumimoji="0" lang="en-GB" b="0" i="0" u="none" strike="noStrike" kern="1200" cap="none" spc="0" normalizeH="0" baseline="0" noProof="0" dirty="0" err="1" smtClean="0">
                <a:ln>
                  <a:noFill/>
                </a:ln>
                <a:effectLst/>
                <a:uLnTx/>
                <a:uFillTx/>
                <a:ea typeface="+mn-ea"/>
                <a:cs typeface="+mn-cs"/>
              </a:rPr>
              <a:t>P</a:t>
            </a:r>
            <a:r>
              <a:rPr kumimoji="0" lang="en-GB" b="0" i="0" u="none" strike="noStrike" kern="1200" cap="none" spc="0" normalizeH="0" baseline="-25000" noProof="0" dirty="0" err="1" smtClean="0">
                <a:ln>
                  <a:noFill/>
                </a:ln>
                <a:effectLst/>
                <a:uLnTx/>
                <a:uFillTx/>
                <a:ea typeface="+mn-ea"/>
                <a:cs typeface="+mn-cs"/>
              </a:rPr>
              <a:t>conv</a:t>
            </a:r>
            <a:r>
              <a:rPr kumimoji="0" lang="en-GB" b="0" i="0" u="none" strike="noStrike" kern="1200" cap="none" spc="0" normalizeH="0" baseline="0" noProof="0" dirty="0" smtClean="0">
                <a:ln>
                  <a:noFill/>
                </a:ln>
                <a:effectLst/>
                <a:uLnTx/>
                <a:uFillTx/>
                <a:ea typeface="+mn-ea"/>
                <a:cs typeface="+mn-cs"/>
              </a:rPr>
              <a:t> =  </a:t>
            </a:r>
            <a:r>
              <a:rPr kumimoji="0" lang="en-GB" b="0" i="0" u="none" strike="noStrike" kern="1200" cap="none" spc="0" normalizeH="0" baseline="0" noProof="0" dirty="0" err="1" smtClean="0">
                <a:ln>
                  <a:noFill/>
                </a:ln>
                <a:effectLst/>
                <a:uLnTx/>
                <a:uFillTx/>
                <a:ea typeface="+mn-ea"/>
                <a:cs typeface="+mn-cs"/>
              </a:rPr>
              <a:t>τ</a:t>
            </a:r>
            <a:r>
              <a:rPr kumimoji="0" lang="en-GB" b="0" i="0" u="none" strike="noStrike" kern="1200" cap="none" spc="0" normalizeH="0" baseline="-25000" noProof="0" dirty="0" err="1" smtClean="0">
                <a:ln>
                  <a:noFill/>
                </a:ln>
                <a:effectLst/>
                <a:uLnTx/>
                <a:uFillTx/>
                <a:ea typeface="+mn-ea"/>
                <a:cs typeface="+mn-cs"/>
              </a:rPr>
              <a:t>ind</a:t>
            </a:r>
            <a:r>
              <a:rPr kumimoji="0" lang="en-GB" b="0" i="0" u="none" strike="noStrike" kern="1200" cap="none" spc="0" normalizeH="0" baseline="0" noProof="0" dirty="0" smtClean="0">
                <a:ln>
                  <a:noFill/>
                </a:ln>
                <a:effectLst/>
                <a:uLnTx/>
                <a:uFillTx/>
                <a:ea typeface="+mn-ea"/>
                <a:cs typeface="+mn-cs"/>
              </a:rPr>
              <a:t> ω</a:t>
            </a:r>
          </a:p>
          <a:p>
            <a:pPr marL="533400" marR="0" lvl="0" indent="-5334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b="0" i="0" u="none" strike="noStrike" kern="1200" cap="none" spc="0" normalizeH="0" baseline="0" noProof="0" dirty="0" smtClean="0">
              <a:ln>
                <a:noFill/>
              </a:ln>
              <a:effectLst/>
              <a:uLnTx/>
              <a:uFillTx/>
              <a:ea typeface="+mn-ea"/>
              <a:cs typeface="+mn-cs"/>
            </a:endParaRPr>
          </a:p>
          <a:p>
            <a:pPr marL="533400" marR="0" lvl="0" indent="-533400" algn="just" defTabSz="914400" rtl="0" eaLnBrk="1" fontAlgn="auto" latinLnBrk="0" hangingPunct="1">
              <a:lnSpc>
                <a:spcPct val="100000"/>
              </a:lnSpc>
              <a:spcBef>
                <a:spcPct val="20000"/>
              </a:spcBef>
              <a:spcAft>
                <a:spcPts val="0"/>
              </a:spcAft>
              <a:buClrTx/>
              <a:buSzTx/>
              <a:tabLst/>
              <a:defRPr/>
            </a:pPr>
            <a:r>
              <a:rPr kumimoji="0" lang="en-GB" b="1" i="0" strike="noStrike" kern="1200" cap="none" spc="0" normalizeH="0" baseline="0" noProof="0" dirty="0" smtClean="0">
                <a:ln>
                  <a:noFill/>
                </a:ln>
                <a:effectLst/>
                <a:uLnTx/>
                <a:uFillTx/>
                <a:ea typeface="+mn-ea"/>
                <a:cs typeface="+mn-cs"/>
              </a:rPr>
              <a:t>        </a:t>
            </a:r>
            <a:r>
              <a:rPr kumimoji="0" lang="en-GB" b="1" i="0" u="sng" strike="noStrike" kern="1200" cap="none" spc="0" normalizeH="0" baseline="0" noProof="0" dirty="0" smtClean="0">
                <a:ln>
                  <a:noFill/>
                </a:ln>
                <a:effectLst/>
                <a:uLnTx/>
                <a:uFillTx/>
                <a:ea typeface="+mn-ea"/>
                <a:cs typeface="+mn-cs"/>
              </a:rPr>
              <a:t> NOTE:  </a:t>
            </a:r>
          </a:p>
          <a:p>
            <a:pPr marL="912813" marR="0" lvl="1" indent="-457200" algn="just"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GB" b="0" i="0" u="none" strike="noStrike" kern="1200" cap="none" spc="0" normalizeH="0" baseline="0" noProof="0" dirty="0" smtClean="0">
                <a:ln>
                  <a:noFill/>
                </a:ln>
                <a:effectLst/>
                <a:uLnTx/>
                <a:uFillTx/>
                <a:ea typeface="+mn-ea"/>
                <a:cs typeface="+mn-cs"/>
              </a:rPr>
              <a:t>The same machine acts as both motor and generator.  The only difference is whether the externally applied force is in the direction of motion (generator) or opposite to the direction of motion (motor).</a:t>
            </a:r>
          </a:p>
          <a:p>
            <a:pPr marL="912813" marR="0" lvl="1" indent="-457200" algn="just"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en-US" b="0" i="0" u="none" strike="noStrike" kern="1200" cap="none" spc="0" normalizeH="0" baseline="0" noProof="0" dirty="0" smtClean="0">
              <a:ln>
                <a:noFill/>
              </a:ln>
              <a:effectLst/>
              <a:uLnTx/>
              <a:uFillTx/>
              <a:ea typeface="+mn-ea"/>
              <a:cs typeface="+mn-cs"/>
            </a:endParaRPr>
          </a:p>
          <a:p>
            <a:pPr marL="912813" marR="0" lvl="1" indent="-457200" algn="just" defTabSz="914400" rtl="0" eaLnBrk="1" fontAlgn="auto" latinLnBrk="0" hangingPunct="1">
              <a:lnSpc>
                <a:spcPct val="100000"/>
              </a:lnSpc>
              <a:spcBef>
                <a:spcPct val="20000"/>
              </a:spcBef>
              <a:spcAft>
                <a:spcPts val="0"/>
              </a:spcAft>
              <a:buClrTx/>
              <a:buSzTx/>
              <a:buFont typeface="Wingdings" pitchFamily="2" charset="2"/>
              <a:buChar char="q"/>
              <a:tabLst/>
              <a:defRPr/>
            </a:pPr>
            <a:endParaRPr lang="en-US" dirty="0" smtClean="0"/>
          </a:p>
          <a:p>
            <a:pPr marL="912813" marR="0" lvl="1" indent="-457200" algn="just"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en-US" b="0" i="0" u="none" strike="noStrike" kern="1200" cap="none" spc="0" normalizeH="0" baseline="0" noProof="0" dirty="0" smtClean="0">
              <a:ln>
                <a:noFill/>
              </a:ln>
              <a:effectLst/>
              <a:uLnTx/>
              <a:uFillTx/>
              <a:ea typeface="+mn-ea"/>
              <a:cs typeface="+mn-cs"/>
            </a:endParaRPr>
          </a:p>
          <a:p>
            <a:pPr marL="912813" marR="0" lvl="1" indent="-457200" algn="just" defTabSz="914400" rtl="0" eaLnBrk="1" fontAlgn="auto" latinLnBrk="0" hangingPunct="1">
              <a:lnSpc>
                <a:spcPct val="100000"/>
              </a:lnSpc>
              <a:spcBef>
                <a:spcPct val="20000"/>
              </a:spcBef>
              <a:spcAft>
                <a:spcPts val="0"/>
              </a:spcAft>
              <a:buClrTx/>
              <a:buSzTx/>
              <a:buFont typeface="Wingdings" pitchFamily="2" charset="2"/>
              <a:buChar char="q"/>
              <a:tabLst/>
              <a:defRPr/>
            </a:pPr>
            <a:endParaRPr lang="en-US" dirty="0" smtClean="0"/>
          </a:p>
          <a:p>
            <a:pPr marL="912813" lvl="1" indent="-457200" algn="just">
              <a:spcBef>
                <a:spcPct val="20000"/>
              </a:spcBef>
              <a:buFont typeface="Wingdings" pitchFamily="2" charset="2"/>
              <a:buChar char="q"/>
              <a:defRPr/>
            </a:pPr>
            <a:r>
              <a:rPr lang="en-GB" dirty="0" smtClean="0"/>
              <a:t>The machine was a generator when it moved rapidly and a motor when it moved more slowly. But, whether it was a motor or a generator, it always moved in the same direction. </a:t>
            </a:r>
          </a:p>
          <a:p>
            <a:pPr marL="912813" marR="0" lvl="1" indent="-4572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smtClean="0">
              <a:ln>
                <a:noFill/>
              </a:ln>
              <a:effectLst/>
              <a:uLnTx/>
              <a:uFillTx/>
              <a:ea typeface="+mn-ea"/>
              <a:cs typeface="+mn-cs"/>
            </a:endParaRPr>
          </a:p>
        </p:txBody>
      </p:sp>
      <p:sp>
        <p:nvSpPr>
          <p:cNvPr id="10" name="Rectangle 9"/>
          <p:cNvSpPr/>
          <p:nvPr/>
        </p:nvSpPr>
        <p:spPr>
          <a:xfrm>
            <a:off x="214282" y="4500570"/>
            <a:ext cx="4572000" cy="590931"/>
          </a:xfrm>
          <a:prstGeom prst="rect">
            <a:avLst/>
          </a:prstGeom>
        </p:spPr>
        <p:txBody>
          <a:bodyPr>
            <a:spAutoFit/>
          </a:bodyPr>
          <a:lstStyle/>
          <a:p>
            <a:pPr lvl="1">
              <a:lnSpc>
                <a:spcPct val="90000"/>
              </a:lnSpc>
              <a:buFont typeface="Wingdings" pitchFamily="2" charset="2"/>
              <a:buChar char="q"/>
            </a:pPr>
            <a:r>
              <a:rPr lang="en-GB" dirty="0" smtClean="0"/>
              <a:t>      Electrically,   </a:t>
            </a:r>
            <a:r>
              <a:rPr lang="en-GB" dirty="0" err="1" smtClean="0"/>
              <a:t>e</a:t>
            </a:r>
            <a:r>
              <a:rPr lang="en-GB" baseline="-25000" dirty="0" err="1" smtClean="0"/>
              <a:t>ind</a:t>
            </a:r>
            <a:r>
              <a:rPr lang="en-GB" dirty="0" smtClean="0"/>
              <a:t> &gt; V</a:t>
            </a:r>
            <a:r>
              <a:rPr lang="en-GB" baseline="-25000" dirty="0" smtClean="0"/>
              <a:t>B </a:t>
            </a:r>
            <a:r>
              <a:rPr lang="en-GB" dirty="0" smtClean="0">
                <a:sym typeface="Wingdings" pitchFamily="2" charset="2"/>
              </a:rPr>
              <a:t></a:t>
            </a:r>
            <a:r>
              <a:rPr lang="en-GB" dirty="0" smtClean="0"/>
              <a:t> </a:t>
            </a:r>
            <a:r>
              <a:rPr lang="en-GB" b="1" dirty="0" smtClean="0">
                <a:solidFill>
                  <a:srgbClr val="FF0000"/>
                </a:solidFill>
              </a:rPr>
              <a:t>Generator</a:t>
            </a:r>
          </a:p>
          <a:p>
            <a:pPr lvl="1">
              <a:lnSpc>
                <a:spcPct val="90000"/>
              </a:lnSpc>
              <a:buFont typeface="Arial" charset="0"/>
              <a:buNone/>
            </a:pPr>
            <a:r>
              <a:rPr lang="en-GB" dirty="0" smtClean="0"/>
              <a:t>                                </a:t>
            </a:r>
            <a:r>
              <a:rPr lang="en-GB" dirty="0" err="1" smtClean="0"/>
              <a:t>e</a:t>
            </a:r>
            <a:r>
              <a:rPr lang="en-GB" baseline="-25000" dirty="0" err="1" smtClean="0"/>
              <a:t>ind</a:t>
            </a:r>
            <a:r>
              <a:rPr lang="en-GB" dirty="0" smtClean="0"/>
              <a:t> &lt; V</a:t>
            </a:r>
            <a:r>
              <a:rPr lang="en-GB" baseline="-25000" dirty="0" smtClean="0"/>
              <a:t>B</a:t>
            </a:r>
            <a:r>
              <a:rPr lang="en-GB" dirty="0" smtClean="0"/>
              <a:t> </a:t>
            </a:r>
            <a:r>
              <a:rPr lang="en-GB" dirty="0" smtClean="0">
                <a:sym typeface="Wingdings" pitchFamily="2" charset="2"/>
              </a:rPr>
              <a:t></a:t>
            </a:r>
            <a:r>
              <a:rPr lang="en-GB" dirty="0" smtClean="0"/>
              <a:t> </a:t>
            </a:r>
            <a:r>
              <a:rPr lang="en-GB" b="1" dirty="0" smtClean="0">
                <a:solidFill>
                  <a:srgbClr val="FF0000"/>
                </a:solidFill>
              </a:rPr>
              <a:t>Motor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2" descr="fig1-26"/>
          <p:cNvPicPr>
            <a:picLocks noChangeAspect="1" noChangeArrowheads="1"/>
          </p:cNvPicPr>
          <p:nvPr/>
        </p:nvPicPr>
        <p:blipFill>
          <a:blip r:embed="rId3" cstate="print"/>
          <a:srcRect l="6569" r="19011"/>
          <a:stretch>
            <a:fillRect/>
          </a:stretch>
        </p:blipFill>
        <p:spPr bwMode="auto">
          <a:xfrm>
            <a:off x="4254500" y="3929066"/>
            <a:ext cx="4781550" cy="2465388"/>
          </a:xfrm>
          <a:prstGeom prst="rect">
            <a:avLst/>
          </a:prstGeom>
          <a:noFill/>
          <a:ln w="9525">
            <a:noFill/>
            <a:miter lim="800000"/>
            <a:headEnd/>
            <a:tailEnd/>
          </a:ln>
        </p:spPr>
      </p:pic>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4"/>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pic>
        <p:nvPicPr>
          <p:cNvPr id="7" name="Picture 21" descr="fig1-25"/>
          <p:cNvPicPr>
            <a:picLocks noChangeAspect="1" noChangeArrowheads="1"/>
          </p:cNvPicPr>
          <p:nvPr/>
        </p:nvPicPr>
        <p:blipFill>
          <a:blip r:embed="rId5" cstate="print"/>
          <a:srcRect l="4019" r="15544"/>
          <a:stretch>
            <a:fillRect/>
          </a:stretch>
        </p:blipFill>
        <p:spPr bwMode="auto">
          <a:xfrm>
            <a:off x="4252945" y="1100138"/>
            <a:ext cx="4891087" cy="2471738"/>
          </a:xfrm>
          <a:prstGeom prst="rect">
            <a:avLst/>
          </a:prstGeom>
          <a:noFill/>
          <a:ln w="9525">
            <a:noFill/>
            <a:miter lim="800000"/>
            <a:headEnd/>
            <a:tailEnd/>
          </a:ln>
        </p:spPr>
      </p:pic>
      <p:sp>
        <p:nvSpPr>
          <p:cNvPr id="9" name="Rectangle 2"/>
          <p:cNvSpPr txBox="1">
            <a:spLocks noChangeArrowheads="1"/>
          </p:cNvSpPr>
          <p:nvPr/>
        </p:nvSpPr>
        <p:spPr>
          <a:xfrm>
            <a:off x="500035" y="857232"/>
            <a:ext cx="5715040" cy="601663"/>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sng" strike="noStrike" kern="1200" cap="none" spc="0" normalizeH="0" baseline="0" noProof="0" dirty="0" smtClean="0">
                <a:ln>
                  <a:noFill/>
                </a:ln>
                <a:solidFill>
                  <a:srgbClr val="FF0000"/>
                </a:solidFill>
                <a:effectLst/>
                <a:uLnTx/>
                <a:uFillTx/>
                <a:latin typeface="+mj-lt"/>
                <a:ea typeface="+mj-ea"/>
                <a:cs typeface="+mj-cs"/>
              </a:rPr>
              <a:t>Starting problems with the Linear Machine</a:t>
            </a:r>
            <a:endParaRPr kumimoji="0" lang="en-US" sz="2400" b="1" i="0" u="sng" strike="noStrike" kern="1200" cap="none" spc="0" normalizeH="0" baseline="0" noProof="0" dirty="0" smtClean="0">
              <a:ln>
                <a:noFill/>
              </a:ln>
              <a:solidFill>
                <a:srgbClr val="FF0000"/>
              </a:solidFill>
              <a:effectLst/>
              <a:uLnTx/>
              <a:uFillTx/>
              <a:latin typeface="+mj-lt"/>
              <a:ea typeface="+mj-ea"/>
              <a:cs typeface="+mj-cs"/>
            </a:endParaRPr>
          </a:p>
        </p:txBody>
      </p:sp>
      <p:sp>
        <p:nvSpPr>
          <p:cNvPr id="10" name="Rectangle 3"/>
          <p:cNvSpPr txBox="1">
            <a:spLocks noChangeArrowheads="1"/>
          </p:cNvSpPr>
          <p:nvPr/>
        </p:nvSpPr>
        <p:spPr>
          <a:xfrm>
            <a:off x="36513" y="1471637"/>
            <a:ext cx="4248150" cy="5457825"/>
          </a:xfrm>
          <a:prstGeom prst="rect">
            <a:avLst/>
          </a:prstGeom>
        </p:spPr>
        <p:txBody>
          <a:bodyPr vert="horz" lIns="91440" tIns="45720" rIns="91440" bIns="45720" rtlCol="0">
            <a:normAutofit/>
          </a:bodyPr>
          <a:lstStyle/>
          <a:p>
            <a:pPr marL="533400" marR="0" lvl="0" indent="-5334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effectLst/>
                <a:uLnTx/>
                <a:uFillTx/>
                <a:latin typeface="+mn-lt"/>
                <a:ea typeface="+mn-ea"/>
                <a:cs typeface="+mn-cs"/>
              </a:rPr>
              <a:t>This machine is supplied by a 250V dc source and internal resistance R is 0.1 ohm. </a:t>
            </a:r>
          </a:p>
          <a:p>
            <a:pPr marL="533400" marR="0" lvl="0" indent="-5334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effectLst/>
                <a:uLnTx/>
                <a:uFillTx/>
                <a:latin typeface="+mn-lt"/>
                <a:ea typeface="+mn-ea"/>
                <a:cs typeface="+mn-cs"/>
              </a:rPr>
              <a:t>At starting, the speed of the bar is zero, </a:t>
            </a:r>
            <a:r>
              <a:rPr kumimoji="0" lang="en-GB" b="0" i="0" u="none" strike="noStrike" kern="1200" cap="none" spc="0" normalizeH="0" baseline="0" noProof="0" dirty="0" err="1" smtClean="0">
                <a:ln>
                  <a:noFill/>
                </a:ln>
                <a:effectLst/>
                <a:uLnTx/>
                <a:uFillTx/>
                <a:latin typeface="+mn-lt"/>
                <a:ea typeface="+mn-ea"/>
                <a:cs typeface="+mn-cs"/>
              </a:rPr>
              <a:t>e</a:t>
            </a:r>
            <a:r>
              <a:rPr kumimoji="0" lang="en-GB" b="0" i="0" u="none" strike="noStrike" kern="1200" cap="none" spc="0" normalizeH="0" baseline="-25000" noProof="0" dirty="0" err="1" smtClean="0">
                <a:ln>
                  <a:noFill/>
                </a:ln>
                <a:effectLst/>
                <a:uLnTx/>
                <a:uFillTx/>
                <a:latin typeface="+mn-lt"/>
                <a:ea typeface="+mn-ea"/>
                <a:cs typeface="+mn-cs"/>
              </a:rPr>
              <a:t>ind</a:t>
            </a:r>
            <a:r>
              <a:rPr kumimoji="0" lang="en-GB" b="0" i="0" u="none" strike="noStrike" kern="1200" cap="none" spc="0" normalizeH="0" baseline="0" noProof="0" dirty="0" smtClean="0">
                <a:ln>
                  <a:noFill/>
                </a:ln>
                <a:effectLst/>
                <a:uLnTx/>
                <a:uFillTx/>
                <a:latin typeface="+mn-lt"/>
                <a:ea typeface="+mn-ea"/>
                <a:cs typeface="+mn-cs"/>
              </a:rPr>
              <a:t> = 0. The current flow at start is:</a:t>
            </a:r>
          </a:p>
          <a:p>
            <a:pPr marL="533400" marR="0" lvl="0" indent="-5334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b="0" i="0" u="none" strike="noStrike" kern="1200" cap="none" spc="0" normalizeH="0" baseline="0" noProof="0" dirty="0" smtClean="0">
              <a:ln>
                <a:noFill/>
              </a:ln>
              <a:effectLst/>
              <a:uLnTx/>
              <a:uFillTx/>
              <a:latin typeface="+mn-lt"/>
              <a:ea typeface="+mn-ea"/>
              <a:cs typeface="+mn-cs"/>
            </a:endParaRPr>
          </a:p>
          <a:p>
            <a:pPr marL="533400" marR="0" lvl="0" indent="-5334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effectLst/>
                <a:uLnTx/>
                <a:uFillTx/>
                <a:latin typeface="+mn-lt"/>
                <a:ea typeface="+mn-ea"/>
                <a:cs typeface="+mn-cs"/>
              </a:rPr>
              <a:t>This current is very high (10x in excess of the rated current). </a:t>
            </a:r>
          </a:p>
          <a:p>
            <a:pPr marL="533400" marR="0" lvl="0" indent="-5334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effectLst/>
                <a:uLnTx/>
                <a:uFillTx/>
                <a:latin typeface="+mn-lt"/>
                <a:ea typeface="+mn-ea"/>
                <a:cs typeface="+mn-cs"/>
              </a:rPr>
              <a:t>How to prevent? </a:t>
            </a:r>
            <a:r>
              <a:rPr kumimoji="0" lang="en-GB" b="0" i="0" u="none" strike="noStrike" kern="1200" cap="none" spc="0" normalizeH="0" baseline="0" noProof="0" dirty="0" smtClean="0">
                <a:ln>
                  <a:noFill/>
                </a:ln>
                <a:effectLst/>
                <a:uLnTx/>
                <a:uFillTx/>
                <a:latin typeface="+mn-lt"/>
                <a:ea typeface="+mn-ea"/>
                <a:cs typeface="+mn-cs"/>
                <a:sym typeface="Wingdings" pitchFamily="2" charset="2"/>
              </a:rPr>
              <a:t></a:t>
            </a:r>
            <a:r>
              <a:rPr kumimoji="0" lang="en-GB" b="0" i="0" u="none" strike="noStrike" kern="1200" cap="none" spc="0" normalizeH="0" baseline="0" noProof="0" dirty="0" smtClean="0">
                <a:ln>
                  <a:noFill/>
                </a:ln>
                <a:effectLst/>
                <a:uLnTx/>
                <a:uFillTx/>
                <a:latin typeface="+mn-lt"/>
                <a:ea typeface="+mn-ea"/>
                <a:cs typeface="+mn-cs"/>
              </a:rPr>
              <a:t> insert an extra resistance into the circuit during starting to limit current flow until </a:t>
            </a:r>
            <a:r>
              <a:rPr kumimoji="0" lang="en-GB" b="0" i="0" u="none" strike="noStrike" kern="1200" cap="none" spc="0" normalizeH="0" baseline="0" noProof="0" dirty="0" err="1" smtClean="0">
                <a:ln>
                  <a:noFill/>
                </a:ln>
                <a:effectLst/>
                <a:uLnTx/>
                <a:uFillTx/>
                <a:latin typeface="+mn-lt"/>
                <a:ea typeface="+mn-ea"/>
                <a:cs typeface="+mn-cs"/>
              </a:rPr>
              <a:t>e</a:t>
            </a:r>
            <a:r>
              <a:rPr kumimoji="0" lang="en-GB" b="0" i="0" u="none" strike="noStrike" kern="1200" cap="none" spc="0" normalizeH="0" baseline="-25000" noProof="0" dirty="0" err="1" smtClean="0">
                <a:ln>
                  <a:noFill/>
                </a:ln>
                <a:effectLst/>
                <a:uLnTx/>
                <a:uFillTx/>
                <a:latin typeface="+mn-lt"/>
                <a:ea typeface="+mn-ea"/>
                <a:cs typeface="+mn-cs"/>
              </a:rPr>
              <a:t>ind</a:t>
            </a:r>
            <a:r>
              <a:rPr kumimoji="0" lang="en-GB" b="0" i="0" u="none" strike="noStrike" kern="1200" cap="none" spc="0" normalizeH="0" baseline="0" noProof="0" dirty="0" smtClean="0">
                <a:ln>
                  <a:noFill/>
                </a:ln>
                <a:effectLst/>
                <a:uLnTx/>
                <a:uFillTx/>
                <a:latin typeface="+mn-lt"/>
                <a:ea typeface="+mn-ea"/>
                <a:cs typeface="+mn-cs"/>
              </a:rPr>
              <a:t>  builds up enough to limit it, as shown here:</a:t>
            </a:r>
            <a:endParaRPr kumimoji="0" lang="en-US" b="0" i="0" u="none" strike="noStrike" kern="1200" cap="none" spc="0" normalizeH="0" baseline="0" noProof="0" dirty="0" smtClean="0">
              <a:ln>
                <a:noFill/>
              </a:ln>
              <a:effectLst/>
              <a:uLnTx/>
              <a:uFillTx/>
              <a:latin typeface="+mn-lt"/>
              <a:ea typeface="+mn-ea"/>
              <a:cs typeface="+mn-cs"/>
            </a:endParaRPr>
          </a:p>
        </p:txBody>
      </p:sp>
      <p:graphicFrame>
        <p:nvGraphicFramePr>
          <p:cNvPr id="11" name="Object 19"/>
          <p:cNvGraphicFramePr>
            <a:graphicFrameLocks noChangeAspect="1"/>
          </p:cNvGraphicFramePr>
          <p:nvPr/>
        </p:nvGraphicFramePr>
        <p:xfrm>
          <a:off x="1258888" y="2997200"/>
          <a:ext cx="2870200" cy="717550"/>
        </p:xfrm>
        <a:graphic>
          <a:graphicData uri="http://schemas.openxmlformats.org/presentationml/2006/ole">
            <mc:AlternateContent xmlns:mc="http://schemas.openxmlformats.org/markup-compatibility/2006">
              <mc:Choice xmlns:v="urn:schemas-microsoft-com:vml" Requires="v">
                <p:oleObj spid="_x0000_s76820" name="Equation" r:id="rId6" imgW="1574800" imgH="393700" progId="Equation.3">
                  <p:embed/>
                </p:oleObj>
              </mc:Choice>
              <mc:Fallback>
                <p:oleObj name="Equation" r:id="rId6" imgW="1574800" imgH="393700" progId="Equation.3">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8888" y="2997200"/>
                        <a:ext cx="287020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500034" y="1071547"/>
            <a:ext cx="8143932" cy="4702826"/>
          </a:xfrm>
          <a:prstGeom prst="rect">
            <a:avLst/>
          </a:prstGeom>
        </p:spPr>
        <p:txBody>
          <a:bodyPr wrap="square">
            <a:spAutoFit/>
          </a:bodyPr>
          <a:lstStyle/>
          <a:p>
            <a:pPr algn="just">
              <a:lnSpc>
                <a:spcPct val="90000"/>
              </a:lnSpc>
            </a:pPr>
            <a:r>
              <a:rPr lang="en-GB" sz="2400" b="1" u="sng" dirty="0" smtClean="0">
                <a:cs typeface="Arial" pitchFamily="34" charset="0"/>
              </a:rPr>
              <a:t>Rotational Motion, Newton’s Law and Power Relationship</a:t>
            </a:r>
          </a:p>
          <a:p>
            <a:pPr algn="just">
              <a:lnSpc>
                <a:spcPct val="90000"/>
              </a:lnSpc>
            </a:pPr>
            <a:endParaRPr lang="en-GB" sz="2000" u="sng" dirty="0" smtClean="0">
              <a:cs typeface="Arial" pitchFamily="34" charset="0"/>
            </a:endParaRPr>
          </a:p>
          <a:p>
            <a:pPr algn="just">
              <a:lnSpc>
                <a:spcPct val="90000"/>
              </a:lnSpc>
            </a:pPr>
            <a:r>
              <a:rPr lang="en-GB" sz="2000" dirty="0" smtClean="0">
                <a:cs typeface="Arial" pitchFamily="34" charset="0"/>
              </a:rPr>
              <a:t>Almost all electric machines rotate about an axis, called the shaft of the machines. It is important to have a basic understanding of rotational motion. </a:t>
            </a:r>
          </a:p>
          <a:p>
            <a:pPr algn="just">
              <a:lnSpc>
                <a:spcPct val="90000"/>
              </a:lnSpc>
            </a:pPr>
            <a:endParaRPr lang="en-GB" sz="2000" dirty="0" smtClean="0">
              <a:cs typeface="Arial" pitchFamily="34" charset="0"/>
            </a:endParaRPr>
          </a:p>
          <a:p>
            <a:pPr algn="just">
              <a:lnSpc>
                <a:spcPct val="90000"/>
              </a:lnSpc>
            </a:pPr>
            <a:r>
              <a:rPr lang="en-GB" sz="2000" b="1" dirty="0" smtClean="0">
                <a:cs typeface="Arial" pitchFamily="34" charset="0"/>
              </a:rPr>
              <a:t>Angular Position </a:t>
            </a:r>
            <a:r>
              <a:rPr lang="az-Cyrl-AZ" sz="2000" b="1" i="1" dirty="0" smtClean="0">
                <a:cs typeface="Arial" pitchFamily="34" charset="0"/>
              </a:rPr>
              <a:t>Ө</a:t>
            </a:r>
            <a:r>
              <a:rPr lang="en-GB" sz="2000" b="1" dirty="0" smtClean="0">
                <a:cs typeface="Arial" pitchFamily="34" charset="0"/>
              </a:rPr>
              <a:t> </a:t>
            </a:r>
            <a:r>
              <a:rPr lang="en-GB" sz="2000" dirty="0" smtClean="0">
                <a:cs typeface="Arial" pitchFamily="34" charset="0"/>
              </a:rPr>
              <a:t>- is the angle at which it is oriented, measured from some arbitrary reference point. Its measurement units are in radians (</a:t>
            </a:r>
            <a:r>
              <a:rPr lang="en-GB" sz="2000" dirty="0" err="1" smtClean="0">
                <a:cs typeface="Arial" pitchFamily="34" charset="0"/>
              </a:rPr>
              <a:t>rad</a:t>
            </a:r>
            <a:r>
              <a:rPr lang="en-GB" sz="2000" dirty="0" smtClean="0">
                <a:cs typeface="Arial" pitchFamily="34" charset="0"/>
              </a:rPr>
              <a:t>) or in degrees. It is similar to the linear concept of distance along a line.</a:t>
            </a:r>
          </a:p>
          <a:p>
            <a:pPr algn="just">
              <a:lnSpc>
                <a:spcPct val="90000"/>
              </a:lnSpc>
            </a:pPr>
            <a:endParaRPr lang="en-GB" sz="2000" dirty="0" smtClean="0">
              <a:cs typeface="Arial" pitchFamily="34" charset="0"/>
            </a:endParaRPr>
          </a:p>
          <a:p>
            <a:pPr algn="just">
              <a:lnSpc>
                <a:spcPct val="90000"/>
              </a:lnSpc>
            </a:pPr>
            <a:endParaRPr lang="en-GB" sz="2000" dirty="0">
              <a:cs typeface="Arial" pitchFamily="34" charset="0"/>
            </a:endParaRPr>
          </a:p>
          <a:p>
            <a:pPr algn="just">
              <a:lnSpc>
                <a:spcPct val="90000"/>
              </a:lnSpc>
            </a:pPr>
            <a:r>
              <a:rPr lang="en-GB" sz="2000" b="1" dirty="0" smtClean="0">
                <a:cs typeface="Arial" pitchFamily="34" charset="0"/>
              </a:rPr>
              <a:t>Conventional notation:   </a:t>
            </a:r>
            <a:r>
              <a:rPr lang="en-GB" sz="2000" dirty="0" smtClean="0">
                <a:cs typeface="Arial" pitchFamily="34" charset="0"/>
              </a:rPr>
              <a:t>+</a:t>
            </a:r>
            <a:r>
              <a:rPr lang="en-GB" sz="2000" dirty="0" err="1" smtClean="0">
                <a:cs typeface="Arial" pitchFamily="34" charset="0"/>
              </a:rPr>
              <a:t>ve</a:t>
            </a:r>
            <a:r>
              <a:rPr lang="en-GB" sz="2000" dirty="0" smtClean="0">
                <a:cs typeface="Arial" pitchFamily="34" charset="0"/>
              </a:rPr>
              <a:t> value for </a:t>
            </a:r>
            <a:r>
              <a:rPr lang="en-GB" sz="2000" dirty="0" err="1" smtClean="0">
                <a:cs typeface="Arial" pitchFamily="34" charset="0"/>
              </a:rPr>
              <a:t>counterclockwise</a:t>
            </a:r>
            <a:r>
              <a:rPr lang="en-GB" sz="2000" dirty="0" smtClean="0">
                <a:cs typeface="Arial" pitchFamily="34" charset="0"/>
              </a:rPr>
              <a:t> </a:t>
            </a:r>
          </a:p>
          <a:p>
            <a:pPr algn="just">
              <a:lnSpc>
                <a:spcPct val="90000"/>
              </a:lnSpc>
            </a:pPr>
            <a:r>
              <a:rPr lang="en-GB" sz="2000" dirty="0" smtClean="0">
                <a:cs typeface="Arial" pitchFamily="34" charset="0"/>
              </a:rPr>
              <a:t>                                              -</a:t>
            </a:r>
            <a:r>
              <a:rPr lang="en-GB" sz="2000" dirty="0" err="1" smtClean="0">
                <a:cs typeface="Arial" pitchFamily="34" charset="0"/>
              </a:rPr>
              <a:t>ve</a:t>
            </a:r>
            <a:r>
              <a:rPr lang="en-GB" sz="2000" dirty="0" smtClean="0">
                <a:cs typeface="Arial" pitchFamily="34" charset="0"/>
              </a:rPr>
              <a:t> value for clockwise rotation</a:t>
            </a:r>
          </a:p>
          <a:p>
            <a:pPr algn="just">
              <a:lnSpc>
                <a:spcPct val="90000"/>
              </a:lnSpc>
            </a:pPr>
            <a:endParaRPr lang="en-GB" sz="2000" dirty="0">
              <a:cs typeface="Arial" pitchFamily="34" charset="0"/>
            </a:endParaRPr>
          </a:p>
          <a:p>
            <a:r>
              <a:rPr lang="en-GB" sz="2000" b="1" dirty="0" smtClean="0"/>
              <a:t>Angular Velocity </a:t>
            </a:r>
            <a:r>
              <a:rPr lang="en-GB" sz="2400" b="1" i="1" dirty="0" smtClean="0">
                <a:sym typeface="Symbol" pitchFamily="18" charset="2"/>
              </a:rPr>
              <a:t></a:t>
            </a:r>
            <a:r>
              <a:rPr lang="en-GB" sz="2000" b="1" dirty="0" smtClean="0"/>
              <a:t> - </a:t>
            </a:r>
            <a:r>
              <a:rPr lang="en-US" sz="2000" dirty="0" smtClean="0"/>
              <a:t>Angular velocity (or speed) is the rate of change in angular position with respect to time.</a:t>
            </a:r>
            <a:endParaRPr lang="en-GB" sz="2000" dirty="0" smtClean="0"/>
          </a:p>
          <a:p>
            <a:pPr algn="just">
              <a:lnSpc>
                <a:spcPct val="90000"/>
              </a:lnSpc>
            </a:pPr>
            <a:endParaRPr lang="en-GB" sz="2000" dirty="0" smtClean="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2"/>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2"/>
          <p:cNvSpPr txBox="1">
            <a:spLocks noChangeArrowheads="1"/>
          </p:cNvSpPr>
          <p:nvPr/>
        </p:nvSpPr>
        <p:spPr>
          <a:xfrm>
            <a:off x="2071670" y="1285860"/>
            <a:ext cx="5429288" cy="568325"/>
          </a:xfrm>
          <a:prstGeom prst="rect">
            <a:avLst/>
          </a:prstGeom>
        </p:spPr>
        <p:txBody>
          <a:bodyPr vert="horz" lIns="91440" tIns="45720" rIns="91440" bIns="45720" rtlCol="0" anchor="ctr">
            <a:noAutofit/>
          </a:bodyPr>
          <a:lstStyle/>
          <a:p>
            <a:pPr lvl="0" algn="just">
              <a:spcBef>
                <a:spcPct val="0"/>
              </a:spcBef>
              <a:defRPr/>
            </a:pPr>
            <a:r>
              <a:rPr kumimoji="0" lang="en-US" sz="2000" b="1" i="0" u="sng" strike="noStrike" kern="1200" cap="none" spc="0" normalizeH="0" baseline="0" noProof="0" dirty="0" smtClean="0">
                <a:ln>
                  <a:noFill/>
                </a:ln>
                <a:solidFill>
                  <a:srgbClr val="FF0000"/>
                </a:solidFill>
                <a:effectLst/>
                <a:uLnTx/>
                <a:uFillTx/>
                <a:ea typeface="+mj-ea"/>
                <a:cs typeface="+mj-cs"/>
              </a:rPr>
              <a:t>Solve Example </a:t>
            </a:r>
            <a:r>
              <a:rPr lang="en-US" sz="2000" b="1" u="sng" dirty="0" smtClean="0">
                <a:solidFill>
                  <a:srgbClr val="FF0000"/>
                </a:solidFill>
              </a:rPr>
              <a:t> 1-10 in text book</a:t>
            </a:r>
            <a:endParaRPr kumimoji="0" lang="en-US" sz="2000" b="1" i="0" u="sng" strike="noStrike" kern="1200" cap="none" spc="0" normalizeH="0" baseline="0" noProof="0" dirty="0" smtClean="0">
              <a:ln>
                <a:noFill/>
              </a:ln>
              <a:solidFill>
                <a:srgbClr val="FF0000"/>
              </a:solidFill>
              <a:effectLst/>
              <a:uLnTx/>
              <a:uFillTx/>
              <a:ea typeface="+mj-ea"/>
              <a:cs typeface="+mj-cs"/>
            </a:endParaRPr>
          </a:p>
        </p:txBody>
      </p:sp>
      <p:sp>
        <p:nvSpPr>
          <p:cNvPr id="7" name="TextBox 6"/>
          <p:cNvSpPr txBox="1"/>
          <p:nvPr/>
        </p:nvSpPr>
        <p:spPr>
          <a:xfrm>
            <a:off x="785786" y="2428868"/>
            <a:ext cx="3395481" cy="1107996"/>
          </a:xfrm>
          <a:prstGeom prst="rect">
            <a:avLst/>
          </a:prstGeom>
          <a:noFill/>
        </p:spPr>
        <p:txBody>
          <a:bodyPr wrap="none" rtlCol="0">
            <a:spAutoFit/>
          </a:bodyPr>
          <a:lstStyle/>
          <a:p>
            <a:r>
              <a:rPr lang="en-US" sz="2400" b="1" u="sng" dirty="0" smtClean="0">
                <a:solidFill>
                  <a:srgbClr val="FF0000"/>
                </a:solidFill>
              </a:rPr>
              <a:t>Homework:</a:t>
            </a:r>
            <a:endParaRPr lang="ar-SA" sz="2400" b="1" u="sng" dirty="0" smtClean="0">
              <a:solidFill>
                <a:srgbClr val="FF0000"/>
              </a:solidFill>
            </a:endParaRPr>
          </a:p>
          <a:p>
            <a:r>
              <a:rPr lang="en-US" sz="2400" dirty="0" smtClean="0"/>
              <a:t> 1.6, 1.17,  1.21, and 1.22.</a:t>
            </a:r>
            <a:endParaRPr lang="en-US" sz="2400" b="1" u="sng" dirty="0" smtClean="0"/>
          </a:p>
          <a:p>
            <a:endParaRPr lang="en-US" b="1" u="sng"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graphicFrame>
        <p:nvGraphicFramePr>
          <p:cNvPr id="1026" name="Object 4"/>
          <p:cNvGraphicFramePr>
            <a:graphicFrameLocks noChangeAspect="1"/>
          </p:cNvGraphicFramePr>
          <p:nvPr/>
        </p:nvGraphicFramePr>
        <p:xfrm>
          <a:off x="3707904" y="1700808"/>
          <a:ext cx="864096" cy="648072"/>
        </p:xfrm>
        <a:graphic>
          <a:graphicData uri="http://schemas.openxmlformats.org/presentationml/2006/ole">
            <mc:AlternateContent xmlns:mc="http://schemas.openxmlformats.org/markup-compatibility/2006">
              <mc:Choice xmlns:v="urn:schemas-microsoft-com:vml" Requires="v">
                <p:oleObj spid="_x0000_s1062" r:id="rId4" imgW="431613" imgH="393529" progId="">
                  <p:embed/>
                </p:oleObj>
              </mc:Choice>
              <mc:Fallback>
                <p:oleObj r:id="rId4" imgW="431613" imgH="393529"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1700808"/>
                        <a:ext cx="864096"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611560" y="1124744"/>
            <a:ext cx="6336704" cy="369332"/>
          </a:xfrm>
          <a:prstGeom prst="rect">
            <a:avLst/>
          </a:prstGeom>
        </p:spPr>
        <p:txBody>
          <a:bodyPr wrap="square">
            <a:spAutoFit/>
          </a:bodyPr>
          <a:lstStyle/>
          <a:p>
            <a:r>
              <a:rPr lang="en-GB" dirty="0" smtClean="0"/>
              <a:t>Similar to the concept of standard velocity where:</a:t>
            </a:r>
            <a:endParaRPr lang="en-US" dirty="0"/>
          </a:p>
        </p:txBody>
      </p:sp>
      <p:sp>
        <p:nvSpPr>
          <p:cNvPr id="7" name="Rectangle 6"/>
          <p:cNvSpPr/>
          <p:nvPr/>
        </p:nvSpPr>
        <p:spPr>
          <a:xfrm>
            <a:off x="683568" y="1844824"/>
            <a:ext cx="6048672" cy="1089529"/>
          </a:xfrm>
          <a:prstGeom prst="rect">
            <a:avLst/>
          </a:prstGeom>
        </p:spPr>
        <p:txBody>
          <a:bodyPr wrap="square">
            <a:spAutoFit/>
          </a:bodyPr>
          <a:lstStyle/>
          <a:p>
            <a:pPr>
              <a:lnSpc>
                <a:spcPct val="90000"/>
              </a:lnSpc>
            </a:pPr>
            <a:r>
              <a:rPr lang="en-GB" dirty="0" smtClean="0"/>
              <a:t>                                                                            (m/sec)</a:t>
            </a:r>
          </a:p>
          <a:p>
            <a:pPr>
              <a:lnSpc>
                <a:spcPct val="90000"/>
              </a:lnSpc>
            </a:pPr>
            <a:r>
              <a:rPr lang="en-GB" dirty="0" smtClean="0"/>
              <a:t>where:</a:t>
            </a:r>
          </a:p>
          <a:p>
            <a:pPr>
              <a:lnSpc>
                <a:spcPct val="90000"/>
              </a:lnSpc>
            </a:pPr>
            <a:r>
              <a:rPr lang="en-GB" dirty="0" smtClean="0"/>
              <a:t>             r – distance traverse by the body</a:t>
            </a:r>
          </a:p>
          <a:p>
            <a:pPr>
              <a:lnSpc>
                <a:spcPct val="90000"/>
              </a:lnSpc>
            </a:pPr>
            <a:r>
              <a:rPr lang="en-GB" dirty="0" smtClean="0"/>
              <a:t>             t – time taken to travel the distance r</a:t>
            </a:r>
            <a:endParaRPr lang="en-US" dirty="0"/>
          </a:p>
        </p:txBody>
      </p:sp>
      <p:sp>
        <p:nvSpPr>
          <p:cNvPr id="9" name="Rectangle 8"/>
          <p:cNvSpPr/>
          <p:nvPr/>
        </p:nvSpPr>
        <p:spPr>
          <a:xfrm>
            <a:off x="611560" y="3140968"/>
            <a:ext cx="7200800" cy="1837426"/>
          </a:xfrm>
          <a:prstGeom prst="rect">
            <a:avLst/>
          </a:prstGeom>
        </p:spPr>
        <p:txBody>
          <a:bodyPr wrap="square">
            <a:spAutoFit/>
          </a:bodyPr>
          <a:lstStyle/>
          <a:p>
            <a:pPr>
              <a:lnSpc>
                <a:spcPct val="90000"/>
              </a:lnSpc>
            </a:pPr>
            <a:r>
              <a:rPr lang="en-GB" dirty="0" smtClean="0"/>
              <a:t>For a rotating body, angular velocity is formulated as:</a:t>
            </a:r>
          </a:p>
          <a:p>
            <a:pPr>
              <a:lnSpc>
                <a:spcPct val="90000"/>
              </a:lnSpc>
            </a:pPr>
            <a:r>
              <a:rPr lang="en-GB" dirty="0" smtClean="0"/>
              <a:t>                                               </a:t>
            </a:r>
          </a:p>
          <a:p>
            <a:pPr>
              <a:lnSpc>
                <a:spcPct val="90000"/>
              </a:lnSpc>
            </a:pPr>
            <a:r>
              <a:rPr lang="en-GB" dirty="0" smtClean="0"/>
              <a:t>                                                                              (</a:t>
            </a:r>
            <a:r>
              <a:rPr lang="en-GB" dirty="0" err="1" smtClean="0"/>
              <a:t>rad</a:t>
            </a:r>
            <a:r>
              <a:rPr lang="en-GB" dirty="0" smtClean="0"/>
              <a:t>/s)</a:t>
            </a:r>
          </a:p>
          <a:p>
            <a:pPr>
              <a:lnSpc>
                <a:spcPct val="90000"/>
              </a:lnSpc>
            </a:pPr>
            <a:endParaRPr lang="en-GB" dirty="0" smtClean="0"/>
          </a:p>
          <a:p>
            <a:pPr>
              <a:lnSpc>
                <a:spcPct val="90000"/>
              </a:lnSpc>
            </a:pPr>
            <a:r>
              <a:rPr lang="en-GB" dirty="0" smtClean="0"/>
              <a:t>where:</a:t>
            </a:r>
          </a:p>
          <a:p>
            <a:pPr>
              <a:lnSpc>
                <a:spcPct val="90000"/>
              </a:lnSpc>
            </a:pPr>
            <a:r>
              <a:rPr lang="en-GB" dirty="0" smtClean="0">
                <a:latin typeface="Symbol" pitchFamily="18" charset="2"/>
              </a:rPr>
              <a:t>    q</a:t>
            </a:r>
            <a:r>
              <a:rPr lang="en-GB" dirty="0" smtClean="0"/>
              <a:t> - Angular position/ angular distance traversed by the rotating body</a:t>
            </a:r>
          </a:p>
          <a:p>
            <a:pPr>
              <a:lnSpc>
                <a:spcPct val="90000"/>
              </a:lnSpc>
            </a:pPr>
            <a:r>
              <a:rPr lang="en-GB" dirty="0" smtClean="0"/>
              <a:t>    t – time taken for the rotating body to traverse the specified distance,</a:t>
            </a:r>
            <a:endParaRPr lang="en-GB" b="1" u="sng" dirty="0" smtClean="0"/>
          </a:p>
        </p:txBody>
      </p:sp>
      <p:graphicFrame>
        <p:nvGraphicFramePr>
          <p:cNvPr id="1027" name="Object 6"/>
          <p:cNvGraphicFramePr>
            <a:graphicFrameLocks noChangeAspect="1"/>
          </p:cNvGraphicFramePr>
          <p:nvPr/>
        </p:nvGraphicFramePr>
        <p:xfrm>
          <a:off x="3563888" y="3501008"/>
          <a:ext cx="936501" cy="717525"/>
        </p:xfrm>
        <a:graphic>
          <a:graphicData uri="http://schemas.openxmlformats.org/presentationml/2006/ole">
            <mc:AlternateContent xmlns:mc="http://schemas.openxmlformats.org/markup-compatibility/2006">
              <mc:Choice xmlns:v="urn:schemas-microsoft-com:vml" Requires="v">
                <p:oleObj spid="_x0000_s1063" r:id="rId6" imgW="507780" imgH="393529" progId="">
                  <p:embed/>
                </p:oleObj>
              </mc:Choice>
              <mc:Fallback>
                <p:oleObj r:id="rId6" imgW="507780" imgH="393529"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888" y="3501008"/>
                        <a:ext cx="936501" cy="7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6" name="TextBox 5"/>
          <p:cNvSpPr txBox="1"/>
          <p:nvPr/>
        </p:nvSpPr>
        <p:spPr>
          <a:xfrm>
            <a:off x="571472" y="357166"/>
            <a:ext cx="5596725"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7" name="Rectangle 6"/>
          <p:cNvSpPr/>
          <p:nvPr/>
        </p:nvSpPr>
        <p:spPr>
          <a:xfrm>
            <a:off x="683568" y="1124744"/>
            <a:ext cx="7560840" cy="1200329"/>
          </a:xfrm>
          <a:prstGeom prst="rect">
            <a:avLst/>
          </a:prstGeom>
        </p:spPr>
        <p:txBody>
          <a:bodyPr wrap="square">
            <a:spAutoFit/>
          </a:bodyPr>
          <a:lstStyle/>
          <a:p>
            <a:r>
              <a:rPr lang="en-US" dirty="0" smtClean="0"/>
              <a:t>The following symbols are used in out text book to describe angular velocity:</a:t>
            </a:r>
          </a:p>
          <a:p>
            <a:r>
              <a:rPr lang="en-US" b="1" i="1" dirty="0" smtClean="0"/>
              <a:t>w</a:t>
            </a:r>
            <a:r>
              <a:rPr lang="en-US" sz="1200" b="1" i="1" dirty="0" smtClean="0"/>
              <a:t>m</a:t>
            </a:r>
            <a:r>
              <a:rPr lang="en-US" i="1" dirty="0" smtClean="0"/>
              <a:t>  : angular velocity expressed in radians per second</a:t>
            </a:r>
          </a:p>
          <a:p>
            <a:r>
              <a:rPr lang="en-US" b="1" i="1" dirty="0" smtClean="0"/>
              <a:t>f</a:t>
            </a:r>
            <a:r>
              <a:rPr lang="en-US" sz="1200" b="1" i="1" dirty="0" smtClean="0"/>
              <a:t>m</a:t>
            </a:r>
            <a:r>
              <a:rPr lang="en-US" i="1" dirty="0" smtClean="0"/>
              <a:t>    : angular velocity expressed in revolutions per second</a:t>
            </a:r>
          </a:p>
          <a:p>
            <a:r>
              <a:rPr lang="en-US" b="1" i="1" dirty="0" smtClean="0"/>
              <a:t>n</a:t>
            </a:r>
            <a:r>
              <a:rPr lang="en-US" sz="1200" b="1" i="1" dirty="0" smtClean="0"/>
              <a:t>m</a:t>
            </a:r>
            <a:r>
              <a:rPr lang="en-US" i="1" dirty="0" smtClean="0"/>
              <a:t>  : angular velocity expressed in revolutions per minute</a:t>
            </a:r>
            <a:endParaRPr lang="en-US" dirty="0"/>
          </a:p>
        </p:txBody>
      </p:sp>
      <p:sp>
        <p:nvSpPr>
          <p:cNvPr id="9" name="Rectangle 8"/>
          <p:cNvSpPr/>
          <p:nvPr/>
        </p:nvSpPr>
        <p:spPr>
          <a:xfrm>
            <a:off x="683568" y="2564904"/>
            <a:ext cx="7416824" cy="646331"/>
          </a:xfrm>
          <a:prstGeom prst="rect">
            <a:avLst/>
          </a:prstGeom>
        </p:spPr>
        <p:txBody>
          <a:bodyPr wrap="square">
            <a:spAutoFit/>
          </a:bodyPr>
          <a:lstStyle/>
          <a:p>
            <a:r>
              <a:rPr lang="en-US" dirty="0" smtClean="0"/>
              <a:t>These measures of shaft speed are related to each other by the following</a:t>
            </a:r>
          </a:p>
          <a:p>
            <a:r>
              <a:rPr lang="en-US" dirty="0" smtClean="0"/>
              <a:t>equations:</a:t>
            </a:r>
            <a:endParaRPr lang="en-US" dirty="0"/>
          </a:p>
        </p:txBody>
      </p:sp>
      <p:pic>
        <p:nvPicPr>
          <p:cNvPr id="2051" name="Picture 3"/>
          <p:cNvPicPr>
            <a:picLocks noChangeAspect="1" noChangeArrowheads="1"/>
          </p:cNvPicPr>
          <p:nvPr/>
        </p:nvPicPr>
        <p:blipFill>
          <a:blip r:embed="rId4" cstate="print"/>
          <a:srcRect/>
          <a:stretch>
            <a:fillRect/>
          </a:stretch>
        </p:blipFill>
        <p:spPr bwMode="auto">
          <a:xfrm>
            <a:off x="3563888" y="3068960"/>
            <a:ext cx="1624764" cy="1154038"/>
          </a:xfrm>
          <a:prstGeom prst="rect">
            <a:avLst/>
          </a:prstGeom>
          <a:noFill/>
          <a:ln w="9525">
            <a:noFill/>
            <a:miter lim="800000"/>
            <a:headEnd/>
            <a:tailEnd/>
          </a:ln>
        </p:spPr>
      </p:pic>
      <p:sp>
        <p:nvSpPr>
          <p:cNvPr id="10" name="Rectangle 9"/>
          <p:cNvSpPr/>
          <p:nvPr/>
        </p:nvSpPr>
        <p:spPr>
          <a:xfrm>
            <a:off x="683568" y="4653136"/>
            <a:ext cx="7416824" cy="590931"/>
          </a:xfrm>
          <a:prstGeom prst="rect">
            <a:avLst/>
          </a:prstGeom>
        </p:spPr>
        <p:txBody>
          <a:bodyPr wrap="square">
            <a:spAutoFit/>
          </a:bodyPr>
          <a:lstStyle/>
          <a:p>
            <a:pPr>
              <a:lnSpc>
                <a:spcPct val="90000"/>
              </a:lnSpc>
            </a:pPr>
            <a:r>
              <a:rPr lang="en-GB" b="1" u="sng" dirty="0" smtClean="0"/>
              <a:t>Angular acceleration, </a:t>
            </a:r>
            <a:r>
              <a:rPr lang="en-GB" b="1" u="sng" dirty="0" smtClean="0">
                <a:sym typeface="Symbol" pitchFamily="18" charset="2"/>
              </a:rPr>
              <a:t></a:t>
            </a:r>
            <a:r>
              <a:rPr lang="en-GB" dirty="0" smtClean="0"/>
              <a:t> - is defined as the rate of change in angular velocity with respect to time. Its formulation is as shown:</a:t>
            </a:r>
          </a:p>
        </p:txBody>
      </p:sp>
      <p:graphicFrame>
        <p:nvGraphicFramePr>
          <p:cNvPr id="2052" name="Object 4"/>
          <p:cNvGraphicFramePr>
            <a:graphicFrameLocks noChangeAspect="1"/>
          </p:cNvGraphicFramePr>
          <p:nvPr/>
        </p:nvGraphicFramePr>
        <p:xfrm>
          <a:off x="3851920" y="5301208"/>
          <a:ext cx="935037" cy="701675"/>
        </p:xfrm>
        <a:graphic>
          <a:graphicData uri="http://schemas.openxmlformats.org/presentationml/2006/ole">
            <mc:AlternateContent xmlns:mc="http://schemas.openxmlformats.org/markup-compatibility/2006">
              <mc:Choice xmlns:v="urn:schemas-microsoft-com:vml" Requires="v">
                <p:oleObj spid="_x0000_s2088" r:id="rId5" imgW="520474" imgH="393529" progId="">
                  <p:embed/>
                </p:oleObj>
              </mc:Choice>
              <mc:Fallback>
                <p:oleObj r:id="rId5" imgW="520474" imgH="393529" progId="">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5301208"/>
                        <a:ext cx="935037"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4932040" y="5441433"/>
          <a:ext cx="864099" cy="363831"/>
        </p:xfrm>
        <a:graphic>
          <a:graphicData uri="http://schemas.openxmlformats.org/presentationml/2006/ole">
            <mc:AlternateContent xmlns:mc="http://schemas.openxmlformats.org/markup-compatibility/2006">
              <mc:Choice xmlns:v="urn:schemas-microsoft-com:vml" Requires="v">
                <p:oleObj spid="_x0000_s2089" name="معادلة" r:id="rId7" imgW="482391" imgH="203112" progId="Equation.3">
                  <p:embed/>
                </p:oleObj>
              </mc:Choice>
              <mc:Fallback>
                <p:oleObj name="معادلة" r:id="rId7" imgW="482391" imgH="203112" progId="Equation.3">
                  <p:embed/>
                  <p:pic>
                    <p:nvPicPr>
                      <p:cNvPr id="0"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040" y="5441433"/>
                        <a:ext cx="864099" cy="3638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 y="6286520"/>
            <a:ext cx="914403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06" y="6357958"/>
            <a:ext cx="6881179" cy="369332"/>
          </a:xfrm>
          <a:prstGeom prst="rect">
            <a:avLst/>
          </a:prstGeom>
          <a:noFill/>
        </p:spPr>
        <p:txBody>
          <a:bodyPr wrap="none" rtlCol="0">
            <a:spAutoFit/>
          </a:bodyPr>
          <a:lstStyle/>
          <a:p>
            <a:r>
              <a:rPr lang="en-US" dirty="0" smtClean="0">
                <a:hlinkClick r:id="rId3"/>
              </a:rPr>
              <a:t>aabdo@birzeit.edu</a:t>
            </a:r>
            <a:r>
              <a:rPr lang="en-US" dirty="0" smtClean="0"/>
              <a:t>              Electrical Machine Fundamentals ENEE 4303 </a:t>
            </a:r>
            <a:endParaRPr lang="en-US" dirty="0"/>
          </a:p>
        </p:txBody>
      </p:sp>
      <p:sp>
        <p:nvSpPr>
          <p:cNvPr id="4" name="TextBox 3"/>
          <p:cNvSpPr txBox="1"/>
          <p:nvPr/>
        </p:nvSpPr>
        <p:spPr>
          <a:xfrm>
            <a:off x="571472" y="357166"/>
            <a:ext cx="5768246" cy="523220"/>
          </a:xfrm>
          <a:prstGeom prst="rect">
            <a:avLst/>
          </a:prstGeom>
          <a:noFill/>
        </p:spPr>
        <p:txBody>
          <a:bodyPr wrap="none" rtlCol="0">
            <a:spAutoFit/>
          </a:bodyPr>
          <a:lstStyle/>
          <a:p>
            <a:r>
              <a:rPr lang="en-US" sz="2800" dirty="0" smtClean="0">
                <a:solidFill>
                  <a:srgbClr val="1809E1"/>
                </a:solidFill>
              </a:rPr>
              <a:t>Introduction to Machinery Principles </a:t>
            </a:r>
          </a:p>
        </p:txBody>
      </p:sp>
      <p:sp>
        <p:nvSpPr>
          <p:cNvPr id="6" name="Rectangle 5"/>
          <p:cNvSpPr/>
          <p:nvPr/>
        </p:nvSpPr>
        <p:spPr>
          <a:xfrm>
            <a:off x="755577" y="1124744"/>
            <a:ext cx="7560839" cy="1292662"/>
          </a:xfrm>
          <a:prstGeom prst="rect">
            <a:avLst/>
          </a:prstGeom>
        </p:spPr>
        <p:txBody>
          <a:bodyPr wrap="square">
            <a:spAutoFit/>
          </a:bodyPr>
          <a:lstStyle/>
          <a:p>
            <a:r>
              <a:rPr lang="en-GB" sz="2400" b="1" dirty="0" smtClean="0"/>
              <a:t>Torque (Twisting Force)  </a:t>
            </a:r>
            <a:r>
              <a:rPr lang="en-GB" sz="2400" b="1" dirty="0" smtClean="0">
                <a:sym typeface="Symbol" pitchFamily="18" charset="2"/>
              </a:rPr>
              <a:t></a:t>
            </a:r>
          </a:p>
          <a:p>
            <a:r>
              <a:rPr lang="en-GB" dirty="0" smtClean="0">
                <a:sym typeface="Symbol" pitchFamily="18" charset="2"/>
              </a:rPr>
              <a:t>The torque on an object is define as the product of the force applied on the object and the smallest distance between the line of the action of force and the axis of rotation.</a:t>
            </a:r>
            <a:endParaRPr lang="en-US" dirty="0"/>
          </a:p>
        </p:txBody>
      </p:sp>
      <p:graphicFrame>
        <p:nvGraphicFramePr>
          <p:cNvPr id="3074" name="Object 7"/>
          <p:cNvGraphicFramePr>
            <a:graphicFrameLocks noChangeAspect="1"/>
          </p:cNvGraphicFramePr>
          <p:nvPr/>
        </p:nvGraphicFramePr>
        <p:xfrm>
          <a:off x="928662" y="2493466"/>
          <a:ext cx="4527863" cy="864096"/>
        </p:xfrm>
        <a:graphic>
          <a:graphicData uri="http://schemas.openxmlformats.org/presentationml/2006/ole">
            <mc:AlternateContent xmlns:mc="http://schemas.openxmlformats.org/markup-compatibility/2006">
              <mc:Choice xmlns:v="urn:schemas-microsoft-com:vml" Requires="v">
                <p:oleObj spid="_x0000_s3110" r:id="rId4" imgW="2247900" imgH="431800" progId="">
                  <p:embed/>
                </p:oleObj>
              </mc:Choice>
              <mc:Fallback>
                <p:oleObj r:id="rId4" imgW="2247900" imgH="43180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62" y="2493466"/>
                        <a:ext cx="4527863"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6"/>
          <p:cNvGraphicFramePr>
            <a:graphicFrameLocks noChangeAspect="1"/>
          </p:cNvGraphicFramePr>
          <p:nvPr/>
        </p:nvGraphicFramePr>
        <p:xfrm>
          <a:off x="4071934" y="2714620"/>
          <a:ext cx="5072066" cy="3571900"/>
        </p:xfrm>
        <a:graphic>
          <a:graphicData uri="http://schemas.openxmlformats.org/presentationml/2006/ole">
            <mc:AlternateContent xmlns:mc="http://schemas.openxmlformats.org/markup-compatibility/2006">
              <mc:Choice xmlns:v="urn:schemas-microsoft-com:vml" Requires="v">
                <p:oleObj spid="_x0000_s3111" name="Visio" r:id="rId6" imgW="5102529" imgH="3656616" progId="Visio.Drawing.11">
                  <p:embed/>
                </p:oleObj>
              </mc:Choice>
              <mc:Fallback>
                <p:oleObj name="Visio" r:id="rId6" imgW="5102529" imgH="3656616" progId="Visio.Drawing.11">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1934" y="2714620"/>
                        <a:ext cx="5072066" cy="35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1652</TotalTime>
  <Words>5183</Words>
  <Application>Microsoft Office PowerPoint</Application>
  <PresentationFormat>On-screen Show (4:3)</PresentationFormat>
  <Paragraphs>690</Paragraphs>
  <Slides>60</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60</vt:i4>
      </vt:variant>
    </vt:vector>
  </HeadingPairs>
  <TitlesOfParts>
    <vt:vector size="72" baseType="lpstr">
      <vt:lpstr>Arial</vt:lpstr>
      <vt:lpstr>Calibri</vt:lpstr>
      <vt:lpstr>Monotype Corsiva</vt:lpstr>
      <vt:lpstr>PMingLiU</vt:lpstr>
      <vt:lpstr>Script MT Bold</vt:lpstr>
      <vt:lpstr>Symbol</vt:lpstr>
      <vt:lpstr>Times New Roman</vt:lpstr>
      <vt:lpstr>Wingdings</vt:lpstr>
      <vt:lpstr>Office Theme</vt:lpstr>
      <vt:lpstr>Visio</vt:lpstr>
      <vt:lpstr>معادلة</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Ali Abdo</cp:lastModifiedBy>
  <cp:revision>165</cp:revision>
  <dcterms:created xsi:type="dcterms:W3CDTF">2015-02-01T17:56:13Z</dcterms:created>
  <dcterms:modified xsi:type="dcterms:W3CDTF">2020-09-23T10:36:53Z</dcterms:modified>
</cp:coreProperties>
</file>