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4" r:id="rId1"/>
  </p:sldMasterIdLst>
  <p:notesMasterIdLst>
    <p:notesMasterId r:id="rId21"/>
  </p:notesMasterIdLst>
  <p:sldIdLst>
    <p:sldId id="273" r:id="rId2"/>
    <p:sldId id="275" r:id="rId3"/>
    <p:sldId id="256" r:id="rId4"/>
    <p:sldId id="258" r:id="rId5"/>
    <p:sldId id="259" r:id="rId6"/>
    <p:sldId id="257" r:id="rId7"/>
    <p:sldId id="260" r:id="rId8"/>
    <p:sldId id="261" r:id="rId9"/>
    <p:sldId id="262" r:id="rId10"/>
    <p:sldId id="263" r:id="rId11"/>
    <p:sldId id="264" r:id="rId12"/>
    <p:sldId id="265" r:id="rId13"/>
    <p:sldId id="266" r:id="rId14"/>
    <p:sldId id="267" r:id="rId15"/>
    <p:sldId id="268" r:id="rId16"/>
    <p:sldId id="270" r:id="rId17"/>
    <p:sldId id="271" r:id="rId18"/>
    <p:sldId id="274" r:id="rId19"/>
    <p:sldId id="27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ghreed julany" userId="25658867-0a04-47ee-ad4a-b539351bde72" providerId="ADAL" clId="{DD6BF6C3-5A22-45D6-BEA4-7F894A4B8FE9}"/>
    <pc:docChg chg="custSel modSld">
      <pc:chgData name="taghreed julany" userId="25658867-0a04-47ee-ad4a-b539351bde72" providerId="ADAL" clId="{DD6BF6C3-5A22-45D6-BEA4-7F894A4B8FE9}" dt="2021-01-14T10:18:11.601" v="110" actId="255"/>
      <pc:docMkLst>
        <pc:docMk/>
      </pc:docMkLst>
      <pc:sldChg chg="modSp">
        <pc:chgData name="taghreed julany" userId="25658867-0a04-47ee-ad4a-b539351bde72" providerId="ADAL" clId="{DD6BF6C3-5A22-45D6-BEA4-7F894A4B8FE9}" dt="2021-01-13T22:30:36.054" v="72" actId="27636"/>
        <pc:sldMkLst>
          <pc:docMk/>
          <pc:sldMk cId="3988172225" sldId="256"/>
        </pc:sldMkLst>
        <pc:spChg chg="mod">
          <ac:chgData name="taghreed julany" userId="25658867-0a04-47ee-ad4a-b539351bde72" providerId="ADAL" clId="{DD6BF6C3-5A22-45D6-BEA4-7F894A4B8FE9}" dt="2021-01-13T22:30:36.054" v="72" actId="27636"/>
          <ac:spMkLst>
            <pc:docMk/>
            <pc:sldMk cId="3988172225" sldId="256"/>
            <ac:spMk id="3" creationId="{00000000-0000-0000-0000-000000000000}"/>
          </ac:spMkLst>
        </pc:spChg>
      </pc:sldChg>
      <pc:sldChg chg="modSp">
        <pc:chgData name="taghreed julany" userId="25658867-0a04-47ee-ad4a-b539351bde72" providerId="ADAL" clId="{DD6BF6C3-5A22-45D6-BEA4-7F894A4B8FE9}" dt="2021-01-13T21:13:29.637" v="5" actId="255"/>
        <pc:sldMkLst>
          <pc:docMk/>
          <pc:sldMk cId="3424161843" sldId="257"/>
        </pc:sldMkLst>
        <pc:spChg chg="mod">
          <ac:chgData name="taghreed julany" userId="25658867-0a04-47ee-ad4a-b539351bde72" providerId="ADAL" clId="{DD6BF6C3-5A22-45D6-BEA4-7F894A4B8FE9}" dt="2021-01-13T21:13:29.637" v="5" actId="255"/>
          <ac:spMkLst>
            <pc:docMk/>
            <pc:sldMk cId="3424161843" sldId="257"/>
            <ac:spMk id="3" creationId="{00000000-0000-0000-0000-000000000000}"/>
          </ac:spMkLst>
        </pc:spChg>
      </pc:sldChg>
      <pc:sldChg chg="modSp">
        <pc:chgData name="taghreed julany" userId="25658867-0a04-47ee-ad4a-b539351bde72" providerId="ADAL" clId="{DD6BF6C3-5A22-45D6-BEA4-7F894A4B8FE9}" dt="2021-01-13T20:57:29.338" v="3" actId="20577"/>
        <pc:sldMkLst>
          <pc:docMk/>
          <pc:sldMk cId="2683064364" sldId="258"/>
        </pc:sldMkLst>
        <pc:spChg chg="mod">
          <ac:chgData name="taghreed julany" userId="25658867-0a04-47ee-ad4a-b539351bde72" providerId="ADAL" clId="{DD6BF6C3-5A22-45D6-BEA4-7F894A4B8FE9}" dt="2021-01-13T20:57:29.338" v="3" actId="20577"/>
          <ac:spMkLst>
            <pc:docMk/>
            <pc:sldMk cId="2683064364" sldId="258"/>
            <ac:spMk id="3" creationId="{00000000-0000-0000-0000-000000000000}"/>
          </ac:spMkLst>
        </pc:spChg>
      </pc:sldChg>
      <pc:sldChg chg="modSp">
        <pc:chgData name="taghreed julany" userId="25658867-0a04-47ee-ad4a-b539351bde72" providerId="ADAL" clId="{DD6BF6C3-5A22-45D6-BEA4-7F894A4B8FE9}" dt="2021-01-13T21:05:50.271" v="4" actId="255"/>
        <pc:sldMkLst>
          <pc:docMk/>
          <pc:sldMk cId="200645523" sldId="259"/>
        </pc:sldMkLst>
        <pc:spChg chg="mod">
          <ac:chgData name="taghreed julany" userId="25658867-0a04-47ee-ad4a-b539351bde72" providerId="ADAL" clId="{DD6BF6C3-5A22-45D6-BEA4-7F894A4B8FE9}" dt="2021-01-13T21:05:50.271" v="4" actId="255"/>
          <ac:spMkLst>
            <pc:docMk/>
            <pc:sldMk cId="200645523" sldId="259"/>
            <ac:spMk id="3" creationId="{00000000-0000-0000-0000-000000000000}"/>
          </ac:spMkLst>
        </pc:spChg>
      </pc:sldChg>
      <pc:sldChg chg="modSp">
        <pc:chgData name="taghreed julany" userId="25658867-0a04-47ee-ad4a-b539351bde72" providerId="ADAL" clId="{DD6BF6C3-5A22-45D6-BEA4-7F894A4B8FE9}" dt="2021-01-13T22:30:35.895" v="67" actId="27636"/>
        <pc:sldMkLst>
          <pc:docMk/>
          <pc:sldMk cId="3627562097" sldId="260"/>
        </pc:sldMkLst>
        <pc:spChg chg="mod">
          <ac:chgData name="taghreed julany" userId="25658867-0a04-47ee-ad4a-b539351bde72" providerId="ADAL" clId="{DD6BF6C3-5A22-45D6-BEA4-7F894A4B8FE9}" dt="2021-01-13T22:29:19.586" v="54" actId="27636"/>
          <ac:spMkLst>
            <pc:docMk/>
            <pc:sldMk cId="3627562097" sldId="260"/>
            <ac:spMk id="2" creationId="{00000000-0000-0000-0000-000000000000}"/>
          </ac:spMkLst>
        </pc:spChg>
        <pc:spChg chg="mod">
          <ac:chgData name="taghreed julany" userId="25658867-0a04-47ee-ad4a-b539351bde72" providerId="ADAL" clId="{DD6BF6C3-5A22-45D6-BEA4-7F894A4B8FE9}" dt="2021-01-13T22:30:35.895" v="67" actId="27636"/>
          <ac:spMkLst>
            <pc:docMk/>
            <pc:sldMk cId="3627562097" sldId="260"/>
            <ac:spMk id="3" creationId="{00000000-0000-0000-0000-000000000000}"/>
          </ac:spMkLst>
        </pc:spChg>
      </pc:sldChg>
      <pc:sldChg chg="modSp">
        <pc:chgData name="taghreed julany" userId="25658867-0a04-47ee-ad4a-b539351bde72" providerId="ADAL" clId="{DD6BF6C3-5A22-45D6-BEA4-7F894A4B8FE9}" dt="2021-01-13T22:30:35.921" v="68" actId="27636"/>
        <pc:sldMkLst>
          <pc:docMk/>
          <pc:sldMk cId="2617784673" sldId="261"/>
        </pc:sldMkLst>
        <pc:spChg chg="mod">
          <ac:chgData name="taghreed julany" userId="25658867-0a04-47ee-ad4a-b539351bde72" providerId="ADAL" clId="{DD6BF6C3-5A22-45D6-BEA4-7F894A4B8FE9}" dt="2021-01-13T22:30:35.921" v="68" actId="27636"/>
          <ac:spMkLst>
            <pc:docMk/>
            <pc:sldMk cId="2617784673" sldId="261"/>
            <ac:spMk id="3" creationId="{00000000-0000-0000-0000-000000000000}"/>
          </ac:spMkLst>
        </pc:spChg>
      </pc:sldChg>
      <pc:sldChg chg="modSp">
        <pc:chgData name="taghreed julany" userId="25658867-0a04-47ee-ad4a-b539351bde72" providerId="ADAL" clId="{DD6BF6C3-5A22-45D6-BEA4-7F894A4B8FE9}" dt="2021-01-13T21:35:42.220" v="8" actId="255"/>
        <pc:sldMkLst>
          <pc:docMk/>
          <pc:sldMk cId="555845011" sldId="263"/>
        </pc:sldMkLst>
        <pc:spChg chg="mod">
          <ac:chgData name="taghreed julany" userId="25658867-0a04-47ee-ad4a-b539351bde72" providerId="ADAL" clId="{DD6BF6C3-5A22-45D6-BEA4-7F894A4B8FE9}" dt="2021-01-13T21:35:42.220" v="8" actId="255"/>
          <ac:spMkLst>
            <pc:docMk/>
            <pc:sldMk cId="555845011" sldId="263"/>
            <ac:spMk id="2" creationId="{00000000-0000-0000-0000-000000000000}"/>
          </ac:spMkLst>
        </pc:spChg>
      </pc:sldChg>
      <pc:sldChg chg="modSp">
        <pc:chgData name="taghreed julany" userId="25658867-0a04-47ee-ad4a-b539351bde72" providerId="ADAL" clId="{DD6BF6C3-5A22-45D6-BEA4-7F894A4B8FE9}" dt="2021-01-13T21:48:09.978" v="9" actId="20577"/>
        <pc:sldMkLst>
          <pc:docMk/>
          <pc:sldMk cId="2344717825" sldId="266"/>
        </pc:sldMkLst>
        <pc:spChg chg="mod">
          <ac:chgData name="taghreed julany" userId="25658867-0a04-47ee-ad4a-b539351bde72" providerId="ADAL" clId="{DD6BF6C3-5A22-45D6-BEA4-7F894A4B8FE9}" dt="2021-01-13T21:48:09.978" v="9" actId="20577"/>
          <ac:spMkLst>
            <pc:docMk/>
            <pc:sldMk cId="2344717825" sldId="266"/>
            <ac:spMk id="3" creationId="{00000000-0000-0000-0000-000000000000}"/>
          </ac:spMkLst>
        </pc:spChg>
      </pc:sldChg>
      <pc:sldChg chg="modSp">
        <pc:chgData name="taghreed julany" userId="25658867-0a04-47ee-ad4a-b539351bde72" providerId="ADAL" clId="{DD6BF6C3-5A22-45D6-BEA4-7F894A4B8FE9}" dt="2021-01-13T22:30:35.960" v="69" actId="27636"/>
        <pc:sldMkLst>
          <pc:docMk/>
          <pc:sldMk cId="1652850975" sldId="267"/>
        </pc:sldMkLst>
        <pc:spChg chg="mod">
          <ac:chgData name="taghreed julany" userId="25658867-0a04-47ee-ad4a-b539351bde72" providerId="ADAL" clId="{DD6BF6C3-5A22-45D6-BEA4-7F894A4B8FE9}" dt="2021-01-13T22:28:29.222" v="48" actId="27636"/>
          <ac:spMkLst>
            <pc:docMk/>
            <pc:sldMk cId="1652850975" sldId="267"/>
            <ac:spMk id="2" creationId="{00000000-0000-0000-0000-000000000000}"/>
          </ac:spMkLst>
        </pc:spChg>
        <pc:spChg chg="mod">
          <ac:chgData name="taghreed julany" userId="25658867-0a04-47ee-ad4a-b539351bde72" providerId="ADAL" clId="{DD6BF6C3-5A22-45D6-BEA4-7F894A4B8FE9}" dt="2021-01-13T22:30:35.960" v="69" actId="27636"/>
          <ac:spMkLst>
            <pc:docMk/>
            <pc:sldMk cId="1652850975" sldId="267"/>
            <ac:spMk id="3" creationId="{00000000-0000-0000-0000-000000000000}"/>
          </ac:spMkLst>
        </pc:spChg>
      </pc:sldChg>
      <pc:sldChg chg="delSp modSp">
        <pc:chgData name="taghreed julany" userId="25658867-0a04-47ee-ad4a-b539351bde72" providerId="ADAL" clId="{DD6BF6C3-5A22-45D6-BEA4-7F894A4B8FE9}" dt="2021-01-13T22:17:22.029" v="11" actId="478"/>
        <pc:sldMkLst>
          <pc:docMk/>
          <pc:sldMk cId="3990826613" sldId="270"/>
        </pc:sldMkLst>
        <pc:spChg chg="del mod">
          <ac:chgData name="taghreed julany" userId="25658867-0a04-47ee-ad4a-b539351bde72" providerId="ADAL" clId="{DD6BF6C3-5A22-45D6-BEA4-7F894A4B8FE9}" dt="2021-01-13T22:17:22.029" v="11" actId="478"/>
          <ac:spMkLst>
            <pc:docMk/>
            <pc:sldMk cId="3990826613" sldId="270"/>
            <ac:spMk id="5" creationId="{D25A9200-CF9E-4C15-B989-4B50221625F8}"/>
          </ac:spMkLst>
        </pc:spChg>
      </pc:sldChg>
      <pc:sldChg chg="modSp">
        <pc:chgData name="taghreed julany" userId="25658867-0a04-47ee-ad4a-b539351bde72" providerId="ADAL" clId="{DD6BF6C3-5A22-45D6-BEA4-7F894A4B8FE9}" dt="2021-01-14T10:18:11.601" v="110" actId="255"/>
        <pc:sldMkLst>
          <pc:docMk/>
          <pc:sldMk cId="3763413316" sldId="272"/>
        </pc:sldMkLst>
        <pc:spChg chg="mod">
          <ac:chgData name="taghreed julany" userId="25658867-0a04-47ee-ad4a-b539351bde72" providerId="ADAL" clId="{DD6BF6C3-5A22-45D6-BEA4-7F894A4B8FE9}" dt="2021-01-14T10:18:11.601" v="110" actId="255"/>
          <ac:spMkLst>
            <pc:docMk/>
            <pc:sldMk cId="3763413316" sldId="272"/>
            <ac:spMk id="3" creationId="{00000000-0000-0000-0000-000000000000}"/>
          </ac:spMkLst>
        </pc:spChg>
      </pc:sldChg>
      <pc:sldChg chg="modSp">
        <pc:chgData name="taghreed julany" userId="25658867-0a04-47ee-ad4a-b539351bde72" providerId="ADAL" clId="{DD6BF6C3-5A22-45D6-BEA4-7F894A4B8FE9}" dt="2021-01-13T22:30:35.987" v="70" actId="27636"/>
        <pc:sldMkLst>
          <pc:docMk/>
          <pc:sldMk cId="2036531419" sldId="274"/>
        </pc:sldMkLst>
        <pc:spChg chg="mod">
          <ac:chgData name="taghreed julany" userId="25658867-0a04-47ee-ad4a-b539351bde72" providerId="ADAL" clId="{DD6BF6C3-5A22-45D6-BEA4-7F894A4B8FE9}" dt="2021-01-13T22:30:35.987" v="70" actId="27636"/>
          <ac:spMkLst>
            <pc:docMk/>
            <pc:sldMk cId="2036531419" sldId="274"/>
            <ac:spMk id="2" creationId="{1CF1E458-3652-4EE7-B466-D27DB4E63AD7}"/>
          </ac:spMkLst>
        </pc:spChg>
      </pc:sldChg>
      <pc:sldChg chg="modSp">
        <pc:chgData name="taghreed julany" userId="25658867-0a04-47ee-ad4a-b539351bde72" providerId="ADAL" clId="{DD6BF6C3-5A22-45D6-BEA4-7F894A4B8FE9}" dt="2021-01-13T22:30:36.015" v="71" actId="27636"/>
        <pc:sldMkLst>
          <pc:docMk/>
          <pc:sldMk cId="1080003193" sldId="275"/>
        </pc:sldMkLst>
        <pc:spChg chg="mod">
          <ac:chgData name="taghreed julany" userId="25658867-0a04-47ee-ad4a-b539351bde72" providerId="ADAL" clId="{DD6BF6C3-5A22-45D6-BEA4-7F894A4B8FE9}" dt="2021-01-13T22:30:36.015" v="71" actId="27636"/>
          <ac:spMkLst>
            <pc:docMk/>
            <pc:sldMk cId="1080003193" sldId="275"/>
            <ac:spMk id="2" creationId="{E3480F1A-E4A1-4104-A6DF-11EB772A62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C02718-837F-48C1-9E72-F9C2E4A0523E}" type="datetimeFigureOut">
              <a:rPr lang="en-US" smtClean="0"/>
              <a:t>1/14/2021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ABC144-27E2-4743-8F1D-9B20C04371E7}" type="slidenum">
              <a:rPr lang="en-US" smtClean="0"/>
              <a:t>‹#›</a:t>
            </a:fld>
            <a:endParaRPr lang="en-US"/>
          </a:p>
        </p:txBody>
      </p:sp>
    </p:spTree>
    <p:extLst>
      <p:ext uri="{BB962C8B-B14F-4D97-AF65-F5344CB8AC3E}">
        <p14:creationId xmlns:p14="http://schemas.microsoft.com/office/powerpoint/2010/main" val="145128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BC144-27E2-4743-8F1D-9B20C04371E7}" type="slidenum">
              <a:rPr lang="en-US" smtClean="0"/>
              <a:t>1</a:t>
            </a:fld>
            <a:endParaRPr lang="en-US"/>
          </a:p>
        </p:txBody>
      </p:sp>
    </p:spTree>
    <p:extLst>
      <p:ext uri="{BB962C8B-B14F-4D97-AF65-F5344CB8AC3E}">
        <p14:creationId xmlns:p14="http://schemas.microsoft.com/office/powerpoint/2010/main" val="3350418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ABC144-27E2-4743-8F1D-9B20C04371E7}" type="slidenum">
              <a:rPr lang="en-US" smtClean="0"/>
              <a:t>18</a:t>
            </a:fld>
            <a:endParaRPr lang="en-US"/>
          </a:p>
        </p:txBody>
      </p:sp>
    </p:spTree>
    <p:extLst>
      <p:ext uri="{BB962C8B-B14F-4D97-AF65-F5344CB8AC3E}">
        <p14:creationId xmlns:p14="http://schemas.microsoft.com/office/powerpoint/2010/main" val="2659022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879AEE-C8A8-45E0-A345-089C64DD5CCD}"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3321766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9879AEE-C8A8-45E0-A345-089C64DD5CCD}"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1508221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59879AEE-C8A8-45E0-A345-089C64DD5CCD}"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1085228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59879AEE-C8A8-45E0-A345-089C64DD5CCD}" type="datetimeFigureOut">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1537412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879AEE-C8A8-45E0-A345-089C64DD5CCD}"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1682984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8" y="446089"/>
            <a:ext cx="3391762"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6137655" y="586171"/>
            <a:ext cx="1701800"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879AEE-C8A8-45E0-A345-089C64DD5CCD}"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325230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879AEE-C8A8-45E0-A345-089C64DD5CCD}"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79227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9879AEE-C8A8-45E0-A345-089C64DD5CCD}"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7352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879AEE-C8A8-45E0-A345-089C64DD5CCD}"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55136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879AEE-C8A8-45E0-A345-089C64DD5CCD}" type="datetimeFigureOut">
              <a:rPr lang="en-US" smtClean="0"/>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2587791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879AEE-C8A8-45E0-A345-089C64DD5CCD}"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2348167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79AEE-C8A8-45E0-A345-089C64DD5CCD}" type="datetimeFigureOut">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301371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3" y="446086"/>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446088"/>
            <a:ext cx="2660650"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3"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9879AEE-C8A8-45E0-A345-089C64DD5CCD}"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1281182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2914357" y="6041361"/>
            <a:ext cx="732659" cy="365125"/>
          </a:xfrm>
        </p:spPr>
        <p:txBody>
          <a:bodyPr/>
          <a:lstStyle/>
          <a:p>
            <a:fld id="{59879AEE-C8A8-45E0-A345-089C64DD5CCD}" type="datetimeFigureOut">
              <a:rPr lang="en-US" smtClean="0"/>
              <a:t>1/14/2021</a:t>
            </a:fld>
            <a:endParaRPr lang="en-US"/>
          </a:p>
        </p:txBody>
      </p:sp>
      <p:sp>
        <p:nvSpPr>
          <p:cNvPr id="6" name="Footer Placeholder 5"/>
          <p:cNvSpPr>
            <a:spLocks noGrp="1"/>
          </p:cNvSpPr>
          <p:nvPr>
            <p:ph type="ftr" sz="quarter" idx="11"/>
          </p:nvPr>
        </p:nvSpPr>
        <p:spPr>
          <a:xfrm>
            <a:off x="442797" y="6041361"/>
            <a:ext cx="2471560" cy="365125"/>
          </a:xfrm>
        </p:spPr>
        <p:txBody>
          <a:bodyPr/>
          <a:lstStyle/>
          <a:p>
            <a:endParaRPr lang="en-US"/>
          </a:p>
        </p:txBody>
      </p:sp>
      <p:sp>
        <p:nvSpPr>
          <p:cNvPr id="7" name="Slide Number Placeholder 6"/>
          <p:cNvSpPr>
            <a:spLocks noGrp="1"/>
          </p:cNvSpPr>
          <p:nvPr>
            <p:ph type="sldNum" sz="quarter" idx="12"/>
          </p:nvPr>
        </p:nvSpPr>
        <p:spPr>
          <a:xfrm>
            <a:off x="3647017" y="5915887"/>
            <a:ext cx="796616" cy="490599"/>
          </a:xfrm>
        </p:spPr>
        <p:txBody>
          <a:bodyPr/>
          <a:lstStyle/>
          <a:p>
            <a:fld id="{BAA72F6B-6CED-4755-B11F-6C899993BF87}" type="slidenum">
              <a:rPr lang="en-US" smtClean="0"/>
              <a:t>‹#›</a:t>
            </a:fld>
            <a:endParaRPr lang="en-US"/>
          </a:p>
        </p:txBody>
      </p:sp>
    </p:spTree>
    <p:extLst>
      <p:ext uri="{BB962C8B-B14F-4D97-AF65-F5344CB8AC3E}">
        <p14:creationId xmlns:p14="http://schemas.microsoft.com/office/powerpoint/2010/main" val="241495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997" y="2184400"/>
            <a:ext cx="7524003"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42797" y="6041361"/>
            <a:ext cx="6289532"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6911422" y="6041361"/>
            <a:ext cx="993161" cy="365125"/>
          </a:xfrm>
          <a:prstGeom prst="rect">
            <a:avLst/>
          </a:prstGeom>
        </p:spPr>
        <p:txBody>
          <a:bodyPr vert="horz" lIns="91440" tIns="45720" rIns="91440" bIns="45720" rtlCol="0" anchor="b"/>
          <a:lstStyle>
            <a:lvl1pPr algn="r">
              <a:defRPr sz="900">
                <a:solidFill>
                  <a:schemeClr val="tx1"/>
                </a:solidFill>
              </a:defRPr>
            </a:lvl1pPr>
          </a:lstStyle>
          <a:p>
            <a:fld id="{59879AEE-C8A8-45E0-A345-089C64DD5CCD}" type="datetimeFigureOut">
              <a:rPr lang="en-US" smtClean="0"/>
              <a:t>1/14/2021</a:t>
            </a:fld>
            <a:endParaRPr lang="en-US"/>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fld id="{BAA72F6B-6CED-4755-B11F-6C899993BF87}" type="slidenum">
              <a:rPr lang="en-US" smtClean="0"/>
              <a:t>‹#›</a:t>
            </a:fld>
            <a:endParaRPr lang="en-US"/>
          </a:p>
        </p:txBody>
      </p:sp>
    </p:spTree>
    <p:extLst>
      <p:ext uri="{BB962C8B-B14F-4D97-AF65-F5344CB8AC3E}">
        <p14:creationId xmlns:p14="http://schemas.microsoft.com/office/powerpoint/2010/main" val="2659737254"/>
      </p:ext>
    </p:extLst>
  </p:cSld>
  <p:clrMap bg1="dk1" tx1="lt1" bg2="dk2"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www.webmd.com/cold-and-flu/cold-guide/common_cold_caus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webmd.com/drugs/mono-9368-IBUPROFEN+-+ORAL.aspx?drugid=5166&amp;drugname=ibuprofen+oral" TargetMode="External"/><Relationship Id="rId2" Type="http://schemas.openxmlformats.org/officeDocument/2006/relationships/hyperlink" Target="https://www.webmd.com/drugs/mono-3-ASPIRIN+-+ORAL.aspx?drugid=1082&amp;drugname=Aspirin+Oral" TargetMode="External"/><Relationship Id="rId1" Type="http://schemas.openxmlformats.org/officeDocument/2006/relationships/slideLayout" Target="../slideLayouts/slideLayout2.xml"/><Relationship Id="rId4" Type="http://schemas.openxmlformats.org/officeDocument/2006/relationships/hyperlink" Target="https://www.webmd.com/drugs/2/drug-362/acetaminophen+oral/detail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hyperlink" Target="https://nurseslabs.com/?fbclid=IwAR2YGA3-uXm3lftlM1Wyu3jccbNGTDoK_8_EkQG1re53BfDzev" TargetMode="External"/><Relationship Id="rId2" Type="http://schemas.openxmlformats.org/officeDocument/2006/relationships/hyperlink" Target="https://www.webmd.com/lung/coronavirus?fbclid=IwAR2_YlLKeRttJuTWhCtQFGbpisaguqU1u8WIKYb5upAoF3-v0keTX4Rc06I"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webmd.com/lung/coronavirus-strain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webmd.com/lung/understanding-pneumonia-basic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28586-7C3E-49BD-B73E-AC375BDCD27B}"/>
              </a:ext>
            </a:extLst>
          </p:cNvPr>
          <p:cNvSpPr>
            <a:spLocks noGrp="1"/>
          </p:cNvSpPr>
          <p:nvPr>
            <p:ph type="title"/>
          </p:nvPr>
        </p:nvSpPr>
        <p:spPr>
          <a:xfrm>
            <a:off x="0" y="3124200"/>
            <a:ext cx="9372600" cy="3705860"/>
          </a:xfrm>
        </p:spPr>
        <p:txBody>
          <a:bodyPr>
            <a:normAutofit fontScale="90000"/>
          </a:bodyPr>
          <a:lstStyle/>
          <a:p>
            <a:r>
              <a:rPr lang="en-US" sz="3200" dirty="0"/>
              <a:t>Name: </a:t>
            </a:r>
            <a:r>
              <a:rPr lang="en-US" sz="3200" dirty="0">
                <a:solidFill>
                  <a:schemeClr val="accent1">
                    <a:lumMod val="60000"/>
                    <a:lumOff val="40000"/>
                  </a:schemeClr>
                </a:solidFill>
              </a:rPr>
              <a:t>Baha </a:t>
            </a:r>
            <a:r>
              <a:rPr lang="en-US" sz="3200" dirty="0" err="1">
                <a:solidFill>
                  <a:schemeClr val="accent1">
                    <a:lumMod val="60000"/>
                    <a:lumOff val="40000"/>
                  </a:schemeClr>
                </a:solidFill>
              </a:rPr>
              <a:t>Rabee</a:t>
            </a:r>
            <a:br>
              <a:rPr lang="en-US" sz="3200" dirty="0"/>
            </a:br>
            <a:br>
              <a:rPr lang="en-US" sz="3200" dirty="0"/>
            </a:br>
            <a:r>
              <a:rPr lang="en-US" sz="3200" dirty="0"/>
              <a:t>Student No. :</a:t>
            </a:r>
            <a:r>
              <a:rPr lang="en-US" sz="3200" dirty="0">
                <a:solidFill>
                  <a:schemeClr val="accent1">
                    <a:lumMod val="60000"/>
                    <a:lumOff val="40000"/>
                  </a:schemeClr>
                </a:solidFill>
              </a:rPr>
              <a:t>1202135</a:t>
            </a:r>
            <a:br>
              <a:rPr lang="en-US" sz="3200" dirty="0"/>
            </a:br>
            <a:br>
              <a:rPr lang="en-US" sz="3200" dirty="0"/>
            </a:br>
            <a:r>
              <a:rPr lang="en-US" sz="3200" dirty="0"/>
              <a:t>Course name :</a:t>
            </a:r>
            <a:r>
              <a:rPr lang="en-US" sz="3200" dirty="0">
                <a:solidFill>
                  <a:schemeClr val="accent1">
                    <a:lumMod val="60000"/>
                    <a:lumOff val="40000"/>
                  </a:schemeClr>
                </a:solidFill>
              </a:rPr>
              <a:t>Fundamentals of nursing “Lab”</a:t>
            </a:r>
            <a:br>
              <a:rPr lang="en-US" sz="3200" dirty="0">
                <a:solidFill>
                  <a:schemeClr val="accent1">
                    <a:lumMod val="60000"/>
                    <a:lumOff val="40000"/>
                  </a:schemeClr>
                </a:solidFill>
              </a:rPr>
            </a:br>
            <a:br>
              <a:rPr lang="en-US" sz="3200" dirty="0">
                <a:solidFill>
                  <a:schemeClr val="accent1">
                    <a:lumMod val="60000"/>
                    <a:lumOff val="40000"/>
                  </a:schemeClr>
                </a:solidFill>
              </a:rPr>
            </a:br>
            <a:r>
              <a:rPr lang="en-US" sz="3200" dirty="0"/>
              <a:t>Subject name :</a:t>
            </a:r>
            <a:r>
              <a:rPr lang="en-US" sz="3200" dirty="0">
                <a:solidFill>
                  <a:schemeClr val="accent1">
                    <a:lumMod val="60000"/>
                    <a:lumOff val="40000"/>
                  </a:schemeClr>
                </a:solidFill>
              </a:rPr>
              <a:t>COVID -19 </a:t>
            </a:r>
            <a:br>
              <a:rPr lang="en-US" sz="3200" dirty="0"/>
            </a:br>
            <a:br>
              <a:rPr lang="en-US" sz="3200" dirty="0"/>
            </a:br>
            <a:r>
              <a:rPr lang="en-US" sz="3200" dirty="0"/>
              <a:t>Supervised By : </a:t>
            </a:r>
            <a:r>
              <a:rPr lang="en-US" sz="3200" dirty="0" err="1">
                <a:solidFill>
                  <a:schemeClr val="accent1">
                    <a:lumMod val="60000"/>
                    <a:lumOff val="40000"/>
                  </a:schemeClr>
                </a:solidFill>
              </a:rPr>
              <a:t>Maram</a:t>
            </a:r>
            <a:r>
              <a:rPr lang="en-US" sz="3200" dirty="0">
                <a:solidFill>
                  <a:schemeClr val="accent1">
                    <a:lumMod val="60000"/>
                    <a:lumOff val="40000"/>
                  </a:schemeClr>
                </a:solidFill>
              </a:rPr>
              <a:t> </a:t>
            </a:r>
            <a:r>
              <a:rPr lang="en-US" sz="3200" dirty="0" err="1">
                <a:solidFill>
                  <a:schemeClr val="accent1">
                    <a:lumMod val="60000"/>
                    <a:lumOff val="40000"/>
                  </a:schemeClr>
                </a:solidFill>
              </a:rPr>
              <a:t>Jaghama</a:t>
            </a:r>
            <a:br>
              <a:rPr lang="en-US" sz="3200" dirty="0"/>
            </a:br>
            <a:endParaRPr lang="en-US" dirty="0"/>
          </a:p>
        </p:txBody>
      </p:sp>
      <p:pic>
        <p:nvPicPr>
          <p:cNvPr id="5" name="Content Placeholder 4">
            <a:extLst>
              <a:ext uri="{FF2B5EF4-FFF2-40B4-BE49-F238E27FC236}">
                <a16:creationId xmlns:a16="http://schemas.microsoft.com/office/drawing/2014/main" id="{1FAF2E58-1F12-4F22-9A5C-98361A89FC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240"/>
            <a:ext cx="9144000" cy="2194559"/>
          </a:xfrm>
        </p:spPr>
      </p:pic>
    </p:spTree>
    <p:extLst>
      <p:ext uri="{BB962C8B-B14F-4D97-AF65-F5344CB8AC3E}">
        <p14:creationId xmlns:p14="http://schemas.microsoft.com/office/powerpoint/2010/main" val="187465136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13978"/>
            <a:ext cx="7524003" cy="970450"/>
          </a:xfrm>
        </p:spPr>
        <p:txBody>
          <a:bodyPr>
            <a:noAutofit/>
          </a:bodyPr>
          <a:lstStyle/>
          <a:p>
            <a:r>
              <a:rPr lang="en-US" sz="3600" dirty="0"/>
              <a:t>Distinguish between Corona virus, the bad cold, and others</a:t>
            </a:r>
          </a:p>
        </p:txBody>
      </p:sp>
      <p:sp>
        <p:nvSpPr>
          <p:cNvPr id="3" name="Content Placeholder 2"/>
          <p:cNvSpPr>
            <a:spLocks noGrp="1"/>
          </p:cNvSpPr>
          <p:nvPr>
            <p:ph idx="1"/>
          </p:nvPr>
        </p:nvSpPr>
        <p:spPr/>
        <p:txBody>
          <a:bodyPr>
            <a:normAutofit/>
          </a:bodyPr>
          <a:lstStyle/>
          <a:p>
            <a:r>
              <a:rPr lang="en-US" sz="2400" dirty="0"/>
              <a:t>Symptoms of COVID-19 can be similar to a </a:t>
            </a:r>
            <a:r>
              <a:rPr lang="en-US" sz="2400" dirty="0">
                <a:hlinkClick r:id="rId2"/>
              </a:rPr>
              <a:t>bad cold</a:t>
            </a:r>
            <a:r>
              <a:rPr lang="en-US" sz="2400" dirty="0"/>
              <a:t> or the flu. Your doctor will suspect COVID-19 if:</a:t>
            </a:r>
          </a:p>
          <a:p>
            <a:r>
              <a:rPr lang="en-US" sz="2400" dirty="0"/>
              <a:t>You have a fever and a cough.</a:t>
            </a:r>
          </a:p>
          <a:p>
            <a:r>
              <a:rPr lang="en-US" sz="2400" dirty="0"/>
              <a:t>You have been exposed to people who have it within the last 14 days.</a:t>
            </a:r>
          </a:p>
          <a:p>
            <a:endParaRPr lang="en-US" sz="2400" dirty="0"/>
          </a:p>
        </p:txBody>
      </p:sp>
    </p:spTree>
    <p:extLst>
      <p:ext uri="{BB962C8B-B14F-4D97-AF65-F5344CB8AC3E}">
        <p14:creationId xmlns:p14="http://schemas.microsoft.com/office/powerpoint/2010/main" val="55584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0093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Coronavirus Treatment</a:t>
            </a:r>
            <a:endParaRPr lang="en-US" dirty="0"/>
          </a:p>
        </p:txBody>
      </p:sp>
      <p:sp>
        <p:nvSpPr>
          <p:cNvPr id="3" name="Content Placeholder 2"/>
          <p:cNvSpPr>
            <a:spLocks noGrp="1"/>
          </p:cNvSpPr>
          <p:nvPr>
            <p:ph idx="1"/>
          </p:nvPr>
        </p:nvSpPr>
        <p:spPr>
          <a:xfrm>
            <a:off x="0" y="1600200"/>
            <a:ext cx="9144000" cy="5257800"/>
          </a:xfrm>
        </p:spPr>
        <p:txBody>
          <a:bodyPr>
            <a:normAutofit/>
          </a:bodyPr>
          <a:lstStyle/>
          <a:p>
            <a:r>
              <a:rPr lang="en-US" sz="2400" dirty="0"/>
              <a:t>There’s no specific treatment for COVID-19. People who get a mild case need care to ease their symptoms, like rest, fluids, and fever control. Take over-the-counter medicine for a sore throat, body aches, and fever. But don't give </a:t>
            </a:r>
            <a:r>
              <a:rPr lang="en-US" sz="2400" dirty="0">
                <a:hlinkClick r:id="rId2"/>
              </a:rPr>
              <a:t>aspirin</a:t>
            </a:r>
            <a:r>
              <a:rPr lang="en-US" sz="2400" dirty="0"/>
              <a:t> to children or teens younger than 19.</a:t>
            </a:r>
          </a:p>
          <a:p>
            <a:r>
              <a:rPr lang="en-US" sz="2400" dirty="0"/>
              <a:t>You might have heard that you shouldn't take </a:t>
            </a:r>
            <a:r>
              <a:rPr lang="en-US" sz="2400" dirty="0">
                <a:hlinkClick r:id="rId3"/>
              </a:rPr>
              <a:t>ibuprofen</a:t>
            </a:r>
            <a:r>
              <a:rPr lang="en-US" sz="2400" dirty="0"/>
              <a:t> to treat COVID-19 symptoms. But the National Institutes of Health says people who have the virus can use </a:t>
            </a:r>
            <a:r>
              <a:rPr lang="en-US" sz="2400" dirty="0" err="1"/>
              <a:t>nonsteroidal</a:t>
            </a:r>
            <a:r>
              <a:rPr lang="en-US" sz="2400" dirty="0"/>
              <a:t> anti-inflammatory drugs (NSAIDs) or </a:t>
            </a:r>
            <a:r>
              <a:rPr lang="en-US" sz="2400" dirty="0">
                <a:hlinkClick r:id="rId4"/>
              </a:rPr>
              <a:t>acetaminophen</a:t>
            </a:r>
            <a:r>
              <a:rPr lang="en-US" sz="2400" dirty="0"/>
              <a:t> as usual.</a:t>
            </a:r>
          </a:p>
          <a:p>
            <a:r>
              <a:rPr lang="en-US" sz="2400" dirty="0"/>
              <a:t>People with severe symptoms need to be cared for in the hospital.</a:t>
            </a:r>
          </a:p>
          <a:p>
            <a:endParaRPr lang="en-US" sz="2400" dirty="0"/>
          </a:p>
        </p:txBody>
      </p:sp>
    </p:spTree>
    <p:extLst>
      <p:ext uri="{BB962C8B-B14F-4D97-AF65-F5344CB8AC3E}">
        <p14:creationId xmlns:p14="http://schemas.microsoft.com/office/powerpoint/2010/main" val="4096923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sz="2400" dirty="0"/>
              <a:t>Many clinical trials are under way to explore treatments used for other conditions that could fight COVID-19 and to develop new ones.</a:t>
            </a:r>
          </a:p>
          <a:p>
            <a:r>
              <a:rPr lang="en-US" sz="2400" dirty="0"/>
              <a:t>For instance, trials are under way for </a:t>
            </a:r>
            <a:r>
              <a:rPr lang="en-US" sz="2400" dirty="0" err="1"/>
              <a:t>tocilizumab</a:t>
            </a:r>
            <a:r>
              <a:rPr lang="en-US" sz="2400" dirty="0"/>
              <a:t>, another medication used to treat autoimmune conditions. And the FDA is also allowing clinical trials and hospital use of blood plasma from people who’ve had COVID-19 and recovered to help others build immunity. You’ll hear this called convalescent plasma. Currently, evidence of its effectiveness is limited.</a:t>
            </a:r>
          </a:p>
        </p:txBody>
      </p:sp>
    </p:spTree>
    <p:extLst>
      <p:ext uri="{BB962C8B-B14F-4D97-AF65-F5344CB8AC3E}">
        <p14:creationId xmlns:p14="http://schemas.microsoft.com/office/powerpoint/2010/main" val="23447178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b="1"/>
              <a:t>Coronavirus Vaccine</a:t>
            </a:r>
            <a:br>
              <a:rPr lang="en-US" b="1"/>
            </a:b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r>
              <a:rPr lang="en-US" sz="2400" dirty="0"/>
              <a:t>On Dec. 11, 2020, the FDA granted an emergency use authorization (EUA) in the U.S. for the Pfizer-</a:t>
            </a:r>
            <a:r>
              <a:rPr lang="en-US" sz="2400" dirty="0" err="1"/>
              <a:t>BioNTech</a:t>
            </a:r>
            <a:r>
              <a:rPr lang="en-US" sz="2400" dirty="0"/>
              <a:t> COVID-19 vaccine for people 16 years of age and older. Within a week, that agency also granted an EUA to a vaccine developed by </a:t>
            </a:r>
            <a:r>
              <a:rPr lang="en-US" sz="2400" dirty="0" err="1"/>
              <a:t>Moderna</a:t>
            </a:r>
            <a:r>
              <a:rPr lang="en-US" sz="2400" dirty="0"/>
              <a:t>.</a:t>
            </a:r>
          </a:p>
          <a:p>
            <a:r>
              <a:rPr lang="en-US" sz="2400" dirty="0"/>
              <a:t>The British government approved and began to give the Pfizer vaccine on Dec. 8, 2020. Vaccines developed in China and Russia are now also being given in several other countries. </a:t>
            </a:r>
          </a:p>
          <a:p>
            <a:pPr lvl="0"/>
            <a:r>
              <a:rPr lang="en-US" sz="2400" b="1" dirty="0"/>
              <a:t>These vaccines were developed at an unprecedented speed, with testing in humans starting in March 2020. The FDA says that no corners were cut to allow for approval and that these vaccines are safe to </a:t>
            </a:r>
            <a:r>
              <a:rPr lang="en-US" sz="2400" b="1" dirty="0" err="1"/>
              <a:t>take.Two</a:t>
            </a:r>
            <a:r>
              <a:rPr lang="en-US" sz="2400" b="1" dirty="0"/>
              <a:t> people in the U.K. who received the Pfizer vaccine had severe allergic reactions. For that reason, people with a history of severe allergies are advised not to get the Pfizer vaccine now.</a:t>
            </a:r>
            <a:endParaRPr lang="en-US" sz="2400" dirty="0"/>
          </a:p>
          <a:p>
            <a:endParaRPr lang="en-US" sz="2400" dirty="0"/>
          </a:p>
        </p:txBody>
      </p:sp>
    </p:spTree>
    <p:extLst>
      <p:ext uri="{BB962C8B-B14F-4D97-AF65-F5344CB8AC3E}">
        <p14:creationId xmlns:p14="http://schemas.microsoft.com/office/powerpoint/2010/main" val="165285097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care plan</a:t>
            </a:r>
          </a:p>
        </p:txBody>
      </p:sp>
      <p:sp>
        <p:nvSpPr>
          <p:cNvPr id="6" name="Content Placeholder 5">
            <a:extLst>
              <a:ext uri="{FF2B5EF4-FFF2-40B4-BE49-F238E27FC236}">
                <a16:creationId xmlns:a16="http://schemas.microsoft.com/office/drawing/2014/main" id="{33708AC0-7C83-4D22-B81D-5C17952D8D7A}"/>
              </a:ext>
            </a:extLst>
          </p:cNvPr>
          <p:cNvSpPr>
            <a:spLocks noGrp="1"/>
          </p:cNvSpPr>
          <p:nvPr>
            <p:ph idx="1"/>
          </p:nvPr>
        </p:nvSpPr>
        <p:spPr/>
        <p:txBody>
          <a:bodyPr anchor="t"/>
          <a:lstStyle/>
          <a:p>
            <a:pPr marL="0" rtl="0" eaLnBrk="1" fontAlgn="t" latinLnBrk="0" hangingPunct="1">
              <a:spcBef>
                <a:spcPts val="0"/>
              </a:spcBef>
              <a:spcAft>
                <a:spcPts val="0"/>
              </a:spcAft>
            </a:pPr>
            <a:r>
              <a:rPr lang="en-US" sz="2000" b="1" i="0" u="none" strike="noStrike" kern="1200" dirty="0">
                <a:solidFill>
                  <a:srgbClr val="FFFFFF"/>
                </a:solidFill>
                <a:effectLst/>
                <a:latin typeface="Century Gothic" panose="020B0502020202020204" pitchFamily="34" charset="0"/>
              </a:rPr>
              <a:t>This patient is exposed to suffocation and insufficient oxygen supply in the blood, thus he will be at risk of stroke due to insufficient oxygen to the brain.</a:t>
            </a:r>
            <a:endParaRPr lang="ar-SA" sz="2000" b="1" i="0" u="none" strike="noStrike" kern="1200" dirty="0">
              <a:solidFill>
                <a:srgbClr val="FFFFFF"/>
              </a:solidFill>
              <a:effectLst/>
              <a:latin typeface="Century Gothic" panose="020B0502020202020204" pitchFamily="34" charset="0"/>
            </a:endParaRPr>
          </a:p>
          <a:p>
            <a:pPr marL="0" indent="0">
              <a:buNone/>
            </a:pPr>
            <a:endParaRPr lang="en-IL" dirty="0"/>
          </a:p>
        </p:txBody>
      </p:sp>
      <p:graphicFrame>
        <p:nvGraphicFramePr>
          <p:cNvPr id="7" name="Table 7">
            <a:extLst>
              <a:ext uri="{FF2B5EF4-FFF2-40B4-BE49-F238E27FC236}">
                <a16:creationId xmlns:a16="http://schemas.microsoft.com/office/drawing/2014/main" id="{780D71F9-4161-47C5-9735-C803ECCBE4C6}"/>
              </a:ext>
            </a:extLst>
          </p:cNvPr>
          <p:cNvGraphicFramePr>
            <a:graphicFrameLocks noGrp="1"/>
          </p:cNvGraphicFramePr>
          <p:nvPr>
            <p:extLst>
              <p:ext uri="{D42A27DB-BD31-4B8C-83A1-F6EECF244321}">
                <p14:modId xmlns:p14="http://schemas.microsoft.com/office/powerpoint/2010/main" val="2137743517"/>
              </p:ext>
            </p:extLst>
          </p:nvPr>
        </p:nvGraphicFramePr>
        <p:xfrm>
          <a:off x="1523998" y="3158246"/>
          <a:ext cx="6096000" cy="36576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375273764"/>
                    </a:ext>
                  </a:extLst>
                </a:gridCol>
                <a:gridCol w="3048000">
                  <a:extLst>
                    <a:ext uri="{9D8B030D-6E8A-4147-A177-3AD203B41FA5}">
                      <a16:colId xmlns:a16="http://schemas.microsoft.com/office/drawing/2014/main" val="2378433999"/>
                    </a:ext>
                  </a:extLst>
                </a:gridCol>
              </a:tblGrid>
              <a:tr h="818215">
                <a:tc>
                  <a:txBody>
                    <a:bodyPr/>
                    <a:lstStyle/>
                    <a:p>
                      <a:pPr algn="ctr"/>
                      <a:r>
                        <a:rPr lang="en-US" sz="2400" dirty="0"/>
                        <a:t>INTERVENTIONS</a:t>
                      </a:r>
                    </a:p>
                    <a:p>
                      <a:pPr algn="ctr"/>
                      <a:endParaRPr lang="en-IL" sz="2400" dirty="0"/>
                    </a:p>
                  </a:txBody>
                  <a:tcPr/>
                </a:tc>
                <a:tc>
                  <a:txBody>
                    <a:bodyPr/>
                    <a:lstStyle/>
                    <a:p>
                      <a:pPr algn="ctr"/>
                      <a:r>
                        <a:rPr lang="en-US" sz="2400" dirty="0"/>
                        <a:t>RATIONALES</a:t>
                      </a:r>
                    </a:p>
                    <a:p>
                      <a:pPr algn="ctr"/>
                      <a:endParaRPr lang="en-IL" sz="2400" dirty="0"/>
                    </a:p>
                  </a:txBody>
                  <a:tcPr/>
                </a:tc>
                <a:extLst>
                  <a:ext uri="{0D108BD9-81ED-4DB2-BD59-A6C34878D82A}">
                    <a16:rowId xmlns:a16="http://schemas.microsoft.com/office/drawing/2014/main" val="4128486308"/>
                  </a:ext>
                </a:extLst>
              </a:tr>
              <a:tr h="2818295">
                <a:tc>
                  <a:txBody>
                    <a:bodyPr/>
                    <a:lstStyle/>
                    <a:p>
                      <a:r>
                        <a:rPr lang="en-US" sz="2000" b="1" dirty="0"/>
                        <a:t>placing the patient on a ventilator.</a:t>
                      </a:r>
                    </a:p>
                    <a:p>
                      <a:endParaRPr lang="en-IL" sz="2000" b="1" dirty="0"/>
                    </a:p>
                  </a:txBody>
                  <a:tcPr/>
                </a:tc>
                <a:tc>
                  <a:txBody>
                    <a:bodyPr/>
                    <a:lstStyle/>
                    <a:p>
                      <a:r>
                        <a:rPr lang="en-US" sz="2000" b="1" dirty="0"/>
                        <a:t>When a ventilator is placed for the patient, breathing returns to normal, the oxygen level in the blood returns to normal, and oxygen reaches all members of the body.</a:t>
                      </a:r>
                    </a:p>
                    <a:p>
                      <a:endParaRPr lang="en-IL" sz="2000" b="1" dirty="0"/>
                    </a:p>
                  </a:txBody>
                  <a:tcPr/>
                </a:tc>
                <a:extLst>
                  <a:ext uri="{0D108BD9-81ED-4DB2-BD59-A6C34878D82A}">
                    <a16:rowId xmlns:a16="http://schemas.microsoft.com/office/drawing/2014/main" val="1574882927"/>
                  </a:ext>
                </a:extLst>
              </a:tr>
            </a:tbl>
          </a:graphicData>
        </a:graphic>
      </p:graphicFrame>
    </p:spTree>
    <p:extLst>
      <p:ext uri="{BB962C8B-B14F-4D97-AF65-F5344CB8AC3E}">
        <p14:creationId xmlns:p14="http://schemas.microsoft.com/office/powerpoint/2010/main" val="2067514492"/>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0BE5514-1C97-442F-8CC1-3554DEE6830E}"/>
              </a:ext>
            </a:extLst>
          </p:cNvPr>
          <p:cNvSpPr>
            <a:spLocks noGrp="1"/>
          </p:cNvSpPr>
          <p:nvPr>
            <p:ph idx="1"/>
          </p:nvPr>
        </p:nvSpPr>
        <p:spPr>
          <a:xfrm>
            <a:off x="809997" y="2057400"/>
            <a:ext cx="7524003" cy="4800601"/>
          </a:xfrm>
        </p:spPr>
        <p:txBody>
          <a:bodyPr anchor="t">
            <a:normAutofit/>
          </a:bodyPr>
          <a:lstStyle/>
          <a:p>
            <a:pPr marL="0" indent="0">
              <a:buNone/>
            </a:pPr>
            <a:r>
              <a:rPr lang="en-US" sz="2000" b="1" dirty="0"/>
              <a:t>Risk for infection related to  a sudden increase in his body temperature (The high temperature of the patient’s body leads to his loss).</a:t>
            </a:r>
            <a:endParaRPr lang="en-IL" sz="2000" b="1" dirty="0"/>
          </a:p>
        </p:txBody>
      </p:sp>
      <p:graphicFrame>
        <p:nvGraphicFramePr>
          <p:cNvPr id="8" name="Table 8">
            <a:extLst>
              <a:ext uri="{FF2B5EF4-FFF2-40B4-BE49-F238E27FC236}">
                <a16:creationId xmlns:a16="http://schemas.microsoft.com/office/drawing/2014/main" id="{1E4DA934-F546-4239-96F4-603AB4DABE8B}"/>
              </a:ext>
            </a:extLst>
          </p:cNvPr>
          <p:cNvGraphicFramePr>
            <a:graphicFrameLocks noGrp="1"/>
          </p:cNvGraphicFramePr>
          <p:nvPr>
            <p:extLst>
              <p:ext uri="{D42A27DB-BD31-4B8C-83A1-F6EECF244321}">
                <p14:modId xmlns:p14="http://schemas.microsoft.com/office/powerpoint/2010/main" val="1809190211"/>
              </p:ext>
            </p:extLst>
          </p:nvPr>
        </p:nvGraphicFramePr>
        <p:xfrm>
          <a:off x="1523998" y="3043310"/>
          <a:ext cx="6096000" cy="3779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25889805"/>
                    </a:ext>
                  </a:extLst>
                </a:gridCol>
                <a:gridCol w="3048000">
                  <a:extLst>
                    <a:ext uri="{9D8B030D-6E8A-4147-A177-3AD203B41FA5}">
                      <a16:colId xmlns:a16="http://schemas.microsoft.com/office/drawing/2014/main" val="4035703407"/>
                    </a:ext>
                  </a:extLst>
                </a:gridCol>
              </a:tblGrid>
              <a:tr h="694082">
                <a:tc>
                  <a:txBody>
                    <a:bodyPr/>
                    <a:lstStyle/>
                    <a:p>
                      <a:pPr algn="ctr"/>
                      <a:r>
                        <a:rPr lang="en-US" sz="2400" dirty="0"/>
                        <a:t>INTERVENTIONS</a:t>
                      </a:r>
                    </a:p>
                    <a:p>
                      <a:endParaRPr lang="en-IL" dirty="0"/>
                    </a:p>
                  </a:txBody>
                  <a:tcPr/>
                </a:tc>
                <a:tc>
                  <a:txBody>
                    <a:bodyPr/>
                    <a:lstStyle/>
                    <a:p>
                      <a:pPr algn="ctr"/>
                      <a:r>
                        <a:rPr lang="en-US" sz="2400" dirty="0"/>
                        <a:t>RATIONALES</a:t>
                      </a:r>
                      <a:endParaRPr lang="en-IL" sz="2400" dirty="0"/>
                    </a:p>
                  </a:txBody>
                  <a:tcPr/>
                </a:tc>
                <a:extLst>
                  <a:ext uri="{0D108BD9-81ED-4DB2-BD59-A6C34878D82A}">
                    <a16:rowId xmlns:a16="http://schemas.microsoft.com/office/drawing/2014/main" val="3143713655"/>
                  </a:ext>
                </a:extLst>
              </a:tr>
              <a:tr h="2892008">
                <a:tc>
                  <a:txBody>
                    <a:bodyPr/>
                    <a:lstStyle/>
                    <a:p>
                      <a:r>
                        <a:rPr lang="en-US" sz="2200" b="1" dirty="0"/>
                        <a:t>Getting rid of excess clothing and blankets, encouraging the intake of fluids and giving fever-reducing medications.</a:t>
                      </a:r>
                    </a:p>
                    <a:p>
                      <a:endParaRPr lang="en-IL" dirty="0"/>
                    </a:p>
                  </a:txBody>
                  <a:tcPr/>
                </a:tc>
                <a:tc>
                  <a:txBody>
                    <a:bodyPr/>
                    <a:lstStyle/>
                    <a:p>
                      <a:r>
                        <a:rPr lang="en-US" sz="2200" b="1" dirty="0"/>
                        <a:t>Giving the patient a fever reducer, it cools the body and reduces the infection, so the temperature returns to its normal range.</a:t>
                      </a:r>
                    </a:p>
                    <a:p>
                      <a:endParaRPr lang="en-IL" dirty="0"/>
                    </a:p>
                  </a:txBody>
                  <a:tcPr/>
                </a:tc>
                <a:extLst>
                  <a:ext uri="{0D108BD9-81ED-4DB2-BD59-A6C34878D82A}">
                    <a16:rowId xmlns:a16="http://schemas.microsoft.com/office/drawing/2014/main" val="1633216478"/>
                  </a:ext>
                </a:extLst>
              </a:tr>
            </a:tbl>
          </a:graphicData>
        </a:graphic>
      </p:graphicFrame>
    </p:spTree>
    <p:extLst>
      <p:ext uri="{BB962C8B-B14F-4D97-AF65-F5344CB8AC3E}">
        <p14:creationId xmlns:p14="http://schemas.microsoft.com/office/powerpoint/2010/main" val="3990826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E971877-82A5-452A-8500-77ABEB37D6BC}"/>
              </a:ext>
            </a:extLst>
          </p:cNvPr>
          <p:cNvSpPr>
            <a:spLocks noGrp="1"/>
          </p:cNvSpPr>
          <p:nvPr>
            <p:ph idx="1"/>
          </p:nvPr>
        </p:nvSpPr>
        <p:spPr/>
        <p:txBody>
          <a:bodyPr anchor="t"/>
          <a:lstStyle/>
          <a:p>
            <a:pPr marL="0" rtl="0" eaLnBrk="1" fontAlgn="t" latinLnBrk="0" hangingPunct="1">
              <a:spcBef>
                <a:spcPts val="0"/>
              </a:spcBef>
              <a:spcAft>
                <a:spcPts val="0"/>
              </a:spcAft>
            </a:pPr>
            <a:r>
              <a:rPr lang="en-US" sz="2000" b="1" i="0" u="none" strike="noStrike" kern="1200" dirty="0">
                <a:solidFill>
                  <a:srgbClr val="FFFFFF"/>
                </a:solidFill>
                <a:effectLst/>
                <a:latin typeface="Century Gothic" panose="020B0502020202020204" pitchFamily="34" charset="0"/>
              </a:rPr>
              <a:t>Risk for a  high level of adrenaline in the blood, which increases the heart rate related to a great anxiety and fear of the disease.</a:t>
            </a:r>
            <a:endParaRPr lang="ar-SA" sz="2000" b="1" i="0" u="none" strike="noStrike" kern="1200" dirty="0">
              <a:solidFill>
                <a:srgbClr val="FFFFFF"/>
              </a:solidFill>
              <a:effectLst/>
              <a:latin typeface="Century Gothic" panose="020B0502020202020204" pitchFamily="34" charset="0"/>
            </a:endParaRPr>
          </a:p>
          <a:p>
            <a:pPr marL="0" indent="0">
              <a:buNone/>
            </a:pPr>
            <a:endParaRPr lang="en-IL" dirty="0"/>
          </a:p>
        </p:txBody>
      </p:sp>
      <p:graphicFrame>
        <p:nvGraphicFramePr>
          <p:cNvPr id="8" name="Table 8">
            <a:extLst>
              <a:ext uri="{FF2B5EF4-FFF2-40B4-BE49-F238E27FC236}">
                <a16:creationId xmlns:a16="http://schemas.microsoft.com/office/drawing/2014/main" id="{4F134426-53A0-475A-A859-99E7A3ABB00D}"/>
              </a:ext>
            </a:extLst>
          </p:cNvPr>
          <p:cNvGraphicFramePr>
            <a:graphicFrameLocks noGrp="1"/>
          </p:cNvGraphicFramePr>
          <p:nvPr>
            <p:extLst>
              <p:ext uri="{D42A27DB-BD31-4B8C-83A1-F6EECF244321}">
                <p14:modId xmlns:p14="http://schemas.microsoft.com/office/powerpoint/2010/main" val="82591079"/>
              </p:ext>
            </p:extLst>
          </p:nvPr>
        </p:nvGraphicFramePr>
        <p:xfrm>
          <a:off x="1371600" y="3429000"/>
          <a:ext cx="6096000" cy="31699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503194168"/>
                    </a:ext>
                  </a:extLst>
                </a:gridCol>
                <a:gridCol w="3048000">
                  <a:extLst>
                    <a:ext uri="{9D8B030D-6E8A-4147-A177-3AD203B41FA5}">
                      <a16:colId xmlns:a16="http://schemas.microsoft.com/office/drawing/2014/main" val="1088018808"/>
                    </a:ext>
                  </a:extLst>
                </a:gridCol>
              </a:tblGrid>
              <a:tr h="464068">
                <a:tc>
                  <a:txBody>
                    <a:bodyPr/>
                    <a:lstStyle/>
                    <a:p>
                      <a:pPr algn="ctr"/>
                      <a:r>
                        <a:rPr lang="en-US" sz="2400" dirty="0"/>
                        <a:t>INTERVENTIONS</a:t>
                      </a:r>
                    </a:p>
                    <a:p>
                      <a:endParaRPr lang="en-IL" dirty="0"/>
                    </a:p>
                  </a:txBody>
                  <a:tcPr/>
                </a:tc>
                <a:tc>
                  <a:txBody>
                    <a:bodyPr/>
                    <a:lstStyle/>
                    <a:p>
                      <a:pPr algn="ctr"/>
                      <a:r>
                        <a:rPr lang="en-US" sz="2400" dirty="0"/>
                        <a:t>RATIONALES</a:t>
                      </a:r>
                    </a:p>
                    <a:p>
                      <a:endParaRPr lang="en-IL" dirty="0"/>
                    </a:p>
                  </a:txBody>
                  <a:tcPr/>
                </a:tc>
                <a:extLst>
                  <a:ext uri="{0D108BD9-81ED-4DB2-BD59-A6C34878D82A}">
                    <a16:rowId xmlns:a16="http://schemas.microsoft.com/office/drawing/2014/main" val="244465156"/>
                  </a:ext>
                </a:extLst>
              </a:tr>
              <a:tr h="2175992">
                <a:tc>
                  <a:txBody>
                    <a:bodyPr/>
                    <a:lstStyle/>
                    <a:p>
                      <a:r>
                        <a:rPr lang="en-US" sz="2200" b="1" dirty="0"/>
                        <a:t>Recalling touch and whispering of the ear, reminding the patient that he is not alone and encouraging him.</a:t>
                      </a:r>
                    </a:p>
                    <a:p>
                      <a:endParaRPr lang="en-IL" sz="2200" b="1" dirty="0"/>
                    </a:p>
                  </a:txBody>
                  <a:tcPr/>
                </a:tc>
                <a:tc>
                  <a:txBody>
                    <a:bodyPr/>
                    <a:lstStyle/>
                    <a:p>
                      <a:r>
                        <a:rPr lang="en-US" sz="2200" b="1" dirty="0"/>
                        <a:t>Then the patient feels relaxed, and adrenaline will return to normal.</a:t>
                      </a:r>
                    </a:p>
                    <a:p>
                      <a:endParaRPr lang="en-IL" sz="2200" b="1" dirty="0"/>
                    </a:p>
                  </a:txBody>
                  <a:tcPr/>
                </a:tc>
                <a:extLst>
                  <a:ext uri="{0D108BD9-81ED-4DB2-BD59-A6C34878D82A}">
                    <a16:rowId xmlns:a16="http://schemas.microsoft.com/office/drawing/2014/main" val="2157638165"/>
                  </a:ext>
                </a:extLst>
              </a:tr>
            </a:tbl>
          </a:graphicData>
        </a:graphic>
      </p:graphicFrame>
    </p:spTree>
    <p:extLst>
      <p:ext uri="{BB962C8B-B14F-4D97-AF65-F5344CB8AC3E}">
        <p14:creationId xmlns:p14="http://schemas.microsoft.com/office/powerpoint/2010/main" val="2604755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1E458-3652-4EE7-B466-D27DB4E63AD7}"/>
              </a:ext>
            </a:extLst>
          </p:cNvPr>
          <p:cNvSpPr>
            <a:spLocks noGrp="1"/>
          </p:cNvSpPr>
          <p:nvPr>
            <p:ph type="title"/>
          </p:nvPr>
        </p:nvSpPr>
        <p:spPr/>
        <p:txBody>
          <a:bodyPr>
            <a:normAutofit fontScale="90000"/>
          </a:bodyPr>
          <a:lstStyle/>
          <a:p>
            <a:br>
              <a:rPr lang="ar-SA" dirty="0"/>
            </a:br>
            <a:endParaRPr lang="en-US" dirty="0"/>
          </a:p>
        </p:txBody>
      </p:sp>
      <p:pic>
        <p:nvPicPr>
          <p:cNvPr id="4" name="What is a coronavirus_ - Elizabeth Cox">
            <a:hlinkClick r:id="" action="ppaction://media"/>
            <a:extLst>
              <a:ext uri="{FF2B5EF4-FFF2-40B4-BE49-F238E27FC236}">
                <a16:creationId xmlns:a16="http://schemas.microsoft.com/office/drawing/2014/main" id="{C6835147-F0CB-4082-9330-DB7D38A1FD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054100"/>
            <a:ext cx="8305800" cy="4672013"/>
          </a:xfrm>
        </p:spPr>
      </p:pic>
    </p:spTree>
    <p:extLst>
      <p:ext uri="{BB962C8B-B14F-4D97-AF65-F5344CB8AC3E}">
        <p14:creationId xmlns:p14="http://schemas.microsoft.com/office/powerpoint/2010/main" val="203653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934200"/>
          </a:xfrm>
        </p:spPr>
        <p:txBody>
          <a:bodyPr>
            <a:normAutofit fontScale="92500" lnSpcReduction="10000"/>
          </a:bodyPr>
          <a:lstStyle/>
          <a:p>
            <a:pPr algn="ctr"/>
            <a:endParaRPr lang="en-US" u="sng" dirty="0">
              <a:hlinkClick r:id="rId2">
                <a:extLst>
                  <a:ext uri="{A12FA001-AC4F-418D-AE19-62706E023703}">
                    <ahyp:hlinkClr xmlns:ahyp="http://schemas.microsoft.com/office/drawing/2018/hyperlinkcolor" val="tx"/>
                  </a:ext>
                </a:extLst>
              </a:hlinkClick>
            </a:endParaRPr>
          </a:p>
          <a:p>
            <a:pPr algn="ctr"/>
            <a:endParaRPr lang="en-US" sz="4400" u="sng" dirty="0">
              <a:solidFill>
                <a:schemeClr val="bg2"/>
              </a:solidFill>
              <a:hlinkClick r:id="rId2">
                <a:extLst>
                  <a:ext uri="{A12FA001-AC4F-418D-AE19-62706E023703}">
                    <ahyp:hlinkClr xmlns:ahyp="http://schemas.microsoft.com/office/drawing/2018/hyperlinkcolor" val="tx"/>
                  </a:ext>
                </a:extLst>
              </a:hlinkClick>
            </a:endParaRPr>
          </a:p>
          <a:p>
            <a:pPr marL="0" indent="0" algn="ctr">
              <a:buNone/>
            </a:pPr>
            <a:r>
              <a:rPr lang="en-US" sz="4000" u="sng" dirty="0">
                <a:solidFill>
                  <a:schemeClr val="bg2"/>
                </a:solidFill>
                <a:hlinkClick r:id="rId2">
                  <a:extLst>
                    <a:ext uri="{A12FA001-AC4F-418D-AE19-62706E023703}">
                      <ahyp:hlinkClr xmlns:ahyp="http://schemas.microsoft.com/office/drawing/2018/hyperlinkcolor" val="tx"/>
                    </a:ext>
                  </a:extLst>
                </a:hlinkClick>
              </a:rPr>
              <a:t>Sources</a:t>
            </a:r>
            <a:endParaRPr lang="en-US" sz="4000" u="sng" dirty="0">
              <a:hlinkClick r:id="rId2">
                <a:extLst>
                  <a:ext uri="{A12FA001-AC4F-418D-AE19-62706E023703}">
                    <ahyp:hlinkClr xmlns:ahyp="http://schemas.microsoft.com/office/drawing/2018/hyperlinkcolor" val="tx"/>
                  </a:ext>
                </a:extLst>
              </a:hlinkClick>
            </a:endParaRPr>
          </a:p>
          <a:p>
            <a:pPr marL="0" indent="0" algn="ctr">
              <a:buNone/>
            </a:pPr>
            <a:endParaRPr lang="en-US" u="sng" dirty="0">
              <a:hlinkClick r:id="rId2">
                <a:extLst>
                  <a:ext uri="{A12FA001-AC4F-418D-AE19-62706E023703}">
                    <ahyp:hlinkClr xmlns:ahyp="http://schemas.microsoft.com/office/drawing/2018/hyperlinkcolor" val="tx"/>
                  </a:ext>
                </a:extLst>
              </a:hlinkClick>
            </a:endParaRPr>
          </a:p>
          <a:p>
            <a:pPr marL="0" indent="0" algn="ctr">
              <a:buNone/>
            </a:pPr>
            <a:endParaRPr lang="en-US" u="sng" dirty="0">
              <a:hlinkClick r:id="rId2">
                <a:extLst>
                  <a:ext uri="{A12FA001-AC4F-418D-AE19-62706E023703}">
                    <ahyp:hlinkClr xmlns:ahyp="http://schemas.microsoft.com/office/drawing/2018/hyperlinkcolor" val="tx"/>
                  </a:ext>
                </a:extLst>
              </a:hlinkClick>
            </a:endParaRPr>
          </a:p>
          <a:p>
            <a:r>
              <a:rPr lang="en-US" sz="2200" u="sng" dirty="0" err="1">
                <a:hlinkClick r:id="rId2">
                  <a:extLst>
                    <a:ext uri="{A12FA001-AC4F-418D-AE19-62706E023703}">
                      <ahyp:hlinkClr xmlns:ahyp="http://schemas.microsoft.com/office/drawing/2018/hyperlinkcolor" val="tx"/>
                    </a:ext>
                  </a:extLst>
                </a:hlinkClick>
              </a:rPr>
              <a:t>Webmd</a:t>
            </a:r>
            <a:r>
              <a:rPr lang="ar-SA" sz="2200" u="sng" dirty="0">
                <a:hlinkClick r:id="rId2">
                  <a:extLst>
                    <a:ext uri="{A12FA001-AC4F-418D-AE19-62706E023703}">
                      <ahyp:hlinkClr xmlns:ahyp="http://schemas.microsoft.com/office/drawing/2018/hyperlinkcolor" val="tx"/>
                    </a:ext>
                  </a:extLst>
                </a:hlinkClick>
              </a:rPr>
              <a:t> :</a:t>
            </a:r>
          </a:p>
          <a:p>
            <a:r>
              <a:rPr lang="en-US" sz="2200" u="sng" dirty="0">
                <a:hlinkClick r:id="rId2">
                  <a:extLst>
                    <a:ext uri="{A12FA001-AC4F-418D-AE19-62706E023703}">
                      <ahyp:hlinkClr xmlns:ahyp="http://schemas.microsoft.com/office/drawing/2018/hyperlinkcolor" val="tx"/>
                    </a:ext>
                  </a:extLst>
                </a:hlinkClick>
              </a:rPr>
              <a:t>https://www.webmd.com/lung/coronavirus?fbclid=IwAR2_YlLKeRttJuTWhCtQFGbpisaguqU1u8WIKYb5upAoF3-v0keTX4Rc06I</a:t>
            </a:r>
          </a:p>
          <a:p>
            <a:endParaRPr lang="en-US" sz="2200" u="sng" dirty="0"/>
          </a:p>
          <a:p>
            <a:r>
              <a:rPr lang="en-US" sz="2200" u="sng" dirty="0" err="1"/>
              <a:t>Nurseslab</a:t>
            </a:r>
            <a:r>
              <a:rPr lang="en-US" sz="2200" dirty="0"/>
              <a:t>:</a:t>
            </a:r>
          </a:p>
          <a:p>
            <a:r>
              <a:rPr lang="en-US" sz="2200" u="sng" dirty="0">
                <a:hlinkClick r:id="rId3"/>
              </a:rPr>
              <a:t>https://nurseslabs.com/?fbclid=IwAR2YGA3-uXm3lftlM1Wyu3jccbNGTDoK_8_EkQG1re53BfDzev</a:t>
            </a:r>
            <a:endParaRPr lang="en-US" sz="2200" u="sng" dirty="0"/>
          </a:p>
          <a:p>
            <a:endParaRPr lang="en-US" sz="2200" dirty="0"/>
          </a:p>
          <a:p>
            <a:r>
              <a:rPr lang="en-US" sz="2200" dirty="0"/>
              <a:t>FCjucf-1E</a:t>
            </a:r>
          </a:p>
          <a:p>
            <a:endParaRPr lang="en-US" sz="2200" dirty="0"/>
          </a:p>
          <a:p>
            <a:r>
              <a:rPr lang="en-US" sz="2200" dirty="0"/>
              <a:t>https://www.who.int/health-topics/coronavirus#tab=tab_1</a:t>
            </a:r>
          </a:p>
          <a:p>
            <a:pPr marL="0" indent="0" algn="ctr">
              <a:buNone/>
            </a:pPr>
            <a:endParaRPr lang="en-US" sz="2200" u="sng" dirty="0">
              <a:hlinkClick r:id="rId2">
                <a:extLst>
                  <a:ext uri="{A12FA001-AC4F-418D-AE19-62706E023703}">
                    <ahyp:hlinkClr xmlns:ahyp="http://schemas.microsoft.com/office/drawing/2018/hyperlinkcolor" val="tx"/>
                  </a:ext>
                </a:extLst>
              </a:hlinkClick>
            </a:endParaRPr>
          </a:p>
          <a:p>
            <a:pPr algn="ctr"/>
            <a:endParaRPr lang="en-US" u="sng" dirty="0">
              <a:hlinkClick r:id="rId2">
                <a:extLst>
                  <a:ext uri="{A12FA001-AC4F-418D-AE19-62706E023703}">
                    <ahyp:hlinkClr xmlns:ahyp="http://schemas.microsoft.com/office/drawing/2018/hyperlinkcolor" val="tx"/>
                  </a:ext>
                </a:extLst>
              </a:hlinkClick>
            </a:endParaRPr>
          </a:p>
          <a:p>
            <a:pPr marL="0" indent="0" algn="ctr">
              <a:buNone/>
            </a:pPr>
            <a:endParaRPr lang="en-US" u="sng" dirty="0">
              <a:hlinkClick r:id="rId2">
                <a:extLst>
                  <a:ext uri="{A12FA001-AC4F-418D-AE19-62706E023703}">
                    <ahyp:hlinkClr xmlns:ahyp="http://schemas.microsoft.com/office/drawing/2018/hyperlinkcolor" val="tx"/>
                  </a:ext>
                </a:extLst>
              </a:hlinkClick>
            </a:endParaRPr>
          </a:p>
          <a:p>
            <a:pPr algn="ctr"/>
            <a:endParaRPr lang="en-US" u="sng" dirty="0">
              <a:hlinkClick r:id="rId2">
                <a:extLst>
                  <a:ext uri="{A12FA001-AC4F-418D-AE19-62706E023703}">
                    <ahyp:hlinkClr xmlns:ahyp="http://schemas.microsoft.com/office/drawing/2018/hyperlinkcolor" val="tx"/>
                  </a:ext>
                </a:extLst>
              </a:hlinkClick>
            </a:endParaRPr>
          </a:p>
          <a:p>
            <a:pPr marL="0" indent="0" algn="r">
              <a:buNone/>
            </a:pPr>
            <a:endParaRPr lang="en-US" dirty="0"/>
          </a:p>
        </p:txBody>
      </p:sp>
    </p:spTree>
    <p:extLst>
      <p:ext uri="{BB962C8B-B14F-4D97-AF65-F5344CB8AC3E}">
        <p14:creationId xmlns:p14="http://schemas.microsoft.com/office/powerpoint/2010/main" val="3763413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80F1A-E4A1-4104-A6DF-11EB772A626B}"/>
              </a:ext>
            </a:extLst>
          </p:cNvPr>
          <p:cNvSpPr>
            <a:spLocks noGrp="1"/>
          </p:cNvSpPr>
          <p:nvPr>
            <p:ph type="title"/>
          </p:nvPr>
        </p:nvSpPr>
        <p:spPr/>
        <p:txBody>
          <a:bodyPr>
            <a:normAutofit fontScale="90000"/>
          </a:bodyPr>
          <a:lstStyle/>
          <a:p>
            <a:r>
              <a:rPr lang="en-US" dirty="0"/>
              <a:t>Contents:</a:t>
            </a:r>
            <a:br>
              <a:rPr lang="en-US" dirty="0"/>
            </a:br>
            <a:endParaRPr lang="en-US" dirty="0"/>
          </a:p>
        </p:txBody>
      </p:sp>
      <p:sp>
        <p:nvSpPr>
          <p:cNvPr id="3" name="Content Placeholder 2">
            <a:extLst>
              <a:ext uri="{FF2B5EF4-FFF2-40B4-BE49-F238E27FC236}">
                <a16:creationId xmlns:a16="http://schemas.microsoft.com/office/drawing/2014/main" id="{9F86DBF4-A2B2-417D-A4A0-09762C917A40}"/>
              </a:ext>
            </a:extLst>
          </p:cNvPr>
          <p:cNvSpPr>
            <a:spLocks noGrp="1"/>
          </p:cNvSpPr>
          <p:nvPr>
            <p:ph idx="1"/>
          </p:nvPr>
        </p:nvSpPr>
        <p:spPr>
          <a:xfrm>
            <a:off x="809997" y="2222286"/>
            <a:ext cx="7524003" cy="4559513"/>
          </a:xfrm>
        </p:spPr>
        <p:txBody>
          <a:bodyPr/>
          <a:lstStyle/>
          <a:p>
            <a:r>
              <a:rPr lang="en-US" sz="2400" dirty="0"/>
              <a:t>Definition of COVID-19</a:t>
            </a:r>
          </a:p>
          <a:p>
            <a:r>
              <a:rPr lang="en-US" sz="2400" dirty="0"/>
              <a:t>Sings and Symptoms </a:t>
            </a:r>
          </a:p>
          <a:p>
            <a:r>
              <a:rPr lang="en-US" sz="2400" dirty="0"/>
              <a:t>Causes</a:t>
            </a:r>
          </a:p>
          <a:p>
            <a:r>
              <a:rPr lang="en-US" sz="2400" dirty="0"/>
              <a:t>Diagnosis</a:t>
            </a:r>
          </a:p>
          <a:p>
            <a:r>
              <a:rPr lang="en-US" sz="2400" dirty="0"/>
              <a:t>Treatment</a:t>
            </a:r>
          </a:p>
          <a:p>
            <a:r>
              <a:rPr lang="en-US" sz="2400" dirty="0"/>
              <a:t>Care plan as a nurse</a:t>
            </a:r>
          </a:p>
          <a:p>
            <a:r>
              <a:rPr lang="en-US" sz="2400" dirty="0"/>
              <a:t>Sources</a:t>
            </a:r>
          </a:p>
          <a:p>
            <a:endParaRPr lang="en-US" dirty="0"/>
          </a:p>
        </p:txBody>
      </p:sp>
    </p:spTree>
    <p:extLst>
      <p:ext uri="{BB962C8B-B14F-4D97-AF65-F5344CB8AC3E}">
        <p14:creationId xmlns:p14="http://schemas.microsoft.com/office/powerpoint/2010/main" val="1080003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1470025"/>
          </a:xfrm>
        </p:spPr>
        <p:txBody>
          <a:bodyPr/>
          <a:lstStyle/>
          <a:p>
            <a:r>
              <a:rPr lang="en-US" b="1" u="sng" dirty="0"/>
              <a:t>Coronavirus</a:t>
            </a:r>
          </a:p>
        </p:txBody>
      </p:sp>
      <p:sp>
        <p:nvSpPr>
          <p:cNvPr id="3" name="Subtitle 2"/>
          <p:cNvSpPr>
            <a:spLocks noGrp="1"/>
          </p:cNvSpPr>
          <p:nvPr>
            <p:ph type="subTitle" idx="1"/>
          </p:nvPr>
        </p:nvSpPr>
        <p:spPr>
          <a:xfrm>
            <a:off x="0" y="2590800"/>
            <a:ext cx="9067800" cy="4267200"/>
          </a:xfrm>
        </p:spPr>
        <p:txBody>
          <a:bodyPr>
            <a:normAutofit fontScale="92500" lnSpcReduction="10000"/>
          </a:bodyPr>
          <a:lstStyle/>
          <a:p>
            <a:pPr algn="l"/>
            <a:r>
              <a:rPr lang="en-US" sz="2600" b="1" dirty="0">
                <a:solidFill>
                  <a:schemeClr val="tx1"/>
                </a:solidFill>
                <a:latin typeface="+mj-lt"/>
              </a:rPr>
              <a:t>Coronavirus disease (COVID-19) is an infectious disease </a:t>
            </a:r>
            <a:r>
              <a:rPr lang="en-US" sz="2600" b="1" dirty="0" err="1">
                <a:solidFill>
                  <a:schemeClr val="tx1"/>
                </a:solidFill>
                <a:latin typeface="+mj-lt"/>
              </a:rPr>
              <a:t>caued</a:t>
            </a:r>
            <a:r>
              <a:rPr lang="en-US" sz="2600" b="1" dirty="0">
                <a:solidFill>
                  <a:schemeClr val="tx1"/>
                </a:solidFill>
                <a:latin typeface="+mj-lt"/>
              </a:rPr>
              <a:t> by a newly discovered coronavirus.</a:t>
            </a:r>
          </a:p>
          <a:p>
            <a:pPr algn="l"/>
            <a:endParaRPr lang="en-US" b="1" dirty="0">
              <a:solidFill>
                <a:schemeClr val="tx1"/>
              </a:solidFill>
              <a:latin typeface="+mj-lt"/>
            </a:endParaRPr>
          </a:p>
          <a:p>
            <a:pPr algn="l"/>
            <a:r>
              <a:rPr lang="en-US" sz="2600" b="1" dirty="0">
                <a:solidFill>
                  <a:schemeClr val="tx1"/>
                </a:solidFill>
                <a:latin typeface="+mj-lt"/>
              </a:rPr>
              <a:t>The novel coronavirus infection (COVID‐19) is a global public health emergency. Since the first case of COVID‐19 pneumonia was reported in Wuhan, Hubei Province, China, in December 2019, the infection has spread rapidly to the rest of China and beyond. As of 1st March 2020, a total of 85 406 confirmed cases of COVID‐19 infection have been reported, together with 39 597 recovered and discharged patients and 2933 deaths.</a:t>
            </a:r>
          </a:p>
        </p:txBody>
      </p:sp>
    </p:spTree>
    <p:extLst>
      <p:ext uri="{BB962C8B-B14F-4D97-AF65-F5344CB8AC3E}">
        <p14:creationId xmlns:p14="http://schemas.microsoft.com/office/powerpoint/2010/main" val="398817222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2400" dirty="0"/>
              <a:t>Most people infected with the COVID-19 virus will experience mild to moderate respiratory illness and recover without requiring special treatment.  Older people, and those with underlying medical problems like cardiovascular disease, diabetes, chronic respiratory disease, and cancer are more likely to develop serious illness.</a:t>
            </a:r>
          </a:p>
          <a:p>
            <a:endParaRPr lang="en-US" sz="2400" dirty="0"/>
          </a:p>
          <a:p>
            <a:r>
              <a:rPr lang="en-US" sz="2400" dirty="0"/>
              <a:t>The COVID-19 virus spreads primarily through droplets of saliva or discharge from the nose when an infected person coughs or sneezes</a:t>
            </a:r>
            <a:r>
              <a:rPr lang="ar-SA" sz="2400" dirty="0"/>
              <a:t>.</a:t>
            </a:r>
            <a:endParaRPr lang="en-US" sz="2400" dirty="0"/>
          </a:p>
        </p:txBody>
      </p:sp>
    </p:spTree>
    <p:extLst>
      <p:ext uri="{BB962C8B-B14F-4D97-AF65-F5344CB8AC3E}">
        <p14:creationId xmlns:p14="http://schemas.microsoft.com/office/powerpoint/2010/main" val="2683064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9116291" cy="6858000"/>
          </a:xfrm>
        </p:spPr>
        <p:txBody>
          <a:bodyPr>
            <a:normAutofit/>
          </a:bodyPr>
          <a:lstStyle/>
          <a:p>
            <a:r>
              <a:rPr lang="en-US" sz="2400" dirty="0"/>
              <a:t>It spreads the same way other coronaviruses do, mainly through person-to-person contact. Infections range from mild to deadly.</a:t>
            </a:r>
          </a:p>
          <a:p>
            <a:r>
              <a:rPr lang="en-US" sz="2400" dirty="0"/>
              <a:t>It’s normal for a virus to change, or mutate, as it infects people. A Chinese study of 103 COVID-19 cases suggests the virus that causes it has done just that. </a:t>
            </a:r>
            <a:r>
              <a:rPr lang="en-US" sz="2400" dirty="0">
                <a:hlinkClick r:id="rId2"/>
              </a:rPr>
              <a:t>They found two strains</a:t>
            </a:r>
            <a:r>
              <a:rPr lang="en-US" sz="2400" dirty="0"/>
              <a:t>, which they named L and S. The S type is older, but the L type was more common in early stages of the outbreak. They think one may cause more cases of the disease than the other, but they’re still working on what it all means.</a:t>
            </a:r>
          </a:p>
        </p:txBody>
      </p:sp>
    </p:spTree>
    <p:extLst>
      <p:ext uri="{BB962C8B-B14F-4D97-AF65-F5344CB8AC3E}">
        <p14:creationId xmlns:p14="http://schemas.microsoft.com/office/powerpoint/2010/main" val="200645523"/>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sz="2400" dirty="0"/>
              <a:t>We also know that pregnant women are more susceptible to viral diseases. Over and above the impact of COVID‐19 infection on a pregnant woman, there are concerns relating to the potential effect on fetal and neonatal outcome; therefore, pregnant women constitute a group that requires special attention in relation to prevention, diagnosis and management. In this Opinion, we review the clinical manifestation, neonatal outcome and risk of vertical transmission of COVID‐19 infection during pregnancy.</a:t>
            </a:r>
          </a:p>
        </p:txBody>
      </p:sp>
    </p:spTree>
    <p:extLst>
      <p:ext uri="{BB962C8B-B14F-4D97-AF65-F5344CB8AC3E}">
        <p14:creationId xmlns:p14="http://schemas.microsoft.com/office/powerpoint/2010/main" val="3424161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b="1" u="sng" dirty="0"/>
              <a:t>Symptoms of COVID-19</a:t>
            </a:r>
            <a:endParaRPr lang="en-US" dirty="0"/>
          </a:p>
        </p:txBody>
      </p:sp>
      <p:sp>
        <p:nvSpPr>
          <p:cNvPr id="3" name="Content Placeholder 2"/>
          <p:cNvSpPr>
            <a:spLocks noGrp="1"/>
          </p:cNvSpPr>
          <p:nvPr>
            <p:ph idx="1"/>
          </p:nvPr>
        </p:nvSpPr>
        <p:spPr/>
        <p:txBody>
          <a:bodyPr>
            <a:normAutofit fontScale="92500" lnSpcReduction="10000"/>
          </a:bodyPr>
          <a:lstStyle/>
          <a:p>
            <a:r>
              <a:rPr lang="en-US" sz="2800" b="1" dirty="0"/>
              <a:t>The main symptoms include:</a:t>
            </a:r>
          </a:p>
          <a:p>
            <a:r>
              <a:rPr lang="en-US" sz="2800" b="1" dirty="0"/>
              <a:t>Fever </a:t>
            </a:r>
          </a:p>
          <a:p>
            <a:r>
              <a:rPr lang="en-US" sz="2800" b="1" dirty="0"/>
              <a:t>Coughing</a:t>
            </a:r>
          </a:p>
          <a:p>
            <a:r>
              <a:rPr lang="en-US" sz="2800" b="1" dirty="0"/>
              <a:t>Shortness of breath</a:t>
            </a:r>
          </a:p>
          <a:p>
            <a:r>
              <a:rPr lang="en-US" sz="2800" b="1" dirty="0"/>
              <a:t>Trouble breathing</a:t>
            </a:r>
          </a:p>
          <a:p>
            <a:r>
              <a:rPr lang="en-US" sz="2800" b="1" dirty="0"/>
              <a:t>Fatigue</a:t>
            </a:r>
          </a:p>
          <a:p>
            <a:r>
              <a:rPr lang="en-US" sz="2800" b="1" dirty="0"/>
              <a:t>Chills, sometimes with shaking</a:t>
            </a:r>
          </a:p>
          <a:p>
            <a:endParaRPr lang="en-US" dirty="0"/>
          </a:p>
        </p:txBody>
      </p:sp>
    </p:spTree>
    <p:extLst>
      <p:ext uri="{BB962C8B-B14F-4D97-AF65-F5344CB8AC3E}">
        <p14:creationId xmlns:p14="http://schemas.microsoft.com/office/powerpoint/2010/main" val="36275620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67800" cy="6858000"/>
          </a:xfrm>
        </p:spPr>
        <p:txBody>
          <a:bodyPr>
            <a:normAutofit lnSpcReduction="10000"/>
          </a:bodyPr>
          <a:lstStyle/>
          <a:p>
            <a:r>
              <a:rPr lang="en-US" sz="2400" b="1" dirty="0"/>
              <a:t>Body aches</a:t>
            </a:r>
          </a:p>
          <a:p>
            <a:r>
              <a:rPr lang="en-US" sz="2400" b="1" dirty="0"/>
              <a:t>Headache</a:t>
            </a:r>
          </a:p>
          <a:p>
            <a:r>
              <a:rPr lang="en-US" sz="2400" b="1" dirty="0"/>
              <a:t>Sore throat</a:t>
            </a:r>
          </a:p>
          <a:p>
            <a:r>
              <a:rPr lang="en-US" sz="2400" b="1" dirty="0"/>
              <a:t>Congestion/runny nose</a:t>
            </a:r>
          </a:p>
          <a:p>
            <a:r>
              <a:rPr lang="en-US" sz="2400" b="1" dirty="0"/>
              <a:t>Loss of smell or taste</a:t>
            </a:r>
          </a:p>
          <a:p>
            <a:r>
              <a:rPr lang="en-US" sz="2400" b="1" dirty="0"/>
              <a:t>Nausea</a:t>
            </a:r>
          </a:p>
          <a:p>
            <a:r>
              <a:rPr lang="en-US" sz="2400" b="1" dirty="0"/>
              <a:t>Diarrhea</a:t>
            </a:r>
          </a:p>
          <a:p>
            <a:r>
              <a:rPr lang="en-US" sz="2600" b="1" dirty="0"/>
              <a:t>The virus can lead to </a:t>
            </a:r>
            <a:r>
              <a:rPr lang="en-US" sz="2600" b="1" dirty="0">
                <a:hlinkClick r:id="rId2"/>
              </a:rPr>
              <a:t>pneumonia</a:t>
            </a:r>
            <a:r>
              <a:rPr lang="en-US" sz="2600" b="1" dirty="0"/>
              <a:t>, respiratory failure, heart problems, liver problems, and death. Many COVID-19 complications may be caused by a condition known as cytokine release syndrome or a cytokine storm. This is when an infection triggers your immune system to flood your bloodstream with inflammatory proteins called cytokines. They can kill tissue and damage your organs.</a:t>
            </a:r>
          </a:p>
        </p:txBody>
      </p:sp>
    </p:spTree>
    <p:extLst>
      <p:ext uri="{BB962C8B-B14F-4D97-AF65-F5344CB8AC3E}">
        <p14:creationId xmlns:p14="http://schemas.microsoft.com/office/powerpoint/2010/main" val="26177846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2400" b="1" dirty="0"/>
              <a:t>If you’re infected, symptoms can show up in as few as 2 days or as many as 14. It varies from person to person.</a:t>
            </a:r>
          </a:p>
          <a:p>
            <a:r>
              <a:rPr lang="en-US" sz="2400" b="1" dirty="0"/>
              <a:t>Some people who are hospitalized for COVID-19 have also have dangerous blood clots, including in their legs, lungs, and arteries</a:t>
            </a:r>
          </a:p>
          <a:p>
            <a:endParaRPr lang="en-US" sz="2400" b="1" dirty="0"/>
          </a:p>
          <a:p>
            <a:pPr marL="0" indent="0">
              <a:buNone/>
            </a:pPr>
            <a:endParaRPr lang="en-US" sz="2400" b="1" dirty="0"/>
          </a:p>
        </p:txBody>
      </p:sp>
    </p:spTree>
    <p:extLst>
      <p:ext uri="{BB962C8B-B14F-4D97-AF65-F5344CB8AC3E}">
        <p14:creationId xmlns:p14="http://schemas.microsoft.com/office/powerpoint/2010/main" val="41261887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3948</TotalTime>
  <Words>1280</Words>
  <Application>Microsoft Office PowerPoint</Application>
  <PresentationFormat>On-screen Show (4:3)</PresentationFormat>
  <Paragraphs>87</Paragraphs>
  <Slides>19</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Century Gothic</vt:lpstr>
      <vt:lpstr>Tahoma</vt:lpstr>
      <vt:lpstr>Trebuchet MS</vt:lpstr>
      <vt:lpstr>Wingdings 2</vt:lpstr>
      <vt:lpstr>Quotable</vt:lpstr>
      <vt:lpstr>Name: Baha Rabee  Student No. :1202135  Course name :Fundamentals of nursing “Lab”  Subject name :COVID -19   Supervised By : Maram Jaghama </vt:lpstr>
      <vt:lpstr>Contents: </vt:lpstr>
      <vt:lpstr>Coronavirus</vt:lpstr>
      <vt:lpstr>PowerPoint Presentation</vt:lpstr>
      <vt:lpstr>PowerPoint Presentation</vt:lpstr>
      <vt:lpstr>PowerPoint Presentation</vt:lpstr>
      <vt:lpstr>Symptoms of COVID-19</vt:lpstr>
      <vt:lpstr>PowerPoint Presentation</vt:lpstr>
      <vt:lpstr>PowerPoint Presentation</vt:lpstr>
      <vt:lpstr>Distinguish between Corona virus, the bad cold, and others</vt:lpstr>
      <vt:lpstr>PowerPoint Presentation</vt:lpstr>
      <vt:lpstr>Coronavirus Treatment</vt:lpstr>
      <vt:lpstr>PowerPoint Presentation</vt:lpstr>
      <vt:lpstr>Coronavirus Vaccine </vt:lpstr>
      <vt:lpstr>Example of care plan</vt:lpstr>
      <vt:lpstr>PowerPoint Presentation</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dc:title>
  <dc:creator>Mohammed</dc:creator>
  <cp:lastModifiedBy>taghreed julany</cp:lastModifiedBy>
  <cp:revision>41</cp:revision>
  <dcterms:created xsi:type="dcterms:W3CDTF">2020-12-28T05:56:53Z</dcterms:created>
  <dcterms:modified xsi:type="dcterms:W3CDTF">2021-01-14T11:46:39Z</dcterms:modified>
</cp:coreProperties>
</file>