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3" r:id="rId2"/>
    <p:sldMasterId id="2147483665" r:id="rId3"/>
    <p:sldMasterId id="2147483667" r:id="rId4"/>
    <p:sldMasterId id="2147483671" r:id="rId5"/>
    <p:sldMasterId id="2147483673" r:id="rId6"/>
    <p:sldMasterId id="2147483675" r:id="rId7"/>
  </p:sldMasterIdLst>
  <p:notesMasterIdLst>
    <p:notesMasterId r:id="rId44"/>
  </p:notesMasterIdLst>
  <p:sldIdLst>
    <p:sldId id="256" r:id="rId8"/>
    <p:sldId id="294" r:id="rId9"/>
    <p:sldId id="257" r:id="rId10"/>
    <p:sldId id="258" r:id="rId11"/>
    <p:sldId id="260" r:id="rId12"/>
    <p:sldId id="261" r:id="rId13"/>
    <p:sldId id="262" r:id="rId14"/>
    <p:sldId id="263" r:id="rId15"/>
    <p:sldId id="265" r:id="rId16"/>
    <p:sldId id="289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97" r:id="rId25"/>
    <p:sldId id="288" r:id="rId26"/>
    <p:sldId id="274" r:id="rId27"/>
    <p:sldId id="275" r:id="rId28"/>
    <p:sldId id="295" r:id="rId29"/>
    <p:sldId id="276" r:id="rId30"/>
    <p:sldId id="290" r:id="rId31"/>
    <p:sldId id="278" r:id="rId32"/>
    <p:sldId id="279" r:id="rId33"/>
    <p:sldId id="291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96" r:id="rId42"/>
    <p:sldId id="29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4EB"/>
    <a:srgbClr val="ABECDB"/>
    <a:srgbClr val="90C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0016" autoAdjust="0"/>
    <p:restoredTop sz="80092" autoAdjust="0"/>
  </p:normalViewPr>
  <p:slideViewPr>
    <p:cSldViewPr snapToGrid="0">
      <p:cViewPr varScale="1">
        <p:scale>
          <a:sx n="93" d="100"/>
          <a:sy n="93" d="100"/>
        </p:scale>
        <p:origin x="18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DEE2B-06A5-4EDE-ADEC-B2682910674C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19B0F-2B41-4CC4-A63D-4581B6400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4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>
                <a:solidFill>
                  <a:srgbClr val="514A40"/>
                </a:solidFill>
                <a:latin typeface="Cambria"/>
              </a:rPr>
              <a:pPr/>
              <a:t>1</a:t>
            </a:fld>
            <a:endParaRPr lang="en-US">
              <a:solidFill>
                <a:srgbClr val="514A4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7347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19B0F-2B41-4CC4-A63D-4581B64008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8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1-1</a:t>
            </a:r>
          </a:p>
        </p:txBody>
      </p:sp>
    </p:spTree>
    <p:extLst>
      <p:ext uri="{BB962C8B-B14F-4D97-AF65-F5344CB8AC3E}">
        <p14:creationId xmlns:p14="http://schemas.microsoft.com/office/powerpoint/2010/main" val="238889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14A4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14A40"/>
                </a:solidFill>
              </a:rPr>
              <a:t>Copyright ©2017 Pearson Education, Inc.</a:t>
            </a:r>
            <a:endParaRPr lang="en-US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‹#›</a:t>
            </a:fld>
            <a:endParaRPr lang="en-US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0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5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14A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14A40"/>
                </a:solidFill>
              </a:rPr>
              <a:t>Copyright ©2017 Pearson Education, Inc.</a:t>
            </a:r>
            <a:endParaRPr lang="en-US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‹#›</a:t>
            </a:fld>
            <a:endParaRPr lang="en-US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6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14A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14A40"/>
                </a:solidFill>
              </a:rPr>
              <a:t>Copyright ©2017 Pearson Education, Inc.</a:t>
            </a:r>
            <a:endParaRPr lang="en-US">
              <a:solidFill>
                <a:srgbClr val="514A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‹#›</a:t>
            </a:fld>
            <a:endParaRPr lang="en-US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4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14A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14A40"/>
                </a:solidFill>
              </a:rPr>
              <a:t>Copyright ©2017 Pearson Education, Inc.</a:t>
            </a:r>
            <a:endParaRPr lang="en-US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‹#›</a:t>
            </a:fld>
            <a:endParaRPr lang="en-US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8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14A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14A40"/>
                </a:solidFill>
              </a:rPr>
              <a:t>Copyright ©2017 Pearson Education, Inc.</a:t>
            </a:r>
            <a:endParaRPr lang="en-US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‹#›</a:t>
            </a:fld>
            <a:endParaRPr lang="en-US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14A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14A40"/>
                </a:solidFill>
              </a:rPr>
              <a:t>Copyright ©2017 Pearson Education, Inc.</a:t>
            </a:r>
            <a:endParaRPr lang="en-US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‹#›</a:t>
            </a:fld>
            <a:endParaRPr lang="en-US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0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514A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‹#›</a:t>
            </a:fld>
            <a:endParaRPr lang="en-US">
              <a:solidFill>
                <a:srgbClr val="514A4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02810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514A40"/>
                </a:solidFill>
              </a:rPr>
              <a:t>Copyright ©2017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‹#›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4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514A40"/>
                </a:solidFill>
              </a:rPr>
              <a:t>Copyright ©2017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‹#›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1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7" r:id="rId2"/>
    <p:sldLayoutId id="2147483678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514A40"/>
                </a:solidFill>
              </a:rPr>
              <a:t>Copyright ©2017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‹#›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5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514A40"/>
                </a:solidFill>
              </a:rPr>
              <a:t>Copyright ©2017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‹#›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7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514A40"/>
                </a:solidFill>
              </a:rPr>
              <a:t>Copyright ©2017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‹#›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3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514A40"/>
                </a:solidFill>
              </a:rPr>
              <a:t>Copyright ©2017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‹#›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9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600" y="1562099"/>
            <a:ext cx="10388600" cy="32020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demand                                   for audit and               other assurance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4764101"/>
            <a:ext cx="10388600" cy="962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CHAPTER 1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812" y="121046"/>
            <a:ext cx="4335688" cy="282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10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7100" y="2743200"/>
            <a:ext cx="5187043" cy="1569660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1-2</a:t>
            </a:r>
          </a:p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Distinguish between auditing and accounting.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Distinction between auditing and 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Accounting</a:t>
            </a:r>
            <a:r>
              <a:rPr lang="en-US" sz="2800" dirty="0" smtClean="0">
                <a:solidFill>
                  <a:schemeClr val="accent1"/>
                </a:solidFill>
              </a:rPr>
              <a:t> is the recording, classifying, and summarizing of economic events to </a:t>
            </a:r>
            <a:r>
              <a:rPr lang="en-US" sz="2800" b="1" dirty="0" smtClean="0">
                <a:solidFill>
                  <a:schemeClr val="accent1"/>
                </a:solidFill>
              </a:rPr>
              <a:t>provide financial information </a:t>
            </a:r>
            <a:r>
              <a:rPr lang="en-US" sz="2800" dirty="0" smtClean="0">
                <a:solidFill>
                  <a:schemeClr val="accent1"/>
                </a:solidFill>
              </a:rPr>
              <a:t>for </a:t>
            </a:r>
            <a:r>
              <a:rPr lang="en-US" sz="2800" b="1" dirty="0" smtClean="0">
                <a:solidFill>
                  <a:schemeClr val="accent1"/>
                </a:solidFill>
              </a:rPr>
              <a:t>decision making.</a:t>
            </a: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Auditors</a:t>
            </a:r>
            <a:r>
              <a:rPr lang="en-US" sz="2800" dirty="0" smtClean="0">
                <a:solidFill>
                  <a:schemeClr val="accent1"/>
                </a:solidFill>
              </a:rPr>
              <a:t> focus on determining whether recorded information properly reflects the economic events that occurred during the accounting period. 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In addition to understanding accounting, auditors must possess </a:t>
            </a:r>
            <a:r>
              <a:rPr lang="en-US" sz="2800" b="1" dirty="0" smtClean="0">
                <a:solidFill>
                  <a:schemeClr val="accent1"/>
                </a:solidFill>
              </a:rPr>
              <a:t>expertise </a:t>
            </a:r>
            <a:r>
              <a:rPr lang="en-US" sz="2800" dirty="0" smtClean="0">
                <a:solidFill>
                  <a:schemeClr val="accent1"/>
                </a:solidFill>
              </a:rPr>
              <a:t>in the accumulation and interpretation of </a:t>
            </a:r>
            <a:r>
              <a:rPr lang="en-US" sz="2800" b="1" dirty="0" smtClean="0">
                <a:solidFill>
                  <a:schemeClr val="accent1"/>
                </a:solidFill>
              </a:rPr>
              <a:t>audit evidence.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11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12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5455" y="2311685"/>
            <a:ext cx="5187043" cy="2062103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1-3</a:t>
            </a:r>
          </a:p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Explain the importance of auditing in reducing information risk.</a:t>
            </a:r>
          </a:p>
        </p:txBody>
      </p:sp>
    </p:spTree>
    <p:extLst>
      <p:ext uri="{BB962C8B-B14F-4D97-AF65-F5344CB8AC3E}">
        <p14:creationId xmlns:p14="http://schemas.microsoft.com/office/powerpoint/2010/main" val="310655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 demand for auditing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Information risk </a:t>
            </a:r>
            <a:r>
              <a:rPr lang="en-US" sz="2800" dirty="0" smtClean="0">
                <a:solidFill>
                  <a:schemeClr val="accent1"/>
                </a:solidFill>
              </a:rPr>
              <a:t>reflects the possibility that the information upon which a </a:t>
            </a:r>
            <a:r>
              <a:rPr lang="en-US" sz="2800" smtClean="0">
                <a:solidFill>
                  <a:schemeClr val="accent1"/>
                </a:solidFill>
              </a:rPr>
              <a:t>business decision </a:t>
            </a:r>
            <a:r>
              <a:rPr lang="en-US" sz="2800" dirty="0" smtClean="0">
                <a:solidFill>
                  <a:schemeClr val="accent1"/>
                </a:solidFill>
              </a:rPr>
              <a:t>was made was inaccurate.</a:t>
            </a: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Auditing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of financial information reduces information risk to the users of financial information.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13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4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14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0794" y="2167847"/>
            <a:ext cx="6172200" cy="2062103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1-4</a:t>
            </a:r>
          </a:p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List the causes of information risk, and explain how this risk can be reduced.</a:t>
            </a:r>
          </a:p>
        </p:txBody>
      </p:sp>
    </p:spTree>
    <p:extLst>
      <p:ext uri="{BB962C8B-B14F-4D97-AF65-F5344CB8AC3E}">
        <p14:creationId xmlns:p14="http://schemas.microsoft.com/office/powerpoint/2010/main" val="398023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Causes of information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Remoteness of information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sz="2800" dirty="0" smtClean="0">
                <a:solidFill>
                  <a:schemeClr val="accent1"/>
                </a:solidFill>
              </a:rPr>
              <a:t>  Decision makers do not have firsthand knowledge and must rely on information provided by others.</a:t>
            </a: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Biases and motives of the provider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sz="2800" dirty="0" smtClean="0">
                <a:solidFill>
                  <a:schemeClr val="accent1"/>
                </a:solidFill>
              </a:rPr>
              <a:t> Information is provided by someone whose goals are inconsistent with those of the decision maker and may be biased.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15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8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Causes of information risk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Voluminous data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Higher volumes of transactions increase the likelihood of undetected errors.</a:t>
            </a: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Complex exchange t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ansactions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sz="2800" dirty="0" smtClean="0">
                <a:solidFill>
                  <a:schemeClr val="accent1"/>
                </a:solidFill>
              </a:rPr>
              <a:t> Transactions are increasingly complex and more difficult to record properly. Complex accounting standards are difficult to interpret and apply.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16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7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Reducing information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708222" cy="409938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User verifies information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The user may go to the business to verify the information. This is often costly and impractical.</a:t>
            </a: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User shares information risk with management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Management is responsible for providing reliable information, and may be held responsible in a lawsuit if inaccurate information is provided.</a:t>
            </a: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Audited financial statements are provided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External auditors are engaged to provide assurance that the financial statements are reliable.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17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0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06" y="482600"/>
            <a:ext cx="11555820" cy="5461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14A40"/>
                </a:solidFill>
              </a:rPr>
              <a:t>Copyright ©2017 Pearson Education, Inc.</a:t>
            </a:r>
            <a:endParaRPr lang="en-US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98358" y="6419462"/>
            <a:ext cx="698241" cy="197238"/>
          </a:xfrm>
        </p:spPr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1-18</a:t>
            </a:r>
          </a:p>
        </p:txBody>
      </p:sp>
    </p:spTree>
    <p:extLst>
      <p:ext uri="{BB962C8B-B14F-4D97-AF65-F5344CB8AC3E}">
        <p14:creationId xmlns:p14="http://schemas.microsoft.com/office/powerpoint/2010/main" val="229907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19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5955" y="1946277"/>
            <a:ext cx="7213600" cy="2554545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1-5</a:t>
            </a:r>
          </a:p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Describe assurance services and distinguish audit services from other assurance and </a:t>
            </a:r>
            <a:r>
              <a:rPr lang="en-US" sz="3200" b="1" dirty="0" err="1" smtClean="0">
                <a:solidFill>
                  <a:schemeClr val="accent1"/>
                </a:solidFill>
              </a:rPr>
              <a:t>nonassurance</a:t>
            </a:r>
            <a:r>
              <a:rPr lang="en-US" sz="3200" b="1" dirty="0" smtClean="0">
                <a:solidFill>
                  <a:schemeClr val="accent1"/>
                </a:solidFill>
              </a:rPr>
              <a:t> services provided by CPAs.</a:t>
            </a:r>
          </a:p>
        </p:txBody>
      </p:sp>
    </p:spTree>
    <p:extLst>
      <p:ext uri="{BB962C8B-B14F-4D97-AF65-F5344CB8AC3E}">
        <p14:creationId xmlns:p14="http://schemas.microsoft.com/office/powerpoint/2010/main" val="229759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01316"/>
            <a:ext cx="9446126" cy="8288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Chapter 1 Learning Objectives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16000"/>
            <a:ext cx="9176656" cy="4927600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8000" dirty="0">
                <a:solidFill>
                  <a:schemeClr val="accent1"/>
                </a:solidFill>
              </a:rPr>
              <a:t>1-1  Describe auditing.</a:t>
            </a:r>
          </a:p>
          <a:p>
            <a:pPr marL="45720" indent="0">
              <a:buNone/>
            </a:pPr>
            <a:r>
              <a:rPr lang="en-US" sz="8000" dirty="0">
                <a:solidFill>
                  <a:schemeClr val="accent1"/>
                </a:solidFill>
              </a:rPr>
              <a:t>1-2  Distinguish between </a:t>
            </a:r>
            <a:r>
              <a:rPr lang="en-US" sz="8000" dirty="0" smtClean="0">
                <a:solidFill>
                  <a:schemeClr val="accent1"/>
                </a:solidFill>
              </a:rPr>
              <a:t>auditing and </a:t>
            </a:r>
            <a:r>
              <a:rPr lang="en-US" sz="8000" dirty="0">
                <a:solidFill>
                  <a:schemeClr val="accent1"/>
                </a:solidFill>
              </a:rPr>
              <a:t>accounting.</a:t>
            </a:r>
          </a:p>
          <a:p>
            <a:pPr marL="45720" indent="0">
              <a:buNone/>
            </a:pPr>
            <a:r>
              <a:rPr lang="en-US" sz="8000" dirty="0">
                <a:solidFill>
                  <a:schemeClr val="accent1"/>
                </a:solidFill>
              </a:rPr>
              <a:t>1-3  Explain the importance of auditing in reducing information risk.</a:t>
            </a:r>
          </a:p>
          <a:p>
            <a:pPr marL="45720" indent="0">
              <a:buNone/>
            </a:pPr>
            <a:r>
              <a:rPr lang="en-US" sz="8000" dirty="0">
                <a:solidFill>
                  <a:schemeClr val="accent1"/>
                </a:solidFill>
              </a:rPr>
              <a:t>1-4  List the causes of information risk, and explain how this risk can </a:t>
            </a:r>
            <a:r>
              <a:rPr lang="en-US" sz="8000" dirty="0" smtClean="0">
                <a:solidFill>
                  <a:schemeClr val="accent1"/>
                </a:solidFill>
              </a:rPr>
              <a:t>be</a:t>
            </a:r>
          </a:p>
          <a:p>
            <a:pPr marL="45720" indent="0">
              <a:buNone/>
            </a:pPr>
            <a:r>
              <a:rPr lang="en-US" sz="8000" dirty="0" smtClean="0">
                <a:solidFill>
                  <a:schemeClr val="accent1"/>
                </a:solidFill>
              </a:rPr>
              <a:t>         reduced</a:t>
            </a:r>
            <a:r>
              <a:rPr lang="en-US" sz="8000" dirty="0">
                <a:solidFill>
                  <a:schemeClr val="accent1"/>
                </a:solidFill>
              </a:rPr>
              <a:t>.</a:t>
            </a:r>
            <a:r>
              <a:rPr lang="en-US" sz="8000" dirty="0" smtClean="0">
                <a:solidFill>
                  <a:schemeClr val="accent1"/>
                </a:solidFill>
              </a:rPr>
              <a:t> </a:t>
            </a:r>
          </a:p>
          <a:p>
            <a:pPr marL="45720" indent="0">
              <a:buNone/>
            </a:pPr>
            <a:r>
              <a:rPr lang="en-US" sz="8000" dirty="0" smtClean="0">
                <a:solidFill>
                  <a:schemeClr val="accent1"/>
                </a:solidFill>
              </a:rPr>
              <a:t>1-5  </a:t>
            </a:r>
            <a:r>
              <a:rPr lang="en-US" sz="8000" dirty="0">
                <a:solidFill>
                  <a:schemeClr val="accent1"/>
                </a:solidFill>
              </a:rPr>
              <a:t>Describe assurance services and distinguish audit services from other</a:t>
            </a:r>
          </a:p>
          <a:p>
            <a:pPr marL="45720" indent="0">
              <a:buNone/>
            </a:pPr>
            <a:r>
              <a:rPr lang="en-US" sz="8000" dirty="0">
                <a:solidFill>
                  <a:schemeClr val="accent1"/>
                </a:solidFill>
              </a:rPr>
              <a:t>         </a:t>
            </a:r>
            <a:r>
              <a:rPr lang="en-US" sz="8000" dirty="0" err="1" smtClean="0">
                <a:solidFill>
                  <a:schemeClr val="accent1"/>
                </a:solidFill>
              </a:rPr>
              <a:t>nonassurance</a:t>
            </a:r>
            <a:r>
              <a:rPr lang="en-US" sz="8000" dirty="0" smtClean="0">
                <a:solidFill>
                  <a:schemeClr val="accent1"/>
                </a:solidFill>
              </a:rPr>
              <a:t> </a:t>
            </a:r>
            <a:r>
              <a:rPr lang="en-US" sz="8000" dirty="0">
                <a:solidFill>
                  <a:schemeClr val="accent1"/>
                </a:solidFill>
              </a:rPr>
              <a:t>services provided by CPAs.</a:t>
            </a:r>
          </a:p>
          <a:p>
            <a:pPr marL="45720" indent="0">
              <a:buNone/>
            </a:pPr>
            <a:r>
              <a:rPr lang="en-US" sz="8000" dirty="0">
                <a:solidFill>
                  <a:schemeClr val="accent1"/>
                </a:solidFill>
              </a:rPr>
              <a:t>1-6  Differentiate the three main types of audits.</a:t>
            </a:r>
          </a:p>
          <a:p>
            <a:pPr marL="45720" indent="0">
              <a:buNone/>
            </a:pPr>
            <a:r>
              <a:rPr lang="en-US" sz="8000" dirty="0">
                <a:solidFill>
                  <a:schemeClr val="accent1"/>
                </a:solidFill>
              </a:rPr>
              <a:t>1-7  Identify the primary types of auditors.</a:t>
            </a:r>
          </a:p>
          <a:p>
            <a:pPr marL="45720" indent="0">
              <a:buNone/>
            </a:pPr>
            <a:r>
              <a:rPr lang="en-US" sz="8000" dirty="0">
                <a:solidFill>
                  <a:schemeClr val="accent1"/>
                </a:solidFill>
              </a:rPr>
              <a:t>1-8  Describe the requirements for becoming a CPA.</a:t>
            </a:r>
            <a:endParaRPr lang="en-US" sz="8000" dirty="0"/>
          </a:p>
          <a:p>
            <a:endParaRPr lang="en-US" sz="4200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2017 Pearson Education, Inc.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1-</a:t>
            </a:r>
            <a:fld id="{E31375A4-56A4-47D6-9801-1991572033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 services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46605"/>
            <a:ext cx="9810964" cy="41096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accent1"/>
                </a:solidFill>
              </a:rPr>
              <a:t>An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assurance service </a:t>
            </a:r>
            <a:r>
              <a:rPr lang="en-US" sz="3200" dirty="0" smtClean="0">
                <a:solidFill>
                  <a:schemeClr val="accent1"/>
                </a:solidFill>
              </a:rPr>
              <a:t>is an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independent professional service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chemeClr val="accent1"/>
                </a:solidFill>
              </a:rPr>
              <a:t>that </a:t>
            </a:r>
            <a:r>
              <a:rPr lang="en-US" sz="3200" b="1" dirty="0" smtClean="0">
                <a:solidFill>
                  <a:schemeClr val="accent1"/>
                </a:solidFill>
              </a:rPr>
              <a:t>improves</a:t>
            </a:r>
            <a:r>
              <a:rPr lang="en-US" sz="3200" dirty="0" smtClean="0">
                <a:solidFill>
                  <a:schemeClr val="accent1"/>
                </a:solidFill>
              </a:rPr>
              <a:t> the </a:t>
            </a:r>
            <a:r>
              <a:rPr lang="en-US" sz="3200" b="1" dirty="0" smtClean="0">
                <a:solidFill>
                  <a:schemeClr val="accent1"/>
                </a:solidFill>
              </a:rPr>
              <a:t>quality </a:t>
            </a:r>
            <a:r>
              <a:rPr lang="en-US" sz="3200" dirty="0" smtClean="0">
                <a:solidFill>
                  <a:schemeClr val="accent1"/>
                </a:solidFill>
              </a:rPr>
              <a:t>of information for decision makers.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accent1"/>
                </a:solidFill>
              </a:rPr>
              <a:t>Assurance services can be provided by CPAs or other professionals.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chemeClr val="accent1"/>
                </a:solidFill>
              </a:rPr>
              <a:t>Assurance services by CPAs have been common for years, especially regarding historical financial statement information.  </a:t>
            </a:r>
          </a:p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chemeClr val="accent1"/>
                </a:solidFill>
              </a:rPr>
              <a:t>Section 404 </a:t>
            </a:r>
            <a:r>
              <a:rPr lang="en-US" sz="3200" dirty="0" smtClean="0">
                <a:solidFill>
                  <a:schemeClr val="accent1"/>
                </a:solidFill>
              </a:rPr>
              <a:t>of the </a:t>
            </a:r>
            <a:r>
              <a:rPr lang="en-US" sz="3200" b="1" dirty="0" smtClean="0">
                <a:solidFill>
                  <a:schemeClr val="accent1"/>
                </a:solidFill>
              </a:rPr>
              <a:t>Sarbanes-Oxley Act </a:t>
            </a:r>
            <a:r>
              <a:rPr lang="en-US" sz="3200" dirty="0" smtClean="0">
                <a:solidFill>
                  <a:schemeClr val="accent1"/>
                </a:solidFill>
              </a:rPr>
              <a:t>now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requires assurance</a:t>
            </a:r>
            <a:r>
              <a:rPr lang="en-US" sz="3200" dirty="0" smtClean="0">
                <a:solidFill>
                  <a:schemeClr val="accent1"/>
                </a:solidFill>
              </a:rPr>
              <a:t> regarding </a:t>
            </a:r>
            <a:r>
              <a:rPr lang="en-US" sz="3200" b="1" dirty="0" smtClean="0">
                <a:solidFill>
                  <a:schemeClr val="accent1"/>
                </a:solidFill>
              </a:rPr>
              <a:t>internal controls </a:t>
            </a:r>
            <a:r>
              <a:rPr lang="en-US" sz="3200" dirty="0" smtClean="0">
                <a:solidFill>
                  <a:schemeClr val="accent1"/>
                </a:solidFill>
              </a:rPr>
              <a:t>for larger public companies.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20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attestation services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21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2085" y="1295400"/>
            <a:ext cx="82078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An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attestation service </a:t>
            </a:r>
            <a:r>
              <a:rPr lang="en-US" sz="2800" dirty="0" smtClean="0">
                <a:solidFill>
                  <a:schemeClr val="accent1"/>
                </a:solidFill>
              </a:rPr>
              <a:t>is a type of service in which the CPA issues a report about a subject matter or assertion that is made by another party.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5655" y="2928135"/>
            <a:ext cx="7855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Primary categories </a:t>
            </a:r>
            <a:r>
              <a:rPr lang="en-US" sz="2400" dirty="0" smtClean="0">
                <a:solidFill>
                  <a:schemeClr val="accent1"/>
                </a:solidFill>
              </a:rPr>
              <a:t>of attestation services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Audits of historical financial statements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Audits of internal control over financial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Reviews of historical financial statements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Other attestation that may be applied to a broad range of subjects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5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assurance and </a:t>
            </a:r>
            <a:r>
              <a:rPr lang="en-US" dirty="0" err="1" smtClean="0"/>
              <a:t>nonassurance</a:t>
            </a:r>
            <a:r>
              <a:rPr lang="en-US" dirty="0" smtClean="0"/>
              <a:t> services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22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0393" y="1349829"/>
            <a:ext cx="99332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Other assurance services </a:t>
            </a:r>
            <a:r>
              <a:rPr lang="en-US" sz="2800" dirty="0" smtClean="0">
                <a:solidFill>
                  <a:schemeClr val="accent1"/>
                </a:solidFill>
              </a:rPr>
              <a:t>do not meet the definition of attestation services.  A written report is not required, and it need not be about reliability or compliance.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3276600"/>
            <a:ext cx="9296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Nonassurance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services: </a:t>
            </a:r>
            <a:r>
              <a:rPr lang="en-US" sz="2400" dirty="0">
                <a:solidFill>
                  <a:schemeClr val="accent1"/>
                </a:solidFill>
              </a:rPr>
              <a:t>CPA </a:t>
            </a:r>
            <a:r>
              <a:rPr lang="en-US" sz="2400" dirty="0" smtClean="0">
                <a:solidFill>
                  <a:schemeClr val="accent1"/>
                </a:solidFill>
              </a:rPr>
              <a:t>firms perform numerous other services that generally fall outside the scope of assurance services. Three specific examples are: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/>
                </a:solidFill>
              </a:rPr>
              <a:t>Accounting and bookkeeping 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/>
                </a:solidFill>
              </a:rPr>
              <a:t>Tax 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/>
                </a:solidFill>
              </a:rPr>
              <a:t>Management consulting services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7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23</a:t>
            </a:fld>
            <a:endParaRPr lang="en-US" dirty="0">
              <a:solidFill>
                <a:srgbClr val="514A4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1" y="159846"/>
            <a:ext cx="11861800" cy="595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9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24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8300" y="2578100"/>
            <a:ext cx="5918200" cy="1569660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1-6</a:t>
            </a:r>
          </a:p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Differentiate the three main types of audits.</a:t>
            </a:r>
          </a:p>
        </p:txBody>
      </p:sp>
    </p:spTree>
    <p:extLst>
      <p:ext uri="{BB962C8B-B14F-4D97-AF65-F5344CB8AC3E}">
        <p14:creationId xmlns:p14="http://schemas.microsoft.com/office/powerpoint/2010/main" val="333002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types of audits performed by </a:t>
            </a:r>
            <a:r>
              <a:rPr lang="en-US" dirty="0" err="1" smtClean="0"/>
              <a:t>cpa</a:t>
            </a:r>
            <a:r>
              <a:rPr lang="en-US" dirty="0" smtClean="0"/>
              <a:t> FIRMS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9601200" cy="4419600"/>
          </a:xfrm>
        </p:spPr>
        <p:txBody>
          <a:bodyPr>
            <a:normAutofit lnSpcReduction="10000"/>
          </a:bodyPr>
          <a:lstStyle/>
          <a:p>
            <a:pPr marL="560070" indent="-514350">
              <a:buAutoNum type="arabicPeriod"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Operational audit—</a:t>
            </a:r>
            <a:r>
              <a:rPr lang="en-US" sz="2800" dirty="0" smtClean="0">
                <a:solidFill>
                  <a:schemeClr val="accent1"/>
                </a:solidFill>
              </a:rPr>
              <a:t>Evaluates the </a:t>
            </a:r>
            <a:r>
              <a:rPr lang="en-US" sz="2800" b="1" i="1" dirty="0" smtClean="0">
                <a:solidFill>
                  <a:schemeClr val="accent1"/>
                </a:solidFill>
              </a:rPr>
              <a:t>efficiency </a:t>
            </a:r>
            <a:r>
              <a:rPr lang="en-US" sz="2800" dirty="0" smtClean="0">
                <a:solidFill>
                  <a:schemeClr val="accent1"/>
                </a:solidFill>
              </a:rPr>
              <a:t>and </a:t>
            </a:r>
            <a:r>
              <a:rPr lang="en-US" sz="2800" b="1" i="1" dirty="0" smtClean="0">
                <a:solidFill>
                  <a:schemeClr val="accent1"/>
                </a:solidFill>
              </a:rPr>
              <a:t>effectiveness </a:t>
            </a:r>
            <a:r>
              <a:rPr lang="en-US" sz="2800" dirty="0" smtClean="0">
                <a:solidFill>
                  <a:schemeClr val="accent1"/>
                </a:solidFill>
              </a:rPr>
              <a:t>of any part of an organization’s operating procedures and methods.</a:t>
            </a:r>
          </a:p>
          <a:p>
            <a:pPr marL="560070" indent="-514350">
              <a:buFont typeface="Arial" pitchFamily="34" charset="0"/>
              <a:buAutoNum type="arabicPeriod"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Compliance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audit—</a:t>
            </a:r>
            <a:r>
              <a:rPr lang="en-US" sz="2800" dirty="0" smtClean="0">
                <a:solidFill>
                  <a:schemeClr val="accent1"/>
                </a:solidFill>
              </a:rPr>
              <a:t>Determines </a:t>
            </a:r>
            <a:r>
              <a:rPr lang="en-US" sz="2800" dirty="0">
                <a:solidFill>
                  <a:schemeClr val="accent1"/>
                </a:solidFill>
              </a:rPr>
              <a:t>whether the auditee is following specific procedures, </a:t>
            </a:r>
            <a:r>
              <a:rPr lang="en-US" sz="2800" dirty="0" smtClean="0">
                <a:solidFill>
                  <a:schemeClr val="accent1"/>
                </a:solidFill>
              </a:rPr>
              <a:t>rules, </a:t>
            </a:r>
            <a:r>
              <a:rPr lang="en-US" sz="2800" dirty="0">
                <a:solidFill>
                  <a:schemeClr val="accent1"/>
                </a:solidFill>
              </a:rPr>
              <a:t>or regulations set by some higher authority.</a:t>
            </a:r>
          </a:p>
          <a:p>
            <a:pPr marL="560070" indent="-514350">
              <a:buFont typeface="Arial" pitchFamily="34" charset="0"/>
              <a:buAutoNum type="arabicPeriod"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Financial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statement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audit—</a:t>
            </a:r>
            <a:r>
              <a:rPr lang="en-US" sz="2800" dirty="0" smtClean="0">
                <a:solidFill>
                  <a:schemeClr val="accent1"/>
                </a:solidFill>
              </a:rPr>
              <a:t>Determines </a:t>
            </a:r>
            <a:r>
              <a:rPr lang="en-US" sz="2800" dirty="0">
                <a:solidFill>
                  <a:schemeClr val="accent1"/>
                </a:solidFill>
              </a:rPr>
              <a:t>whether the financial statements are stated in accordance with specific criteria.  The criteria are normally U. S. </a:t>
            </a:r>
            <a:r>
              <a:rPr lang="en-US" sz="2800" dirty="0" smtClean="0">
                <a:solidFill>
                  <a:schemeClr val="accent1"/>
                </a:solidFill>
              </a:rPr>
              <a:t>GAAP or </a:t>
            </a:r>
            <a:r>
              <a:rPr lang="en-US" sz="2800" dirty="0">
                <a:solidFill>
                  <a:schemeClr val="accent1"/>
                </a:solidFill>
              </a:rPr>
              <a:t>international accounting standards.</a:t>
            </a:r>
          </a:p>
          <a:p>
            <a:pPr marL="560070" indent="-514350">
              <a:buAutoNum type="arabicPeriod"/>
            </a:pPr>
            <a:endParaRPr lang="en-US" sz="2800" dirty="0" smtClean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25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9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26</a:t>
            </a:fld>
            <a:endParaRPr lang="en-US" dirty="0">
              <a:solidFill>
                <a:srgbClr val="514A4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7" y="1322614"/>
            <a:ext cx="11897854" cy="364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6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27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9945" y="2444536"/>
            <a:ext cx="5918200" cy="1569660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1-7</a:t>
            </a:r>
          </a:p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Identify the primary types of auditors.</a:t>
            </a:r>
          </a:p>
        </p:txBody>
      </p:sp>
    </p:spTree>
    <p:extLst>
      <p:ext uri="{BB962C8B-B14F-4D97-AF65-F5344CB8AC3E}">
        <p14:creationId xmlns:p14="http://schemas.microsoft.com/office/powerpoint/2010/main" val="23044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263316"/>
          </a:xfrm>
        </p:spPr>
        <p:txBody>
          <a:bodyPr>
            <a:normAutofit/>
          </a:bodyPr>
          <a:lstStyle/>
          <a:p>
            <a:r>
              <a:rPr lang="en-US" dirty="0" smtClean="0"/>
              <a:t>Identify the Primary types of auditors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78000"/>
            <a:ext cx="9601200" cy="4165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The primary types of auditors: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Certified public accounting firms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Government accountability office auditors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Internal revenue agents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Internal auditors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28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Certified public accounting firms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29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3243" y="1524000"/>
            <a:ext cx="9443356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Responsible for auditing financial statements of all publicly traded companies, most other large companies, smaller companies, and noncommercial organizations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7358" y="3902529"/>
            <a:ext cx="7354856" cy="1938992"/>
          </a:xfrm>
          <a:prstGeom prst="rect">
            <a:avLst/>
          </a:prstGeom>
          <a:solidFill>
            <a:srgbClr val="D0F4EB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Reflects the fact that auditors who express audit opinions must be licensed as Certified Public Accountants—CPAs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Often also called </a:t>
            </a:r>
            <a:r>
              <a:rPr lang="en-US" sz="2400" b="1" i="1" dirty="0" smtClean="0">
                <a:solidFill>
                  <a:schemeClr val="accent1"/>
                </a:solidFill>
              </a:rPr>
              <a:t>external auditors </a:t>
            </a:r>
            <a:r>
              <a:rPr lang="en-US" sz="2400" dirty="0" smtClean="0">
                <a:solidFill>
                  <a:schemeClr val="accent1"/>
                </a:solidFill>
              </a:rPr>
              <a:t>or </a:t>
            </a:r>
            <a:r>
              <a:rPr lang="en-US" sz="2400" b="1" i="1" dirty="0" smtClean="0">
                <a:solidFill>
                  <a:schemeClr val="accent1"/>
                </a:solidFill>
              </a:rPr>
              <a:t>independent auditors</a:t>
            </a:r>
            <a:endParaRPr lang="en-US" sz="24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3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7215" y="2857500"/>
            <a:ext cx="4474028" cy="1077218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1-1</a:t>
            </a:r>
          </a:p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Describe auditing.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Government accountability office auditors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30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7671" y="1513114"/>
            <a:ext cx="968284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An auditor working for the U. S. Government Accountability Office (GAO).  The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GAO</a:t>
            </a:r>
            <a:r>
              <a:rPr lang="en-US" sz="2800" dirty="0" smtClean="0">
                <a:solidFill>
                  <a:schemeClr val="accent1"/>
                </a:solidFill>
              </a:rPr>
              <a:t> reports solely to Congress.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7785" y="3157031"/>
            <a:ext cx="8098972" cy="2308324"/>
          </a:xfrm>
          <a:prstGeom prst="rect">
            <a:avLst/>
          </a:prstGeom>
          <a:solidFill>
            <a:srgbClr val="D0F4EB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The GAO has many of the same responsibilities as CPA firms, though their primary responsibility is to perform the audit function for Congress.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Authority for government agency spending is a matter of law, so there is considerable emphasis on compliance with laws and regulations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79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Internal revenue agents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31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2329" y="1779814"/>
            <a:ext cx="8277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Responsible for enforcing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federal tax laws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6973" y="3003527"/>
            <a:ext cx="7821385" cy="2308324"/>
          </a:xfrm>
          <a:prstGeom prst="rect">
            <a:avLst/>
          </a:prstGeom>
          <a:solidFill>
            <a:srgbClr val="D0F4EB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Internal revenue agents’ major responsibility is to audit tax returns for compliance with tax laws.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The complexity of federal tax laws, including individual income tax, corporate income tax, estate tax, and gift tax, among others, requires considerable tax knowledge in addition to auditing skills.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Internal auditors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32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0399" y="1358902"/>
            <a:ext cx="884645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Internal auditors </a:t>
            </a:r>
            <a:r>
              <a:rPr lang="en-US" sz="2800" dirty="0" smtClean="0">
                <a:solidFill>
                  <a:schemeClr val="accent1"/>
                </a:solidFill>
              </a:rPr>
              <a:t>are employed by many organizations and function similarly to GAO auditors.  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1485900" y="2841172"/>
            <a:ext cx="9552210" cy="1938992"/>
          </a:xfrm>
          <a:prstGeom prst="rect">
            <a:avLst/>
          </a:prstGeom>
          <a:solidFill>
            <a:srgbClr val="D0F4E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They most commonly </a:t>
            </a:r>
            <a:r>
              <a:rPr lang="en-US" sz="2400" dirty="0" smtClean="0">
                <a:solidFill>
                  <a:schemeClr val="accent1"/>
                </a:solidFill>
              </a:rPr>
              <a:t>perform </a:t>
            </a:r>
            <a:r>
              <a:rPr lang="en-US" sz="2400" dirty="0">
                <a:solidFill>
                  <a:schemeClr val="accent1"/>
                </a:solidFill>
              </a:rPr>
              <a:t>compliance auditing, but may also be involved in operational audits. </a:t>
            </a:r>
            <a:endParaRPr lang="en-US" sz="2400" dirty="0" smtClean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To maintain independence, internal auditors often report to </a:t>
            </a:r>
            <a:r>
              <a:rPr lang="en-US" sz="2400" dirty="0" smtClean="0">
                <a:solidFill>
                  <a:schemeClr val="accent1"/>
                </a:solidFill>
              </a:rPr>
              <a:t>an audit </a:t>
            </a:r>
            <a:r>
              <a:rPr lang="en-US" sz="2400" dirty="0">
                <a:solidFill>
                  <a:schemeClr val="accent1"/>
                </a:solidFill>
              </a:rPr>
              <a:t>committee of the board of directors.</a:t>
            </a:r>
            <a:endParaRPr lang="en-US" sz="24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33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8300" y="2578100"/>
            <a:ext cx="5918200" cy="1569660"/>
          </a:xfrm>
          <a:prstGeom prst="rect">
            <a:avLst/>
          </a:prstGeom>
          <a:solidFill>
            <a:srgbClr val="D0F4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1-8</a:t>
            </a:r>
          </a:p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Describe the requirements for becoming a CPA.</a:t>
            </a:r>
          </a:p>
        </p:txBody>
      </p:sp>
    </p:spTree>
    <p:extLst>
      <p:ext uri="{BB962C8B-B14F-4D97-AF65-F5344CB8AC3E}">
        <p14:creationId xmlns:p14="http://schemas.microsoft.com/office/powerpoint/2010/main" val="16094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263316"/>
          </a:xfrm>
        </p:spPr>
        <p:txBody>
          <a:bodyPr>
            <a:normAutofit/>
          </a:bodyPr>
          <a:lstStyle/>
          <a:p>
            <a:r>
              <a:rPr lang="en-US" dirty="0" smtClean="0"/>
              <a:t>Requirements for becoming a </a:t>
            </a:r>
            <a:r>
              <a:rPr lang="en-US" dirty="0" err="1" smtClean="0"/>
              <a:t>cpa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84" y="1644316"/>
            <a:ext cx="9492914" cy="37785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/>
                </a:solidFill>
              </a:rPr>
              <a:t>Becoming a CPA is regulated by state law through the licensing boards of each state. 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Three general requirements</a:t>
            </a:r>
            <a:r>
              <a:rPr lang="en-US" sz="3200" dirty="0" smtClean="0">
                <a:solidFill>
                  <a:schemeClr val="accent1"/>
                </a:solidFill>
              </a:rPr>
              <a:t> must be met, though the specifics differ among states.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/>
                </a:solidFill>
              </a:rPr>
              <a:t>The three requirements are: </a:t>
            </a:r>
          </a:p>
          <a:p>
            <a:pPr marL="365760" lvl="1" indent="0">
              <a:buNone/>
            </a:pPr>
            <a:r>
              <a:rPr lang="en-US" sz="3000" dirty="0" smtClean="0">
                <a:solidFill>
                  <a:schemeClr val="accent1"/>
                </a:solidFill>
              </a:rPr>
              <a:t>1. Education</a:t>
            </a:r>
          </a:p>
          <a:p>
            <a:pPr marL="365760" lvl="1" indent="0">
              <a:buNone/>
            </a:pPr>
            <a:r>
              <a:rPr lang="en-US" sz="3000" dirty="0" smtClean="0">
                <a:solidFill>
                  <a:schemeClr val="accent1"/>
                </a:solidFill>
              </a:rPr>
              <a:t>2. Uniform CPA examination </a:t>
            </a:r>
          </a:p>
          <a:p>
            <a:pPr marL="365760" lvl="1" indent="0">
              <a:buNone/>
            </a:pPr>
            <a:r>
              <a:rPr lang="en-US" sz="3000" dirty="0" smtClean="0">
                <a:solidFill>
                  <a:schemeClr val="accent1"/>
                </a:solidFill>
              </a:rPr>
              <a:t>3. Experience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chemeClr val="accent1"/>
              </a:solidFill>
            </a:endParaRPr>
          </a:p>
          <a:p>
            <a:pPr marL="45720" indent="0">
              <a:buNone/>
            </a:pPr>
            <a:endParaRPr lang="en-US" sz="3200" dirty="0" smtClean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34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0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591" y="609600"/>
            <a:ext cx="11750683" cy="5334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1-</a:t>
            </a:r>
            <a:fld id="{E31375A4-56A4-47D6-9801-1991572033F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36</a:t>
            </a:fld>
            <a:endParaRPr lang="en-US" dirty="0">
              <a:solidFill>
                <a:srgbClr val="514A40"/>
              </a:solidFill>
            </a:endParaRPr>
          </a:p>
        </p:txBody>
      </p:sp>
      <p:pic>
        <p:nvPicPr>
          <p:cNvPr id="1026" name="Picture 3" descr="3293795473_475244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2443163"/>
            <a:ext cx="5486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56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AUDITING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Auditing</a:t>
            </a:r>
            <a:r>
              <a:rPr lang="en-US" sz="3200" dirty="0" smtClean="0">
                <a:solidFill>
                  <a:schemeClr val="accent1"/>
                </a:solidFill>
              </a:rPr>
              <a:t> is the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accumulation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dirty="0" smtClean="0">
                <a:solidFill>
                  <a:schemeClr val="accent1"/>
                </a:solidFill>
              </a:rPr>
              <a:t>and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evaluation</a:t>
            </a:r>
            <a:r>
              <a:rPr lang="en-US" sz="3200" dirty="0" smtClean="0">
                <a:solidFill>
                  <a:schemeClr val="accent1"/>
                </a:solidFill>
              </a:rPr>
              <a:t> of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evidence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dirty="0" smtClean="0">
                <a:solidFill>
                  <a:schemeClr val="accent1"/>
                </a:solidFill>
              </a:rPr>
              <a:t>about information to determine and report on the degree of correspondence between the information and established criteria. </a:t>
            </a:r>
            <a:endParaRPr lang="en-US" sz="3200" dirty="0">
              <a:solidFill>
                <a:schemeClr val="accent1"/>
              </a:solidFill>
            </a:endParaRPr>
          </a:p>
          <a:p>
            <a:r>
              <a:rPr lang="en-US" sz="3200" dirty="0" smtClean="0">
                <a:solidFill>
                  <a:schemeClr val="accent1"/>
                </a:solidFill>
              </a:rPr>
              <a:t>Auditing should be done by a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competent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32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independent</a:t>
            </a:r>
            <a:r>
              <a:rPr lang="en-US" sz="32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200" i="1" dirty="0" smtClean="0">
                <a:solidFill>
                  <a:schemeClr val="accent1"/>
                </a:solidFill>
              </a:rPr>
              <a:t>person.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4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Information and established criteria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1-5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3342" y="1829731"/>
            <a:ext cx="7690757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To do an audit, there must be information in a verifiable form and some standards (criteria) by which the auditor can evaluate the information.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2571" y="3918502"/>
            <a:ext cx="165778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FASB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39743" y="3918503"/>
            <a:ext cx="1632857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</a:t>
            </a:r>
            <a:r>
              <a:rPr lang="en-US" sz="3200" b="1" dirty="0" smtClean="0"/>
              <a:t>ASB</a:t>
            </a:r>
            <a:endParaRPr lang="en-US" sz="3200" b="1" dirty="0"/>
          </a:p>
        </p:txBody>
      </p:sp>
      <p:sp>
        <p:nvSpPr>
          <p:cNvPr id="10" name="Left-Right Arrow 9"/>
          <p:cNvSpPr/>
          <p:nvPr/>
        </p:nvSpPr>
        <p:spPr>
          <a:xfrm>
            <a:off x="5176157" y="4180113"/>
            <a:ext cx="1657784" cy="3461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59066" y="3702119"/>
            <a:ext cx="1674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Criteria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ACCUMULATING AND EVALUATING EVIDENCE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6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3342" y="1829731"/>
            <a:ext cx="7690757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Evidence</a:t>
            </a:r>
            <a:r>
              <a:rPr lang="en-US" sz="2800" dirty="0" smtClean="0">
                <a:solidFill>
                  <a:schemeClr val="accent1"/>
                </a:solidFill>
              </a:rPr>
              <a:t> is any information used by the auditor to determine whether the information being audited is stated in accordance with established criteria.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229" y="4636403"/>
            <a:ext cx="1838778" cy="9848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Transaction Data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18757" y="3951344"/>
            <a:ext cx="2227943" cy="9848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Communications with Outsiders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93708" y="4914473"/>
            <a:ext cx="1866900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Observations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8173358" y="4109207"/>
            <a:ext cx="1676400" cy="9848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Client Testimony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4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Competent, independent person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7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84614" y="1524000"/>
            <a:ext cx="2726872" cy="9797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Competence</a:t>
            </a: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 flipH="1">
            <a:off x="7609113" y="1524000"/>
            <a:ext cx="2743200" cy="9797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Independence</a:t>
            </a:r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811486" y="2730759"/>
            <a:ext cx="2612571" cy="12409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Evaluation of Evidence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3120000">
            <a:off x="8100021" y="2635395"/>
            <a:ext cx="418520" cy="1217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-3360000">
            <a:off x="3672138" y="2617111"/>
            <a:ext cx="428123" cy="1320817"/>
          </a:xfrm>
          <a:prstGeom prst="down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669280" y="4274820"/>
            <a:ext cx="911352" cy="388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366260" y="4951445"/>
            <a:ext cx="3749040" cy="9921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Proper Conclusion</a:t>
            </a:r>
          </a:p>
          <a:p>
            <a:pPr algn="ctr"/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Reporting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8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0443" y="1524000"/>
            <a:ext cx="7821386" cy="2062103"/>
          </a:xfrm>
          <a:prstGeom prst="rect">
            <a:avLst/>
          </a:prstGeom>
          <a:solidFill>
            <a:srgbClr val="ABECDB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The final stage in the auditing process is preparing the </a:t>
            </a:r>
            <a:r>
              <a:rPr lang="en-US" sz="3200" b="1" i="1" dirty="0" smtClean="0">
                <a:solidFill>
                  <a:schemeClr val="accent1"/>
                </a:solidFill>
              </a:rPr>
              <a:t>audit report</a:t>
            </a:r>
            <a:r>
              <a:rPr lang="en-US" sz="3200" dirty="0" smtClean="0">
                <a:solidFill>
                  <a:schemeClr val="accent1"/>
                </a:solidFill>
              </a:rPr>
              <a:t>, which communicates the auditor’s findings to users.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9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6800" y="2755900"/>
            <a:ext cx="5187043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Figure 1-1 Audit of a Tax Return on this slide.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73" y="260779"/>
            <a:ext cx="9503228" cy="592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4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2_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4.xml><?xml version="1.0" encoding="utf-8"?>
<a:theme xmlns:a="http://schemas.openxmlformats.org/drawingml/2006/main" name="3_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5.xml><?xml version="1.0" encoding="utf-8"?>
<a:theme xmlns:a="http://schemas.openxmlformats.org/drawingml/2006/main" name="5_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6.xml><?xml version="1.0" encoding="utf-8"?>
<a:theme xmlns:a="http://schemas.openxmlformats.org/drawingml/2006/main" name="4_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7.xml><?xml version="1.0" encoding="utf-8"?>
<a:theme xmlns:a="http://schemas.openxmlformats.org/drawingml/2006/main" name="6_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2636</TotalTime>
  <Words>1504</Words>
  <Application>Microsoft Office PowerPoint</Application>
  <PresentationFormat>Widescreen</PresentationFormat>
  <Paragraphs>196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Cambria</vt:lpstr>
      <vt:lpstr>Wingdings</vt:lpstr>
      <vt:lpstr>1_Red Line Business 16x9</vt:lpstr>
      <vt:lpstr>Red Line Business 16x9</vt:lpstr>
      <vt:lpstr>2_Red Line Business 16x9</vt:lpstr>
      <vt:lpstr>3_Red Line Business 16x9</vt:lpstr>
      <vt:lpstr>5_Red Line Business 16x9</vt:lpstr>
      <vt:lpstr>4_Red Line Business 16x9</vt:lpstr>
      <vt:lpstr>6_Red Line Business 16x9</vt:lpstr>
      <vt:lpstr>The demand                                   for audit and               other assurance services</vt:lpstr>
      <vt:lpstr>Chapter 1 Learning Objectives </vt:lpstr>
      <vt:lpstr>PowerPoint Presentation</vt:lpstr>
      <vt:lpstr>NATURE OF AUDITING </vt:lpstr>
      <vt:lpstr>   Information and established criteria </vt:lpstr>
      <vt:lpstr>   ACCUMULATING AND EVALUATING EVIDENCE </vt:lpstr>
      <vt:lpstr> Competent, independent person </vt:lpstr>
      <vt:lpstr>Reporting </vt:lpstr>
      <vt:lpstr>PowerPoint Presentation</vt:lpstr>
      <vt:lpstr>PowerPoint Presentation</vt:lpstr>
      <vt:lpstr>Distinction between auditing and accounting</vt:lpstr>
      <vt:lpstr>PowerPoint Presentation</vt:lpstr>
      <vt:lpstr>Economic demand for auditing</vt:lpstr>
      <vt:lpstr>PowerPoint Presentation</vt:lpstr>
      <vt:lpstr>Causes of information risk</vt:lpstr>
      <vt:lpstr>Causes of information risk (Cont.)</vt:lpstr>
      <vt:lpstr>Reducing information risk</vt:lpstr>
      <vt:lpstr>PowerPoint Presentation</vt:lpstr>
      <vt:lpstr>PowerPoint Presentation</vt:lpstr>
      <vt:lpstr>Assurance services </vt:lpstr>
      <vt:lpstr>   attestation services </vt:lpstr>
      <vt:lpstr>   other assurance and nonassurance services </vt:lpstr>
      <vt:lpstr>    </vt:lpstr>
      <vt:lpstr>PowerPoint Presentation</vt:lpstr>
      <vt:lpstr>Primary types of audits performed by cpa FIRMS </vt:lpstr>
      <vt:lpstr>PowerPoint Presentation</vt:lpstr>
      <vt:lpstr>PowerPoint Presentation</vt:lpstr>
      <vt:lpstr>Identify the Primary types of auditors </vt:lpstr>
      <vt:lpstr>Certified public accounting firms </vt:lpstr>
      <vt:lpstr>Government accountability office auditors </vt:lpstr>
      <vt:lpstr>Internal revenue agents </vt:lpstr>
      <vt:lpstr>Internal auditors </vt:lpstr>
      <vt:lpstr>PowerPoint Presentation</vt:lpstr>
      <vt:lpstr>Requirements for becoming a cpa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demand for audit and other assurance services</dc:title>
  <dc:creator>Cynthia Dittmer</dc:creator>
  <cp:lastModifiedBy>Petrino, Daniel</cp:lastModifiedBy>
  <cp:revision>77</cp:revision>
  <dcterms:created xsi:type="dcterms:W3CDTF">2015-09-27T21:25:25Z</dcterms:created>
  <dcterms:modified xsi:type="dcterms:W3CDTF">2016-03-31T12:25:45Z</dcterms:modified>
</cp:coreProperties>
</file>