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256" r:id="rId2"/>
    <p:sldId id="314" r:id="rId3"/>
    <p:sldId id="315" r:id="rId4"/>
    <p:sldId id="316" r:id="rId5"/>
    <p:sldId id="317" r:id="rId6"/>
    <p:sldId id="318" r:id="rId7"/>
    <p:sldId id="319" r:id="rId8"/>
    <p:sldId id="320" r:id="rId9"/>
    <p:sldId id="321" r:id="rId10"/>
    <p:sldId id="257" r:id="rId11"/>
    <p:sldId id="258" r:id="rId12"/>
    <p:sldId id="259" r:id="rId13"/>
    <p:sldId id="260" r:id="rId14"/>
    <p:sldId id="261" r:id="rId15"/>
    <p:sldId id="262" r:id="rId16"/>
    <p:sldId id="263" r:id="rId17"/>
    <p:sldId id="322" r:id="rId18"/>
    <p:sldId id="323" r:id="rId19"/>
    <p:sldId id="264" r:id="rId20"/>
    <p:sldId id="265" r:id="rId21"/>
    <p:sldId id="266" r:id="rId22"/>
    <p:sldId id="324" r:id="rId23"/>
    <p:sldId id="325" r:id="rId24"/>
    <p:sldId id="326" r:id="rId25"/>
    <p:sldId id="267" r:id="rId26"/>
    <p:sldId id="327" r:id="rId27"/>
    <p:sldId id="268" r:id="rId28"/>
    <p:sldId id="269" r:id="rId29"/>
    <p:sldId id="335" r:id="rId30"/>
    <p:sldId id="270" r:id="rId31"/>
    <p:sldId id="271" r:id="rId32"/>
    <p:sldId id="272" r:id="rId33"/>
    <p:sldId id="328" r:id="rId34"/>
    <p:sldId id="337" r:id="rId35"/>
    <p:sldId id="273" r:id="rId36"/>
    <p:sldId id="274" r:id="rId37"/>
    <p:sldId id="329" r:id="rId38"/>
    <p:sldId id="330" r:id="rId39"/>
    <p:sldId id="275" r:id="rId40"/>
    <p:sldId id="276" r:id="rId41"/>
    <p:sldId id="331" r:id="rId42"/>
    <p:sldId id="332" r:id="rId43"/>
    <p:sldId id="333" r:id="rId44"/>
    <p:sldId id="277" r:id="rId45"/>
    <p:sldId id="278"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F8A7E0AC-ED74-4F6E-9A9D-94D373519042}" type="datetimeFigureOut">
              <a:rPr lang="ar-SA" smtClean="0"/>
              <a:t>18/10/1440</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7348E1B8-052A-4EFA-AA3E-F982BC2D161F}" type="slidenum">
              <a:rPr lang="ar-SA" smtClean="0"/>
              <a:t>‹#›</a:t>
            </a:fld>
            <a:endParaRPr lang="ar-SA"/>
          </a:p>
        </p:txBody>
      </p:sp>
    </p:spTree>
    <p:extLst>
      <p:ext uri="{BB962C8B-B14F-4D97-AF65-F5344CB8AC3E}">
        <p14:creationId xmlns:p14="http://schemas.microsoft.com/office/powerpoint/2010/main" val="67796136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4BB4B83E-2B16-48BA-B435-CCBE7A74D484}" type="slidenum">
              <a:rPr lang="en-US" smtClean="0">
                <a:ea typeface="MS PGothic" pitchFamily="34" charset="-128"/>
              </a:rPr>
              <a:pPr/>
              <a:t>2</a:t>
            </a:fld>
            <a:endParaRPr lang="en-US" smtClean="0">
              <a:ea typeface="MS PGothic" pitchFamily="34" charset="-128"/>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endParaRPr lang="ar-SA"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D615AAFC-C452-40A5-90B6-04FE807F2103}" type="slidenum">
              <a:rPr lang="en-US" smtClean="0">
                <a:ea typeface="MS PGothic" pitchFamily="34" charset="-128"/>
              </a:rPr>
              <a:pPr/>
              <a:t>18</a:t>
            </a:fld>
            <a:endParaRPr lang="en-US" smtClean="0">
              <a:ea typeface="MS PGothic" pitchFamily="34" charset="-128"/>
            </a:endParaRPr>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endParaRPr lang="ar-SA" smtClean="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208CB223-8E66-4605-AF88-06BBFF964819}" type="slidenum">
              <a:rPr lang="en-US" smtClean="0">
                <a:ea typeface="MS PGothic" pitchFamily="34" charset="-128"/>
              </a:rPr>
              <a:pPr/>
              <a:t>22</a:t>
            </a:fld>
            <a:endParaRPr lang="en-US" smtClean="0">
              <a:ea typeface="MS PGothic" pitchFamily="34" charset="-128"/>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ar-SA"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610E17DC-610A-47B0-B9C8-EB1A91B8A4C3}" type="slidenum">
              <a:rPr lang="en-US" smtClean="0">
                <a:ea typeface="MS PGothic" pitchFamily="34" charset="-128"/>
              </a:rPr>
              <a:pPr/>
              <a:t>23</a:t>
            </a:fld>
            <a:endParaRPr lang="en-US" smtClean="0">
              <a:ea typeface="MS PGothic" pitchFamily="34" charset="-128"/>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ar-SA" smtClean="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FAAFE3C0-EAD1-4AD5-AF39-49E5EC79A2C5}" type="slidenum">
              <a:rPr lang="en-US" smtClean="0">
                <a:ea typeface="MS PGothic" pitchFamily="34" charset="-128"/>
              </a:rPr>
              <a:pPr/>
              <a:t>24</a:t>
            </a:fld>
            <a:endParaRPr lang="en-US" smtClean="0">
              <a:ea typeface="MS PGothic" pitchFamily="34" charset="-128"/>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ar-SA" smtClean="0">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9EB0E116-2F49-4AD7-9DA2-A4F37F026AFD}" type="slidenum">
              <a:rPr lang="en-US" smtClean="0">
                <a:ea typeface="MS PGothic" pitchFamily="34" charset="-128"/>
              </a:rPr>
              <a:pPr/>
              <a:t>26</a:t>
            </a:fld>
            <a:endParaRPr lang="en-US" smtClean="0">
              <a:ea typeface="MS PGothic" pitchFamily="34" charset="-128"/>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endParaRPr lang="ar-SA" smtClean="0">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CDBC11A7-97A0-4EBC-853E-0B2DC15B41EB}" type="slidenum">
              <a:rPr lang="en-US" smtClean="0">
                <a:ea typeface="MS PGothic" pitchFamily="34" charset="-128"/>
              </a:rPr>
              <a:pPr/>
              <a:t>33</a:t>
            </a:fld>
            <a:endParaRPr lang="en-US" smtClean="0">
              <a:ea typeface="MS PGothic" pitchFamily="34" charset="-128"/>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endParaRPr lang="ar-SA" smtClean="0">
              <a:latin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ar-SA" smtClean="0">
              <a:latin typeface="Arial" pitchFamily="34" charset="0"/>
            </a:endParaRPr>
          </a:p>
        </p:txBody>
      </p:sp>
      <p:sp>
        <p:nvSpPr>
          <p:cNvPr id="74756" name="Slide Number Placeholder 3"/>
          <p:cNvSpPr>
            <a:spLocks noGrp="1"/>
          </p:cNvSpPr>
          <p:nvPr>
            <p:ph type="sldNum" sz="quarter" idx="5"/>
          </p:nvPr>
        </p:nvSpPr>
        <p:spPr>
          <a:noFill/>
        </p:spPr>
        <p:txBody>
          <a:bodyPr/>
          <a:lstStyle/>
          <a:p>
            <a:fld id="{18EA809B-4208-4FB6-BAEA-E55EAF2AFB3D}" type="slidenum">
              <a:rPr lang="en-US" smtClean="0">
                <a:ea typeface="MS PGothic" pitchFamily="34" charset="-128"/>
              </a:rPr>
              <a:pPr/>
              <a:t>37</a:t>
            </a:fld>
            <a:endParaRPr lang="en-US" smtClean="0">
              <a:ea typeface="MS PGothic"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p:spPr>
        <p:txBody>
          <a:bodyPr/>
          <a:lstStyle/>
          <a:p>
            <a:endParaRPr lang="ar-SA" smtClean="0">
              <a:latin typeface="Arial" pitchFamily="34" charset="0"/>
            </a:endParaRPr>
          </a:p>
        </p:txBody>
      </p:sp>
      <p:sp>
        <p:nvSpPr>
          <p:cNvPr id="75780" name="Slide Number Placeholder 3"/>
          <p:cNvSpPr>
            <a:spLocks noGrp="1"/>
          </p:cNvSpPr>
          <p:nvPr>
            <p:ph type="sldNum" sz="quarter" idx="5"/>
          </p:nvPr>
        </p:nvSpPr>
        <p:spPr>
          <a:noFill/>
        </p:spPr>
        <p:txBody>
          <a:bodyPr/>
          <a:lstStyle/>
          <a:p>
            <a:fld id="{B249A76A-EC92-42EE-8DD2-605982A936D0}" type="slidenum">
              <a:rPr lang="en-US" smtClean="0">
                <a:ea typeface="MS PGothic" pitchFamily="34" charset="-128"/>
              </a:rPr>
              <a:pPr/>
              <a:t>38</a:t>
            </a:fld>
            <a:endParaRPr lang="en-US" smtClean="0">
              <a:ea typeface="MS PGothic"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ar-SA" smtClean="0">
              <a:latin typeface="Arial" pitchFamily="34" charset="0"/>
            </a:endParaRPr>
          </a:p>
        </p:txBody>
      </p:sp>
      <p:sp>
        <p:nvSpPr>
          <p:cNvPr id="76804" name="Slide Number Placeholder 3"/>
          <p:cNvSpPr>
            <a:spLocks noGrp="1"/>
          </p:cNvSpPr>
          <p:nvPr>
            <p:ph type="sldNum" sz="quarter" idx="5"/>
          </p:nvPr>
        </p:nvSpPr>
        <p:spPr>
          <a:noFill/>
        </p:spPr>
        <p:txBody>
          <a:bodyPr/>
          <a:lstStyle/>
          <a:p>
            <a:fld id="{8C81D6F2-64C6-440C-AC81-43869295755E}" type="slidenum">
              <a:rPr lang="en-US" smtClean="0">
                <a:ea typeface="MS PGothic" pitchFamily="34" charset="-128"/>
              </a:rPr>
              <a:pPr/>
              <a:t>41</a:t>
            </a:fld>
            <a:endParaRPr lang="en-US" smtClean="0">
              <a:ea typeface="MS PGothic"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0C5DB463-9108-43C7-ABF6-DFF39513901B}" type="slidenum">
              <a:rPr lang="en-US" smtClean="0">
                <a:ea typeface="MS PGothic" pitchFamily="34" charset="-128"/>
              </a:rPr>
              <a:pPr/>
              <a:t>42</a:t>
            </a:fld>
            <a:endParaRPr lang="en-US" smtClean="0">
              <a:ea typeface="MS PGothic" pitchFamily="34" charset="-128"/>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endParaRPr lang="ar-SA"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A1EBD1C4-267F-4E50-8332-811AE0A2BE29}" type="slidenum">
              <a:rPr lang="en-US" smtClean="0">
                <a:ea typeface="MS PGothic" pitchFamily="34" charset="-128"/>
              </a:rPr>
              <a:pPr/>
              <a:t>3</a:t>
            </a:fld>
            <a:endParaRPr lang="en-US" smtClean="0">
              <a:ea typeface="MS PGothic" pitchFamily="34" charset="-128"/>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endParaRPr lang="ar-SA" smtClean="0">
              <a:latin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59B1D6E6-EF7C-454C-A59C-32C962BFE97C}" type="slidenum">
              <a:rPr lang="en-US" smtClean="0">
                <a:ea typeface="MS PGothic" pitchFamily="34" charset="-128"/>
              </a:rPr>
              <a:pPr/>
              <a:t>43</a:t>
            </a:fld>
            <a:endParaRPr lang="en-US" smtClean="0">
              <a:ea typeface="MS PGothic" pitchFamily="34" charset="-128"/>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endParaRPr lang="ar-SA"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3FBF07B6-E8C0-4111-9BF0-C0778B41B84C}" type="slidenum">
              <a:rPr lang="en-US" smtClean="0">
                <a:ea typeface="MS PGothic" pitchFamily="34" charset="-128"/>
              </a:rPr>
              <a:pPr/>
              <a:t>4</a:t>
            </a:fld>
            <a:endParaRPr lang="en-US" smtClean="0">
              <a:ea typeface="MS PGothic" pitchFamily="34" charset="-128"/>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endParaRPr lang="ar-SA"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5468C069-480D-4BD1-85F1-EA73F9C596BA}" type="slidenum">
              <a:rPr lang="en-US" smtClean="0">
                <a:ea typeface="MS PGothic" pitchFamily="34" charset="-128"/>
              </a:rPr>
              <a:pPr/>
              <a:t>5</a:t>
            </a:fld>
            <a:endParaRPr lang="en-US" smtClean="0">
              <a:ea typeface="MS PGothic" pitchFamily="34" charset="-128"/>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endParaRPr lang="ar-SA"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053384AC-8817-4C08-A1DB-405DE5CAF91A}" type="slidenum">
              <a:rPr lang="en-US" smtClean="0">
                <a:ea typeface="MS PGothic" pitchFamily="34" charset="-128"/>
              </a:rPr>
              <a:pPr/>
              <a:t>6</a:t>
            </a:fld>
            <a:endParaRPr lang="en-US" smtClean="0">
              <a:ea typeface="MS PGothic" pitchFamily="34" charset="-128"/>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endParaRPr lang="ar-SA"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0BE06DD1-E984-4C8C-BA30-ED9751878850}" type="slidenum">
              <a:rPr lang="en-US" smtClean="0">
                <a:ea typeface="MS PGothic" pitchFamily="34" charset="-128"/>
              </a:rPr>
              <a:pPr/>
              <a:t>7</a:t>
            </a:fld>
            <a:endParaRPr lang="en-US" smtClean="0">
              <a:ea typeface="MS PGothic" pitchFamily="34" charset="-128"/>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endParaRPr lang="ar-SA"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ar-SA" smtClean="0">
              <a:latin typeface="Arial" pitchFamily="34" charset="0"/>
            </a:endParaRPr>
          </a:p>
        </p:txBody>
      </p:sp>
      <p:sp>
        <p:nvSpPr>
          <p:cNvPr id="49156" name="Slide Number Placeholder 3"/>
          <p:cNvSpPr>
            <a:spLocks noGrp="1"/>
          </p:cNvSpPr>
          <p:nvPr>
            <p:ph type="sldNum" sz="quarter" idx="5"/>
          </p:nvPr>
        </p:nvSpPr>
        <p:spPr>
          <a:noFill/>
        </p:spPr>
        <p:txBody>
          <a:bodyPr/>
          <a:lstStyle/>
          <a:p>
            <a:fld id="{97F246E8-3858-495E-94F0-588ACF007584}" type="slidenum">
              <a:rPr lang="en-US" smtClean="0">
                <a:ea typeface="MS PGothic" pitchFamily="34" charset="-128"/>
              </a:rPr>
              <a:pPr/>
              <a:t>8</a:t>
            </a:fld>
            <a:endParaRPr lang="en-US" smtClean="0">
              <a:ea typeface="MS PGothic"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endParaRPr lang="ar-SA" smtClean="0">
              <a:latin typeface="Arial" pitchFamily="34" charset="0"/>
            </a:endParaRPr>
          </a:p>
        </p:txBody>
      </p:sp>
      <p:sp>
        <p:nvSpPr>
          <p:cNvPr id="50180" name="Slide Number Placeholder 3"/>
          <p:cNvSpPr>
            <a:spLocks noGrp="1"/>
          </p:cNvSpPr>
          <p:nvPr>
            <p:ph type="sldNum" sz="quarter" idx="5"/>
          </p:nvPr>
        </p:nvSpPr>
        <p:spPr>
          <a:noFill/>
        </p:spPr>
        <p:txBody>
          <a:bodyPr/>
          <a:lstStyle/>
          <a:p>
            <a:fld id="{0D9308F7-9426-4C59-AEAD-4FE402FD112E}" type="slidenum">
              <a:rPr lang="en-US" smtClean="0">
                <a:ea typeface="MS PGothic" pitchFamily="34" charset="-128"/>
              </a:rPr>
              <a:pPr/>
              <a:t>9</a:t>
            </a:fld>
            <a:endParaRPr lang="en-US" smtClean="0">
              <a:ea typeface="MS PGothic"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318586BD-E381-43D3-9919-84D4B4A96694}" type="slidenum">
              <a:rPr lang="en-US" smtClean="0">
                <a:ea typeface="MS PGothic" pitchFamily="34" charset="-128"/>
              </a:rPr>
              <a:pPr/>
              <a:t>17</a:t>
            </a:fld>
            <a:endParaRPr lang="en-US" smtClean="0">
              <a:ea typeface="MS PGothic" pitchFamily="34" charset="-128"/>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endParaRPr lang="ar-SA"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Respiratory Function</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ar-SA" dirty="0"/>
          </a:p>
        </p:txBody>
      </p:sp>
      <p:sp>
        <p:nvSpPr>
          <p:cNvPr id="3" name="Content Placeholder 2"/>
          <p:cNvSpPr>
            <a:spLocks noGrp="1"/>
          </p:cNvSpPr>
          <p:nvPr>
            <p:ph idx="1"/>
          </p:nvPr>
        </p:nvSpPr>
        <p:spPr/>
        <p:txBody>
          <a:bodyPr/>
          <a:lstStyle/>
          <a:p>
            <a:r>
              <a:rPr lang="en-US" dirty="0" smtClean="0"/>
              <a:t>The primary function of the respiratory system is gas exchange, with oxygen from the air being transferred to the blood and carbon dioxide from the blood being eliminated into the atmosphere.</a:t>
            </a:r>
            <a:endParaRPr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ar-SA" dirty="0"/>
          </a:p>
        </p:txBody>
      </p:sp>
      <p:sp>
        <p:nvSpPr>
          <p:cNvPr id="3" name="Content Placeholder 2"/>
          <p:cNvSpPr>
            <a:spLocks noGrp="1"/>
          </p:cNvSpPr>
          <p:nvPr>
            <p:ph idx="1"/>
          </p:nvPr>
        </p:nvSpPr>
        <p:spPr/>
        <p:txBody>
          <a:bodyPr>
            <a:normAutofit/>
          </a:bodyPr>
          <a:lstStyle/>
          <a:p>
            <a:r>
              <a:rPr lang="en-US" dirty="0" smtClean="0"/>
              <a:t>Functionally, the respiratory system can be divided into two parts: the conducting airways </a:t>
            </a:r>
            <a:r>
              <a:rPr lang="it-IT" dirty="0" smtClean="0"/>
              <a:t>(nasopharynx, oropharynx, larynx, trachea, and </a:t>
            </a:r>
            <a:r>
              <a:rPr lang="en-US" dirty="0" smtClean="0"/>
              <a:t>bronchi and bronchioles), through which air moves as it passes between the atmosphere and the lungs, and the respiratory airways of the lungs (terminal bronchioles and alveoli), where gas exchange takes place.</a:t>
            </a:r>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ar-SA" dirty="0"/>
          </a:p>
        </p:txBody>
      </p:sp>
      <p:sp>
        <p:nvSpPr>
          <p:cNvPr id="3" name="Content Placeholder 2"/>
          <p:cNvSpPr>
            <a:spLocks noGrp="1"/>
          </p:cNvSpPr>
          <p:nvPr>
            <p:ph idx="1"/>
          </p:nvPr>
        </p:nvSpPr>
        <p:spPr/>
        <p:txBody>
          <a:bodyPr>
            <a:normAutofit lnSpcReduction="10000"/>
          </a:bodyPr>
          <a:lstStyle/>
          <a:p>
            <a:r>
              <a:rPr lang="en-US" dirty="0" smtClean="0"/>
              <a:t>There are two types of alveolar cells: type I and type II. </a:t>
            </a:r>
          </a:p>
          <a:p>
            <a:r>
              <a:rPr lang="en-US" dirty="0" smtClean="0"/>
              <a:t>Type I alveolar cells provide the surface area for the gas exchange function of the lung. </a:t>
            </a:r>
          </a:p>
          <a:p>
            <a:r>
              <a:rPr lang="pt-BR" dirty="0" smtClean="0"/>
              <a:t>Type II alveolar cells secrete surface -active </a:t>
            </a:r>
            <a:r>
              <a:rPr lang="en-US" dirty="0" smtClean="0"/>
              <a:t>surfactants that serve to decrease alveolar surface tension and mediate the immune destruction of pathogens that have entered the lung.</a:t>
            </a:r>
            <a:endParaRPr lang="ar-S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ar-SA" dirty="0"/>
          </a:p>
        </p:txBody>
      </p:sp>
      <p:sp>
        <p:nvSpPr>
          <p:cNvPr id="3" name="Content Placeholder 2"/>
          <p:cNvSpPr>
            <a:spLocks noGrp="1"/>
          </p:cNvSpPr>
          <p:nvPr>
            <p:ph idx="1"/>
          </p:nvPr>
        </p:nvSpPr>
        <p:spPr/>
        <p:txBody>
          <a:bodyPr>
            <a:normAutofit/>
          </a:bodyPr>
          <a:lstStyle/>
          <a:p>
            <a:pPr>
              <a:buFont typeface="Wingdings" pitchFamily="2" charset="2"/>
              <a:buChar char="q"/>
            </a:pPr>
            <a:r>
              <a:rPr lang="en-US" dirty="0" smtClean="0"/>
              <a:t>The lungs are provided with a dual blood supply: </a:t>
            </a:r>
            <a:endParaRPr lang="en-US" dirty="0" smtClean="0"/>
          </a:p>
          <a:p>
            <a:r>
              <a:rPr lang="en-US" dirty="0" smtClean="0"/>
              <a:t>the </a:t>
            </a:r>
            <a:r>
              <a:rPr lang="en-US" dirty="0" smtClean="0"/>
              <a:t>pulmonary circulation, which provides for the gas exchange function of the lungs; and </a:t>
            </a:r>
            <a:endParaRPr lang="en-US" dirty="0" smtClean="0"/>
          </a:p>
          <a:p>
            <a:r>
              <a:rPr lang="en-US" dirty="0" smtClean="0"/>
              <a:t>the </a:t>
            </a:r>
            <a:r>
              <a:rPr lang="en-US" dirty="0" smtClean="0"/>
              <a:t>bronchial circulation, which supplies blood to the conducting airways and supporting structures of the lung.</a:t>
            </a:r>
            <a:endParaRPr lang="ar-S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Breathing Innervation</a:t>
            </a:r>
            <a:endParaRPr lang="ar-SA" dirty="0"/>
          </a:p>
        </p:txBody>
      </p:sp>
      <p:sp>
        <p:nvSpPr>
          <p:cNvPr id="3" name="Content Placeholder 2"/>
          <p:cNvSpPr>
            <a:spLocks noGrp="1"/>
          </p:cNvSpPr>
          <p:nvPr>
            <p:ph idx="1"/>
          </p:nvPr>
        </p:nvSpPr>
        <p:spPr/>
        <p:txBody>
          <a:bodyPr>
            <a:normAutofit/>
          </a:bodyPr>
          <a:lstStyle/>
          <a:p>
            <a:r>
              <a:rPr lang="en-US" dirty="0" err="1" smtClean="0"/>
              <a:t>Innervation</a:t>
            </a:r>
            <a:r>
              <a:rPr lang="en-US" dirty="0" smtClean="0"/>
              <a:t> of the lungs occurs by way of the sympathetic and parasympathetic divisions of the autonomic nervous system. </a:t>
            </a:r>
          </a:p>
          <a:p>
            <a:r>
              <a:rPr lang="en-US" dirty="0" smtClean="0"/>
              <a:t>Parasympathetic </a:t>
            </a:r>
            <a:r>
              <a:rPr lang="en-US" dirty="0" err="1" smtClean="0"/>
              <a:t>innervation</a:t>
            </a:r>
            <a:r>
              <a:rPr lang="en-US" dirty="0" smtClean="0"/>
              <a:t> produces airway constriction and an increase in respiratory secretions; whereas sympathetic </a:t>
            </a:r>
            <a:r>
              <a:rPr lang="en-US" dirty="0" err="1" smtClean="0"/>
              <a:t>innervation</a:t>
            </a:r>
            <a:r>
              <a:rPr lang="en-US" dirty="0" smtClean="0"/>
              <a:t> produces </a:t>
            </a:r>
            <a:r>
              <a:rPr lang="en-US" dirty="0" err="1" smtClean="0"/>
              <a:t>bronchodilation</a:t>
            </a:r>
            <a:r>
              <a:rPr lang="en-US" dirty="0" smtClean="0"/>
              <a:t> and a decrease in respiratory tract secretions.</a:t>
            </a:r>
            <a:endParaRPr lang="ar-S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Breathing </a:t>
            </a:r>
            <a:endParaRPr lang="ar-SA" dirty="0"/>
          </a:p>
        </p:txBody>
      </p:sp>
      <p:sp>
        <p:nvSpPr>
          <p:cNvPr id="3" name="Content Placeholder 2"/>
          <p:cNvSpPr>
            <a:spLocks noGrp="1"/>
          </p:cNvSpPr>
          <p:nvPr>
            <p:ph idx="1"/>
          </p:nvPr>
        </p:nvSpPr>
        <p:spPr/>
        <p:txBody>
          <a:bodyPr>
            <a:normAutofit/>
          </a:bodyPr>
          <a:lstStyle/>
          <a:p>
            <a:r>
              <a:rPr lang="en-US" dirty="0" smtClean="0"/>
              <a:t>Breathing involves the movement of atmospheric air into and out of the alveolar structures in the lungs. </a:t>
            </a:r>
            <a:endParaRPr lang="en-US" dirty="0" smtClean="0"/>
          </a:p>
          <a:p>
            <a:r>
              <a:rPr lang="en-US" dirty="0" smtClean="0"/>
              <a:t>It </a:t>
            </a:r>
            <a:r>
              <a:rPr lang="en-US" dirty="0" smtClean="0"/>
              <a:t>requires a system of open airways and alternating pressure changes resulting from the action of the respiratory muscles in changing the volume of the chest cage.</a:t>
            </a:r>
            <a:endParaRPr lang="ar-S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Lung Compliance</a:t>
            </a:r>
            <a:endParaRPr lang="ar-SA" dirty="0"/>
          </a:p>
        </p:txBody>
      </p:sp>
      <p:sp>
        <p:nvSpPr>
          <p:cNvPr id="3" name="Content Placeholder 2"/>
          <p:cNvSpPr>
            <a:spLocks noGrp="1"/>
          </p:cNvSpPr>
          <p:nvPr>
            <p:ph idx="1"/>
          </p:nvPr>
        </p:nvSpPr>
        <p:spPr/>
        <p:txBody>
          <a:bodyPr>
            <a:normAutofit/>
          </a:bodyPr>
          <a:lstStyle/>
          <a:p>
            <a:r>
              <a:rPr lang="en-US" dirty="0" smtClean="0"/>
              <a:t>Lung compliance or ease with which the lungs can be inflated reflects the elastic forces of the lung tissue and the surface tension in the alveoli. </a:t>
            </a:r>
            <a:endParaRPr lang="ar-SA" dirty="0" smtClean="0"/>
          </a:p>
          <a:p>
            <a:r>
              <a:rPr lang="en-US" dirty="0" smtClean="0"/>
              <a:t>Surfactant molecules, produced by type II alveolar cells, reduce the surface tension in the lungs, thereby increasing lung compliance and ease of inflation.</a:t>
            </a:r>
            <a:endParaRPr lang="ar-S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body" idx="1"/>
          </p:nvPr>
        </p:nvSpPr>
        <p:spPr>
          <a:xfrm>
            <a:off x="449263" y="1498600"/>
            <a:ext cx="7599362" cy="2967038"/>
          </a:xfrm>
        </p:spPr>
        <p:txBody>
          <a:bodyPr>
            <a:normAutofit fontScale="92500"/>
          </a:bodyPr>
          <a:lstStyle/>
          <a:p>
            <a:pPr eaLnBrk="1" hangingPunct="1">
              <a:spcBef>
                <a:spcPct val="100000"/>
              </a:spcBef>
            </a:pPr>
            <a:r>
              <a:rPr lang="en-US" dirty="0" smtClean="0"/>
              <a:t>How easily lungs can be inflated depends </a:t>
            </a:r>
            <a:r>
              <a:rPr lang="en-US" dirty="0" smtClean="0"/>
              <a:t>on:</a:t>
            </a:r>
            <a:endParaRPr lang="en-US" dirty="0" smtClean="0"/>
          </a:p>
          <a:p>
            <a:pPr lvl="1" eaLnBrk="1" hangingPunct="1">
              <a:spcBef>
                <a:spcPct val="100000"/>
              </a:spcBef>
            </a:pPr>
            <a:r>
              <a:rPr lang="en-US" dirty="0" smtClean="0"/>
              <a:t>Elastin and collagen fibers</a:t>
            </a:r>
          </a:p>
          <a:p>
            <a:pPr lvl="1" eaLnBrk="1" hangingPunct="1">
              <a:spcBef>
                <a:spcPct val="100000"/>
              </a:spcBef>
            </a:pPr>
            <a:r>
              <a:rPr lang="en-US" dirty="0" smtClean="0"/>
              <a:t>Water content</a:t>
            </a:r>
          </a:p>
          <a:p>
            <a:pPr lvl="1" eaLnBrk="1" hangingPunct="1">
              <a:spcBef>
                <a:spcPct val="100000"/>
              </a:spcBef>
            </a:pPr>
            <a:r>
              <a:rPr lang="en-US" dirty="0" smtClean="0"/>
              <a:t>Surface tension</a:t>
            </a:r>
          </a:p>
        </p:txBody>
      </p:sp>
      <p:sp>
        <p:nvSpPr>
          <p:cNvPr id="15363" name="Title 1"/>
          <p:cNvSpPr>
            <a:spLocks noGrp="1"/>
          </p:cNvSpPr>
          <p:nvPr>
            <p:ph type="title"/>
          </p:nvPr>
        </p:nvSpPr>
        <p:spPr>
          <a:xfrm>
            <a:off x="355600" y="431800"/>
            <a:ext cx="8524875" cy="395288"/>
          </a:xfrm>
        </p:spPr>
        <p:txBody>
          <a:bodyPr>
            <a:normAutofit fontScale="90000"/>
          </a:bodyPr>
          <a:lstStyle/>
          <a:p>
            <a:r>
              <a:rPr lang="en-US" smtClean="0"/>
              <a:t>Compliance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a:xfrm>
            <a:off x="371475" y="392113"/>
            <a:ext cx="8524875" cy="427037"/>
          </a:xfrm>
        </p:spPr>
        <p:txBody>
          <a:bodyPr>
            <a:normAutofit fontScale="90000"/>
          </a:bodyPr>
          <a:lstStyle/>
          <a:p>
            <a:pPr eaLnBrk="1" hangingPunct="1">
              <a:lnSpc>
                <a:spcPct val="100000"/>
              </a:lnSpc>
              <a:defRPr/>
            </a:pPr>
            <a:r>
              <a:rPr lang="en-US" dirty="0" smtClean="0">
                <a:ea typeface="+mj-ea"/>
              </a:rPr>
              <a:t>Scenario</a:t>
            </a:r>
          </a:p>
        </p:txBody>
      </p:sp>
      <p:sp>
        <p:nvSpPr>
          <p:cNvPr id="16387" name="Rectangle 3"/>
          <p:cNvSpPr>
            <a:spLocks noGrp="1" noChangeArrowheads="1"/>
          </p:cNvSpPr>
          <p:nvPr>
            <p:ph type="body" idx="1"/>
          </p:nvPr>
        </p:nvSpPr>
        <p:spPr>
          <a:xfrm>
            <a:off x="401638" y="1427163"/>
            <a:ext cx="8613775" cy="4257675"/>
          </a:xfrm>
        </p:spPr>
        <p:txBody>
          <a:bodyPr>
            <a:normAutofit fontScale="85000" lnSpcReduction="20000"/>
          </a:bodyPr>
          <a:lstStyle/>
          <a:p>
            <a:pPr eaLnBrk="1" hangingPunct="1">
              <a:lnSpc>
                <a:spcPct val="100000"/>
              </a:lnSpc>
              <a:spcBef>
                <a:spcPct val="90000"/>
              </a:spcBef>
            </a:pPr>
            <a:r>
              <a:rPr lang="en-US" dirty="0" smtClean="0"/>
              <a:t>A </a:t>
            </a:r>
            <a:r>
              <a:rPr lang="en-US" dirty="0" smtClean="0"/>
              <a:t>man</a:t>
            </a:r>
            <a:r>
              <a:rPr lang="ja-JP" altLang="en-US" dirty="0" smtClean="0"/>
              <a:t>’</a:t>
            </a:r>
            <a:r>
              <a:rPr lang="en-US" altLang="ja-JP" dirty="0" smtClean="0"/>
              <a:t>s </a:t>
            </a:r>
            <a:r>
              <a:rPr lang="en-US" altLang="ja-JP" dirty="0" smtClean="0"/>
              <a:t>lungs were damaged during a fire, and he developed severe respiratory distress.</a:t>
            </a:r>
          </a:p>
          <a:p>
            <a:pPr eaLnBrk="1" hangingPunct="1">
              <a:lnSpc>
                <a:spcPct val="100000"/>
              </a:lnSpc>
              <a:spcBef>
                <a:spcPct val="90000"/>
              </a:spcBef>
            </a:pPr>
            <a:r>
              <a:rPr lang="en-US" dirty="0" smtClean="0"/>
              <a:t>The doctor said smoke inhalation had caused an inflammation of his alveoli and destroyed some of his surfactant.</a:t>
            </a:r>
          </a:p>
          <a:p>
            <a:pPr eaLnBrk="1" hangingPunct="1">
              <a:lnSpc>
                <a:spcPct val="100000"/>
              </a:lnSpc>
              <a:spcBef>
                <a:spcPct val="90000"/>
              </a:spcBef>
              <a:buFontTx/>
              <a:buNone/>
            </a:pPr>
            <a:r>
              <a:rPr lang="en-US" dirty="0" smtClean="0"/>
              <a:t>Questions:</a:t>
            </a:r>
          </a:p>
          <a:p>
            <a:pPr eaLnBrk="1" hangingPunct="1">
              <a:lnSpc>
                <a:spcPct val="100000"/>
              </a:lnSpc>
              <a:spcBef>
                <a:spcPct val="90000"/>
              </a:spcBef>
            </a:pPr>
            <a:r>
              <a:rPr lang="en-US" dirty="0" smtClean="0"/>
              <a:t>What happened to his lung compliance?</a:t>
            </a:r>
          </a:p>
          <a:p>
            <a:pPr eaLnBrk="1" hangingPunct="1">
              <a:lnSpc>
                <a:spcPct val="100000"/>
              </a:lnSpc>
              <a:spcBef>
                <a:spcPct val="90000"/>
              </a:spcBef>
            </a:pPr>
            <a:r>
              <a:rPr lang="en-US" dirty="0" smtClean="0"/>
              <a:t>Why was he given positive-pressure ventilation?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Airway Resistance</a:t>
            </a:r>
            <a:endParaRPr lang="ar-SA" dirty="0"/>
          </a:p>
        </p:txBody>
      </p:sp>
      <p:sp>
        <p:nvSpPr>
          <p:cNvPr id="3" name="Content Placeholder 2"/>
          <p:cNvSpPr>
            <a:spLocks noGrp="1"/>
          </p:cNvSpPr>
          <p:nvPr>
            <p:ph idx="1"/>
          </p:nvPr>
        </p:nvSpPr>
        <p:spPr>
          <a:xfrm>
            <a:off x="457200" y="1600200"/>
            <a:ext cx="8229600" cy="4800600"/>
          </a:xfrm>
        </p:spPr>
        <p:txBody>
          <a:bodyPr>
            <a:normAutofit lnSpcReduction="10000"/>
          </a:bodyPr>
          <a:lstStyle/>
          <a:p>
            <a:r>
              <a:rPr lang="en-US" dirty="0" smtClean="0"/>
              <a:t>Airway resistance refers to the impediment to flow that the air encounters as it moves through the airways. It varies with airway radius and lung volume, being greatest in the bronchi with medium-sized radii and lowest in the bronchioles with their smaller radii. </a:t>
            </a:r>
          </a:p>
          <a:p>
            <a:r>
              <a:rPr lang="en-US" dirty="0" smtClean="0"/>
              <a:t>Airway resistance decreases as the lungs expand and pull the airways open during inspiration and it increases as the lungs deflate during expiration.</a:t>
            </a:r>
            <a:endParaRPr lang="ar-S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295275" y="454025"/>
            <a:ext cx="8524875" cy="384175"/>
          </a:xfrm>
        </p:spPr>
        <p:txBody>
          <a:bodyPr>
            <a:normAutofit fontScale="90000"/>
          </a:bodyPr>
          <a:lstStyle/>
          <a:p>
            <a:pPr eaLnBrk="1" hangingPunct="1">
              <a:defRPr/>
            </a:pPr>
            <a:r>
              <a:rPr lang="en-US" dirty="0" smtClean="0">
                <a:ea typeface="+mj-ea"/>
              </a:rPr>
              <a:t>Lung Functions</a:t>
            </a:r>
          </a:p>
        </p:txBody>
      </p:sp>
      <p:sp>
        <p:nvSpPr>
          <p:cNvPr id="4099" name="Rectangle 3"/>
          <p:cNvSpPr>
            <a:spLocks noGrp="1" noChangeArrowheads="1"/>
          </p:cNvSpPr>
          <p:nvPr>
            <p:ph type="body" idx="1"/>
          </p:nvPr>
        </p:nvSpPr>
        <p:spPr>
          <a:xfrm>
            <a:off x="258763" y="1360488"/>
            <a:ext cx="8137525" cy="4135437"/>
          </a:xfrm>
        </p:spPr>
        <p:txBody>
          <a:bodyPr>
            <a:normAutofit lnSpcReduction="10000"/>
          </a:bodyPr>
          <a:lstStyle/>
          <a:p>
            <a:pPr eaLnBrk="1" hangingPunct="1"/>
            <a:r>
              <a:rPr lang="en-US" smtClean="0"/>
              <a:t>Gas exchange</a:t>
            </a:r>
          </a:p>
          <a:p>
            <a:pPr lvl="1" eaLnBrk="1" hangingPunct="1"/>
            <a:r>
              <a:rPr lang="en-US" smtClean="0"/>
              <a:t>Moves O</a:t>
            </a:r>
            <a:r>
              <a:rPr lang="en-US" baseline="-25000" smtClean="0"/>
              <a:t>2 </a:t>
            </a:r>
            <a:r>
              <a:rPr lang="en-US" smtClean="0"/>
              <a:t>into blood</a:t>
            </a:r>
          </a:p>
          <a:p>
            <a:pPr lvl="1" eaLnBrk="1" hangingPunct="1"/>
            <a:r>
              <a:rPr lang="en-US" smtClean="0"/>
              <a:t>Removes CO</a:t>
            </a:r>
            <a:r>
              <a:rPr lang="en-US" baseline="-25000" smtClean="0"/>
              <a:t>2</a:t>
            </a:r>
            <a:r>
              <a:rPr lang="en-US" smtClean="0"/>
              <a:t> from blood</a:t>
            </a:r>
          </a:p>
          <a:p>
            <a:pPr eaLnBrk="1" hangingPunct="1"/>
            <a:r>
              <a:rPr lang="en-US" smtClean="0"/>
              <a:t>Barrier immunity</a:t>
            </a:r>
          </a:p>
          <a:p>
            <a:pPr eaLnBrk="1" hangingPunct="1"/>
            <a:r>
              <a:rPr lang="en-US" smtClean="0"/>
              <a:t>Regulates vasoconstricting substances</a:t>
            </a:r>
          </a:p>
          <a:p>
            <a:pPr lvl="1" eaLnBrk="1" hangingPunct="1"/>
            <a:r>
              <a:rPr lang="en-US" smtClean="0"/>
              <a:t>Bradykinin</a:t>
            </a:r>
          </a:p>
          <a:p>
            <a:pPr lvl="1" eaLnBrk="1" hangingPunct="1"/>
            <a:r>
              <a:rPr lang="en-US" smtClean="0"/>
              <a:t>Angiotensin II</a:t>
            </a:r>
          </a:p>
          <a:p>
            <a:pPr lvl="1" eaLnBrk="1" hangingPunct="1"/>
            <a:r>
              <a:rPr lang="en-US" smtClean="0"/>
              <a:t>Heparin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Lung Volumes</a:t>
            </a:r>
            <a:endParaRPr lang="ar-SA" dirty="0"/>
          </a:p>
        </p:txBody>
      </p:sp>
      <p:sp>
        <p:nvSpPr>
          <p:cNvPr id="3" name="Content Placeholder 2"/>
          <p:cNvSpPr>
            <a:spLocks noGrp="1"/>
          </p:cNvSpPr>
          <p:nvPr>
            <p:ph idx="1"/>
          </p:nvPr>
        </p:nvSpPr>
        <p:spPr/>
        <p:txBody>
          <a:bodyPr/>
          <a:lstStyle/>
          <a:p>
            <a:r>
              <a:rPr lang="en-US" dirty="0" smtClean="0"/>
              <a:t>Lung volumes reflect the amount of air that is exchanged during normal and forced breathing. </a:t>
            </a:r>
            <a:endParaRPr lang="en-US" dirty="0" smtClean="0"/>
          </a:p>
          <a:p>
            <a:r>
              <a:rPr lang="en-US" dirty="0" smtClean="0"/>
              <a:t>The </a:t>
            </a:r>
            <a:r>
              <a:rPr lang="en-US" dirty="0" smtClean="0"/>
              <a:t>minute volume (tidal volume [TV] multiplied by the respiratory rate) is determined by the metabolic needs of the body</a:t>
            </a:r>
            <a:r>
              <a:rPr lang="en-US" dirty="0" smtClean="0"/>
              <a:t>.</a:t>
            </a:r>
          </a:p>
          <a:p>
            <a:r>
              <a:rPr lang="en-US" dirty="0" smtClean="0"/>
              <a:t>MV is normally between 5-8 L/min.</a:t>
            </a:r>
            <a:endParaRPr lang="ar-S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Lung Volumes</a:t>
            </a:r>
            <a:endParaRPr lang="ar-SA" dirty="0"/>
          </a:p>
        </p:txBody>
      </p:sp>
      <p:sp>
        <p:nvSpPr>
          <p:cNvPr id="3" name="Content Placeholder 2"/>
          <p:cNvSpPr>
            <a:spLocks noGrp="1"/>
          </p:cNvSpPr>
          <p:nvPr>
            <p:ph idx="1"/>
          </p:nvPr>
        </p:nvSpPr>
        <p:spPr/>
        <p:txBody>
          <a:bodyPr>
            <a:normAutofit fontScale="92500" lnSpcReduction="10000"/>
          </a:bodyPr>
          <a:lstStyle/>
          <a:p>
            <a:r>
              <a:rPr lang="en-US" dirty="0" smtClean="0"/>
              <a:t>The efficiency of breathing is determined by matching the TV and respiratory rate in a manner that provides an optimal minute volume while minimizing the work of breathing. </a:t>
            </a:r>
          </a:p>
          <a:p>
            <a:r>
              <a:rPr lang="en-US" dirty="0" smtClean="0"/>
              <a:t>Persons with stiff and noncompliant lungs usually find it easier to keep their TV low and breathe at a more rapid rate, whereas those with increased airway resistance usually find it less difficult to inflate their lungs and increase their TV, while breathing at a slower rate.</a:t>
            </a:r>
            <a:endParaRPr lang="ar-S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a:xfrm>
            <a:off x="344488" y="425450"/>
            <a:ext cx="8524875" cy="384175"/>
          </a:xfrm>
        </p:spPr>
        <p:txBody>
          <a:bodyPr>
            <a:normAutofit fontScale="90000"/>
          </a:bodyPr>
          <a:lstStyle/>
          <a:p>
            <a:pPr eaLnBrk="1" hangingPunct="1">
              <a:defRPr/>
            </a:pPr>
            <a:r>
              <a:rPr lang="en-US" dirty="0" smtClean="0">
                <a:ea typeface="+mj-ea"/>
              </a:rPr>
              <a:t>Lung Volumes</a:t>
            </a:r>
          </a:p>
        </p:txBody>
      </p:sp>
      <p:sp>
        <p:nvSpPr>
          <p:cNvPr id="17411" name="Rectangle 3"/>
          <p:cNvSpPr>
            <a:spLocks noGrp="1" noChangeArrowheads="1"/>
          </p:cNvSpPr>
          <p:nvPr>
            <p:ph type="body" idx="1"/>
          </p:nvPr>
        </p:nvSpPr>
        <p:spPr>
          <a:xfrm>
            <a:off x="315913" y="1376363"/>
            <a:ext cx="6604000" cy="4083050"/>
          </a:xfrm>
        </p:spPr>
        <p:txBody>
          <a:bodyPr>
            <a:normAutofit/>
          </a:bodyPr>
          <a:lstStyle/>
          <a:p>
            <a:pPr eaLnBrk="1" hangingPunct="1">
              <a:spcBef>
                <a:spcPct val="90000"/>
              </a:spcBef>
            </a:pPr>
            <a:r>
              <a:rPr lang="en-US" dirty="0" smtClean="0"/>
              <a:t>Tidal volume (TV</a:t>
            </a:r>
            <a:r>
              <a:rPr lang="en-US" dirty="0" smtClean="0"/>
              <a:t>)</a:t>
            </a:r>
            <a:endParaRPr lang="en-US" dirty="0" smtClean="0"/>
          </a:p>
          <a:p>
            <a:pPr eaLnBrk="1" hangingPunct="1">
              <a:spcBef>
                <a:spcPct val="90000"/>
              </a:spcBef>
            </a:pPr>
            <a:r>
              <a:rPr lang="en-US" dirty="0" smtClean="0"/>
              <a:t>Inspiratory reserve volume (IRV</a:t>
            </a:r>
            <a:r>
              <a:rPr lang="en-US" dirty="0" smtClean="0"/>
              <a:t>)</a:t>
            </a:r>
            <a:endParaRPr lang="en-US" dirty="0" smtClean="0"/>
          </a:p>
          <a:p>
            <a:pPr eaLnBrk="1" hangingPunct="1">
              <a:spcBef>
                <a:spcPct val="90000"/>
              </a:spcBef>
            </a:pPr>
            <a:r>
              <a:rPr lang="en-US" dirty="0" smtClean="0"/>
              <a:t>Expiratory reserve volume (ERV</a:t>
            </a:r>
            <a:r>
              <a:rPr lang="en-US" dirty="0" smtClean="0"/>
              <a:t>)</a:t>
            </a:r>
            <a:endParaRPr lang="en-US" dirty="0" smtClean="0"/>
          </a:p>
          <a:p>
            <a:pPr eaLnBrk="1" hangingPunct="1">
              <a:spcBef>
                <a:spcPct val="90000"/>
              </a:spcBef>
            </a:pPr>
            <a:r>
              <a:rPr lang="en-US" dirty="0" smtClean="0"/>
              <a:t>Residual volume (RV)</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a:xfrm>
            <a:off x="320675" y="436563"/>
            <a:ext cx="8524875" cy="384175"/>
          </a:xfrm>
        </p:spPr>
        <p:txBody>
          <a:bodyPr>
            <a:normAutofit fontScale="90000"/>
          </a:bodyPr>
          <a:lstStyle/>
          <a:p>
            <a:pPr eaLnBrk="1" hangingPunct="1">
              <a:defRPr/>
            </a:pPr>
            <a:r>
              <a:rPr lang="en-US" dirty="0" smtClean="0">
                <a:ea typeface="+mj-ea"/>
              </a:rPr>
              <a:t>Lung Capacities</a:t>
            </a:r>
          </a:p>
        </p:txBody>
      </p:sp>
      <p:sp>
        <p:nvSpPr>
          <p:cNvPr id="18435" name="Rectangle 3"/>
          <p:cNvSpPr>
            <a:spLocks noGrp="1" noChangeArrowheads="1"/>
          </p:cNvSpPr>
          <p:nvPr>
            <p:ph type="body" idx="1"/>
          </p:nvPr>
        </p:nvSpPr>
        <p:spPr>
          <a:xfrm>
            <a:off x="349250" y="1430338"/>
            <a:ext cx="7143750" cy="4097337"/>
          </a:xfrm>
        </p:spPr>
        <p:txBody>
          <a:bodyPr>
            <a:normAutofit/>
          </a:bodyPr>
          <a:lstStyle/>
          <a:p>
            <a:pPr eaLnBrk="1" hangingPunct="1">
              <a:spcBef>
                <a:spcPct val="90000"/>
              </a:spcBef>
            </a:pPr>
            <a:r>
              <a:rPr lang="en-US" dirty="0" smtClean="0"/>
              <a:t>Vital </a:t>
            </a:r>
            <a:r>
              <a:rPr lang="en-US" dirty="0" smtClean="0"/>
              <a:t>capacity</a:t>
            </a:r>
            <a:endParaRPr lang="en-US" dirty="0" smtClean="0"/>
          </a:p>
          <a:p>
            <a:pPr eaLnBrk="1" hangingPunct="1">
              <a:spcBef>
                <a:spcPct val="90000"/>
              </a:spcBef>
            </a:pPr>
            <a:r>
              <a:rPr lang="en-US" dirty="0" smtClean="0"/>
              <a:t>Inspiratory </a:t>
            </a:r>
            <a:r>
              <a:rPr lang="en-US" dirty="0" smtClean="0"/>
              <a:t>capacity</a:t>
            </a:r>
            <a:endParaRPr lang="en-US" dirty="0" smtClean="0"/>
          </a:p>
          <a:p>
            <a:pPr eaLnBrk="1" hangingPunct="1">
              <a:spcBef>
                <a:spcPct val="90000"/>
              </a:spcBef>
            </a:pPr>
            <a:r>
              <a:rPr lang="en-US" dirty="0" smtClean="0"/>
              <a:t>Functional residual </a:t>
            </a:r>
            <a:r>
              <a:rPr lang="en-US" dirty="0" smtClean="0"/>
              <a:t>capacity</a:t>
            </a:r>
            <a:endParaRPr lang="en-US" dirty="0" smtClean="0"/>
          </a:p>
          <a:p>
            <a:pPr eaLnBrk="1" hangingPunct="1">
              <a:spcBef>
                <a:spcPct val="90000"/>
              </a:spcBef>
            </a:pPr>
            <a:r>
              <a:rPr lang="en-US" dirty="0" smtClean="0"/>
              <a:t>Total lung capacity</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a:xfrm>
            <a:off x="322263" y="458788"/>
            <a:ext cx="8524875" cy="384175"/>
          </a:xfrm>
        </p:spPr>
        <p:txBody>
          <a:bodyPr>
            <a:normAutofit fontScale="90000"/>
          </a:bodyPr>
          <a:lstStyle/>
          <a:p>
            <a:pPr eaLnBrk="1" hangingPunct="1">
              <a:defRPr/>
            </a:pPr>
            <a:r>
              <a:rPr lang="en-US" dirty="0" smtClean="0">
                <a:ea typeface="+mj-ea"/>
              </a:rPr>
              <a:t>Dynamic Lung Function</a:t>
            </a:r>
          </a:p>
        </p:txBody>
      </p:sp>
      <p:sp>
        <p:nvSpPr>
          <p:cNvPr id="19459" name="Rectangle 3"/>
          <p:cNvSpPr>
            <a:spLocks noGrp="1" noChangeArrowheads="1"/>
          </p:cNvSpPr>
          <p:nvPr>
            <p:ph type="body" idx="1"/>
          </p:nvPr>
        </p:nvSpPr>
        <p:spPr>
          <a:xfrm>
            <a:off x="293688" y="1492250"/>
            <a:ext cx="5507037" cy="3351213"/>
          </a:xfrm>
        </p:spPr>
        <p:txBody>
          <a:bodyPr>
            <a:normAutofit fontScale="85000" lnSpcReduction="20000"/>
          </a:bodyPr>
          <a:lstStyle/>
          <a:p>
            <a:pPr eaLnBrk="1" hangingPunct="1">
              <a:lnSpc>
                <a:spcPct val="100000"/>
              </a:lnSpc>
              <a:spcBef>
                <a:spcPct val="90000"/>
              </a:spcBef>
            </a:pPr>
            <a:r>
              <a:rPr lang="en-US" dirty="0" smtClean="0"/>
              <a:t>Maximum voluntary ventilation</a:t>
            </a:r>
          </a:p>
          <a:p>
            <a:pPr eaLnBrk="1" hangingPunct="1">
              <a:lnSpc>
                <a:spcPct val="100000"/>
              </a:lnSpc>
              <a:spcBef>
                <a:spcPct val="90000"/>
              </a:spcBef>
            </a:pPr>
            <a:r>
              <a:rPr lang="en-US" dirty="0" smtClean="0"/>
              <a:t>Forced vital capacity (FVC)</a:t>
            </a:r>
          </a:p>
          <a:p>
            <a:pPr eaLnBrk="1" hangingPunct="1">
              <a:lnSpc>
                <a:spcPct val="100000"/>
              </a:lnSpc>
              <a:spcBef>
                <a:spcPct val="90000"/>
              </a:spcBef>
            </a:pPr>
            <a:r>
              <a:rPr lang="en-US" dirty="0" smtClean="0"/>
              <a:t>Forced expiratory volume (FEV)</a:t>
            </a:r>
          </a:p>
          <a:p>
            <a:pPr eaLnBrk="1" hangingPunct="1">
              <a:lnSpc>
                <a:spcPct val="100000"/>
              </a:lnSpc>
              <a:spcBef>
                <a:spcPct val="90000"/>
              </a:spcBef>
            </a:pPr>
            <a:r>
              <a:rPr lang="en-US" dirty="0" smtClean="0"/>
              <a:t>FEV</a:t>
            </a:r>
            <a:r>
              <a:rPr lang="en-US" baseline="-25000" dirty="0" smtClean="0"/>
              <a:t>1.0</a:t>
            </a:r>
          </a:p>
          <a:p>
            <a:pPr eaLnBrk="1" hangingPunct="1">
              <a:lnSpc>
                <a:spcPct val="100000"/>
              </a:lnSpc>
              <a:spcBef>
                <a:spcPct val="90000"/>
              </a:spcBef>
            </a:pPr>
            <a:r>
              <a:rPr lang="en-US" dirty="0" smtClean="0"/>
              <a:t>Minute volume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Ventilation and Perfusion</a:t>
            </a:r>
            <a:endParaRPr lang="ar-SA" dirty="0"/>
          </a:p>
        </p:txBody>
      </p:sp>
      <p:sp>
        <p:nvSpPr>
          <p:cNvPr id="3" name="Content Placeholder 2"/>
          <p:cNvSpPr>
            <a:spLocks noGrp="1"/>
          </p:cNvSpPr>
          <p:nvPr>
            <p:ph idx="1"/>
          </p:nvPr>
        </p:nvSpPr>
        <p:spPr/>
        <p:txBody>
          <a:bodyPr/>
          <a:lstStyle/>
          <a:p>
            <a:r>
              <a:rPr lang="en-US" dirty="0" smtClean="0"/>
              <a:t>The primary function of the lungs, which is gas exchange, requires matching of ventilation and perfusion so that equal amounts of air and blood enter the respiratory portion of the lungs.</a:t>
            </a:r>
            <a:endParaRPr lang="ar-SA"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a:xfrm>
            <a:off x="352425" y="468313"/>
            <a:ext cx="8524875" cy="384175"/>
          </a:xfrm>
        </p:spPr>
        <p:txBody>
          <a:bodyPr>
            <a:normAutofit fontScale="90000"/>
          </a:bodyPr>
          <a:lstStyle/>
          <a:p>
            <a:pPr eaLnBrk="1" hangingPunct="1">
              <a:defRPr/>
            </a:pPr>
            <a:r>
              <a:rPr lang="en-US" dirty="0" smtClean="0">
                <a:ea typeface="+mj-ea"/>
              </a:rPr>
              <a:t>Ventilation and Perfusion</a:t>
            </a:r>
          </a:p>
        </p:txBody>
      </p:sp>
      <p:sp>
        <p:nvSpPr>
          <p:cNvPr id="23555" name="Rectangle 3"/>
          <p:cNvSpPr>
            <a:spLocks noGrp="1" noChangeArrowheads="1"/>
          </p:cNvSpPr>
          <p:nvPr>
            <p:ph type="body" idx="1"/>
          </p:nvPr>
        </p:nvSpPr>
        <p:spPr>
          <a:xfrm>
            <a:off x="427038" y="1341438"/>
            <a:ext cx="8037512" cy="4429125"/>
          </a:xfrm>
        </p:spPr>
        <p:txBody>
          <a:bodyPr>
            <a:normAutofit fontScale="92500"/>
          </a:bodyPr>
          <a:lstStyle/>
          <a:p>
            <a:pPr eaLnBrk="1" hangingPunct="1">
              <a:lnSpc>
                <a:spcPct val="100000"/>
              </a:lnSpc>
              <a:spcBef>
                <a:spcPct val="80000"/>
              </a:spcBef>
              <a:buFontTx/>
              <a:buNone/>
            </a:pPr>
            <a:r>
              <a:rPr lang="en-US" dirty="0" smtClean="0">
                <a:cs typeface="Times New Roman" pitchFamily="18" charset="0"/>
              </a:rPr>
              <a:t>Scenario:</a:t>
            </a:r>
          </a:p>
          <a:p>
            <a:pPr eaLnBrk="1" hangingPunct="1">
              <a:lnSpc>
                <a:spcPct val="100000"/>
              </a:lnSpc>
              <a:spcBef>
                <a:spcPct val="80000"/>
              </a:spcBef>
              <a:buFontTx/>
              <a:buNone/>
            </a:pPr>
            <a:r>
              <a:rPr lang="en-US" dirty="0" smtClean="0">
                <a:cs typeface="Times New Roman" pitchFamily="18" charset="0"/>
              </a:rPr>
              <a:t>An inhaled peanut blocks a left primary bronchus.</a:t>
            </a:r>
          </a:p>
          <a:p>
            <a:pPr eaLnBrk="1" hangingPunct="1">
              <a:lnSpc>
                <a:spcPct val="100000"/>
              </a:lnSpc>
              <a:spcBef>
                <a:spcPct val="80000"/>
              </a:spcBef>
              <a:buFontTx/>
              <a:buNone/>
            </a:pPr>
            <a:r>
              <a:rPr lang="en-US" dirty="0" smtClean="0">
                <a:cs typeface="Times New Roman" pitchFamily="18" charset="0"/>
              </a:rPr>
              <a:t>Questions:</a:t>
            </a:r>
          </a:p>
          <a:p>
            <a:pPr eaLnBrk="1" hangingPunct="1">
              <a:lnSpc>
                <a:spcPct val="100000"/>
              </a:lnSpc>
              <a:spcBef>
                <a:spcPct val="80000"/>
              </a:spcBef>
            </a:pPr>
            <a:r>
              <a:rPr lang="en-US" dirty="0" smtClean="0">
                <a:cs typeface="Times New Roman" pitchFamily="18" charset="0"/>
              </a:rPr>
              <a:t>How will the composition of the air in the two lungs differ?</a:t>
            </a:r>
          </a:p>
          <a:p>
            <a:pPr eaLnBrk="1" hangingPunct="1">
              <a:lnSpc>
                <a:spcPct val="100000"/>
              </a:lnSpc>
              <a:spcBef>
                <a:spcPct val="80000"/>
              </a:spcBef>
            </a:pPr>
            <a:r>
              <a:rPr lang="en-US" dirty="0" smtClean="0">
                <a:cs typeface="Times New Roman" pitchFamily="18" charset="0"/>
              </a:rPr>
              <a:t>Which lung should receive more blood?</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Dead Space</a:t>
            </a:r>
            <a:endParaRPr lang="ar-SA" dirty="0"/>
          </a:p>
        </p:txBody>
      </p:sp>
      <p:sp>
        <p:nvSpPr>
          <p:cNvPr id="3" name="Content Placeholder 2"/>
          <p:cNvSpPr>
            <a:spLocks noGrp="1"/>
          </p:cNvSpPr>
          <p:nvPr>
            <p:ph idx="1"/>
          </p:nvPr>
        </p:nvSpPr>
        <p:spPr/>
        <p:txBody>
          <a:bodyPr>
            <a:normAutofit fontScale="92500"/>
          </a:bodyPr>
          <a:lstStyle/>
          <a:p>
            <a:r>
              <a:rPr lang="en-US" dirty="0" smtClean="0"/>
              <a:t>Dead air space refers to areas of the lungs that are ventilated but not perfused. </a:t>
            </a:r>
          </a:p>
          <a:p>
            <a:r>
              <a:rPr lang="en-US" dirty="0" smtClean="0"/>
              <a:t>The anatomic dead air space represents the volume of air that moves through the conducting airways, but does not participate in air exchange. </a:t>
            </a:r>
          </a:p>
          <a:p>
            <a:r>
              <a:rPr lang="en-US" dirty="0" smtClean="0"/>
              <a:t>The physiologic dead space is the total volume of dead air space, including the anatomic dead space and dead space associated with ventilated but </a:t>
            </a:r>
            <a:r>
              <a:rPr lang="en-US" dirty="0" err="1" smtClean="0"/>
              <a:t>unperfused</a:t>
            </a:r>
            <a:r>
              <a:rPr lang="en-US" dirty="0" smtClean="0"/>
              <a:t> alveoli.</a:t>
            </a:r>
            <a:endParaRPr lang="ar-SA"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Shunt </a:t>
            </a:r>
            <a:endParaRPr lang="ar-SA" dirty="0"/>
          </a:p>
        </p:txBody>
      </p:sp>
      <p:sp>
        <p:nvSpPr>
          <p:cNvPr id="3" name="Content Placeholder 2"/>
          <p:cNvSpPr>
            <a:spLocks noGrp="1"/>
          </p:cNvSpPr>
          <p:nvPr>
            <p:ph idx="1"/>
          </p:nvPr>
        </p:nvSpPr>
        <p:spPr/>
        <p:txBody>
          <a:bodyPr>
            <a:normAutofit/>
          </a:bodyPr>
          <a:lstStyle/>
          <a:p>
            <a:r>
              <a:rPr lang="en-US" dirty="0" smtClean="0"/>
              <a:t>Shunt refers to blood that moves from the left to the right side of the circulation without being oxygenated. </a:t>
            </a:r>
          </a:p>
          <a:p>
            <a:r>
              <a:rPr lang="en-US" dirty="0" smtClean="0"/>
              <a:t>In an anatomic shunt, blood moves directly from the venous to the arterial side of the circulation without moving through the lungs. </a:t>
            </a:r>
          </a:p>
          <a:p>
            <a:r>
              <a:rPr lang="en-US" dirty="0" smtClean="0"/>
              <a:t>In a physiologic shunt, there is an absence </a:t>
            </a:r>
            <a:r>
              <a:rPr lang="en-US" dirty="0" smtClean="0"/>
              <a:t>of </a:t>
            </a:r>
            <a:r>
              <a:rPr lang="en-US" dirty="0" smtClean="0"/>
              <a:t>ventilation in a perfused portion of the lung.</a:t>
            </a:r>
            <a:endParaRPr lang="ar-SA"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V/Q Mismatch</a:t>
            </a:r>
            <a:endParaRPr lang="en-US" dirty="0"/>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447800"/>
            <a:ext cx="86868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568766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317500" y="442913"/>
            <a:ext cx="8524875" cy="384175"/>
          </a:xfrm>
        </p:spPr>
        <p:txBody>
          <a:bodyPr>
            <a:normAutofit fontScale="90000"/>
          </a:bodyPr>
          <a:lstStyle/>
          <a:p>
            <a:pPr eaLnBrk="1" hangingPunct="1">
              <a:defRPr/>
            </a:pPr>
            <a:r>
              <a:rPr lang="en-US" dirty="0">
                <a:ea typeface="ＭＳ Ｐゴシック" charset="0"/>
              </a:rPr>
              <a:t>Respiratory System Structures</a:t>
            </a:r>
            <a:endParaRPr lang="en-US" dirty="0" smtClean="0">
              <a:ea typeface="+mj-ea"/>
            </a:endParaRPr>
          </a:p>
        </p:txBody>
      </p:sp>
      <p:pic>
        <p:nvPicPr>
          <p:cNvPr id="5123" name="Picture 4" descr="D:\porth\figure_21-1.jpg"/>
          <p:cNvPicPr>
            <a:picLocks noChangeAspect="1" noChangeArrowheads="1"/>
          </p:cNvPicPr>
          <p:nvPr/>
        </p:nvPicPr>
        <p:blipFill>
          <a:blip r:embed="rId3"/>
          <a:srcRect/>
          <a:stretch>
            <a:fillRect/>
          </a:stretch>
        </p:blipFill>
        <p:spPr bwMode="auto">
          <a:xfrm>
            <a:off x="762000" y="1355725"/>
            <a:ext cx="7786688" cy="5173663"/>
          </a:xfrm>
          <a:prstGeom prst="rect">
            <a:avLst/>
          </a:prstGeom>
          <a:noFill/>
          <a:ln w="9525">
            <a:noFill/>
            <a:miter lim="800000"/>
            <a:headEnd/>
            <a:tailEnd/>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Gas Diffusion </a:t>
            </a:r>
            <a:endParaRPr lang="ar-SA" dirty="0"/>
          </a:p>
        </p:txBody>
      </p:sp>
      <p:sp>
        <p:nvSpPr>
          <p:cNvPr id="3" name="Content Placeholder 2"/>
          <p:cNvSpPr>
            <a:spLocks noGrp="1"/>
          </p:cNvSpPr>
          <p:nvPr>
            <p:ph idx="1"/>
          </p:nvPr>
        </p:nvSpPr>
        <p:spPr/>
        <p:txBody>
          <a:bodyPr>
            <a:normAutofit lnSpcReduction="10000"/>
          </a:bodyPr>
          <a:lstStyle/>
          <a:p>
            <a:pPr>
              <a:buFont typeface="Wingdings" pitchFamily="2" charset="2"/>
              <a:buChar char="q"/>
            </a:pPr>
            <a:r>
              <a:rPr lang="en-US" dirty="0" smtClean="0"/>
              <a:t>Diffusion or movement of gases across the alveolar–capillary membranes of the lung is influenced by the: </a:t>
            </a:r>
          </a:p>
          <a:p>
            <a:r>
              <a:rPr lang="en-US" dirty="0" smtClean="0"/>
              <a:t>(1) difference in the partial pressures of the gas on either side of the membrane; </a:t>
            </a:r>
          </a:p>
          <a:p>
            <a:r>
              <a:rPr lang="en-US" dirty="0" smtClean="0"/>
              <a:t>(2) surface area available for diffusion; </a:t>
            </a:r>
          </a:p>
          <a:p>
            <a:r>
              <a:rPr lang="en-US" dirty="0" smtClean="0"/>
              <a:t>(3) diffusion characteristics of the gas; and </a:t>
            </a:r>
          </a:p>
          <a:p>
            <a:r>
              <a:rPr lang="en-US" dirty="0" smtClean="0"/>
              <a:t>(4) thickness of the alveolar-capillary membrane.</a:t>
            </a:r>
            <a:endParaRPr lang="ar-SA"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Gas Diffusion </a:t>
            </a:r>
            <a:endParaRPr lang="ar-SA" dirty="0"/>
          </a:p>
        </p:txBody>
      </p:sp>
      <p:sp>
        <p:nvSpPr>
          <p:cNvPr id="3" name="Content Placeholder 2"/>
          <p:cNvSpPr>
            <a:spLocks noGrp="1"/>
          </p:cNvSpPr>
          <p:nvPr>
            <p:ph idx="1"/>
          </p:nvPr>
        </p:nvSpPr>
        <p:spPr/>
        <p:txBody>
          <a:bodyPr>
            <a:normAutofit fontScale="92500"/>
          </a:bodyPr>
          <a:lstStyle/>
          <a:p>
            <a:r>
              <a:rPr lang="en-US" dirty="0" smtClean="0"/>
              <a:t>Although the lungs are responsible for the exchange of gases with the environment, it is the blood that transports oxygen from the lungs to the tissues and returns carbon dioxide to the lungs. </a:t>
            </a:r>
          </a:p>
          <a:p>
            <a:r>
              <a:rPr lang="en-US" dirty="0" smtClean="0"/>
              <a:t>Most of the oxygen (97% to 99%) in the blood is carried in chemical combination with hemoglobin in red blood cells, with the remaining 1% to 3% being carried in the plasma as a dissolved gas.</a:t>
            </a:r>
            <a:endParaRPr lang="ar-SA"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Oxygen Dissociation Curve</a:t>
            </a:r>
            <a:endParaRPr lang="ar-SA" dirty="0"/>
          </a:p>
        </p:txBody>
      </p:sp>
      <p:sp>
        <p:nvSpPr>
          <p:cNvPr id="3" name="Content Placeholder 2"/>
          <p:cNvSpPr>
            <a:spLocks noGrp="1"/>
          </p:cNvSpPr>
          <p:nvPr>
            <p:ph idx="1"/>
          </p:nvPr>
        </p:nvSpPr>
        <p:spPr/>
        <p:txBody>
          <a:bodyPr>
            <a:normAutofit/>
          </a:bodyPr>
          <a:lstStyle/>
          <a:p>
            <a:r>
              <a:rPr lang="en-US" dirty="0" smtClean="0"/>
              <a:t>The oxygen dissociation curve is S shaped with a plateau area, above which an increase in dissolved oxygen (PO2) has minimal or no effect on hemoglobin saturation. </a:t>
            </a:r>
            <a:endParaRPr lang="en-US" dirty="0" smtClean="0"/>
          </a:p>
          <a:p>
            <a:r>
              <a:rPr lang="en-US" dirty="0" smtClean="0"/>
              <a:t>This </a:t>
            </a:r>
            <a:r>
              <a:rPr lang="en-US" dirty="0" smtClean="0"/>
              <a:t>insures adequate hemoglobin saturation over a wide range of dissolved oxygen values.</a:t>
            </a:r>
            <a:endParaRPr lang="ar-SA"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ChangeArrowheads="1"/>
          </p:cNvSpPr>
          <p:nvPr>
            <p:ph type="title"/>
          </p:nvPr>
        </p:nvSpPr>
        <p:spPr/>
        <p:txBody>
          <a:bodyPr/>
          <a:lstStyle/>
          <a:p>
            <a:pPr eaLnBrk="1" hangingPunct="1">
              <a:defRPr/>
            </a:pPr>
            <a:r>
              <a:rPr lang="en-US" dirty="0" smtClean="0">
                <a:ea typeface="+mj-ea"/>
              </a:rPr>
              <a:t>Oxygen Capacity </a:t>
            </a:r>
            <a:r>
              <a:rPr lang="en-US" dirty="0" smtClean="0">
                <a:ea typeface="ＭＳ Ｐゴシック" charset="0"/>
              </a:rPr>
              <a:t>(cont.) </a:t>
            </a:r>
            <a:endParaRPr lang="en-US" dirty="0" smtClean="0">
              <a:ea typeface="+mj-ea"/>
            </a:endParaRPr>
          </a:p>
        </p:txBody>
      </p:sp>
      <p:pic>
        <p:nvPicPr>
          <p:cNvPr id="31747" name="Picture 4" descr="D:\porth\figure_21-17.jpg"/>
          <p:cNvPicPr>
            <a:picLocks noChangeAspect="1" noChangeArrowheads="1"/>
          </p:cNvPicPr>
          <p:nvPr/>
        </p:nvPicPr>
        <p:blipFill>
          <a:blip r:embed="rId3"/>
          <a:srcRect/>
          <a:stretch>
            <a:fillRect/>
          </a:stretch>
        </p:blipFill>
        <p:spPr bwMode="auto">
          <a:xfrm>
            <a:off x="2133600" y="1258888"/>
            <a:ext cx="4343399" cy="5089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Oxyhemoglobin</a:t>
            </a:r>
            <a:r>
              <a:rPr lang="en-US" dirty="0" smtClean="0"/>
              <a:t> Dissociation Curve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463" y="1781174"/>
            <a:ext cx="7839075" cy="423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552147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Oxygen Content</a:t>
            </a:r>
            <a:endParaRPr lang="ar-SA" dirty="0"/>
          </a:p>
        </p:txBody>
      </p:sp>
      <p:sp>
        <p:nvSpPr>
          <p:cNvPr id="3" name="Content Placeholder 2"/>
          <p:cNvSpPr>
            <a:spLocks noGrp="1"/>
          </p:cNvSpPr>
          <p:nvPr>
            <p:ph idx="1"/>
          </p:nvPr>
        </p:nvSpPr>
        <p:spPr/>
        <p:txBody>
          <a:bodyPr>
            <a:normAutofit fontScale="92500"/>
          </a:bodyPr>
          <a:lstStyle/>
          <a:p>
            <a:r>
              <a:rPr lang="en-US" dirty="0" smtClean="0"/>
              <a:t>The oxygen content or amount of oxygen that is carried in the blood is equal to amount of oxygen that is carried bound to hemoglobin plus the dissolved form. </a:t>
            </a:r>
            <a:endParaRPr lang="en-US" dirty="0" smtClean="0"/>
          </a:p>
          <a:p>
            <a:r>
              <a:rPr lang="en-US" dirty="0" smtClean="0"/>
              <a:t>Since </a:t>
            </a:r>
            <a:r>
              <a:rPr lang="en-US" dirty="0" smtClean="0"/>
              <a:t>each gram of hemoglobin carries approximately 1.34 mL oxygen, it is the hemoglobin content of the blood rather than the hemoglobin saturation that determines the amount of oxygen that the blood can carry.</a:t>
            </a:r>
            <a:endParaRPr lang="ar-SA"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CO2</a:t>
            </a:r>
            <a:endParaRPr lang="ar-SA" dirty="0"/>
          </a:p>
        </p:txBody>
      </p:sp>
      <p:sp>
        <p:nvSpPr>
          <p:cNvPr id="3" name="Content Placeholder 2"/>
          <p:cNvSpPr>
            <a:spLocks noGrp="1"/>
          </p:cNvSpPr>
          <p:nvPr>
            <p:ph idx="1"/>
          </p:nvPr>
        </p:nvSpPr>
        <p:spPr/>
        <p:txBody>
          <a:bodyPr>
            <a:normAutofit lnSpcReduction="10000"/>
          </a:bodyPr>
          <a:lstStyle/>
          <a:p>
            <a:pPr>
              <a:buFont typeface="Wingdings" pitchFamily="2" charset="2"/>
              <a:buChar char="q"/>
            </a:pPr>
            <a:r>
              <a:rPr lang="en-US" dirty="0" smtClean="0"/>
              <a:t>Carbon dioxide is transported in the blood: </a:t>
            </a:r>
          </a:p>
          <a:p>
            <a:r>
              <a:rPr lang="en-US" dirty="0" smtClean="0"/>
              <a:t>(1) as the dissolved gas (10%), </a:t>
            </a:r>
          </a:p>
          <a:p>
            <a:r>
              <a:rPr lang="en-US" dirty="0" smtClean="0"/>
              <a:t>(2) attached to hemoglobin (30%), and </a:t>
            </a:r>
          </a:p>
          <a:p>
            <a:r>
              <a:rPr lang="en-US" dirty="0" smtClean="0"/>
              <a:t>(3) as bicarbonate (60%). </a:t>
            </a:r>
          </a:p>
          <a:p>
            <a:pPr>
              <a:buFont typeface="Wingdings" pitchFamily="2" charset="2"/>
              <a:buChar char="q"/>
            </a:pPr>
            <a:r>
              <a:rPr lang="en-US" dirty="0" smtClean="0"/>
              <a:t>The reversible action of carbon dioxide with water to form bicarbonate is catalyzed by the enzyme carbonic </a:t>
            </a:r>
            <a:r>
              <a:rPr lang="en-US" dirty="0" err="1" smtClean="0"/>
              <a:t>anhydrase</a:t>
            </a:r>
            <a:r>
              <a:rPr lang="en-US" dirty="0" smtClean="0"/>
              <a:t> within red cells and is the major pathway for generation of bicarbonate.</a:t>
            </a:r>
            <a:endParaRPr lang="ar-SA"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a:xfrm>
            <a:off x="376238" y="400050"/>
            <a:ext cx="8524875" cy="384175"/>
          </a:xfrm>
        </p:spPr>
        <p:txBody>
          <a:bodyPr>
            <a:normAutofit fontScale="90000"/>
          </a:bodyPr>
          <a:lstStyle/>
          <a:p>
            <a:pPr eaLnBrk="1" hangingPunct="1">
              <a:defRPr/>
            </a:pPr>
            <a:r>
              <a:rPr lang="en-US" dirty="0" smtClean="0">
                <a:ea typeface="+mj-ea"/>
              </a:rPr>
              <a:t>Question </a:t>
            </a:r>
          </a:p>
        </p:txBody>
      </p:sp>
      <p:sp>
        <p:nvSpPr>
          <p:cNvPr id="35843" name="Rectangle 3"/>
          <p:cNvSpPr>
            <a:spLocks noGrp="1" noChangeArrowheads="1"/>
          </p:cNvSpPr>
          <p:nvPr>
            <p:ph type="body" idx="1"/>
          </p:nvPr>
        </p:nvSpPr>
        <p:spPr>
          <a:xfrm>
            <a:off x="222250" y="1454150"/>
            <a:ext cx="8613775" cy="3686175"/>
          </a:xfrm>
        </p:spPr>
        <p:txBody>
          <a:bodyPr/>
          <a:lstStyle/>
          <a:p>
            <a:pPr eaLnBrk="1" hangingPunct="1">
              <a:buFontTx/>
              <a:buNone/>
            </a:pPr>
            <a:r>
              <a:rPr lang="en-US" smtClean="0"/>
              <a:t>True or false?</a:t>
            </a:r>
          </a:p>
          <a:p>
            <a:pPr eaLnBrk="1" hangingPunct="1"/>
            <a:endParaRPr lang="en-US" smtClean="0"/>
          </a:p>
          <a:p>
            <a:pPr eaLnBrk="1" hangingPunct="1">
              <a:buFontTx/>
              <a:buNone/>
            </a:pPr>
            <a:r>
              <a:rPr lang="en-US" smtClean="0"/>
              <a:t>The relationship between PCO</a:t>
            </a:r>
            <a:r>
              <a:rPr lang="en-US" baseline="-25000" smtClean="0"/>
              <a:t>2</a:t>
            </a:r>
            <a:r>
              <a:rPr lang="en-US" smtClean="0"/>
              <a:t> and pH is direct.</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ChangeArrowheads="1"/>
          </p:cNvSpPr>
          <p:nvPr>
            <p:ph type="title"/>
          </p:nvPr>
        </p:nvSpPr>
        <p:spPr>
          <a:xfrm>
            <a:off x="387350" y="442913"/>
            <a:ext cx="8524875" cy="384175"/>
          </a:xfrm>
        </p:spPr>
        <p:txBody>
          <a:bodyPr>
            <a:normAutofit fontScale="90000"/>
          </a:bodyPr>
          <a:lstStyle/>
          <a:p>
            <a:pPr eaLnBrk="1" hangingPunct="1">
              <a:defRPr/>
            </a:pPr>
            <a:r>
              <a:rPr lang="en-US" dirty="0" smtClean="0">
                <a:ea typeface="+mj-ea"/>
              </a:rPr>
              <a:t>Answer </a:t>
            </a:r>
          </a:p>
        </p:txBody>
      </p:sp>
      <p:sp>
        <p:nvSpPr>
          <p:cNvPr id="36867" name="Rectangle 3"/>
          <p:cNvSpPr>
            <a:spLocks noGrp="1" noChangeArrowheads="1"/>
          </p:cNvSpPr>
          <p:nvPr>
            <p:ph type="body" idx="1"/>
          </p:nvPr>
        </p:nvSpPr>
        <p:spPr>
          <a:xfrm>
            <a:off x="254000" y="1357313"/>
            <a:ext cx="8613775" cy="3686175"/>
          </a:xfrm>
        </p:spPr>
        <p:txBody>
          <a:bodyPr/>
          <a:lstStyle/>
          <a:p>
            <a:pPr eaLnBrk="1" hangingPunct="1">
              <a:lnSpc>
                <a:spcPct val="100000"/>
              </a:lnSpc>
              <a:buFontTx/>
              <a:buNone/>
            </a:pPr>
            <a:r>
              <a:rPr lang="en-US" smtClean="0"/>
              <a:t>False</a:t>
            </a:r>
          </a:p>
          <a:p>
            <a:pPr eaLnBrk="1" hangingPunct="1">
              <a:lnSpc>
                <a:spcPct val="100000"/>
              </a:lnSpc>
            </a:pPr>
            <a:endParaRPr lang="en-US" smtClean="0"/>
          </a:p>
          <a:p>
            <a:pPr eaLnBrk="1" hangingPunct="1">
              <a:lnSpc>
                <a:spcPct val="100000"/>
              </a:lnSpc>
              <a:buFontTx/>
              <a:buNone/>
            </a:pPr>
            <a:r>
              <a:rPr lang="en-US" smtClean="0"/>
              <a:t>Rationale: The relationship is indirect. As PCO</a:t>
            </a:r>
            <a:r>
              <a:rPr lang="en-US" baseline="-25000" smtClean="0"/>
              <a:t>2</a:t>
            </a:r>
            <a:r>
              <a:rPr lang="en-US" smtClean="0"/>
              <a:t> levels rise, the amount of carbonic acid in the blood increases, making the pH more acidic (decreasing it).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Breathing </a:t>
            </a:r>
            <a:endParaRPr lang="ar-SA" dirty="0"/>
          </a:p>
        </p:txBody>
      </p:sp>
      <p:sp>
        <p:nvSpPr>
          <p:cNvPr id="3" name="Content Placeholder 2"/>
          <p:cNvSpPr>
            <a:spLocks noGrp="1"/>
          </p:cNvSpPr>
          <p:nvPr>
            <p:ph idx="1"/>
          </p:nvPr>
        </p:nvSpPr>
        <p:spPr/>
        <p:txBody>
          <a:bodyPr>
            <a:normAutofit/>
          </a:bodyPr>
          <a:lstStyle/>
          <a:p>
            <a:r>
              <a:rPr lang="en-US" dirty="0" smtClean="0"/>
              <a:t>Pulmonary ventilation or the act of breathing involves movement of the diaphragm, intercostal muscles, and other respiratory muscles. </a:t>
            </a:r>
            <a:endParaRPr lang="en-US" dirty="0" smtClean="0"/>
          </a:p>
          <a:p>
            <a:r>
              <a:rPr lang="en-US" dirty="0" smtClean="0"/>
              <a:t>These </a:t>
            </a:r>
            <a:r>
              <a:rPr lang="en-US" dirty="0" smtClean="0"/>
              <a:t>muscles are controlled by neurons of respiratory centers in the pons and medulla with input from higher brain centers and peripheral receptors.</a:t>
            </a: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p:txBody>
          <a:bodyPr/>
          <a:lstStyle/>
          <a:p>
            <a:pPr eaLnBrk="1" hangingPunct="1">
              <a:defRPr/>
            </a:pPr>
            <a:r>
              <a:rPr lang="en-US" dirty="0" smtClean="0">
                <a:ea typeface="+mj-ea"/>
              </a:rPr>
              <a:t>Conducting Airways</a:t>
            </a:r>
          </a:p>
        </p:txBody>
      </p:sp>
      <p:sp>
        <p:nvSpPr>
          <p:cNvPr id="6147" name="Rectangle 3"/>
          <p:cNvSpPr>
            <a:spLocks noGrp="1" noChangeArrowheads="1"/>
          </p:cNvSpPr>
          <p:nvPr>
            <p:ph sz="half" idx="1"/>
          </p:nvPr>
        </p:nvSpPr>
        <p:spPr>
          <a:xfrm>
            <a:off x="298450" y="1389063"/>
            <a:ext cx="8283575" cy="3686175"/>
          </a:xfrm>
        </p:spPr>
        <p:txBody>
          <a:bodyPr/>
          <a:lstStyle/>
          <a:p>
            <a:pPr eaLnBrk="1" hangingPunct="1"/>
            <a:r>
              <a:rPr lang="en-US" sz="2200" smtClean="0"/>
              <a:t>Move air into the lungs</a:t>
            </a:r>
          </a:p>
          <a:p>
            <a:pPr eaLnBrk="1" hangingPunct="1"/>
            <a:endParaRPr lang="en-US" sz="2200" smtClean="0"/>
          </a:p>
          <a:p>
            <a:pPr eaLnBrk="1" hangingPunct="1"/>
            <a:r>
              <a:rPr lang="en-US" sz="2200" smtClean="0"/>
              <a:t>Warm and humidify air</a:t>
            </a:r>
          </a:p>
          <a:p>
            <a:pPr eaLnBrk="1" hangingPunct="1"/>
            <a:endParaRPr lang="en-US" sz="2200" smtClean="0"/>
          </a:p>
          <a:p>
            <a:pPr eaLnBrk="1" hangingPunct="1"/>
            <a:r>
              <a:rPr lang="en-US" sz="2200" smtClean="0"/>
              <a:t>Trap inhaled particles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 of Breathing</a:t>
            </a:r>
            <a:endParaRPr lang="ar-SA" dirty="0"/>
          </a:p>
        </p:txBody>
      </p:sp>
      <p:sp>
        <p:nvSpPr>
          <p:cNvPr id="3" name="Content Placeholder 2"/>
          <p:cNvSpPr>
            <a:spLocks noGrp="1"/>
          </p:cNvSpPr>
          <p:nvPr>
            <p:ph idx="1"/>
          </p:nvPr>
        </p:nvSpPr>
        <p:spPr>
          <a:xfrm>
            <a:off x="457200" y="1600200"/>
            <a:ext cx="8229600" cy="4876800"/>
          </a:xfrm>
        </p:spPr>
        <p:txBody>
          <a:bodyPr>
            <a:normAutofit fontScale="85000" lnSpcReduction="20000"/>
          </a:bodyPr>
          <a:lstStyle/>
          <a:p>
            <a:r>
              <a:rPr lang="en-US" dirty="0" smtClean="0"/>
              <a:t>Control of breathing has both automatic and voluntary components . </a:t>
            </a:r>
          </a:p>
          <a:p>
            <a:r>
              <a:rPr lang="en-US" dirty="0" smtClean="0"/>
              <a:t>The automatic regulation of ventilation is controlled by two types of receptors: </a:t>
            </a:r>
            <a:r>
              <a:rPr lang="en-US" dirty="0" err="1" smtClean="0">
                <a:solidFill>
                  <a:srgbClr val="FF0000"/>
                </a:solidFill>
              </a:rPr>
              <a:t>chemoreceptors</a:t>
            </a:r>
            <a:r>
              <a:rPr lang="en-US" dirty="0" smtClean="0"/>
              <a:t>, which monitor blood levels of carbon dioxide, oxygen, and pH; and </a:t>
            </a:r>
            <a:r>
              <a:rPr lang="en-US" dirty="0" smtClean="0">
                <a:solidFill>
                  <a:srgbClr val="FF0000"/>
                </a:solidFill>
              </a:rPr>
              <a:t>lung receptors</a:t>
            </a:r>
            <a:r>
              <a:rPr lang="en-US" dirty="0" smtClean="0"/>
              <a:t>, which monitor the status of breathing in terms of airway resistance and lung expansion. </a:t>
            </a:r>
          </a:p>
          <a:p>
            <a:r>
              <a:rPr lang="en-US" dirty="0" smtClean="0"/>
              <a:t>Voluntary respiratory control is needed for integrating breathing and actions such as speaking, blowing, and singing. These acts, which are initiated by the motor and </a:t>
            </a:r>
            <a:r>
              <a:rPr lang="en-US" dirty="0" err="1" smtClean="0"/>
              <a:t>premotor</a:t>
            </a:r>
            <a:r>
              <a:rPr lang="en-US" dirty="0" smtClean="0"/>
              <a:t> cortex, cause temporary suspension of automatic breathing.</a:t>
            </a:r>
            <a:endParaRPr lang="ar-SA"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ChangeArrowheads="1"/>
          </p:cNvSpPr>
          <p:nvPr>
            <p:ph type="title"/>
          </p:nvPr>
        </p:nvSpPr>
        <p:spPr>
          <a:xfrm>
            <a:off x="398463" y="474663"/>
            <a:ext cx="8524875" cy="395287"/>
          </a:xfrm>
        </p:spPr>
        <p:txBody>
          <a:bodyPr>
            <a:normAutofit fontScale="90000"/>
          </a:bodyPr>
          <a:lstStyle/>
          <a:p>
            <a:pPr eaLnBrk="1" hangingPunct="1">
              <a:defRPr/>
            </a:pPr>
            <a:r>
              <a:rPr lang="en-US" dirty="0" smtClean="0">
                <a:ea typeface="+mj-ea"/>
              </a:rPr>
              <a:t>Respiratory Center Control</a:t>
            </a:r>
          </a:p>
        </p:txBody>
      </p:sp>
      <p:pic>
        <p:nvPicPr>
          <p:cNvPr id="37891" name="Picture 4" descr="D:\porth\figure_21-18.jpg"/>
          <p:cNvPicPr>
            <a:picLocks noChangeAspect="1" noChangeArrowheads="1"/>
          </p:cNvPicPr>
          <p:nvPr/>
        </p:nvPicPr>
        <p:blipFill>
          <a:blip r:embed="rId3"/>
          <a:srcRect/>
          <a:stretch>
            <a:fillRect/>
          </a:stretch>
        </p:blipFill>
        <p:spPr bwMode="auto">
          <a:xfrm>
            <a:off x="2044700" y="1306513"/>
            <a:ext cx="4730750" cy="51038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a:xfrm>
            <a:off x="269875" y="355600"/>
            <a:ext cx="8524875" cy="863600"/>
          </a:xfrm>
        </p:spPr>
        <p:txBody>
          <a:bodyPr>
            <a:normAutofit fontScale="90000"/>
          </a:bodyPr>
          <a:lstStyle/>
          <a:p>
            <a:pPr eaLnBrk="1" hangingPunct="1">
              <a:lnSpc>
                <a:spcPct val="100000"/>
              </a:lnSpc>
              <a:defRPr/>
            </a:pPr>
            <a:r>
              <a:rPr lang="en-US" dirty="0" smtClean="0">
                <a:ea typeface="+mj-ea"/>
              </a:rPr>
              <a:t>Chemoreceptors can adjust respiration rate</a:t>
            </a:r>
            <a:endParaRPr lang="en-US" dirty="0" smtClean="0">
              <a:ea typeface="+mj-ea"/>
            </a:endParaRPr>
          </a:p>
        </p:txBody>
      </p:sp>
      <p:sp>
        <p:nvSpPr>
          <p:cNvPr id="38915" name="Rectangle 3"/>
          <p:cNvSpPr>
            <a:spLocks noGrp="1" noChangeArrowheads="1"/>
          </p:cNvSpPr>
          <p:nvPr>
            <p:ph type="body" idx="1"/>
          </p:nvPr>
        </p:nvSpPr>
        <p:spPr>
          <a:xfrm>
            <a:off x="317500" y="1497013"/>
            <a:ext cx="8394700" cy="3971925"/>
          </a:xfrm>
        </p:spPr>
        <p:txBody>
          <a:bodyPr>
            <a:normAutofit lnSpcReduction="10000"/>
          </a:bodyPr>
          <a:lstStyle/>
          <a:p>
            <a:pPr eaLnBrk="1" hangingPunct="1">
              <a:lnSpc>
                <a:spcPct val="100000"/>
              </a:lnSpc>
            </a:pPr>
            <a:r>
              <a:rPr lang="en-US" smtClean="0"/>
              <a:t>Central chemoreceptors</a:t>
            </a:r>
          </a:p>
          <a:p>
            <a:pPr lvl="1" eaLnBrk="1" hangingPunct="1">
              <a:lnSpc>
                <a:spcPct val="100000"/>
              </a:lnSpc>
            </a:pPr>
            <a:r>
              <a:rPr lang="en-US" smtClean="0"/>
              <a:t>Measure PCO</a:t>
            </a:r>
            <a:r>
              <a:rPr lang="en-US" baseline="-25000" smtClean="0"/>
              <a:t>2</a:t>
            </a:r>
            <a:r>
              <a:rPr lang="en-US" smtClean="0"/>
              <a:t> and pH in cerebrospinal fluid</a:t>
            </a:r>
          </a:p>
          <a:p>
            <a:pPr lvl="1" eaLnBrk="1" hangingPunct="1">
              <a:lnSpc>
                <a:spcPct val="100000"/>
              </a:lnSpc>
            </a:pPr>
            <a:r>
              <a:rPr lang="en-US" smtClean="0"/>
              <a:t>Increase respiration when PCO</a:t>
            </a:r>
            <a:r>
              <a:rPr lang="en-US" baseline="-25000" smtClean="0"/>
              <a:t>2</a:t>
            </a:r>
            <a:r>
              <a:rPr lang="en-US" smtClean="0"/>
              <a:t> increases or pH decreases</a:t>
            </a:r>
          </a:p>
          <a:p>
            <a:pPr lvl="1" eaLnBrk="1" hangingPunct="1">
              <a:lnSpc>
                <a:spcPct val="100000"/>
              </a:lnSpc>
            </a:pPr>
            <a:endParaRPr lang="en-US" smtClean="0"/>
          </a:p>
          <a:p>
            <a:pPr eaLnBrk="1" hangingPunct="1">
              <a:lnSpc>
                <a:spcPct val="100000"/>
              </a:lnSpc>
            </a:pPr>
            <a:r>
              <a:rPr lang="en-US" smtClean="0"/>
              <a:t>Peripheral chemoreceptors</a:t>
            </a:r>
          </a:p>
          <a:p>
            <a:pPr lvl="1" eaLnBrk="1" hangingPunct="1">
              <a:lnSpc>
                <a:spcPct val="100000"/>
              </a:lnSpc>
            </a:pPr>
            <a:r>
              <a:rPr lang="en-US" smtClean="0"/>
              <a:t>Measure PO</a:t>
            </a:r>
            <a:r>
              <a:rPr lang="en-US" baseline="-25000" smtClean="0"/>
              <a:t>2</a:t>
            </a:r>
            <a:r>
              <a:rPr lang="en-US" smtClean="0"/>
              <a:t> in arterial blood</a:t>
            </a:r>
          </a:p>
          <a:p>
            <a:pPr lvl="1" eaLnBrk="1" hangingPunct="1">
              <a:lnSpc>
                <a:spcPct val="100000"/>
              </a:lnSpc>
            </a:pPr>
            <a:r>
              <a:rPr lang="en-US" smtClean="0"/>
              <a:t>Increase respiration when PO</a:t>
            </a:r>
            <a:r>
              <a:rPr lang="en-US" baseline="-25000" smtClean="0"/>
              <a:t>2</a:t>
            </a:r>
            <a:r>
              <a:rPr lang="en-US" smtClean="0"/>
              <a:t> less than 60 mm Hg</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p:nvPr>
        </p:nvSpPr>
        <p:spPr>
          <a:xfrm>
            <a:off x="384175" y="400050"/>
            <a:ext cx="8524875" cy="384175"/>
          </a:xfrm>
        </p:spPr>
        <p:txBody>
          <a:bodyPr>
            <a:normAutofit fontScale="90000"/>
          </a:bodyPr>
          <a:lstStyle/>
          <a:p>
            <a:pPr eaLnBrk="1" hangingPunct="1">
              <a:defRPr/>
            </a:pPr>
            <a:r>
              <a:rPr lang="en-US" dirty="0" smtClean="0">
                <a:ea typeface="+mj-ea"/>
              </a:rPr>
              <a:t>Scenario</a:t>
            </a:r>
          </a:p>
        </p:txBody>
      </p:sp>
      <p:sp>
        <p:nvSpPr>
          <p:cNvPr id="39939" name="Rectangle 3"/>
          <p:cNvSpPr>
            <a:spLocks noGrp="1" noChangeArrowheads="1"/>
          </p:cNvSpPr>
          <p:nvPr>
            <p:ph type="body" idx="1"/>
          </p:nvPr>
        </p:nvSpPr>
        <p:spPr>
          <a:xfrm>
            <a:off x="285750" y="1298575"/>
            <a:ext cx="8216900" cy="4030663"/>
          </a:xfrm>
        </p:spPr>
        <p:txBody>
          <a:bodyPr>
            <a:normAutofit fontScale="77500" lnSpcReduction="20000"/>
          </a:bodyPr>
          <a:lstStyle/>
          <a:p>
            <a:pPr eaLnBrk="1" hangingPunct="1">
              <a:lnSpc>
                <a:spcPct val="100000"/>
              </a:lnSpc>
              <a:spcBef>
                <a:spcPct val="90000"/>
              </a:spcBef>
              <a:buFontTx/>
              <a:buNone/>
            </a:pPr>
            <a:r>
              <a:rPr lang="en-US" dirty="0" smtClean="0">
                <a:cs typeface="Times New Roman" pitchFamily="18" charset="0"/>
              </a:rPr>
              <a:t>You are caring for a COPD client.</a:t>
            </a:r>
            <a:endParaRPr lang="en-US" sz="2400" dirty="0" smtClean="0">
              <a:cs typeface="Times New Roman" pitchFamily="18" charset="0"/>
            </a:endParaRPr>
          </a:p>
          <a:p>
            <a:pPr eaLnBrk="1" hangingPunct="1">
              <a:lnSpc>
                <a:spcPct val="100000"/>
              </a:lnSpc>
              <a:spcBef>
                <a:spcPct val="90000"/>
              </a:spcBef>
            </a:pPr>
            <a:r>
              <a:rPr lang="en-US" dirty="0" smtClean="0">
                <a:cs typeface="Times New Roman" pitchFamily="18" charset="0"/>
              </a:rPr>
              <a:t>He has chronically high PCO</a:t>
            </a:r>
            <a:r>
              <a:rPr lang="en-US" baseline="-30000" dirty="0" smtClean="0">
                <a:cs typeface="Times New Roman" pitchFamily="18" charset="0"/>
              </a:rPr>
              <a:t>2</a:t>
            </a:r>
            <a:r>
              <a:rPr lang="en-US" dirty="0" smtClean="0">
                <a:cs typeface="Times New Roman" pitchFamily="18" charset="0"/>
              </a:rPr>
              <a:t>. </a:t>
            </a:r>
          </a:p>
          <a:p>
            <a:pPr eaLnBrk="1" hangingPunct="1">
              <a:lnSpc>
                <a:spcPct val="100000"/>
              </a:lnSpc>
              <a:spcBef>
                <a:spcPct val="90000"/>
              </a:spcBef>
            </a:pPr>
            <a:r>
              <a:rPr lang="en-US" dirty="0" smtClean="0">
                <a:cs typeface="Times New Roman" pitchFamily="18" charset="0"/>
              </a:rPr>
              <a:t>He is being given low-flow oxygen and complains all the time that he </a:t>
            </a:r>
            <a:r>
              <a:rPr lang="ja-JP" altLang="en-US" smtClean="0">
                <a:cs typeface="Times New Roman" pitchFamily="18" charset="0"/>
              </a:rPr>
              <a:t>“</a:t>
            </a:r>
            <a:r>
              <a:rPr lang="en-US" altLang="ja-JP" dirty="0" smtClean="0">
                <a:cs typeface="Times New Roman" pitchFamily="18" charset="0"/>
              </a:rPr>
              <a:t>needs more air,</a:t>
            </a:r>
            <a:r>
              <a:rPr lang="ja-JP" altLang="en-US" smtClean="0">
                <a:cs typeface="Times New Roman" pitchFamily="18" charset="0"/>
              </a:rPr>
              <a:t>”</a:t>
            </a:r>
            <a:r>
              <a:rPr lang="en-US" altLang="ja-JP" dirty="0" smtClean="0">
                <a:cs typeface="Times New Roman" pitchFamily="18" charset="0"/>
              </a:rPr>
              <a:t> so you turn up his oxygen.</a:t>
            </a:r>
          </a:p>
          <a:p>
            <a:pPr eaLnBrk="1" hangingPunct="1">
              <a:lnSpc>
                <a:spcPct val="100000"/>
              </a:lnSpc>
              <a:spcBef>
                <a:spcPct val="90000"/>
              </a:spcBef>
              <a:buFontTx/>
              <a:buNone/>
            </a:pPr>
            <a:r>
              <a:rPr lang="en-US" dirty="0" smtClean="0">
                <a:cs typeface="Times New Roman" pitchFamily="18" charset="0"/>
              </a:rPr>
              <a:t>Question:</a:t>
            </a:r>
          </a:p>
          <a:p>
            <a:pPr eaLnBrk="1" hangingPunct="1">
              <a:lnSpc>
                <a:spcPct val="100000"/>
              </a:lnSpc>
              <a:spcBef>
                <a:spcPct val="90000"/>
              </a:spcBef>
            </a:pPr>
            <a:r>
              <a:rPr lang="en-US" dirty="0" smtClean="0">
                <a:cs typeface="Times New Roman" pitchFamily="18" charset="0"/>
              </a:rPr>
              <a:t>When you check on him later, he is unconscious and not breathing. What happened?</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Cough </a:t>
            </a:r>
            <a:endParaRPr lang="ar-SA" dirty="0"/>
          </a:p>
        </p:txBody>
      </p:sp>
      <p:sp>
        <p:nvSpPr>
          <p:cNvPr id="3" name="Content Placeholder 2"/>
          <p:cNvSpPr>
            <a:spLocks noGrp="1"/>
          </p:cNvSpPr>
          <p:nvPr>
            <p:ph idx="1"/>
          </p:nvPr>
        </p:nvSpPr>
        <p:spPr/>
        <p:txBody>
          <a:bodyPr/>
          <a:lstStyle/>
          <a:p>
            <a:r>
              <a:rPr lang="en-US" dirty="0" smtClean="0"/>
              <a:t>The cough reflex protects the lungs from the accumulation of secretions and from the entry of irritating and destructive substances; it is one of the primary defense mechanisms of the respiratory tract.</a:t>
            </a:r>
            <a:endParaRPr lang="ar-SA"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Dyspnea</a:t>
            </a:r>
            <a:endParaRPr lang="ar-SA" dirty="0"/>
          </a:p>
        </p:txBody>
      </p:sp>
      <p:sp>
        <p:nvSpPr>
          <p:cNvPr id="3" name="Content Placeholder 2"/>
          <p:cNvSpPr>
            <a:spLocks noGrp="1"/>
          </p:cNvSpPr>
          <p:nvPr>
            <p:ph idx="1"/>
          </p:nvPr>
        </p:nvSpPr>
        <p:spPr/>
        <p:txBody>
          <a:bodyPr>
            <a:normAutofit/>
          </a:bodyPr>
          <a:lstStyle/>
          <a:p>
            <a:r>
              <a:rPr lang="en-US" dirty="0" smtClean="0"/>
              <a:t>Dyspnea is a subjective sensation of difficulty in breathing that is seen in cardiac, pulmonary, and neuromuscular </a:t>
            </a:r>
            <a:r>
              <a:rPr lang="en-US" dirty="0" smtClean="0"/>
              <a:t>disorders. </a:t>
            </a:r>
          </a:p>
          <a:p>
            <a:r>
              <a:rPr lang="en-US" dirty="0" smtClean="0"/>
              <a:t>It </a:t>
            </a:r>
            <a:r>
              <a:rPr lang="en-US" dirty="0" smtClean="0"/>
              <a:t>can present as air hunger brought about by inadequate ventilation, labored or difficulty breathing due to weakened respiratory muscles, or chest tightness that occurs with bronchoconstriction.</a:t>
            </a:r>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sz="half" idx="1"/>
          </p:nvPr>
        </p:nvSpPr>
        <p:spPr>
          <a:xfrm>
            <a:off x="352425" y="1409700"/>
            <a:ext cx="8375650" cy="3686175"/>
          </a:xfrm>
        </p:spPr>
        <p:txBody>
          <a:bodyPr/>
          <a:lstStyle/>
          <a:p>
            <a:pPr eaLnBrk="1" hangingPunct="1">
              <a:spcBef>
                <a:spcPct val="100000"/>
              </a:spcBef>
            </a:pPr>
            <a:r>
              <a:rPr lang="en-US" sz="2200" dirty="0" smtClean="0"/>
              <a:t>Bronchioles</a:t>
            </a:r>
            <a:endParaRPr lang="en-US" sz="2200" dirty="0" smtClean="0"/>
          </a:p>
          <a:p>
            <a:pPr eaLnBrk="1" hangingPunct="1">
              <a:spcBef>
                <a:spcPct val="100000"/>
              </a:spcBef>
            </a:pPr>
            <a:r>
              <a:rPr lang="en-US" sz="2200" dirty="0" smtClean="0"/>
              <a:t>Alveoli</a:t>
            </a:r>
            <a:endParaRPr lang="en-US" sz="2200" dirty="0" smtClean="0"/>
          </a:p>
          <a:p>
            <a:pPr eaLnBrk="1" hangingPunct="1">
              <a:spcBef>
                <a:spcPct val="100000"/>
              </a:spcBef>
            </a:pPr>
            <a:r>
              <a:rPr lang="en-US" sz="2200" dirty="0" smtClean="0"/>
              <a:t>Gas is exchanged with the blood.</a:t>
            </a:r>
          </a:p>
        </p:txBody>
      </p:sp>
      <p:sp>
        <p:nvSpPr>
          <p:cNvPr id="6" name="Rectangle 2"/>
          <p:cNvSpPr>
            <a:spLocks noGrp="1" noChangeArrowheads="1"/>
          </p:cNvSpPr>
          <p:nvPr>
            <p:ph type="title"/>
          </p:nvPr>
        </p:nvSpPr>
        <p:spPr>
          <a:xfrm>
            <a:off x="376238" y="411163"/>
            <a:ext cx="8524875" cy="395287"/>
          </a:xfrm>
        </p:spPr>
        <p:txBody>
          <a:bodyPr>
            <a:normAutofit fontScale="90000"/>
          </a:bodyPr>
          <a:lstStyle/>
          <a:p>
            <a:pPr eaLnBrk="1" hangingPunct="1">
              <a:defRPr/>
            </a:pPr>
            <a:r>
              <a:rPr lang="en-US" dirty="0" smtClean="0">
                <a:ea typeface="+mj-ea"/>
              </a:rPr>
              <a:t>Respiratory Airways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357188" y="479425"/>
            <a:ext cx="8524875" cy="384175"/>
          </a:xfrm>
        </p:spPr>
        <p:txBody>
          <a:bodyPr>
            <a:normAutofit fontScale="90000"/>
          </a:bodyPr>
          <a:lstStyle/>
          <a:p>
            <a:pPr eaLnBrk="1" hangingPunct="1">
              <a:defRPr/>
            </a:pPr>
            <a:r>
              <a:rPr lang="en-US" dirty="0">
                <a:ea typeface="ＭＳ Ｐゴシック" charset="0"/>
              </a:rPr>
              <a:t>Structure of Airway Walls</a:t>
            </a:r>
            <a:endParaRPr lang="en-US" dirty="0" smtClean="0">
              <a:ea typeface="+mj-ea"/>
            </a:endParaRPr>
          </a:p>
        </p:txBody>
      </p:sp>
      <p:pic>
        <p:nvPicPr>
          <p:cNvPr id="8195" name="Picture 4" descr="D:\porth\figure_21-6.jpg"/>
          <p:cNvPicPr>
            <a:picLocks noChangeAspect="1" noChangeArrowheads="1"/>
          </p:cNvPicPr>
          <p:nvPr/>
        </p:nvPicPr>
        <p:blipFill>
          <a:blip r:embed="rId3"/>
          <a:srcRect/>
          <a:stretch>
            <a:fillRect/>
          </a:stretch>
        </p:blipFill>
        <p:spPr bwMode="auto">
          <a:xfrm>
            <a:off x="155575" y="1476375"/>
            <a:ext cx="8751888" cy="3744913"/>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274638" y="411163"/>
            <a:ext cx="8524875" cy="384175"/>
          </a:xfrm>
        </p:spPr>
        <p:txBody>
          <a:bodyPr>
            <a:normAutofit fontScale="90000"/>
          </a:bodyPr>
          <a:lstStyle/>
          <a:p>
            <a:pPr eaLnBrk="1" hangingPunct="1">
              <a:defRPr/>
            </a:pPr>
            <a:r>
              <a:rPr lang="en-US" dirty="0">
                <a:ea typeface="ＭＳ Ｐゴシック" charset="0"/>
              </a:rPr>
              <a:t>Respiratory </a:t>
            </a:r>
            <a:r>
              <a:rPr lang="en-US" dirty="0" smtClean="0">
                <a:ea typeface="ＭＳ Ｐゴシック" charset="0"/>
              </a:rPr>
              <a:t>Airways (cont.)</a:t>
            </a:r>
            <a:endParaRPr lang="en-US" dirty="0" smtClean="0">
              <a:ea typeface="+mj-ea"/>
            </a:endParaRPr>
          </a:p>
        </p:txBody>
      </p:sp>
      <p:pic>
        <p:nvPicPr>
          <p:cNvPr id="9219" name="Picture 4" descr="D:\porth\figure_21-7.jpg"/>
          <p:cNvPicPr>
            <a:picLocks noChangeAspect="1" noChangeArrowheads="1"/>
          </p:cNvPicPr>
          <p:nvPr/>
        </p:nvPicPr>
        <p:blipFill>
          <a:blip r:embed="rId3"/>
          <a:srcRect/>
          <a:stretch>
            <a:fillRect/>
          </a:stretch>
        </p:blipFill>
        <p:spPr bwMode="auto">
          <a:xfrm>
            <a:off x="1806575" y="1333500"/>
            <a:ext cx="5376863" cy="5211763"/>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p:cNvSpPr>
            <a:spLocks noGrp="1" noChangeArrowheads="1"/>
          </p:cNvSpPr>
          <p:nvPr>
            <p:ph type="title"/>
          </p:nvPr>
        </p:nvSpPr>
        <p:spPr>
          <a:xfrm>
            <a:off x="376238" y="433388"/>
            <a:ext cx="8524875" cy="384175"/>
          </a:xfrm>
        </p:spPr>
        <p:txBody>
          <a:bodyPr>
            <a:normAutofit fontScale="90000"/>
          </a:bodyPr>
          <a:lstStyle/>
          <a:p>
            <a:pPr eaLnBrk="1" hangingPunct="1">
              <a:defRPr/>
            </a:pPr>
            <a:r>
              <a:rPr lang="en-US" dirty="0" smtClean="0">
                <a:ea typeface="+mj-ea"/>
              </a:rPr>
              <a:t>Question </a:t>
            </a:r>
          </a:p>
        </p:txBody>
      </p:sp>
      <p:sp>
        <p:nvSpPr>
          <p:cNvPr id="10243" name="Rectangle 3"/>
          <p:cNvSpPr>
            <a:spLocks noGrp="1" noChangeArrowheads="1"/>
          </p:cNvSpPr>
          <p:nvPr>
            <p:ph type="body" idx="1"/>
          </p:nvPr>
        </p:nvSpPr>
        <p:spPr>
          <a:xfrm>
            <a:off x="287338" y="1463675"/>
            <a:ext cx="8613775" cy="3686175"/>
          </a:xfrm>
        </p:spPr>
        <p:txBody>
          <a:bodyPr/>
          <a:lstStyle/>
          <a:p>
            <a:pPr marL="419100" indent="-419100" eaLnBrk="1" hangingPunct="1">
              <a:lnSpc>
                <a:spcPct val="100000"/>
              </a:lnSpc>
              <a:buFontTx/>
              <a:buNone/>
            </a:pPr>
            <a:r>
              <a:rPr lang="en-US" smtClean="0"/>
              <a:t>Which serous membrane lines the thoracic cavity?</a:t>
            </a:r>
          </a:p>
          <a:p>
            <a:pPr marL="1038225" lvl="1" indent="-457200" eaLnBrk="1" hangingPunct="1">
              <a:lnSpc>
                <a:spcPct val="100000"/>
              </a:lnSpc>
              <a:buFont typeface="Verdana" pitchFamily="34" charset="0"/>
              <a:buAutoNum type="alphaUcPeriod"/>
            </a:pPr>
            <a:r>
              <a:rPr lang="en-US" smtClean="0"/>
              <a:t>Viscera pleura</a:t>
            </a:r>
          </a:p>
          <a:p>
            <a:pPr marL="1038225" lvl="1" indent="-457200" eaLnBrk="1" hangingPunct="1">
              <a:lnSpc>
                <a:spcPct val="100000"/>
              </a:lnSpc>
              <a:buFont typeface="Verdana" pitchFamily="34" charset="0"/>
              <a:buAutoNum type="alphaUcPeriod"/>
            </a:pPr>
            <a:r>
              <a:rPr lang="en-US" smtClean="0"/>
              <a:t>Parietal pleura</a:t>
            </a:r>
          </a:p>
          <a:p>
            <a:pPr marL="1038225" lvl="1" indent="-457200" eaLnBrk="1" hangingPunct="1">
              <a:lnSpc>
                <a:spcPct val="100000"/>
              </a:lnSpc>
              <a:buFont typeface="Verdana" pitchFamily="34" charset="0"/>
              <a:buAutoNum type="alphaUcPeriod"/>
            </a:pPr>
            <a:r>
              <a:rPr lang="en-US" smtClean="0"/>
              <a:t>Visceral mediastinum</a:t>
            </a:r>
          </a:p>
          <a:p>
            <a:pPr marL="1038225" lvl="1" indent="-457200" eaLnBrk="1" hangingPunct="1">
              <a:lnSpc>
                <a:spcPct val="100000"/>
              </a:lnSpc>
              <a:buFont typeface="Verdana" pitchFamily="34" charset="0"/>
              <a:buAutoNum type="alphaUcPeriod"/>
            </a:pPr>
            <a:r>
              <a:rPr lang="en-US" smtClean="0"/>
              <a:t>Parietal mediastinum</a:t>
            </a:r>
          </a:p>
          <a:p>
            <a:pPr marL="419100" indent="-419100" eaLnBrk="1" hangingPunct="1">
              <a:lnSpc>
                <a:spcPct val="100000"/>
              </a:lnSpc>
              <a:buFontTx/>
              <a:buAutoNum type="alphaUcPeriod"/>
            </a:pPr>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a:xfrm>
            <a:off x="333375" y="400050"/>
            <a:ext cx="8524875" cy="384175"/>
          </a:xfrm>
        </p:spPr>
        <p:txBody>
          <a:bodyPr>
            <a:normAutofit fontScale="90000"/>
          </a:bodyPr>
          <a:lstStyle/>
          <a:p>
            <a:pPr eaLnBrk="1" hangingPunct="1">
              <a:defRPr/>
            </a:pPr>
            <a:r>
              <a:rPr lang="en-US" dirty="0" smtClean="0">
                <a:ea typeface="+mj-ea"/>
              </a:rPr>
              <a:t>Answer </a:t>
            </a:r>
          </a:p>
        </p:txBody>
      </p:sp>
      <p:sp>
        <p:nvSpPr>
          <p:cNvPr id="11267" name="Rectangle 3"/>
          <p:cNvSpPr>
            <a:spLocks noGrp="1" noChangeArrowheads="1"/>
          </p:cNvSpPr>
          <p:nvPr>
            <p:ph type="body" idx="1"/>
          </p:nvPr>
        </p:nvSpPr>
        <p:spPr>
          <a:xfrm>
            <a:off x="233363" y="1411288"/>
            <a:ext cx="8613775" cy="3686175"/>
          </a:xfrm>
        </p:spPr>
        <p:txBody>
          <a:bodyPr>
            <a:normAutofit fontScale="92500" lnSpcReduction="20000"/>
          </a:bodyPr>
          <a:lstStyle/>
          <a:p>
            <a:pPr marL="419100" indent="-419100" eaLnBrk="1" hangingPunct="1">
              <a:lnSpc>
                <a:spcPct val="100000"/>
              </a:lnSpc>
              <a:buFontTx/>
              <a:buNone/>
            </a:pPr>
            <a:r>
              <a:rPr lang="en-US" smtClean="0"/>
              <a:t>B. Parietal pleura</a:t>
            </a:r>
          </a:p>
          <a:p>
            <a:pPr marL="419100" indent="-419100" eaLnBrk="1" hangingPunct="1">
              <a:lnSpc>
                <a:spcPct val="100000"/>
              </a:lnSpc>
              <a:buFontTx/>
              <a:buNone/>
            </a:pPr>
            <a:r>
              <a:rPr lang="en-US" smtClean="0"/>
              <a:t>Rationale: The organs and walls of the thoracic and abdominal cavities are covered with serous membranes. Visceral membranes cover the organ; parietal membranes line the cavity walls. The two membranes and the space between them allow for ease of movement.</a:t>
            </a:r>
          </a:p>
          <a:p>
            <a:pPr marL="419100" indent="-419100" eaLnBrk="1" hangingPunct="1">
              <a:lnSpc>
                <a:spcPct val="100000"/>
              </a:lnSpc>
              <a:buFontTx/>
              <a:buNone/>
            </a:pPr>
            <a:r>
              <a:rPr lang="en-US" smtClean="0"/>
              <a:t>The thoracic cavity is lined by </a:t>
            </a:r>
            <a:r>
              <a:rPr lang="en-US" b="1" smtClean="0"/>
              <a:t>parietal</a:t>
            </a:r>
            <a:r>
              <a:rPr lang="en-US" smtClean="0"/>
              <a:t> pleura; the lungs are covered by </a:t>
            </a:r>
            <a:r>
              <a:rPr lang="en-US" b="1" smtClean="0"/>
              <a:t>visceral</a:t>
            </a:r>
            <a:r>
              <a:rPr lang="en-US" i="1" smtClean="0"/>
              <a:t> </a:t>
            </a:r>
            <a:r>
              <a:rPr lang="en-US" smtClean="0"/>
              <a:t>pleura.</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710</TotalTime>
  <Words>1775</Words>
  <Application>Microsoft Office PowerPoint</Application>
  <PresentationFormat>On-screen Show (4:3)</PresentationFormat>
  <Paragraphs>186</Paragraphs>
  <Slides>45</Slides>
  <Notes>20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Office Theme</vt:lpstr>
      <vt:lpstr>Respiratory Function</vt:lpstr>
      <vt:lpstr>Lung Functions</vt:lpstr>
      <vt:lpstr>Respiratory System Structures</vt:lpstr>
      <vt:lpstr>Conducting Airways</vt:lpstr>
      <vt:lpstr>Respiratory Airways</vt:lpstr>
      <vt:lpstr>Structure of Airway Walls</vt:lpstr>
      <vt:lpstr>Respiratory Airways (cont.)</vt:lpstr>
      <vt:lpstr>Question </vt:lpstr>
      <vt:lpstr>Answer </vt:lpstr>
      <vt:lpstr>Introduction </vt:lpstr>
      <vt:lpstr>Introduction </vt:lpstr>
      <vt:lpstr>Introduction </vt:lpstr>
      <vt:lpstr>Introduction </vt:lpstr>
      <vt:lpstr>Breathing Innervation</vt:lpstr>
      <vt:lpstr>Breathing </vt:lpstr>
      <vt:lpstr>Lung Compliance</vt:lpstr>
      <vt:lpstr>Compliance</vt:lpstr>
      <vt:lpstr>Scenario</vt:lpstr>
      <vt:lpstr>Airway Resistance</vt:lpstr>
      <vt:lpstr>Lung Volumes</vt:lpstr>
      <vt:lpstr>Lung Volumes</vt:lpstr>
      <vt:lpstr>Lung Volumes</vt:lpstr>
      <vt:lpstr>Lung Capacities</vt:lpstr>
      <vt:lpstr>Dynamic Lung Function</vt:lpstr>
      <vt:lpstr>Ventilation and Perfusion</vt:lpstr>
      <vt:lpstr>Ventilation and Perfusion</vt:lpstr>
      <vt:lpstr>Dead Space</vt:lpstr>
      <vt:lpstr>Shunt </vt:lpstr>
      <vt:lpstr>V/Q Mismatch</vt:lpstr>
      <vt:lpstr>Gas Diffusion </vt:lpstr>
      <vt:lpstr>Gas Diffusion </vt:lpstr>
      <vt:lpstr>Oxygen Dissociation Curve</vt:lpstr>
      <vt:lpstr>Oxygen Capacity (cont.) </vt:lpstr>
      <vt:lpstr>Oxyhemoglobin Dissociation Curve</vt:lpstr>
      <vt:lpstr>Oxygen Content</vt:lpstr>
      <vt:lpstr>CO2</vt:lpstr>
      <vt:lpstr>Question </vt:lpstr>
      <vt:lpstr>Answer </vt:lpstr>
      <vt:lpstr>Breathing </vt:lpstr>
      <vt:lpstr>Control of Breathing</vt:lpstr>
      <vt:lpstr>Respiratory Center Control</vt:lpstr>
      <vt:lpstr>Chemoreceptors can adjust respiration rate</vt:lpstr>
      <vt:lpstr>Scenario</vt:lpstr>
      <vt:lpstr>Cough </vt:lpstr>
      <vt:lpstr>Dyspnea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Respiratory Function</dc:title>
  <dc:creator>iSystem</dc:creator>
  <cp:lastModifiedBy>Windows User</cp:lastModifiedBy>
  <cp:revision>75</cp:revision>
  <dcterms:created xsi:type="dcterms:W3CDTF">2006-08-16T00:00:00Z</dcterms:created>
  <dcterms:modified xsi:type="dcterms:W3CDTF">2019-06-21T17:50:14Z</dcterms:modified>
</cp:coreProperties>
</file>