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711" r:id="rId2"/>
    <p:sldId id="527" r:id="rId3"/>
    <p:sldId id="575" r:id="rId4"/>
    <p:sldId id="703" r:id="rId5"/>
    <p:sldId id="643" r:id="rId6"/>
    <p:sldId id="696" r:id="rId7"/>
    <p:sldId id="702" r:id="rId8"/>
    <p:sldId id="709" r:id="rId9"/>
    <p:sldId id="700" r:id="rId10"/>
    <p:sldId id="615" r:id="rId11"/>
    <p:sldId id="583" r:id="rId12"/>
    <p:sldId id="622" r:id="rId13"/>
    <p:sldId id="657" r:id="rId14"/>
    <p:sldId id="675" r:id="rId15"/>
    <p:sldId id="587" r:id="rId16"/>
    <p:sldId id="676" r:id="rId17"/>
    <p:sldId id="590" r:id="rId18"/>
    <p:sldId id="593" r:id="rId19"/>
    <p:sldId id="704" r:id="rId20"/>
    <p:sldId id="647" r:id="rId21"/>
    <p:sldId id="705" r:id="rId22"/>
    <p:sldId id="632" r:id="rId23"/>
    <p:sldId id="595" r:id="rId24"/>
    <p:sldId id="712" r:id="rId25"/>
    <p:sldId id="596" r:id="rId26"/>
    <p:sldId id="597" r:id="rId27"/>
    <p:sldId id="648" r:id="rId28"/>
    <p:sldId id="649" r:id="rId29"/>
    <p:sldId id="633" r:id="rId30"/>
    <p:sldId id="713" r:id="rId31"/>
    <p:sldId id="715" r:id="rId32"/>
    <p:sldId id="716" r:id="rId33"/>
    <p:sldId id="717" r:id="rId34"/>
    <p:sldId id="601" r:id="rId35"/>
    <p:sldId id="660" r:id="rId36"/>
    <p:sldId id="707" r:id="rId37"/>
    <p:sldId id="602" r:id="rId38"/>
    <p:sldId id="662" r:id="rId39"/>
    <p:sldId id="619" r:id="rId40"/>
    <p:sldId id="605" r:id="rId41"/>
    <p:sldId id="606" r:id="rId42"/>
    <p:sldId id="608" r:id="rId43"/>
    <p:sldId id="609" r:id="rId44"/>
    <p:sldId id="617" r:id="rId45"/>
    <p:sldId id="678" r:id="rId46"/>
    <p:sldId id="611" r:id="rId47"/>
    <p:sldId id="610" r:id="rId48"/>
    <p:sldId id="663" r:id="rId49"/>
    <p:sldId id="612" r:id="rId50"/>
    <p:sldId id="618" r:id="rId51"/>
    <p:sldId id="613" r:id="rId52"/>
    <p:sldId id="720" r:id="rId53"/>
    <p:sldId id="626" r:id="rId54"/>
    <p:sldId id="629" r:id="rId55"/>
    <p:sldId id="680" r:id="rId56"/>
    <p:sldId id="650" r:id="rId57"/>
    <p:sldId id="681" r:id="rId58"/>
    <p:sldId id="682" r:id="rId59"/>
    <p:sldId id="721" r:id="rId60"/>
    <p:sldId id="684" r:id="rId61"/>
    <p:sldId id="685" r:id="rId62"/>
    <p:sldId id="686" r:id="rId63"/>
    <p:sldId id="687" r:id="rId64"/>
    <p:sldId id="722" r:id="rId65"/>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27A4"/>
    <a:srgbClr val="FF3300"/>
    <a:srgbClr val="006600"/>
    <a:srgbClr val="800000"/>
    <a:srgbClr val="E60000"/>
    <a:srgbClr val="C00000"/>
    <a:srgbClr val="FFFFCC"/>
    <a:srgbClr val="000066"/>
    <a:srgbClr val="FF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71" autoAdjust="0"/>
  </p:normalViewPr>
  <p:slideViewPr>
    <p:cSldViewPr>
      <p:cViewPr varScale="1">
        <p:scale>
          <a:sx n="107" d="100"/>
          <a:sy n="107" d="100"/>
        </p:scale>
        <p:origin x="114" y="1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50" d="100"/>
        <a:sy n="150" d="100"/>
      </p:scale>
      <p:origin x="0" y="0"/>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30.xml"/><Relationship Id="rId7" Type="http://schemas.openxmlformats.org/officeDocument/2006/relationships/slide" Target="slides/slide52.xml"/><Relationship Id="rId2" Type="http://schemas.openxmlformats.org/officeDocument/2006/relationships/slide" Target="slides/slide24.xml"/><Relationship Id="rId1" Type="http://schemas.openxmlformats.org/officeDocument/2006/relationships/slide" Target="slides/slide16.xml"/><Relationship Id="rId6" Type="http://schemas.openxmlformats.org/officeDocument/2006/relationships/slide" Target="slides/slide33.xml"/><Relationship Id="rId5" Type="http://schemas.openxmlformats.org/officeDocument/2006/relationships/slide" Target="slides/slide32.xml"/><Relationship Id="rId4"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30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59"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59390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8582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7612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7083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89038" y="703263"/>
            <a:ext cx="4625975" cy="3470275"/>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79487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89038" y="703263"/>
            <a:ext cx="4625975"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1329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89038" y="703263"/>
            <a:ext cx="4625975" cy="3470275"/>
          </a:xfrm>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049392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89038" y="703263"/>
            <a:ext cx="4625975"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3625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8186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2271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9038" y="703263"/>
            <a:ext cx="4625975" cy="3470275"/>
          </a:xfrm>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53372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89038" y="703263"/>
            <a:ext cx="4625975" cy="3470275"/>
          </a:xfrm>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222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328260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65086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02822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75903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75553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92244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9038" y="703263"/>
            <a:ext cx="4625975" cy="3470275"/>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92158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9038" y="703263"/>
            <a:ext cx="4625975" cy="3470275"/>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49608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84582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54435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9038" y="703263"/>
            <a:ext cx="4625975" cy="3470275"/>
          </a:xfrm>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2616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89038" y="703263"/>
            <a:ext cx="4625975" cy="3470275"/>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34290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13822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982028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65680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7563"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68064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9038" y="703263"/>
            <a:ext cx="4625975" cy="3470275"/>
          </a:xfrm>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84136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9038" y="703263"/>
            <a:ext cx="4625975" cy="3470275"/>
          </a:xfrm>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5872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9038" y="703263"/>
            <a:ext cx="4625975" cy="3470275"/>
          </a:xfrm>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02917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9038" y="703263"/>
            <a:ext cx="4625975" cy="3470275"/>
          </a:xfrm>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68494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9038" y="703263"/>
            <a:ext cx="4625975" cy="3470275"/>
          </a:xfrm>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85374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a:ln/>
        </p:spPr>
      </p:sp>
      <p:sp>
        <p:nvSpPr>
          <p:cNvPr id="1126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1826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89038" y="703263"/>
            <a:ext cx="4625975" cy="3470275"/>
          </a:xfrm>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70421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3263"/>
            <a:ext cx="4625975" cy="3470275"/>
          </a:xfrm>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048847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89038" y="703263"/>
            <a:ext cx="4625975" cy="3470275"/>
          </a:xfrm>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007234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89038"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921813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89038" y="703263"/>
            <a:ext cx="4625975" cy="3470275"/>
          </a:xfrm>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64074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965801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54409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89038" y="703263"/>
            <a:ext cx="4625975" cy="3470275"/>
          </a:xfrm>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71520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89038" y="703263"/>
            <a:ext cx="4625975" cy="3470275"/>
          </a:xfrm>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01398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89038" y="703263"/>
            <a:ext cx="4625975" cy="3470275"/>
          </a:xfrm>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9018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1809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89038" y="703263"/>
            <a:ext cx="4625975" cy="3470275"/>
          </a:xfrm>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00004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79576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89038" y="703263"/>
            <a:ext cx="4625975" cy="3470275"/>
          </a:xfrm>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5361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90625" y="703263"/>
            <a:ext cx="4627563" cy="3470275"/>
          </a:xfrm>
          <a:ln/>
        </p:spPr>
      </p:sp>
      <p:sp>
        <p:nvSpPr>
          <p:cNvPr id="222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648146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89038" y="703263"/>
            <a:ext cx="4625975" cy="3470275"/>
          </a:xfrm>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49326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89038" y="703263"/>
            <a:ext cx="4625975" cy="3470275"/>
          </a:xfrm>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648561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89038" y="703263"/>
            <a:ext cx="4625975" cy="3470275"/>
          </a:xfrm>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9775632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89038" y="703263"/>
            <a:ext cx="4625975" cy="3470275"/>
          </a:xfrm>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36655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27273055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4516903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324554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89038" y="703263"/>
            <a:ext cx="4625975" cy="3470275"/>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99341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1356419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14888336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21230015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34196580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extLst>
      <p:ext uri="{BB962C8B-B14F-4D97-AF65-F5344CB8AC3E}">
        <p14:creationId xmlns:p14="http://schemas.microsoft.com/office/powerpoint/2010/main" val="149699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89038" y="703263"/>
            <a:ext cx="4625975" cy="3470275"/>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28004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9038" y="703263"/>
            <a:ext cx="4625975" cy="3470275"/>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94772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89038" y="703263"/>
            <a:ext cx="4625975" cy="3470275"/>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2648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996907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42002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287315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95388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9294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397800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012636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747307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990963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69479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95730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225452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a:latin typeface="Arial" charset="0"/>
              </a:rPr>
              <a:t>4-</a:t>
            </a:r>
            <a:fld id="{8208253A-3852-4B50-884E-88F1BCB61D61}"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5.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png"/><Relationship Id="rId4" Type="http://schemas.microsoft.com/office/2007/relationships/hdphoto" Target="../media/hdphoto7.wdp"/></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8.wdp"/></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9.wdp"/></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0.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microsoft.com/office/2007/relationships/hdphoto" Target="../media/hdphoto11.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2.wdp"/></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microsoft.com/office/2007/relationships/hdphoto" Target="../media/hdphoto13.wdp"/></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4.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5.wdp"/></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microsoft.com/office/2007/relationships/hdphoto" Target="../media/hdphoto16.wdp"/></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microsoft.com/office/2007/relationships/hdphoto" Target="../media/hdphoto18.wdp"/><Relationship Id="rId5" Type="http://schemas.openxmlformats.org/officeDocument/2006/relationships/image" Target="../media/image44.png"/><Relationship Id="rId4" Type="http://schemas.microsoft.com/office/2007/relationships/hdphoto" Target="../media/hdphoto17.wdp"/></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defPPr>
              <a:defRPr lang="en-US"/>
            </a:defPPr>
            <a:lvl1pPr marL="58738" indent="0" algn="l">
              <a:spcBef>
                <a:spcPct val="50000"/>
              </a:spcBef>
              <a:buClr>
                <a:schemeClr val="accent2"/>
              </a:buClr>
              <a:buSzTx/>
              <a:buFontTx/>
              <a:buNone/>
              <a:defRPr sz="3800" b="1" kern="0">
                <a:solidFill>
                  <a:srgbClr val="CC0000"/>
                </a:solidFill>
                <a:effectLst/>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2pPr>
            <a:lvl3pPr marL="11430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r>
              <a:rPr lang="en-US" altLang="en-US" dirty="0"/>
              <a:t>Completing the Accounting Cycle</a:t>
            </a: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r>
              <a:rPr lang="en-US" sz="10000" dirty="0">
                <a:solidFill>
                  <a:schemeClr val="bg1"/>
                </a:solidFill>
                <a:latin typeface="Liberation Sans" panose="020B0604020202020204" pitchFamily="34" charset="0"/>
              </a:rPr>
              <a:t>4</a:t>
            </a:r>
          </a:p>
        </p:txBody>
      </p:sp>
      <p:sp>
        <p:nvSpPr>
          <p:cNvPr id="11" name="Rectangle 6"/>
          <p:cNvSpPr>
            <a:spLocks noChangeArrowheads="1"/>
          </p:cNvSpPr>
          <p:nvPr/>
        </p:nvSpPr>
        <p:spPr bwMode="auto">
          <a:xfrm>
            <a:off x="0" y="37734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8468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1336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latin typeface="Liberation Sans" panose="020B0604020202020204" pitchFamily="34" charset="0"/>
              </a:rPr>
              <a:t>Learning Objectives</a:t>
            </a:r>
          </a:p>
        </p:txBody>
      </p:sp>
      <p:sp>
        <p:nvSpPr>
          <p:cNvPr id="14" name="Rectangle 5"/>
          <p:cNvSpPr>
            <a:spLocks noChangeArrowheads="1"/>
          </p:cNvSpPr>
          <p:nvPr/>
        </p:nvSpPr>
        <p:spPr bwMode="auto">
          <a:xfrm>
            <a:off x="1447800" y="2846832"/>
            <a:ext cx="7696200" cy="722376"/>
          </a:xfrm>
          <a:prstGeom prst="rect">
            <a:avLst/>
          </a:prstGeom>
          <a:solidFill>
            <a:srgbClr val="0027A4"/>
          </a:solidFill>
          <a:ln>
            <a:noFill/>
          </a:ln>
          <a:effectLst/>
        </p:spPr>
        <p:txBody>
          <a:bodyPr wrap="square" tIns="27432" rIns="365760" anchor="ctr"/>
          <a:lstStyle/>
          <a:p>
            <a:pPr marL="117475" algn="l"/>
            <a:r>
              <a:rPr lang="en-US" sz="2000" b="1" dirty="0">
                <a:solidFill>
                  <a:schemeClr val="accent3"/>
                </a:solidFill>
                <a:latin typeface="Liberation Sans" panose="020B0604020202020204" pitchFamily="34" charset="0"/>
              </a:rPr>
              <a:t>Prepare a worksheet.</a:t>
            </a:r>
          </a:p>
        </p:txBody>
      </p:sp>
      <p:sp>
        <p:nvSpPr>
          <p:cNvPr id="15" name="Rectangle 5"/>
          <p:cNvSpPr>
            <a:spLocks noChangeArrowheads="1"/>
          </p:cNvSpPr>
          <p:nvPr/>
        </p:nvSpPr>
        <p:spPr bwMode="auto">
          <a:xfrm>
            <a:off x="1447800" y="3773424"/>
            <a:ext cx="7696200" cy="722376"/>
          </a:xfrm>
          <a:prstGeom prst="rect">
            <a:avLst/>
          </a:prstGeom>
          <a:solidFill>
            <a:srgbClr val="0027A4"/>
          </a:solidFill>
          <a:ln>
            <a:noFill/>
          </a:ln>
          <a:effectLst/>
        </p:spPr>
        <p:txBody>
          <a:bodyPr wrap="square" tIns="27432" rIns="365760" anchor="ctr"/>
          <a:lstStyle/>
          <a:p>
            <a:pPr marL="117475" algn="l"/>
            <a:r>
              <a:rPr lang="en-US" sz="2000" b="1" dirty="0">
                <a:solidFill>
                  <a:schemeClr val="accent3"/>
                </a:solidFill>
                <a:latin typeface="Liberation Sans" panose="020B0604020202020204" pitchFamily="34" charset="0"/>
              </a:rPr>
              <a:t>Prepare closing entries and </a:t>
            </a:r>
            <a:r>
              <a:rPr lang="en-US" sz="2000" b="1" dirty="0" smtClean="0">
                <a:solidFill>
                  <a:schemeClr val="accent3"/>
                </a:solidFill>
                <a:latin typeface="Liberation Sans" panose="020B0604020202020204" pitchFamily="34" charset="0"/>
              </a:rPr>
              <a:t>a post-closing </a:t>
            </a:r>
            <a:r>
              <a:rPr lang="en-US" sz="2000" b="1" dirty="0">
                <a:solidFill>
                  <a:schemeClr val="accent3"/>
                </a:solidFill>
                <a:latin typeface="Liberation Sans" panose="020B0604020202020204" pitchFamily="34" charset="0"/>
              </a:rPr>
              <a:t>trial balance.</a:t>
            </a:r>
          </a:p>
        </p:txBody>
      </p:sp>
      <p:sp>
        <p:nvSpPr>
          <p:cNvPr id="16" name="Rectangle 6"/>
          <p:cNvSpPr>
            <a:spLocks noChangeArrowheads="1"/>
          </p:cNvSpPr>
          <p:nvPr/>
        </p:nvSpPr>
        <p:spPr bwMode="auto">
          <a:xfrm>
            <a:off x="0" y="46756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611624"/>
            <a:ext cx="7696200" cy="850392"/>
          </a:xfrm>
          <a:prstGeom prst="rect">
            <a:avLst/>
          </a:prstGeom>
          <a:solidFill>
            <a:srgbClr val="0027A4"/>
          </a:solidFill>
          <a:ln>
            <a:noFill/>
          </a:ln>
          <a:effectLst/>
        </p:spPr>
        <p:txBody>
          <a:bodyPr wrap="square" tIns="27432" rIns="365760" anchor="ctr"/>
          <a:lstStyle/>
          <a:p>
            <a:pPr marL="117475" algn="l"/>
            <a:r>
              <a:rPr lang="en-US" sz="2000" b="1" dirty="0">
                <a:solidFill>
                  <a:schemeClr val="accent3"/>
                </a:solidFill>
                <a:latin typeface="Liberation Sans" panose="020B0604020202020204" pitchFamily="34" charset="0"/>
              </a:rPr>
              <a:t>Explain the steps in the </a:t>
            </a:r>
            <a:r>
              <a:rPr lang="en-US" sz="2000" b="1" dirty="0" smtClean="0">
                <a:solidFill>
                  <a:schemeClr val="accent3"/>
                </a:solidFill>
                <a:latin typeface="Liberation Sans" panose="020B0604020202020204" pitchFamily="34" charset="0"/>
              </a:rPr>
              <a:t>accounting cycle </a:t>
            </a:r>
            <a:r>
              <a:rPr lang="en-US" sz="2000" b="1" dirty="0">
                <a:solidFill>
                  <a:schemeClr val="accent3"/>
                </a:solidFill>
                <a:latin typeface="Liberation Sans" panose="020B0604020202020204" pitchFamily="34" charset="0"/>
              </a:rPr>
              <a:t>and how to prepare </a:t>
            </a:r>
            <a:r>
              <a:rPr lang="en-US" sz="2000" b="1" dirty="0" smtClean="0">
                <a:solidFill>
                  <a:schemeClr val="accent3"/>
                </a:solidFill>
                <a:latin typeface="Liberation Sans" panose="020B0604020202020204" pitchFamily="34" charset="0"/>
              </a:rPr>
              <a:t>correcting entries</a:t>
            </a:r>
            <a:r>
              <a:rPr lang="en-US" sz="2000" b="1" dirty="0">
                <a:solidFill>
                  <a:schemeClr val="accent3"/>
                </a:solidFill>
                <a:latin typeface="Liberation Sans" panose="020B0604020202020204" pitchFamily="34" charset="0"/>
              </a:rPr>
              <a:t>.</a:t>
            </a:r>
          </a:p>
        </p:txBody>
      </p:sp>
      <p:sp>
        <p:nvSpPr>
          <p:cNvPr id="18" name="Oval 17"/>
          <p:cNvSpPr/>
          <p:nvPr/>
        </p:nvSpPr>
        <p:spPr bwMode="auto">
          <a:xfrm>
            <a:off x="685800" y="4760976"/>
            <a:ext cx="548640" cy="54864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602224"/>
            <a:ext cx="7696200" cy="722376"/>
          </a:xfrm>
          <a:prstGeom prst="rect">
            <a:avLst/>
          </a:prstGeom>
          <a:solidFill>
            <a:srgbClr val="0027A4"/>
          </a:solidFill>
          <a:ln>
            <a:noFill/>
          </a:ln>
          <a:effectLst/>
        </p:spPr>
        <p:txBody>
          <a:bodyPr wrap="square" tIns="27432" rIns="365760" anchor="ctr"/>
          <a:lstStyle/>
          <a:p>
            <a:pPr marL="117475" algn="l"/>
            <a:r>
              <a:rPr lang="en-US" sz="2000" b="1" dirty="0">
                <a:solidFill>
                  <a:schemeClr val="accent3"/>
                </a:solidFill>
                <a:latin typeface="Liberation Sans" panose="020B0604020202020204" pitchFamily="34" charset="0"/>
              </a:rPr>
              <a:t>Identify the sections of a </a:t>
            </a:r>
            <a:r>
              <a:rPr lang="en-US" sz="2000" b="1" dirty="0" smtClean="0">
                <a:solidFill>
                  <a:schemeClr val="accent3"/>
                </a:solidFill>
                <a:latin typeface="Liberation Sans" panose="020B0604020202020204" pitchFamily="34" charset="0"/>
              </a:rPr>
              <a:t>classified balance </a:t>
            </a:r>
            <a:r>
              <a:rPr lang="en-US" sz="2000" b="1" dirty="0">
                <a:solidFill>
                  <a:schemeClr val="accent3"/>
                </a:solidFill>
                <a:latin typeface="Liberation Sans" panose="020B0604020202020204" pitchFamily="34" charset="0"/>
              </a:rPr>
              <a:t>sheet.</a:t>
            </a:r>
          </a:p>
        </p:txBody>
      </p:sp>
      <p:sp>
        <p:nvSpPr>
          <p:cNvPr id="20" name="Oval 19"/>
          <p:cNvSpPr/>
          <p:nvPr/>
        </p:nvSpPr>
        <p:spPr bwMode="auto">
          <a:xfrm>
            <a:off x="685800" y="3870960"/>
            <a:ext cx="548640" cy="54864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932176"/>
            <a:ext cx="548640" cy="54864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2" name="Rectangle 6"/>
          <p:cNvSpPr>
            <a:spLocks noChangeArrowheads="1"/>
          </p:cNvSpPr>
          <p:nvPr/>
        </p:nvSpPr>
        <p:spPr bwMode="auto">
          <a:xfrm>
            <a:off x="0" y="56022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699760"/>
            <a:ext cx="548640" cy="54864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extLst>
      <p:ext uri="{BB962C8B-B14F-4D97-AF65-F5344CB8AC3E}">
        <p14:creationId xmlns:p14="http://schemas.microsoft.com/office/powerpoint/2010/main" val="20025617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4572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cs typeface="Times New Roman" pitchFamily="18" charset="0"/>
              </a:rPr>
              <a:t>Net income is shown on a worksheet in the:</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income statement debit column only.</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balance sheet debit column only.</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income statement credit column and balance sheet debit column.</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income statement debit column and balance sheet credit column.</a:t>
            </a:r>
          </a:p>
        </p:txBody>
      </p:sp>
      <p:sp>
        <p:nvSpPr>
          <p:cNvPr id="13315"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smtClean="0">
                <a:solidFill>
                  <a:schemeClr val="tx2">
                    <a:lumMod val="75000"/>
                  </a:schemeClr>
                </a:solidFill>
                <a:latin typeface="Liberation Sans" panose="020B0604020202020204" pitchFamily="34" charset="0"/>
              </a:rPr>
              <a:t>Question</a:t>
            </a:r>
            <a:endParaRPr lang="en-US" altLang="en-US" sz="3000" dirty="0">
              <a:solidFill>
                <a:schemeClr val="tx2">
                  <a:lumMod val="75000"/>
                </a:schemeClr>
              </a:solidFill>
              <a:latin typeface="Liberation Sans" panose="020B0604020202020204" pitchFamily="34" charset="0"/>
            </a:endParaRPr>
          </a:p>
        </p:txBody>
      </p:sp>
      <p:sp>
        <p:nvSpPr>
          <p:cNvPr id="1331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1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11" name="Notched Right Arrow 10"/>
          <p:cNvSpPr/>
          <p:nvPr/>
        </p:nvSpPr>
        <p:spPr bwMode="auto">
          <a:xfrm>
            <a:off x="152400" y="475488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1828800"/>
            <a:ext cx="8001000" cy="28684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Income statement is prepared from the income statement columns. </a:t>
            </a:r>
          </a:p>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Balance sheet and </a:t>
            </a:r>
            <a:r>
              <a:rPr lang="en-US" altLang="en-US" sz="2200" b="0" dirty="0" smtClean="0">
                <a:solidFill>
                  <a:srgbClr val="000000"/>
                </a:solidFill>
                <a:latin typeface="Liberation Sans" panose="020B0604020202020204" pitchFamily="34" charset="0"/>
              </a:rPr>
              <a:t>owner’s equity statement </a:t>
            </a:r>
            <a:r>
              <a:rPr lang="en-US" altLang="en-US" sz="2200" b="0" dirty="0">
                <a:solidFill>
                  <a:srgbClr val="000000"/>
                </a:solidFill>
                <a:latin typeface="Liberation Sans" panose="020B0604020202020204" pitchFamily="34" charset="0"/>
              </a:rPr>
              <a:t>are prepared from the balance sheet columns.</a:t>
            </a:r>
          </a:p>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Companies can prepare financial statements before they journalize and post adjusting entries. </a:t>
            </a:r>
          </a:p>
        </p:txBody>
      </p:sp>
      <p:sp>
        <p:nvSpPr>
          <p:cNvPr id="1434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sz="3200" b="1" dirty="0">
                <a:solidFill>
                  <a:schemeClr val="tx2">
                    <a:lumMod val="75000"/>
                  </a:schemeClr>
                </a:solidFill>
                <a:latin typeface="Liberation Sans" panose="020B0604020202020204" pitchFamily="34" charset="0"/>
              </a:rPr>
              <a:t>Preparing Financial Statements from a Worksheet</a:t>
            </a:r>
          </a:p>
        </p:txBody>
      </p:sp>
      <p:sp>
        <p:nvSpPr>
          <p:cNvPr id="14342" name="Line 7"/>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Preparing Statements from a Worksheet</a:t>
            </a:r>
          </a:p>
        </p:txBody>
      </p:sp>
      <p:sp>
        <p:nvSpPr>
          <p:cNvPr id="15366"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1314450"/>
            <a:ext cx="45529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 name="Rectangle 1"/>
          <p:cNvSpPr/>
          <p:nvPr/>
        </p:nvSpPr>
        <p:spPr>
          <a:xfrm>
            <a:off x="609600" y="5334000"/>
            <a:ext cx="1828800" cy="646331"/>
          </a:xfrm>
          <a:prstGeom prst="rect">
            <a:avLst/>
          </a:prstGeom>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4-7</a:t>
            </a:r>
            <a:endParaRPr lang="en-US" sz="1200" b="1" dirty="0">
              <a:latin typeface="Liberation Sans" panose="020B0604020202020204" pitchFamily="34" charset="0"/>
            </a:endParaRPr>
          </a:p>
          <a:p>
            <a:pPr algn="l"/>
            <a:r>
              <a:rPr lang="en-US" sz="1200" dirty="0">
                <a:latin typeface="Liberation Sans" panose="020B0604020202020204" pitchFamily="34" charset="0"/>
              </a:rPr>
              <a:t>Financial statements from </a:t>
            </a:r>
            <a:r>
              <a:rPr lang="en-US" sz="1200" dirty="0" smtClean="0">
                <a:latin typeface="Liberation Sans" panose="020B0604020202020204" pitchFamily="34" charset="0"/>
              </a:rPr>
              <a:t>a worksheet</a:t>
            </a:r>
            <a:endParaRPr lang="en-US" sz="1200"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14451"/>
            <a:ext cx="7836254" cy="3962399"/>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Preparing Statements from a Worksheet</a:t>
            </a:r>
          </a:p>
        </p:txBody>
      </p:sp>
      <p:sp>
        <p:nvSpPr>
          <p:cNvPr id="16388"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6"/>
          <p:cNvSpPr/>
          <p:nvPr/>
        </p:nvSpPr>
        <p:spPr>
          <a:xfrm>
            <a:off x="457200" y="4306669"/>
            <a:ext cx="1828800" cy="646331"/>
          </a:xfrm>
          <a:prstGeom prst="rect">
            <a:avLst/>
          </a:prstGeom>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4-7</a:t>
            </a:r>
            <a:endParaRPr lang="en-US" sz="1200" b="1" dirty="0">
              <a:latin typeface="Liberation Sans" panose="020B0604020202020204" pitchFamily="34" charset="0"/>
            </a:endParaRPr>
          </a:p>
          <a:p>
            <a:pPr algn="l"/>
            <a:r>
              <a:rPr lang="en-US" sz="1200" dirty="0">
                <a:latin typeface="Liberation Sans" panose="020B0604020202020204" pitchFamily="34" charset="0"/>
              </a:rPr>
              <a:t>Financial statements from </a:t>
            </a:r>
            <a:r>
              <a:rPr lang="en-US" sz="1200" dirty="0" smtClean="0">
                <a:latin typeface="Liberation Sans" panose="020B0604020202020204" pitchFamily="34" charset="0"/>
              </a:rPr>
              <a:t>a worksheet</a:t>
            </a:r>
            <a:endParaRPr lang="en-US" sz="1200" dirty="0">
              <a:latin typeface="Liberation Sans" panose="020B0604020202020204" pitchFamily="34" charset="0"/>
            </a:endParaRPr>
          </a:p>
        </p:txBody>
      </p:sp>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0"/>
            <a:ext cx="45529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9" y="1295400"/>
            <a:ext cx="8062912" cy="294650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90" y="381001"/>
            <a:ext cx="7593910" cy="6154320"/>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934200" y="408801"/>
            <a:ext cx="1371600" cy="276999"/>
          </a:xfrm>
          <a:prstGeom prst="rect">
            <a:avLst/>
          </a:prstGeom>
        </p:spPr>
        <p:txBody>
          <a:bodyPr wrap="square">
            <a:spAutoFit/>
          </a:bodyPr>
          <a:lstStyle/>
          <a:p>
            <a:pPr algn="r"/>
            <a:r>
              <a:rPr lang="en-US" sz="1200" b="1" dirty="0">
                <a:solidFill>
                  <a:schemeClr val="accent3"/>
                </a:solidFill>
                <a:latin typeface="Liberation Sans" panose="020B0604020202020204" pitchFamily="34" charset="0"/>
              </a:rPr>
              <a:t>Illustration </a:t>
            </a:r>
            <a:r>
              <a:rPr lang="en-US" sz="1200" b="1" dirty="0" smtClean="0">
                <a:solidFill>
                  <a:schemeClr val="accent3"/>
                </a:solidFill>
                <a:latin typeface="Liberation Sans" panose="020B0604020202020204" pitchFamily="34" charset="0"/>
              </a:rPr>
              <a:t>4-7</a:t>
            </a:r>
            <a:endParaRPr lang="en-US" sz="1200" b="1" dirty="0">
              <a:solidFill>
                <a:schemeClr val="accent3"/>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1828800"/>
            <a:ext cx="8001000" cy="229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Adjusting entries are prepared from the adjustments columns of the worksheet.</a:t>
            </a:r>
          </a:p>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Journalizing and posting of adjusting entries </a:t>
            </a:r>
            <a:r>
              <a:rPr lang="en-US" altLang="en-US" sz="2200" dirty="0">
                <a:solidFill>
                  <a:srgbClr val="000000"/>
                </a:solidFill>
                <a:latin typeface="Liberation Sans" panose="020B0604020202020204" pitchFamily="34" charset="0"/>
              </a:rPr>
              <a:t>follows</a:t>
            </a:r>
            <a:r>
              <a:rPr lang="en-US" altLang="en-US" sz="2200" b="0" dirty="0">
                <a:solidFill>
                  <a:srgbClr val="000000"/>
                </a:solidFill>
                <a:latin typeface="Liberation Sans" panose="020B0604020202020204" pitchFamily="34" charset="0"/>
              </a:rPr>
              <a:t> the preparation of financial statements when a worksheet is used.</a:t>
            </a:r>
          </a:p>
        </p:txBody>
      </p:sp>
      <p:sp>
        <p:nvSpPr>
          <p:cNvPr id="1843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Preparing Adjusting Entries from a Worksheet</a:t>
            </a:r>
          </a:p>
        </p:txBody>
      </p:sp>
      <p:sp>
        <p:nvSpPr>
          <p:cNvPr id="18437" name="Line 7"/>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85800" y="1447800"/>
            <a:ext cx="8001000" cy="120032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000" b="0" dirty="0">
                <a:solidFill>
                  <a:schemeClr val="tx1"/>
                </a:solidFill>
                <a:latin typeface="Liberation Sans" panose="020B0604020202020204" pitchFamily="34" charset="0"/>
              </a:rPr>
              <a:t>Susan Elbe is preparing a worksheet. Explain to Susan how she should extend the following adjusted trial balance accounts to the financial statement columns of the worksheet.</a:t>
            </a:r>
          </a:p>
        </p:txBody>
      </p:sp>
      <p:sp>
        <p:nvSpPr>
          <p:cNvPr id="19459" name="Rectangle 15"/>
          <p:cNvSpPr>
            <a:spLocks noChangeArrowheads="1"/>
          </p:cNvSpPr>
          <p:nvPr/>
        </p:nvSpPr>
        <p:spPr bwMode="auto">
          <a:xfrm>
            <a:off x="685800" y="2863850"/>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Cash</a:t>
            </a:r>
          </a:p>
        </p:txBody>
      </p:sp>
      <p:sp>
        <p:nvSpPr>
          <p:cNvPr id="19460" name="Rectangle 16"/>
          <p:cNvSpPr>
            <a:spLocks noChangeArrowheads="1"/>
          </p:cNvSpPr>
          <p:nvPr/>
        </p:nvSpPr>
        <p:spPr bwMode="auto">
          <a:xfrm>
            <a:off x="685800" y="3321050"/>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Accumulated Depreciation</a:t>
            </a:r>
          </a:p>
        </p:txBody>
      </p:sp>
      <p:sp>
        <p:nvSpPr>
          <p:cNvPr id="19461" name="Rectangle 17"/>
          <p:cNvSpPr>
            <a:spLocks noChangeArrowheads="1"/>
          </p:cNvSpPr>
          <p:nvPr/>
        </p:nvSpPr>
        <p:spPr bwMode="auto">
          <a:xfrm>
            <a:off x="685800" y="3778250"/>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Accounts Payable</a:t>
            </a:r>
          </a:p>
        </p:txBody>
      </p:sp>
      <p:sp>
        <p:nvSpPr>
          <p:cNvPr id="19462" name="Rectangle 18"/>
          <p:cNvSpPr>
            <a:spLocks noChangeArrowheads="1"/>
          </p:cNvSpPr>
          <p:nvPr/>
        </p:nvSpPr>
        <p:spPr bwMode="auto">
          <a:xfrm>
            <a:off x="685800" y="4254500"/>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smtClean="0">
                <a:solidFill>
                  <a:schemeClr val="tx1"/>
                </a:solidFill>
                <a:latin typeface="Liberation Sans" panose="020B0604020202020204" pitchFamily="34" charset="0"/>
              </a:rPr>
              <a:t>Owner’s Drawings</a:t>
            </a:r>
            <a:endParaRPr lang="en-US" altLang="en-US" sz="2000" b="0" dirty="0">
              <a:solidFill>
                <a:schemeClr val="tx1"/>
              </a:solidFill>
              <a:latin typeface="Liberation Sans" panose="020B0604020202020204" pitchFamily="34" charset="0"/>
            </a:endParaRPr>
          </a:p>
        </p:txBody>
      </p:sp>
      <p:sp>
        <p:nvSpPr>
          <p:cNvPr id="19463" name="Rectangle 19"/>
          <p:cNvSpPr>
            <a:spLocks noChangeArrowheads="1"/>
          </p:cNvSpPr>
          <p:nvPr/>
        </p:nvSpPr>
        <p:spPr bwMode="auto">
          <a:xfrm>
            <a:off x="685800" y="4740275"/>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Service Revenue</a:t>
            </a:r>
          </a:p>
        </p:txBody>
      </p:sp>
      <p:sp>
        <p:nvSpPr>
          <p:cNvPr id="19464" name="Rectangle 20"/>
          <p:cNvSpPr>
            <a:spLocks noChangeArrowheads="1"/>
          </p:cNvSpPr>
          <p:nvPr/>
        </p:nvSpPr>
        <p:spPr bwMode="auto">
          <a:xfrm>
            <a:off x="685800" y="5226050"/>
            <a:ext cx="37338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Salaries and Wages Expense</a:t>
            </a:r>
          </a:p>
        </p:txBody>
      </p:sp>
      <p:sp>
        <p:nvSpPr>
          <p:cNvPr id="210965" name="Rectangle 21"/>
          <p:cNvSpPr>
            <a:spLocks noChangeArrowheads="1"/>
          </p:cNvSpPr>
          <p:nvPr/>
        </p:nvSpPr>
        <p:spPr bwMode="auto">
          <a:xfrm>
            <a:off x="4648200" y="2863850"/>
            <a:ext cx="39624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Balance sheet (debit column)</a:t>
            </a:r>
          </a:p>
        </p:txBody>
      </p:sp>
      <p:sp>
        <p:nvSpPr>
          <p:cNvPr id="210966" name="Rectangle 22"/>
          <p:cNvSpPr>
            <a:spLocks noChangeArrowheads="1"/>
          </p:cNvSpPr>
          <p:nvPr/>
        </p:nvSpPr>
        <p:spPr bwMode="auto">
          <a:xfrm>
            <a:off x="4648200" y="3321050"/>
            <a:ext cx="39624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Balance Sheet (credit column)</a:t>
            </a:r>
          </a:p>
        </p:txBody>
      </p:sp>
      <p:sp>
        <p:nvSpPr>
          <p:cNvPr id="210967" name="Rectangle 23"/>
          <p:cNvSpPr>
            <a:spLocks noChangeArrowheads="1"/>
          </p:cNvSpPr>
          <p:nvPr/>
        </p:nvSpPr>
        <p:spPr bwMode="auto">
          <a:xfrm>
            <a:off x="4648200" y="3778250"/>
            <a:ext cx="3962400" cy="39687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Balance Sheet (credit column)</a:t>
            </a:r>
          </a:p>
        </p:txBody>
      </p:sp>
      <p:sp>
        <p:nvSpPr>
          <p:cNvPr id="210968" name="Rectangle 24"/>
          <p:cNvSpPr>
            <a:spLocks noChangeArrowheads="1"/>
          </p:cNvSpPr>
          <p:nvPr/>
        </p:nvSpPr>
        <p:spPr bwMode="auto">
          <a:xfrm>
            <a:off x="4648200" y="4254500"/>
            <a:ext cx="3962400" cy="39687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Balance sheet (debit column)</a:t>
            </a:r>
          </a:p>
        </p:txBody>
      </p:sp>
      <p:sp>
        <p:nvSpPr>
          <p:cNvPr id="210969" name="Rectangle 25"/>
          <p:cNvSpPr>
            <a:spLocks noChangeArrowheads="1"/>
          </p:cNvSpPr>
          <p:nvPr/>
        </p:nvSpPr>
        <p:spPr bwMode="auto">
          <a:xfrm>
            <a:off x="4648200" y="4740275"/>
            <a:ext cx="39624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Income statement (credit column)</a:t>
            </a:r>
          </a:p>
        </p:txBody>
      </p:sp>
      <p:sp>
        <p:nvSpPr>
          <p:cNvPr id="210970" name="Rectangle 26"/>
          <p:cNvSpPr>
            <a:spLocks noChangeArrowheads="1"/>
          </p:cNvSpPr>
          <p:nvPr/>
        </p:nvSpPr>
        <p:spPr bwMode="auto">
          <a:xfrm>
            <a:off x="4648200" y="5226050"/>
            <a:ext cx="39624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Income statement (debit column)</a:t>
            </a: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8" name="TextBox 2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9" name="TextBox 28"/>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500" b="1" i="0" dirty="0" smtClean="0">
                <a:solidFill>
                  <a:schemeClr val="bg1"/>
                </a:solidFill>
                <a:latin typeface="Liberation Sans" panose="020B0604020202020204" pitchFamily="34" charset="0"/>
              </a:rPr>
              <a:t>Worksheet</a:t>
            </a:r>
            <a:endParaRPr lang="en-US" sz="2500" b="1" i="0" dirty="0">
              <a:solidFill>
                <a:schemeClr val="bg1"/>
              </a:solidFill>
              <a:latin typeface="Liberation Sans" panose="020B0604020202020204" pitchFamily="34" charset="0"/>
            </a:endParaRPr>
          </a:p>
        </p:txBody>
      </p:sp>
      <p:sp>
        <p:nvSpPr>
          <p:cNvPr id="30" name="Oval 2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1</a:t>
            </a:r>
            <a:endParaRPr lang="en-US" sz="4000" b="1" i="0" dirty="0">
              <a:solidFill>
                <a:srgbClr val="FF00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65"/>
                                        </p:tgtEl>
                                        <p:attrNameLst>
                                          <p:attrName>style.visibility</p:attrName>
                                        </p:attrNameLst>
                                      </p:cBhvr>
                                      <p:to>
                                        <p:strVal val="visible"/>
                                      </p:to>
                                    </p:set>
                                    <p:animEffect transition="in" filter="wipe(left)">
                                      <p:cBhvr>
                                        <p:cTn id="7" dur="500"/>
                                        <p:tgtEl>
                                          <p:spTgt spid="21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66"/>
                                        </p:tgtEl>
                                        <p:attrNameLst>
                                          <p:attrName>style.visibility</p:attrName>
                                        </p:attrNameLst>
                                      </p:cBhvr>
                                      <p:to>
                                        <p:strVal val="visible"/>
                                      </p:to>
                                    </p:set>
                                    <p:animEffect transition="in" filter="wipe(left)">
                                      <p:cBhvr>
                                        <p:cTn id="12" dur="500"/>
                                        <p:tgtEl>
                                          <p:spTgt spid="210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967"/>
                                        </p:tgtEl>
                                        <p:attrNameLst>
                                          <p:attrName>style.visibility</p:attrName>
                                        </p:attrNameLst>
                                      </p:cBhvr>
                                      <p:to>
                                        <p:strVal val="visible"/>
                                      </p:to>
                                    </p:set>
                                    <p:animEffect transition="in" filter="wipe(left)">
                                      <p:cBhvr>
                                        <p:cTn id="17" dur="500"/>
                                        <p:tgtEl>
                                          <p:spTgt spid="2109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0968"/>
                                        </p:tgtEl>
                                        <p:attrNameLst>
                                          <p:attrName>style.visibility</p:attrName>
                                        </p:attrNameLst>
                                      </p:cBhvr>
                                      <p:to>
                                        <p:strVal val="visible"/>
                                      </p:to>
                                    </p:set>
                                    <p:animEffect transition="in" filter="wipe(left)">
                                      <p:cBhvr>
                                        <p:cTn id="22" dur="500"/>
                                        <p:tgtEl>
                                          <p:spTgt spid="2109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0969"/>
                                        </p:tgtEl>
                                        <p:attrNameLst>
                                          <p:attrName>style.visibility</p:attrName>
                                        </p:attrNameLst>
                                      </p:cBhvr>
                                      <p:to>
                                        <p:strVal val="visible"/>
                                      </p:to>
                                    </p:set>
                                    <p:animEffect transition="in" filter="wipe(left)">
                                      <p:cBhvr>
                                        <p:cTn id="27" dur="500"/>
                                        <p:tgtEl>
                                          <p:spTgt spid="2109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0970"/>
                                        </p:tgtEl>
                                        <p:attrNameLst>
                                          <p:attrName>style.visibility</p:attrName>
                                        </p:attrNameLst>
                                      </p:cBhvr>
                                      <p:to>
                                        <p:strVal val="visible"/>
                                      </p:to>
                                    </p:set>
                                    <p:animEffect transition="in" filter="wipe(left)">
                                      <p:cBhvr>
                                        <p:cTn id="32" dur="500"/>
                                        <p:tgtEl>
                                          <p:spTgt spid="21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5" grpId="0" animBg="1"/>
      <p:bldP spid="210966" grpId="0" animBg="1"/>
      <p:bldP spid="210967" grpId="0" animBg="1"/>
      <p:bldP spid="210968" grpId="0" animBg="1"/>
      <p:bldP spid="210969" grpId="0" animBg="1"/>
      <p:bldP spid="2109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p:cNvSpPr txBox="1">
            <a:spLocks noChangeArrowheads="1"/>
          </p:cNvSpPr>
          <p:nvPr/>
        </p:nvSpPr>
        <p:spPr bwMode="auto">
          <a:xfrm>
            <a:off x="533400" y="1422400"/>
            <a:ext cx="7924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0"/>
              </a:spcBef>
              <a:spcAft>
                <a:spcPct val="50000"/>
              </a:spcAft>
              <a:buClrTx/>
              <a:buSzPct val="80000"/>
              <a:buFontTx/>
              <a:buNone/>
            </a:pPr>
            <a:r>
              <a:rPr lang="en-US" altLang="en-US" sz="2300" b="0" dirty="0">
                <a:latin typeface="Liberation Sans" panose="020B0604020202020204" pitchFamily="34" charset="0"/>
              </a:rPr>
              <a:t>At the end of the accounting period, the company makes the accounts ready for the next period.</a:t>
            </a: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b="1" dirty="0" smtClean="0">
                <a:solidFill>
                  <a:schemeClr val="bg1"/>
                </a:solidFill>
                <a:latin typeface="Liberation Sans" panose="020B0604020202020204" pitchFamily="34" charset="0"/>
              </a:rPr>
              <a:t>Prepare </a:t>
            </a:r>
            <a:r>
              <a:rPr lang="en-US" b="1" dirty="0">
                <a:solidFill>
                  <a:schemeClr val="bg1"/>
                </a:solidFill>
                <a:latin typeface="Liberation Sans" panose="020B0604020202020204" pitchFamily="34" charset="0"/>
              </a:rPr>
              <a:t>closing entries and a post-closing trial balance.</a:t>
            </a:r>
          </a:p>
        </p:txBody>
      </p:sp>
      <p:sp>
        <p:nvSpPr>
          <p:cNvPr id="10" name="Oval 9"/>
          <p:cNvSpPr/>
          <p:nvPr/>
        </p:nvSpPr>
        <p:spPr bwMode="auto">
          <a:xfrm>
            <a:off x="1872343" y="485775"/>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2</a:t>
            </a:r>
            <a:endParaRPr lang="en-US" sz="2500" b="1" dirty="0">
              <a:solidFill>
                <a:schemeClr val="bg1"/>
              </a:solidFill>
              <a:latin typeface="Liberation Sans" panose="020B0604020202020204" pitchFamily="34" charset="0"/>
            </a:endParaRPr>
          </a:p>
        </p:txBody>
      </p:sp>
      <p:sp>
        <p:nvSpPr>
          <p:cNvPr id="2" name="Rectangle 1"/>
          <p:cNvSpPr/>
          <p:nvPr/>
        </p:nvSpPr>
        <p:spPr>
          <a:xfrm>
            <a:off x="762000" y="5983069"/>
            <a:ext cx="4572000" cy="461665"/>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4-8</a:t>
            </a:r>
          </a:p>
          <a:p>
            <a:pPr algn="l"/>
            <a:r>
              <a:rPr lang="en-US" sz="1200" dirty="0" smtClean="0">
                <a:latin typeface="Liberation Sans" panose="020B0604020202020204" pitchFamily="34" charset="0"/>
              </a:rPr>
              <a:t>Temporary versus permanent accounts</a:t>
            </a:r>
            <a:endParaRPr lang="en-US" sz="1200"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519620"/>
            <a:ext cx="8153400" cy="342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1295400"/>
            <a:ext cx="8153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altLang="en-US" sz="2300" dirty="0">
                <a:solidFill>
                  <a:schemeClr val="hlink"/>
                </a:solidFill>
                <a:latin typeface="Liberation Sans" panose="020B0604020202020204" pitchFamily="34" charset="0"/>
              </a:rPr>
              <a:t>Closing entries</a:t>
            </a:r>
            <a:r>
              <a:rPr lang="en-US" altLang="en-US" sz="2300" dirty="0">
                <a:solidFill>
                  <a:srgbClr val="00FFFF"/>
                </a:solidFill>
                <a:latin typeface="Liberation Sans" panose="020B0604020202020204" pitchFamily="34" charset="0"/>
              </a:rPr>
              <a:t> </a:t>
            </a:r>
            <a:r>
              <a:rPr lang="en-US" altLang="en-US" sz="2200" b="0" dirty="0">
                <a:solidFill>
                  <a:srgbClr val="000000"/>
                </a:solidFill>
                <a:latin typeface="Liberation Sans" panose="020B0604020202020204" pitchFamily="34" charset="0"/>
              </a:rPr>
              <a:t>formally recognize in the ledger the transfer of </a:t>
            </a:r>
          </a:p>
          <a:p>
            <a:pPr lvl="1">
              <a:lnSpc>
                <a:spcPct val="115000"/>
              </a:lnSpc>
              <a:spcBef>
                <a:spcPct val="0"/>
              </a:spcBef>
              <a:spcAft>
                <a:spcPct val="50000"/>
              </a:spcAft>
              <a:buClr>
                <a:srgbClr val="800000"/>
              </a:buClr>
              <a:buSzPct val="80000"/>
              <a:buFont typeface="Wingdings" pitchFamily="2" charset="2"/>
              <a:buChar char="u"/>
            </a:pPr>
            <a:r>
              <a:rPr lang="en-US" altLang="en-US" sz="2100" b="0" dirty="0">
                <a:solidFill>
                  <a:srgbClr val="000000"/>
                </a:solidFill>
                <a:latin typeface="Liberation Sans" panose="020B0604020202020204" pitchFamily="34" charset="0"/>
              </a:rPr>
              <a:t>net income (or net loss) and </a:t>
            </a:r>
          </a:p>
          <a:p>
            <a:pPr lvl="1">
              <a:lnSpc>
                <a:spcPct val="115000"/>
              </a:lnSpc>
              <a:spcBef>
                <a:spcPct val="0"/>
              </a:spcBef>
              <a:spcAft>
                <a:spcPct val="50000"/>
              </a:spcAft>
              <a:buClr>
                <a:srgbClr val="800000"/>
              </a:buClr>
              <a:buSzPct val="80000"/>
              <a:buFont typeface="Wingdings" pitchFamily="2" charset="2"/>
              <a:buChar char="u"/>
            </a:pPr>
            <a:r>
              <a:rPr lang="en-US" altLang="en-US" sz="2100" b="0" dirty="0" smtClean="0">
                <a:solidFill>
                  <a:srgbClr val="000000"/>
                </a:solidFill>
                <a:latin typeface="Liberation Sans" panose="020B0604020202020204" pitchFamily="34" charset="0"/>
              </a:rPr>
              <a:t>owner’s drawings </a:t>
            </a:r>
            <a:endParaRPr lang="en-US" altLang="en-US" sz="2100" b="0" dirty="0">
              <a:solidFill>
                <a:srgbClr val="000000"/>
              </a:solidFill>
              <a:latin typeface="Liberation Sans" panose="020B0604020202020204" pitchFamily="34" charset="0"/>
            </a:endParaRPr>
          </a:p>
          <a:p>
            <a:pPr lvl="1">
              <a:lnSpc>
                <a:spcPct val="115000"/>
              </a:lnSpc>
              <a:spcBef>
                <a:spcPct val="0"/>
              </a:spcBef>
              <a:spcAft>
                <a:spcPct val="50000"/>
              </a:spcAft>
              <a:buClrTx/>
              <a:buSzPct val="80000"/>
              <a:buFontTx/>
              <a:buNone/>
            </a:pPr>
            <a:r>
              <a:rPr lang="en-US" altLang="en-US" sz="2200" b="0" dirty="0">
                <a:solidFill>
                  <a:srgbClr val="000000"/>
                </a:solidFill>
                <a:latin typeface="Liberation Sans" panose="020B0604020202020204" pitchFamily="34" charset="0"/>
              </a:rPr>
              <a:t>to </a:t>
            </a:r>
            <a:r>
              <a:rPr lang="en-US" altLang="en-US" sz="2200" b="0" dirty="0" smtClean="0">
                <a:solidFill>
                  <a:srgbClr val="000000"/>
                </a:solidFill>
                <a:latin typeface="Liberation Sans" panose="020B0604020202020204" pitchFamily="34" charset="0"/>
              </a:rPr>
              <a:t>owner’s capital.</a:t>
            </a:r>
            <a:endParaRPr lang="en-US" altLang="en-US" sz="2200" dirty="0">
              <a:solidFill>
                <a:srgbClr val="800000"/>
              </a:solidFill>
              <a:latin typeface="Liberation Sans" panose="020B0604020202020204" pitchFamily="34" charset="0"/>
            </a:endParaRPr>
          </a:p>
        </p:txBody>
      </p:sp>
      <p:sp>
        <p:nvSpPr>
          <p:cNvPr id="22532" name="Text Box 9"/>
          <p:cNvSpPr txBox="1">
            <a:spLocks noChangeArrowheads="1"/>
          </p:cNvSpPr>
          <p:nvPr/>
        </p:nvSpPr>
        <p:spPr bwMode="auto">
          <a:xfrm>
            <a:off x="533400" y="3657600"/>
            <a:ext cx="8153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altLang="en-US" sz="2200" b="0" dirty="0">
                <a:solidFill>
                  <a:srgbClr val="000000"/>
                </a:solidFill>
                <a:latin typeface="Liberation Sans" panose="020B0604020202020204" pitchFamily="34" charset="0"/>
              </a:rPr>
              <a:t>Companies generally journalize and post closing entries only at the end of the annual accounting period.</a:t>
            </a:r>
          </a:p>
          <a:p>
            <a:pPr>
              <a:lnSpc>
                <a:spcPct val="115000"/>
              </a:lnSpc>
              <a:spcBef>
                <a:spcPct val="0"/>
              </a:spcBef>
              <a:spcAft>
                <a:spcPct val="50000"/>
              </a:spcAft>
              <a:buClrTx/>
              <a:buSzPct val="80000"/>
              <a:buFontTx/>
              <a:buNone/>
            </a:pPr>
            <a:r>
              <a:rPr lang="en-US" altLang="en-US" sz="2200" b="0" dirty="0">
                <a:solidFill>
                  <a:srgbClr val="000000"/>
                </a:solidFill>
                <a:latin typeface="Liberation Sans" panose="020B0604020202020204" pitchFamily="34" charset="0"/>
              </a:rPr>
              <a:t>Closing entries produce a zero balance in each temporary account.</a:t>
            </a:r>
          </a:p>
        </p:txBody>
      </p:sp>
      <p:sp>
        <p:nvSpPr>
          <p:cNvPr id="22533"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Preparing Closing Entries</a:t>
            </a:r>
          </a:p>
        </p:txBody>
      </p:sp>
      <p:sp>
        <p:nvSpPr>
          <p:cNvPr id="2253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200" y="1211673"/>
            <a:ext cx="6610200" cy="5265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7" name="Text Box 8"/>
          <p:cNvSpPr txBox="1">
            <a:spLocks noChangeArrowheads="1"/>
          </p:cNvSpPr>
          <p:nvPr/>
        </p:nvSpPr>
        <p:spPr bwMode="auto">
          <a:xfrm>
            <a:off x="7010400" y="3886200"/>
            <a:ext cx="1905000" cy="830997"/>
          </a:xfrm>
          <a:prstGeom prst="rect">
            <a:avLst/>
          </a:prstGeom>
          <a:solidFill>
            <a:schemeClr val="bg1"/>
          </a:solidFill>
          <a:ln w="19050" cap="sq">
            <a:solidFill>
              <a:schemeClr val="tx1"/>
            </a:solidFill>
            <a:miter lim="800000"/>
            <a:headEnd type="none" w="sm" len="sm"/>
            <a:tailEnd type="none" w="sm" len="sm"/>
          </a:ln>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200" dirty="0" smtClean="0">
                <a:solidFill>
                  <a:schemeClr val="tx1"/>
                </a:solidFill>
                <a:latin typeface="Liberation Sans" panose="020B0604020202020204" pitchFamily="34" charset="0"/>
              </a:rPr>
              <a:t>Owner’s Capital </a:t>
            </a:r>
            <a:r>
              <a:rPr lang="en-US" altLang="en-US" sz="1200" dirty="0">
                <a:solidFill>
                  <a:schemeClr val="tx1"/>
                </a:solidFill>
                <a:latin typeface="Liberation Sans" panose="020B0604020202020204" pitchFamily="34" charset="0"/>
              </a:rPr>
              <a:t>is a permanent account.  All other accounts are temporary accounts.</a:t>
            </a:r>
          </a:p>
        </p:txBody>
      </p:sp>
      <p:sp>
        <p:nvSpPr>
          <p:cNvPr id="23559"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2356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410200"/>
            <a:ext cx="3276600"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Preparing Closing Entries</a:t>
            </a:r>
          </a:p>
        </p:txBody>
      </p:sp>
      <p:sp>
        <p:nvSpPr>
          <p:cNvPr id="2" name="Rectangle 1"/>
          <p:cNvSpPr/>
          <p:nvPr/>
        </p:nvSpPr>
        <p:spPr>
          <a:xfrm>
            <a:off x="7086600" y="2828836"/>
            <a:ext cx="1981200" cy="646331"/>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4-9</a:t>
            </a:r>
            <a:endParaRPr lang="en-US" sz="1200" b="1" dirty="0">
              <a:latin typeface="Liberation Sans" panose="020B0604020202020204" pitchFamily="34" charset="0"/>
            </a:endParaRPr>
          </a:p>
          <a:p>
            <a:pPr algn="l"/>
            <a:r>
              <a:rPr lang="en-US" sz="1200" b="1" dirty="0">
                <a:latin typeface="Liberation Sans" panose="020B0604020202020204" pitchFamily="34" charset="0"/>
              </a:rPr>
              <a:t>Diagram of closing </a:t>
            </a:r>
            <a:r>
              <a:rPr lang="en-US" sz="1200" b="1" dirty="0" smtClean="0">
                <a:latin typeface="Liberation Sans" panose="020B0604020202020204" pitchFamily="34" charset="0"/>
              </a:rPr>
              <a:t>process—proprietorship</a:t>
            </a:r>
            <a:endParaRPr lang="en-US" sz="1200" b="1"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971800"/>
            <a:ext cx="2396313" cy="1461488"/>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2027237"/>
            <a:ext cx="8077200" cy="362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Multiple-column form used in preparing financial statements. </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Not a permanent accounting record.</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May be a computerized worksheet using an electronic spreadsheet program such as Excel.</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Prepared using a five step process.</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Use of worksheet is optional.</a:t>
            </a:r>
          </a:p>
        </p:txBody>
      </p:sp>
      <p:sp>
        <p:nvSpPr>
          <p:cNvPr id="5124" name="Rectangle 8"/>
          <p:cNvSpPr>
            <a:spLocks noChangeArrowheads="1"/>
          </p:cNvSpPr>
          <p:nvPr/>
        </p:nvSpPr>
        <p:spPr bwMode="auto">
          <a:xfrm>
            <a:off x="533400" y="1417637"/>
            <a:ext cx="6324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buSzPct val="80000"/>
              <a:defRPr/>
            </a:pPr>
            <a:r>
              <a:rPr lang="en-US" sz="2800" b="1" dirty="0">
                <a:solidFill>
                  <a:schemeClr val="tx2">
                    <a:lumMod val="75000"/>
                  </a:schemeClr>
                </a:solidFill>
                <a:latin typeface="Liberation Sans" panose="020B0604020202020204" pitchFamily="34" charset="0"/>
              </a:rPr>
              <a:t>Worksheet</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3000" b="1" dirty="0" smtClean="0">
                <a:solidFill>
                  <a:schemeClr val="bg1"/>
                </a:solidFill>
                <a:latin typeface="Liberation Sans" panose="020B0604020202020204" pitchFamily="34" charset="0"/>
              </a:rPr>
              <a:t>Prepare a worksheet.</a:t>
            </a:r>
            <a:endParaRPr lang="en-US" sz="3000" b="1" dirty="0">
              <a:solidFill>
                <a:schemeClr val="bg1"/>
              </a:solidFill>
              <a:latin typeface="Liberation Sans" panose="020B0604020202020204" pitchFamily="34" charset="0"/>
            </a:endParaRPr>
          </a:p>
        </p:txBody>
      </p:sp>
      <p:sp>
        <p:nvSpPr>
          <p:cNvPr id="9" name="Oval 8"/>
          <p:cNvSpPr/>
          <p:nvPr/>
        </p:nvSpPr>
        <p:spPr bwMode="auto">
          <a:xfrm>
            <a:off x="1872343" y="485775"/>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r>
              <a:rPr lang="en-US" b="1" dirty="0">
                <a:solidFill>
                  <a:schemeClr val="accent3"/>
                </a:solidFill>
                <a:latin typeface="Liberation Sans" panose="020B0604020202020204" pitchFamily="34" charset="0"/>
              </a:rPr>
              <a:t>1</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160" y="1174750"/>
            <a:ext cx="6700240" cy="5454650"/>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4578" name="Text Box 21"/>
          <p:cNvSpPr txBox="1">
            <a:spLocks noChangeArrowheads="1"/>
          </p:cNvSpPr>
          <p:nvPr/>
        </p:nvSpPr>
        <p:spPr bwMode="auto">
          <a:xfrm>
            <a:off x="152400" y="1308100"/>
            <a:ext cx="2362200" cy="10156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000" dirty="0" smtClean="0">
                <a:solidFill>
                  <a:schemeClr val="tx1"/>
                </a:solidFill>
                <a:latin typeface="Liberation Sans" panose="020B0604020202020204" pitchFamily="34" charset="0"/>
              </a:rPr>
              <a:t>CLOSING ENTRIES ILLUSTRATED</a:t>
            </a:r>
            <a:endParaRPr lang="en-US" altLang="en-US" sz="2000" dirty="0">
              <a:solidFill>
                <a:schemeClr val="tx1"/>
              </a:solidFill>
              <a:latin typeface="Liberation Sans" panose="020B0604020202020204" pitchFamily="34" charset="0"/>
            </a:endParaRPr>
          </a:p>
        </p:txBody>
      </p:sp>
      <p:sp>
        <p:nvSpPr>
          <p:cNvPr id="24579" name="Text Box 9"/>
          <p:cNvSpPr txBox="1">
            <a:spLocks noChangeArrowheads="1"/>
          </p:cNvSpPr>
          <p:nvPr/>
        </p:nvSpPr>
        <p:spPr bwMode="auto">
          <a:xfrm>
            <a:off x="838200" y="5983287"/>
            <a:ext cx="1371600" cy="646113"/>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4-10</a:t>
            </a:r>
            <a:endParaRPr lang="en-US" altLang="en-US" sz="1200" dirty="0">
              <a:solidFill>
                <a:schemeClr val="tx1"/>
              </a:solidFill>
              <a:latin typeface="Liberation Sans" panose="020B0604020202020204" pitchFamily="34" charset="0"/>
            </a:endParaRPr>
          </a:p>
          <a:p>
            <a:pPr>
              <a:spcBef>
                <a:spcPct val="0"/>
              </a:spcBef>
              <a:buClrTx/>
              <a:buSzTx/>
              <a:buFontTx/>
              <a:buNone/>
            </a:pPr>
            <a:r>
              <a:rPr lang="en-US" altLang="en-US" sz="1200" b="0" dirty="0">
                <a:solidFill>
                  <a:schemeClr val="tx1"/>
                </a:solidFill>
                <a:latin typeface="Liberation Sans" panose="020B0604020202020204" pitchFamily="34" charset="0"/>
              </a:rPr>
              <a:t>Closing entries journalized</a:t>
            </a:r>
            <a:endParaRPr lang="en-US" altLang="en-US" sz="1200" dirty="0">
              <a:solidFill>
                <a:schemeClr val="tx1"/>
              </a:solidFill>
              <a:latin typeface="Liberation Sans" panose="020B0604020202020204" pitchFamily="34" charset="0"/>
            </a:endParaRPr>
          </a:p>
        </p:txBody>
      </p:sp>
      <p:sp>
        <p:nvSpPr>
          <p:cNvPr id="2458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Preparing Closing Entries</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63" y="294163"/>
            <a:ext cx="7670737" cy="625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Text Box 9"/>
          <p:cNvSpPr txBox="1">
            <a:spLocks noChangeArrowheads="1"/>
          </p:cNvSpPr>
          <p:nvPr/>
        </p:nvSpPr>
        <p:spPr bwMode="auto">
          <a:xfrm>
            <a:off x="6324600" y="5898357"/>
            <a:ext cx="1524000" cy="274638"/>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4-11</a:t>
            </a:r>
            <a:endParaRPr lang="en-US" altLang="en-US" sz="1200" dirty="0">
              <a:solidFill>
                <a:schemeClr val="tx1"/>
              </a:solidFill>
              <a:latin typeface="Liberation Sans" panose="020B0604020202020204" pitchFamily="34" charset="0"/>
            </a:endParaRPr>
          </a:p>
        </p:txBody>
      </p:sp>
      <p:sp>
        <p:nvSpPr>
          <p:cNvPr id="8" name="Rectangle 7"/>
          <p:cNvSpPr>
            <a:spLocks noChangeArrowheads="1"/>
          </p:cNvSpPr>
          <p:nvPr/>
        </p:nvSpPr>
        <p:spPr bwMode="auto">
          <a:xfrm>
            <a:off x="6705600" y="2335212"/>
            <a:ext cx="1828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chemeClr val="tx2">
                    <a:lumMod val="75000"/>
                  </a:schemeClr>
                </a:solidFill>
                <a:latin typeface="Liberation Sans" panose="020B0604020202020204" pitchFamily="34" charset="0"/>
              </a:rPr>
              <a:t>Posting </a:t>
            </a:r>
            <a:r>
              <a:rPr lang="en-US" sz="3200" dirty="0">
                <a:solidFill>
                  <a:schemeClr val="tx2">
                    <a:lumMod val="75000"/>
                  </a:schemeClr>
                </a:solidFill>
                <a:latin typeface="Liberation Sans" panose="020B0604020202020204" pitchFamily="34" charset="0"/>
              </a:rPr>
              <a:t>Closing Entries</a:t>
            </a: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
          <p:cNvSpPr>
            <a:spLocks noChangeArrowheads="1"/>
          </p:cNvSpPr>
          <p:nvPr/>
        </p:nvSpPr>
        <p:spPr bwMode="auto">
          <a:xfrm>
            <a:off x="7772400" y="4876800"/>
            <a:ext cx="457200" cy="533400"/>
          </a:xfrm>
          <a:prstGeom prst="rect">
            <a:avLst/>
          </a:prstGeom>
          <a:solidFill>
            <a:schemeClr val="bg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pic>
        <p:nvPicPr>
          <p:cNvPr id="26629" name="Picture 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1" y="803191"/>
            <a:ext cx="8610600" cy="4073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7" y="2285999"/>
            <a:ext cx="6932613" cy="4320723"/>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9698" name="Text Box 2"/>
          <p:cNvSpPr txBox="1">
            <a:spLocks noChangeArrowheads="1"/>
          </p:cNvSpPr>
          <p:nvPr/>
        </p:nvSpPr>
        <p:spPr bwMode="auto">
          <a:xfrm>
            <a:off x="533400" y="1219200"/>
            <a:ext cx="8305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spcAft>
                <a:spcPct val="50000"/>
              </a:spcAft>
              <a:buClrTx/>
              <a:buSzPct val="80000"/>
              <a:buFontTx/>
              <a:buNone/>
            </a:pPr>
            <a:r>
              <a:rPr lang="en-US" altLang="en-US" sz="2100" dirty="0">
                <a:solidFill>
                  <a:schemeClr val="tx1"/>
                </a:solidFill>
                <a:latin typeface="Liberation Sans" panose="020B0604020202020204" pitchFamily="34" charset="0"/>
              </a:rPr>
              <a:t>Purpose</a:t>
            </a:r>
            <a:r>
              <a:rPr lang="en-US" altLang="en-US" sz="2100" b="0" dirty="0">
                <a:solidFill>
                  <a:schemeClr val="tx1"/>
                </a:solidFill>
                <a:latin typeface="Liberation Sans" panose="020B0604020202020204" pitchFamily="34" charset="0"/>
              </a:rPr>
              <a:t> is to prove the equality of the permanent account balances carried forward into the next accounting period. </a:t>
            </a:r>
          </a:p>
        </p:txBody>
      </p:sp>
      <p:sp>
        <p:nvSpPr>
          <p:cNvPr id="29699"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Preparing a Post-Closing Trial Balance</a:t>
            </a:r>
          </a:p>
        </p:txBody>
      </p:sp>
      <p:sp>
        <p:nvSpPr>
          <p:cNvPr id="2970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6858000" y="1752600"/>
            <a:ext cx="1905000" cy="461963"/>
          </a:xfrm>
          <a:prstGeom prst="rect">
            <a:avLst/>
          </a:prstGeom>
          <a:noFill/>
        </p:spPr>
        <p:txBody>
          <a:bodyPr>
            <a:spAutoFit/>
          </a:bodyPr>
          <a:lstStyle/>
          <a:p>
            <a:pPr algn="l">
              <a:defRPr/>
            </a:pPr>
            <a:r>
              <a:rPr lang="en-US" sz="1200" b="1" dirty="0">
                <a:latin typeface="Liberation Sans" panose="020B0604020202020204" pitchFamily="34" charset="0"/>
              </a:rPr>
              <a:t>Illustration </a:t>
            </a:r>
            <a:r>
              <a:rPr lang="en-US" sz="1200" b="1" dirty="0" smtClean="0">
                <a:latin typeface="Liberation Sans" panose="020B0604020202020204" pitchFamily="34" charset="0"/>
              </a:rPr>
              <a:t>4-12</a:t>
            </a:r>
            <a:endParaRPr lang="en-US" sz="1200" b="1" dirty="0">
              <a:latin typeface="Liberation Sans" panose="020B0604020202020204" pitchFamily="34" charset="0"/>
            </a:endParaRPr>
          </a:p>
          <a:p>
            <a:pPr algn="l">
              <a:defRPr/>
            </a:pPr>
            <a:r>
              <a:rPr lang="en-US" sz="1200" dirty="0">
                <a:latin typeface="Liberation Sans" panose="020B0604020202020204" pitchFamily="34" charset="0"/>
              </a:rPr>
              <a:t>Post-closing trial balance</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447800"/>
            <a:ext cx="8001000" cy="292387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buClrTx/>
              <a:buSzTx/>
              <a:buFontTx/>
              <a:buNone/>
            </a:pPr>
            <a:r>
              <a:rPr lang="en-US" altLang="en-US" sz="2000" b="0" dirty="0">
                <a:solidFill>
                  <a:schemeClr val="tx1"/>
                </a:solidFill>
                <a:latin typeface="Liberation Sans" panose="020B0604020202020204" pitchFamily="34" charset="0"/>
              </a:rPr>
              <a:t>The worksheet for Hancock Company shows the following in the financial statement columns:</a:t>
            </a:r>
          </a:p>
          <a:p>
            <a:pPr>
              <a:lnSpc>
                <a:spcPct val="120000"/>
              </a:lnSpc>
              <a:buClrTx/>
              <a:buSzTx/>
              <a:buFontTx/>
              <a:buNone/>
            </a:pPr>
            <a:r>
              <a:rPr lang="en-US" altLang="en-US" sz="2000" b="0" dirty="0">
                <a:solidFill>
                  <a:schemeClr val="tx1"/>
                </a:solidFill>
                <a:latin typeface="Liberation Sans" panose="020B0604020202020204" pitchFamily="34" charset="0"/>
              </a:rPr>
              <a:t>	</a:t>
            </a:r>
            <a:r>
              <a:rPr lang="en-US" altLang="en-US" sz="2000" b="0" dirty="0" smtClean="0">
                <a:solidFill>
                  <a:schemeClr val="tx1"/>
                </a:solidFill>
                <a:latin typeface="Liberation Sans" panose="020B0604020202020204" pitchFamily="34" charset="0"/>
              </a:rPr>
              <a:t>Owner’s Drawings </a:t>
            </a:r>
            <a:r>
              <a:rPr lang="en-US" altLang="en-US" sz="2000" b="0" dirty="0">
                <a:solidFill>
                  <a:schemeClr val="tx1"/>
                </a:solidFill>
                <a:latin typeface="Liberation Sans" panose="020B0604020202020204" pitchFamily="34" charset="0"/>
              </a:rPr>
              <a:t>	$15,000</a:t>
            </a:r>
          </a:p>
          <a:p>
            <a:pPr>
              <a:lnSpc>
                <a:spcPct val="120000"/>
              </a:lnSpc>
              <a:buClrTx/>
              <a:buSzTx/>
              <a:buFontTx/>
              <a:buNone/>
            </a:pPr>
            <a:r>
              <a:rPr lang="en-US" altLang="en-US" sz="2000" b="0" dirty="0">
                <a:solidFill>
                  <a:schemeClr val="tx1"/>
                </a:solidFill>
                <a:latin typeface="Liberation Sans" panose="020B0604020202020204" pitchFamily="34" charset="0"/>
              </a:rPr>
              <a:t>	</a:t>
            </a:r>
            <a:r>
              <a:rPr lang="en-US" altLang="en-US" sz="2000" b="0" dirty="0" smtClean="0">
                <a:solidFill>
                  <a:schemeClr val="tx1"/>
                </a:solidFill>
                <a:latin typeface="Liberation Sans" panose="020B0604020202020204" pitchFamily="34" charset="0"/>
              </a:rPr>
              <a:t>Owner’s Capital</a:t>
            </a:r>
            <a:r>
              <a:rPr lang="en-US" altLang="en-US" sz="2000" b="0" dirty="0">
                <a:solidFill>
                  <a:schemeClr val="tx1"/>
                </a:solidFill>
                <a:latin typeface="Liberation Sans" panose="020B0604020202020204" pitchFamily="34" charset="0"/>
              </a:rPr>
              <a:t>	$42,000</a:t>
            </a:r>
          </a:p>
          <a:p>
            <a:pPr>
              <a:lnSpc>
                <a:spcPct val="120000"/>
              </a:lnSpc>
              <a:buClrTx/>
              <a:buSzTx/>
              <a:buFontTx/>
              <a:buNone/>
            </a:pPr>
            <a:r>
              <a:rPr lang="en-US" altLang="en-US" sz="2000" b="0" dirty="0">
                <a:solidFill>
                  <a:schemeClr val="tx1"/>
                </a:solidFill>
                <a:latin typeface="Liberation Sans" panose="020B0604020202020204" pitchFamily="34" charset="0"/>
              </a:rPr>
              <a:t>	Net income 	$18,000</a:t>
            </a:r>
          </a:p>
          <a:p>
            <a:pPr>
              <a:lnSpc>
                <a:spcPct val="120000"/>
              </a:lnSpc>
              <a:buClrTx/>
              <a:buSzTx/>
              <a:buFontTx/>
              <a:buNone/>
            </a:pPr>
            <a:r>
              <a:rPr lang="en-US" altLang="en-US" sz="2000" b="0" dirty="0">
                <a:solidFill>
                  <a:schemeClr val="tx1"/>
                </a:solidFill>
                <a:latin typeface="Liberation Sans" panose="020B0604020202020204" pitchFamily="34" charset="0"/>
              </a:rPr>
              <a:t>Prepare the closing entries at December 31 that affect </a:t>
            </a:r>
            <a:r>
              <a:rPr lang="en-US" altLang="en-US" sz="2000" b="0" dirty="0" smtClean="0">
                <a:solidFill>
                  <a:schemeClr val="tx1"/>
                </a:solidFill>
                <a:latin typeface="Liberation Sans" panose="020B0604020202020204" pitchFamily="34" charset="0"/>
              </a:rPr>
              <a:t>owner’s capital.</a:t>
            </a:r>
            <a:endParaRPr lang="en-US" altLang="en-US" sz="2000" b="0" dirty="0">
              <a:solidFill>
                <a:schemeClr val="tx1"/>
              </a:solidFill>
              <a:latin typeface="Liberation Sans" panose="020B0604020202020204" pitchFamily="34" charset="0"/>
            </a:endParaRPr>
          </a:p>
        </p:txBody>
      </p:sp>
      <p:sp>
        <p:nvSpPr>
          <p:cNvPr id="213009" name="Rectangle 17"/>
          <p:cNvSpPr>
            <a:spLocks noChangeArrowheads="1"/>
          </p:cNvSpPr>
          <p:nvPr/>
        </p:nvSpPr>
        <p:spPr bwMode="auto">
          <a:xfrm>
            <a:off x="1066800" y="4495800"/>
            <a:ext cx="7162800" cy="175432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altLang="en-US" sz="2000" b="0" dirty="0">
                <a:solidFill>
                  <a:schemeClr val="tx1"/>
                </a:solidFill>
                <a:latin typeface="Liberation Sans" panose="020B0604020202020204" pitchFamily="34" charset="0"/>
              </a:rPr>
              <a:t>Income </a:t>
            </a:r>
            <a:r>
              <a:rPr lang="en-US" altLang="en-US" sz="2000" b="0" dirty="0" smtClean="0">
                <a:solidFill>
                  <a:schemeClr val="tx1"/>
                </a:solidFill>
                <a:latin typeface="Liberation Sans" panose="020B0604020202020204" pitchFamily="34" charset="0"/>
              </a:rPr>
              <a:t>Summary</a:t>
            </a:r>
            <a:r>
              <a:rPr lang="en-US" altLang="en-US" sz="2000" b="0" dirty="0">
                <a:solidFill>
                  <a:schemeClr val="tx1"/>
                </a:solidFill>
                <a:latin typeface="Liberation Sans" panose="020B0604020202020204" pitchFamily="34" charset="0"/>
              </a:rPr>
              <a:t>	18,000</a:t>
            </a:r>
          </a:p>
          <a:p>
            <a:pPr>
              <a:lnSpc>
                <a:spcPct val="120000"/>
              </a:lnSpc>
              <a:buClrTx/>
              <a:buSzTx/>
              <a:buFontTx/>
              <a:buNone/>
            </a:pPr>
            <a:r>
              <a:rPr lang="en-US" altLang="en-US" sz="2000" b="0" dirty="0">
                <a:solidFill>
                  <a:schemeClr val="tx1"/>
                </a:solidFill>
                <a:latin typeface="Liberation Sans" panose="020B0604020202020204" pitchFamily="34" charset="0"/>
              </a:rPr>
              <a:t>	</a:t>
            </a:r>
            <a:r>
              <a:rPr lang="en-US" altLang="en-US" sz="2000" b="0" dirty="0" smtClean="0">
                <a:solidFill>
                  <a:schemeClr val="tx1"/>
                </a:solidFill>
                <a:latin typeface="Liberation Sans" panose="020B0604020202020204" pitchFamily="34" charset="0"/>
              </a:rPr>
              <a:t>Owner’s Capital</a:t>
            </a:r>
            <a:r>
              <a:rPr lang="en-US" altLang="en-US" sz="2000" b="0" dirty="0">
                <a:solidFill>
                  <a:schemeClr val="tx1"/>
                </a:solidFill>
                <a:latin typeface="Liberation Sans" panose="020B0604020202020204" pitchFamily="34" charset="0"/>
              </a:rPr>
              <a:t>		18,000</a:t>
            </a:r>
          </a:p>
          <a:p>
            <a:pPr>
              <a:lnSpc>
                <a:spcPct val="120000"/>
              </a:lnSpc>
              <a:buClrTx/>
              <a:buSzTx/>
              <a:buFontTx/>
              <a:buNone/>
            </a:pPr>
            <a:r>
              <a:rPr lang="en-US" altLang="en-US" sz="2000" b="0" dirty="0" smtClean="0">
                <a:solidFill>
                  <a:schemeClr val="tx1"/>
                </a:solidFill>
                <a:latin typeface="Liberation Sans" panose="020B0604020202020204" pitchFamily="34" charset="0"/>
              </a:rPr>
              <a:t>Owner’s Capital</a:t>
            </a:r>
            <a:r>
              <a:rPr lang="en-US" altLang="en-US" sz="2000" b="0" dirty="0">
                <a:solidFill>
                  <a:schemeClr val="tx1"/>
                </a:solidFill>
                <a:latin typeface="Liberation Sans" panose="020B0604020202020204" pitchFamily="34" charset="0"/>
              </a:rPr>
              <a:t>	15,000</a:t>
            </a:r>
          </a:p>
          <a:p>
            <a:pPr>
              <a:lnSpc>
                <a:spcPct val="120000"/>
              </a:lnSpc>
              <a:buClrTx/>
              <a:buSzTx/>
              <a:buFontTx/>
              <a:buNone/>
            </a:pPr>
            <a:r>
              <a:rPr lang="en-US" altLang="en-US" sz="2000" b="0" dirty="0">
                <a:solidFill>
                  <a:schemeClr val="tx1"/>
                </a:solidFill>
                <a:latin typeface="Liberation Sans" panose="020B0604020202020204" pitchFamily="34" charset="0"/>
              </a:rPr>
              <a:t>	</a:t>
            </a:r>
            <a:r>
              <a:rPr lang="en-US" altLang="en-US" sz="2000" b="0" dirty="0" smtClean="0">
                <a:solidFill>
                  <a:schemeClr val="tx1"/>
                </a:solidFill>
                <a:latin typeface="Liberation Sans" panose="020B0604020202020204" pitchFamily="34" charset="0"/>
              </a:rPr>
              <a:t>Owner’s Drawings</a:t>
            </a:r>
            <a:r>
              <a:rPr lang="en-US" altLang="en-US" sz="2000" b="0" dirty="0">
                <a:solidFill>
                  <a:schemeClr val="tx1"/>
                </a:solidFill>
                <a:latin typeface="Liberation Sans" panose="020B0604020202020204" pitchFamily="34" charset="0"/>
              </a:rPr>
              <a:t>		15,000</a:t>
            </a: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
        <p:nvSpPr>
          <p:cNvPr id="15" name="TextBox 14"/>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6" name="TextBox 15"/>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Closing Entries</a:t>
            </a:r>
            <a:endParaRPr lang="en-US" sz="2800" b="1" i="0" dirty="0">
              <a:solidFill>
                <a:schemeClr val="bg1"/>
              </a:solidFill>
              <a:latin typeface="Liberation Sans" panose="020B0604020202020204" pitchFamily="34" charset="0"/>
            </a:endParaRPr>
          </a:p>
        </p:txBody>
      </p:sp>
      <p:sp>
        <p:nvSpPr>
          <p:cNvPr id="17" name="Oval 16"/>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2</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1502449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3009">
                                            <p:txEl>
                                              <p:pRg st="0" end="0"/>
                                            </p:txEl>
                                          </p:spTgt>
                                        </p:tgtEl>
                                        <p:attrNameLst>
                                          <p:attrName>style.visibility</p:attrName>
                                        </p:attrNameLst>
                                      </p:cBhvr>
                                      <p:to>
                                        <p:strVal val="visible"/>
                                      </p:to>
                                    </p:set>
                                    <p:animEffect transition="in" filter="wipe(left)">
                                      <p:cBhvr>
                                        <p:cTn id="7" dur="500"/>
                                        <p:tgtEl>
                                          <p:spTgt spid="2130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3009">
                                            <p:txEl>
                                              <p:pRg st="1" end="1"/>
                                            </p:txEl>
                                          </p:spTgt>
                                        </p:tgtEl>
                                        <p:attrNameLst>
                                          <p:attrName>style.visibility</p:attrName>
                                        </p:attrNameLst>
                                      </p:cBhvr>
                                      <p:to>
                                        <p:strVal val="visible"/>
                                      </p:to>
                                    </p:set>
                                    <p:animEffect transition="in" filter="wipe(left)">
                                      <p:cBhvr>
                                        <p:cTn id="12" dur="500"/>
                                        <p:tgtEl>
                                          <p:spTgt spid="2130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3009">
                                            <p:txEl>
                                              <p:pRg st="2" end="2"/>
                                            </p:txEl>
                                          </p:spTgt>
                                        </p:tgtEl>
                                        <p:attrNameLst>
                                          <p:attrName>style.visibility</p:attrName>
                                        </p:attrNameLst>
                                      </p:cBhvr>
                                      <p:to>
                                        <p:strVal val="visible"/>
                                      </p:to>
                                    </p:set>
                                    <p:animEffect transition="in" filter="wipe(left)">
                                      <p:cBhvr>
                                        <p:cTn id="17" dur="500"/>
                                        <p:tgtEl>
                                          <p:spTgt spid="2130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3009">
                                            <p:txEl>
                                              <p:pRg st="3" end="3"/>
                                            </p:txEl>
                                          </p:spTgt>
                                        </p:tgtEl>
                                        <p:attrNameLst>
                                          <p:attrName>style.visibility</p:attrName>
                                        </p:attrNameLst>
                                      </p:cBhvr>
                                      <p:to>
                                        <p:strVal val="visible"/>
                                      </p:to>
                                    </p:set>
                                    <p:animEffect transition="in" filter="wipe(left)">
                                      <p:cBhvr>
                                        <p:cTn id="22" dur="500"/>
                                        <p:tgtEl>
                                          <p:spTgt spid="2130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09600" y="1371600"/>
            <a:ext cx="8077200" cy="5029200"/>
          </a:xfrm>
          <a:prstGeom prst="rect">
            <a:avLst/>
          </a:prstGeom>
          <a:solidFill>
            <a:srgbClr val="99CCFF"/>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1747" name="Line 5"/>
          <p:cNvSpPr>
            <a:spLocks noChangeShapeType="1"/>
          </p:cNvSpPr>
          <p:nvPr/>
        </p:nvSpPr>
        <p:spPr bwMode="auto">
          <a:xfrm flipV="1">
            <a:off x="6781800" y="5334000"/>
            <a:ext cx="0" cy="53340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48" name="Line 6"/>
          <p:cNvSpPr>
            <a:spLocks noChangeShapeType="1"/>
          </p:cNvSpPr>
          <p:nvPr/>
        </p:nvSpPr>
        <p:spPr bwMode="auto">
          <a:xfrm rot="5400000" flipV="1">
            <a:off x="2743200" y="1524000"/>
            <a:ext cx="0" cy="6096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49" name="Line 7"/>
          <p:cNvSpPr>
            <a:spLocks noChangeShapeType="1"/>
          </p:cNvSpPr>
          <p:nvPr/>
        </p:nvSpPr>
        <p:spPr bwMode="auto">
          <a:xfrm>
            <a:off x="6172200" y="1828800"/>
            <a:ext cx="6096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0" name="Rectangle 8"/>
          <p:cNvSpPr>
            <a:spLocks noChangeArrowheads="1"/>
          </p:cNvSpPr>
          <p:nvPr/>
        </p:nvSpPr>
        <p:spPr bwMode="auto">
          <a:xfrm>
            <a:off x="2819400" y="1600200"/>
            <a:ext cx="3552825" cy="4572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1. 	Analyze business transactions</a:t>
            </a:r>
          </a:p>
        </p:txBody>
      </p:sp>
      <p:sp>
        <p:nvSpPr>
          <p:cNvPr id="31751" name="Line 9"/>
          <p:cNvSpPr>
            <a:spLocks noChangeShapeType="1"/>
          </p:cNvSpPr>
          <p:nvPr/>
        </p:nvSpPr>
        <p:spPr bwMode="auto">
          <a:xfrm>
            <a:off x="6781800" y="1828800"/>
            <a:ext cx="0" cy="5334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2" name="Line 10"/>
          <p:cNvSpPr>
            <a:spLocks noChangeShapeType="1"/>
          </p:cNvSpPr>
          <p:nvPr/>
        </p:nvSpPr>
        <p:spPr bwMode="auto">
          <a:xfrm>
            <a:off x="6781800" y="2819400"/>
            <a:ext cx="0" cy="3810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53" name="Rectangle 11"/>
          <p:cNvSpPr>
            <a:spLocks noChangeArrowheads="1"/>
          </p:cNvSpPr>
          <p:nvPr/>
        </p:nvSpPr>
        <p:spPr bwMode="auto">
          <a:xfrm>
            <a:off x="5257800" y="2362200"/>
            <a:ext cx="31242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2. 	Journalize the transactions </a:t>
            </a:r>
          </a:p>
        </p:txBody>
      </p:sp>
      <p:sp>
        <p:nvSpPr>
          <p:cNvPr id="31754" name="Freeform 12"/>
          <p:cNvSpPr>
            <a:spLocks/>
          </p:cNvSpPr>
          <p:nvPr/>
        </p:nvSpPr>
        <p:spPr bwMode="auto">
          <a:xfrm>
            <a:off x="6781800" y="3673475"/>
            <a:ext cx="6350" cy="344488"/>
          </a:xfrm>
          <a:custGeom>
            <a:avLst/>
            <a:gdLst>
              <a:gd name="T0" fmla="*/ 0 w 4"/>
              <a:gd name="T1" fmla="*/ 0 h 217"/>
              <a:gd name="T2" fmla="*/ 2147483647 w 4"/>
              <a:gd name="T3" fmla="*/ 2147483647 h 217"/>
              <a:gd name="T4" fmla="*/ 0 60000 65536"/>
              <a:gd name="T5" fmla="*/ 0 60000 65536"/>
              <a:gd name="T6" fmla="*/ 0 w 4"/>
              <a:gd name="T7" fmla="*/ 0 h 217"/>
              <a:gd name="T8" fmla="*/ 4 w 4"/>
              <a:gd name="T9" fmla="*/ 217 h 217"/>
            </a:gdLst>
            <a:ahLst/>
            <a:cxnLst>
              <a:cxn ang="T4">
                <a:pos x="T0" y="T1"/>
              </a:cxn>
              <a:cxn ang="T5">
                <a:pos x="T2" y="T3"/>
              </a:cxn>
            </a:cxnLst>
            <a:rect l="T6" t="T7" r="T8" b="T9"/>
            <a:pathLst>
              <a:path w="4" h="217">
                <a:moveTo>
                  <a:pt x="0" y="0"/>
                </a:moveTo>
                <a:lnTo>
                  <a:pt x="4" y="217"/>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5" name="Freeform 13"/>
          <p:cNvSpPr>
            <a:spLocks/>
          </p:cNvSpPr>
          <p:nvPr/>
        </p:nvSpPr>
        <p:spPr bwMode="auto">
          <a:xfrm>
            <a:off x="6781800" y="4511675"/>
            <a:ext cx="1588"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6" name="Freeform 14"/>
          <p:cNvSpPr>
            <a:spLocks/>
          </p:cNvSpPr>
          <p:nvPr/>
        </p:nvSpPr>
        <p:spPr bwMode="auto">
          <a:xfrm rot="10800000">
            <a:off x="2436813" y="4664075"/>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7" name="Freeform 15"/>
          <p:cNvSpPr>
            <a:spLocks/>
          </p:cNvSpPr>
          <p:nvPr/>
        </p:nvSpPr>
        <p:spPr bwMode="auto">
          <a:xfrm rot="10800000">
            <a:off x="2436813" y="3825875"/>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8" name="Freeform 16"/>
          <p:cNvSpPr>
            <a:spLocks/>
          </p:cNvSpPr>
          <p:nvPr/>
        </p:nvSpPr>
        <p:spPr bwMode="auto">
          <a:xfrm rot="10800000">
            <a:off x="2436813" y="2987675"/>
            <a:ext cx="1587"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31759" name="Line 17"/>
          <p:cNvSpPr>
            <a:spLocks noChangeShapeType="1"/>
          </p:cNvSpPr>
          <p:nvPr/>
        </p:nvSpPr>
        <p:spPr bwMode="auto">
          <a:xfrm rot="16200000">
            <a:off x="2171700" y="2095500"/>
            <a:ext cx="5334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60" name="Rectangle 19"/>
          <p:cNvSpPr>
            <a:spLocks noChangeArrowheads="1"/>
          </p:cNvSpPr>
          <p:nvPr/>
        </p:nvSpPr>
        <p:spPr bwMode="auto">
          <a:xfrm>
            <a:off x="947738" y="4876800"/>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6. 	Prepare an adjusted trial balance</a:t>
            </a:r>
          </a:p>
        </p:txBody>
      </p:sp>
      <p:sp>
        <p:nvSpPr>
          <p:cNvPr id="31761" name="Rectangle 20"/>
          <p:cNvSpPr>
            <a:spLocks noChangeArrowheads="1"/>
          </p:cNvSpPr>
          <p:nvPr/>
        </p:nvSpPr>
        <p:spPr bwMode="auto">
          <a:xfrm>
            <a:off x="947738" y="4038600"/>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7. 	Prepare financial statements</a:t>
            </a:r>
          </a:p>
        </p:txBody>
      </p:sp>
      <p:sp>
        <p:nvSpPr>
          <p:cNvPr id="31762" name="Rectangle 21"/>
          <p:cNvSpPr>
            <a:spLocks noChangeArrowheads="1"/>
          </p:cNvSpPr>
          <p:nvPr/>
        </p:nvSpPr>
        <p:spPr bwMode="auto">
          <a:xfrm>
            <a:off x="947738" y="3200400"/>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8. 	Journalize and post closing entries</a:t>
            </a:r>
          </a:p>
        </p:txBody>
      </p:sp>
      <p:sp>
        <p:nvSpPr>
          <p:cNvPr id="31763" name="Rectangle 22"/>
          <p:cNvSpPr>
            <a:spLocks noChangeArrowheads="1"/>
          </p:cNvSpPr>
          <p:nvPr/>
        </p:nvSpPr>
        <p:spPr bwMode="auto">
          <a:xfrm>
            <a:off x="947738" y="2362200"/>
            <a:ext cx="3128962"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9. 	Prepare a post-closing trial balance</a:t>
            </a:r>
          </a:p>
        </p:txBody>
      </p:sp>
      <p:sp>
        <p:nvSpPr>
          <p:cNvPr id="31764" name="Rectangle 23"/>
          <p:cNvSpPr>
            <a:spLocks noChangeArrowheads="1"/>
          </p:cNvSpPr>
          <p:nvPr/>
        </p:nvSpPr>
        <p:spPr bwMode="auto">
          <a:xfrm>
            <a:off x="5257800" y="4038600"/>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4.  Prepare a trial balance</a:t>
            </a:r>
          </a:p>
        </p:txBody>
      </p:sp>
      <p:sp>
        <p:nvSpPr>
          <p:cNvPr id="31765" name="Rectangle 24"/>
          <p:cNvSpPr>
            <a:spLocks noChangeArrowheads="1"/>
          </p:cNvSpPr>
          <p:nvPr/>
        </p:nvSpPr>
        <p:spPr bwMode="auto">
          <a:xfrm>
            <a:off x="5257800" y="3200400"/>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3.  Post to ledger accounts</a:t>
            </a:r>
          </a:p>
        </p:txBody>
      </p:sp>
      <p:sp>
        <p:nvSpPr>
          <p:cNvPr id="31766" name="Line 25"/>
          <p:cNvSpPr>
            <a:spLocks noChangeShapeType="1"/>
          </p:cNvSpPr>
          <p:nvPr/>
        </p:nvSpPr>
        <p:spPr bwMode="auto">
          <a:xfrm>
            <a:off x="2438400" y="5867400"/>
            <a:ext cx="4343400" cy="0"/>
          </a:xfrm>
          <a:prstGeom prst="line">
            <a:avLst/>
          </a:prstGeom>
          <a:noFill/>
          <a:ln w="38100"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1767" name="Rectangle 29"/>
          <p:cNvSpPr>
            <a:spLocks noChangeArrowheads="1"/>
          </p:cNvSpPr>
          <p:nvPr/>
        </p:nvSpPr>
        <p:spPr bwMode="auto">
          <a:xfrm>
            <a:off x="5257800" y="4876800"/>
            <a:ext cx="3086100" cy="609600"/>
          </a:xfrm>
          <a:prstGeom prst="rect">
            <a:avLst/>
          </a:prstGeom>
          <a:solidFill>
            <a:srgbClr val="FFFFCC"/>
          </a:solidFill>
          <a:ln w="12700" cap="sq">
            <a:solidFill>
              <a:schemeClr val="tx1"/>
            </a:solidFill>
            <a:miter lim="800000"/>
            <a:headEnd type="none" w="sm" len="sm"/>
            <a:tailEnd type="none" w="sm" len="sm"/>
          </a:ln>
          <a:effectLst>
            <a:outerShdw dist="35921" dir="2700000" algn="ctr" rotWithShape="0">
              <a:schemeClr val="bg2"/>
            </a:outerShdw>
          </a:effectLst>
        </p:spPr>
        <p:txBody>
          <a:bodyPr anchor="ctr"/>
          <a:lstStyle>
            <a:lvl1pPr marL="346075" indent="-29051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600" dirty="0">
                <a:solidFill>
                  <a:schemeClr val="tx1"/>
                </a:solidFill>
                <a:latin typeface="Liberation Sans" panose="020B0604020202020204" pitchFamily="34" charset="0"/>
              </a:rPr>
              <a:t>5.  Journalize and post adjusting entries</a:t>
            </a:r>
          </a:p>
        </p:txBody>
      </p:sp>
      <p:sp>
        <p:nvSpPr>
          <p:cNvPr id="31768" name="Text Box 32"/>
          <p:cNvSpPr txBox="1">
            <a:spLocks noChangeArrowheads="1"/>
          </p:cNvSpPr>
          <p:nvPr/>
        </p:nvSpPr>
        <p:spPr bwMode="auto">
          <a:xfrm>
            <a:off x="7162800" y="1457325"/>
            <a:ext cx="1447800" cy="287338"/>
          </a:xfrm>
          <a:prstGeom prst="rect">
            <a:avLst/>
          </a:prstGeom>
          <a:solidFill>
            <a:schemeClr val="bg1"/>
          </a:solidFill>
          <a:ln w="12700" cap="sq">
            <a:solidFill>
              <a:schemeClr val="tx1"/>
            </a:solidFill>
            <a:miter lim="800000"/>
            <a:headEnd/>
            <a:tailEnd/>
          </a:ln>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4-15</a:t>
            </a:r>
            <a:endParaRPr lang="en-US" altLang="en-US" sz="1200" dirty="0">
              <a:solidFill>
                <a:schemeClr val="tx1"/>
              </a:solidFill>
              <a:latin typeface="Liberation Sans" panose="020B0604020202020204" pitchFamily="34" charset="0"/>
            </a:endParaRPr>
          </a:p>
        </p:txBody>
      </p:sp>
      <p:sp>
        <p:nvSpPr>
          <p:cNvPr id="31769" name="Freeform 33"/>
          <p:cNvSpPr>
            <a:spLocks/>
          </p:cNvSpPr>
          <p:nvPr/>
        </p:nvSpPr>
        <p:spPr bwMode="auto">
          <a:xfrm rot="10800000">
            <a:off x="2438400" y="5502275"/>
            <a:ext cx="1588" cy="365125"/>
          </a:xfrm>
          <a:custGeom>
            <a:avLst/>
            <a:gdLst>
              <a:gd name="T0" fmla="*/ 0 w 1"/>
              <a:gd name="T1" fmla="*/ 0 h 230"/>
              <a:gd name="T2" fmla="*/ 2147483647 w 1"/>
              <a:gd name="T3" fmla="*/ 2147483647 h 230"/>
              <a:gd name="T4" fmla="*/ 0 60000 65536"/>
              <a:gd name="T5" fmla="*/ 0 60000 65536"/>
              <a:gd name="T6" fmla="*/ 0 w 1"/>
              <a:gd name="T7" fmla="*/ 0 h 230"/>
              <a:gd name="T8" fmla="*/ 1 w 1"/>
              <a:gd name="T9" fmla="*/ 230 h 230"/>
            </a:gdLst>
            <a:ahLst/>
            <a:cxnLst>
              <a:cxn ang="T4">
                <a:pos x="T0" y="T1"/>
              </a:cxn>
              <a:cxn ang="T5">
                <a:pos x="T2" y="T3"/>
              </a:cxn>
            </a:cxnLst>
            <a:rect l="T6" t="T7" r="T8" b="T9"/>
            <a:pathLst>
              <a:path w="1" h="230">
                <a:moveTo>
                  <a:pt x="0" y="0"/>
                </a:moveTo>
                <a:lnTo>
                  <a:pt x="1" y="230"/>
                </a:lnTo>
              </a:path>
            </a:pathLst>
          </a:custGeom>
          <a:noFill/>
          <a:ln w="38100"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29" name="Rectangle 2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3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300" b="1" dirty="0" smtClean="0">
                <a:solidFill>
                  <a:schemeClr val="bg1"/>
                </a:solidFill>
                <a:latin typeface="Liberation Sans" panose="020B0604020202020204" pitchFamily="34" charset="0"/>
              </a:rPr>
              <a:t>Explain </a:t>
            </a:r>
            <a:r>
              <a:rPr lang="en-US" sz="2300" b="1" dirty="0">
                <a:solidFill>
                  <a:schemeClr val="bg1"/>
                </a:solidFill>
                <a:latin typeface="Liberation Sans" panose="020B0604020202020204" pitchFamily="34" charset="0"/>
              </a:rPr>
              <a:t>the steps in the accounting cycle and how to </a:t>
            </a:r>
            <a:r>
              <a:rPr lang="en-US" sz="2300" b="1" dirty="0" smtClean="0">
                <a:solidFill>
                  <a:schemeClr val="bg1"/>
                </a:solidFill>
                <a:latin typeface="Liberation Sans" panose="020B0604020202020204" pitchFamily="34" charset="0"/>
              </a:rPr>
              <a:t>prepare correcting entries.</a:t>
            </a:r>
            <a:endParaRPr lang="en-US" sz="2300" b="1" dirty="0">
              <a:solidFill>
                <a:schemeClr val="bg1"/>
              </a:solidFill>
              <a:latin typeface="Liberation Sans" panose="020B0604020202020204" pitchFamily="34" charset="0"/>
            </a:endParaRPr>
          </a:p>
        </p:txBody>
      </p:sp>
      <p:sp>
        <p:nvSpPr>
          <p:cNvPr id="31" name="Oval 30"/>
          <p:cNvSpPr/>
          <p:nvPr/>
        </p:nvSpPr>
        <p:spPr bwMode="auto">
          <a:xfrm>
            <a:off x="1872343" y="485775"/>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3</a:t>
            </a:r>
            <a:endParaRPr lang="en-US" sz="2500" b="1" dirty="0">
              <a:solidFill>
                <a:schemeClr val="bg1"/>
              </a:solidFill>
              <a:latin typeface="Liberation Sans" panose="020B0604020202020204" pitchFamily="34" charset="0"/>
            </a:endParaRPr>
          </a:p>
        </p:txBody>
      </p:sp>
      <p:sp>
        <p:nvSpPr>
          <p:cNvPr id="32"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295400"/>
            <a:ext cx="78486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Unnecessary if accounting records are free of errors.</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Made whenever an error is discovered.</a:t>
            </a:r>
          </a:p>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Must be posted before closing entries.</a:t>
            </a:r>
          </a:p>
          <a:p>
            <a:pPr>
              <a:lnSpc>
                <a:spcPct val="125000"/>
              </a:lnSpc>
              <a:spcBef>
                <a:spcPts val="1200"/>
              </a:spcBef>
              <a:buClr>
                <a:srgbClr val="800000"/>
              </a:buClr>
              <a:buSzPct val="80000"/>
              <a:buFont typeface="Wingdings" pitchFamily="2" charset="2"/>
              <a:buNone/>
            </a:pPr>
            <a:r>
              <a:rPr lang="en-US" altLang="en-US" sz="2200" b="0" dirty="0">
                <a:solidFill>
                  <a:srgbClr val="000000"/>
                </a:solidFill>
                <a:latin typeface="Liberation Sans" panose="020B0604020202020204" pitchFamily="34" charset="0"/>
              </a:rPr>
              <a:t>Instead of preparing a correcting entry, </a:t>
            </a:r>
            <a:r>
              <a:rPr lang="en-US" altLang="en-US" sz="2200" dirty="0">
                <a:solidFill>
                  <a:srgbClr val="000000"/>
                </a:solidFill>
                <a:latin typeface="Liberation Sans" panose="020B0604020202020204" pitchFamily="34" charset="0"/>
              </a:rPr>
              <a:t>it is possible to reverse the incorrect entry and then prepare the correct entry</a:t>
            </a:r>
            <a:r>
              <a:rPr lang="en-US" altLang="en-US" sz="2200" b="0" dirty="0">
                <a:solidFill>
                  <a:srgbClr val="000000"/>
                </a:solidFill>
                <a:latin typeface="Liberation Sans" panose="020B0604020202020204" pitchFamily="34" charset="0"/>
              </a:rPr>
              <a:t>.</a:t>
            </a:r>
          </a:p>
        </p:txBody>
      </p:sp>
      <p:sp>
        <p:nvSpPr>
          <p:cNvPr id="33796"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Correcting Entries—An Avoidable Step</a:t>
            </a:r>
          </a:p>
        </p:txBody>
      </p:sp>
      <p:sp>
        <p:nvSpPr>
          <p:cNvPr id="33797"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533400" y="1263650"/>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000" dirty="0" smtClean="0">
                <a:solidFill>
                  <a:schemeClr val="tx1"/>
                </a:solidFill>
                <a:latin typeface="Liberation Sans" panose="020B0604020202020204" pitchFamily="34" charset="0"/>
              </a:rPr>
              <a:t>CASE 1:</a:t>
            </a:r>
            <a:r>
              <a:rPr lang="en-US" altLang="en-US" sz="2000" b="0" dirty="0" smtClean="0">
                <a:solidFill>
                  <a:schemeClr val="tx1"/>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On May 10, Mercato Co. journalized and posted a $50 cash collection on account from a customer as a debit to Cash $50 and a credit to Service Revenue $50. The company discovered the error on May 20, when the customer paid the remaining balance in full.</a:t>
            </a:r>
          </a:p>
        </p:txBody>
      </p:sp>
      <p:sp>
        <p:nvSpPr>
          <p:cNvPr id="34820" name="Text Box 30"/>
          <p:cNvSpPr txBox="1">
            <a:spLocks noChangeArrowheads="1"/>
          </p:cNvSpPr>
          <p:nvPr/>
        </p:nvSpPr>
        <p:spPr bwMode="auto">
          <a:xfrm>
            <a:off x="2209800" y="3124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Cash	50</a:t>
            </a:r>
          </a:p>
        </p:txBody>
      </p:sp>
      <p:sp>
        <p:nvSpPr>
          <p:cNvPr id="34821" name="Text Box 32"/>
          <p:cNvSpPr txBox="1">
            <a:spLocks noChangeArrowheads="1"/>
          </p:cNvSpPr>
          <p:nvPr/>
        </p:nvSpPr>
        <p:spPr bwMode="auto">
          <a:xfrm>
            <a:off x="381000" y="3124200"/>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Incorrect entry</a:t>
            </a:r>
          </a:p>
        </p:txBody>
      </p:sp>
      <p:sp>
        <p:nvSpPr>
          <p:cNvPr id="34822" name="Text Box 33"/>
          <p:cNvSpPr txBox="1">
            <a:spLocks noChangeArrowheads="1"/>
          </p:cNvSpPr>
          <p:nvPr/>
        </p:nvSpPr>
        <p:spPr bwMode="auto">
          <a:xfrm>
            <a:off x="2209800" y="3581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Service Revenue  		50</a:t>
            </a:r>
          </a:p>
        </p:txBody>
      </p:sp>
      <p:sp>
        <p:nvSpPr>
          <p:cNvPr id="152584" name="Text Box 34"/>
          <p:cNvSpPr txBox="1">
            <a:spLocks noChangeArrowheads="1"/>
          </p:cNvSpPr>
          <p:nvPr/>
        </p:nvSpPr>
        <p:spPr bwMode="auto">
          <a:xfrm>
            <a:off x="2209800" y="40846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Cash	50</a:t>
            </a:r>
          </a:p>
        </p:txBody>
      </p:sp>
      <p:sp>
        <p:nvSpPr>
          <p:cNvPr id="34824" name="Text Box 35"/>
          <p:cNvSpPr txBox="1">
            <a:spLocks noChangeArrowheads="1"/>
          </p:cNvSpPr>
          <p:nvPr/>
        </p:nvSpPr>
        <p:spPr bwMode="auto">
          <a:xfrm>
            <a:off x="381000" y="4084638"/>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Correct  entry</a:t>
            </a:r>
          </a:p>
        </p:txBody>
      </p:sp>
      <p:sp>
        <p:nvSpPr>
          <p:cNvPr id="152586" name="Text Box 36"/>
          <p:cNvSpPr txBox="1">
            <a:spLocks noChangeArrowheads="1"/>
          </p:cNvSpPr>
          <p:nvPr/>
        </p:nvSpPr>
        <p:spPr bwMode="auto">
          <a:xfrm>
            <a:off x="2209800" y="45418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Receivable  		50</a:t>
            </a:r>
          </a:p>
        </p:txBody>
      </p:sp>
      <p:sp>
        <p:nvSpPr>
          <p:cNvPr id="640037" name="Text Box 37"/>
          <p:cNvSpPr txBox="1">
            <a:spLocks noChangeArrowheads="1"/>
          </p:cNvSpPr>
          <p:nvPr/>
        </p:nvSpPr>
        <p:spPr bwMode="auto">
          <a:xfrm>
            <a:off x="2209800" y="5029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Service Revenue	50</a:t>
            </a:r>
          </a:p>
        </p:txBody>
      </p:sp>
      <p:sp>
        <p:nvSpPr>
          <p:cNvPr id="640038" name="Text Box 38"/>
          <p:cNvSpPr txBox="1">
            <a:spLocks noChangeArrowheads="1"/>
          </p:cNvSpPr>
          <p:nvPr/>
        </p:nvSpPr>
        <p:spPr bwMode="auto">
          <a:xfrm>
            <a:off x="381000" y="5046663"/>
            <a:ext cx="1524000" cy="769441"/>
          </a:xfrm>
          <a:prstGeom prst="rect">
            <a:avLst/>
          </a:prstGeom>
          <a:solidFill>
            <a:srgbClr val="8000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defRPr/>
            </a:pPr>
            <a:r>
              <a:rPr lang="en-US" sz="2000" dirty="0" smtClean="0">
                <a:solidFill>
                  <a:schemeClr val="bg1"/>
                </a:solidFill>
                <a:effectLst>
                  <a:outerShdw blurRad="38100" dist="38100" dir="2700000" algn="tl">
                    <a:srgbClr val="000000"/>
                  </a:outerShdw>
                </a:effectLst>
                <a:latin typeface="Liberation Sans" panose="020B0604020202020204" pitchFamily="34" charset="0"/>
                <a:cs typeface="Arial" charset="0"/>
              </a:rPr>
              <a:t>Correcting  entry</a:t>
            </a:r>
          </a:p>
        </p:txBody>
      </p:sp>
      <p:sp>
        <p:nvSpPr>
          <p:cNvPr id="640039" name="Text Box 39"/>
          <p:cNvSpPr txBox="1">
            <a:spLocks noChangeArrowheads="1"/>
          </p:cNvSpPr>
          <p:nvPr/>
        </p:nvSpPr>
        <p:spPr bwMode="auto">
          <a:xfrm>
            <a:off x="2209800" y="5486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Receivable  		50</a:t>
            </a:r>
          </a:p>
        </p:txBody>
      </p:sp>
      <p:sp>
        <p:nvSpPr>
          <p:cNvPr id="34829"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chemeClr val="tx2">
                    <a:lumMod val="75000"/>
                  </a:schemeClr>
                </a:solidFill>
                <a:latin typeface="Liberation Sans" panose="020B0604020202020204" pitchFamily="34" charset="0"/>
              </a:rPr>
              <a:t>Correcting Entries—An Avoidable Step</a:t>
            </a:r>
          </a:p>
        </p:txBody>
      </p:sp>
      <p:sp>
        <p:nvSpPr>
          <p:cNvPr id="34830"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2584"/>
                                        </p:tgtEl>
                                        <p:attrNameLst>
                                          <p:attrName>style.visibility</p:attrName>
                                        </p:attrNameLst>
                                      </p:cBhvr>
                                      <p:to>
                                        <p:strVal val="visible"/>
                                      </p:to>
                                    </p:set>
                                    <p:animEffect transition="in" filter="wipe(left)">
                                      <p:cBhvr>
                                        <p:cTn id="7" dur="500"/>
                                        <p:tgtEl>
                                          <p:spTgt spid="152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586"/>
                                        </p:tgtEl>
                                        <p:attrNameLst>
                                          <p:attrName>style.visibility</p:attrName>
                                        </p:attrNameLst>
                                      </p:cBhvr>
                                      <p:to>
                                        <p:strVal val="visible"/>
                                      </p:to>
                                    </p:set>
                                    <p:animEffect transition="in" filter="wipe(left)">
                                      <p:cBhvr>
                                        <p:cTn id="12" dur="500"/>
                                        <p:tgtEl>
                                          <p:spTgt spid="1525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0037"/>
                                        </p:tgtEl>
                                        <p:attrNameLst>
                                          <p:attrName>style.visibility</p:attrName>
                                        </p:attrNameLst>
                                      </p:cBhvr>
                                      <p:to>
                                        <p:strVal val="visible"/>
                                      </p:to>
                                    </p:set>
                                    <p:animEffect transition="in" filter="wipe(left)">
                                      <p:cBhvr>
                                        <p:cTn id="17" dur="500"/>
                                        <p:tgtEl>
                                          <p:spTgt spid="640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0039"/>
                                        </p:tgtEl>
                                        <p:attrNameLst>
                                          <p:attrName>style.visibility</p:attrName>
                                        </p:attrNameLst>
                                      </p:cBhvr>
                                      <p:to>
                                        <p:strVal val="visible"/>
                                      </p:to>
                                    </p:set>
                                    <p:animEffect transition="in" filter="wipe(left)">
                                      <p:cBhvr>
                                        <p:cTn id="22" dur="500"/>
                                        <p:tgtEl>
                                          <p:spTgt spid="64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p:bldP spid="152586" grpId="0"/>
      <p:bldP spid="640037" grpId="0" autoUpdateAnimBg="0"/>
      <p:bldP spid="64003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533400" y="1263650"/>
            <a:ext cx="822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000" dirty="0" smtClean="0">
                <a:solidFill>
                  <a:schemeClr val="tx1"/>
                </a:solidFill>
                <a:latin typeface="Liberation Sans" panose="020B0604020202020204" pitchFamily="34" charset="0"/>
              </a:rPr>
              <a:t>CASE 2:  </a:t>
            </a:r>
            <a:r>
              <a:rPr lang="en-US" altLang="en-US" sz="2000" b="0" dirty="0" smtClean="0">
                <a:solidFill>
                  <a:schemeClr val="tx1"/>
                </a:solidFill>
                <a:latin typeface="Liberation Sans" panose="020B0604020202020204" pitchFamily="34" charset="0"/>
              </a:rPr>
              <a:t>On </a:t>
            </a:r>
            <a:r>
              <a:rPr lang="en-US" altLang="en-US" sz="2000" b="0" dirty="0">
                <a:solidFill>
                  <a:schemeClr val="tx1"/>
                </a:solidFill>
                <a:latin typeface="Liberation Sans" panose="020B0604020202020204" pitchFamily="34" charset="0"/>
              </a:rPr>
              <a:t>May 18, Mercato purchased on account equipment costing $450. The transaction was journalized and posted as a debit to Equipment $45 and a credit to Accounts Payable $45. The error was discovered on June 3.</a:t>
            </a:r>
          </a:p>
        </p:txBody>
      </p:sp>
      <p:sp>
        <p:nvSpPr>
          <p:cNvPr id="35844" name="Rectangle 7"/>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spcBef>
                <a:spcPct val="20000"/>
              </a:spcBef>
              <a:buClr>
                <a:schemeClr val="accent2"/>
              </a:buClr>
              <a:buSzPct val="80000"/>
              <a:buFont typeface="Wingdings" pitchFamily="2" charset="2"/>
              <a:buNone/>
            </a:pPr>
            <a:r>
              <a:rPr lang="en-US" altLang="en-US" sz="3200" b="1" dirty="0">
                <a:solidFill>
                  <a:schemeClr val="tx2">
                    <a:lumMod val="75000"/>
                  </a:schemeClr>
                </a:solidFill>
                <a:latin typeface="Liberation Sans" panose="020B0604020202020204" pitchFamily="34" charset="0"/>
              </a:rPr>
              <a:t>Correcting Entries—An Avoidable Step</a:t>
            </a:r>
          </a:p>
        </p:txBody>
      </p:sp>
      <p:sp>
        <p:nvSpPr>
          <p:cNvPr id="35845"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5846" name="Text Box 30"/>
          <p:cNvSpPr txBox="1">
            <a:spLocks noChangeArrowheads="1"/>
          </p:cNvSpPr>
          <p:nvPr/>
        </p:nvSpPr>
        <p:spPr bwMode="auto">
          <a:xfrm>
            <a:off x="2209800" y="3124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45</a:t>
            </a:r>
          </a:p>
        </p:txBody>
      </p:sp>
      <p:sp>
        <p:nvSpPr>
          <p:cNvPr id="35847" name="Text Box 32"/>
          <p:cNvSpPr txBox="1">
            <a:spLocks noChangeArrowheads="1"/>
          </p:cNvSpPr>
          <p:nvPr/>
        </p:nvSpPr>
        <p:spPr bwMode="auto">
          <a:xfrm>
            <a:off x="381000" y="3124200"/>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Incorrect entry</a:t>
            </a:r>
          </a:p>
        </p:txBody>
      </p:sp>
      <p:sp>
        <p:nvSpPr>
          <p:cNvPr id="35848" name="Text Box 33"/>
          <p:cNvSpPr txBox="1">
            <a:spLocks noChangeArrowheads="1"/>
          </p:cNvSpPr>
          <p:nvPr/>
        </p:nvSpPr>
        <p:spPr bwMode="auto">
          <a:xfrm>
            <a:off x="2209800" y="3581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45</a:t>
            </a:r>
          </a:p>
        </p:txBody>
      </p:sp>
      <p:sp>
        <p:nvSpPr>
          <p:cNvPr id="154644" name="Text Box 34"/>
          <p:cNvSpPr txBox="1">
            <a:spLocks noChangeArrowheads="1"/>
          </p:cNvSpPr>
          <p:nvPr/>
        </p:nvSpPr>
        <p:spPr bwMode="auto">
          <a:xfrm>
            <a:off x="2209800" y="40846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450</a:t>
            </a:r>
          </a:p>
        </p:txBody>
      </p:sp>
      <p:sp>
        <p:nvSpPr>
          <p:cNvPr id="35850" name="Text Box 35"/>
          <p:cNvSpPr txBox="1">
            <a:spLocks noChangeArrowheads="1"/>
          </p:cNvSpPr>
          <p:nvPr/>
        </p:nvSpPr>
        <p:spPr bwMode="auto">
          <a:xfrm>
            <a:off x="381000" y="4084638"/>
            <a:ext cx="1524000" cy="708025"/>
          </a:xfrm>
          <a:prstGeom prst="rect">
            <a:avLst/>
          </a:prstGeom>
          <a:solidFill>
            <a:srgbClr val="FFFF99"/>
          </a:solidFill>
          <a:ln w="28575">
            <a:solidFill>
              <a:schemeClr val="tx1"/>
            </a:solidFill>
            <a:miter lim="800000"/>
            <a:headEnd/>
            <a:tailEnd/>
          </a:ln>
        </p:spPr>
        <p:txBody>
          <a:bodyPr lIns="0" rIns="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000" b="0" dirty="0">
                <a:solidFill>
                  <a:schemeClr val="tx1"/>
                </a:solidFill>
                <a:latin typeface="Liberation Sans" panose="020B0604020202020204" pitchFamily="34" charset="0"/>
                <a:cs typeface="Arial" charset="0"/>
              </a:rPr>
              <a:t>Correct  entry</a:t>
            </a:r>
          </a:p>
        </p:txBody>
      </p:sp>
      <p:sp>
        <p:nvSpPr>
          <p:cNvPr id="154646" name="Text Box 36"/>
          <p:cNvSpPr txBox="1">
            <a:spLocks noChangeArrowheads="1"/>
          </p:cNvSpPr>
          <p:nvPr/>
        </p:nvSpPr>
        <p:spPr bwMode="auto">
          <a:xfrm>
            <a:off x="2209800" y="4541838"/>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450</a:t>
            </a:r>
          </a:p>
        </p:txBody>
      </p:sp>
      <p:sp>
        <p:nvSpPr>
          <p:cNvPr id="640037" name="Text Box 37"/>
          <p:cNvSpPr txBox="1">
            <a:spLocks noChangeArrowheads="1"/>
          </p:cNvSpPr>
          <p:nvPr/>
        </p:nvSpPr>
        <p:spPr bwMode="auto">
          <a:xfrm>
            <a:off x="2209800" y="50292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474503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Equipment	405</a:t>
            </a:r>
          </a:p>
        </p:txBody>
      </p:sp>
      <p:sp>
        <p:nvSpPr>
          <p:cNvPr id="640038" name="Text Box 38"/>
          <p:cNvSpPr txBox="1">
            <a:spLocks noChangeArrowheads="1"/>
          </p:cNvSpPr>
          <p:nvPr/>
        </p:nvSpPr>
        <p:spPr bwMode="auto">
          <a:xfrm>
            <a:off x="381000" y="5046663"/>
            <a:ext cx="1524000" cy="769937"/>
          </a:xfrm>
          <a:prstGeom prst="rect">
            <a:avLst/>
          </a:prstGeom>
          <a:solidFill>
            <a:srgbClr val="80000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0"/>
              </a:spcBef>
              <a:defRPr/>
            </a:pPr>
            <a:r>
              <a:rPr lang="en-US" sz="2000" dirty="0" smtClean="0">
                <a:solidFill>
                  <a:schemeClr val="bg1"/>
                </a:solidFill>
                <a:effectLst>
                  <a:outerShdw blurRad="38100" dist="38100" dir="2700000" algn="tl">
                    <a:srgbClr val="000000"/>
                  </a:outerShdw>
                </a:effectLst>
                <a:latin typeface="Liberation Sans" panose="020B0604020202020204" pitchFamily="34" charset="0"/>
                <a:cs typeface="Arial" charset="0"/>
              </a:rPr>
              <a:t>Correcting  entry</a:t>
            </a:r>
          </a:p>
        </p:txBody>
      </p:sp>
      <p:sp>
        <p:nvSpPr>
          <p:cNvPr id="640039" name="Text Box 39"/>
          <p:cNvSpPr txBox="1">
            <a:spLocks noChangeArrowheads="1"/>
          </p:cNvSpPr>
          <p:nvPr/>
        </p:nvSpPr>
        <p:spPr bwMode="auto">
          <a:xfrm>
            <a:off x="2209800" y="5486400"/>
            <a:ext cx="640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745038" algn="r"/>
                <a:tab pos="6110288"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745038" algn="r"/>
                <a:tab pos="6110288"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745038" algn="r"/>
                <a:tab pos="6110288"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745038" algn="r"/>
                <a:tab pos="6110288" algn="r"/>
              </a:tabLst>
              <a:defRPr sz="2000" b="1">
                <a:solidFill>
                  <a:schemeClr val="bg2"/>
                </a:solidFill>
                <a:latin typeface="Arial" charset="0"/>
              </a:defRPr>
            </a:lvl9pPr>
          </a:lstStyle>
          <a:p>
            <a:pPr>
              <a:spcBef>
                <a:spcPct val="50000"/>
              </a:spcBef>
              <a:buClrTx/>
              <a:buSzTx/>
              <a:buFontTx/>
              <a:buNone/>
            </a:pPr>
            <a:r>
              <a:rPr lang="en-US" altLang="en-US" sz="2000" b="0" dirty="0">
                <a:solidFill>
                  <a:schemeClr val="tx1"/>
                </a:solidFill>
                <a:latin typeface="Liberation Sans" panose="020B0604020202020204" pitchFamily="34" charset="0"/>
                <a:cs typeface="Arial" charset="0"/>
              </a:rPr>
              <a:t>Accounts Payable		405</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44"/>
                                        </p:tgtEl>
                                        <p:attrNameLst>
                                          <p:attrName>style.visibility</p:attrName>
                                        </p:attrNameLst>
                                      </p:cBhvr>
                                      <p:to>
                                        <p:strVal val="visible"/>
                                      </p:to>
                                    </p:set>
                                    <p:animEffect transition="in" filter="wipe(left)">
                                      <p:cBhvr>
                                        <p:cTn id="7" dur="500"/>
                                        <p:tgtEl>
                                          <p:spTgt spid="1546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646"/>
                                        </p:tgtEl>
                                        <p:attrNameLst>
                                          <p:attrName>style.visibility</p:attrName>
                                        </p:attrNameLst>
                                      </p:cBhvr>
                                      <p:to>
                                        <p:strVal val="visible"/>
                                      </p:to>
                                    </p:set>
                                    <p:animEffect transition="in" filter="wipe(left)">
                                      <p:cBhvr>
                                        <p:cTn id="12" dur="500"/>
                                        <p:tgtEl>
                                          <p:spTgt spid="154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0037"/>
                                        </p:tgtEl>
                                        <p:attrNameLst>
                                          <p:attrName>style.visibility</p:attrName>
                                        </p:attrNameLst>
                                      </p:cBhvr>
                                      <p:to>
                                        <p:strVal val="visible"/>
                                      </p:to>
                                    </p:set>
                                    <p:animEffect transition="in" filter="wipe(left)">
                                      <p:cBhvr>
                                        <p:cTn id="17" dur="500"/>
                                        <p:tgtEl>
                                          <p:spTgt spid="640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0039"/>
                                        </p:tgtEl>
                                        <p:attrNameLst>
                                          <p:attrName>style.visibility</p:attrName>
                                        </p:attrNameLst>
                                      </p:cBhvr>
                                      <p:to>
                                        <p:strVal val="visible"/>
                                      </p:to>
                                    </p:set>
                                    <p:animEffect transition="in" filter="wipe(left)">
                                      <p:cBhvr>
                                        <p:cTn id="22" dur="500"/>
                                        <p:tgtEl>
                                          <p:spTgt spid="640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4" grpId="0"/>
      <p:bldP spid="154646" grpId="0"/>
      <p:bldP spid="640037" grpId="0" autoUpdateAnimBg="0"/>
      <p:bldP spid="64003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1" y="720001"/>
            <a:ext cx="8458200" cy="469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387475"/>
            <a:ext cx="8534400"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AutoShape 5"/>
          <p:cNvSpPr>
            <a:spLocks noChangeArrowheads="1"/>
          </p:cNvSpPr>
          <p:nvPr/>
        </p:nvSpPr>
        <p:spPr bwMode="auto">
          <a:xfrm>
            <a:off x="3146425"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48" name="AutoShape 6"/>
          <p:cNvSpPr>
            <a:spLocks noChangeArrowheads="1"/>
          </p:cNvSpPr>
          <p:nvPr/>
        </p:nvSpPr>
        <p:spPr bwMode="auto">
          <a:xfrm>
            <a:off x="4484688"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49" name="AutoShape 11"/>
          <p:cNvSpPr>
            <a:spLocks noChangeArrowheads="1"/>
          </p:cNvSpPr>
          <p:nvPr/>
        </p:nvSpPr>
        <p:spPr bwMode="auto">
          <a:xfrm>
            <a:off x="5791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150" name="AutoShape 14"/>
          <p:cNvSpPr>
            <a:spLocks noChangeArrowheads="1"/>
          </p:cNvSpPr>
          <p:nvPr/>
        </p:nvSpPr>
        <p:spPr bwMode="auto">
          <a:xfrm>
            <a:off x="6934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pic>
        <p:nvPicPr>
          <p:cNvPr id="615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876800"/>
            <a:ext cx="2057400" cy="17033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153" name="AutoShape 19"/>
          <p:cNvSpPr>
            <a:spLocks noChangeArrowheads="1"/>
          </p:cNvSpPr>
          <p:nvPr/>
        </p:nvSpPr>
        <p:spPr bwMode="auto">
          <a:xfrm>
            <a:off x="8077200" y="4191000"/>
            <a:ext cx="228600" cy="609600"/>
          </a:xfrm>
          <a:prstGeom prst="upArrow">
            <a:avLst>
              <a:gd name="adj1" fmla="val 50000"/>
              <a:gd name="adj2" fmla="val 66667"/>
            </a:avLst>
          </a:prstGeom>
          <a:solidFill>
            <a:srgbClr val="800000"/>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pic>
        <p:nvPicPr>
          <p:cNvPr id="615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238" y="4876800"/>
            <a:ext cx="944562" cy="12033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615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4876800"/>
            <a:ext cx="1196975" cy="12112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615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876800"/>
            <a:ext cx="1257300" cy="12033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6157" name="Text Box 23"/>
          <p:cNvSpPr txBox="1">
            <a:spLocks noChangeArrowheads="1"/>
          </p:cNvSpPr>
          <p:nvPr/>
        </p:nvSpPr>
        <p:spPr bwMode="auto">
          <a:xfrm>
            <a:off x="7467600" y="1096963"/>
            <a:ext cx="1371600" cy="27463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4-1</a:t>
            </a:r>
          </a:p>
        </p:txBody>
      </p:sp>
      <p:sp>
        <p:nvSpPr>
          <p:cNvPr id="615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Steps in Preparing a Worksheet</a:t>
            </a:r>
          </a:p>
        </p:txBody>
      </p:sp>
      <p:sp>
        <p:nvSpPr>
          <p:cNvPr id="6159"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447800"/>
            <a:ext cx="8001000" cy="416242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payment of Salaries and Wages Expense of $600 was debited to Supplies </a:t>
            </a:r>
            <a:r>
              <a:rPr lang="en-US" sz="2100" b="0" dirty="0" smtClean="0">
                <a:solidFill>
                  <a:schemeClr val="tx1"/>
                </a:solidFill>
                <a:latin typeface="Liberation Sans" panose="020B0604020202020204" pitchFamily="34" charset="0"/>
              </a:rPr>
              <a:t>and credited </a:t>
            </a:r>
            <a:r>
              <a:rPr lang="en-US" sz="2100" b="0" dirty="0">
                <a:solidFill>
                  <a:schemeClr val="tx1"/>
                </a:solidFill>
                <a:latin typeface="Liberation Sans" panose="020B0604020202020204" pitchFamily="34" charset="0"/>
              </a:rPr>
              <a:t>to Cash, both for $</a:t>
            </a:r>
            <a:r>
              <a:rPr lang="en-US" sz="2100" b="0" dirty="0" smtClean="0">
                <a:solidFill>
                  <a:schemeClr val="tx1"/>
                </a:solidFill>
                <a:latin typeface="Liberation Sans" panose="020B0604020202020204" pitchFamily="34" charset="0"/>
              </a:rPr>
              <a:t>600.</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collection of $3,000 from a client on account was debited to Cash $200 and </a:t>
            </a:r>
            <a:r>
              <a:rPr lang="en-US" sz="2100" b="0" smtClean="0">
                <a:solidFill>
                  <a:schemeClr val="tx1"/>
                </a:solidFill>
                <a:latin typeface="Liberation Sans" panose="020B0604020202020204" pitchFamily="34" charset="0"/>
              </a:rPr>
              <a:t>credited to </a:t>
            </a:r>
            <a:r>
              <a:rPr lang="en-US" sz="2100" b="0" dirty="0">
                <a:solidFill>
                  <a:schemeClr val="tx1"/>
                </a:solidFill>
                <a:latin typeface="Liberation Sans" panose="020B0604020202020204" pitchFamily="34" charset="0"/>
              </a:rPr>
              <a:t>Service Revenue $</a:t>
            </a:r>
            <a:r>
              <a:rPr lang="en-US" sz="2100" b="0" dirty="0" smtClean="0">
                <a:solidFill>
                  <a:schemeClr val="tx1"/>
                </a:solidFill>
                <a:latin typeface="Liberation Sans" panose="020B0604020202020204" pitchFamily="34" charset="0"/>
              </a:rPr>
              <a:t>200.</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The purchase of supplies on account for $860 was debited to Supplies $680 and credited to Accounts Payable $680.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errors without reversing the incorrect entry.</a:t>
            </a:r>
            <a:endParaRPr lang="en-US" altLang="en-US" sz="2100" b="0" dirty="0">
              <a:solidFill>
                <a:schemeClr val="tx1"/>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15" name="TextBox 14"/>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6" name="TextBox 15"/>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Correcting Entries</a:t>
            </a:r>
            <a:endParaRPr lang="en-US" sz="2800" b="1" i="0" dirty="0">
              <a:solidFill>
                <a:schemeClr val="bg1"/>
              </a:solidFill>
              <a:latin typeface="Liberation Sans" panose="020B0604020202020204" pitchFamily="34" charset="0"/>
            </a:endParaRPr>
          </a:p>
        </p:txBody>
      </p:sp>
      <p:sp>
        <p:nvSpPr>
          <p:cNvPr id="17" name="Oval 16"/>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3</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94604943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4478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payment of Salaries and Wages Expense of $600 was debited to Supplies </a:t>
            </a:r>
            <a:r>
              <a:rPr lang="en-US" sz="2100" b="0" dirty="0" smtClean="0">
                <a:solidFill>
                  <a:schemeClr val="tx1"/>
                </a:solidFill>
                <a:latin typeface="Liberation Sans" panose="020B0604020202020204" pitchFamily="34" charset="0"/>
              </a:rPr>
              <a:t>and credited </a:t>
            </a:r>
            <a:r>
              <a:rPr lang="en-US" sz="2100" b="0" dirty="0">
                <a:solidFill>
                  <a:schemeClr val="tx1"/>
                </a:solidFill>
                <a:latin typeface="Liberation Sans" panose="020B0604020202020204" pitchFamily="34" charset="0"/>
              </a:rPr>
              <a:t>to Cash, both for $</a:t>
            </a:r>
            <a:r>
              <a:rPr lang="en-US" sz="2100" b="0" dirty="0" smtClean="0">
                <a:solidFill>
                  <a:schemeClr val="tx1"/>
                </a:solidFill>
                <a:latin typeface="Liberation Sans" panose="020B0604020202020204" pitchFamily="34" charset="0"/>
              </a:rPr>
              <a:t>600.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981450"/>
            <a:ext cx="7162800" cy="9325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Salaries </a:t>
            </a:r>
            <a:r>
              <a:rPr lang="en-US" sz="2100" b="0" dirty="0">
                <a:solidFill>
                  <a:schemeClr val="tx1"/>
                </a:solidFill>
                <a:latin typeface="Liberation Sans" panose="020B0604020202020204" pitchFamily="34" charset="0"/>
              </a:rPr>
              <a:t>and Wages Expense </a:t>
            </a:r>
            <a:r>
              <a:rPr lang="en-US" sz="2100" b="0" dirty="0" smtClean="0">
                <a:solidFill>
                  <a:schemeClr val="tx1"/>
                </a:solidFill>
                <a:latin typeface="Liberation Sans" panose="020B0604020202020204" pitchFamily="34" charset="0"/>
              </a:rPr>
              <a:t>	600</a:t>
            </a:r>
          </a:p>
          <a:p>
            <a:pPr>
              <a:lnSpc>
                <a:spcPct val="120000"/>
              </a:lnSpc>
              <a:buClrTx/>
              <a:buSzTx/>
              <a:buFontTx/>
              <a:buNone/>
            </a:pPr>
            <a:r>
              <a:rPr lang="en-US" sz="2100" b="0" dirty="0" smtClean="0">
                <a:solidFill>
                  <a:schemeClr val="tx1"/>
                </a:solidFill>
                <a:latin typeface="Liberation Sans" panose="020B0604020202020204" pitchFamily="34" charset="0"/>
              </a:rPr>
              <a:t>	Supplies 		600</a:t>
            </a:r>
            <a:endParaRPr lang="en-US" altLang="en-US" sz="2100" b="0" dirty="0">
              <a:solidFill>
                <a:schemeClr val="tx1"/>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16" name="TextBox 15"/>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7" name="TextBox 16"/>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Correcting Entries</a:t>
            </a:r>
            <a:endParaRPr lang="en-US" sz="2800" b="1" i="0" dirty="0">
              <a:solidFill>
                <a:schemeClr val="bg1"/>
              </a:solidFill>
              <a:latin typeface="Liberation Sans" panose="020B0604020202020204" pitchFamily="34" charset="0"/>
            </a:endParaRPr>
          </a:p>
        </p:txBody>
      </p:sp>
      <p:sp>
        <p:nvSpPr>
          <p:cNvPr id="18" name="Oval 17"/>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3</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9712931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4478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startAt="2"/>
            </a:pPr>
            <a:r>
              <a:rPr lang="en-US" sz="2100" b="0" dirty="0" smtClean="0">
                <a:solidFill>
                  <a:schemeClr val="tx1"/>
                </a:solidFill>
                <a:latin typeface="Liberation Sans" panose="020B0604020202020204" pitchFamily="34" charset="0"/>
              </a:rPr>
              <a:t>A collection of $3,000 from a client on account was debited to Cash $200 and credited  to Service Revenue $200.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981450"/>
            <a:ext cx="7162800" cy="138499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Service </a:t>
            </a:r>
            <a:r>
              <a:rPr lang="en-US" sz="2100" b="0" dirty="0">
                <a:solidFill>
                  <a:schemeClr val="tx1"/>
                </a:solidFill>
                <a:latin typeface="Liberation Sans" panose="020B0604020202020204" pitchFamily="34" charset="0"/>
              </a:rPr>
              <a:t>Revenue </a:t>
            </a:r>
            <a:r>
              <a:rPr lang="en-US" sz="2100" b="0" dirty="0" smtClean="0">
                <a:solidFill>
                  <a:schemeClr val="tx1"/>
                </a:solidFill>
                <a:latin typeface="Liberation Sans" panose="020B0604020202020204" pitchFamily="34" charset="0"/>
              </a:rPr>
              <a:t>	200</a:t>
            </a:r>
          </a:p>
          <a:p>
            <a:pPr>
              <a:lnSpc>
                <a:spcPct val="120000"/>
              </a:lnSpc>
              <a:buClrTx/>
              <a:buSzTx/>
              <a:buFontTx/>
              <a:buNone/>
            </a:pPr>
            <a:r>
              <a:rPr lang="en-US" sz="2100" b="0" dirty="0" smtClean="0">
                <a:solidFill>
                  <a:schemeClr val="tx1"/>
                </a:solidFill>
                <a:latin typeface="Liberation Sans" panose="020B0604020202020204" pitchFamily="34" charset="0"/>
              </a:rPr>
              <a:t>Cash 	2,800</a:t>
            </a:r>
          </a:p>
          <a:p>
            <a:pPr>
              <a:lnSpc>
                <a:spcPct val="120000"/>
              </a:lnSpc>
              <a:buClrTx/>
              <a:buSzTx/>
              <a:buFontTx/>
              <a:buNone/>
            </a:pPr>
            <a:r>
              <a:rPr lang="en-US" sz="2100" b="0" dirty="0" smtClean="0">
                <a:solidFill>
                  <a:schemeClr val="tx1"/>
                </a:solidFill>
                <a:latin typeface="Liberation Sans" panose="020B0604020202020204" pitchFamily="34" charset="0"/>
              </a:rPr>
              <a:t>	Accounts </a:t>
            </a:r>
            <a:r>
              <a:rPr lang="en-US" sz="2100" b="0" dirty="0">
                <a:solidFill>
                  <a:schemeClr val="tx1"/>
                </a:solidFill>
                <a:latin typeface="Liberation Sans" panose="020B0604020202020204" pitchFamily="34" charset="0"/>
              </a:rPr>
              <a:t>Receivable </a:t>
            </a:r>
            <a:r>
              <a:rPr lang="en-US" sz="2100" b="0" dirty="0" smtClean="0">
                <a:solidFill>
                  <a:schemeClr val="tx1"/>
                </a:solidFill>
                <a:latin typeface="Liberation Sans" panose="020B0604020202020204" pitchFamily="34" charset="0"/>
              </a:rPr>
              <a:t>		3,000</a:t>
            </a:r>
            <a:endParaRPr lang="en-US" altLang="en-US" sz="2100" b="0" dirty="0">
              <a:solidFill>
                <a:schemeClr val="tx1"/>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16" name="TextBox 15"/>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7" name="TextBox 16"/>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Correcting Entries</a:t>
            </a:r>
            <a:endParaRPr lang="en-US" sz="2800" b="1" i="0" dirty="0">
              <a:solidFill>
                <a:schemeClr val="bg1"/>
              </a:solidFill>
              <a:latin typeface="Liberation Sans" panose="020B0604020202020204" pitchFamily="34" charset="0"/>
            </a:endParaRPr>
          </a:p>
        </p:txBody>
      </p:sp>
      <p:sp>
        <p:nvSpPr>
          <p:cNvPr id="18" name="Oval 17"/>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3</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3813329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447800"/>
            <a:ext cx="8001000" cy="233910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43434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43434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43434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4343400" algn="r"/>
              </a:tabLst>
              <a:defRPr sz="2000" b="1">
                <a:solidFill>
                  <a:schemeClr val="bg2"/>
                </a:solidFill>
                <a:latin typeface="Arial" charset="0"/>
              </a:defRPr>
            </a:lvl9pPr>
          </a:lstStyle>
          <a:p>
            <a:pPr>
              <a:lnSpc>
                <a:spcPct val="120000"/>
              </a:lnSpc>
              <a:spcBef>
                <a:spcPts val="1200"/>
              </a:spcBef>
              <a:buClrTx/>
              <a:buSzTx/>
              <a:buFontTx/>
              <a:buNone/>
            </a:pPr>
            <a:r>
              <a:rPr lang="en-US" sz="2100" b="0" dirty="0" smtClean="0">
                <a:solidFill>
                  <a:schemeClr val="tx1"/>
                </a:solidFill>
                <a:latin typeface="Liberation Sans" panose="020B0604020202020204" pitchFamily="34" charset="0"/>
              </a:rPr>
              <a:t>Sanchez </a:t>
            </a:r>
            <a:r>
              <a:rPr lang="en-US" sz="2100" b="0" dirty="0">
                <a:solidFill>
                  <a:schemeClr val="tx1"/>
                </a:solidFill>
                <a:latin typeface="Liberation Sans" panose="020B0604020202020204" pitchFamily="34" charset="0"/>
              </a:rPr>
              <a:t>Company discovered the following errors made in January 2017 </a:t>
            </a:r>
            <a:r>
              <a:rPr lang="en-US" sz="2100" b="0" dirty="0" smtClean="0">
                <a:solidFill>
                  <a:schemeClr val="tx1"/>
                </a:solidFill>
                <a:latin typeface="Liberation Sans" panose="020B0604020202020204" pitchFamily="34" charset="0"/>
              </a:rPr>
              <a:t>.</a:t>
            </a:r>
          </a:p>
          <a:p>
            <a:pPr marL="688975" indent="-457200">
              <a:lnSpc>
                <a:spcPct val="120000"/>
              </a:lnSpc>
              <a:spcBef>
                <a:spcPts val="1200"/>
              </a:spcBef>
              <a:buClrTx/>
              <a:buSzTx/>
              <a:buFont typeface="+mj-lt"/>
              <a:buAutoNum type="arabicPeriod" startAt="3"/>
            </a:pPr>
            <a:r>
              <a:rPr lang="en-US" sz="2100" b="0" dirty="0" smtClean="0">
                <a:solidFill>
                  <a:schemeClr val="tx1"/>
                </a:solidFill>
                <a:latin typeface="Liberation Sans" panose="020B0604020202020204" pitchFamily="34" charset="0"/>
              </a:rPr>
              <a:t>The purchase of supplies on account for $860 was debited to Supplies $680 and credited to Accounts Payable $680.</a:t>
            </a:r>
          </a:p>
          <a:p>
            <a:pPr marL="231775">
              <a:lnSpc>
                <a:spcPct val="120000"/>
              </a:lnSpc>
              <a:spcBef>
                <a:spcPts val="1200"/>
              </a:spcBef>
              <a:buClrTx/>
              <a:buSzTx/>
              <a:buNone/>
            </a:pPr>
            <a:r>
              <a:rPr lang="en-US" sz="2100" b="0" dirty="0" smtClean="0">
                <a:solidFill>
                  <a:schemeClr val="tx1"/>
                </a:solidFill>
                <a:latin typeface="Liberation Sans" panose="020B0604020202020204" pitchFamily="34" charset="0"/>
              </a:rPr>
              <a:t>Correct </a:t>
            </a:r>
            <a:r>
              <a:rPr lang="en-US" sz="2100" b="0" dirty="0">
                <a:solidFill>
                  <a:schemeClr val="tx1"/>
                </a:solidFill>
                <a:latin typeface="Liberation Sans" panose="020B0604020202020204" pitchFamily="34" charset="0"/>
              </a:rPr>
              <a:t>the </a:t>
            </a:r>
            <a:r>
              <a:rPr lang="en-US" sz="2100" b="0" dirty="0" smtClean="0">
                <a:solidFill>
                  <a:schemeClr val="tx1"/>
                </a:solidFill>
                <a:latin typeface="Liberation Sans" panose="020B0604020202020204" pitchFamily="34" charset="0"/>
              </a:rPr>
              <a:t>error </a:t>
            </a:r>
            <a:r>
              <a:rPr lang="en-US" sz="2100" b="0" dirty="0">
                <a:solidFill>
                  <a:schemeClr val="tx1"/>
                </a:solidFill>
                <a:latin typeface="Liberation Sans" panose="020B0604020202020204" pitchFamily="34" charset="0"/>
              </a:rPr>
              <a:t>without reversing the incorrect entry.</a:t>
            </a:r>
            <a:endParaRPr lang="en-US" altLang="en-US" sz="2100" b="0" dirty="0">
              <a:solidFill>
                <a:schemeClr val="tx1"/>
              </a:solidFill>
              <a:latin typeface="Liberation Sans" panose="020B0604020202020204" pitchFamily="34" charset="0"/>
            </a:endParaRPr>
          </a:p>
        </p:txBody>
      </p:sp>
      <p:sp>
        <p:nvSpPr>
          <p:cNvPr id="14" name="Rectangle 17"/>
          <p:cNvSpPr>
            <a:spLocks noChangeArrowheads="1"/>
          </p:cNvSpPr>
          <p:nvPr/>
        </p:nvSpPr>
        <p:spPr bwMode="auto">
          <a:xfrm>
            <a:off x="1350586" y="3981450"/>
            <a:ext cx="7162800" cy="9325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457200" algn="l"/>
                <a:tab pos="5429250" algn="r"/>
                <a:tab pos="66865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57200" algn="l"/>
                <a:tab pos="5429250" algn="r"/>
                <a:tab pos="66865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 pos="5429250" algn="r"/>
                <a:tab pos="6686550" algn="r"/>
              </a:tabLst>
              <a:defRPr sz="2000" b="1">
                <a:solidFill>
                  <a:schemeClr val="bg2"/>
                </a:solidFill>
                <a:latin typeface="Arial" charset="0"/>
              </a:defRPr>
            </a:lvl9pPr>
          </a:lstStyle>
          <a:p>
            <a:pPr>
              <a:lnSpc>
                <a:spcPct val="120000"/>
              </a:lnSpc>
              <a:buClrTx/>
              <a:buSzTx/>
              <a:buFontTx/>
              <a:buNone/>
            </a:pPr>
            <a:r>
              <a:rPr lang="en-US" sz="2100" b="0" dirty="0" smtClean="0">
                <a:solidFill>
                  <a:schemeClr val="tx1"/>
                </a:solidFill>
                <a:latin typeface="Liberation Sans" panose="020B0604020202020204" pitchFamily="34" charset="0"/>
              </a:rPr>
              <a:t>Supplies </a:t>
            </a:r>
            <a:r>
              <a:rPr lang="en-US" sz="2100" b="0" dirty="0">
                <a:solidFill>
                  <a:schemeClr val="tx1"/>
                </a:solidFill>
                <a:latin typeface="Liberation Sans" panose="020B0604020202020204" pitchFamily="34" charset="0"/>
              </a:rPr>
              <a:t>($860 </a:t>
            </a:r>
            <a:r>
              <a:rPr lang="en-US" sz="2100" b="0" dirty="0" smtClean="0">
                <a:solidFill>
                  <a:schemeClr val="tx1"/>
                </a:solidFill>
                <a:latin typeface="Liberation Sans" panose="020B0604020202020204" pitchFamily="34" charset="0"/>
              </a:rPr>
              <a:t>- </a:t>
            </a:r>
            <a:r>
              <a:rPr lang="en-US" sz="2100" b="0" dirty="0">
                <a:solidFill>
                  <a:schemeClr val="tx1"/>
                </a:solidFill>
                <a:latin typeface="Liberation Sans" panose="020B0604020202020204" pitchFamily="34" charset="0"/>
              </a:rPr>
              <a:t>$680) </a:t>
            </a:r>
            <a:r>
              <a:rPr lang="en-US" sz="2100" b="0" dirty="0" smtClean="0">
                <a:solidFill>
                  <a:schemeClr val="tx1"/>
                </a:solidFill>
                <a:latin typeface="Liberation Sans" panose="020B0604020202020204" pitchFamily="34" charset="0"/>
              </a:rPr>
              <a:t>	180</a:t>
            </a:r>
          </a:p>
          <a:p>
            <a:pPr>
              <a:lnSpc>
                <a:spcPct val="120000"/>
              </a:lnSpc>
              <a:buClrTx/>
              <a:buSzTx/>
              <a:buFontTx/>
              <a:buNone/>
            </a:pPr>
            <a:r>
              <a:rPr lang="en-US" sz="2100" b="0" dirty="0" smtClean="0">
                <a:solidFill>
                  <a:schemeClr val="tx1"/>
                </a:solidFill>
                <a:latin typeface="Liberation Sans" panose="020B0604020202020204" pitchFamily="34" charset="0"/>
              </a:rPr>
              <a:t>	Accounts </a:t>
            </a:r>
            <a:r>
              <a:rPr lang="en-US" sz="2100" b="0" dirty="0">
                <a:solidFill>
                  <a:schemeClr val="tx1"/>
                </a:solidFill>
                <a:latin typeface="Liberation Sans" panose="020B0604020202020204" pitchFamily="34" charset="0"/>
              </a:rPr>
              <a:t>Payable </a:t>
            </a:r>
            <a:r>
              <a:rPr lang="en-US" sz="2100" b="0" dirty="0" smtClean="0">
                <a:solidFill>
                  <a:schemeClr val="tx1"/>
                </a:solidFill>
                <a:latin typeface="Liberation Sans" panose="020B0604020202020204" pitchFamily="34" charset="0"/>
              </a:rPr>
              <a:t>		180</a:t>
            </a:r>
            <a:endParaRPr lang="en-US" altLang="en-US" sz="2100" b="0" dirty="0">
              <a:solidFill>
                <a:schemeClr val="tx1"/>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16" name="TextBox 15"/>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17" name="TextBox 16"/>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Correcting Entries</a:t>
            </a:r>
            <a:endParaRPr lang="en-US" sz="2800" b="1" i="0" dirty="0">
              <a:solidFill>
                <a:schemeClr val="bg1"/>
              </a:solidFill>
              <a:latin typeface="Liberation Sans" panose="020B0604020202020204" pitchFamily="34" charset="0"/>
            </a:endParaRPr>
          </a:p>
        </p:txBody>
      </p:sp>
      <p:sp>
        <p:nvSpPr>
          <p:cNvPr id="18" name="Oval 17"/>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3</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2635571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p:cNvSpPr txBox="1">
            <a:spLocks noChangeArrowheads="1"/>
          </p:cNvSpPr>
          <p:nvPr/>
        </p:nvSpPr>
        <p:spPr bwMode="auto">
          <a:xfrm>
            <a:off x="533400" y="1519237"/>
            <a:ext cx="8001000" cy="153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Presents a snapshot at a point in time.</a:t>
            </a:r>
          </a:p>
          <a:p>
            <a:pPr lvl="1">
              <a:lnSpc>
                <a:spcPct val="120000"/>
              </a:lnSpc>
              <a:spcBef>
                <a:spcPct val="5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To improve understanding, companies group similar assets and similar liabilities together.</a:t>
            </a:r>
          </a:p>
        </p:txBody>
      </p:sp>
      <p:sp>
        <p:nvSpPr>
          <p:cNvPr id="38916" name="Text Box 7"/>
          <p:cNvSpPr txBox="1">
            <a:spLocks noChangeArrowheads="1"/>
          </p:cNvSpPr>
          <p:nvPr/>
        </p:nvSpPr>
        <p:spPr bwMode="auto">
          <a:xfrm>
            <a:off x="381000" y="4019550"/>
            <a:ext cx="8458200" cy="2000250"/>
          </a:xfrm>
          <a:prstGeom prst="rect">
            <a:avLst/>
          </a:prstGeom>
          <a:solidFill>
            <a:srgbClr val="FFFFCC"/>
          </a:solidFill>
          <a:ln w="28575" cap="sq">
            <a:solidFill>
              <a:schemeClr val="tx1"/>
            </a:solidFill>
            <a:miter lim="800000"/>
            <a:headEnd type="none" w="sm" len="sm"/>
            <a:tailEnd type="none" w="sm" len="sm"/>
          </a:ln>
        </p:spPr>
        <p:txBody>
          <a:bodyPr lIns="137160" tIns="91440" bIns="91440">
            <a:spAutoFit/>
          </a:bodyPr>
          <a:lstStyle>
            <a:lvl1pPr algn="l">
              <a:spcBef>
                <a:spcPct val="20000"/>
              </a:spcBef>
              <a:buClr>
                <a:schemeClr val="accent2"/>
              </a:buClr>
              <a:buSzPct val="75000"/>
              <a:buFont typeface="Wingdings" pitchFamily="2" charset="2"/>
              <a:buChar char="l"/>
              <a:tabLst>
                <a:tab pos="4281488"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281488"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281488"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281488" algn="l"/>
              </a:tabLst>
              <a:defRPr sz="2000" b="1">
                <a:solidFill>
                  <a:schemeClr val="bg2"/>
                </a:solidFill>
                <a:latin typeface="Arial" charset="0"/>
              </a:defRPr>
            </a:lvl9pPr>
          </a:lstStyle>
          <a:p>
            <a:pPr>
              <a:lnSpc>
                <a:spcPct val="110000"/>
              </a:lnSpc>
              <a:spcBef>
                <a:spcPts val="600"/>
              </a:spcBef>
              <a:buClrTx/>
              <a:buSzTx/>
              <a:buFontTx/>
              <a:buNone/>
            </a:pPr>
            <a:r>
              <a:rPr lang="en-US" altLang="en-US" sz="2000" dirty="0">
                <a:solidFill>
                  <a:schemeClr val="tx1"/>
                </a:solidFill>
                <a:latin typeface="Liberation Sans" panose="020B0604020202020204" pitchFamily="34" charset="0"/>
              </a:rPr>
              <a:t>Assets	Liabilities and Owner’s Equity</a:t>
            </a:r>
          </a:p>
          <a:p>
            <a:pPr>
              <a:spcBef>
                <a:spcPct val="35000"/>
              </a:spcBef>
              <a:buClrTx/>
              <a:buSzTx/>
              <a:buFontTx/>
              <a:buNone/>
            </a:pPr>
            <a:r>
              <a:rPr lang="en-US" altLang="en-US" sz="1900" b="0" dirty="0">
                <a:solidFill>
                  <a:schemeClr val="tx1"/>
                </a:solidFill>
                <a:latin typeface="Liberation Sans" panose="020B0604020202020204" pitchFamily="34" charset="0"/>
              </a:rPr>
              <a:t>Current assets	Current liabilities</a:t>
            </a:r>
          </a:p>
          <a:p>
            <a:pPr>
              <a:spcBef>
                <a:spcPct val="15000"/>
              </a:spcBef>
              <a:buClrTx/>
              <a:buSzTx/>
              <a:buFontTx/>
              <a:buNone/>
            </a:pPr>
            <a:r>
              <a:rPr lang="en-US" altLang="en-US" sz="1900" b="0" dirty="0">
                <a:solidFill>
                  <a:schemeClr val="tx1"/>
                </a:solidFill>
                <a:latin typeface="Liberation Sans" panose="020B0604020202020204" pitchFamily="34" charset="0"/>
              </a:rPr>
              <a:t>Long-term investments	Long-term liabilities</a:t>
            </a:r>
          </a:p>
          <a:p>
            <a:pPr>
              <a:spcBef>
                <a:spcPct val="15000"/>
              </a:spcBef>
              <a:buClrTx/>
              <a:buSzTx/>
              <a:buFontTx/>
              <a:buNone/>
            </a:pPr>
            <a:r>
              <a:rPr lang="en-US" altLang="en-US" sz="1900" b="0" dirty="0">
                <a:solidFill>
                  <a:schemeClr val="tx1"/>
                </a:solidFill>
                <a:latin typeface="Liberation Sans" panose="020B0604020202020204" pitchFamily="34" charset="0"/>
              </a:rPr>
              <a:t>Property, plant, and equipment	</a:t>
            </a:r>
            <a:r>
              <a:rPr lang="en-US" altLang="en-US" sz="1900" b="0" dirty="0" smtClean="0">
                <a:solidFill>
                  <a:schemeClr val="tx1"/>
                </a:solidFill>
                <a:latin typeface="Liberation Sans" panose="020B0604020202020204" pitchFamily="34" charset="0"/>
              </a:rPr>
              <a:t>Owner’s (Stockholders’) </a:t>
            </a:r>
            <a:r>
              <a:rPr lang="en-US" altLang="en-US" sz="1900" b="0" dirty="0">
                <a:solidFill>
                  <a:schemeClr val="tx1"/>
                </a:solidFill>
                <a:latin typeface="Liberation Sans" panose="020B0604020202020204" pitchFamily="34" charset="0"/>
              </a:rPr>
              <a:t>equity</a:t>
            </a:r>
          </a:p>
          <a:p>
            <a:pPr>
              <a:spcBef>
                <a:spcPct val="15000"/>
              </a:spcBef>
              <a:spcAft>
                <a:spcPct val="5000"/>
              </a:spcAft>
              <a:buClrTx/>
              <a:buSzTx/>
              <a:buFontTx/>
              <a:buNone/>
            </a:pPr>
            <a:r>
              <a:rPr lang="en-US" altLang="en-US" sz="1900" b="0" dirty="0">
                <a:solidFill>
                  <a:schemeClr val="tx1"/>
                </a:solidFill>
                <a:latin typeface="Liberation Sans" panose="020B0604020202020204" pitchFamily="34" charset="0"/>
              </a:rPr>
              <a:t>Intangible assets</a:t>
            </a:r>
          </a:p>
        </p:txBody>
      </p:sp>
      <p:sp>
        <p:nvSpPr>
          <p:cNvPr id="38917" name="Text Box 8"/>
          <p:cNvSpPr txBox="1">
            <a:spLocks noChangeArrowheads="1"/>
          </p:cNvSpPr>
          <p:nvPr/>
        </p:nvSpPr>
        <p:spPr bwMode="auto">
          <a:xfrm>
            <a:off x="7315200" y="3652837"/>
            <a:ext cx="16002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4-20</a:t>
            </a:r>
            <a:endParaRPr lang="en-US" altLang="en-US" sz="1200" dirty="0">
              <a:solidFill>
                <a:schemeClr val="tx1"/>
              </a:solidFill>
              <a:latin typeface="Liberation Sans" panose="020B0604020202020204" pitchFamily="34" charset="0"/>
            </a:endParaRPr>
          </a:p>
        </p:txBody>
      </p:sp>
      <p:sp>
        <p:nvSpPr>
          <p:cNvPr id="38918" name="Rectangle 9"/>
          <p:cNvSpPr>
            <a:spLocks noChangeArrowheads="1"/>
          </p:cNvSpPr>
          <p:nvPr/>
        </p:nvSpPr>
        <p:spPr bwMode="auto">
          <a:xfrm>
            <a:off x="304800" y="3424237"/>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400" dirty="0">
                <a:solidFill>
                  <a:schemeClr val="tx1"/>
                </a:solidFill>
                <a:latin typeface="Liberation Sans" panose="020B0604020202020204" pitchFamily="34" charset="0"/>
              </a:rPr>
              <a:t>Standard Classifications</a:t>
            </a:r>
          </a:p>
        </p:txBody>
      </p:sp>
      <p:sp>
        <p:nvSpPr>
          <p:cNvPr id="38919" name="Line 10"/>
          <p:cNvSpPr>
            <a:spLocks noChangeShapeType="1"/>
          </p:cNvSpPr>
          <p:nvPr/>
        </p:nvSpPr>
        <p:spPr bwMode="auto">
          <a:xfrm>
            <a:off x="4800600" y="4495800"/>
            <a:ext cx="38862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38920" name="Line 11"/>
          <p:cNvSpPr>
            <a:spLocks noChangeShapeType="1"/>
          </p:cNvSpPr>
          <p:nvPr/>
        </p:nvSpPr>
        <p:spPr bwMode="auto">
          <a:xfrm>
            <a:off x="533400" y="4495800"/>
            <a:ext cx="38100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1" name="Rectangle 10"/>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2"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300" b="1" dirty="0" smtClean="0">
                <a:solidFill>
                  <a:schemeClr val="bg1"/>
                </a:solidFill>
                <a:latin typeface="Liberation Sans" panose="020B0604020202020204" pitchFamily="34" charset="0"/>
              </a:rPr>
              <a:t>Identify </a:t>
            </a:r>
            <a:r>
              <a:rPr lang="en-US" sz="2300" b="1" dirty="0">
                <a:solidFill>
                  <a:schemeClr val="bg1"/>
                </a:solidFill>
                <a:latin typeface="Liberation Sans" panose="020B0604020202020204" pitchFamily="34" charset="0"/>
              </a:rPr>
              <a:t>the sections of a </a:t>
            </a:r>
            <a:r>
              <a:rPr lang="en-US" sz="2300" b="1" dirty="0" smtClean="0">
                <a:solidFill>
                  <a:schemeClr val="bg1"/>
                </a:solidFill>
                <a:latin typeface="Liberation Sans" panose="020B0604020202020204" pitchFamily="34" charset="0"/>
              </a:rPr>
              <a:t>classified </a:t>
            </a:r>
            <a:r>
              <a:rPr lang="en-US" sz="2300" b="1" dirty="0">
                <a:solidFill>
                  <a:schemeClr val="bg1"/>
                </a:solidFill>
                <a:latin typeface="Liberation Sans" panose="020B0604020202020204" pitchFamily="34" charset="0"/>
              </a:rPr>
              <a:t>balance sheet.</a:t>
            </a:r>
          </a:p>
        </p:txBody>
      </p:sp>
      <p:sp>
        <p:nvSpPr>
          <p:cNvPr id="13" name="Oval 12"/>
          <p:cNvSpPr/>
          <p:nvPr/>
        </p:nvSpPr>
        <p:spPr bwMode="auto">
          <a:xfrm>
            <a:off x="1872343" y="485775"/>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4</a:t>
            </a:r>
            <a:endParaRPr lang="en-US" sz="2500" b="1" dirty="0">
              <a:solidFill>
                <a:schemeClr val="bg1"/>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881" y="1184251"/>
            <a:ext cx="6514519" cy="5437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994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1"/>
                </a:solidFill>
              </a:rPr>
              <a:t>The Classified Balance Sheet</a:t>
            </a:r>
          </a:p>
        </p:txBody>
      </p:sp>
      <p:sp>
        <p:nvSpPr>
          <p:cNvPr id="39941"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942" name="Text Box 8"/>
          <p:cNvSpPr txBox="1">
            <a:spLocks noChangeArrowheads="1"/>
          </p:cNvSpPr>
          <p:nvPr/>
        </p:nvSpPr>
        <p:spPr bwMode="auto">
          <a:xfrm>
            <a:off x="6400800" y="1249363"/>
            <a:ext cx="137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Pct val="80000"/>
              <a:buFontTx/>
              <a:buNone/>
            </a:pPr>
            <a:r>
              <a:rPr lang="en-US" altLang="en-US" sz="1200" dirty="0">
                <a:solidFill>
                  <a:schemeClr val="bg1"/>
                </a:solidFill>
              </a:rPr>
              <a:t>Illustration </a:t>
            </a:r>
            <a:r>
              <a:rPr lang="en-US" altLang="en-US" sz="1200" dirty="0" smtClean="0">
                <a:solidFill>
                  <a:schemeClr val="bg1"/>
                </a:solidFill>
              </a:rPr>
              <a:t>4-21</a:t>
            </a:r>
            <a:endParaRPr lang="en-US" altLang="en-US" sz="1200" dirty="0">
              <a:solidFill>
                <a:schemeClr val="bg1"/>
              </a:solidFill>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881" y="1184251"/>
            <a:ext cx="6514519" cy="543718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096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1"/>
                </a:solidFill>
              </a:rPr>
              <a:t>The Classified Balance Sheet</a:t>
            </a:r>
          </a:p>
        </p:txBody>
      </p:sp>
      <p:sp>
        <p:nvSpPr>
          <p:cNvPr id="40965"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967" name="Rectangle 1"/>
          <p:cNvSpPr>
            <a:spLocks noChangeArrowheads="1"/>
          </p:cNvSpPr>
          <p:nvPr/>
        </p:nvSpPr>
        <p:spPr bwMode="auto">
          <a:xfrm>
            <a:off x="914400" y="5638800"/>
            <a:ext cx="7239000" cy="1066800"/>
          </a:xfrm>
          <a:prstGeom prst="rect">
            <a:avLst/>
          </a:prstGeom>
          <a:solidFill>
            <a:schemeClr val="bg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Comic Sans MS" pitchFamily="66"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3" name="Rectangle 2"/>
          <p:cNvSpPr/>
          <p:nvPr/>
        </p:nvSpPr>
        <p:spPr bwMode="auto">
          <a:xfrm>
            <a:off x="914400" y="5105400"/>
            <a:ext cx="7315200" cy="126365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881" y="1905000"/>
            <a:ext cx="6514519" cy="376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257881" y="1184251"/>
            <a:ext cx="6514519" cy="4454549"/>
          </a:xfrm>
          <a:prstGeom prst="rect">
            <a:avLst/>
          </a:prstGeom>
          <a:no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6" name="Rectangle 5"/>
          <p:cNvSpPr/>
          <p:nvPr/>
        </p:nvSpPr>
        <p:spPr bwMode="auto">
          <a:xfrm>
            <a:off x="1257881" y="1184251"/>
            <a:ext cx="6514519" cy="4454549"/>
          </a:xfrm>
          <a:prstGeom prst="rect">
            <a:avLst/>
          </a:prstGeom>
          <a:no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7" name="Text Box 8"/>
          <p:cNvSpPr txBox="1">
            <a:spLocks noChangeArrowheads="1"/>
          </p:cNvSpPr>
          <p:nvPr/>
        </p:nvSpPr>
        <p:spPr bwMode="auto">
          <a:xfrm>
            <a:off x="6400800" y="1249363"/>
            <a:ext cx="137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lgn="ctr">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Pct val="80000"/>
              <a:buFontTx/>
              <a:buNone/>
            </a:pPr>
            <a:r>
              <a:rPr lang="en-US" altLang="en-US" sz="1200" dirty="0">
                <a:solidFill>
                  <a:schemeClr val="bg1"/>
                </a:solidFill>
              </a:rPr>
              <a:t>Illustration </a:t>
            </a:r>
            <a:r>
              <a:rPr lang="en-US" altLang="en-US" sz="1200" dirty="0" smtClean="0">
                <a:solidFill>
                  <a:schemeClr val="bg1"/>
                </a:solidFill>
              </a:rPr>
              <a:t>4-21</a:t>
            </a:r>
            <a:endParaRPr lang="en-US" altLang="en-US" sz="12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10"/>
          <p:cNvSpPr txBox="1">
            <a:spLocks noChangeArrowheads="1"/>
          </p:cNvSpPr>
          <p:nvPr/>
        </p:nvSpPr>
        <p:spPr bwMode="auto">
          <a:xfrm>
            <a:off x="533400" y="1295400"/>
            <a:ext cx="7924800" cy="278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Assets that a company expects to </a:t>
            </a:r>
            <a:r>
              <a:rPr lang="en-US" altLang="en-US" sz="2200" dirty="0">
                <a:solidFill>
                  <a:srgbClr val="000000"/>
                </a:solidFill>
                <a:latin typeface="Liberation Sans" panose="020B0604020202020204" pitchFamily="34" charset="0"/>
              </a:rPr>
              <a:t>convert to cash</a:t>
            </a:r>
            <a:r>
              <a:rPr lang="en-US" altLang="en-US" sz="2200" b="0" dirty="0">
                <a:solidFill>
                  <a:srgbClr val="000000"/>
                </a:solidFill>
                <a:latin typeface="Liberation Sans" panose="020B0604020202020204" pitchFamily="34" charset="0"/>
              </a:rPr>
              <a:t> or </a:t>
            </a:r>
            <a:r>
              <a:rPr lang="en-US" altLang="en-US" sz="2200" dirty="0">
                <a:solidFill>
                  <a:srgbClr val="000000"/>
                </a:solidFill>
                <a:latin typeface="Liberation Sans" panose="020B0604020202020204" pitchFamily="34" charset="0"/>
              </a:rPr>
              <a:t>use up</a:t>
            </a:r>
            <a:r>
              <a:rPr lang="en-US" altLang="en-US" sz="2200" b="0" dirty="0">
                <a:solidFill>
                  <a:srgbClr val="000000"/>
                </a:solidFill>
                <a:latin typeface="Liberation Sans" panose="020B0604020202020204" pitchFamily="34" charset="0"/>
              </a:rPr>
              <a:t> within one year or the operating cycle, whichever is longer.</a:t>
            </a:r>
          </a:p>
          <a:p>
            <a:pPr lvl="1">
              <a:lnSpc>
                <a:spcPct val="125000"/>
              </a:lnSpc>
              <a:spcBef>
                <a:spcPts val="12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Operating cycle</a:t>
            </a:r>
            <a:r>
              <a:rPr lang="en-US" altLang="en-US" sz="2200" b="0" dirty="0">
                <a:solidFill>
                  <a:srgbClr val="000000"/>
                </a:solidFill>
                <a:latin typeface="Liberation Sans" panose="020B0604020202020204" pitchFamily="34" charset="0"/>
              </a:rPr>
              <a:t> is the average time that it takes to purchase inventory, sell it on account, and then collect cash from customers.</a:t>
            </a:r>
          </a:p>
        </p:txBody>
      </p:sp>
      <p:sp>
        <p:nvSpPr>
          <p:cNvPr id="4198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Current Assets</a:t>
            </a:r>
          </a:p>
        </p:txBody>
      </p:sp>
      <p:sp>
        <p:nvSpPr>
          <p:cNvPr id="4199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Text Box 4"/>
          <p:cNvSpPr txBox="1">
            <a:spLocks noChangeArrowheads="1"/>
          </p:cNvSpPr>
          <p:nvPr/>
        </p:nvSpPr>
        <p:spPr bwMode="auto">
          <a:xfrm>
            <a:off x="609600" y="5299075"/>
            <a:ext cx="8229600" cy="415498"/>
          </a:xfrm>
          <a:prstGeom prst="rect">
            <a:avLst/>
          </a:prstGeom>
          <a:noFill/>
          <a:ln w="19050" cap="sq">
            <a:noFill/>
            <a:miter lim="800000"/>
            <a:headEnd type="none" w="sm" len="sm"/>
            <a:tailEnd type="none" w="sm" len="sm"/>
          </a:ln>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350" lvl="1" algn="l">
              <a:defRPr/>
            </a:pPr>
            <a:r>
              <a:rPr lang="en-US" sz="2100" dirty="0" smtClean="0">
                <a:effectLst>
                  <a:outerShdw blurRad="38100" dist="38100" dir="2700000" algn="tl">
                    <a:srgbClr val="FFFFFF"/>
                  </a:outerShdw>
                </a:effectLst>
                <a:latin typeface="Liberation Sans" panose="020B0604020202020204" pitchFamily="34" charset="0"/>
              </a:rPr>
              <a:t>Usually listed in the order they expect to convert them into cash.</a:t>
            </a:r>
          </a:p>
        </p:txBody>
      </p:sp>
      <p:sp>
        <p:nvSpPr>
          <p:cNvPr id="4301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3015" name="Text Box 8"/>
          <p:cNvSpPr txBox="1">
            <a:spLocks noChangeArrowheads="1"/>
          </p:cNvSpPr>
          <p:nvPr/>
        </p:nvSpPr>
        <p:spPr bwMode="auto">
          <a:xfrm>
            <a:off x="6934200" y="1143000"/>
            <a:ext cx="16002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4-22</a:t>
            </a:r>
            <a:endParaRPr lang="en-US" altLang="en-US" sz="1200" dirty="0">
              <a:solidFill>
                <a:schemeClr val="tx1"/>
              </a:solidFill>
              <a:latin typeface="Liberation Sans" panose="020B0604020202020204" pitchFamily="34" charset="0"/>
            </a:endParaRPr>
          </a:p>
        </p:txBody>
      </p:sp>
      <p:pic>
        <p:nvPicPr>
          <p:cNvPr id="43016"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63575" y="1525588"/>
            <a:ext cx="7870825" cy="354965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7" name="Picture 9"/>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838200" y="1722438"/>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Current Assets</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1905000"/>
            <a:ext cx="8001000" cy="4114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200" b="0" dirty="0">
                <a:solidFill>
                  <a:schemeClr val="tx1"/>
                </a:solidFill>
                <a:latin typeface="Liberation Sans" panose="020B0604020202020204" pitchFamily="34" charset="0"/>
                <a:cs typeface="Times New Roman" pitchFamily="18" charset="0"/>
              </a:rPr>
              <a:t>The correct order of presentation in a classified balance sheet for the following current assets is: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cs typeface="Times New Roman" pitchFamily="18" charset="0"/>
              </a:rPr>
              <a:t>accounts receivable, cash, prepaid insurance, inventory.</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cs typeface="Times New Roman" pitchFamily="18" charset="0"/>
              </a:rPr>
              <a:t>cash, inventory, accounts receivable, prepaid insurance.</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cs typeface="Times New Roman" pitchFamily="18" charset="0"/>
              </a:rPr>
              <a:t>cash, accounts receivable, inventory, prepaid insurance.</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cs typeface="Times New Roman" pitchFamily="18" charset="0"/>
              </a:rPr>
              <a:t>inventory, cash, accounts receivable, prepaid insurance.</a:t>
            </a:r>
          </a:p>
        </p:txBody>
      </p:sp>
      <p:sp>
        <p:nvSpPr>
          <p:cNvPr id="4403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38"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smtClean="0">
                <a:solidFill>
                  <a:schemeClr val="tx2">
                    <a:lumMod val="75000"/>
                  </a:schemeClr>
                </a:solidFill>
                <a:latin typeface="Liberation Sans" panose="020B0604020202020204" pitchFamily="34" charset="0"/>
              </a:rPr>
              <a:t>Question</a:t>
            </a:r>
            <a:endParaRPr lang="en-US" altLang="en-US" sz="3000" dirty="0">
              <a:solidFill>
                <a:schemeClr val="tx2">
                  <a:lumMod val="75000"/>
                </a:schemeClr>
              </a:solidFill>
              <a:latin typeface="Liberation Sans" panose="020B0604020202020204" pitchFamily="34" charset="0"/>
            </a:endParaRPr>
          </a:p>
        </p:txBody>
      </p:sp>
      <p:sp>
        <p:nvSpPr>
          <p:cNvPr id="9" name="Notched Right Arrow 8"/>
          <p:cNvSpPr/>
          <p:nvPr/>
        </p:nvSpPr>
        <p:spPr bwMode="auto">
          <a:xfrm>
            <a:off x="152400" y="40386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Current Assets</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extLst>
              <p:ext uri="{D42A27DB-BD31-4B8C-83A1-F6EECF244321}">
                <p14:modId xmlns:p14="http://schemas.microsoft.com/office/powerpoint/2010/main" val="4203394319"/>
              </p:ext>
            </p:extLst>
          </p:nvPr>
        </p:nvGraphicFramePr>
        <p:xfrm>
          <a:off x="152400" y="1438275"/>
          <a:ext cx="8810625" cy="4940300"/>
        </p:xfrm>
        <a:graphic>
          <a:graphicData uri="http://schemas.openxmlformats.org/presentationml/2006/ole">
            <mc:AlternateContent xmlns:mc="http://schemas.openxmlformats.org/markup-compatibility/2006">
              <mc:Choice xmlns:v="urn:schemas-microsoft-com:vml" Requires="v">
                <p:oleObj spid="_x0000_s7252" name="Worksheet" r:id="rId5" imgW="8572512" imgH="4667152" progId="Excel.Sheet.8">
                  <p:embed/>
                </p:oleObj>
              </mc:Choice>
              <mc:Fallback>
                <p:oleObj name="Worksheet" r:id="rId5" imgW="8572512" imgH="4667152" progId="Excel.Sheet.8">
                  <p:embed/>
                  <p:pic>
                    <p:nvPicPr>
                      <p:cNvPr id="0" name="Object 2"/>
                      <p:cNvPicPr>
                        <a:picLocks noChangeAspect="1" noChangeArrowheads="1"/>
                      </p:cNvPicPr>
                      <p:nvPr/>
                    </p:nvPicPr>
                    <p:blipFill>
                      <a:blip r:embed="rId6"/>
                      <a:srcRect/>
                      <a:stretch>
                        <a:fillRect/>
                      </a:stretch>
                    </p:blipFill>
                    <p:spPr bwMode="auto">
                      <a:xfrm>
                        <a:off x="152400" y="1438275"/>
                        <a:ext cx="8810625" cy="494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3"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7174" name="Rectangle 6"/>
          <p:cNvSpPr>
            <a:spLocks noChangeArrowheads="1"/>
          </p:cNvSpPr>
          <p:nvPr/>
        </p:nvSpPr>
        <p:spPr bwMode="auto">
          <a:xfrm>
            <a:off x="4175125" y="4419600"/>
            <a:ext cx="3368675" cy="669925"/>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800" b="0" dirty="0">
                <a:solidFill>
                  <a:schemeClr val="tx1"/>
                </a:solidFill>
                <a:latin typeface="Liberation Sans" panose="020B0604020202020204" pitchFamily="34" charset="0"/>
              </a:rPr>
              <a:t>Trial balance amounts come directly from ledger accounts.</a:t>
            </a:r>
          </a:p>
        </p:txBody>
      </p:sp>
      <p:sp>
        <p:nvSpPr>
          <p:cNvPr id="7175" name="Rectangle 15"/>
          <p:cNvSpPr>
            <a:spLocks noChangeArrowheads="1"/>
          </p:cNvSpPr>
          <p:nvPr/>
        </p:nvSpPr>
        <p:spPr bwMode="auto">
          <a:xfrm>
            <a:off x="381000" y="5121275"/>
            <a:ext cx="2362200" cy="669925"/>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800" b="0" dirty="0">
                <a:solidFill>
                  <a:schemeClr val="tx1"/>
                </a:solidFill>
                <a:latin typeface="Liberation Sans" panose="020B0604020202020204" pitchFamily="34" charset="0"/>
              </a:rPr>
              <a:t>Include all accounts with balances.</a:t>
            </a:r>
          </a:p>
        </p:txBody>
      </p:sp>
      <p:sp>
        <p:nvSpPr>
          <p:cNvPr id="7176" name="Freeform 16"/>
          <p:cNvSpPr>
            <a:spLocks/>
          </p:cNvSpPr>
          <p:nvPr/>
        </p:nvSpPr>
        <p:spPr bwMode="auto">
          <a:xfrm>
            <a:off x="684213" y="4419600"/>
            <a:ext cx="77787" cy="685800"/>
          </a:xfrm>
          <a:custGeom>
            <a:avLst/>
            <a:gdLst>
              <a:gd name="T0" fmla="*/ 0 w 1"/>
              <a:gd name="T1" fmla="*/ 2147483647 h 211"/>
              <a:gd name="T2" fmla="*/ 0 w 1"/>
              <a:gd name="T3" fmla="*/ 0 h 211"/>
              <a:gd name="T4" fmla="*/ 0 60000 65536"/>
              <a:gd name="T5" fmla="*/ 0 60000 65536"/>
              <a:gd name="T6" fmla="*/ 0 w 1"/>
              <a:gd name="T7" fmla="*/ 0 h 211"/>
              <a:gd name="T8" fmla="*/ 1 w 1"/>
              <a:gd name="T9" fmla="*/ 211 h 211"/>
            </a:gdLst>
            <a:ahLst/>
            <a:cxnLst>
              <a:cxn ang="T4">
                <a:pos x="T0" y="T1"/>
              </a:cxn>
              <a:cxn ang="T5">
                <a:pos x="T2" y="T3"/>
              </a:cxn>
            </a:cxnLst>
            <a:rect l="T6" t="T7" r="T8" b="T9"/>
            <a:pathLst>
              <a:path w="1" h="211">
                <a:moveTo>
                  <a:pt x="0" y="211"/>
                </a:moveTo>
                <a:lnTo>
                  <a:pt x="0" y="0"/>
                </a:lnTo>
              </a:path>
            </a:pathLst>
          </a:custGeom>
          <a:noFill/>
          <a:ln w="28575" cap="sq">
            <a:solidFill>
              <a:srgbClr val="800000"/>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cxnSp>
        <p:nvCxnSpPr>
          <p:cNvPr id="7177" name="AutoShape 45"/>
          <p:cNvCxnSpPr>
            <a:cxnSpLocks noChangeShapeType="1"/>
            <a:stCxn id="7174" idx="1"/>
          </p:cNvCxnSpPr>
          <p:nvPr/>
        </p:nvCxnSpPr>
        <p:spPr bwMode="auto">
          <a:xfrm rot="10800000">
            <a:off x="2678113" y="4484688"/>
            <a:ext cx="1482725" cy="269875"/>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8" name="Rectangle 5"/>
          <p:cNvSpPr>
            <a:spLocks noChangeArrowheads="1"/>
          </p:cNvSpPr>
          <p:nvPr/>
        </p:nvSpPr>
        <p:spPr bwMode="auto">
          <a:xfrm>
            <a:off x="533400" y="990600"/>
            <a:ext cx="807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200" dirty="0" smtClean="0">
                <a:solidFill>
                  <a:schemeClr val="tx2">
                    <a:lumMod val="75000"/>
                  </a:schemeClr>
                </a:solidFill>
                <a:latin typeface="Liberation Sans" panose="020B0604020202020204" pitchFamily="34" charset="0"/>
              </a:rPr>
              <a:t>STEP 1: </a:t>
            </a:r>
            <a:r>
              <a:rPr lang="en-US" altLang="en-US" sz="1900" dirty="0" smtClean="0">
                <a:solidFill>
                  <a:schemeClr val="tx2">
                    <a:lumMod val="75000"/>
                  </a:schemeClr>
                </a:solidFill>
                <a:latin typeface="Liberation Sans" panose="020B0604020202020204" pitchFamily="34" charset="0"/>
              </a:rPr>
              <a:t>PREPARE A TRIAL BALANCE ON THE WORKSHEET</a:t>
            </a:r>
            <a:endParaRPr lang="en-US" altLang="en-US" sz="1900" dirty="0">
              <a:solidFill>
                <a:schemeClr val="tx2">
                  <a:lumMod val="75000"/>
                </a:schemeClr>
              </a:solidFill>
              <a:latin typeface="Liberation Sans" panose="020B0604020202020204" pitchFamily="34" charset="0"/>
            </a:endParaRPr>
          </a:p>
        </p:txBody>
      </p:sp>
      <p:sp>
        <p:nvSpPr>
          <p:cNvPr id="7179"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4-2</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00050" y="3551237"/>
            <a:ext cx="8342313" cy="20955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Text Box 4"/>
          <p:cNvSpPr txBox="1">
            <a:spLocks noChangeArrowheads="1"/>
          </p:cNvSpPr>
          <p:nvPr/>
        </p:nvSpPr>
        <p:spPr bwMode="auto">
          <a:xfrm>
            <a:off x="533400" y="1295400"/>
            <a:ext cx="81534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14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Investments in stocks and bonds of other companies. </a:t>
            </a:r>
          </a:p>
          <a:p>
            <a:pPr lvl="1">
              <a:lnSpc>
                <a:spcPct val="114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Investments in long-term assets such as land or buildings that is not currently being used in operating activities.</a:t>
            </a:r>
          </a:p>
          <a:p>
            <a:pPr lvl="1">
              <a:lnSpc>
                <a:spcPct val="114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Long-term notes receivable.</a:t>
            </a:r>
          </a:p>
        </p:txBody>
      </p:sp>
      <p:sp>
        <p:nvSpPr>
          <p:cNvPr id="4506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Long-Term Investments</a:t>
            </a:r>
          </a:p>
        </p:txBody>
      </p:sp>
      <p:sp>
        <p:nvSpPr>
          <p:cNvPr id="45063"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064" name="Text Box 11"/>
          <p:cNvSpPr txBox="1">
            <a:spLocks noChangeArrowheads="1"/>
          </p:cNvSpPr>
          <p:nvPr/>
        </p:nvSpPr>
        <p:spPr bwMode="auto">
          <a:xfrm>
            <a:off x="7239000" y="3200400"/>
            <a:ext cx="1524000" cy="27463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4-23</a:t>
            </a:r>
            <a:endParaRPr lang="en-US" altLang="en-US" sz="1200" dirty="0">
              <a:solidFill>
                <a:schemeClr val="tx1"/>
              </a:solidFill>
              <a:latin typeface="Liberation Sans" panose="020B0604020202020204" pitchFamily="34" charset="0"/>
            </a:endParaRPr>
          </a:p>
        </p:txBody>
      </p:sp>
      <p:pic>
        <p:nvPicPr>
          <p:cNvPr id="45065" name="Picture 9"/>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400" y="3760787"/>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4"/>
          <p:cNvSpPr txBox="1">
            <a:spLocks noChangeArrowheads="1"/>
          </p:cNvSpPr>
          <p:nvPr/>
        </p:nvSpPr>
        <p:spPr bwMode="auto">
          <a:xfrm>
            <a:off x="533400" y="1295400"/>
            <a:ext cx="7924800" cy="3037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Long useful lives.</a:t>
            </a:r>
          </a:p>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Currently used in operations.</a:t>
            </a:r>
          </a:p>
          <a:p>
            <a:pPr lvl="1">
              <a:lnSpc>
                <a:spcPct val="120000"/>
              </a:lnSpc>
              <a:spcBef>
                <a:spcPct val="500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Depreciation</a:t>
            </a:r>
            <a:r>
              <a:rPr lang="en-US" altLang="en-US" sz="2200" b="0" dirty="0">
                <a:solidFill>
                  <a:srgbClr val="000000"/>
                </a:solidFill>
                <a:latin typeface="Liberation Sans" panose="020B0604020202020204" pitchFamily="34" charset="0"/>
              </a:rPr>
              <a:t> - allocating the cost of assets to a number of years.</a:t>
            </a:r>
          </a:p>
          <a:p>
            <a:pPr lvl="1">
              <a:lnSpc>
                <a:spcPct val="120000"/>
              </a:lnSpc>
              <a:spcBef>
                <a:spcPct val="500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Accumulated depreciation</a:t>
            </a:r>
            <a:r>
              <a:rPr lang="en-US" altLang="en-US" sz="2200" b="0" dirty="0">
                <a:solidFill>
                  <a:srgbClr val="000000"/>
                </a:solidFill>
                <a:latin typeface="Liberation Sans" panose="020B0604020202020204" pitchFamily="34" charset="0"/>
              </a:rPr>
              <a:t> - total amount of depreciation expensed thus far in the asset’s life.</a:t>
            </a:r>
          </a:p>
        </p:txBody>
      </p:sp>
      <p:sp>
        <p:nvSpPr>
          <p:cNvPr id="4608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Property, Plant, and Equipment</a:t>
            </a:r>
          </a:p>
        </p:txBody>
      </p:sp>
      <p:sp>
        <p:nvSpPr>
          <p:cNvPr id="4608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6088"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961151" y="4572000"/>
            <a:ext cx="2973049" cy="1619250"/>
          </a:xfrm>
          <a:prstGeom prst="rect">
            <a:avLst/>
          </a:prstGeom>
          <a:noFill/>
          <a:ln w="12700" cap="sq" cmpd="sng">
            <a:solidFill>
              <a:schemeClr val="tx1"/>
            </a:solidFill>
            <a:prstDash val="solid"/>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7110" name="Text Box 6"/>
          <p:cNvSpPr txBox="1">
            <a:spLocks noChangeArrowheads="1"/>
          </p:cNvSpPr>
          <p:nvPr/>
        </p:nvSpPr>
        <p:spPr bwMode="auto">
          <a:xfrm>
            <a:off x="304800" y="5181600"/>
            <a:ext cx="15240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rPr>
              <a:t>Illustration </a:t>
            </a:r>
            <a:r>
              <a:rPr lang="en-US" altLang="en-US" sz="1200" dirty="0" smtClean="0">
                <a:solidFill>
                  <a:schemeClr val="tx1"/>
                </a:solidFill>
              </a:rPr>
              <a:t>4-24</a:t>
            </a:r>
            <a:endParaRPr lang="en-US" altLang="en-US" sz="1200" dirty="0">
              <a:solidFill>
                <a:schemeClr val="tx1"/>
              </a:solidFill>
            </a:endParaRPr>
          </a:p>
        </p:txBody>
      </p:sp>
      <p:pic>
        <p:nvPicPr>
          <p:cNvPr id="47111" name="Picture 1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1371600"/>
            <a:ext cx="8399463" cy="372427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73212"/>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Property, Plant, and Equipment</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4"/>
          <p:cNvSpPr txBox="1">
            <a:spLocks noChangeArrowheads="1"/>
          </p:cNvSpPr>
          <p:nvPr/>
        </p:nvSpPr>
        <p:spPr bwMode="auto">
          <a:xfrm>
            <a:off x="533400" y="1295400"/>
            <a:ext cx="81534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Long-lived assets that do not have physical substance.</a:t>
            </a:r>
          </a:p>
        </p:txBody>
      </p:sp>
      <p:sp>
        <p:nvSpPr>
          <p:cNvPr id="48133"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Intangible Assets</a:t>
            </a:r>
          </a:p>
        </p:txBody>
      </p:sp>
      <p:sp>
        <p:nvSpPr>
          <p:cNvPr id="48134"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8135"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838200" y="2057400"/>
            <a:ext cx="7467600" cy="35131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6" name="Text Box 8"/>
          <p:cNvSpPr txBox="1">
            <a:spLocks noChangeArrowheads="1"/>
          </p:cNvSpPr>
          <p:nvPr/>
        </p:nvSpPr>
        <p:spPr bwMode="auto">
          <a:xfrm>
            <a:off x="762000" y="56388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4-25</a:t>
            </a:r>
            <a:endParaRPr lang="en-US" altLang="en-US" sz="1200" dirty="0">
              <a:solidFill>
                <a:schemeClr val="tx1"/>
              </a:solidFill>
              <a:latin typeface="Liberation Sans" panose="020B0604020202020204" pitchFamily="34" charset="0"/>
            </a:endParaRPr>
          </a:p>
        </p:txBody>
      </p:sp>
      <p:pic>
        <p:nvPicPr>
          <p:cNvPr id="4813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09800"/>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33400" y="1905000"/>
            <a:ext cx="8001000" cy="2971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cs typeface="Times New Roman" pitchFamily="18" charset="0"/>
              </a:rPr>
              <a:t>Patents and copyrights are</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Current assets.</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Intangible assets.</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Long-term investments.</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Property, plant, and equipment.</a:t>
            </a:r>
          </a:p>
        </p:txBody>
      </p:sp>
      <p:sp>
        <p:nvSpPr>
          <p:cNvPr id="4915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1"/>
                </a:solidFill>
                <a:latin typeface="Liberation Sans" panose="020B0604020202020204" pitchFamily="34" charset="0"/>
              </a:rPr>
              <a:t>The Classified Balance Sheet</a:t>
            </a:r>
          </a:p>
        </p:txBody>
      </p:sp>
      <p:sp>
        <p:nvSpPr>
          <p:cNvPr id="4915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9158"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2">
                    <a:lumMod val="75000"/>
                  </a:schemeClr>
                </a:solidFill>
                <a:latin typeface="Liberation Sans" panose="020B0604020202020204" pitchFamily="34" charset="0"/>
              </a:rPr>
              <a:t>Question</a:t>
            </a:r>
          </a:p>
        </p:txBody>
      </p:sp>
      <p:sp>
        <p:nvSpPr>
          <p:cNvPr id="9" name="Notched Right Arrow 8"/>
          <p:cNvSpPr/>
          <p:nvPr/>
        </p:nvSpPr>
        <p:spPr bwMode="auto">
          <a:xfrm>
            <a:off x="152400" y="31242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587635"/>
            <a:ext cx="8534400" cy="489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4"/>
          <p:cNvSpPr txBox="1">
            <a:spLocks noChangeArrowheads="1"/>
          </p:cNvSpPr>
          <p:nvPr/>
        </p:nvSpPr>
        <p:spPr bwMode="auto">
          <a:xfrm>
            <a:off x="533400" y="1295400"/>
            <a:ext cx="8001000" cy="436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400">
                <a:solidFill>
                  <a:schemeClr val="tx1"/>
                </a:solidFill>
                <a:latin typeface="Comic Sans MS" pitchFamily="66" charset="0"/>
              </a:defRPr>
            </a:lvl1pPr>
            <a:lvl2pPr marL="682625" indent="-4508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defRPr/>
            </a:pPr>
            <a:r>
              <a:rPr lang="en-US" sz="2200" dirty="0" smtClean="0">
                <a:solidFill>
                  <a:srgbClr val="000000"/>
                </a:solidFill>
                <a:latin typeface="Liberation Sans" panose="020B0604020202020204" pitchFamily="34" charset="0"/>
              </a:rPr>
              <a:t>Obligations the company is to pay within the coming year or its operating cycle, whichever is longer.</a:t>
            </a:r>
          </a:p>
          <a:p>
            <a:pPr lvl="1" algn="l">
              <a:lnSpc>
                <a:spcPct val="125000"/>
              </a:lnSpc>
              <a:spcBef>
                <a:spcPts val="1200"/>
              </a:spcBef>
              <a:buClr>
                <a:srgbClr val="800000"/>
              </a:buClr>
              <a:buSzPct val="80000"/>
              <a:buFont typeface="Wingdings" pitchFamily="2" charset="2"/>
              <a:buChar char="u"/>
              <a:defRPr/>
            </a:pPr>
            <a:r>
              <a:rPr lang="en-US" sz="2200" dirty="0" smtClean="0">
                <a:solidFill>
                  <a:srgbClr val="000000"/>
                </a:solidFill>
                <a:latin typeface="Liberation Sans" panose="020B0604020202020204" pitchFamily="34" charset="0"/>
              </a:rPr>
              <a:t>Usually list notes payable first, followed by accounts payable.  Other items follow in order of magnitude.</a:t>
            </a:r>
          </a:p>
          <a:p>
            <a:pPr lvl="1" algn="l">
              <a:lnSpc>
                <a:spcPct val="125000"/>
              </a:lnSpc>
              <a:spcBef>
                <a:spcPts val="1200"/>
              </a:spcBef>
              <a:buClr>
                <a:srgbClr val="800000"/>
              </a:buClr>
              <a:buSzPct val="80000"/>
              <a:buFont typeface="Wingdings" pitchFamily="2" charset="2"/>
              <a:buChar char="u"/>
              <a:defRPr/>
            </a:pPr>
            <a:r>
              <a:rPr lang="en-US" sz="2200" dirty="0" smtClean="0">
                <a:solidFill>
                  <a:srgbClr val="000000"/>
                </a:solidFill>
                <a:latin typeface="Liberation Sans" panose="020B0604020202020204" pitchFamily="34" charset="0"/>
              </a:rPr>
              <a:t>Common examples are accounts payable, salaries and wages payable, notes payable, interest payable, income taxes payable current maturities of long-term obligations.</a:t>
            </a:r>
          </a:p>
          <a:p>
            <a:pPr lvl="1" algn="l">
              <a:lnSpc>
                <a:spcPct val="125000"/>
              </a:lnSpc>
              <a:spcBef>
                <a:spcPts val="1200"/>
              </a:spcBef>
              <a:buClr>
                <a:srgbClr val="800000"/>
              </a:buClr>
              <a:buSzPct val="80000"/>
              <a:buFont typeface="Wingdings" pitchFamily="2" charset="2"/>
              <a:buChar char="u"/>
              <a:defRPr/>
            </a:pPr>
            <a:r>
              <a:rPr lang="en-US" sz="2200" b="1" dirty="0" smtClean="0">
                <a:solidFill>
                  <a:schemeClr val="tx2">
                    <a:lumMod val="75000"/>
                  </a:schemeClr>
                </a:solidFill>
                <a:latin typeface="Liberation Sans" panose="020B0604020202020204" pitchFamily="34" charset="0"/>
              </a:rPr>
              <a:t>Liquidity</a:t>
            </a:r>
            <a:r>
              <a:rPr lang="en-US" sz="2200" dirty="0" smtClean="0">
                <a:solidFill>
                  <a:srgbClr val="000000"/>
                </a:solidFill>
                <a:latin typeface="Liberation Sans" panose="020B0604020202020204" pitchFamily="34" charset="0"/>
              </a:rPr>
              <a:t> - ability to pay obligations expected to be due within the next year.</a:t>
            </a:r>
          </a:p>
        </p:txBody>
      </p:sp>
      <p:sp>
        <p:nvSpPr>
          <p:cNvPr id="5222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Current Liabilities</a:t>
            </a:r>
          </a:p>
        </p:txBody>
      </p:sp>
      <p:sp>
        <p:nvSpPr>
          <p:cNvPr id="5223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8"/>
          <p:cNvSpPr txBox="1">
            <a:spLocks noChangeArrowheads="1"/>
          </p:cNvSpPr>
          <p:nvPr/>
        </p:nvSpPr>
        <p:spPr bwMode="auto">
          <a:xfrm>
            <a:off x="457200" y="5287962"/>
            <a:ext cx="15240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rPr>
              <a:t>Illustration </a:t>
            </a:r>
            <a:r>
              <a:rPr lang="en-US" altLang="en-US" sz="1200" dirty="0" smtClean="0">
                <a:solidFill>
                  <a:schemeClr val="tx1"/>
                </a:solidFill>
              </a:rPr>
              <a:t>4-26</a:t>
            </a:r>
            <a:endParaRPr lang="en-US" altLang="en-US" sz="1200" dirty="0">
              <a:solidFill>
                <a:schemeClr val="tx1"/>
              </a:solidFill>
            </a:endParaRPr>
          </a:p>
        </p:txBody>
      </p:sp>
      <p:sp>
        <p:nvSpPr>
          <p:cNvPr id="5325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53255" name="Picture 1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09588" y="1371600"/>
            <a:ext cx="8253412" cy="385286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73212"/>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Current Liabilities</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590550"/>
            <a:ext cx="8534400" cy="407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4"/>
          <p:cNvSpPr txBox="1">
            <a:spLocks noChangeArrowheads="1"/>
          </p:cNvSpPr>
          <p:nvPr/>
        </p:nvSpPr>
        <p:spPr bwMode="auto">
          <a:xfrm>
            <a:off x="533400" y="1295400"/>
            <a:ext cx="8458200" cy="47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Obligations a company expects to pay </a:t>
            </a:r>
            <a:r>
              <a:rPr lang="en-US" altLang="en-US" sz="2200" dirty="0">
                <a:solidFill>
                  <a:srgbClr val="000000"/>
                </a:solidFill>
                <a:latin typeface="Liberation Sans" panose="020B0604020202020204" pitchFamily="34" charset="0"/>
              </a:rPr>
              <a:t>after</a:t>
            </a:r>
            <a:r>
              <a:rPr lang="en-US" altLang="en-US" sz="2200" b="0" dirty="0">
                <a:solidFill>
                  <a:srgbClr val="000000"/>
                </a:solidFill>
                <a:latin typeface="Liberation Sans" panose="020B0604020202020204" pitchFamily="34" charset="0"/>
              </a:rPr>
              <a:t> one year.</a:t>
            </a:r>
          </a:p>
        </p:txBody>
      </p:sp>
      <p:sp>
        <p:nvSpPr>
          <p:cNvPr id="5530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a:solidFill>
                  <a:schemeClr val="tx2">
                    <a:lumMod val="75000"/>
                  </a:schemeClr>
                </a:solidFill>
                <a:latin typeface="Liberation Sans" panose="020B0604020202020204" pitchFamily="34" charset="0"/>
              </a:rPr>
              <a:t>Long-Term Liabilities</a:t>
            </a:r>
          </a:p>
        </p:txBody>
      </p:sp>
      <p:sp>
        <p:nvSpPr>
          <p:cNvPr id="5530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5303" name="Text Box 8"/>
          <p:cNvSpPr txBox="1">
            <a:spLocks noChangeArrowheads="1"/>
          </p:cNvSpPr>
          <p:nvPr/>
        </p:nvSpPr>
        <p:spPr bwMode="auto">
          <a:xfrm>
            <a:off x="304800" y="5248275"/>
            <a:ext cx="1600200" cy="27463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4-27</a:t>
            </a:r>
            <a:endParaRPr lang="en-US" altLang="en-US" sz="1200" dirty="0">
              <a:solidFill>
                <a:schemeClr val="tx1"/>
              </a:solidFill>
              <a:latin typeface="Liberation Sans" panose="020B0604020202020204" pitchFamily="34" charset="0"/>
            </a:endParaRPr>
          </a:p>
        </p:txBody>
      </p:sp>
      <p:pic>
        <p:nvPicPr>
          <p:cNvPr id="55304" name="Picture 1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73063" y="2133600"/>
            <a:ext cx="8389937" cy="303847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352675"/>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9"/>
          <p:cNvSpPr txBox="1">
            <a:spLocks noChangeArrowheads="1"/>
          </p:cNvSpPr>
          <p:nvPr/>
        </p:nvSpPr>
        <p:spPr bwMode="auto">
          <a:xfrm>
            <a:off x="533400" y="1114425"/>
            <a:ext cx="1828800" cy="954107"/>
          </a:xfrm>
          <a:prstGeom prst="rect">
            <a:avLst/>
          </a:prstGeom>
          <a:noFill/>
          <a:ln>
            <a:noFill/>
          </a:ln>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400" dirty="0">
                <a:solidFill>
                  <a:schemeClr val="tx1"/>
                </a:solidFill>
                <a:latin typeface="Liberation Sans" panose="020B0604020202020204" pitchFamily="34" charset="0"/>
              </a:rPr>
              <a:t>Illustration 3-23</a:t>
            </a:r>
          </a:p>
          <a:p>
            <a:pPr>
              <a:spcBef>
                <a:spcPct val="0"/>
              </a:spcBef>
              <a:buClrTx/>
              <a:buSzTx/>
              <a:buFontTx/>
              <a:buNone/>
            </a:pPr>
            <a:r>
              <a:rPr lang="en-US" altLang="en-US" sz="1400" b="0" dirty="0">
                <a:solidFill>
                  <a:schemeClr val="tx1"/>
                </a:solidFill>
                <a:latin typeface="Liberation Sans" panose="020B0604020202020204" pitchFamily="34" charset="0"/>
              </a:rPr>
              <a:t>General journal showing adjusting entries</a:t>
            </a:r>
            <a:endParaRPr lang="en-US" altLang="en-US" sz="1400" dirty="0">
              <a:solidFill>
                <a:schemeClr val="tx1"/>
              </a:solidFill>
              <a:latin typeface="Liberation Sans" panose="020B0604020202020204" pitchFamily="34" charset="0"/>
            </a:endParaRPr>
          </a:p>
        </p:txBody>
      </p:sp>
      <p:sp>
        <p:nvSpPr>
          <p:cNvPr id="8196" name="Text Box 15"/>
          <p:cNvSpPr txBox="1">
            <a:spLocks noChangeArrowheads="1"/>
          </p:cNvSpPr>
          <p:nvPr/>
        </p:nvSpPr>
        <p:spPr bwMode="auto">
          <a:xfrm>
            <a:off x="304800" y="2590800"/>
            <a:ext cx="1905000" cy="180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5000"/>
              </a:lnSpc>
              <a:spcBef>
                <a:spcPct val="65000"/>
              </a:spcBef>
              <a:buClrTx/>
              <a:buSzTx/>
              <a:buFontTx/>
              <a:buNone/>
            </a:pPr>
            <a:r>
              <a:rPr lang="en-US" altLang="en-US" sz="2400" dirty="0">
                <a:solidFill>
                  <a:schemeClr val="tx1"/>
                </a:solidFill>
                <a:latin typeface="Liberation Sans" panose="020B0604020202020204" pitchFamily="34" charset="0"/>
              </a:rPr>
              <a:t>Adjusting Journal Entries</a:t>
            </a:r>
          </a:p>
          <a:p>
            <a:pPr algn="ctr">
              <a:lnSpc>
                <a:spcPct val="115000"/>
              </a:lnSpc>
              <a:spcBef>
                <a:spcPct val="50000"/>
              </a:spcBef>
              <a:buClrTx/>
              <a:buSzTx/>
              <a:buFontTx/>
              <a:buNone/>
            </a:pPr>
            <a:r>
              <a:rPr lang="en-US" altLang="en-US" sz="1800" b="0" dirty="0">
                <a:solidFill>
                  <a:schemeClr val="tx1"/>
                </a:solidFill>
                <a:latin typeface="Liberation Sans" panose="020B0604020202020204" pitchFamily="34" charset="0"/>
              </a:rPr>
              <a:t>(Chapter 3)</a:t>
            </a:r>
          </a:p>
        </p:txBody>
      </p:sp>
      <p:sp>
        <p:nvSpPr>
          <p:cNvPr id="8197"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8198" name="Line 19"/>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8200"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743200" y="1066800"/>
            <a:ext cx="5949013" cy="5351463"/>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9"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340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cs typeface="Times New Roman" pitchFamily="18" charset="0"/>
              </a:rPr>
              <a:t>Which of the following is not a long-term liability?</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Bonds payable</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Current maturities of long-term obligations</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Long-term notes payable</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cs typeface="Times New Roman" pitchFamily="18" charset="0"/>
              </a:rPr>
              <a:t>Mortgages payable</a:t>
            </a:r>
          </a:p>
        </p:txBody>
      </p:sp>
      <p:sp>
        <p:nvSpPr>
          <p:cNvPr id="5632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1"/>
                </a:solidFill>
                <a:latin typeface="Liberation Sans" panose="020B0604020202020204" pitchFamily="34" charset="0"/>
              </a:rPr>
              <a:t>The Classified Balance Sheet</a:t>
            </a:r>
          </a:p>
        </p:txBody>
      </p:sp>
      <p:sp>
        <p:nvSpPr>
          <p:cNvPr id="56325"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6" name="Rectangle 1028"/>
          <p:cNvSpPr>
            <a:spLocks noChangeArrowheads="1"/>
          </p:cNvSpPr>
          <p:nvPr/>
        </p:nvSpPr>
        <p:spPr bwMode="auto">
          <a:xfrm>
            <a:off x="533400" y="1295400"/>
            <a:ext cx="53340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2">
                    <a:lumMod val="75000"/>
                  </a:schemeClr>
                </a:solidFill>
                <a:latin typeface="Liberation Sans" panose="020B0604020202020204" pitchFamily="34" charset="0"/>
              </a:rPr>
              <a:t>Question</a:t>
            </a:r>
          </a:p>
        </p:txBody>
      </p:sp>
      <p:sp>
        <p:nvSpPr>
          <p:cNvPr id="9" name="Notched Right Arrow 8"/>
          <p:cNvSpPr/>
          <p:nvPr/>
        </p:nvSpPr>
        <p:spPr bwMode="auto">
          <a:xfrm>
            <a:off x="152400" y="31242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4"/>
          <p:cNvSpPr txBox="1">
            <a:spLocks noChangeArrowheads="1"/>
          </p:cNvSpPr>
          <p:nvPr/>
        </p:nvSpPr>
        <p:spPr bwMode="auto">
          <a:xfrm>
            <a:off x="533400" y="1295400"/>
            <a:ext cx="84582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3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Proprietorship - one capital account. </a:t>
            </a:r>
          </a:p>
          <a:p>
            <a:pPr lvl="1">
              <a:lnSpc>
                <a:spcPct val="120000"/>
              </a:lnSpc>
              <a:spcBef>
                <a:spcPct val="3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Partnership - capital account for each partner. </a:t>
            </a:r>
          </a:p>
          <a:p>
            <a:pPr lvl="1">
              <a:lnSpc>
                <a:spcPct val="120000"/>
              </a:lnSpc>
              <a:spcBef>
                <a:spcPct val="30000"/>
              </a:spcBef>
              <a:buClr>
                <a:srgbClr val="800000"/>
              </a:buClr>
              <a:buSzPct val="80000"/>
              <a:buFont typeface="Wingdings" pitchFamily="2" charset="2"/>
              <a:buChar char="u"/>
            </a:pPr>
            <a:r>
              <a:rPr lang="en-US" altLang="en-US" sz="2200" b="0" dirty="0">
                <a:solidFill>
                  <a:srgbClr val="000000"/>
                </a:solidFill>
                <a:latin typeface="Liberation Sans" panose="020B0604020202020204" pitchFamily="34" charset="0"/>
              </a:rPr>
              <a:t>Corporation - Common Stock and Retained Earnings.</a:t>
            </a:r>
          </a:p>
        </p:txBody>
      </p:sp>
      <p:sp>
        <p:nvSpPr>
          <p:cNvPr id="5734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chemeClr val="tx2">
                    <a:lumMod val="75000"/>
                  </a:schemeClr>
                </a:solidFill>
                <a:latin typeface="Liberation Sans" panose="020B0604020202020204" pitchFamily="34" charset="0"/>
              </a:rPr>
              <a:t>Owner’s </a:t>
            </a:r>
            <a:r>
              <a:rPr lang="en-US" sz="3200" dirty="0">
                <a:solidFill>
                  <a:schemeClr val="tx2">
                    <a:lumMod val="75000"/>
                  </a:schemeClr>
                </a:solidFill>
                <a:latin typeface="Liberation Sans" panose="020B0604020202020204" pitchFamily="34" charset="0"/>
              </a:rPr>
              <a:t>Equity</a:t>
            </a:r>
          </a:p>
        </p:txBody>
      </p:sp>
      <p:sp>
        <p:nvSpPr>
          <p:cNvPr id="57350"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7351" name="Picture 1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62000" y="3100388"/>
            <a:ext cx="7666038" cy="246221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2" name="Text Box 8"/>
          <p:cNvSpPr txBox="1">
            <a:spLocks noChangeArrowheads="1"/>
          </p:cNvSpPr>
          <p:nvPr/>
        </p:nvSpPr>
        <p:spPr bwMode="auto">
          <a:xfrm>
            <a:off x="685800" y="5638800"/>
            <a:ext cx="152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4-28</a:t>
            </a:r>
            <a:endParaRPr lang="en-US" altLang="en-US" sz="1200" dirty="0">
              <a:solidFill>
                <a:schemeClr val="tx1"/>
              </a:solidFill>
              <a:latin typeface="Liberation Sans" panose="020B0604020202020204" pitchFamily="34" charset="0"/>
            </a:endParaRPr>
          </a:p>
        </p:txBody>
      </p:sp>
      <p:pic>
        <p:nvPicPr>
          <p:cNvPr id="573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40088"/>
            <a:ext cx="9144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609600" y="1371600"/>
            <a:ext cx="8001000" cy="48577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714750" algn="l"/>
                <a:tab pos="7658100" algn="r"/>
              </a:tabLst>
              <a:defRPr sz="2400">
                <a:solidFill>
                  <a:schemeClr val="tx1"/>
                </a:solidFill>
                <a:latin typeface="Comic Sans MS" pitchFamily="66" charset="0"/>
              </a:defRPr>
            </a:lvl1pPr>
            <a:lvl2pPr>
              <a:tabLst>
                <a:tab pos="3714750" algn="l"/>
                <a:tab pos="7658100" algn="r"/>
              </a:tabLst>
              <a:defRPr sz="2400">
                <a:solidFill>
                  <a:schemeClr val="tx1"/>
                </a:solidFill>
                <a:latin typeface="Comic Sans MS" pitchFamily="66" charset="0"/>
              </a:defRPr>
            </a:lvl2pPr>
            <a:lvl3pPr>
              <a:tabLst>
                <a:tab pos="3714750" algn="l"/>
                <a:tab pos="7658100" algn="r"/>
              </a:tabLst>
              <a:defRPr sz="2400">
                <a:solidFill>
                  <a:schemeClr val="tx1"/>
                </a:solidFill>
                <a:latin typeface="Comic Sans MS" pitchFamily="66" charset="0"/>
              </a:defRPr>
            </a:lvl3pPr>
            <a:lvl4pPr>
              <a:tabLst>
                <a:tab pos="3714750" algn="l"/>
                <a:tab pos="7658100" algn="r"/>
              </a:tabLst>
              <a:defRPr sz="2400">
                <a:solidFill>
                  <a:schemeClr val="tx1"/>
                </a:solidFill>
                <a:latin typeface="Comic Sans MS" pitchFamily="66" charset="0"/>
              </a:defRPr>
            </a:lvl4pPr>
            <a:lvl5pPr>
              <a:tabLst>
                <a:tab pos="3714750" algn="l"/>
                <a:tab pos="7658100" algn="r"/>
              </a:tabLst>
              <a:defRPr sz="2400">
                <a:solidFill>
                  <a:schemeClr val="tx1"/>
                </a:solidFill>
                <a:latin typeface="Comic Sans MS" pitchFamily="66" charset="0"/>
              </a:defRPr>
            </a:lvl5pPr>
            <a:lvl6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6pPr>
            <a:lvl7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7pPr>
            <a:lvl8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8pPr>
            <a:lvl9pPr algn="ctr" eaLnBrk="0" fontAlgn="base" hangingPunct="0">
              <a:spcBef>
                <a:spcPct val="0"/>
              </a:spcBef>
              <a:spcAft>
                <a:spcPct val="0"/>
              </a:spcAft>
              <a:tabLst>
                <a:tab pos="3714750" algn="l"/>
                <a:tab pos="7658100" algn="r"/>
              </a:tabLst>
              <a:defRPr sz="2400">
                <a:solidFill>
                  <a:schemeClr val="tx1"/>
                </a:solidFill>
                <a:latin typeface="Comic Sans MS" pitchFamily="66" charset="0"/>
              </a:defRPr>
            </a:lvl9pPr>
          </a:lstStyle>
          <a:p>
            <a:pPr algn="l"/>
            <a:r>
              <a:rPr lang="en-US" altLang="en-US" sz="1800" dirty="0">
                <a:latin typeface="Arial" charset="0"/>
              </a:rPr>
              <a:t>The following accounts were taken from the financial statements of Callahan Company.</a:t>
            </a: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endParaRPr lang="en-US" altLang="en-US" sz="1800" dirty="0">
              <a:latin typeface="Arial" charset="0"/>
            </a:endParaRPr>
          </a:p>
          <a:p>
            <a:pPr algn="l"/>
            <a:r>
              <a:rPr lang="en-US" altLang="en-US" sz="1800" dirty="0">
                <a:latin typeface="Arial" charset="0"/>
              </a:rPr>
              <a:t>Match each of the following accounts to its proper balance sheet classification, shown below. If the item would not appear on a balance sheet, use “NA.”</a:t>
            </a:r>
          </a:p>
          <a:p>
            <a:pPr algn="l">
              <a:spcBef>
                <a:spcPct val="35000"/>
              </a:spcBef>
            </a:pPr>
            <a:r>
              <a:rPr lang="en-US" altLang="en-US" sz="1800" dirty="0">
                <a:latin typeface="Arial" charset="0"/>
              </a:rPr>
              <a:t>Current assets (CA) 		Current liabilities (CL)</a:t>
            </a:r>
          </a:p>
          <a:p>
            <a:pPr algn="l"/>
            <a:r>
              <a:rPr lang="en-US" altLang="en-US" sz="1800" dirty="0">
                <a:latin typeface="Arial" charset="0"/>
              </a:rPr>
              <a:t>Long-term investments (LTI) 		Long-term liabilities (LTL)</a:t>
            </a:r>
          </a:p>
          <a:p>
            <a:pPr algn="l"/>
            <a:r>
              <a:rPr lang="en-US" altLang="en-US" sz="1800" dirty="0">
                <a:latin typeface="Arial" charset="0"/>
              </a:rPr>
              <a:t>Property, plant, and equipment (PPE) 	</a:t>
            </a:r>
            <a:r>
              <a:rPr lang="en-US" altLang="en-US" sz="1800" dirty="0" smtClean="0">
                <a:latin typeface="Arial" charset="0"/>
              </a:rPr>
              <a:t>Owner’s </a:t>
            </a:r>
            <a:r>
              <a:rPr lang="en-US" altLang="en-US" sz="1800" dirty="0">
                <a:latin typeface="Arial" charset="0"/>
              </a:rPr>
              <a:t>equity </a:t>
            </a:r>
            <a:r>
              <a:rPr lang="en-US" altLang="en-US" sz="1800" dirty="0" smtClean="0">
                <a:latin typeface="Arial" charset="0"/>
              </a:rPr>
              <a:t>(OE</a:t>
            </a:r>
            <a:r>
              <a:rPr lang="en-US" altLang="en-US" sz="1800" dirty="0">
                <a:latin typeface="Arial" charset="0"/>
              </a:rPr>
              <a:t>)</a:t>
            </a:r>
          </a:p>
          <a:p>
            <a:pPr algn="l"/>
            <a:r>
              <a:rPr lang="en-US" altLang="en-US" sz="1800" dirty="0">
                <a:latin typeface="Arial" charset="0"/>
              </a:rPr>
              <a:t>Intangible assets (IA)</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28582"/>
            <a:ext cx="8915400" cy="201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1200" name="Rectangle 16"/>
          <p:cNvSpPr>
            <a:spLocks noChangeArrowheads="1"/>
          </p:cNvSpPr>
          <p:nvPr/>
        </p:nvSpPr>
        <p:spPr bwMode="auto">
          <a:xfrm>
            <a:off x="152400" y="2015100"/>
            <a:ext cx="914400" cy="3401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08" name="Rectangle 24"/>
          <p:cNvSpPr>
            <a:spLocks noChangeArrowheads="1"/>
          </p:cNvSpPr>
          <p:nvPr/>
        </p:nvSpPr>
        <p:spPr bwMode="auto">
          <a:xfrm>
            <a:off x="152400" y="2362200"/>
            <a:ext cx="914400" cy="2555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09" name="Rectangle 25"/>
          <p:cNvSpPr>
            <a:spLocks noChangeArrowheads="1"/>
          </p:cNvSpPr>
          <p:nvPr/>
        </p:nvSpPr>
        <p:spPr bwMode="auto">
          <a:xfrm>
            <a:off x="152400" y="2640012"/>
            <a:ext cx="914400" cy="255588"/>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0" name="Rectangle 26"/>
          <p:cNvSpPr>
            <a:spLocks noChangeArrowheads="1"/>
          </p:cNvSpPr>
          <p:nvPr/>
        </p:nvSpPr>
        <p:spPr bwMode="auto">
          <a:xfrm>
            <a:off x="152400" y="2882821"/>
            <a:ext cx="914400" cy="28114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1" name="Rectangle 27"/>
          <p:cNvSpPr>
            <a:spLocks noChangeArrowheads="1"/>
          </p:cNvSpPr>
          <p:nvPr/>
        </p:nvSpPr>
        <p:spPr bwMode="auto">
          <a:xfrm>
            <a:off x="152400" y="3160633"/>
            <a:ext cx="914400" cy="281146"/>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2" name="Rectangle 28"/>
          <p:cNvSpPr>
            <a:spLocks noChangeArrowheads="1"/>
          </p:cNvSpPr>
          <p:nvPr/>
        </p:nvSpPr>
        <p:spPr bwMode="auto">
          <a:xfrm>
            <a:off x="152400" y="3455988"/>
            <a:ext cx="1104900" cy="2555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3" name="Rectangle 29"/>
          <p:cNvSpPr>
            <a:spLocks noChangeArrowheads="1"/>
          </p:cNvSpPr>
          <p:nvPr/>
        </p:nvSpPr>
        <p:spPr bwMode="auto">
          <a:xfrm>
            <a:off x="4800600" y="2106613"/>
            <a:ext cx="914400" cy="2555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4" name="Rectangle 30"/>
          <p:cNvSpPr>
            <a:spLocks noChangeArrowheads="1"/>
          </p:cNvSpPr>
          <p:nvPr/>
        </p:nvSpPr>
        <p:spPr bwMode="auto">
          <a:xfrm>
            <a:off x="4800600" y="2362200"/>
            <a:ext cx="914400" cy="2555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5" name="Rectangle 31"/>
          <p:cNvSpPr>
            <a:spLocks noChangeArrowheads="1"/>
          </p:cNvSpPr>
          <p:nvPr/>
        </p:nvSpPr>
        <p:spPr bwMode="auto">
          <a:xfrm>
            <a:off x="4800600" y="2640012"/>
            <a:ext cx="914400" cy="255588"/>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6" name="Rectangle 32"/>
          <p:cNvSpPr>
            <a:spLocks noChangeArrowheads="1"/>
          </p:cNvSpPr>
          <p:nvPr/>
        </p:nvSpPr>
        <p:spPr bwMode="auto">
          <a:xfrm>
            <a:off x="4800600" y="3249613"/>
            <a:ext cx="914400" cy="255587"/>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7" name="Rectangle 33"/>
          <p:cNvSpPr>
            <a:spLocks noChangeArrowheads="1"/>
          </p:cNvSpPr>
          <p:nvPr/>
        </p:nvSpPr>
        <p:spPr bwMode="auto">
          <a:xfrm>
            <a:off x="4800600" y="3505200"/>
            <a:ext cx="914400" cy="255588"/>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sp>
        <p:nvSpPr>
          <p:cNvPr id="221218" name="Rectangle 34"/>
          <p:cNvSpPr>
            <a:spLocks noChangeArrowheads="1"/>
          </p:cNvSpPr>
          <p:nvPr/>
        </p:nvSpPr>
        <p:spPr bwMode="auto">
          <a:xfrm>
            <a:off x="4800600" y="3733800"/>
            <a:ext cx="914400" cy="255588"/>
          </a:xfrm>
          <a:prstGeom prst="rect">
            <a:avLst/>
          </a:prstGeom>
          <a:solidFill>
            <a:schemeClr val="accent3"/>
          </a:solidFill>
          <a:ln w="12700" cap="sq">
            <a:noFill/>
            <a:miter lim="800000"/>
            <a:headEnd type="none" w="sm" len="sm"/>
            <a:tailEnd type="none" w="sm" len="sm"/>
          </a:ln>
          <a:effectLst/>
          <a:extLst/>
        </p:spPr>
        <p:txBody>
          <a:bodyPr wrap="none" anchor="ctr"/>
          <a:lstStyle/>
          <a:p>
            <a:endParaRPr lang="en-US" dirty="0"/>
          </a:p>
        </p:txBody>
      </p:sp>
      <p:pic>
        <p:nvPicPr>
          <p:cNvPr id="22"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28" name="TextBox 2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rPr>
              <a:t>DO IT!</a:t>
            </a:r>
          </a:p>
        </p:txBody>
      </p:sp>
      <p:sp>
        <p:nvSpPr>
          <p:cNvPr id="29" name="TextBox 28"/>
          <p:cNvSpPr txBox="1"/>
          <p:nvPr/>
        </p:nvSpPr>
        <p:spPr>
          <a:xfrm>
            <a:off x="3276600" y="398361"/>
            <a:ext cx="5486400" cy="691038"/>
          </a:xfrm>
          <a:prstGeom prst="rect">
            <a:avLst/>
          </a:prstGeom>
          <a:solidFill>
            <a:srgbClr val="0027A4"/>
          </a:solidFill>
        </p:spPr>
        <p:txBody>
          <a:bodyPr wrap="square" lIns="86493" tIns="18288" rIns="86493" bIns="43247" rtlCol="0" anchor="ctr" anchorCtr="0">
            <a:noAutofit/>
          </a:bodyPr>
          <a:lstStyle/>
          <a:p>
            <a:pPr marL="63500" algn="l"/>
            <a:r>
              <a:rPr lang="en-US" sz="2800" b="1" i="0" dirty="0" smtClean="0">
                <a:solidFill>
                  <a:schemeClr val="bg1"/>
                </a:solidFill>
                <a:latin typeface="Liberation Sans" panose="020B0604020202020204" pitchFamily="34" charset="0"/>
              </a:rPr>
              <a:t>Balance Sheet Classifications</a:t>
            </a:r>
            <a:endParaRPr lang="en-US" sz="2800" b="1" i="0" dirty="0">
              <a:solidFill>
                <a:schemeClr val="bg1"/>
              </a:solidFill>
              <a:latin typeface="Liberation Sans" panose="020B0604020202020204" pitchFamily="34" charset="0"/>
            </a:endParaRPr>
          </a:p>
        </p:txBody>
      </p:sp>
      <p:sp>
        <p:nvSpPr>
          <p:cNvPr id="30" name="Oval 2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91440" tIns="18288" rIns="91440" bIns="45720" numCol="1" rtlCol="0" anchor="ctr" anchorCtr="0" compatLnSpc="1">
            <a:prstTxWarp prst="textNoShape">
              <a:avLst/>
            </a:prstTxWarp>
          </a:bodyPr>
          <a:lstStyle/>
          <a:p>
            <a:pPr algn="ctr"/>
            <a:r>
              <a:rPr lang="en-US" sz="4000" b="1" i="0" dirty="0" smtClean="0">
                <a:solidFill>
                  <a:srgbClr val="FF0000"/>
                </a:solidFill>
                <a:latin typeface="Liberation Sans" panose="020B0604020202020204" pitchFamily="34" charset="0"/>
              </a:rPr>
              <a:t>4</a:t>
            </a:r>
            <a:endParaRPr lang="en-US" sz="4000" b="1" i="0"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27705885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221200"/>
                                        </p:tgtEl>
                                      </p:cBhvr>
                                    </p:animEffect>
                                    <p:set>
                                      <p:cBhvr>
                                        <p:cTn id="7" dur="1" fill="hold">
                                          <p:stCondLst>
                                            <p:cond delay="499"/>
                                          </p:stCondLst>
                                        </p:cTn>
                                        <p:tgtEl>
                                          <p:spTgt spid="22120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221208"/>
                                        </p:tgtEl>
                                      </p:cBhvr>
                                    </p:animEffect>
                                    <p:set>
                                      <p:cBhvr>
                                        <p:cTn id="12" dur="1" fill="hold">
                                          <p:stCondLst>
                                            <p:cond delay="499"/>
                                          </p:stCondLst>
                                        </p:cTn>
                                        <p:tgtEl>
                                          <p:spTgt spid="22120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221209"/>
                                        </p:tgtEl>
                                      </p:cBhvr>
                                    </p:animEffect>
                                    <p:set>
                                      <p:cBhvr>
                                        <p:cTn id="17" dur="1" fill="hold">
                                          <p:stCondLst>
                                            <p:cond delay="499"/>
                                          </p:stCondLst>
                                        </p:cTn>
                                        <p:tgtEl>
                                          <p:spTgt spid="22120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221210"/>
                                        </p:tgtEl>
                                      </p:cBhvr>
                                    </p:animEffect>
                                    <p:set>
                                      <p:cBhvr>
                                        <p:cTn id="22" dur="1" fill="hold">
                                          <p:stCondLst>
                                            <p:cond delay="499"/>
                                          </p:stCondLst>
                                        </p:cTn>
                                        <p:tgtEl>
                                          <p:spTgt spid="2212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221211"/>
                                        </p:tgtEl>
                                      </p:cBhvr>
                                    </p:animEffect>
                                    <p:set>
                                      <p:cBhvr>
                                        <p:cTn id="27" dur="1" fill="hold">
                                          <p:stCondLst>
                                            <p:cond delay="499"/>
                                          </p:stCondLst>
                                        </p:cTn>
                                        <p:tgtEl>
                                          <p:spTgt spid="22121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221212"/>
                                        </p:tgtEl>
                                      </p:cBhvr>
                                    </p:animEffect>
                                    <p:set>
                                      <p:cBhvr>
                                        <p:cTn id="32" dur="1" fill="hold">
                                          <p:stCondLst>
                                            <p:cond delay="499"/>
                                          </p:stCondLst>
                                        </p:cTn>
                                        <p:tgtEl>
                                          <p:spTgt spid="22121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221213"/>
                                        </p:tgtEl>
                                      </p:cBhvr>
                                    </p:animEffect>
                                    <p:set>
                                      <p:cBhvr>
                                        <p:cTn id="37" dur="1" fill="hold">
                                          <p:stCondLst>
                                            <p:cond delay="499"/>
                                          </p:stCondLst>
                                        </p:cTn>
                                        <p:tgtEl>
                                          <p:spTgt spid="22121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221214"/>
                                        </p:tgtEl>
                                      </p:cBhvr>
                                    </p:animEffect>
                                    <p:set>
                                      <p:cBhvr>
                                        <p:cTn id="42" dur="1" fill="hold">
                                          <p:stCondLst>
                                            <p:cond delay="499"/>
                                          </p:stCondLst>
                                        </p:cTn>
                                        <p:tgtEl>
                                          <p:spTgt spid="22121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221215"/>
                                        </p:tgtEl>
                                      </p:cBhvr>
                                    </p:animEffect>
                                    <p:set>
                                      <p:cBhvr>
                                        <p:cTn id="47" dur="1" fill="hold">
                                          <p:stCondLst>
                                            <p:cond delay="499"/>
                                          </p:stCondLst>
                                        </p:cTn>
                                        <p:tgtEl>
                                          <p:spTgt spid="22121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221216"/>
                                        </p:tgtEl>
                                      </p:cBhvr>
                                    </p:animEffect>
                                    <p:set>
                                      <p:cBhvr>
                                        <p:cTn id="52" dur="1" fill="hold">
                                          <p:stCondLst>
                                            <p:cond delay="499"/>
                                          </p:stCondLst>
                                        </p:cTn>
                                        <p:tgtEl>
                                          <p:spTgt spid="22121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8" fill="hold" grpId="0" nodeType="clickEffect">
                                  <p:stCondLst>
                                    <p:cond delay="0"/>
                                  </p:stCondLst>
                                  <p:childTnLst>
                                    <p:animEffect transition="out" filter="wipe(left)">
                                      <p:cBhvr>
                                        <p:cTn id="56" dur="500"/>
                                        <p:tgtEl>
                                          <p:spTgt spid="221217"/>
                                        </p:tgtEl>
                                      </p:cBhvr>
                                    </p:animEffect>
                                    <p:set>
                                      <p:cBhvr>
                                        <p:cTn id="57" dur="1" fill="hold">
                                          <p:stCondLst>
                                            <p:cond delay="499"/>
                                          </p:stCondLst>
                                        </p:cTn>
                                        <p:tgtEl>
                                          <p:spTgt spid="221217"/>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8" fill="hold" grpId="0" nodeType="clickEffect">
                                  <p:stCondLst>
                                    <p:cond delay="0"/>
                                  </p:stCondLst>
                                  <p:childTnLst>
                                    <p:animEffect transition="out" filter="wipe(left)">
                                      <p:cBhvr>
                                        <p:cTn id="61" dur="500"/>
                                        <p:tgtEl>
                                          <p:spTgt spid="221218"/>
                                        </p:tgtEl>
                                      </p:cBhvr>
                                    </p:animEffect>
                                    <p:set>
                                      <p:cBhvr>
                                        <p:cTn id="62" dur="1" fill="hold">
                                          <p:stCondLst>
                                            <p:cond delay="499"/>
                                          </p:stCondLst>
                                        </p:cTn>
                                        <p:tgtEl>
                                          <p:spTgt spid="221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00" grpId="0" animBg="1"/>
      <p:bldP spid="221208" grpId="0" animBg="1"/>
      <p:bldP spid="221209" grpId="0" animBg="1"/>
      <p:bldP spid="221210" grpId="0" animBg="1"/>
      <p:bldP spid="221211" grpId="0" animBg="1"/>
      <p:bldP spid="221212" grpId="0" animBg="1"/>
      <p:bldP spid="221213" grpId="0" animBg="1"/>
      <p:bldP spid="221214" grpId="0" animBg="1"/>
      <p:bldP spid="221215" grpId="0" animBg="1"/>
      <p:bldP spid="221216" grpId="0" animBg="1"/>
      <p:bldP spid="221217" grpId="0" animBg="1"/>
      <p:bldP spid="2212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2005013"/>
            <a:ext cx="8001000" cy="378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2625" indent="-4508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800000"/>
              </a:buClr>
              <a:buSzPct val="80000"/>
              <a:buFont typeface="Wingdings" pitchFamily="2" charset="2"/>
              <a:buChar char="u"/>
            </a:pPr>
            <a:r>
              <a:rPr lang="en-US" altLang="en-US" sz="2100" b="0" dirty="0">
                <a:solidFill>
                  <a:srgbClr val="000000"/>
                </a:solidFill>
                <a:latin typeface="Liberation Sans" panose="020B0604020202020204" pitchFamily="34" charset="0"/>
              </a:rPr>
              <a:t>It is often helpful to reverse some of the adjusting entries before recording the regular transactions of the next period.</a:t>
            </a:r>
          </a:p>
          <a:p>
            <a:pPr lvl="1">
              <a:lnSpc>
                <a:spcPct val="125000"/>
              </a:lnSpc>
              <a:spcBef>
                <a:spcPts val="1200"/>
              </a:spcBef>
              <a:buClr>
                <a:srgbClr val="800000"/>
              </a:buClr>
              <a:buSzPct val="80000"/>
              <a:buFont typeface="Wingdings" pitchFamily="2" charset="2"/>
              <a:buChar char="u"/>
            </a:pPr>
            <a:r>
              <a:rPr lang="en-US" altLang="en-US" sz="2100" b="0" dirty="0">
                <a:solidFill>
                  <a:srgbClr val="000000"/>
                </a:solidFill>
                <a:latin typeface="Liberation Sans" panose="020B0604020202020204" pitchFamily="34" charset="0"/>
              </a:rPr>
              <a:t>Companies make a reversing entry at the </a:t>
            </a:r>
            <a:r>
              <a:rPr lang="en-US" altLang="en-US" sz="2100" dirty="0">
                <a:solidFill>
                  <a:srgbClr val="000000"/>
                </a:solidFill>
                <a:latin typeface="Liberation Sans" panose="020B0604020202020204" pitchFamily="34" charset="0"/>
              </a:rPr>
              <a:t>beginning</a:t>
            </a:r>
            <a:r>
              <a:rPr lang="en-US" altLang="en-US" sz="2100" b="0" dirty="0">
                <a:solidFill>
                  <a:srgbClr val="000000"/>
                </a:solidFill>
                <a:latin typeface="Liberation Sans" panose="020B0604020202020204" pitchFamily="34" charset="0"/>
              </a:rPr>
              <a:t> of the next accounting period.</a:t>
            </a:r>
          </a:p>
          <a:p>
            <a:pPr lvl="1">
              <a:lnSpc>
                <a:spcPct val="125000"/>
              </a:lnSpc>
              <a:spcBef>
                <a:spcPts val="1200"/>
              </a:spcBef>
              <a:buClr>
                <a:srgbClr val="800000"/>
              </a:buClr>
              <a:buSzPct val="80000"/>
              <a:buFont typeface="Wingdings" pitchFamily="2" charset="2"/>
              <a:buChar char="u"/>
            </a:pPr>
            <a:r>
              <a:rPr lang="en-US" altLang="en-US" sz="2100" b="0" dirty="0">
                <a:solidFill>
                  <a:srgbClr val="000000"/>
                </a:solidFill>
                <a:latin typeface="Liberation Sans" panose="020B0604020202020204" pitchFamily="34" charset="0"/>
              </a:rPr>
              <a:t>Each reversing entry is the </a:t>
            </a:r>
            <a:r>
              <a:rPr lang="en-US" altLang="en-US" sz="2100" dirty="0">
                <a:solidFill>
                  <a:srgbClr val="000000"/>
                </a:solidFill>
                <a:latin typeface="Liberation Sans" panose="020B0604020202020204" pitchFamily="34" charset="0"/>
              </a:rPr>
              <a:t>exact opposite </a:t>
            </a:r>
            <a:r>
              <a:rPr lang="en-US" altLang="en-US" sz="2100" b="0" dirty="0">
                <a:solidFill>
                  <a:srgbClr val="000000"/>
                </a:solidFill>
                <a:latin typeface="Liberation Sans" panose="020B0604020202020204" pitchFamily="34" charset="0"/>
              </a:rPr>
              <a:t>of the adjusting entry made in the previous period. </a:t>
            </a:r>
          </a:p>
          <a:p>
            <a:pPr lvl="1">
              <a:lnSpc>
                <a:spcPct val="125000"/>
              </a:lnSpc>
              <a:spcBef>
                <a:spcPts val="1200"/>
              </a:spcBef>
              <a:buClr>
                <a:srgbClr val="800000"/>
              </a:buClr>
              <a:buSzPct val="80000"/>
              <a:buFont typeface="Wingdings" pitchFamily="2" charset="2"/>
              <a:buChar char="u"/>
            </a:pPr>
            <a:r>
              <a:rPr lang="en-US" altLang="en-US" sz="2100" b="0" dirty="0">
                <a:solidFill>
                  <a:srgbClr val="000000"/>
                </a:solidFill>
                <a:latin typeface="Liberation Sans" panose="020B0604020202020204" pitchFamily="34" charset="0"/>
              </a:rPr>
              <a:t>The use of reversing entries </a:t>
            </a:r>
            <a:r>
              <a:rPr lang="en-US" altLang="en-US" sz="2100" dirty="0">
                <a:solidFill>
                  <a:srgbClr val="000000"/>
                </a:solidFill>
                <a:latin typeface="Liberation Sans" panose="020B0604020202020204" pitchFamily="34" charset="0"/>
              </a:rPr>
              <a:t>does not change </a:t>
            </a:r>
            <a:r>
              <a:rPr lang="en-US" altLang="en-US" sz="2100" b="0" dirty="0">
                <a:solidFill>
                  <a:srgbClr val="000000"/>
                </a:solidFill>
                <a:latin typeface="Liberation Sans" panose="020B0604020202020204" pitchFamily="34" charset="0"/>
              </a:rPr>
              <a:t>the amounts reported in the financial statements.</a:t>
            </a:r>
          </a:p>
        </p:txBody>
      </p:sp>
      <p:sp>
        <p:nvSpPr>
          <p:cNvPr id="58372" name="Rectangle 5"/>
          <p:cNvSpPr>
            <a:spLocks noChangeArrowheads="1"/>
          </p:cNvSpPr>
          <p:nvPr/>
        </p:nvSpPr>
        <p:spPr bwMode="auto">
          <a:xfrm>
            <a:off x="457200" y="1471613"/>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2600" dirty="0">
                <a:solidFill>
                  <a:schemeClr val="tx1"/>
                </a:solidFill>
                <a:latin typeface="Liberation Sans" panose="020B0604020202020204" pitchFamily="34" charset="0"/>
              </a:rPr>
              <a:t>Reversing Entries</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300" b="1" dirty="0" smtClean="0">
                <a:solidFill>
                  <a:schemeClr val="bg1"/>
                </a:solidFill>
                <a:latin typeface="Liberation Sans" panose="020B0604020202020204" pitchFamily="34" charset="0"/>
              </a:rPr>
              <a:t>APPENDIX </a:t>
            </a:r>
            <a:r>
              <a:rPr lang="en-US" sz="2300" b="1" dirty="0">
                <a:solidFill>
                  <a:schemeClr val="bg1"/>
                </a:solidFill>
                <a:latin typeface="Liberation Sans" panose="020B0604020202020204" pitchFamily="34" charset="0"/>
              </a:rPr>
              <a:t>4A: Prepare reversing entries.</a:t>
            </a:r>
          </a:p>
        </p:txBody>
      </p:sp>
      <p:sp>
        <p:nvSpPr>
          <p:cNvPr id="11" name="Oval 10"/>
          <p:cNvSpPr/>
          <p:nvPr/>
        </p:nvSpPr>
        <p:spPr bwMode="auto">
          <a:xfrm>
            <a:off x="1872343" y="485775"/>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457200" y="12954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indent="-3429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altLang="en-US" sz="2000" dirty="0">
                <a:solidFill>
                  <a:schemeClr val="tx1"/>
                </a:solidFill>
                <a:latin typeface="Liberation Sans" panose="020B0604020202020204" pitchFamily="34" charset="0"/>
              </a:rPr>
              <a:t>Illustration:</a:t>
            </a:r>
            <a:r>
              <a:rPr lang="en-US" altLang="en-US" sz="2000" b="0" dirty="0">
                <a:solidFill>
                  <a:schemeClr val="tx1"/>
                </a:solidFill>
                <a:latin typeface="Liberation Sans" panose="020B0604020202020204" pitchFamily="34" charset="0"/>
              </a:rPr>
              <a:t>  To illustrate the optional use of reversing entries for accrued expenses, we will use the salaries expense transactions for Pioneer </a:t>
            </a:r>
            <a:r>
              <a:rPr lang="en-US" altLang="en-US" sz="2000" b="0" dirty="0" smtClean="0">
                <a:solidFill>
                  <a:schemeClr val="tx1"/>
                </a:solidFill>
                <a:latin typeface="Liberation Sans" panose="020B0604020202020204" pitchFamily="34" charset="0"/>
              </a:rPr>
              <a:t>Advertising. </a:t>
            </a:r>
            <a:endParaRPr lang="en-US" altLang="en-US" sz="2000" b="0" dirty="0">
              <a:solidFill>
                <a:schemeClr val="tx1"/>
              </a:solidFill>
              <a:latin typeface="Liberation Sans" panose="020B0604020202020204" pitchFamily="34" charset="0"/>
            </a:endParaRP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October 26 (initial salary entry): Pioneer pays $4,000 of salaries and wages earned between October 15 and October 26.</a:t>
            </a: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October 31 (adjusting entry): Salaries and wages earned between October 29 and October 31 are $1,200. The company will pay these in the November 9 payroll.</a:t>
            </a:r>
          </a:p>
          <a:p>
            <a:pPr lvl="1">
              <a:lnSpc>
                <a:spcPct val="125000"/>
              </a:lnSpc>
              <a:spcBef>
                <a:spcPct val="50000"/>
              </a:spcBef>
              <a:buClrTx/>
              <a:buSzTx/>
              <a:buFontTx/>
              <a:buAutoNum type="arabicPeriod"/>
            </a:pPr>
            <a:r>
              <a:rPr lang="en-US" altLang="en-US" sz="1900" b="0" dirty="0">
                <a:solidFill>
                  <a:schemeClr val="tx1"/>
                </a:solidFill>
                <a:latin typeface="Liberation Sans" panose="020B0604020202020204" pitchFamily="34" charset="0"/>
              </a:rPr>
              <a:t>November 9 (subsequent salary entry): Salaries and wages paid are $4,000. Of this amount, $1,200 applied to accrued salaries and wages payable and $2,800 was earned between November 1 and November 9.</a:t>
            </a:r>
          </a:p>
        </p:txBody>
      </p:sp>
      <p:sp>
        <p:nvSpPr>
          <p:cNvPr id="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chemeClr val="tx2">
                    <a:lumMod val="75000"/>
                  </a:schemeClr>
                </a:solidFill>
                <a:latin typeface="Liberation Sans" panose="020B0604020202020204" pitchFamily="34" charset="0"/>
              </a:rPr>
              <a:t>Reversing Entries Example</a:t>
            </a:r>
            <a:endParaRPr lang="en-US" sz="3200" dirty="0">
              <a:solidFill>
                <a:schemeClr val="tx2">
                  <a:lumMod val="75000"/>
                </a:schemeClr>
              </a:solidFill>
              <a:latin typeface="Liberation Sans" panose="020B0604020202020204" pitchFamily="34" charset="0"/>
            </a:endParaRPr>
          </a:p>
        </p:txBody>
      </p:sp>
      <p:sp>
        <p:nvSpPr>
          <p:cNvPr id="7"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7" name="Text Box 37"/>
          <p:cNvSpPr txBox="1">
            <a:spLocks noChangeArrowheads="1"/>
          </p:cNvSpPr>
          <p:nvPr/>
        </p:nvSpPr>
        <p:spPr bwMode="auto">
          <a:xfrm>
            <a:off x="5486400" y="5532438"/>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7432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7432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Salaries and Wages Expense 	4,000</a:t>
            </a:r>
          </a:p>
        </p:txBody>
      </p:sp>
      <p:sp>
        <p:nvSpPr>
          <p:cNvPr id="112664" name="Text Box 24"/>
          <p:cNvSpPr txBox="1">
            <a:spLocks noChangeArrowheads="1"/>
          </p:cNvSpPr>
          <p:nvPr/>
        </p:nvSpPr>
        <p:spPr bwMode="auto">
          <a:xfrm>
            <a:off x="5486400" y="4618038"/>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74320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74320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743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74320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Salaries and Wages Payable 	1,200</a:t>
            </a:r>
          </a:p>
        </p:txBody>
      </p:sp>
      <p:sp>
        <p:nvSpPr>
          <p:cNvPr id="60420" name="Text Box 22"/>
          <p:cNvSpPr txBox="1">
            <a:spLocks noChangeArrowheads="1"/>
          </p:cNvSpPr>
          <p:nvPr/>
        </p:nvSpPr>
        <p:spPr bwMode="auto">
          <a:xfrm>
            <a:off x="5943600" y="4313238"/>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Reversing Entry</a:t>
            </a:r>
          </a:p>
        </p:txBody>
      </p:sp>
      <p:sp>
        <p:nvSpPr>
          <p:cNvPr id="60421" name="Text Box 9"/>
          <p:cNvSpPr txBox="1">
            <a:spLocks noChangeArrowheads="1"/>
          </p:cNvSpPr>
          <p:nvPr/>
        </p:nvSpPr>
        <p:spPr bwMode="auto">
          <a:xfrm>
            <a:off x="5486400" y="1477963"/>
            <a:ext cx="2667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500" dirty="0">
                <a:solidFill>
                  <a:schemeClr val="tx1"/>
                </a:solidFill>
                <a:latin typeface="Times New Roman" pitchFamily="18" charset="0"/>
              </a:rPr>
              <a:t>With Reversing Entries                (per appendix)</a:t>
            </a:r>
          </a:p>
        </p:txBody>
      </p:sp>
      <p:sp>
        <p:nvSpPr>
          <p:cNvPr id="60423" name="Text Box 8"/>
          <p:cNvSpPr txBox="1">
            <a:spLocks noChangeArrowheads="1"/>
          </p:cNvSpPr>
          <p:nvPr/>
        </p:nvSpPr>
        <p:spPr bwMode="auto">
          <a:xfrm>
            <a:off x="5943600" y="2103438"/>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Initial Salary Entry</a:t>
            </a:r>
          </a:p>
        </p:txBody>
      </p:sp>
      <p:sp>
        <p:nvSpPr>
          <p:cNvPr id="60424" name="Line 10"/>
          <p:cNvSpPr>
            <a:spLocks noChangeShapeType="1"/>
          </p:cNvSpPr>
          <p:nvPr/>
        </p:nvSpPr>
        <p:spPr bwMode="auto">
          <a:xfrm>
            <a:off x="6096000" y="2408238"/>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52" name="Text Box 12"/>
          <p:cNvSpPr txBox="1">
            <a:spLocks noChangeArrowheads="1"/>
          </p:cNvSpPr>
          <p:nvPr/>
        </p:nvSpPr>
        <p:spPr bwMode="auto">
          <a:xfrm>
            <a:off x="4800600" y="2360613"/>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26	Same entry</a:t>
            </a:r>
          </a:p>
        </p:txBody>
      </p:sp>
      <p:sp>
        <p:nvSpPr>
          <p:cNvPr id="60426" name="Text Box 14"/>
          <p:cNvSpPr txBox="1">
            <a:spLocks noChangeArrowheads="1"/>
          </p:cNvSpPr>
          <p:nvPr/>
        </p:nvSpPr>
        <p:spPr bwMode="auto">
          <a:xfrm>
            <a:off x="5943600" y="2789238"/>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Adjusting Entry</a:t>
            </a:r>
          </a:p>
        </p:txBody>
      </p:sp>
      <p:sp>
        <p:nvSpPr>
          <p:cNvPr id="60427" name="Line 15"/>
          <p:cNvSpPr>
            <a:spLocks noChangeShapeType="1"/>
          </p:cNvSpPr>
          <p:nvPr/>
        </p:nvSpPr>
        <p:spPr bwMode="auto">
          <a:xfrm>
            <a:off x="6096000" y="3094038"/>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28" name="Text Box 18"/>
          <p:cNvSpPr txBox="1">
            <a:spLocks noChangeArrowheads="1"/>
          </p:cNvSpPr>
          <p:nvPr/>
        </p:nvSpPr>
        <p:spPr bwMode="auto">
          <a:xfrm>
            <a:off x="5943600" y="3551238"/>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Closing Entry</a:t>
            </a:r>
          </a:p>
        </p:txBody>
      </p:sp>
      <p:sp>
        <p:nvSpPr>
          <p:cNvPr id="60429" name="Line 19"/>
          <p:cNvSpPr>
            <a:spLocks noChangeShapeType="1"/>
          </p:cNvSpPr>
          <p:nvPr/>
        </p:nvSpPr>
        <p:spPr bwMode="auto">
          <a:xfrm>
            <a:off x="6096000" y="3856038"/>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0430" name="Line 23"/>
          <p:cNvSpPr>
            <a:spLocks noChangeShapeType="1"/>
          </p:cNvSpPr>
          <p:nvPr/>
        </p:nvSpPr>
        <p:spPr bwMode="auto">
          <a:xfrm>
            <a:off x="6096000" y="4618038"/>
            <a:ext cx="1524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66" name="Text Box 26"/>
          <p:cNvSpPr txBox="1">
            <a:spLocks noChangeArrowheads="1"/>
          </p:cNvSpPr>
          <p:nvPr/>
        </p:nvSpPr>
        <p:spPr bwMode="auto">
          <a:xfrm>
            <a:off x="5334000" y="4846638"/>
            <a:ext cx="358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3316288" algn="r"/>
                <a:tab pos="38290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3316288" algn="r"/>
                <a:tab pos="38290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	Salaries and Wages Expense 	1,200</a:t>
            </a:r>
          </a:p>
        </p:txBody>
      </p:sp>
      <p:sp>
        <p:nvSpPr>
          <p:cNvPr id="60432" name="Text Box 27"/>
          <p:cNvSpPr txBox="1">
            <a:spLocks noChangeArrowheads="1"/>
          </p:cNvSpPr>
          <p:nvPr/>
        </p:nvSpPr>
        <p:spPr bwMode="auto">
          <a:xfrm>
            <a:off x="5791200" y="5227638"/>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400" dirty="0">
                <a:solidFill>
                  <a:schemeClr val="tx1"/>
                </a:solidFill>
                <a:latin typeface="Times New Roman" pitchFamily="18" charset="0"/>
              </a:rPr>
              <a:t>Subsequent Salary Entry</a:t>
            </a:r>
          </a:p>
        </p:txBody>
      </p:sp>
      <p:sp>
        <p:nvSpPr>
          <p:cNvPr id="60433" name="Line 28"/>
          <p:cNvSpPr>
            <a:spLocks noChangeShapeType="1"/>
          </p:cNvSpPr>
          <p:nvPr/>
        </p:nvSpPr>
        <p:spPr bwMode="auto">
          <a:xfrm>
            <a:off x="5943600" y="5532438"/>
            <a:ext cx="1905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674" name="Text Box 34"/>
          <p:cNvSpPr txBox="1">
            <a:spLocks noChangeArrowheads="1"/>
          </p:cNvSpPr>
          <p:nvPr/>
        </p:nvSpPr>
        <p:spPr bwMode="auto">
          <a:xfrm>
            <a:off x="4800600" y="3062288"/>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31	Same entry</a:t>
            </a:r>
          </a:p>
        </p:txBody>
      </p:sp>
      <p:sp>
        <p:nvSpPr>
          <p:cNvPr id="112675" name="Text Box 35"/>
          <p:cNvSpPr txBox="1">
            <a:spLocks noChangeArrowheads="1"/>
          </p:cNvSpPr>
          <p:nvPr/>
        </p:nvSpPr>
        <p:spPr bwMode="auto">
          <a:xfrm>
            <a:off x="4800600" y="3811588"/>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Oct. 31	Same entry</a:t>
            </a:r>
          </a:p>
        </p:txBody>
      </p:sp>
      <p:sp>
        <p:nvSpPr>
          <p:cNvPr id="112676" name="Text Box 36"/>
          <p:cNvSpPr txBox="1">
            <a:spLocks noChangeArrowheads="1"/>
          </p:cNvSpPr>
          <p:nvPr/>
        </p:nvSpPr>
        <p:spPr bwMode="auto">
          <a:xfrm>
            <a:off x="4800600" y="4618038"/>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Nov. 1	</a:t>
            </a:r>
          </a:p>
        </p:txBody>
      </p:sp>
      <p:sp>
        <p:nvSpPr>
          <p:cNvPr id="112678" name="Text Box 38"/>
          <p:cNvSpPr txBox="1">
            <a:spLocks noChangeArrowheads="1"/>
          </p:cNvSpPr>
          <p:nvPr/>
        </p:nvSpPr>
        <p:spPr bwMode="auto">
          <a:xfrm>
            <a:off x="5334000" y="5761038"/>
            <a:ext cx="358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3316288" algn="r"/>
                <a:tab pos="3829050"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3316288" algn="r"/>
                <a:tab pos="3829050"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3316288" algn="r"/>
                <a:tab pos="38290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3316288" algn="r"/>
                <a:tab pos="3829050" algn="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	Cash 	4,000</a:t>
            </a:r>
          </a:p>
        </p:txBody>
      </p:sp>
      <p:sp>
        <p:nvSpPr>
          <p:cNvPr id="112679" name="Text Box 39"/>
          <p:cNvSpPr txBox="1">
            <a:spLocks noChangeArrowheads="1"/>
          </p:cNvSpPr>
          <p:nvPr/>
        </p:nvSpPr>
        <p:spPr bwMode="auto">
          <a:xfrm>
            <a:off x="4800600" y="5532438"/>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1943100" algn="ct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1943100" algn="ct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1943100" algn="ct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943100" algn="ctr"/>
              </a:tabLst>
              <a:defRPr sz="2000" b="1">
                <a:solidFill>
                  <a:schemeClr val="bg2"/>
                </a:solidFill>
                <a:latin typeface="Arial" charset="0"/>
              </a:defRPr>
            </a:lvl9pPr>
          </a:lstStyle>
          <a:p>
            <a:pPr>
              <a:spcBef>
                <a:spcPct val="50000"/>
              </a:spcBef>
              <a:buClrTx/>
              <a:buSzTx/>
              <a:buFontTx/>
              <a:buNone/>
            </a:pPr>
            <a:r>
              <a:rPr lang="en-US" altLang="en-US" sz="1400" dirty="0">
                <a:solidFill>
                  <a:srgbClr val="800000"/>
                </a:solidFill>
                <a:latin typeface="Times New Roman" pitchFamily="18" charset="0"/>
              </a:rPr>
              <a:t>Nov. 9	</a:t>
            </a:r>
          </a:p>
        </p:txBody>
      </p:sp>
      <p:sp>
        <p:nvSpPr>
          <p:cNvPr id="60439" name="Text Box 8"/>
          <p:cNvSpPr txBox="1">
            <a:spLocks noChangeArrowheads="1"/>
          </p:cNvSpPr>
          <p:nvPr/>
        </p:nvSpPr>
        <p:spPr bwMode="auto">
          <a:xfrm>
            <a:off x="7543800" y="1173163"/>
            <a:ext cx="1371600" cy="27463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Pct val="80000"/>
              <a:buFontTx/>
              <a:buNone/>
            </a:pPr>
            <a:r>
              <a:rPr lang="en-US" altLang="en-US" sz="1200" dirty="0">
                <a:solidFill>
                  <a:schemeClr val="tx1"/>
                </a:solidFill>
              </a:rPr>
              <a:t>Illustration 4A-1</a:t>
            </a:r>
          </a:p>
        </p:txBody>
      </p:sp>
      <p:pic>
        <p:nvPicPr>
          <p:cNvPr id="60440" name="Picture 4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49225" y="1493838"/>
            <a:ext cx="45751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chemeClr val="tx2">
                    <a:lumMod val="75000"/>
                  </a:schemeClr>
                </a:solidFill>
                <a:latin typeface="Liberation Sans" panose="020B0604020202020204" pitchFamily="34" charset="0"/>
              </a:rPr>
              <a:t>Reversing Entries Example</a:t>
            </a:r>
            <a:endParaRPr lang="en-US" sz="3200" dirty="0">
              <a:solidFill>
                <a:schemeClr val="tx2">
                  <a:lumMod val="75000"/>
                </a:schemeClr>
              </a:solidFill>
              <a:latin typeface="Liberation Sans" panose="020B0604020202020204" pitchFamily="34" charset="0"/>
            </a:endParaRPr>
          </a:p>
        </p:txBody>
      </p:sp>
      <p:sp>
        <p:nvSpPr>
          <p:cNvPr id="32"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52"/>
                                        </p:tgtEl>
                                        <p:attrNameLst>
                                          <p:attrName>style.visibility</p:attrName>
                                        </p:attrNameLst>
                                      </p:cBhvr>
                                      <p:to>
                                        <p:strVal val="visible"/>
                                      </p:to>
                                    </p:set>
                                    <p:animEffect transition="in" filter="wipe(left)">
                                      <p:cBhvr>
                                        <p:cTn id="7" dur="500"/>
                                        <p:tgtEl>
                                          <p:spTgt spid="112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4"/>
                                        </p:tgtEl>
                                        <p:attrNameLst>
                                          <p:attrName>style.visibility</p:attrName>
                                        </p:attrNameLst>
                                      </p:cBhvr>
                                      <p:to>
                                        <p:strVal val="visible"/>
                                      </p:to>
                                    </p:set>
                                    <p:animEffect transition="in" filter="wipe(left)">
                                      <p:cBhvr>
                                        <p:cTn id="12" dur="500"/>
                                        <p:tgtEl>
                                          <p:spTgt spid="1126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5"/>
                                        </p:tgtEl>
                                        <p:attrNameLst>
                                          <p:attrName>style.visibility</p:attrName>
                                        </p:attrNameLst>
                                      </p:cBhvr>
                                      <p:to>
                                        <p:strVal val="visible"/>
                                      </p:to>
                                    </p:set>
                                    <p:animEffect transition="in" filter="wipe(left)">
                                      <p:cBhvr>
                                        <p:cTn id="17" dur="500"/>
                                        <p:tgtEl>
                                          <p:spTgt spid="1126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6"/>
                                        </p:tgtEl>
                                        <p:attrNameLst>
                                          <p:attrName>style.visibility</p:attrName>
                                        </p:attrNameLst>
                                      </p:cBhvr>
                                      <p:to>
                                        <p:strVal val="visible"/>
                                      </p:to>
                                    </p:set>
                                    <p:animEffect transition="in" filter="wipe(left)">
                                      <p:cBhvr>
                                        <p:cTn id="22" dur="500"/>
                                        <p:tgtEl>
                                          <p:spTgt spid="1126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64"/>
                                        </p:tgtEl>
                                        <p:attrNameLst>
                                          <p:attrName>style.visibility</p:attrName>
                                        </p:attrNameLst>
                                      </p:cBhvr>
                                      <p:to>
                                        <p:strVal val="visible"/>
                                      </p:to>
                                    </p:set>
                                    <p:animEffect transition="in" filter="wipe(left)">
                                      <p:cBhvr>
                                        <p:cTn id="27" dur="500"/>
                                        <p:tgtEl>
                                          <p:spTgt spid="1126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66"/>
                                        </p:tgtEl>
                                        <p:attrNameLst>
                                          <p:attrName>style.visibility</p:attrName>
                                        </p:attrNameLst>
                                      </p:cBhvr>
                                      <p:to>
                                        <p:strVal val="visible"/>
                                      </p:to>
                                    </p:set>
                                    <p:animEffect transition="in" filter="wipe(left)">
                                      <p:cBhvr>
                                        <p:cTn id="32" dur="500"/>
                                        <p:tgtEl>
                                          <p:spTgt spid="1126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679"/>
                                        </p:tgtEl>
                                        <p:attrNameLst>
                                          <p:attrName>style.visibility</p:attrName>
                                        </p:attrNameLst>
                                      </p:cBhvr>
                                      <p:to>
                                        <p:strVal val="visible"/>
                                      </p:to>
                                    </p:set>
                                    <p:animEffect transition="in" filter="wipe(left)">
                                      <p:cBhvr>
                                        <p:cTn id="37" dur="500"/>
                                        <p:tgtEl>
                                          <p:spTgt spid="1126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2677"/>
                                        </p:tgtEl>
                                        <p:attrNameLst>
                                          <p:attrName>style.visibility</p:attrName>
                                        </p:attrNameLst>
                                      </p:cBhvr>
                                      <p:to>
                                        <p:strVal val="visible"/>
                                      </p:to>
                                    </p:set>
                                    <p:animEffect transition="in" filter="wipe(left)">
                                      <p:cBhvr>
                                        <p:cTn id="42" dur="500"/>
                                        <p:tgtEl>
                                          <p:spTgt spid="1126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678"/>
                                        </p:tgtEl>
                                        <p:attrNameLst>
                                          <p:attrName>style.visibility</p:attrName>
                                        </p:attrNameLst>
                                      </p:cBhvr>
                                      <p:to>
                                        <p:strVal val="visible"/>
                                      </p:to>
                                    </p:set>
                                    <p:animEffect transition="in" filter="wipe(left)">
                                      <p:cBhvr>
                                        <p:cTn id="47" dur="500"/>
                                        <p:tgtEl>
                                          <p:spTgt spid="1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7" grpId="0"/>
      <p:bldP spid="112664" grpId="0"/>
      <p:bldP spid="112652" grpId="0"/>
      <p:bldP spid="112666" grpId="0"/>
      <p:bldP spid="112674" grpId="0"/>
      <p:bldP spid="112675" grpId="0"/>
      <p:bldP spid="112676" grpId="0"/>
      <p:bldP spid="112678" grpId="0"/>
      <p:bldP spid="11267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8"/>
          <p:cNvSpPr txBox="1">
            <a:spLocks noChangeArrowheads="1"/>
          </p:cNvSpPr>
          <p:nvPr/>
        </p:nvSpPr>
        <p:spPr bwMode="auto">
          <a:xfrm>
            <a:off x="304800" y="1295400"/>
            <a:ext cx="1600200" cy="1004887"/>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rPr>
              <a:t>Illustration 4A-2 </a:t>
            </a:r>
            <a:r>
              <a:rPr lang="en-US" altLang="en-US" sz="1200" b="0" dirty="0">
                <a:solidFill>
                  <a:schemeClr val="tx1"/>
                </a:solidFill>
              </a:rPr>
              <a:t>Postings with reversing</a:t>
            </a:r>
          </a:p>
          <a:p>
            <a:pPr>
              <a:spcBef>
                <a:spcPct val="0"/>
              </a:spcBef>
              <a:buClrTx/>
              <a:buSzTx/>
              <a:buFontTx/>
              <a:buNone/>
            </a:pPr>
            <a:r>
              <a:rPr lang="en-US" altLang="en-US" sz="1200" b="0" dirty="0">
                <a:solidFill>
                  <a:schemeClr val="tx1"/>
                </a:solidFill>
              </a:rPr>
              <a:t>entries</a:t>
            </a:r>
          </a:p>
          <a:p>
            <a:pPr>
              <a:spcBef>
                <a:spcPct val="0"/>
              </a:spcBef>
              <a:buClrTx/>
              <a:buSzPct val="80000"/>
              <a:buFontTx/>
              <a:buNone/>
            </a:pPr>
            <a:endParaRPr lang="en-US" altLang="en-US" sz="1200" b="0" dirty="0">
              <a:solidFill>
                <a:schemeClr val="tx1"/>
              </a:solidFill>
            </a:endParaRPr>
          </a:p>
        </p:txBody>
      </p:sp>
      <p:pic>
        <p:nvPicPr>
          <p:cNvPr id="61444" name="Picture 3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982788" y="3770312"/>
            <a:ext cx="6746875" cy="203517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5" name="Picture 3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981200" y="1385887"/>
            <a:ext cx="6738938" cy="205422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SzPct val="80000"/>
              <a:buNone/>
              <a:defRPr/>
            </a:pPr>
            <a:r>
              <a:rPr lang="en-US" sz="3200" dirty="0" smtClean="0">
                <a:solidFill>
                  <a:schemeClr val="tx2">
                    <a:lumMod val="75000"/>
                  </a:schemeClr>
                </a:solidFill>
                <a:latin typeface="Liberation Sans" panose="020B0604020202020204" pitchFamily="34" charset="0"/>
              </a:rPr>
              <a:t>Reversing Entries Example</a:t>
            </a:r>
            <a:endParaRPr lang="en-US" sz="3200" dirty="0">
              <a:solidFill>
                <a:schemeClr val="tx2">
                  <a:lumMod val="75000"/>
                </a:schemeClr>
              </a:solidFill>
              <a:latin typeface="Liberation Sans" panose="020B0604020202020204" pitchFamily="34" charset="0"/>
            </a:endParaRPr>
          </a:p>
        </p:txBody>
      </p:sp>
      <p:sp>
        <p:nvSpPr>
          <p:cNvPr id="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533400" y="2895600"/>
            <a:ext cx="8153400" cy="28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2573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The </a:t>
            </a:r>
            <a:r>
              <a:rPr lang="en-US" altLang="en-US" sz="1900" b="0" dirty="0">
                <a:solidFill>
                  <a:schemeClr val="tx1"/>
                </a:solidFill>
                <a:latin typeface="Liberation Sans" panose="020B0604020202020204" pitchFamily="34" charset="0"/>
              </a:rPr>
              <a:t>procedures of the closing process are applicable to all companies, whether they are using IFRS or </a:t>
            </a:r>
            <a:r>
              <a:rPr lang="en-US" altLang="en-US" sz="1900" b="0" dirty="0" smtClean="0">
                <a:solidFill>
                  <a:schemeClr val="tx1"/>
                </a:solidFill>
                <a:latin typeface="Liberation Sans" panose="020B0604020202020204" pitchFamily="34" charset="0"/>
              </a:rPr>
              <a:t>GAAP.</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IFRS </a:t>
            </a:r>
            <a:r>
              <a:rPr lang="en-US" sz="1900" b="0" dirty="0">
                <a:solidFill>
                  <a:schemeClr val="tx1"/>
                </a:solidFill>
                <a:latin typeface="Liberation Sans" panose="020B0604020202020204" pitchFamily="34" charset="0"/>
              </a:rPr>
              <a:t>generally requires a </a:t>
            </a:r>
            <a:r>
              <a:rPr lang="en-US" sz="1900" b="0" dirty="0" smtClean="0">
                <a:solidFill>
                  <a:schemeClr val="tx1"/>
                </a:solidFill>
                <a:latin typeface="Liberation Sans" panose="020B0604020202020204" pitchFamily="34" charset="0"/>
              </a:rPr>
              <a:t>classified </a:t>
            </a:r>
            <a:r>
              <a:rPr lang="en-US" sz="1900" b="0" dirty="0">
                <a:solidFill>
                  <a:schemeClr val="tx1"/>
                </a:solidFill>
                <a:latin typeface="Liberation Sans" panose="020B0604020202020204" pitchFamily="34" charset="0"/>
              </a:rPr>
              <a:t>statement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position similar to the </a:t>
            </a:r>
            <a:r>
              <a:rPr lang="en-US" sz="1900" b="0" dirty="0" smtClean="0">
                <a:solidFill>
                  <a:schemeClr val="tx1"/>
                </a:solidFill>
                <a:latin typeface="Liberation Sans" panose="020B0604020202020204" pitchFamily="34" charset="0"/>
              </a:rPr>
              <a:t>classified balance sheet </a:t>
            </a:r>
            <a:r>
              <a:rPr lang="en-US" sz="1900" b="0" dirty="0">
                <a:solidFill>
                  <a:schemeClr val="tx1"/>
                </a:solidFill>
                <a:latin typeface="Liberation Sans" panose="020B0604020202020204" pitchFamily="34" charset="0"/>
              </a:rPr>
              <a:t>under </a:t>
            </a:r>
            <a:r>
              <a:rPr lang="en-US" sz="1900" b="0" dirty="0" smtClean="0">
                <a:solidFill>
                  <a:schemeClr val="tx1"/>
                </a:solidFill>
                <a:latin typeface="Liberation Sans" panose="020B0604020202020204" pitchFamily="34" charset="0"/>
              </a:rPr>
              <a:t>GAAP.</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IFRS </a:t>
            </a:r>
            <a:r>
              <a:rPr lang="en-US" sz="1900" b="0" dirty="0">
                <a:solidFill>
                  <a:schemeClr val="tx1"/>
                </a:solidFill>
                <a:latin typeface="Liberation Sans" panose="020B0604020202020204" pitchFamily="34" charset="0"/>
              </a:rPr>
              <a:t>follows the same guidelines as this textbook for distinguishing between current and </a:t>
            </a:r>
            <a:r>
              <a:rPr lang="en-US" sz="1900" b="0" dirty="0" smtClean="0">
                <a:solidFill>
                  <a:schemeClr val="tx1"/>
                </a:solidFill>
                <a:latin typeface="Liberation Sans" panose="020B0604020202020204" pitchFamily="34" charset="0"/>
              </a:rPr>
              <a:t>noncurrent assets </a:t>
            </a:r>
            <a:r>
              <a:rPr lang="en-US" sz="1900" b="0" dirty="0">
                <a:solidFill>
                  <a:schemeClr val="tx1"/>
                </a:solidFill>
                <a:latin typeface="Liberation Sans" panose="020B0604020202020204" pitchFamily="34" charset="0"/>
              </a:rPr>
              <a:t>and liabilities.</a:t>
            </a:r>
            <a:endParaRPr lang="en-US" altLang="en-US" sz="1900" b="0" dirty="0">
              <a:solidFill>
                <a:schemeClr val="tx1"/>
              </a:solidFill>
              <a:latin typeface="Liberation Sans" panose="020B0604020202020204" pitchFamily="34" charset="0"/>
            </a:endParaRPr>
          </a:p>
        </p:txBody>
      </p:sp>
      <p:sp>
        <p:nvSpPr>
          <p:cNvPr id="62467" name="Rectangle 2"/>
          <p:cNvSpPr>
            <a:spLocks noChangeArrowheads="1"/>
          </p:cNvSpPr>
          <p:nvPr/>
        </p:nvSpPr>
        <p:spPr bwMode="auto">
          <a:xfrm>
            <a:off x="533400" y="23622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6">
                    <a:lumMod val="75000"/>
                  </a:schemeClr>
                </a:solidFill>
                <a:latin typeface="Liberation Sans" panose="020B0604020202020204" pitchFamily="34" charset="0"/>
              </a:rPr>
              <a:t>Key Points</a:t>
            </a:r>
          </a:p>
        </p:txBody>
      </p:sp>
      <p:sp>
        <p:nvSpPr>
          <p:cNvPr id="8" name="Rectangle 7"/>
          <p:cNvSpPr>
            <a:spLocks noChangeArrowheads="1"/>
          </p:cNvSpPr>
          <p:nvPr/>
        </p:nvSpPr>
        <p:spPr bwMode="auto">
          <a:xfrm>
            <a:off x="290286" y="1488757"/>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1488757"/>
            <a:ext cx="6241143" cy="677228"/>
          </a:xfrm>
          <a:prstGeom prst="rect">
            <a:avLst/>
          </a:prstGeom>
          <a:solidFill>
            <a:srgbClr val="0027A4"/>
          </a:solidFill>
          <a:ln>
            <a:noFill/>
          </a:ln>
          <a:effectLst/>
        </p:spPr>
        <p:txBody>
          <a:bodyPr wrap="square" lIns="86493" tIns="27432" rIns="86493" bIns="43247" anchor="ctr"/>
          <a:lstStyle/>
          <a:p>
            <a:pPr marL="111120" algn="l"/>
            <a:r>
              <a:rPr lang="en-US" sz="2100" b="1" dirty="0" smtClean="0">
                <a:solidFill>
                  <a:schemeClr val="bg1"/>
                </a:solidFill>
                <a:latin typeface="Liberation Sans" panose="020B0604020202020204" pitchFamily="34" charset="0"/>
              </a:rPr>
              <a:t>Compare </a:t>
            </a:r>
            <a:r>
              <a:rPr lang="en-US" sz="2100" b="1" dirty="0">
                <a:solidFill>
                  <a:schemeClr val="bg1"/>
                </a:solidFill>
                <a:latin typeface="Liberation Sans" panose="020B0604020202020204" pitchFamily="34" charset="0"/>
              </a:rPr>
              <a:t>the procedures for the closing process under </a:t>
            </a:r>
            <a:r>
              <a:rPr lang="en-US" sz="2100" b="1" dirty="0" smtClean="0">
                <a:solidFill>
                  <a:schemeClr val="bg1"/>
                </a:solidFill>
                <a:latin typeface="Liberation Sans" panose="020B0604020202020204" pitchFamily="34" charset="0"/>
              </a:rPr>
              <a:t>GAAP and </a:t>
            </a:r>
            <a:r>
              <a:rPr lang="en-US" sz="2100" b="1" dirty="0">
                <a:solidFill>
                  <a:schemeClr val="bg1"/>
                </a:solidFill>
                <a:latin typeface="Liberation Sans" panose="020B0604020202020204" pitchFamily="34" charset="0"/>
              </a:rPr>
              <a:t>IFRS</a:t>
            </a:r>
            <a:r>
              <a:rPr lang="en-US" sz="2100" b="1" dirty="0" smtClean="0">
                <a:solidFill>
                  <a:schemeClr val="bg1"/>
                </a:solidFill>
                <a:latin typeface="Liberation Sans" panose="020B0604020202020204" pitchFamily="34" charset="0"/>
              </a:rPr>
              <a:t>.</a:t>
            </a:r>
            <a:endParaRPr lang="en-US" sz="2100" b="1" dirty="0">
              <a:solidFill>
                <a:schemeClr val="bg1"/>
              </a:solidFill>
              <a:latin typeface="Liberation Sans" panose="020B0604020202020204" pitchFamily="34" charset="0"/>
            </a:endParaRPr>
          </a:p>
        </p:txBody>
      </p:sp>
      <p:sp>
        <p:nvSpPr>
          <p:cNvPr id="10" name="Oval 9"/>
          <p:cNvSpPr/>
          <p:nvPr/>
        </p:nvSpPr>
        <p:spPr bwMode="auto">
          <a:xfrm>
            <a:off x="1872343" y="1568767"/>
            <a:ext cx="522514" cy="514350"/>
          </a:xfrm>
          <a:prstGeom prst="ellipse">
            <a:avLst/>
          </a:prstGeom>
          <a:solidFill>
            <a:srgbClr val="FF33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6</a:t>
            </a:r>
            <a:endParaRPr lang="en-US" sz="2500" b="1" dirty="0">
              <a:solidFill>
                <a:schemeClr val="bg1"/>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12"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3"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5"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7924800" cy="442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IFRS </a:t>
            </a:r>
            <a:r>
              <a:rPr lang="en-US" sz="1900" b="0" dirty="0">
                <a:solidFill>
                  <a:schemeClr val="tx1"/>
                </a:solidFill>
                <a:latin typeface="Liberation Sans" panose="020B0604020202020204" pitchFamily="34" charset="0"/>
              </a:rPr>
              <a:t>recommends but does not require the use of the title “statement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position” </a:t>
            </a:r>
            <a:r>
              <a:rPr lang="en-US" sz="1900" b="0" dirty="0" smtClean="0">
                <a:solidFill>
                  <a:schemeClr val="tx1"/>
                </a:solidFill>
                <a:latin typeface="Liberation Sans" panose="020B0604020202020204" pitchFamily="34" charset="0"/>
              </a:rPr>
              <a:t>rather than </a:t>
            </a:r>
            <a:r>
              <a:rPr lang="en-US" sz="1900" b="0" dirty="0">
                <a:solidFill>
                  <a:schemeClr val="tx1"/>
                </a:solidFill>
                <a:latin typeface="Liberation Sans" panose="020B0604020202020204" pitchFamily="34" charset="0"/>
              </a:rPr>
              <a:t>balance sheet</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format of statement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position information is often presented differently under </a:t>
            </a:r>
            <a:r>
              <a:rPr lang="en-US" sz="1900" b="0" dirty="0" smtClean="0">
                <a:solidFill>
                  <a:schemeClr val="tx1"/>
                </a:solidFill>
                <a:latin typeface="Liberation Sans" panose="020B0604020202020204" pitchFamily="34" charset="0"/>
              </a:rPr>
              <a:t>IFRS.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Although </a:t>
            </a:r>
            <a:r>
              <a:rPr lang="en-US" sz="1900" b="0" dirty="0">
                <a:solidFill>
                  <a:schemeClr val="tx1"/>
                </a:solidFill>
                <a:latin typeface="Liberation Sans" panose="020B0604020202020204" pitchFamily="34" charset="0"/>
              </a:rPr>
              <a:t>no </a:t>
            </a:r>
            <a:r>
              <a:rPr lang="en-US" sz="1900" b="0" dirty="0" smtClean="0">
                <a:solidFill>
                  <a:schemeClr val="tx1"/>
                </a:solidFill>
                <a:latin typeface="Liberation Sans" panose="020B0604020202020204" pitchFamily="34" charset="0"/>
              </a:rPr>
              <a:t>specific </a:t>
            </a:r>
            <a:r>
              <a:rPr lang="en-US" sz="1900" b="0" dirty="0">
                <a:solidFill>
                  <a:schemeClr val="tx1"/>
                </a:solidFill>
                <a:latin typeface="Liberation Sans" panose="020B0604020202020204" pitchFamily="34" charset="0"/>
              </a:rPr>
              <a:t>format is required, many companies that follow IFRS present statement </a:t>
            </a:r>
            <a:r>
              <a:rPr lang="en-US" sz="1900" b="0" dirty="0" smtClean="0">
                <a:solidFill>
                  <a:schemeClr val="tx1"/>
                </a:solidFill>
                <a:latin typeface="Liberation Sans" panose="020B0604020202020204" pitchFamily="34" charset="0"/>
              </a:rPr>
              <a:t>of financial </a:t>
            </a:r>
            <a:r>
              <a:rPr lang="en-US" sz="1900" b="0" dirty="0">
                <a:solidFill>
                  <a:schemeClr val="tx1"/>
                </a:solidFill>
                <a:latin typeface="Liberation Sans" panose="020B0604020202020204" pitchFamily="34" charset="0"/>
              </a:rPr>
              <a:t>position information in this order</a:t>
            </a:r>
            <a:r>
              <a:rPr lang="en-US" sz="1900" b="0" dirty="0" smtClean="0">
                <a:solidFill>
                  <a:schemeClr val="tx1"/>
                </a:solidFill>
                <a:latin typeface="Liberation Sans" panose="020B0604020202020204" pitchFamily="34" charset="0"/>
              </a:rPr>
              <a:t>:</a:t>
            </a:r>
          </a:p>
          <a:p>
            <a:pPr marL="1255713" lvl="2" indent="-341313">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Non-current assets</a:t>
            </a:r>
          </a:p>
          <a:p>
            <a:pPr marL="1255713" lvl="2" indent="-341313">
              <a:lnSpc>
                <a:spcPct val="115000"/>
              </a:lnSpc>
              <a:spcBef>
                <a:spcPts val="2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Current assets</a:t>
            </a:r>
          </a:p>
          <a:p>
            <a:pPr marL="1255713" lvl="2" indent="-341313">
              <a:lnSpc>
                <a:spcPct val="115000"/>
              </a:lnSpc>
              <a:spcBef>
                <a:spcPts val="2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Equity</a:t>
            </a:r>
            <a:endParaRPr lang="en-US" altLang="en-US" sz="1900" b="0" dirty="0">
              <a:solidFill>
                <a:schemeClr val="tx1"/>
              </a:solidFill>
              <a:latin typeface="Liberation Sans" panose="020B0604020202020204" pitchFamily="34" charset="0"/>
            </a:endParaRPr>
          </a:p>
        </p:txBody>
      </p:sp>
      <p:sp>
        <p:nvSpPr>
          <p:cNvPr id="63491"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6">
                    <a:lumMod val="75000"/>
                  </a:schemeClr>
                </a:solidFill>
                <a:latin typeface="Liberation Sans" panose="020B0604020202020204" pitchFamily="34" charset="0"/>
              </a:rPr>
              <a:t>Key Points</a:t>
            </a:r>
          </a:p>
        </p:txBody>
      </p:sp>
      <p:sp>
        <p:nvSpPr>
          <p:cNvPr id="2" name="Rectangle 1"/>
          <p:cNvSpPr/>
          <p:nvPr/>
        </p:nvSpPr>
        <p:spPr>
          <a:xfrm>
            <a:off x="3962400" y="5229327"/>
            <a:ext cx="4572000" cy="790473"/>
          </a:xfrm>
          <a:prstGeom prst="rect">
            <a:avLst/>
          </a:prstGeom>
        </p:spPr>
        <p:txBody>
          <a:bodyPr>
            <a:spAutoFit/>
          </a:bodyPr>
          <a:lstStyle/>
          <a:p>
            <a:pPr marL="804863" lvl="1" indent="-347663" algn="l">
              <a:lnSpc>
                <a:spcPct val="115000"/>
              </a:lnSpc>
              <a:spcBef>
                <a:spcPts val="2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Non-current liabilities</a:t>
            </a:r>
          </a:p>
          <a:p>
            <a:pPr marL="804863" lvl="1" indent="-347663" algn="l">
              <a:lnSpc>
                <a:spcPct val="115000"/>
              </a:lnSpc>
              <a:spcBef>
                <a:spcPts val="2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Current liabilities</a:t>
            </a:r>
            <a:endParaRPr lang="en-US" altLang="en-US" sz="1900" b="0" dirty="0">
              <a:solidFill>
                <a:schemeClr val="tx1"/>
              </a:solidFill>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1"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7924800" cy="341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current assets are usually listed in the reverse order of liquidity. For example, </a:t>
            </a:r>
            <a:r>
              <a:rPr lang="en-US" sz="1900" b="0" dirty="0" smtClean="0">
                <a:solidFill>
                  <a:schemeClr val="tx1"/>
                </a:solidFill>
                <a:latin typeface="Liberation Sans" panose="020B0604020202020204" pitchFamily="34" charset="0"/>
              </a:rPr>
              <a:t>under GAAP </a:t>
            </a:r>
            <a:r>
              <a:rPr lang="en-US" sz="1900" b="0" dirty="0">
                <a:solidFill>
                  <a:schemeClr val="tx1"/>
                </a:solidFill>
                <a:latin typeface="Liberation Sans" panose="020B0604020202020204" pitchFamily="34" charset="0"/>
              </a:rPr>
              <a:t>cash is listed </a:t>
            </a:r>
            <a:r>
              <a:rPr lang="en-US" sz="1900" b="0" dirty="0" smtClean="0">
                <a:solidFill>
                  <a:schemeClr val="tx1"/>
                </a:solidFill>
                <a:latin typeface="Liberation Sans" panose="020B0604020202020204" pitchFamily="34" charset="0"/>
              </a:rPr>
              <a:t>first</a:t>
            </a:r>
            <a:r>
              <a:rPr lang="en-US" sz="1900" b="0" dirty="0">
                <a:solidFill>
                  <a:schemeClr val="tx1"/>
                </a:solidFill>
                <a:latin typeface="Liberation Sans" panose="020B0604020202020204" pitchFamily="34" charset="0"/>
              </a:rPr>
              <a:t>, but under IFRS it is listed </a:t>
            </a:r>
            <a:r>
              <a:rPr lang="en-US" sz="1900" b="0" dirty="0" smtClean="0">
                <a:solidFill>
                  <a:schemeClr val="tx1"/>
                </a:solidFill>
                <a:latin typeface="Liberation Sans" panose="020B0604020202020204" pitchFamily="34" charset="0"/>
              </a:rPr>
              <a:t>last.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Both </a:t>
            </a:r>
            <a:r>
              <a:rPr lang="en-US" sz="1900" b="0" dirty="0">
                <a:solidFill>
                  <a:schemeClr val="tx1"/>
                </a:solidFill>
                <a:latin typeface="Liberation Sans" panose="020B0604020202020204" pitchFamily="34" charset="0"/>
              </a:rPr>
              <a:t>GAAP and IFRS are increasing the use of fair value to report assets. However, at this </a:t>
            </a:r>
            <a:r>
              <a:rPr lang="en-US" sz="1900" b="0" dirty="0" smtClean="0">
                <a:solidFill>
                  <a:schemeClr val="tx1"/>
                </a:solidFill>
                <a:latin typeface="Liberation Sans" panose="020B0604020202020204" pitchFamily="34" charset="0"/>
              </a:rPr>
              <a:t>point IFRS </a:t>
            </a:r>
            <a:r>
              <a:rPr lang="en-US" sz="1900" b="0" dirty="0">
                <a:solidFill>
                  <a:schemeClr val="tx1"/>
                </a:solidFill>
                <a:latin typeface="Liberation Sans" panose="020B0604020202020204" pitchFamily="34" charset="0"/>
              </a:rPr>
              <a:t>has adopted it more broadly. As examples, under IFRS, companies can apply fair value </a:t>
            </a:r>
            <a:r>
              <a:rPr lang="en-US" sz="1900" b="0" dirty="0" smtClean="0">
                <a:solidFill>
                  <a:schemeClr val="tx1"/>
                </a:solidFill>
                <a:latin typeface="Liberation Sans" panose="020B0604020202020204" pitchFamily="34" charset="0"/>
              </a:rPr>
              <a:t>to property</a:t>
            </a:r>
            <a:r>
              <a:rPr lang="en-US" sz="1900" b="0" dirty="0">
                <a:solidFill>
                  <a:schemeClr val="tx1"/>
                </a:solidFill>
                <a:latin typeface="Liberation Sans" panose="020B0604020202020204" pitchFamily="34" charset="0"/>
              </a:rPr>
              <a:t>, plant, and equipment, and in some cases intangible assets.</a:t>
            </a:r>
          </a:p>
        </p:txBody>
      </p:sp>
      <p:sp>
        <p:nvSpPr>
          <p:cNvPr id="63491"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accent6">
                    <a:lumMod val="75000"/>
                  </a:schemeClr>
                </a:solidFill>
                <a:latin typeface="Liberation Sans" panose="020B0604020202020204" pitchFamily="34" charset="0"/>
              </a:rPr>
              <a:t>Key Points</a:t>
            </a: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320734358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extLst>
              <p:ext uri="{D42A27DB-BD31-4B8C-83A1-F6EECF244321}">
                <p14:modId xmlns:p14="http://schemas.microsoft.com/office/powerpoint/2010/main" val="1223732892"/>
              </p:ext>
            </p:extLst>
          </p:nvPr>
        </p:nvGraphicFramePr>
        <p:xfrm>
          <a:off x="152400" y="1438275"/>
          <a:ext cx="8810625" cy="4959350"/>
        </p:xfrm>
        <a:graphic>
          <a:graphicData uri="http://schemas.openxmlformats.org/presentationml/2006/ole">
            <mc:AlternateContent xmlns:mc="http://schemas.openxmlformats.org/markup-compatibility/2006">
              <mc:Choice xmlns:v="urn:schemas-microsoft-com:vml" Requires="v">
                <p:oleObj spid="_x0000_s9318" name="Worksheet" r:id="rId5" imgW="8572512" imgH="4686317" progId="Excel.Sheet.8">
                  <p:embed/>
                </p:oleObj>
              </mc:Choice>
              <mc:Fallback>
                <p:oleObj name="Worksheet" r:id="rId5" imgW="8572512" imgH="4686317" progId="Excel.Sheet.8">
                  <p:embed/>
                  <p:pic>
                    <p:nvPicPr>
                      <p:cNvPr id="0" name="Object 2"/>
                      <p:cNvPicPr>
                        <a:picLocks noChangeAspect="1" noChangeArrowheads="1"/>
                      </p:cNvPicPr>
                      <p:nvPr/>
                    </p:nvPicPr>
                    <p:blipFill>
                      <a:blip r:embed="rId6"/>
                      <a:srcRect/>
                      <a:stretch>
                        <a:fillRect/>
                      </a:stretch>
                    </p:blipFill>
                    <p:spPr bwMode="auto">
                      <a:xfrm>
                        <a:off x="152400" y="1438275"/>
                        <a:ext cx="8810625"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Oval 5"/>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9221" name="Text Box 11"/>
          <p:cNvSpPr txBox="1">
            <a:spLocks noChangeArrowheads="1"/>
          </p:cNvSpPr>
          <p:nvPr/>
        </p:nvSpPr>
        <p:spPr bwMode="auto">
          <a:xfrm>
            <a:off x="3886200" y="20574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9222" name="Text Box 13"/>
          <p:cNvSpPr txBox="1">
            <a:spLocks noChangeArrowheads="1"/>
          </p:cNvSpPr>
          <p:nvPr/>
        </p:nvSpPr>
        <p:spPr bwMode="auto">
          <a:xfrm>
            <a:off x="3886200" y="22399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9223" name="Text Box 14"/>
          <p:cNvSpPr txBox="1">
            <a:spLocks noChangeArrowheads="1"/>
          </p:cNvSpPr>
          <p:nvPr/>
        </p:nvSpPr>
        <p:spPr bwMode="auto">
          <a:xfrm>
            <a:off x="3352800" y="431641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9224" name="Text Box 15"/>
          <p:cNvSpPr txBox="1">
            <a:spLocks noChangeArrowheads="1"/>
          </p:cNvSpPr>
          <p:nvPr/>
        </p:nvSpPr>
        <p:spPr bwMode="auto">
          <a:xfrm>
            <a:off x="3352800" y="3767138"/>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9225" name="Text Box 16"/>
          <p:cNvSpPr txBox="1">
            <a:spLocks noChangeArrowheads="1"/>
          </p:cNvSpPr>
          <p:nvPr/>
        </p:nvSpPr>
        <p:spPr bwMode="auto">
          <a:xfrm>
            <a:off x="3886200" y="467201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9226"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9227" name="Text Box 18"/>
          <p:cNvSpPr txBox="1">
            <a:spLocks noChangeArrowheads="1"/>
          </p:cNvSpPr>
          <p:nvPr/>
        </p:nvSpPr>
        <p:spPr bwMode="auto">
          <a:xfrm>
            <a:off x="3352800" y="292576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9228" name="Text Box 17"/>
          <p:cNvSpPr txBox="1">
            <a:spLocks noChangeArrowheads="1"/>
          </p:cNvSpPr>
          <p:nvPr/>
        </p:nvSpPr>
        <p:spPr bwMode="auto">
          <a:xfrm>
            <a:off x="3886200" y="361156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9229" name="Text Box 14"/>
          <p:cNvSpPr txBox="1">
            <a:spLocks noChangeArrowheads="1"/>
          </p:cNvSpPr>
          <p:nvPr/>
        </p:nvSpPr>
        <p:spPr bwMode="auto">
          <a:xfrm>
            <a:off x="3352800" y="449897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9230" name="Text Box 12"/>
          <p:cNvSpPr txBox="1">
            <a:spLocks noChangeArrowheads="1"/>
          </p:cNvSpPr>
          <p:nvPr/>
        </p:nvSpPr>
        <p:spPr bwMode="auto">
          <a:xfrm>
            <a:off x="3352800" y="50022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9231" name="Text Box 12"/>
          <p:cNvSpPr txBox="1">
            <a:spLocks noChangeArrowheads="1"/>
          </p:cNvSpPr>
          <p:nvPr/>
        </p:nvSpPr>
        <p:spPr bwMode="auto">
          <a:xfrm>
            <a:off x="3352800" y="517525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9232" name="Text Box 16"/>
          <p:cNvSpPr txBox="1">
            <a:spLocks noChangeArrowheads="1"/>
          </p:cNvSpPr>
          <p:nvPr/>
        </p:nvSpPr>
        <p:spPr bwMode="auto">
          <a:xfrm>
            <a:off x="3886200" y="534987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9233" name="Text Box 16"/>
          <p:cNvSpPr txBox="1">
            <a:spLocks noChangeArrowheads="1"/>
          </p:cNvSpPr>
          <p:nvPr/>
        </p:nvSpPr>
        <p:spPr bwMode="auto">
          <a:xfrm>
            <a:off x="3886200" y="5513388"/>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9234" name="Text Box 12"/>
          <p:cNvSpPr txBox="1">
            <a:spLocks noChangeArrowheads="1"/>
          </p:cNvSpPr>
          <p:nvPr/>
        </p:nvSpPr>
        <p:spPr bwMode="auto">
          <a:xfrm>
            <a:off x="3352800" y="48371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9235"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236"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9237" name="Rectangle 5"/>
          <p:cNvSpPr>
            <a:spLocks noChangeArrowheads="1"/>
          </p:cNvSpPr>
          <p:nvPr/>
        </p:nvSpPr>
        <p:spPr bwMode="auto">
          <a:xfrm>
            <a:off x="304800" y="990600"/>
            <a:ext cx="8763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2200" b="1" dirty="0" smtClean="0">
                <a:solidFill>
                  <a:schemeClr val="tx2">
                    <a:lumMod val="75000"/>
                  </a:schemeClr>
                </a:solidFill>
                <a:latin typeface="Liberation Sans" panose="020B0604020202020204" pitchFamily="34" charset="0"/>
              </a:rPr>
              <a:t>STEP 2: </a:t>
            </a:r>
            <a:r>
              <a:rPr lang="en-US" altLang="en-US" sz="1900" b="1" dirty="0">
                <a:solidFill>
                  <a:schemeClr val="tx2">
                    <a:lumMod val="75000"/>
                  </a:schemeClr>
                </a:solidFill>
                <a:latin typeface="Liberation Sans" panose="020B0604020202020204" pitchFamily="34" charset="0"/>
              </a:rPr>
              <a:t>ENTER THE ADJUSTMENTS IN THE ADJUSTMENTS COLUMNS</a:t>
            </a:r>
          </a:p>
        </p:txBody>
      </p:sp>
      <p:sp>
        <p:nvSpPr>
          <p:cNvPr id="9238" name="Rectangle 5"/>
          <p:cNvSpPr>
            <a:spLocks noChangeArrowheads="1"/>
          </p:cNvSpPr>
          <p:nvPr/>
        </p:nvSpPr>
        <p:spPr bwMode="auto">
          <a:xfrm>
            <a:off x="5524500" y="5013325"/>
            <a:ext cx="3238500" cy="854075"/>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b="0" dirty="0">
                <a:solidFill>
                  <a:schemeClr val="tx1"/>
                </a:solidFill>
                <a:latin typeface="Liberation Sans" panose="020B0604020202020204" pitchFamily="34" charset="0"/>
              </a:rPr>
              <a:t>Enter adjustment amounts, total adjustments columns,</a:t>
            </a:r>
          </a:p>
          <a:p>
            <a:pPr algn="ctr">
              <a:spcBef>
                <a:spcPct val="0"/>
              </a:spcBef>
              <a:buClrTx/>
              <a:buSzTx/>
              <a:buFontTx/>
              <a:buNone/>
            </a:pPr>
            <a:r>
              <a:rPr lang="en-US" altLang="en-US" sz="1600" b="0" dirty="0">
                <a:solidFill>
                  <a:schemeClr val="tx1"/>
                </a:solidFill>
                <a:latin typeface="Liberation Sans" panose="020B0604020202020204" pitchFamily="34" charset="0"/>
              </a:rPr>
              <a:t>and check for equality.</a:t>
            </a:r>
          </a:p>
        </p:txBody>
      </p:sp>
      <p:sp>
        <p:nvSpPr>
          <p:cNvPr id="9239" name="Rectangle 19"/>
          <p:cNvSpPr>
            <a:spLocks noChangeArrowheads="1"/>
          </p:cNvSpPr>
          <p:nvPr/>
        </p:nvSpPr>
        <p:spPr bwMode="auto">
          <a:xfrm>
            <a:off x="1219200" y="6172200"/>
            <a:ext cx="3733800" cy="338554"/>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b="0" dirty="0">
                <a:solidFill>
                  <a:schemeClr val="tx1"/>
                </a:solidFill>
                <a:latin typeface="Liberation Sans" panose="020B0604020202020204" pitchFamily="34" charset="0"/>
              </a:rPr>
              <a:t>Add additional accounts as needed.</a:t>
            </a:r>
          </a:p>
        </p:txBody>
      </p:sp>
      <p:sp>
        <p:nvSpPr>
          <p:cNvPr id="9240" name="Text Box 22"/>
          <p:cNvSpPr txBox="1">
            <a:spLocks noChangeArrowheads="1"/>
          </p:cNvSpPr>
          <p:nvPr/>
        </p:nvSpPr>
        <p:spPr bwMode="auto">
          <a:xfrm>
            <a:off x="5486400" y="2286000"/>
            <a:ext cx="3352800" cy="2290763"/>
          </a:xfrm>
          <a:prstGeom prst="rect">
            <a:avLst/>
          </a:prstGeom>
          <a:noFill/>
          <a:ln w="2857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marL="401638" indent="-401638" algn="l">
              <a:spcBef>
                <a:spcPct val="20000"/>
              </a:spcBef>
              <a:buClr>
                <a:schemeClr val="accent2"/>
              </a:buClr>
              <a:buSzPct val="75000"/>
              <a:buFont typeface="Wingdings" pitchFamily="2" charset="2"/>
              <a:buChar char="l"/>
              <a:tabLst>
                <a:tab pos="40005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0005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0005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0005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0005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0005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0005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0005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00050" algn="l"/>
              </a:tabLst>
              <a:defRPr sz="2000" b="1">
                <a:solidFill>
                  <a:schemeClr val="bg2"/>
                </a:solidFill>
                <a:latin typeface="Arial" charset="0"/>
              </a:defRPr>
            </a:lvl9pPr>
          </a:lstStyle>
          <a:p>
            <a:pPr>
              <a:lnSpc>
                <a:spcPct val="110000"/>
              </a:lnSpc>
              <a:spcBef>
                <a:spcPct val="10000"/>
              </a:spcBef>
              <a:buClrTx/>
              <a:buSzPct val="80000"/>
              <a:buFontTx/>
              <a:buNone/>
            </a:pPr>
            <a:r>
              <a:rPr lang="en-US" altLang="en-US" sz="1600" dirty="0">
                <a:solidFill>
                  <a:srgbClr val="800000"/>
                </a:solidFill>
                <a:latin typeface="Liberation Sans" panose="020B0604020202020204" pitchFamily="34" charset="0"/>
              </a:rPr>
              <a:t>Adjustments Key:</a:t>
            </a:r>
          </a:p>
          <a:p>
            <a:pPr>
              <a:lnSpc>
                <a:spcPct val="110000"/>
              </a:lnSpc>
              <a:spcBef>
                <a:spcPct val="10000"/>
              </a:spcBef>
              <a:buClrTx/>
              <a:buSzPct val="80000"/>
              <a:buFontTx/>
              <a:buNone/>
            </a:pPr>
            <a:r>
              <a:rPr lang="en-US" altLang="en-US" sz="1600" b="0" dirty="0">
                <a:solidFill>
                  <a:srgbClr val="000000"/>
                </a:solidFill>
                <a:latin typeface="Liberation Sans" panose="020B0604020202020204" pitchFamily="34" charset="0"/>
              </a:rPr>
              <a:t>(a) 	Supplies Used.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(b) 	Insurance Expired.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(c) 	Depreciation Expensed.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(d) 	Service Revenue Recognized.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(e) 	Service Revenue Accrued.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(f) 	Interest Accrued.</a:t>
            </a:r>
          </a:p>
          <a:p>
            <a:pPr>
              <a:lnSpc>
                <a:spcPct val="110000"/>
              </a:lnSpc>
              <a:spcBef>
                <a:spcPct val="0"/>
              </a:spcBef>
              <a:buClrTx/>
              <a:buSzTx/>
              <a:buFontTx/>
              <a:buNone/>
            </a:pPr>
            <a:r>
              <a:rPr lang="en-US" altLang="en-US" sz="1600" b="0" dirty="0">
                <a:solidFill>
                  <a:srgbClr val="000000"/>
                </a:solidFill>
                <a:latin typeface="Liberation Sans" panose="020B0604020202020204" pitchFamily="34" charset="0"/>
              </a:rPr>
              <a:t>(g) 	Salaries Accrued.</a:t>
            </a:r>
          </a:p>
        </p:txBody>
      </p:sp>
      <p:sp>
        <p:nvSpPr>
          <p:cNvPr id="9241" name="AutoShape 23"/>
          <p:cNvSpPr>
            <a:spLocks/>
          </p:cNvSpPr>
          <p:nvPr/>
        </p:nvSpPr>
        <p:spPr bwMode="auto">
          <a:xfrm>
            <a:off x="2286000" y="4419600"/>
            <a:ext cx="152400" cy="1295400"/>
          </a:xfrm>
          <a:prstGeom prst="rightBrace">
            <a:avLst>
              <a:gd name="adj1" fmla="val 70833"/>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9243" name="AutoShape 23"/>
          <p:cNvSpPr>
            <a:spLocks/>
          </p:cNvSpPr>
          <p:nvPr/>
        </p:nvSpPr>
        <p:spPr bwMode="auto">
          <a:xfrm>
            <a:off x="4648200" y="4419600"/>
            <a:ext cx="152400" cy="1295400"/>
          </a:xfrm>
          <a:prstGeom prst="rightBrace">
            <a:avLst>
              <a:gd name="adj1" fmla="val 70833"/>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cxnSp>
        <p:nvCxnSpPr>
          <p:cNvPr id="9244" name="AutoShape 28"/>
          <p:cNvCxnSpPr>
            <a:cxnSpLocks noChangeShapeType="1"/>
            <a:stCxn id="9238" idx="1"/>
            <a:endCxn id="9243" idx="1"/>
          </p:cNvCxnSpPr>
          <p:nvPr/>
        </p:nvCxnSpPr>
        <p:spPr bwMode="auto">
          <a:xfrm flipH="1" flipV="1">
            <a:off x="4814888" y="5067300"/>
            <a:ext cx="695325" cy="373063"/>
          </a:xfrm>
          <a:prstGeom prst="straightConnector1">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5"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4-3</a:t>
            </a:r>
            <a:endParaRPr lang="en-US" altLang="en-US" sz="1200" dirty="0">
              <a:solidFill>
                <a:schemeClr val="tx1"/>
              </a:solidFill>
              <a:latin typeface="Liberation Sans" panose="020B0604020202020204" pitchFamily="34" charset="0"/>
            </a:endParaRPr>
          </a:p>
        </p:txBody>
      </p:sp>
      <p:cxnSp>
        <p:nvCxnSpPr>
          <p:cNvPr id="10" name="Elbow Connector 9"/>
          <p:cNvCxnSpPr>
            <a:stCxn id="9239" idx="0"/>
            <a:endCxn id="9241" idx="1"/>
          </p:cNvCxnSpPr>
          <p:nvPr/>
        </p:nvCxnSpPr>
        <p:spPr bwMode="auto">
          <a:xfrm rot="16200000" flipV="1">
            <a:off x="2209800" y="5295900"/>
            <a:ext cx="1104900" cy="647700"/>
          </a:xfrm>
          <a:prstGeom prst="bentConnector4">
            <a:avLst>
              <a:gd name="adj1" fmla="val 20690"/>
              <a:gd name="adj2" fmla="val -994"/>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33400" y="14478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b="1" dirty="0">
                <a:solidFill>
                  <a:schemeClr val="accent6">
                    <a:lumMod val="75000"/>
                  </a:schemeClr>
                </a:solidFill>
                <a:latin typeface="Liberation Sans" panose="020B0604020202020204" pitchFamily="34" charset="0"/>
              </a:rPr>
              <a:t>Looking to the Future</a:t>
            </a:r>
          </a:p>
        </p:txBody>
      </p:sp>
      <p:sp>
        <p:nvSpPr>
          <p:cNvPr id="65539" name="Rectangle 3"/>
          <p:cNvSpPr>
            <a:spLocks noChangeArrowheads="1"/>
          </p:cNvSpPr>
          <p:nvPr/>
        </p:nvSpPr>
        <p:spPr bwMode="auto">
          <a:xfrm>
            <a:off x="533400" y="1981200"/>
            <a:ext cx="7924800" cy="380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
                <a:srgbClr val="800000"/>
              </a:buClr>
              <a:buSzPct val="80000"/>
              <a:buFont typeface="Wingdings" pitchFamily="2" charset="2"/>
              <a:buNone/>
            </a:pPr>
            <a:r>
              <a:rPr lang="en-US" sz="1900" b="0" dirty="0" smtClean="0">
                <a:latin typeface="Liberation Sans" panose="020B0604020202020204" pitchFamily="34" charset="0"/>
              </a:rPr>
              <a:t>The </a:t>
            </a:r>
            <a:r>
              <a:rPr lang="en-US" sz="1900" b="0" dirty="0">
                <a:latin typeface="Liberation Sans" panose="020B0604020202020204" pitchFamily="34" charset="0"/>
              </a:rPr>
              <a:t>IASB and the FASB are working on a project to converge their standards related to </a:t>
            </a:r>
            <a:r>
              <a:rPr lang="en-US" sz="1900" b="0" dirty="0" smtClean="0">
                <a:latin typeface="Liberation Sans" panose="020B0604020202020204" pitchFamily="34" charset="0"/>
              </a:rPr>
              <a:t>financial statement </a:t>
            </a:r>
            <a:r>
              <a:rPr lang="en-US" sz="1900" b="0" dirty="0">
                <a:latin typeface="Liberation Sans" panose="020B0604020202020204" pitchFamily="34" charset="0"/>
              </a:rPr>
              <a:t>presentation. A key feature of the proposed framework is that each of the statements </a:t>
            </a:r>
            <a:r>
              <a:rPr lang="en-US" sz="1900" b="0" dirty="0" smtClean="0">
                <a:latin typeface="Liberation Sans" panose="020B0604020202020204" pitchFamily="34" charset="0"/>
              </a:rPr>
              <a:t>will be </a:t>
            </a:r>
            <a:r>
              <a:rPr lang="en-US" sz="1900" b="0" dirty="0">
                <a:latin typeface="Liberation Sans" panose="020B0604020202020204" pitchFamily="34" charset="0"/>
              </a:rPr>
              <a:t>organized in the same format, to separate an entity’s </a:t>
            </a:r>
            <a:r>
              <a:rPr lang="en-US" sz="1900" b="0" dirty="0" smtClean="0">
                <a:latin typeface="Liberation Sans" panose="020B0604020202020204" pitchFamily="34" charset="0"/>
              </a:rPr>
              <a:t>financing </a:t>
            </a:r>
            <a:r>
              <a:rPr lang="en-US" sz="1900" b="0" dirty="0">
                <a:latin typeface="Liberation Sans" panose="020B0604020202020204" pitchFamily="34" charset="0"/>
              </a:rPr>
              <a:t>activities from its operating </a:t>
            </a:r>
            <a:r>
              <a:rPr lang="en-US" sz="1900" b="0" dirty="0" smtClean="0">
                <a:latin typeface="Liberation Sans" panose="020B0604020202020204" pitchFamily="34" charset="0"/>
              </a:rPr>
              <a:t>and investing </a:t>
            </a:r>
            <a:r>
              <a:rPr lang="en-US" sz="1900" b="0" dirty="0">
                <a:latin typeface="Liberation Sans" panose="020B0604020202020204" pitchFamily="34" charset="0"/>
              </a:rPr>
              <a:t>activities and, further, to separate </a:t>
            </a:r>
            <a:r>
              <a:rPr lang="en-US" sz="1900" b="0" dirty="0" smtClean="0">
                <a:latin typeface="Liberation Sans" panose="020B0604020202020204" pitchFamily="34" charset="0"/>
              </a:rPr>
              <a:t>financing </a:t>
            </a:r>
            <a:r>
              <a:rPr lang="en-US" sz="1900" b="0" dirty="0">
                <a:latin typeface="Liberation Sans" panose="020B0604020202020204" pitchFamily="34" charset="0"/>
              </a:rPr>
              <a:t>activities into transactions with owners </a:t>
            </a:r>
            <a:r>
              <a:rPr lang="en-US" sz="1900" b="0" dirty="0" smtClean="0">
                <a:latin typeface="Liberation Sans" panose="020B0604020202020204" pitchFamily="34" charset="0"/>
              </a:rPr>
              <a:t>and creditors</a:t>
            </a:r>
            <a:r>
              <a:rPr lang="en-US" sz="1900" b="0" dirty="0">
                <a:latin typeface="Liberation Sans" panose="020B0604020202020204" pitchFamily="34" charset="0"/>
              </a:rPr>
              <a:t>. Thus, the same </a:t>
            </a:r>
            <a:r>
              <a:rPr lang="en-US" sz="1900" b="0" dirty="0" smtClean="0">
                <a:latin typeface="Liberation Sans" panose="020B0604020202020204" pitchFamily="34" charset="0"/>
              </a:rPr>
              <a:t>classifications </a:t>
            </a:r>
            <a:r>
              <a:rPr lang="en-US" sz="1900" b="0" dirty="0">
                <a:latin typeface="Liberation Sans" panose="020B0604020202020204" pitchFamily="34" charset="0"/>
              </a:rPr>
              <a:t>used in the statement of </a:t>
            </a:r>
            <a:r>
              <a:rPr lang="en-US" sz="1900" b="0" dirty="0" smtClean="0">
                <a:latin typeface="Liberation Sans" panose="020B0604020202020204" pitchFamily="34" charset="0"/>
              </a:rPr>
              <a:t>financial </a:t>
            </a:r>
            <a:r>
              <a:rPr lang="en-US" sz="1900" b="0" dirty="0">
                <a:latin typeface="Liberation Sans" panose="020B0604020202020204" pitchFamily="34" charset="0"/>
              </a:rPr>
              <a:t>position would also be </a:t>
            </a:r>
            <a:r>
              <a:rPr lang="en-US" sz="1900" b="0" dirty="0" smtClean="0">
                <a:latin typeface="Liberation Sans" panose="020B0604020202020204" pitchFamily="34" charset="0"/>
              </a:rPr>
              <a:t>used in </a:t>
            </a:r>
            <a:r>
              <a:rPr lang="en-US" sz="1900" b="0" dirty="0">
                <a:latin typeface="Liberation Sans" panose="020B0604020202020204" pitchFamily="34" charset="0"/>
              </a:rPr>
              <a:t>the income statement and the statement of cash </a:t>
            </a:r>
            <a:r>
              <a:rPr lang="en-US" sz="1900" b="0" dirty="0" smtClean="0">
                <a:latin typeface="Liberation Sans" panose="020B0604020202020204" pitchFamily="34" charset="0"/>
              </a:rPr>
              <a:t>flows</a:t>
            </a:r>
            <a:r>
              <a:rPr lang="en-US" sz="1900" b="0" dirty="0">
                <a:latin typeface="Liberation Sans" panose="020B0604020202020204" pitchFamily="34" charset="0"/>
              </a:rPr>
              <a:t>. The project has three phases. You can </a:t>
            </a:r>
            <a:r>
              <a:rPr lang="en-US" sz="1900" b="0" dirty="0" smtClean="0">
                <a:latin typeface="Liberation Sans" panose="020B0604020202020204" pitchFamily="34" charset="0"/>
              </a:rPr>
              <a:t>follow the </a:t>
            </a:r>
            <a:r>
              <a:rPr lang="en-US" sz="1900" b="0" dirty="0">
                <a:latin typeface="Liberation Sans" panose="020B0604020202020204" pitchFamily="34" charset="0"/>
              </a:rPr>
              <a:t>joint </a:t>
            </a:r>
            <a:r>
              <a:rPr lang="en-US" sz="1900" b="0" dirty="0" smtClean="0">
                <a:latin typeface="Liberation Sans" panose="020B0604020202020204" pitchFamily="34" charset="0"/>
              </a:rPr>
              <a:t>financial </a:t>
            </a:r>
            <a:r>
              <a:rPr lang="en-US" sz="1900" b="0" dirty="0">
                <a:latin typeface="Liberation Sans" panose="020B0604020202020204" pitchFamily="34" charset="0"/>
              </a:rPr>
              <a:t>presentation project at the following link: </a:t>
            </a:r>
            <a:r>
              <a:rPr lang="en-US" sz="1900" dirty="0">
                <a:latin typeface="Liberation Sans" panose="020B0604020202020204" pitchFamily="34" charset="0"/>
              </a:rPr>
              <a:t>http://www.fasb.org/project/ </a:t>
            </a:r>
            <a:r>
              <a:rPr lang="en-US" sz="1900" dirty="0" smtClean="0">
                <a:latin typeface="Liberation Sans" panose="020B0604020202020204" pitchFamily="34" charset="0"/>
              </a:rPr>
              <a:t>financial_statement_presentation.shtml </a:t>
            </a:r>
            <a:r>
              <a:rPr lang="en-US" sz="1900" b="0" dirty="0">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33400" y="2041525"/>
            <a:ext cx="7924800" cy="43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25000"/>
              </a:lnSpc>
              <a:spcBef>
                <a:spcPct val="50000"/>
              </a:spcBef>
              <a:buClr>
                <a:schemeClr val="tx1"/>
              </a:buClr>
              <a:buSzTx/>
              <a:buNone/>
            </a:pPr>
            <a:r>
              <a:rPr lang="en-US" sz="1900" b="0" dirty="0" smtClean="0">
                <a:solidFill>
                  <a:schemeClr val="tx1"/>
                </a:solidFill>
                <a:latin typeface="Liberation Sans" panose="020B0604020202020204" pitchFamily="34" charset="0"/>
              </a:rPr>
              <a:t>Companies </a:t>
            </a:r>
            <a:r>
              <a:rPr lang="en-US" sz="1900" b="0" dirty="0">
                <a:solidFill>
                  <a:schemeClr val="tx1"/>
                </a:solidFill>
                <a:latin typeface="Liberation Sans" panose="020B0604020202020204" pitchFamily="34" charset="0"/>
              </a:rPr>
              <a:t>that use IFRS</a:t>
            </a:r>
            <a:r>
              <a:rPr lang="en-US" sz="19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1900" b="0" dirty="0" smtClean="0">
                <a:solidFill>
                  <a:schemeClr val="tx1"/>
                </a:solidFill>
                <a:latin typeface="Liberation Sans" panose="020B0604020202020204" pitchFamily="34" charset="0"/>
              </a:rPr>
              <a:t>may </a:t>
            </a:r>
            <a:r>
              <a:rPr lang="en-US" sz="1900" b="0" dirty="0">
                <a:solidFill>
                  <a:schemeClr val="tx1"/>
                </a:solidFill>
                <a:latin typeface="Liberation Sans" panose="020B0604020202020204" pitchFamily="34" charset="0"/>
              </a:rPr>
              <a:t>report all their assets on the statement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position at fair value</a:t>
            </a:r>
            <a:r>
              <a:rPr lang="en-US" sz="19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1900" b="0" dirty="0" smtClean="0">
                <a:solidFill>
                  <a:schemeClr val="tx1"/>
                </a:solidFill>
                <a:latin typeface="Liberation Sans" panose="020B0604020202020204" pitchFamily="34" charset="0"/>
              </a:rPr>
              <a:t>may </a:t>
            </a:r>
            <a:r>
              <a:rPr lang="en-US" sz="1900" b="0" dirty="0">
                <a:solidFill>
                  <a:schemeClr val="tx1"/>
                </a:solidFill>
                <a:latin typeface="Liberation Sans" panose="020B0604020202020204" pitchFamily="34" charset="0"/>
              </a:rPr>
              <a:t>offset assets against liabilities and show net assets and net liabilities on their </a:t>
            </a:r>
            <a:r>
              <a:rPr lang="en-US" sz="1900" b="0" dirty="0" smtClean="0">
                <a:solidFill>
                  <a:schemeClr val="tx1"/>
                </a:solidFill>
                <a:latin typeface="Liberation Sans" panose="020B0604020202020204" pitchFamily="34" charset="0"/>
              </a:rPr>
              <a:t>statements of financial </a:t>
            </a:r>
            <a:r>
              <a:rPr lang="en-US" sz="1900" b="0" dirty="0">
                <a:solidFill>
                  <a:schemeClr val="tx1"/>
                </a:solidFill>
                <a:latin typeface="Liberation Sans" panose="020B0604020202020204" pitchFamily="34" charset="0"/>
              </a:rPr>
              <a:t>position, rather than the underlying detailed line items</a:t>
            </a:r>
            <a:r>
              <a:rPr lang="en-US" sz="19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1900" b="0" dirty="0" smtClean="0">
                <a:solidFill>
                  <a:schemeClr val="tx1"/>
                </a:solidFill>
                <a:latin typeface="Liberation Sans" panose="020B0604020202020204" pitchFamily="34" charset="0"/>
              </a:rPr>
              <a:t>may </a:t>
            </a:r>
            <a:r>
              <a:rPr lang="en-US" sz="1900" b="0" dirty="0">
                <a:solidFill>
                  <a:schemeClr val="tx1"/>
                </a:solidFill>
                <a:latin typeface="Liberation Sans" panose="020B0604020202020204" pitchFamily="34" charset="0"/>
              </a:rPr>
              <a:t>report non-current assets before current assets on the statement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position</a:t>
            </a:r>
            <a:r>
              <a:rPr lang="en-US" sz="19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1900" b="0" dirty="0" smtClean="0">
                <a:solidFill>
                  <a:schemeClr val="tx1"/>
                </a:solidFill>
                <a:latin typeface="Liberation Sans" panose="020B0604020202020204" pitchFamily="34" charset="0"/>
              </a:rPr>
              <a:t>do </a:t>
            </a:r>
            <a:r>
              <a:rPr lang="en-US" sz="1900" b="0" dirty="0">
                <a:solidFill>
                  <a:schemeClr val="tx1"/>
                </a:solidFill>
                <a:latin typeface="Liberation Sans" panose="020B0604020202020204" pitchFamily="34" charset="0"/>
              </a:rPr>
              <a:t>not have any guidelines as to what should be reported on the statement of </a:t>
            </a:r>
            <a:r>
              <a:rPr lang="en-US" sz="1900" b="0" dirty="0" smtClean="0">
                <a:solidFill>
                  <a:schemeClr val="tx1"/>
                </a:solidFill>
                <a:latin typeface="Liberation Sans" panose="020B0604020202020204" pitchFamily="34" charset="0"/>
              </a:rPr>
              <a:t>financial position</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66563"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2" name="Notched Right Arrow 11"/>
          <p:cNvSpPr/>
          <p:nvPr/>
        </p:nvSpPr>
        <p:spPr bwMode="auto">
          <a:xfrm>
            <a:off x="152400" y="468172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1"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533400" y="2041525"/>
            <a:ext cx="7924800"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1900" b="0" dirty="0">
                <a:solidFill>
                  <a:schemeClr val="tx1"/>
                </a:solidFill>
                <a:latin typeface="Liberation Sans" panose="020B0604020202020204" pitchFamily="34" charset="0"/>
              </a:rPr>
              <a:t>A company has purchased a tract of land and expects to build a production plant on the land in approximately 5 years. During the 5 years before construction, the land will be idle. Under IFRS, the land should be reported as:</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land expense.</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property, plant, and equipment.</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an intangible asset.</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a long-term investment.</a:t>
            </a:r>
          </a:p>
        </p:txBody>
      </p:sp>
      <p:sp>
        <p:nvSpPr>
          <p:cNvPr id="67587"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2" name="Notched Right Arrow 11"/>
          <p:cNvSpPr/>
          <p:nvPr/>
        </p:nvSpPr>
        <p:spPr bwMode="auto">
          <a:xfrm>
            <a:off x="152400" y="515778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1"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33400" y="2041525"/>
            <a:ext cx="7924800"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1900" b="0" dirty="0">
                <a:solidFill>
                  <a:schemeClr val="tx1"/>
                </a:solidFill>
                <a:latin typeface="Liberation Sans" panose="020B0604020202020204" pitchFamily="34" charset="0"/>
              </a:rPr>
              <a:t>Current assets under IFRS are listed generally:</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by importance.</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in the reverse order of their expected conversion to cash.</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by longevity.</a:t>
            </a:r>
          </a:p>
          <a:p>
            <a:pPr lvl="1">
              <a:lnSpc>
                <a:spcPct val="125000"/>
              </a:lnSpc>
              <a:spcBef>
                <a:spcPct val="50000"/>
              </a:spcBef>
              <a:buClr>
                <a:schemeClr val="tx1"/>
              </a:buClr>
              <a:buSzTx/>
              <a:buFont typeface="Wingdings" pitchFamily="2" charset="2"/>
              <a:buAutoNum type="alphaLcParenR"/>
            </a:pPr>
            <a:r>
              <a:rPr lang="en-US" altLang="en-US" sz="1900" b="0" dirty="0">
                <a:solidFill>
                  <a:schemeClr val="tx1"/>
                </a:solidFill>
                <a:latin typeface="Liberation Sans" panose="020B0604020202020204" pitchFamily="34" charset="0"/>
              </a:rPr>
              <a:t>alphabetically.</a:t>
            </a:r>
          </a:p>
        </p:txBody>
      </p:sp>
      <p:sp>
        <p:nvSpPr>
          <p:cNvPr id="68611" name="Rectangle 2"/>
          <p:cNvSpPr>
            <a:spLocks noChangeArrowheads="1"/>
          </p:cNvSpPr>
          <p:nvPr/>
        </p:nvSpPr>
        <p:spPr bwMode="auto">
          <a:xfrm>
            <a:off x="533400" y="14478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2" name="Notched Right Arrow 11"/>
          <p:cNvSpPr/>
          <p:nvPr/>
        </p:nvSpPr>
        <p:spPr bwMode="auto">
          <a:xfrm>
            <a:off x="152400" y="30480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1"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pPr>
            <a:r>
              <a:rPr lang="en-US" altLang="en-US" sz="2000" dirty="0">
                <a:latin typeface="Liberation Sans" panose="020B0604020202020204" pitchFamily="34" charset="0"/>
              </a:rPr>
              <a:t>“Copyright © </a:t>
            </a:r>
            <a:r>
              <a:rPr lang="en-US" altLang="en-US" sz="2000" dirty="0" smtClean="0">
                <a:latin typeface="Liberation Sans" panose="020B0604020202020204" pitchFamily="34" charset="0"/>
              </a:rPr>
              <a:t>2015 </a:t>
            </a:r>
            <a:r>
              <a:rPr lang="en-US" altLang="en-US" sz="200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110699699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extLst>
              <p:ext uri="{D42A27DB-BD31-4B8C-83A1-F6EECF244321}">
                <p14:modId xmlns:p14="http://schemas.microsoft.com/office/powerpoint/2010/main" val="2981549775"/>
              </p:ext>
            </p:extLst>
          </p:nvPr>
        </p:nvGraphicFramePr>
        <p:xfrm>
          <a:off x="152400" y="1438275"/>
          <a:ext cx="8810625" cy="4959350"/>
        </p:xfrm>
        <a:graphic>
          <a:graphicData uri="http://schemas.openxmlformats.org/presentationml/2006/ole">
            <mc:AlternateContent xmlns:mc="http://schemas.openxmlformats.org/markup-compatibility/2006">
              <mc:Choice xmlns:v="urn:schemas-microsoft-com:vml" Requires="v">
                <p:oleObj spid="_x0000_s10337" name="Worksheet" r:id="rId5" imgW="8572512" imgH="4686317" progId="Excel.Sheet.8">
                  <p:embed/>
                </p:oleObj>
              </mc:Choice>
              <mc:Fallback>
                <p:oleObj name="Worksheet" r:id="rId5" imgW="8572512" imgH="4686317" progId="Excel.Sheet.8">
                  <p:embed/>
                  <p:pic>
                    <p:nvPicPr>
                      <p:cNvPr id="0" name="Object 2"/>
                      <p:cNvPicPr>
                        <a:picLocks noChangeAspect="1" noChangeArrowheads="1"/>
                      </p:cNvPicPr>
                      <p:nvPr/>
                    </p:nvPicPr>
                    <p:blipFill>
                      <a:blip r:embed="rId6"/>
                      <a:srcRect/>
                      <a:stretch>
                        <a:fillRect/>
                      </a:stretch>
                    </p:blipFill>
                    <p:spPr bwMode="auto">
                      <a:xfrm>
                        <a:off x="152400" y="1438275"/>
                        <a:ext cx="8810625"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Oval 5"/>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0245" name="Text Box 11"/>
          <p:cNvSpPr txBox="1">
            <a:spLocks noChangeArrowheads="1"/>
          </p:cNvSpPr>
          <p:nvPr/>
        </p:nvSpPr>
        <p:spPr bwMode="auto">
          <a:xfrm>
            <a:off x="3886200" y="20574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0246" name="Text Box 13"/>
          <p:cNvSpPr txBox="1">
            <a:spLocks noChangeArrowheads="1"/>
          </p:cNvSpPr>
          <p:nvPr/>
        </p:nvSpPr>
        <p:spPr bwMode="auto">
          <a:xfrm>
            <a:off x="3886200" y="22399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0247" name="Text Box 14"/>
          <p:cNvSpPr txBox="1">
            <a:spLocks noChangeArrowheads="1"/>
          </p:cNvSpPr>
          <p:nvPr/>
        </p:nvSpPr>
        <p:spPr bwMode="auto">
          <a:xfrm>
            <a:off x="3352800" y="431641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0248" name="Text Box 15"/>
          <p:cNvSpPr txBox="1">
            <a:spLocks noChangeArrowheads="1"/>
          </p:cNvSpPr>
          <p:nvPr/>
        </p:nvSpPr>
        <p:spPr bwMode="auto">
          <a:xfrm>
            <a:off x="3352800" y="3767138"/>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0249" name="Text Box 16"/>
          <p:cNvSpPr txBox="1">
            <a:spLocks noChangeArrowheads="1"/>
          </p:cNvSpPr>
          <p:nvPr/>
        </p:nvSpPr>
        <p:spPr bwMode="auto">
          <a:xfrm>
            <a:off x="3886200" y="467201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0250"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0251" name="Text Box 18"/>
          <p:cNvSpPr txBox="1">
            <a:spLocks noChangeArrowheads="1"/>
          </p:cNvSpPr>
          <p:nvPr/>
        </p:nvSpPr>
        <p:spPr bwMode="auto">
          <a:xfrm>
            <a:off x="3352800" y="292576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0252" name="Text Box 17"/>
          <p:cNvSpPr txBox="1">
            <a:spLocks noChangeArrowheads="1"/>
          </p:cNvSpPr>
          <p:nvPr/>
        </p:nvSpPr>
        <p:spPr bwMode="auto">
          <a:xfrm>
            <a:off x="3886200" y="361156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0253" name="Text Box 14"/>
          <p:cNvSpPr txBox="1">
            <a:spLocks noChangeArrowheads="1"/>
          </p:cNvSpPr>
          <p:nvPr/>
        </p:nvSpPr>
        <p:spPr bwMode="auto">
          <a:xfrm>
            <a:off x="3352800" y="449897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0254" name="Text Box 12"/>
          <p:cNvSpPr txBox="1">
            <a:spLocks noChangeArrowheads="1"/>
          </p:cNvSpPr>
          <p:nvPr/>
        </p:nvSpPr>
        <p:spPr bwMode="auto">
          <a:xfrm>
            <a:off x="3352800" y="50022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0255" name="Text Box 12"/>
          <p:cNvSpPr txBox="1">
            <a:spLocks noChangeArrowheads="1"/>
          </p:cNvSpPr>
          <p:nvPr/>
        </p:nvSpPr>
        <p:spPr bwMode="auto">
          <a:xfrm>
            <a:off x="3352800" y="517525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0256" name="Text Box 16"/>
          <p:cNvSpPr txBox="1">
            <a:spLocks noChangeArrowheads="1"/>
          </p:cNvSpPr>
          <p:nvPr/>
        </p:nvSpPr>
        <p:spPr bwMode="auto">
          <a:xfrm>
            <a:off x="3886200" y="534987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0257" name="Text Box 16"/>
          <p:cNvSpPr txBox="1">
            <a:spLocks noChangeArrowheads="1"/>
          </p:cNvSpPr>
          <p:nvPr/>
        </p:nvSpPr>
        <p:spPr bwMode="auto">
          <a:xfrm>
            <a:off x="3886200" y="5513388"/>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0258" name="Text Box 12"/>
          <p:cNvSpPr txBox="1">
            <a:spLocks noChangeArrowheads="1"/>
          </p:cNvSpPr>
          <p:nvPr/>
        </p:nvSpPr>
        <p:spPr bwMode="auto">
          <a:xfrm>
            <a:off x="3352800" y="48371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0259"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60"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10261" name="Rectangle 5"/>
          <p:cNvSpPr>
            <a:spLocks noChangeArrowheads="1"/>
          </p:cNvSpPr>
          <p:nvPr/>
        </p:nvSpPr>
        <p:spPr bwMode="auto">
          <a:xfrm>
            <a:off x="533400" y="990600"/>
            <a:ext cx="830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2200" b="1" dirty="0" smtClean="0">
                <a:solidFill>
                  <a:schemeClr val="tx2">
                    <a:lumMod val="75000"/>
                  </a:schemeClr>
                </a:solidFill>
                <a:latin typeface="Liberation Sans" panose="020B0604020202020204" pitchFamily="34" charset="0"/>
              </a:rPr>
              <a:t>STEP 3: </a:t>
            </a:r>
            <a:r>
              <a:rPr lang="en-US" altLang="en-US" sz="1900" b="1" dirty="0">
                <a:solidFill>
                  <a:schemeClr val="tx2">
                    <a:lumMod val="75000"/>
                  </a:schemeClr>
                </a:solidFill>
                <a:latin typeface="Liberation Sans" panose="020B0604020202020204" pitchFamily="34" charset="0"/>
              </a:rPr>
              <a:t>COMPLETE THE ADJUSTED TRIAL BALANCE COLUMNS</a:t>
            </a:r>
          </a:p>
        </p:txBody>
      </p:sp>
      <p:cxnSp>
        <p:nvCxnSpPr>
          <p:cNvPr id="10262" name="AutoShape 21"/>
          <p:cNvCxnSpPr>
            <a:cxnSpLocks noChangeShapeType="1"/>
          </p:cNvCxnSpPr>
          <p:nvPr/>
        </p:nvCxnSpPr>
        <p:spPr bwMode="auto">
          <a:xfrm flipV="1">
            <a:off x="4724400" y="5943600"/>
            <a:ext cx="723900" cy="457200"/>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63" name="Rectangle 6"/>
          <p:cNvSpPr>
            <a:spLocks noChangeArrowheads="1"/>
          </p:cNvSpPr>
          <p:nvPr/>
        </p:nvSpPr>
        <p:spPr bwMode="auto">
          <a:xfrm>
            <a:off x="1447800" y="6019800"/>
            <a:ext cx="3276600" cy="584200"/>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b="0" dirty="0">
                <a:solidFill>
                  <a:schemeClr val="tx1"/>
                </a:solidFill>
                <a:latin typeface="Liberation Sans" panose="020B0604020202020204" pitchFamily="34" charset="0"/>
              </a:rPr>
              <a:t>Total the adjusted trial balance columns and check for equality.</a:t>
            </a:r>
          </a:p>
        </p:txBody>
      </p:sp>
      <p:sp>
        <p:nvSpPr>
          <p:cNvPr id="10264"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4-4</a:t>
            </a:r>
            <a:endParaRPr lang="en-US" altLang="en-US" sz="1200" dirty="0">
              <a:solidFill>
                <a:schemeClr val="tx1"/>
              </a:solidFill>
              <a:latin typeface="Liberation Sans" panose="020B0604020202020204" pitchFamily="34" charset="0"/>
            </a:endParaRPr>
          </a:p>
        </p:txBody>
      </p:sp>
      <p:sp>
        <p:nvSpPr>
          <p:cNvPr id="2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4106906928"/>
              </p:ext>
            </p:extLst>
          </p:nvPr>
        </p:nvGraphicFramePr>
        <p:xfrm>
          <a:off x="152400" y="1438275"/>
          <a:ext cx="8810625" cy="4959350"/>
        </p:xfrm>
        <a:graphic>
          <a:graphicData uri="http://schemas.openxmlformats.org/presentationml/2006/ole">
            <mc:AlternateContent xmlns:mc="http://schemas.openxmlformats.org/markup-compatibility/2006">
              <mc:Choice xmlns:v="urn:schemas-microsoft-com:vml" Requires="v">
                <p:oleObj spid="_x0000_s11362" name="Worksheet" r:id="rId5" imgW="8572512" imgH="4686317" progId="Excel.Sheet.8">
                  <p:embed/>
                </p:oleObj>
              </mc:Choice>
              <mc:Fallback>
                <p:oleObj name="Worksheet" r:id="rId5" imgW="8572512" imgH="4686317" progId="Excel.Sheet.8">
                  <p:embed/>
                  <p:pic>
                    <p:nvPicPr>
                      <p:cNvPr id="0" name="Object 2"/>
                      <p:cNvPicPr>
                        <a:picLocks noChangeAspect="1" noChangeArrowheads="1"/>
                      </p:cNvPicPr>
                      <p:nvPr/>
                    </p:nvPicPr>
                    <p:blipFill>
                      <a:blip r:embed="rId6"/>
                      <a:srcRect/>
                      <a:stretch>
                        <a:fillRect/>
                      </a:stretch>
                    </p:blipFill>
                    <p:spPr bwMode="auto">
                      <a:xfrm>
                        <a:off x="152400" y="1438275"/>
                        <a:ext cx="8810625"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Oval 5"/>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1269" name="Text Box 11"/>
          <p:cNvSpPr txBox="1">
            <a:spLocks noChangeArrowheads="1"/>
          </p:cNvSpPr>
          <p:nvPr/>
        </p:nvSpPr>
        <p:spPr bwMode="auto">
          <a:xfrm>
            <a:off x="3886200" y="20574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1270" name="Text Box 13"/>
          <p:cNvSpPr txBox="1">
            <a:spLocks noChangeArrowheads="1"/>
          </p:cNvSpPr>
          <p:nvPr/>
        </p:nvSpPr>
        <p:spPr bwMode="auto">
          <a:xfrm>
            <a:off x="3886200" y="22399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1271" name="Text Box 14"/>
          <p:cNvSpPr txBox="1">
            <a:spLocks noChangeArrowheads="1"/>
          </p:cNvSpPr>
          <p:nvPr/>
        </p:nvSpPr>
        <p:spPr bwMode="auto">
          <a:xfrm>
            <a:off x="3352800" y="431641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1272" name="Text Box 15"/>
          <p:cNvSpPr txBox="1">
            <a:spLocks noChangeArrowheads="1"/>
          </p:cNvSpPr>
          <p:nvPr/>
        </p:nvSpPr>
        <p:spPr bwMode="auto">
          <a:xfrm>
            <a:off x="3352800" y="3767138"/>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1273" name="Text Box 16"/>
          <p:cNvSpPr txBox="1">
            <a:spLocks noChangeArrowheads="1"/>
          </p:cNvSpPr>
          <p:nvPr/>
        </p:nvSpPr>
        <p:spPr bwMode="auto">
          <a:xfrm>
            <a:off x="3886200" y="467201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1274"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1275" name="Text Box 18"/>
          <p:cNvSpPr txBox="1">
            <a:spLocks noChangeArrowheads="1"/>
          </p:cNvSpPr>
          <p:nvPr/>
        </p:nvSpPr>
        <p:spPr bwMode="auto">
          <a:xfrm>
            <a:off x="3352800" y="292576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1276" name="Text Box 17"/>
          <p:cNvSpPr txBox="1">
            <a:spLocks noChangeArrowheads="1"/>
          </p:cNvSpPr>
          <p:nvPr/>
        </p:nvSpPr>
        <p:spPr bwMode="auto">
          <a:xfrm>
            <a:off x="3886200" y="361156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1277" name="Text Box 14"/>
          <p:cNvSpPr txBox="1">
            <a:spLocks noChangeArrowheads="1"/>
          </p:cNvSpPr>
          <p:nvPr/>
        </p:nvSpPr>
        <p:spPr bwMode="auto">
          <a:xfrm>
            <a:off x="3352800" y="449897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1278" name="Text Box 12"/>
          <p:cNvSpPr txBox="1">
            <a:spLocks noChangeArrowheads="1"/>
          </p:cNvSpPr>
          <p:nvPr/>
        </p:nvSpPr>
        <p:spPr bwMode="auto">
          <a:xfrm>
            <a:off x="3352800" y="50022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1279" name="Text Box 12"/>
          <p:cNvSpPr txBox="1">
            <a:spLocks noChangeArrowheads="1"/>
          </p:cNvSpPr>
          <p:nvPr/>
        </p:nvSpPr>
        <p:spPr bwMode="auto">
          <a:xfrm>
            <a:off x="3352800" y="517525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1280" name="Text Box 16"/>
          <p:cNvSpPr txBox="1">
            <a:spLocks noChangeArrowheads="1"/>
          </p:cNvSpPr>
          <p:nvPr/>
        </p:nvSpPr>
        <p:spPr bwMode="auto">
          <a:xfrm>
            <a:off x="3886200" y="534987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1281" name="Text Box 16"/>
          <p:cNvSpPr txBox="1">
            <a:spLocks noChangeArrowheads="1"/>
          </p:cNvSpPr>
          <p:nvPr/>
        </p:nvSpPr>
        <p:spPr bwMode="auto">
          <a:xfrm>
            <a:off x="3886200" y="5513388"/>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1282" name="Text Box 12"/>
          <p:cNvSpPr txBox="1">
            <a:spLocks noChangeArrowheads="1"/>
          </p:cNvSpPr>
          <p:nvPr/>
        </p:nvSpPr>
        <p:spPr bwMode="auto">
          <a:xfrm>
            <a:off x="3352800" y="48371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1283"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84"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11285"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4-5</a:t>
            </a:r>
            <a:endParaRPr lang="en-US" altLang="en-US" sz="1200" dirty="0">
              <a:solidFill>
                <a:schemeClr val="tx1"/>
              </a:solidFill>
              <a:latin typeface="Liberation Sans" panose="020B0604020202020204" pitchFamily="34" charset="0"/>
            </a:endParaRPr>
          </a:p>
        </p:txBody>
      </p:sp>
      <p:cxnSp>
        <p:nvCxnSpPr>
          <p:cNvPr id="11286" name="AutoShape 21"/>
          <p:cNvCxnSpPr>
            <a:cxnSpLocks noChangeShapeType="1"/>
          </p:cNvCxnSpPr>
          <p:nvPr/>
        </p:nvCxnSpPr>
        <p:spPr bwMode="auto">
          <a:xfrm flipV="1">
            <a:off x="5638800" y="5943600"/>
            <a:ext cx="1181100" cy="381000"/>
          </a:xfrm>
          <a:prstGeom prst="bentConnector2">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87" name="Rectangle 6"/>
          <p:cNvSpPr>
            <a:spLocks noChangeArrowheads="1"/>
          </p:cNvSpPr>
          <p:nvPr/>
        </p:nvSpPr>
        <p:spPr bwMode="auto">
          <a:xfrm>
            <a:off x="1219200" y="6019800"/>
            <a:ext cx="4419600" cy="584200"/>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b="0" dirty="0">
                <a:solidFill>
                  <a:schemeClr val="tx1"/>
                </a:solidFill>
                <a:latin typeface="Liberation Sans" panose="020B0604020202020204" pitchFamily="34" charset="0"/>
              </a:rPr>
              <a:t>Extend adjusted trial balance amounts to appropriate financial statement columns.</a:t>
            </a:r>
          </a:p>
        </p:txBody>
      </p:sp>
      <p:cxnSp>
        <p:nvCxnSpPr>
          <p:cNvPr id="11288" name="AutoShape 21"/>
          <p:cNvCxnSpPr>
            <a:cxnSpLocks noChangeShapeType="1"/>
          </p:cNvCxnSpPr>
          <p:nvPr/>
        </p:nvCxnSpPr>
        <p:spPr bwMode="auto">
          <a:xfrm flipV="1">
            <a:off x="6781800" y="5943600"/>
            <a:ext cx="1485900" cy="381000"/>
          </a:xfrm>
          <a:prstGeom prst="bentConnector3">
            <a:avLst>
              <a:gd name="adj1" fmla="val 99597"/>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89" name="Rectangle 5"/>
          <p:cNvSpPr>
            <a:spLocks noChangeArrowheads="1"/>
          </p:cNvSpPr>
          <p:nvPr/>
        </p:nvSpPr>
        <p:spPr bwMode="auto">
          <a:xfrm>
            <a:off x="381000" y="990600"/>
            <a:ext cx="845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2200" b="1" dirty="0" smtClean="0">
                <a:solidFill>
                  <a:schemeClr val="tx2">
                    <a:lumMod val="75000"/>
                  </a:schemeClr>
                </a:solidFill>
                <a:latin typeface="Liberation Sans" panose="020B0604020202020204" pitchFamily="34" charset="0"/>
              </a:rPr>
              <a:t>STEP 4: </a:t>
            </a:r>
            <a:r>
              <a:rPr lang="en-US" altLang="en-US" sz="1900" b="1" dirty="0">
                <a:solidFill>
                  <a:schemeClr val="tx2">
                    <a:lumMod val="75000"/>
                  </a:schemeClr>
                </a:solidFill>
                <a:latin typeface="Liberation Sans" panose="020B0604020202020204" pitchFamily="34" charset="0"/>
              </a:rPr>
              <a:t>EXTEND AMOUNTS TO FINANCIAL STATEMENT COLUMNS</a:t>
            </a:r>
          </a:p>
        </p:txBody>
      </p:sp>
      <p:sp>
        <p:nvSpPr>
          <p:cNvPr id="2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4253081684"/>
              </p:ext>
            </p:extLst>
          </p:nvPr>
        </p:nvGraphicFramePr>
        <p:xfrm>
          <a:off x="152400" y="1438275"/>
          <a:ext cx="8810625" cy="4968875"/>
        </p:xfrm>
        <a:graphic>
          <a:graphicData uri="http://schemas.openxmlformats.org/presentationml/2006/ole">
            <mc:AlternateContent xmlns:mc="http://schemas.openxmlformats.org/markup-compatibility/2006">
              <mc:Choice xmlns:v="urn:schemas-microsoft-com:vml" Requires="v">
                <p:oleObj spid="_x0000_s12388" name="Worksheet" r:id="rId5" imgW="8572512" imgH="4695765" progId="Excel.Sheet.8">
                  <p:embed/>
                </p:oleObj>
              </mc:Choice>
              <mc:Fallback>
                <p:oleObj name="Worksheet" r:id="rId5" imgW="8572512" imgH="4695765" progId="Excel.Sheet.8">
                  <p:embed/>
                  <p:pic>
                    <p:nvPicPr>
                      <p:cNvPr id="0" name="Object 2"/>
                      <p:cNvPicPr>
                        <a:picLocks noChangeAspect="1" noChangeArrowheads="1"/>
                      </p:cNvPicPr>
                      <p:nvPr/>
                    </p:nvPicPr>
                    <p:blipFill>
                      <a:blip r:embed="rId6"/>
                      <a:srcRect/>
                      <a:stretch>
                        <a:fillRect/>
                      </a:stretch>
                    </p:blipFill>
                    <p:spPr bwMode="auto">
                      <a:xfrm>
                        <a:off x="152400" y="1438275"/>
                        <a:ext cx="88106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Oval 5"/>
          <p:cNvSpPr>
            <a:spLocks noChangeArrowheads="1"/>
          </p:cNvSpPr>
          <p:nvPr/>
        </p:nvSpPr>
        <p:spPr bwMode="auto">
          <a:xfrm>
            <a:off x="8229600" y="5867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2293" name="Text Box 11"/>
          <p:cNvSpPr txBox="1">
            <a:spLocks noChangeArrowheads="1"/>
          </p:cNvSpPr>
          <p:nvPr/>
        </p:nvSpPr>
        <p:spPr bwMode="auto">
          <a:xfrm>
            <a:off x="3886200" y="20574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2294" name="Text Box 13"/>
          <p:cNvSpPr txBox="1">
            <a:spLocks noChangeArrowheads="1"/>
          </p:cNvSpPr>
          <p:nvPr/>
        </p:nvSpPr>
        <p:spPr bwMode="auto">
          <a:xfrm>
            <a:off x="3886200" y="22399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2295" name="Text Box 14"/>
          <p:cNvSpPr txBox="1">
            <a:spLocks noChangeArrowheads="1"/>
          </p:cNvSpPr>
          <p:nvPr/>
        </p:nvSpPr>
        <p:spPr bwMode="auto">
          <a:xfrm>
            <a:off x="3352800" y="431641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(a)</a:t>
            </a:r>
          </a:p>
        </p:txBody>
      </p:sp>
      <p:sp>
        <p:nvSpPr>
          <p:cNvPr id="12296" name="Text Box 15"/>
          <p:cNvSpPr txBox="1">
            <a:spLocks noChangeArrowheads="1"/>
          </p:cNvSpPr>
          <p:nvPr/>
        </p:nvSpPr>
        <p:spPr bwMode="auto">
          <a:xfrm>
            <a:off x="3352800" y="3767138"/>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2297" name="Text Box 16"/>
          <p:cNvSpPr txBox="1">
            <a:spLocks noChangeArrowheads="1"/>
          </p:cNvSpPr>
          <p:nvPr/>
        </p:nvSpPr>
        <p:spPr bwMode="auto">
          <a:xfrm>
            <a:off x="3886200" y="467201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2298" name="Text Box 17"/>
          <p:cNvSpPr txBox="1">
            <a:spLocks noChangeArrowheads="1"/>
          </p:cNvSpPr>
          <p:nvPr/>
        </p:nvSpPr>
        <p:spPr bwMode="auto">
          <a:xfrm>
            <a:off x="3886200" y="34290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2299" name="Text Box 18"/>
          <p:cNvSpPr txBox="1">
            <a:spLocks noChangeArrowheads="1"/>
          </p:cNvSpPr>
          <p:nvPr/>
        </p:nvSpPr>
        <p:spPr bwMode="auto">
          <a:xfrm>
            <a:off x="3352800" y="2925763"/>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(d)</a:t>
            </a:r>
          </a:p>
        </p:txBody>
      </p:sp>
      <p:sp>
        <p:nvSpPr>
          <p:cNvPr id="12300" name="Text Box 17"/>
          <p:cNvSpPr txBox="1">
            <a:spLocks noChangeArrowheads="1"/>
          </p:cNvSpPr>
          <p:nvPr/>
        </p:nvSpPr>
        <p:spPr bwMode="auto">
          <a:xfrm>
            <a:off x="3886200" y="3611563"/>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2301" name="Text Box 14"/>
          <p:cNvSpPr txBox="1">
            <a:spLocks noChangeArrowheads="1"/>
          </p:cNvSpPr>
          <p:nvPr/>
        </p:nvSpPr>
        <p:spPr bwMode="auto">
          <a:xfrm>
            <a:off x="3352800" y="4498975"/>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50000"/>
              </a:spcBef>
              <a:buClrTx/>
              <a:buSzTx/>
              <a:buFontTx/>
              <a:buNone/>
            </a:pPr>
            <a:r>
              <a:rPr lang="en-US" altLang="en-US" sz="1000" dirty="0">
                <a:solidFill>
                  <a:schemeClr val="tx1"/>
                </a:solidFill>
                <a:latin typeface="Liberation Sans" panose="020B0604020202020204" pitchFamily="34" charset="0"/>
              </a:rPr>
              <a:t>(b)</a:t>
            </a:r>
          </a:p>
        </p:txBody>
      </p:sp>
      <p:sp>
        <p:nvSpPr>
          <p:cNvPr id="12302" name="Text Box 12"/>
          <p:cNvSpPr txBox="1">
            <a:spLocks noChangeArrowheads="1"/>
          </p:cNvSpPr>
          <p:nvPr/>
        </p:nvSpPr>
        <p:spPr bwMode="auto">
          <a:xfrm>
            <a:off x="3352800" y="50022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(e)</a:t>
            </a:r>
          </a:p>
        </p:txBody>
      </p:sp>
      <p:sp>
        <p:nvSpPr>
          <p:cNvPr id="12303" name="Text Box 12"/>
          <p:cNvSpPr txBox="1">
            <a:spLocks noChangeArrowheads="1"/>
          </p:cNvSpPr>
          <p:nvPr/>
        </p:nvSpPr>
        <p:spPr bwMode="auto">
          <a:xfrm>
            <a:off x="3352800" y="517525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2304" name="Text Box 16"/>
          <p:cNvSpPr txBox="1">
            <a:spLocks noChangeArrowheads="1"/>
          </p:cNvSpPr>
          <p:nvPr/>
        </p:nvSpPr>
        <p:spPr bwMode="auto">
          <a:xfrm>
            <a:off x="3886200" y="5349875"/>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(f)</a:t>
            </a:r>
          </a:p>
        </p:txBody>
      </p:sp>
      <p:sp>
        <p:nvSpPr>
          <p:cNvPr id="12305" name="Text Box 16"/>
          <p:cNvSpPr txBox="1">
            <a:spLocks noChangeArrowheads="1"/>
          </p:cNvSpPr>
          <p:nvPr/>
        </p:nvSpPr>
        <p:spPr bwMode="auto">
          <a:xfrm>
            <a:off x="3886200" y="5513388"/>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1000" dirty="0">
                <a:solidFill>
                  <a:schemeClr val="tx1"/>
                </a:solidFill>
                <a:latin typeface="Liberation Sans" panose="020B0604020202020204" pitchFamily="34" charset="0"/>
              </a:rPr>
              <a:t>(g)</a:t>
            </a:r>
          </a:p>
        </p:txBody>
      </p:sp>
      <p:sp>
        <p:nvSpPr>
          <p:cNvPr id="12306" name="Text Box 12"/>
          <p:cNvSpPr txBox="1">
            <a:spLocks noChangeArrowheads="1"/>
          </p:cNvSpPr>
          <p:nvPr/>
        </p:nvSpPr>
        <p:spPr bwMode="auto">
          <a:xfrm>
            <a:off x="3352800" y="48371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50000"/>
              </a:spcBef>
              <a:buClrTx/>
              <a:buSzTx/>
              <a:buFontTx/>
              <a:buNone/>
            </a:pPr>
            <a:r>
              <a:rPr lang="en-US" altLang="en-US" sz="1000" dirty="0">
                <a:solidFill>
                  <a:schemeClr val="tx1"/>
                </a:solidFill>
                <a:latin typeface="Liberation Sans" panose="020B0604020202020204" pitchFamily="34" charset="0"/>
              </a:rPr>
              <a:t>(c)</a:t>
            </a:r>
          </a:p>
        </p:txBody>
      </p:sp>
      <p:sp>
        <p:nvSpPr>
          <p:cNvPr id="12307" name="Line 23"/>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308" name="Line 9"/>
          <p:cNvSpPr>
            <a:spLocks noChangeShapeType="1"/>
          </p:cNvSpPr>
          <p:nvPr/>
        </p:nvSpPr>
        <p:spPr bwMode="auto">
          <a:xfrm flipH="1">
            <a:off x="5410200" y="6400800"/>
            <a:ext cx="381000" cy="0"/>
          </a:xfrm>
          <a:prstGeom prst="line">
            <a:avLst/>
          </a:prstGeom>
          <a:noFill/>
          <a:ln w="28575"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2309" name="Rectangle 6"/>
          <p:cNvSpPr>
            <a:spLocks noChangeArrowheads="1"/>
          </p:cNvSpPr>
          <p:nvPr/>
        </p:nvSpPr>
        <p:spPr bwMode="auto">
          <a:xfrm>
            <a:off x="1981200" y="6203950"/>
            <a:ext cx="3484563" cy="338554"/>
          </a:xfrm>
          <a:prstGeom prst="rect">
            <a:avLst/>
          </a:prstGeom>
          <a:solidFill>
            <a:srgbClr val="FFFF99"/>
          </a:solidFill>
          <a:ln w="28575" cap="sq"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b="0" dirty="0">
                <a:solidFill>
                  <a:schemeClr val="tx1"/>
                </a:solidFill>
                <a:latin typeface="Liberation Sans" panose="020B0604020202020204" pitchFamily="34" charset="0"/>
              </a:rPr>
              <a:t>Compute Net Income or Net Loss.</a:t>
            </a:r>
          </a:p>
        </p:txBody>
      </p:sp>
      <p:sp>
        <p:nvSpPr>
          <p:cNvPr id="12310" name="Line 7"/>
          <p:cNvSpPr>
            <a:spLocks noChangeShapeType="1"/>
          </p:cNvSpPr>
          <p:nvPr/>
        </p:nvSpPr>
        <p:spPr bwMode="auto">
          <a:xfrm>
            <a:off x="5791200" y="5995988"/>
            <a:ext cx="4572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2311" name="Line 8"/>
          <p:cNvSpPr>
            <a:spLocks noChangeShapeType="1"/>
          </p:cNvSpPr>
          <p:nvPr/>
        </p:nvSpPr>
        <p:spPr bwMode="auto">
          <a:xfrm>
            <a:off x="5791200" y="6019800"/>
            <a:ext cx="0" cy="381000"/>
          </a:xfrm>
          <a:prstGeom prst="line">
            <a:avLst/>
          </a:prstGeom>
          <a:noFill/>
          <a:ln w="28575" cap="sq">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2312" name="Line 10"/>
          <p:cNvSpPr>
            <a:spLocks noChangeShapeType="1"/>
          </p:cNvSpPr>
          <p:nvPr/>
        </p:nvSpPr>
        <p:spPr bwMode="auto">
          <a:xfrm>
            <a:off x="6934200" y="5995988"/>
            <a:ext cx="1524000" cy="0"/>
          </a:xfrm>
          <a:prstGeom prst="line">
            <a:avLst/>
          </a:prstGeom>
          <a:noFill/>
          <a:ln w="28575"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2313" name="Rectangle 5"/>
          <p:cNvSpPr>
            <a:spLocks noChangeArrowheads="1"/>
          </p:cNvSpPr>
          <p:nvPr/>
        </p:nvSpPr>
        <p:spPr bwMode="auto">
          <a:xfrm>
            <a:off x="533400" y="990600"/>
            <a:ext cx="7620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p>
            <a:pPr algn="l">
              <a:lnSpc>
                <a:spcPct val="90000"/>
              </a:lnSpc>
              <a:spcBef>
                <a:spcPct val="20000"/>
              </a:spcBef>
              <a:buClr>
                <a:schemeClr val="tx1"/>
              </a:buClr>
              <a:buFont typeface="Wingdings" pitchFamily="2" charset="2"/>
              <a:buNone/>
            </a:pPr>
            <a:r>
              <a:rPr lang="en-US" altLang="en-US" sz="2200" b="1" dirty="0" smtClean="0">
                <a:solidFill>
                  <a:schemeClr val="tx2">
                    <a:lumMod val="75000"/>
                  </a:schemeClr>
                </a:solidFill>
                <a:latin typeface="Liberation Sans" panose="020B0604020202020204" pitchFamily="34" charset="0"/>
              </a:rPr>
              <a:t>STEP 5: </a:t>
            </a:r>
            <a:r>
              <a:rPr lang="en-US" altLang="en-US" sz="1900" b="1" dirty="0">
                <a:solidFill>
                  <a:schemeClr val="tx2">
                    <a:lumMod val="75000"/>
                  </a:schemeClr>
                </a:solidFill>
                <a:latin typeface="Liberation Sans" panose="020B0604020202020204" pitchFamily="34" charset="0"/>
              </a:rPr>
              <a:t>TOTAL COLUMNS, COMPUTE NET INCOME (LOSS)</a:t>
            </a:r>
          </a:p>
        </p:txBody>
      </p:sp>
      <p:sp>
        <p:nvSpPr>
          <p:cNvPr id="12314" name="Rectangle 7"/>
          <p:cNvSpPr>
            <a:spLocks noChangeArrowheads="1"/>
          </p:cNvSpPr>
          <p:nvPr/>
        </p:nvSpPr>
        <p:spPr bwMode="auto">
          <a:xfrm>
            <a:off x="533400" y="1524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Steps in Preparing a Worksheet</a:t>
            </a:r>
          </a:p>
        </p:txBody>
      </p:sp>
      <p:sp>
        <p:nvSpPr>
          <p:cNvPr id="12315" name="Text Box 23"/>
          <p:cNvSpPr txBox="1">
            <a:spLocks noChangeArrowheads="1"/>
          </p:cNvSpPr>
          <p:nvPr/>
        </p:nvSpPr>
        <p:spPr bwMode="auto">
          <a:xfrm>
            <a:off x="7543800" y="457200"/>
            <a:ext cx="1371600" cy="274638"/>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4-6</a:t>
            </a:r>
            <a:endParaRPr lang="en-US" altLang="en-US" sz="1200" dirty="0">
              <a:solidFill>
                <a:schemeClr val="tx1"/>
              </a:solidFill>
              <a:latin typeface="Liberation Sans" panose="020B0604020202020204" pitchFamily="34" charset="0"/>
            </a:endParaRPr>
          </a:p>
        </p:txBody>
      </p:sp>
      <p:sp>
        <p:nvSpPr>
          <p:cNvPr id="2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10465</TotalTime>
  <Pages>43</Pages>
  <Words>2932</Words>
  <Application>Microsoft Office PowerPoint</Application>
  <PresentationFormat>On-screen Show (4:3)</PresentationFormat>
  <Paragraphs>503</Paragraphs>
  <Slides>64</Slides>
  <Notes>64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1" baseType="lpstr">
      <vt:lpstr>Arial</vt:lpstr>
      <vt:lpstr>Comic Sans MS</vt:lpstr>
      <vt:lpstr>Liberation Sans</vt:lpstr>
      <vt:lpstr>Times New Roman</vt:lpstr>
      <vt:lpstr>Wingdings</vt: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Bashar Qara</cp:lastModifiedBy>
  <cp:revision>1846</cp:revision>
  <cp:lastPrinted>1999-09-16T17:08:20Z</cp:lastPrinted>
  <dcterms:created xsi:type="dcterms:W3CDTF">1997-03-28T18:03:02Z</dcterms:created>
  <dcterms:modified xsi:type="dcterms:W3CDTF">2017-07-02T16:08:29Z</dcterms:modified>
</cp:coreProperties>
</file>