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6858000" cx="9144000"/>
  <p:notesSz cx="6858000" cy="91995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73">
          <p15:clr>
            <a:srgbClr val="A4A3A4"/>
          </p15:clr>
        </p15:guide>
      </p15:sldGuideLst>
    </p:ext>
    <p:ext uri="{2D200454-40CA-4A62-9FC3-DE9A4176ACB9}">
      <p15:notesGuideLst>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8AD142-FE96-4356-8C29-E7C273D79AF9}">
  <a:tblStyle styleId="{B48AD142-FE96-4356-8C29-E7C273D79AF9}"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F5"/>
          </a:solidFill>
        </a:fill>
      </a:tcStyle>
    </a:wholeTbl>
    <a:band1H>
      <a:tcTxStyle/>
      <a:tcStyle>
        <a:fill>
          <a:solidFill>
            <a:srgbClr val="CBD4EA"/>
          </a:solidFill>
        </a:fill>
      </a:tcStyle>
    </a:band1H>
    <a:band2H>
      <a:tcTxStyle/>
    </a:band2H>
    <a:band1V>
      <a:tcTxStyle/>
      <a:tcStyle>
        <a:fill>
          <a:solidFill>
            <a:srgbClr val="CBD4EA"/>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73"/>
      </p:guideLst>
    </p:cSldViewPr>
  </p:slideViewPr>
  <p:notesViewPr>
    <p:cSldViewPr snapToGrid="0">
      <p:cViewPr varScale="1">
        <p:scale>
          <a:sx n="100" d="100"/>
          <a:sy n="100" d="100"/>
        </p:scale>
        <p:origin x="0" y="0"/>
      </p:cViewPr>
      <p:guideLst>
        <p:guide pos="2897"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0213" cy="460375"/>
          </a:xfrm>
          <a:prstGeom prst="rect">
            <a:avLst/>
          </a:prstGeom>
          <a:noFill/>
          <a:ln>
            <a:noFill/>
          </a:ln>
        </p:spPr>
        <p:txBody>
          <a:bodyPr anchorCtr="0" anchor="t"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7788" y="0"/>
            <a:ext cx="2970212" cy="460375"/>
          </a:xfrm>
          <a:prstGeom prst="rect">
            <a:avLst/>
          </a:prstGeom>
          <a:noFill/>
          <a:ln>
            <a:noFill/>
          </a:ln>
        </p:spPr>
        <p:txBody>
          <a:bodyPr anchorCtr="0" anchor="t" bIns="46300" lIns="94200" spcFirstLastPara="1" rIns="94200" wrap="square" tIns="463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lvl1pPr indent="-228600" lvl="0" marL="4572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1pPr>
            <a:lvl2pPr indent="-228600" lvl="1" marL="9144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2pPr>
            <a:lvl3pPr indent="-228600" lvl="2" marL="13716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3pPr>
            <a:lvl4pPr indent="-228600" lvl="3" marL="18288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4pPr>
            <a:lvl5pPr indent="-228600" lvl="4" marL="2286000" marR="0" rtl="0" algn="l">
              <a:spcBef>
                <a:spcPts val="420"/>
              </a:spcBef>
              <a:spcAft>
                <a:spcPts val="0"/>
              </a:spcAft>
              <a:buSzPts val="1400"/>
              <a:buNone/>
              <a:defRPr b="0" i="0" sz="14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39188"/>
            <a:ext cx="2970213" cy="460375"/>
          </a:xfrm>
          <a:prstGeom prst="rect">
            <a:avLst/>
          </a:prstGeom>
          <a:noFill/>
          <a:ln>
            <a:noFill/>
          </a:ln>
        </p:spPr>
        <p:txBody>
          <a:bodyPr anchorCtr="0" anchor="b" bIns="46300" lIns="94200" spcFirstLastPara="1" rIns="94200" wrap="square" tIns="463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levelandclinicmeded.com/medicalpubs/diseasemanagement/hepatology/cirrhosis-cholangitis-other-cholestatic-liver-disease/#b0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tionary.org/wiki/lysophospholipids#English" TargetMode="External"/><Relationship Id="rId3" Type="http://schemas.openxmlformats.org/officeDocument/2006/relationships/hyperlink" Target="https://en.wiktionary.org/wiki/organic_chemistry" TargetMode="External"/><Relationship Id="rId4" Type="http://schemas.openxmlformats.org/officeDocument/2006/relationships/hyperlink" Target="https://en.wiktionary.org/wiki/phospholipid" TargetMode="External"/><Relationship Id="rId5" Type="http://schemas.openxmlformats.org/officeDocument/2006/relationships/hyperlink" Target="https://en.wiktionary.org/wiki/acy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Ester" TargetMode="External"/><Relationship Id="rId3" Type="http://schemas.openxmlformats.org/officeDocument/2006/relationships/hyperlink" Target="https://en.wikipedia.org/wiki/Cholesterol" TargetMode="External"/><Relationship Id="rId4" Type="http://schemas.openxmlformats.org/officeDocument/2006/relationships/hyperlink" Target="https://en.wikipedia.org/wiki/Carboxylate" TargetMode="External"/><Relationship Id="rId9" Type="http://schemas.openxmlformats.org/officeDocument/2006/relationships/hyperlink" Target="https://en.wikipedia.org/wiki/Cholesteryl_ester#cite_note-2" TargetMode="External"/><Relationship Id="rId5" Type="http://schemas.openxmlformats.org/officeDocument/2006/relationships/hyperlink" Target="https://en.wikipedia.org/wiki/Fatty_acid" TargetMode="External"/><Relationship Id="rId6" Type="http://schemas.openxmlformats.org/officeDocument/2006/relationships/hyperlink" Target="https://en.wikipedia.org/wiki/Hydroxyl" TargetMode="External"/><Relationship Id="rId7" Type="http://schemas.openxmlformats.org/officeDocument/2006/relationships/hyperlink" Target="https://en.wikipedia.org/wiki/Cholesteryl_ester#cite_note-1" TargetMode="External"/><Relationship Id="rId8" Type="http://schemas.openxmlformats.org/officeDocument/2006/relationships/hyperlink" Target="https://en.wikipedia.org/wiki/Atherosclerosi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1" name="Google Shape;61;p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32" name="Google Shape;132;p1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33" name="Google Shape;133;p1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41" name="Google Shape;141;p1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47" name="Google Shape;147;p1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53" name="Google Shape;153;p1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60" name="Google Shape;160;p1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66" name="Google Shape;166;p1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72" name="Google Shape;172;p1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73" name="Google Shape;173;p1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79" name="Google Shape;179;p1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85" name="Google Shape;185;p1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91" name="Google Shape;191;p1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68" name="Google Shape;68;p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97" name="Google Shape;197;p2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0" i="0" lang="en-US" sz="1200">
                <a:solidFill>
                  <a:schemeClr val="dk1"/>
                </a:solidFill>
                <a:latin typeface="Times"/>
                <a:ea typeface="Times"/>
                <a:cs typeface="Times"/>
                <a:sym typeface="Times"/>
              </a:rPr>
              <a:t>The term </a:t>
            </a:r>
            <a:r>
              <a:rPr b="0" i="1" lang="en-US" sz="1200">
                <a:solidFill>
                  <a:schemeClr val="dk1"/>
                </a:solidFill>
                <a:latin typeface="Times"/>
                <a:ea typeface="Times"/>
                <a:cs typeface="Times"/>
                <a:sym typeface="Times"/>
              </a:rPr>
              <a:t>cholestasis</a:t>
            </a:r>
            <a:r>
              <a:rPr b="0" i="0" lang="en-US" sz="1200">
                <a:solidFill>
                  <a:schemeClr val="dk1"/>
                </a:solidFill>
                <a:latin typeface="Times"/>
                <a:ea typeface="Times"/>
                <a:cs typeface="Times"/>
                <a:sym typeface="Times"/>
              </a:rPr>
              <a:t> originally derives from the Greek and literally means “a standing still of bile.” This disruption of bile flow can occur on a cellular level in the hepatocyte, at the level of the intrahepatic biliary ductules, or from an extrahepatic mechanical obstruction of the bile ducts. Commonly, bile flow is only partially disrupted, giving rise to anicteric cholestasis, or cholestasis without jaundice. Cholestasis is defined, therefore, both clinically and biochemically, with varying degrees of jaundice, pruritus, and elevated levels of conjugated bilirubin, alkaline phosphatase, γ-glutamyl transpeptidase, 5'-nucleotidase, bile acids, and cholesterol. A conventional categorization of cholestatic liver diseases has divided these factors into intrahepatic and extrahepatic causes (</a:t>
            </a:r>
            <a:r>
              <a:rPr b="0" i="0" lang="en-US" sz="1200" u="sng">
                <a:solidFill>
                  <a:schemeClr val="hlink"/>
                </a:solidFill>
                <a:latin typeface="Times"/>
                <a:ea typeface="Times"/>
                <a:cs typeface="Times"/>
                <a:sym typeface="Times"/>
                <a:hlinkClick r:id="rId2"/>
              </a:rPr>
              <a:t>Box 1</a:t>
            </a:r>
            <a:r>
              <a:rPr b="0" i="0" lang="en-US" sz="1200">
                <a:solidFill>
                  <a:schemeClr val="dk1"/>
                </a:solidFill>
                <a:latin typeface="Times"/>
                <a:ea typeface="Times"/>
                <a:cs typeface="Times"/>
                <a:sym typeface="Times"/>
              </a:rPr>
              <a:t>). This chapter discusses the different types of intrahepatic cholestatic liver disease.</a:t>
            </a:r>
            <a:endParaRPr/>
          </a:p>
        </p:txBody>
      </p:sp>
      <p:sp>
        <p:nvSpPr>
          <p:cNvPr id="198" name="Google Shape;198;p2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204" name="Google Shape;204;p2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2: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18" name="Google Shape;218;p2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23" name="Google Shape;223;p2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28" name="Google Shape;228;p2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1" i="0" lang="en-US" sz="1200">
                <a:solidFill>
                  <a:schemeClr val="dk1"/>
                </a:solidFill>
                <a:latin typeface="Times"/>
                <a:ea typeface="Times"/>
                <a:cs typeface="Times"/>
                <a:sym typeface="Times"/>
              </a:rPr>
              <a:t>lysophospholipid</a:t>
            </a:r>
            <a:r>
              <a:rPr b="0" i="0" lang="en-US" sz="1200">
                <a:solidFill>
                  <a:schemeClr val="dk1"/>
                </a:solidFill>
                <a:latin typeface="Times"/>
                <a:ea typeface="Times"/>
                <a:cs typeface="Times"/>
                <a:sym typeface="Times"/>
              </a:rPr>
              <a:t> (</a:t>
            </a:r>
            <a:r>
              <a:rPr b="0" i="1" lang="en-US" sz="1200">
                <a:solidFill>
                  <a:schemeClr val="dk1"/>
                </a:solidFill>
                <a:latin typeface="Times"/>
                <a:ea typeface="Times"/>
                <a:cs typeface="Times"/>
                <a:sym typeface="Times"/>
              </a:rPr>
              <a:t>plural</a:t>
            </a:r>
            <a:r>
              <a:rPr b="0" i="0" lang="en-US" sz="1200">
                <a:solidFill>
                  <a:schemeClr val="dk1"/>
                </a:solidFill>
                <a:latin typeface="Times"/>
                <a:ea typeface="Times"/>
                <a:cs typeface="Times"/>
                <a:sym typeface="Times"/>
              </a:rPr>
              <a:t> </a:t>
            </a:r>
            <a:r>
              <a:rPr b="1" i="0" lang="en-US" sz="1200" u="sng" strike="noStrike">
                <a:solidFill>
                  <a:schemeClr val="hlink"/>
                </a:solidFill>
                <a:latin typeface="Times"/>
                <a:ea typeface="Times"/>
                <a:cs typeface="Times"/>
                <a:sym typeface="Times"/>
                <a:hlinkClick r:id="rId2"/>
              </a:rPr>
              <a:t>lysophospholipids</a:t>
            </a:r>
            <a:r>
              <a:rPr b="0" i="0" lang="en-US" sz="1200">
                <a:solidFill>
                  <a:schemeClr val="dk1"/>
                </a:solidFill>
                <a:latin typeface="Times"/>
                <a:ea typeface="Times"/>
                <a:cs typeface="Times"/>
                <a:sym typeface="Times"/>
              </a:rPr>
              <a:t>)</a:t>
            </a:r>
            <a:endParaRPr/>
          </a:p>
          <a:p>
            <a:pPr indent="0" lvl="0" marL="0" rtl="0" algn="l">
              <a:spcBef>
                <a:spcPts val="360"/>
              </a:spcBef>
              <a:spcAft>
                <a:spcPts val="0"/>
              </a:spcAft>
              <a:buNone/>
            </a:pPr>
            <a:r>
              <a:rPr b="0" i="0" lang="en-US" sz="1200">
                <a:solidFill>
                  <a:schemeClr val="dk1"/>
                </a:solidFill>
                <a:latin typeface="Times"/>
                <a:ea typeface="Times"/>
                <a:cs typeface="Times"/>
                <a:sym typeface="Times"/>
              </a:rPr>
              <a:t>(</a:t>
            </a:r>
            <a:r>
              <a:rPr b="0" i="1" lang="en-US" sz="1200" u="sng" strike="noStrike">
                <a:solidFill>
                  <a:schemeClr val="hlink"/>
                </a:solidFill>
                <a:latin typeface="Times"/>
                <a:ea typeface="Times"/>
                <a:cs typeface="Times"/>
                <a:sym typeface="Times"/>
                <a:hlinkClick r:id="rId3"/>
              </a:rPr>
              <a:t>organic chemistry</a:t>
            </a:r>
            <a:r>
              <a:rPr b="0" i="0" lang="en-US" sz="1200">
                <a:solidFill>
                  <a:schemeClr val="dk1"/>
                </a:solidFill>
                <a:latin typeface="Times"/>
                <a:ea typeface="Times"/>
                <a:cs typeface="Times"/>
                <a:sym typeface="Times"/>
              </a:rPr>
              <a:t>) Any derivative of a </a:t>
            </a:r>
            <a:r>
              <a:rPr b="0" i="0" lang="en-US" sz="1200" u="sng" strike="noStrike">
                <a:solidFill>
                  <a:schemeClr val="hlink"/>
                </a:solidFill>
                <a:latin typeface="Times"/>
                <a:ea typeface="Times"/>
                <a:cs typeface="Times"/>
                <a:sym typeface="Times"/>
                <a:hlinkClick r:id="rId4"/>
              </a:rPr>
              <a:t>phospholipid</a:t>
            </a:r>
            <a:r>
              <a:rPr b="0" i="0" lang="en-US" sz="1200">
                <a:solidFill>
                  <a:schemeClr val="dk1"/>
                </a:solidFill>
                <a:latin typeface="Times"/>
                <a:ea typeface="Times"/>
                <a:cs typeface="Times"/>
                <a:sym typeface="Times"/>
              </a:rPr>
              <a:t> in which one or both </a:t>
            </a:r>
            <a:r>
              <a:rPr b="0" i="0" lang="en-US" sz="1200" u="sng" strike="noStrike">
                <a:solidFill>
                  <a:schemeClr val="hlink"/>
                </a:solidFill>
                <a:latin typeface="Times"/>
                <a:ea typeface="Times"/>
                <a:cs typeface="Times"/>
                <a:sym typeface="Times"/>
                <a:hlinkClick r:id="rId5"/>
              </a:rPr>
              <a:t>acyl</a:t>
            </a:r>
            <a:r>
              <a:rPr b="0" i="0" lang="en-US" sz="1200">
                <a:solidFill>
                  <a:schemeClr val="dk1"/>
                </a:solidFill>
                <a:latin typeface="Times"/>
                <a:ea typeface="Times"/>
                <a:cs typeface="Times"/>
                <a:sym typeface="Times"/>
              </a:rPr>
              <a:t> derivatives have been removed by hydrolysis</a:t>
            </a:r>
            <a:endParaRPr/>
          </a:p>
          <a:p>
            <a:pPr indent="0" lvl="0" marL="0" rtl="0" algn="l">
              <a:spcBef>
                <a:spcPts val="420"/>
              </a:spcBef>
              <a:spcAft>
                <a:spcPts val="0"/>
              </a:spcAft>
              <a:buNone/>
            </a:pPr>
            <a:r>
              <a:t/>
            </a:r>
            <a:endParaRPr/>
          </a:p>
        </p:txBody>
      </p:sp>
      <p:sp>
        <p:nvSpPr>
          <p:cNvPr id="229" name="Google Shape;229;p2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235" name="Google Shape;235;p2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236" name="Google Shape;236;p2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42" name="Google Shape;242;p2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278" name="Google Shape;278;p2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16" name="Google Shape;316;p2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321" name="Google Shape;321;p2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75" name="Google Shape;75;p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27" name="Google Shape;327;p3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328" name="Google Shape;328;p3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34" name="Google Shape;334;p3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a:t>
            </a:r>
            <a:endParaRPr/>
          </a:p>
        </p:txBody>
      </p:sp>
      <p:sp>
        <p:nvSpPr>
          <p:cNvPr id="335" name="Google Shape;335;p3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341" name="Google Shape;341;p3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342" name="Google Shape;342;p3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
        <p:nvSpPr>
          <p:cNvPr id="348" name="Google Shape;348;p3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9" name="Google Shape;349;p33:notes"/>
          <p:cNvSpPr txBox="1"/>
          <p:nvPr>
            <p:ph idx="1" type="body"/>
          </p:nvPr>
        </p:nvSpPr>
        <p:spPr>
          <a:xfrm>
            <a:off x="685800" y="4343400"/>
            <a:ext cx="5486400" cy="4114800"/>
          </a:xfrm>
          <a:prstGeom prst="rect">
            <a:avLst/>
          </a:prstGeom>
          <a:noFill/>
          <a:ln>
            <a:noFill/>
          </a:ln>
        </p:spPr>
        <p:txBody>
          <a:bodyPr anchorCtr="0" anchor="t" bIns="46300" lIns="94200" spcFirstLastPara="1" rIns="94200" wrap="square" tIns="46300">
            <a:noAutofit/>
          </a:bodyPr>
          <a:lstStyle/>
          <a:p>
            <a:pPr indent="0" lvl="0" marL="0" rtl="0" algn="l">
              <a:lnSpc>
                <a:spcPct val="90000"/>
              </a:lnSpc>
              <a:spcBef>
                <a:spcPts val="0"/>
              </a:spcBef>
              <a:spcAft>
                <a:spcPts val="0"/>
              </a:spcAft>
              <a:buNone/>
            </a:pPr>
            <a:r>
              <a:t/>
            </a:r>
            <a:endParaRPr b="1" sz="9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
        <p:nvSpPr>
          <p:cNvPr id="435" name="Google Shape;435;p3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3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56" name="Google Shape;456;p3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63" name="Google Shape;463;p3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468" name="Google Shape;468;p3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Discussed later on slide </a:t>
            </a:r>
            <a:endParaRPr/>
          </a:p>
        </p:txBody>
      </p:sp>
      <p:sp>
        <p:nvSpPr>
          <p:cNvPr id="469" name="Google Shape;469;p3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475" name="Google Shape;475;p3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
        <p:nvSpPr>
          <p:cNvPr id="481" name="Google Shape;481;p3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2" name="Google Shape;482;p3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82" name="Google Shape;82;p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83" name="Google Shape;83;p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523" name="Google Shape;523;p4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
        <p:nvSpPr>
          <p:cNvPr id="528" name="Google Shape;528;p4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9" name="Google Shape;529;p41:notes"/>
          <p:cNvSpPr txBox="1"/>
          <p:nvPr>
            <p:ph idx="1" type="body"/>
          </p:nvPr>
        </p:nvSpPr>
        <p:spPr>
          <a:xfrm>
            <a:off x="685800" y="4343400"/>
            <a:ext cx="5486400" cy="4114800"/>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4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
        <p:nvSpPr>
          <p:cNvPr id="541" name="Google Shape;541;p4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2" name="Google Shape;542;p42:notes"/>
          <p:cNvSpPr txBox="1"/>
          <p:nvPr>
            <p:ph idx="1" type="body"/>
          </p:nvPr>
        </p:nvSpPr>
        <p:spPr>
          <a:xfrm>
            <a:off x="685800" y="4343400"/>
            <a:ext cx="5486400" cy="4114800"/>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Fed state: High adipose LPL. Increased glucose transport into adipocyte.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591" name="Google Shape;591;p4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2" name="Google Shape;592;p4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598" name="Google Shape;598;p4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05" name="Google Shape;605;p4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6" name="Google Shape;606;p4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12" name="Google Shape;612;p4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3" name="Google Shape;613;p4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19" name="Google Shape;619;p4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24" name="Google Shape;624;p4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30" name="Google Shape;630;p4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90" name="Google Shape;90;p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0: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36" name="Google Shape;636;p5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7" name="Google Shape;637;p50: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51: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43" name="Google Shape;643;p5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4" name="Google Shape;644;p51: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5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50" name="Google Shape;650;p5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lang="en-US"/>
              <a:t>Diabetes mellitus leads to increased shunting of glucose into the pentose pathway, causing increased fatty acid synthesis. Renal failure depresses the removal of large-molecular-weight constituents like triglycerides, causing increased serum levels. Hypertriglyceridemia is generally a result of an imbalance between synthesis and clear-ance of VLDL in the circulation.12</a:t>
            </a:r>
            <a:endParaRPr/>
          </a:p>
        </p:txBody>
      </p:sp>
      <p:sp>
        <p:nvSpPr>
          <p:cNvPr id="651" name="Google Shape;651;p5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5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58" name="Google Shape;658;p5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659" name="Google Shape;659;p5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54: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65" name="Google Shape;665;p5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55: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71" name="Google Shape;671;p5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2" name="Google Shape;672;p55: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6: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78" name="Google Shape;678;p5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5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684" name="Google Shape;684;p5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5" name="Google Shape;685;p5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58: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691" name="Google Shape;691;p5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9: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01" name="Google Shape;701;p5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2" name="Google Shape;702;p59: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00" name="Google Shape;100;p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01" name="Google Shape;101;p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6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08" name="Google Shape;708;p6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1: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15" name="Google Shape;715;p61: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62: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22" name="Google Shape;722;p62: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23" name="Google Shape;723;p62: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3: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29" name="Google Shape;729;p63: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0" name="Google Shape;730;p63: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64: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736" name="Google Shape;736;p64: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7" name="Google Shape;737;p64: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65: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43" name="Google Shape;743;p65: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66: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749" name="Google Shape;749;p66: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750" name="Google Shape;750;p66: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67: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56" name="Google Shape;756;p6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6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765" name="Google Shape;765;p6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766" name="Google Shape;766;p6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6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74" name="Google Shape;774;p6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08" name="Google Shape;108;p7: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t/>
            </a:r>
            <a:endParaRPr/>
          </a:p>
        </p:txBody>
      </p:sp>
      <p:sp>
        <p:nvSpPr>
          <p:cNvPr id="109" name="Google Shape;109;p7: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70: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783" name="Google Shape;783;p70: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117" name="Google Shape;117;p8:notes"/>
          <p:cNvSpPr txBox="1"/>
          <p:nvPr>
            <p:ph idx="1" type="body"/>
          </p:nvPr>
        </p:nvSpPr>
        <p:spPr>
          <a:xfrm>
            <a:off x="838200" y="4343400"/>
            <a:ext cx="5029200" cy="4144963"/>
          </a:xfrm>
          <a:prstGeom prst="rect">
            <a:avLst/>
          </a:prstGeom>
          <a:noFill/>
          <a:ln>
            <a:noFill/>
          </a:ln>
        </p:spPr>
        <p:txBody>
          <a:bodyPr anchorCtr="0" anchor="t" bIns="46300" lIns="94200" spcFirstLastPara="1" rIns="94200" wrap="square" tIns="46300">
            <a:noAutofit/>
          </a:bodyPr>
          <a:lstStyle/>
          <a:p>
            <a:pPr indent="0" lvl="0" marL="0" rtl="0" algn="l">
              <a:spcBef>
                <a:spcPts val="0"/>
              </a:spcBef>
              <a:spcAft>
                <a:spcPts val="0"/>
              </a:spcAft>
              <a:buNone/>
            </a:pPr>
            <a:r>
              <a:rPr b="1" i="0" lang="en-US" sz="1200">
                <a:solidFill>
                  <a:schemeClr val="dk1"/>
                </a:solidFill>
                <a:latin typeface="Times"/>
                <a:ea typeface="Times"/>
                <a:cs typeface="Times"/>
                <a:sym typeface="Times"/>
              </a:rPr>
              <a:t>Cholesteryl ester</a:t>
            </a:r>
            <a:r>
              <a:rPr b="0" i="0" lang="en-US" sz="1200">
                <a:solidFill>
                  <a:schemeClr val="dk1"/>
                </a:solidFill>
                <a:latin typeface="Times"/>
                <a:ea typeface="Times"/>
                <a:cs typeface="Times"/>
                <a:sym typeface="Times"/>
              </a:rPr>
              <a:t>, a dietary lipid, is an </a:t>
            </a:r>
            <a:r>
              <a:rPr b="0" i="0" lang="en-US" sz="1200" u="sng" strike="noStrike">
                <a:solidFill>
                  <a:schemeClr val="hlink"/>
                </a:solidFill>
                <a:latin typeface="Times"/>
                <a:ea typeface="Times"/>
                <a:cs typeface="Times"/>
                <a:sym typeface="Times"/>
                <a:hlinkClick r:id="rId2"/>
              </a:rPr>
              <a:t>ester</a:t>
            </a:r>
            <a:r>
              <a:rPr b="0" i="0" lang="en-US" sz="1200">
                <a:solidFill>
                  <a:schemeClr val="dk1"/>
                </a:solidFill>
                <a:latin typeface="Times"/>
                <a:ea typeface="Times"/>
                <a:cs typeface="Times"/>
                <a:sym typeface="Times"/>
              </a:rPr>
              <a:t> of </a:t>
            </a:r>
            <a:r>
              <a:rPr b="0" i="0" lang="en-US" sz="1200" u="sng" strike="noStrike">
                <a:solidFill>
                  <a:schemeClr val="hlink"/>
                </a:solidFill>
                <a:latin typeface="Times"/>
                <a:ea typeface="Times"/>
                <a:cs typeface="Times"/>
                <a:sym typeface="Times"/>
                <a:hlinkClick r:id="rId3"/>
              </a:rPr>
              <a:t>cholesterol</a:t>
            </a:r>
            <a:r>
              <a:rPr b="0" i="0" lang="en-US" sz="1200">
                <a:solidFill>
                  <a:schemeClr val="dk1"/>
                </a:solidFill>
                <a:latin typeface="Times"/>
                <a:ea typeface="Times"/>
                <a:cs typeface="Times"/>
                <a:sym typeface="Times"/>
              </a:rPr>
              <a:t>. The ester bond is formed between the </a:t>
            </a:r>
            <a:r>
              <a:rPr b="0" i="0" lang="en-US" sz="1200" u="sng" strike="noStrike">
                <a:solidFill>
                  <a:schemeClr val="hlink"/>
                </a:solidFill>
                <a:latin typeface="Times"/>
                <a:ea typeface="Times"/>
                <a:cs typeface="Times"/>
                <a:sym typeface="Times"/>
                <a:hlinkClick r:id="rId4"/>
              </a:rPr>
              <a:t>carboxylate</a:t>
            </a:r>
            <a:r>
              <a:rPr b="0" i="0" lang="en-US" sz="1200">
                <a:solidFill>
                  <a:schemeClr val="dk1"/>
                </a:solidFill>
                <a:latin typeface="Times"/>
                <a:ea typeface="Times"/>
                <a:cs typeface="Times"/>
                <a:sym typeface="Times"/>
              </a:rPr>
              <a:t> group of a </a:t>
            </a:r>
            <a:r>
              <a:rPr b="0" i="0" lang="en-US" sz="1200" u="sng" strike="noStrike">
                <a:solidFill>
                  <a:schemeClr val="hlink"/>
                </a:solidFill>
                <a:latin typeface="Times"/>
                <a:ea typeface="Times"/>
                <a:cs typeface="Times"/>
                <a:sym typeface="Times"/>
                <a:hlinkClick r:id="rId5"/>
              </a:rPr>
              <a:t>fatty acid</a:t>
            </a:r>
            <a:r>
              <a:rPr b="0" i="0" lang="en-US" sz="1200">
                <a:solidFill>
                  <a:schemeClr val="dk1"/>
                </a:solidFill>
                <a:latin typeface="Times"/>
                <a:ea typeface="Times"/>
                <a:cs typeface="Times"/>
                <a:sym typeface="Times"/>
              </a:rPr>
              <a:t> and the </a:t>
            </a:r>
            <a:r>
              <a:rPr b="0" i="0" lang="en-US" sz="1200" u="sng" strike="noStrike">
                <a:solidFill>
                  <a:schemeClr val="hlink"/>
                </a:solidFill>
                <a:latin typeface="Times"/>
                <a:ea typeface="Times"/>
                <a:cs typeface="Times"/>
                <a:sym typeface="Times"/>
                <a:hlinkClick r:id="rId6"/>
              </a:rPr>
              <a:t>hydroxyl</a:t>
            </a:r>
            <a:r>
              <a:rPr b="0" i="0" lang="en-US" sz="1200">
                <a:solidFill>
                  <a:schemeClr val="dk1"/>
                </a:solidFill>
                <a:latin typeface="Times"/>
                <a:ea typeface="Times"/>
                <a:cs typeface="Times"/>
                <a:sym typeface="Times"/>
              </a:rPr>
              <a:t> group of cholesterol. Cholesteryl esters have a lower solubility in water due to their increased hydrophobicity. They are hydrolyzed by pancreatic enzymes, cholesterol esterase, to produce cholesterol and free fatty acids.</a:t>
            </a:r>
            <a:r>
              <a:rPr b="0" baseline="30000" i="0" lang="en-US" sz="1200" u="sng" strike="noStrike">
                <a:solidFill>
                  <a:schemeClr val="hlink"/>
                </a:solidFill>
                <a:latin typeface="Times"/>
                <a:ea typeface="Times"/>
                <a:cs typeface="Times"/>
                <a:sym typeface="Times"/>
                <a:hlinkClick r:id="rId7"/>
              </a:rPr>
              <a:t>[1]</a:t>
            </a:r>
            <a:r>
              <a:rPr b="0" i="0" lang="en-US" sz="1200">
                <a:solidFill>
                  <a:schemeClr val="dk1"/>
                </a:solidFill>
                <a:latin typeface="Times"/>
                <a:ea typeface="Times"/>
                <a:cs typeface="Times"/>
                <a:sym typeface="Times"/>
              </a:rPr>
              <a:t> They are associated with</a:t>
            </a:r>
            <a:r>
              <a:rPr b="0" i="0" lang="en-US" sz="1200" u="sng" strike="noStrike">
                <a:solidFill>
                  <a:schemeClr val="hlink"/>
                </a:solidFill>
                <a:latin typeface="Times"/>
                <a:ea typeface="Times"/>
                <a:cs typeface="Times"/>
                <a:sym typeface="Times"/>
                <a:hlinkClick r:id="rId8"/>
              </a:rPr>
              <a:t>atherosclerosis</a:t>
            </a:r>
            <a:r>
              <a:rPr b="0" i="0" lang="en-US" sz="1200">
                <a:solidFill>
                  <a:schemeClr val="dk1"/>
                </a:solidFill>
                <a:latin typeface="Times"/>
                <a:ea typeface="Times"/>
                <a:cs typeface="Times"/>
                <a:sym typeface="Times"/>
              </a:rPr>
              <a:t>.</a:t>
            </a:r>
            <a:r>
              <a:rPr b="0" baseline="30000" i="0" lang="en-US" sz="1200" u="sng" strike="noStrike">
                <a:solidFill>
                  <a:schemeClr val="hlink"/>
                </a:solidFill>
                <a:latin typeface="Times"/>
                <a:ea typeface="Times"/>
                <a:cs typeface="Times"/>
                <a:sym typeface="Times"/>
                <a:hlinkClick r:id="rId9"/>
              </a:rPr>
              <a:t>[2]</a:t>
            </a:r>
            <a:endParaRPr/>
          </a:p>
        </p:txBody>
      </p:sp>
      <p:sp>
        <p:nvSpPr>
          <p:cNvPr id="118" name="Google Shape;118;p8:notes"/>
          <p:cNvSpPr txBox="1"/>
          <p:nvPr>
            <p:ph idx="12" type="sldNum"/>
          </p:nvPr>
        </p:nvSpPr>
        <p:spPr>
          <a:xfrm>
            <a:off x="3887788" y="8739188"/>
            <a:ext cx="2970212" cy="460375"/>
          </a:xfrm>
          <a:prstGeom prst="rect">
            <a:avLst/>
          </a:prstGeom>
          <a:noFill/>
          <a:ln>
            <a:noFill/>
          </a:ln>
        </p:spPr>
        <p:txBody>
          <a:bodyPr anchorCtr="0" anchor="b" bIns="46300" lIns="94200" spcFirstLastPara="1" rIns="94200" wrap="square" tIns="463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838200" y="4343400"/>
            <a:ext cx="5029200" cy="4144963"/>
          </a:xfrm>
          <a:prstGeom prst="rect">
            <a:avLst/>
          </a:prstGeom>
        </p:spPr>
        <p:txBody>
          <a:bodyPr anchorCtr="0" anchor="t" bIns="46300" lIns="94200" spcFirstLastPara="1" rIns="94200" wrap="square" tIns="46300">
            <a:noAutofit/>
          </a:bodyPr>
          <a:lstStyle/>
          <a:p>
            <a:pPr indent="0" lvl="0" marL="0" rtl="0" algn="l">
              <a:spcBef>
                <a:spcPts val="420"/>
              </a:spcBef>
              <a:spcAft>
                <a:spcPts val="0"/>
              </a:spcAft>
              <a:buNone/>
            </a:pPr>
            <a:r>
              <a:t/>
            </a:r>
            <a:endParaRPr/>
          </a:p>
        </p:txBody>
      </p:sp>
      <p:sp>
        <p:nvSpPr>
          <p:cNvPr id="126" name="Google Shape;126;p9:notes"/>
          <p:cNvSpPr/>
          <p:nvPr>
            <p:ph idx="2" type="sldImg"/>
          </p:nvPr>
        </p:nvSpPr>
        <p:spPr>
          <a:xfrm>
            <a:off x="1135063" y="688975"/>
            <a:ext cx="4595812" cy="34464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2"/>
          <p:cNvSpPr/>
          <p:nvPr/>
        </p:nvSpPr>
        <p:spPr>
          <a:xfrm>
            <a:off x="1219200" y="2667000"/>
            <a:ext cx="6705600" cy="3505200"/>
          </a:xfrm>
          <a:prstGeom prst="rect">
            <a:avLst/>
          </a:prstGeom>
          <a:noFill/>
          <a:ln cap="flat" cmpd="sng" w="19050">
            <a:solidFill>
              <a:srgbClr val="1974C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Master slide" id="18" name="Google Shape;18;p2"/>
          <p:cNvPicPr preferRelativeResize="0"/>
          <p:nvPr/>
        </p:nvPicPr>
        <p:blipFill rotWithShape="1">
          <a:blip r:embed="rId2">
            <a:alphaModFix/>
          </a:blip>
          <a:srcRect b="0" l="0" r="0" t="0"/>
          <a:stretch/>
        </p:blipFill>
        <p:spPr>
          <a:xfrm>
            <a:off x="0" y="0"/>
            <a:ext cx="9144000" cy="2000250"/>
          </a:xfrm>
          <a:prstGeom prst="rect">
            <a:avLst/>
          </a:prstGeom>
          <a:noFill/>
          <a:ln>
            <a:noFill/>
          </a:ln>
        </p:spPr>
      </p:pic>
      <p:sp>
        <p:nvSpPr>
          <p:cNvPr id="19" name="Google Shape;19;p2"/>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
        <p:nvSpPr>
          <p:cNvPr id="20" name="Google Shape;20;p2"/>
          <p:cNvSpPr txBox="1"/>
          <p:nvPr>
            <p:ph type="ctrTitle"/>
          </p:nvPr>
        </p:nvSpPr>
        <p:spPr>
          <a:xfrm>
            <a:off x="1223963" y="3724275"/>
            <a:ext cx="6692900" cy="838200"/>
          </a:xfrm>
          <a:prstGeom prst="rect">
            <a:avLst/>
          </a:prstGeom>
          <a:noFill/>
          <a:ln>
            <a:noFill/>
          </a:ln>
        </p:spPr>
        <p:txBody>
          <a:bodyPr anchorCtr="1" anchor="b" bIns="0" lIns="0" spcFirstLastPara="1" rIns="0" wrap="square" tIns="0">
            <a:spAutoFit/>
          </a:bodyPr>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 name="Google Shape;21;p2"/>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80"/>
              </a:spcBef>
              <a:spcAft>
                <a:spcPts val="0"/>
              </a:spcAft>
              <a:buSzPts val="1800"/>
              <a:buFont typeface="Verdana"/>
              <a:buNone/>
              <a:defRPr sz="1800"/>
            </a:lvl1pPr>
            <a:lvl2pPr lvl="1" algn="l">
              <a:lnSpc>
                <a:spcPct val="90000"/>
              </a:lnSpc>
              <a:spcBef>
                <a:spcPts val="1080"/>
              </a:spcBef>
              <a:spcAft>
                <a:spcPts val="0"/>
              </a:spcAft>
              <a:buSzPts val="1800"/>
              <a:buChar char="–"/>
              <a:defRPr/>
            </a:lvl2pPr>
            <a:lvl3pPr lvl="2" algn="l">
              <a:lnSpc>
                <a:spcPct val="90000"/>
              </a:lnSpc>
              <a:spcBef>
                <a:spcPts val="1080"/>
              </a:spcBef>
              <a:spcAft>
                <a:spcPts val="0"/>
              </a:spcAft>
              <a:buSzPts val="1800"/>
              <a:buChar char="•"/>
              <a:defRPr/>
            </a:lvl3pPr>
            <a:lvl4pPr lvl="3" algn="l">
              <a:lnSpc>
                <a:spcPct val="90000"/>
              </a:lnSpc>
              <a:spcBef>
                <a:spcPts val="1080"/>
              </a:spcBef>
              <a:spcAft>
                <a:spcPts val="0"/>
              </a:spcAft>
              <a:buSzPts val="1800"/>
              <a:buChar char="•"/>
              <a:defRPr/>
            </a:lvl4pPr>
            <a:lvl5pPr lvl="4" algn="l">
              <a:lnSpc>
                <a:spcPct val="90000"/>
              </a:lnSpc>
              <a:spcBef>
                <a:spcPts val="1080"/>
              </a:spcBef>
              <a:spcAft>
                <a:spcPts val="0"/>
              </a:spcAft>
              <a:buSzPts val="1800"/>
              <a:buChar char="•"/>
              <a:defRPr/>
            </a:lvl5pPr>
            <a:lvl6pPr lvl="5" algn="l">
              <a:lnSpc>
                <a:spcPct val="90000"/>
              </a:lnSpc>
              <a:spcBef>
                <a:spcPts val="1080"/>
              </a:spcBef>
              <a:spcAft>
                <a:spcPts val="0"/>
              </a:spcAft>
              <a:buSzPts val="1800"/>
              <a:buChar char="•"/>
              <a:defRPr/>
            </a:lvl6pPr>
            <a:lvl7pPr lvl="6" algn="l">
              <a:lnSpc>
                <a:spcPct val="90000"/>
              </a:lnSpc>
              <a:spcBef>
                <a:spcPts val="1080"/>
              </a:spcBef>
              <a:spcAft>
                <a:spcPts val="0"/>
              </a:spcAft>
              <a:buSzPts val="1800"/>
              <a:buChar char="•"/>
              <a:defRPr/>
            </a:lvl7pPr>
            <a:lvl8pPr lvl="7" algn="l">
              <a:lnSpc>
                <a:spcPct val="90000"/>
              </a:lnSpc>
              <a:spcBef>
                <a:spcPts val="1080"/>
              </a:spcBef>
              <a:spcAft>
                <a:spcPts val="0"/>
              </a:spcAft>
              <a:buSzPts val="1800"/>
              <a:buChar char="•"/>
              <a:defRPr/>
            </a:lvl8pPr>
            <a:lvl9pPr lvl="8" algn="l">
              <a:lnSpc>
                <a:spcPct val="90000"/>
              </a:lnSpc>
              <a:spcBef>
                <a:spcPts val="1080"/>
              </a:spcBef>
              <a:spcAft>
                <a:spcPts val="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 name="Shape 49"/>
        <p:cNvGrpSpPr/>
        <p:nvPr/>
      </p:nvGrpSpPr>
      <p:grpSpPr>
        <a:xfrm>
          <a:off x="0" y="0"/>
          <a:ext cx="0" cy="0"/>
          <a:chOff x="0" y="0"/>
          <a:chExt cx="0" cy="0"/>
        </a:xfrm>
      </p:grpSpPr>
      <p:sp>
        <p:nvSpPr>
          <p:cNvPr id="50" name="Google Shape;50;p11"/>
          <p:cNvSpPr txBox="1"/>
          <p:nvPr>
            <p:ph type="title"/>
          </p:nvPr>
        </p:nvSpPr>
        <p:spPr>
          <a:xfrm>
            <a:off x="1792288" y="4800600"/>
            <a:ext cx="5486400" cy="56673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1" name="Google Shape;51;p11"/>
          <p:cNvSpPr/>
          <p:nvPr>
            <p:ph idx="2" type="pic"/>
          </p:nvPr>
        </p:nvSpPr>
        <p:spPr>
          <a:xfrm>
            <a:off x="1792288" y="612775"/>
            <a:ext cx="5486400" cy="4114800"/>
          </a:xfrm>
          <a:prstGeom prst="rect">
            <a:avLst/>
          </a:prstGeom>
          <a:noFill/>
          <a:ln>
            <a:noFill/>
          </a:ln>
        </p:spPr>
      </p:sp>
      <p:sp>
        <p:nvSpPr>
          <p:cNvPr id="52" name="Google Shape;52;p11"/>
          <p:cNvSpPr txBox="1"/>
          <p:nvPr>
            <p:ph idx="1" type="body"/>
          </p:nvPr>
        </p:nvSpPr>
        <p:spPr>
          <a:xfrm>
            <a:off x="1792288" y="5367338"/>
            <a:ext cx="5486400" cy="804862"/>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 name="Shape 53"/>
        <p:cNvGrpSpPr/>
        <p:nvPr/>
      </p:nvGrpSpPr>
      <p:grpSpPr>
        <a:xfrm>
          <a:off x="0" y="0"/>
          <a:ext cx="0" cy="0"/>
          <a:chOff x="0" y="0"/>
          <a:chExt cx="0" cy="0"/>
        </a:xfrm>
      </p:grpSpPr>
      <p:sp>
        <p:nvSpPr>
          <p:cNvPr id="54" name="Google Shape;54;p1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5" name="Google Shape;55;p12"/>
          <p:cNvSpPr txBox="1"/>
          <p:nvPr>
            <p:ph idx="1" type="body"/>
          </p:nvPr>
        </p:nvSpPr>
        <p:spPr>
          <a:xfrm rot="5400000">
            <a:off x="2794000" y="-117475"/>
            <a:ext cx="3686175" cy="86137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13"/>
          <p:cNvSpPr txBox="1"/>
          <p:nvPr>
            <p:ph type="title"/>
          </p:nvPr>
        </p:nvSpPr>
        <p:spPr>
          <a:xfrm rot="5400000">
            <a:off x="5668963" y="2746375"/>
            <a:ext cx="4416425" cy="215582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3"/>
          <p:cNvSpPr txBox="1"/>
          <p:nvPr>
            <p:ph idx="1" type="body"/>
          </p:nvPr>
        </p:nvSpPr>
        <p:spPr>
          <a:xfrm rot="5400000">
            <a:off x="1280319" y="665956"/>
            <a:ext cx="4416425" cy="6316663"/>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5" name="Shape 25"/>
        <p:cNvGrpSpPr/>
        <p:nvPr/>
      </p:nvGrpSpPr>
      <p:grpSpPr>
        <a:xfrm>
          <a:off x="0" y="0"/>
          <a:ext cx="0" cy="0"/>
          <a:chOff x="0" y="0"/>
          <a:chExt cx="0" cy="0"/>
        </a:xfrm>
      </p:grpSpPr>
      <p:sp>
        <p:nvSpPr>
          <p:cNvPr id="26" name="Google Shape;26;p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 name="Google Shape;27;p4"/>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
        <p:nvSpPr>
          <p:cNvPr id="28" name="Google Shape;28;p4"/>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342900" lvl="0" marL="457200" algn="l">
              <a:lnSpc>
                <a:spcPct val="90000"/>
              </a:lnSpc>
              <a:spcBef>
                <a:spcPts val="1080"/>
              </a:spcBef>
              <a:spcAft>
                <a:spcPts val="0"/>
              </a:spcAft>
              <a:buSzPts val="1800"/>
              <a:buChar char="•"/>
              <a:defRPr/>
            </a:lvl1pPr>
            <a:lvl2pPr indent="-342900" lvl="1" marL="914400" algn="l">
              <a:lnSpc>
                <a:spcPct val="90000"/>
              </a:lnSpc>
              <a:spcBef>
                <a:spcPts val="1080"/>
              </a:spcBef>
              <a:spcAft>
                <a:spcPts val="0"/>
              </a:spcAft>
              <a:buSzPts val="1800"/>
              <a:buChar char="–"/>
              <a:defRPr/>
            </a:lvl2pPr>
            <a:lvl3pPr indent="-342900" lvl="2" marL="1371600" algn="l">
              <a:lnSpc>
                <a:spcPct val="90000"/>
              </a:lnSpc>
              <a:spcBef>
                <a:spcPts val="1080"/>
              </a:spcBef>
              <a:spcAft>
                <a:spcPts val="0"/>
              </a:spcAft>
              <a:buSzPts val="1800"/>
              <a:buChar char="•"/>
              <a:defRPr/>
            </a:lvl3pPr>
            <a:lvl4pPr indent="-342900" lvl="3" marL="1828800" algn="l">
              <a:lnSpc>
                <a:spcPct val="90000"/>
              </a:lnSpc>
              <a:spcBef>
                <a:spcPts val="1080"/>
              </a:spcBef>
              <a:spcAft>
                <a:spcPts val="0"/>
              </a:spcAft>
              <a:buSzPts val="1800"/>
              <a:buChar char="•"/>
              <a:defRPr/>
            </a:lvl4pPr>
            <a:lvl5pPr indent="-342900" lvl="4" marL="2286000" algn="l">
              <a:lnSpc>
                <a:spcPct val="90000"/>
              </a:lnSpc>
              <a:spcBef>
                <a:spcPts val="1080"/>
              </a:spcBef>
              <a:spcAft>
                <a:spcPts val="0"/>
              </a:spcAft>
              <a:buSzPts val="1800"/>
              <a:buChar char="•"/>
              <a:defRPr/>
            </a:lvl5pPr>
            <a:lvl6pPr indent="-342900" lvl="5" marL="2743200" algn="l">
              <a:lnSpc>
                <a:spcPct val="90000"/>
              </a:lnSpc>
              <a:spcBef>
                <a:spcPts val="1080"/>
              </a:spcBef>
              <a:spcAft>
                <a:spcPts val="0"/>
              </a:spcAft>
              <a:buSzPts val="1800"/>
              <a:buChar char="•"/>
              <a:defRPr/>
            </a:lvl6pPr>
            <a:lvl7pPr indent="-342900" lvl="6" marL="3200400" algn="l">
              <a:lnSpc>
                <a:spcPct val="90000"/>
              </a:lnSpc>
              <a:spcBef>
                <a:spcPts val="1080"/>
              </a:spcBef>
              <a:spcAft>
                <a:spcPts val="0"/>
              </a:spcAft>
              <a:buSzPts val="1800"/>
              <a:buChar char="•"/>
              <a:defRPr/>
            </a:lvl7pPr>
            <a:lvl8pPr indent="-342900" lvl="7" marL="3657600" algn="l">
              <a:lnSpc>
                <a:spcPct val="90000"/>
              </a:lnSpc>
              <a:spcBef>
                <a:spcPts val="1080"/>
              </a:spcBef>
              <a:spcAft>
                <a:spcPts val="0"/>
              </a:spcAft>
              <a:buSzPts val="1800"/>
              <a:buChar char="•"/>
              <a:defRPr/>
            </a:lvl8pPr>
            <a:lvl9pPr indent="-342900" lvl="8" marL="4114800" algn="l">
              <a:lnSpc>
                <a:spcPct val="90000"/>
              </a:lnSpc>
              <a:spcBef>
                <a:spcPts val="108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7"/>
          <p:cNvSpPr txBox="1"/>
          <p:nvPr>
            <p:ph type="title"/>
          </p:nvPr>
        </p:nvSpPr>
        <p:spPr>
          <a:xfrm>
            <a:off x="722313" y="4406900"/>
            <a:ext cx="7772400" cy="1362075"/>
          </a:xfrm>
          <a:prstGeom prst="rect">
            <a:avLst/>
          </a:prstGeom>
          <a:noFill/>
          <a:ln>
            <a:noFill/>
          </a:ln>
          <a:effectLst>
            <a:outerShdw rotWithShape="0" algn="ctr" dir="2700000" dist="17961">
              <a:schemeClr val="lt2"/>
            </a:outerShdw>
          </a:effectLst>
        </p:spPr>
        <p:txBody>
          <a:bodyPr anchorCtr="0" anchor="t" bIns="0" lIns="0" spcFirstLastPara="1" rIns="0" wrap="square" tIns="0">
            <a:spAutoFit/>
          </a:bodyPr>
          <a:lstStyle>
            <a:lvl1pPr lvl="0" algn="l">
              <a:lnSpc>
                <a:spcPct val="90000"/>
              </a:lnSpc>
              <a:spcBef>
                <a:spcPts val="0"/>
              </a:spcBef>
              <a:spcAft>
                <a:spcPts val="0"/>
              </a:spcAft>
              <a:buSzPts val="1400"/>
              <a:buNone/>
              <a:defRPr b="1" sz="4000"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 name="Google Shape;34;p7"/>
          <p:cNvSpPr txBox="1"/>
          <p:nvPr>
            <p:ph idx="1" type="body"/>
          </p:nvPr>
        </p:nvSpPr>
        <p:spPr>
          <a:xfrm>
            <a:off x="722313" y="2906713"/>
            <a:ext cx="7772400" cy="1500187"/>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200"/>
              </a:spcBef>
              <a:spcAft>
                <a:spcPts val="0"/>
              </a:spcAft>
              <a:buSzPts val="2000"/>
              <a:buFont typeface="Verdana"/>
              <a:buNone/>
              <a:defRPr sz="2000"/>
            </a:lvl1pPr>
            <a:lvl2pPr indent="-228600" lvl="1" marL="914400" algn="l">
              <a:lnSpc>
                <a:spcPct val="90000"/>
              </a:lnSpc>
              <a:spcBef>
                <a:spcPts val="1080"/>
              </a:spcBef>
              <a:spcAft>
                <a:spcPts val="0"/>
              </a:spcAft>
              <a:buSzPts val="1800"/>
              <a:buFont typeface="Verdana"/>
              <a:buNone/>
              <a:defRPr sz="1800"/>
            </a:lvl2pPr>
            <a:lvl3pPr indent="-228600" lvl="2" marL="1371600" algn="l">
              <a:lnSpc>
                <a:spcPct val="90000"/>
              </a:lnSpc>
              <a:spcBef>
                <a:spcPts val="960"/>
              </a:spcBef>
              <a:spcAft>
                <a:spcPts val="0"/>
              </a:spcAft>
              <a:buSzPts val="1600"/>
              <a:buFont typeface="Verdana"/>
              <a:buNone/>
              <a:defRPr sz="1600"/>
            </a:lvl3pPr>
            <a:lvl4pPr indent="-228600" lvl="3" marL="1828800" algn="l">
              <a:lnSpc>
                <a:spcPct val="90000"/>
              </a:lnSpc>
              <a:spcBef>
                <a:spcPts val="840"/>
              </a:spcBef>
              <a:spcAft>
                <a:spcPts val="0"/>
              </a:spcAft>
              <a:buSzPts val="1400"/>
              <a:buFont typeface="Verdana"/>
              <a:buNone/>
              <a:defRPr sz="1400"/>
            </a:lvl4pPr>
            <a:lvl5pPr indent="-228600" lvl="4" marL="2286000" algn="l">
              <a:lnSpc>
                <a:spcPct val="90000"/>
              </a:lnSpc>
              <a:spcBef>
                <a:spcPts val="840"/>
              </a:spcBef>
              <a:spcAft>
                <a:spcPts val="0"/>
              </a:spcAft>
              <a:buSzPts val="1400"/>
              <a:buFont typeface="Verdana"/>
              <a:buNone/>
              <a:defRPr sz="1400"/>
            </a:lvl5pPr>
            <a:lvl6pPr indent="-228600" lvl="5" marL="2743200" algn="l">
              <a:lnSpc>
                <a:spcPct val="90000"/>
              </a:lnSpc>
              <a:spcBef>
                <a:spcPts val="840"/>
              </a:spcBef>
              <a:spcAft>
                <a:spcPts val="0"/>
              </a:spcAft>
              <a:buSzPts val="1400"/>
              <a:buFont typeface="Verdana"/>
              <a:buNone/>
              <a:defRPr sz="1400"/>
            </a:lvl6pPr>
            <a:lvl7pPr indent="-228600" lvl="6" marL="3200400" algn="l">
              <a:lnSpc>
                <a:spcPct val="90000"/>
              </a:lnSpc>
              <a:spcBef>
                <a:spcPts val="840"/>
              </a:spcBef>
              <a:spcAft>
                <a:spcPts val="0"/>
              </a:spcAft>
              <a:buSzPts val="1400"/>
              <a:buFont typeface="Verdana"/>
              <a:buNone/>
              <a:defRPr sz="1400"/>
            </a:lvl7pPr>
            <a:lvl8pPr indent="-228600" lvl="7" marL="3657600" algn="l">
              <a:lnSpc>
                <a:spcPct val="90000"/>
              </a:lnSpc>
              <a:spcBef>
                <a:spcPts val="840"/>
              </a:spcBef>
              <a:spcAft>
                <a:spcPts val="0"/>
              </a:spcAft>
              <a:buSzPts val="1400"/>
              <a:buFont typeface="Verdana"/>
              <a:buNone/>
              <a:defRPr sz="1400"/>
            </a:lvl8pPr>
            <a:lvl9pPr indent="-228600" lvl="8" marL="4114800" algn="l">
              <a:lnSpc>
                <a:spcPct val="90000"/>
              </a:lnSpc>
              <a:spcBef>
                <a:spcPts val="840"/>
              </a:spcBef>
              <a:spcAft>
                <a:spcPts val="0"/>
              </a:spcAft>
              <a:buSzPts val="1400"/>
              <a:buFont typeface="Verdana"/>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7" name="Google Shape;37;p8"/>
          <p:cNvSpPr txBox="1"/>
          <p:nvPr>
            <p:ph idx="1" type="body"/>
          </p:nvPr>
        </p:nvSpPr>
        <p:spPr>
          <a:xfrm>
            <a:off x="330200" y="2346325"/>
            <a:ext cx="4230688"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
        <p:nvSpPr>
          <p:cNvPr id="38" name="Google Shape;38;p8"/>
          <p:cNvSpPr txBox="1"/>
          <p:nvPr>
            <p:ph idx="2" type="body"/>
          </p:nvPr>
        </p:nvSpPr>
        <p:spPr>
          <a:xfrm>
            <a:off x="4713288" y="2346325"/>
            <a:ext cx="4230687" cy="3686175"/>
          </a:xfrm>
          <a:prstGeom prst="rect">
            <a:avLst/>
          </a:prstGeom>
          <a:noFill/>
          <a:ln>
            <a:noFill/>
          </a:ln>
        </p:spPr>
        <p:txBody>
          <a:bodyPr anchorCtr="0" anchor="t" bIns="46025" lIns="92075" spcFirstLastPara="1" rIns="92075" wrap="square" tIns="46025">
            <a:noAutofit/>
          </a:bodyPr>
          <a:lstStyle>
            <a:lvl1pPr indent="-406400" lvl="0" marL="457200" algn="l">
              <a:lnSpc>
                <a:spcPct val="90000"/>
              </a:lnSpc>
              <a:spcBef>
                <a:spcPts val="1680"/>
              </a:spcBef>
              <a:spcAft>
                <a:spcPts val="0"/>
              </a:spcAft>
              <a:buSzPts val="2800"/>
              <a:buFont typeface="Verdana"/>
              <a:buChar char="•"/>
              <a:defRPr sz="2800"/>
            </a:lvl1pPr>
            <a:lvl2pPr indent="-381000" lvl="1" marL="914400" algn="l">
              <a:lnSpc>
                <a:spcPct val="90000"/>
              </a:lnSpc>
              <a:spcBef>
                <a:spcPts val="1440"/>
              </a:spcBef>
              <a:spcAft>
                <a:spcPts val="0"/>
              </a:spcAft>
              <a:buSzPts val="2400"/>
              <a:buFont typeface="Verdana"/>
              <a:buChar char="–"/>
              <a:defRPr sz="2400"/>
            </a:lvl2pPr>
            <a:lvl3pPr indent="-355600" lvl="2" marL="1371600" algn="l">
              <a:lnSpc>
                <a:spcPct val="90000"/>
              </a:lnSpc>
              <a:spcBef>
                <a:spcPts val="1200"/>
              </a:spcBef>
              <a:spcAft>
                <a:spcPts val="0"/>
              </a:spcAft>
              <a:buSzPts val="2000"/>
              <a:buFont typeface="Verdana"/>
              <a:buChar char="•"/>
              <a:defRPr sz="2000"/>
            </a:lvl3pPr>
            <a:lvl4pPr indent="-342900" lvl="3" marL="1828800" algn="l">
              <a:lnSpc>
                <a:spcPct val="90000"/>
              </a:lnSpc>
              <a:spcBef>
                <a:spcPts val="1080"/>
              </a:spcBef>
              <a:spcAft>
                <a:spcPts val="0"/>
              </a:spcAft>
              <a:buSzPts val="1800"/>
              <a:buFont typeface="Verdana"/>
              <a:buChar char="•"/>
              <a:defRPr sz="1800"/>
            </a:lvl4pPr>
            <a:lvl5pPr indent="-342900" lvl="4" marL="2286000" algn="l">
              <a:lnSpc>
                <a:spcPct val="90000"/>
              </a:lnSpc>
              <a:spcBef>
                <a:spcPts val="1080"/>
              </a:spcBef>
              <a:spcAft>
                <a:spcPts val="0"/>
              </a:spcAft>
              <a:buSzPts val="1800"/>
              <a:buFont typeface="Verdana"/>
              <a:buChar char="•"/>
              <a:defRPr sz="1800"/>
            </a:lvl5pPr>
            <a:lvl6pPr indent="-342900" lvl="5" marL="2743200" algn="l">
              <a:lnSpc>
                <a:spcPct val="90000"/>
              </a:lnSpc>
              <a:spcBef>
                <a:spcPts val="1080"/>
              </a:spcBef>
              <a:spcAft>
                <a:spcPts val="0"/>
              </a:spcAft>
              <a:buSzPts val="1800"/>
              <a:buFont typeface="Verdana"/>
              <a:buChar char="•"/>
              <a:defRPr sz="1800"/>
            </a:lvl6pPr>
            <a:lvl7pPr indent="-342900" lvl="6" marL="3200400" algn="l">
              <a:lnSpc>
                <a:spcPct val="90000"/>
              </a:lnSpc>
              <a:spcBef>
                <a:spcPts val="1080"/>
              </a:spcBef>
              <a:spcAft>
                <a:spcPts val="0"/>
              </a:spcAft>
              <a:buSzPts val="1800"/>
              <a:buFont typeface="Verdana"/>
              <a:buChar char="•"/>
              <a:defRPr sz="1800"/>
            </a:lvl7pPr>
            <a:lvl8pPr indent="-342900" lvl="7" marL="3657600" algn="l">
              <a:lnSpc>
                <a:spcPct val="90000"/>
              </a:lnSpc>
              <a:spcBef>
                <a:spcPts val="1080"/>
              </a:spcBef>
              <a:spcAft>
                <a:spcPts val="0"/>
              </a:spcAft>
              <a:buSzPts val="1800"/>
              <a:buFont typeface="Verdana"/>
              <a:buChar char="•"/>
              <a:defRPr sz="1800"/>
            </a:lvl8pPr>
            <a:lvl9pPr indent="-342900" lvl="8" marL="4114800" algn="l">
              <a:lnSpc>
                <a:spcPct val="90000"/>
              </a:lnSpc>
              <a:spcBef>
                <a:spcPts val="1080"/>
              </a:spcBef>
              <a:spcAft>
                <a:spcPts val="0"/>
              </a:spcAft>
              <a:buSzPts val="1800"/>
              <a:buFont typeface="Verdana"/>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9"/>
          <p:cNvSpPr txBox="1"/>
          <p:nvPr>
            <p:ph type="title"/>
          </p:nvPr>
        </p:nvSpPr>
        <p:spPr>
          <a:xfrm>
            <a:off x="457200" y="274638"/>
            <a:ext cx="8229600" cy="11430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1" name="Google Shape;41;p9"/>
          <p:cNvSpPr txBox="1"/>
          <p:nvPr>
            <p:ph idx="1" type="body"/>
          </p:nvPr>
        </p:nvSpPr>
        <p:spPr>
          <a:xfrm>
            <a:off x="457200" y="1535113"/>
            <a:ext cx="4040188"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2" name="Google Shape;42;p9"/>
          <p:cNvSpPr txBox="1"/>
          <p:nvPr>
            <p:ph idx="2" type="body"/>
          </p:nvPr>
        </p:nvSpPr>
        <p:spPr>
          <a:xfrm>
            <a:off x="457200" y="2174875"/>
            <a:ext cx="4040188"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
        <p:nvSpPr>
          <p:cNvPr id="43" name="Google Shape;43;p9"/>
          <p:cNvSpPr txBox="1"/>
          <p:nvPr>
            <p:ph idx="3" type="body"/>
          </p:nvPr>
        </p:nvSpPr>
        <p:spPr>
          <a:xfrm>
            <a:off x="4645025" y="1535113"/>
            <a:ext cx="4041775" cy="639762"/>
          </a:xfrm>
          <a:prstGeom prst="rect">
            <a:avLst/>
          </a:prstGeom>
          <a:noFill/>
          <a:ln>
            <a:noFill/>
          </a:ln>
        </p:spPr>
        <p:txBody>
          <a:bodyPr anchorCtr="0" anchor="b" bIns="46025" lIns="92075" spcFirstLastPara="1" rIns="92075" wrap="square" tIns="46025">
            <a:noAutofit/>
          </a:bodyPr>
          <a:lstStyle>
            <a:lvl1pPr indent="-228600" lvl="0" marL="457200" algn="l">
              <a:lnSpc>
                <a:spcPct val="90000"/>
              </a:lnSpc>
              <a:spcBef>
                <a:spcPts val="1440"/>
              </a:spcBef>
              <a:spcAft>
                <a:spcPts val="0"/>
              </a:spcAft>
              <a:buSzPts val="2400"/>
              <a:buFont typeface="Verdana"/>
              <a:buNone/>
              <a:defRPr b="1" sz="2400"/>
            </a:lvl1pPr>
            <a:lvl2pPr indent="-228600" lvl="1" marL="914400" algn="l">
              <a:lnSpc>
                <a:spcPct val="90000"/>
              </a:lnSpc>
              <a:spcBef>
                <a:spcPts val="1200"/>
              </a:spcBef>
              <a:spcAft>
                <a:spcPts val="0"/>
              </a:spcAft>
              <a:buSzPts val="2000"/>
              <a:buFont typeface="Verdana"/>
              <a:buNone/>
              <a:defRPr b="1" sz="2000"/>
            </a:lvl2pPr>
            <a:lvl3pPr indent="-228600" lvl="2" marL="1371600" algn="l">
              <a:lnSpc>
                <a:spcPct val="90000"/>
              </a:lnSpc>
              <a:spcBef>
                <a:spcPts val="1080"/>
              </a:spcBef>
              <a:spcAft>
                <a:spcPts val="0"/>
              </a:spcAft>
              <a:buSzPts val="1800"/>
              <a:buFont typeface="Verdana"/>
              <a:buNone/>
              <a:defRPr b="1" sz="1800"/>
            </a:lvl3pPr>
            <a:lvl4pPr indent="-228600" lvl="3" marL="1828800" algn="l">
              <a:lnSpc>
                <a:spcPct val="90000"/>
              </a:lnSpc>
              <a:spcBef>
                <a:spcPts val="960"/>
              </a:spcBef>
              <a:spcAft>
                <a:spcPts val="0"/>
              </a:spcAft>
              <a:buSzPts val="1600"/>
              <a:buFont typeface="Verdana"/>
              <a:buNone/>
              <a:defRPr b="1" sz="1600"/>
            </a:lvl4pPr>
            <a:lvl5pPr indent="-228600" lvl="4" marL="2286000" algn="l">
              <a:lnSpc>
                <a:spcPct val="90000"/>
              </a:lnSpc>
              <a:spcBef>
                <a:spcPts val="960"/>
              </a:spcBef>
              <a:spcAft>
                <a:spcPts val="0"/>
              </a:spcAft>
              <a:buSzPts val="1600"/>
              <a:buFont typeface="Verdana"/>
              <a:buNone/>
              <a:defRPr b="1" sz="1600"/>
            </a:lvl5pPr>
            <a:lvl6pPr indent="-228600" lvl="5" marL="2743200" algn="l">
              <a:lnSpc>
                <a:spcPct val="90000"/>
              </a:lnSpc>
              <a:spcBef>
                <a:spcPts val="960"/>
              </a:spcBef>
              <a:spcAft>
                <a:spcPts val="0"/>
              </a:spcAft>
              <a:buSzPts val="1600"/>
              <a:buFont typeface="Verdana"/>
              <a:buNone/>
              <a:defRPr b="1" sz="1600"/>
            </a:lvl6pPr>
            <a:lvl7pPr indent="-228600" lvl="6" marL="3200400" algn="l">
              <a:lnSpc>
                <a:spcPct val="90000"/>
              </a:lnSpc>
              <a:spcBef>
                <a:spcPts val="960"/>
              </a:spcBef>
              <a:spcAft>
                <a:spcPts val="0"/>
              </a:spcAft>
              <a:buSzPts val="1600"/>
              <a:buFont typeface="Verdana"/>
              <a:buNone/>
              <a:defRPr b="1" sz="1600"/>
            </a:lvl7pPr>
            <a:lvl8pPr indent="-228600" lvl="7" marL="3657600" algn="l">
              <a:lnSpc>
                <a:spcPct val="90000"/>
              </a:lnSpc>
              <a:spcBef>
                <a:spcPts val="960"/>
              </a:spcBef>
              <a:spcAft>
                <a:spcPts val="0"/>
              </a:spcAft>
              <a:buSzPts val="1600"/>
              <a:buFont typeface="Verdana"/>
              <a:buNone/>
              <a:defRPr b="1" sz="1600"/>
            </a:lvl8pPr>
            <a:lvl9pPr indent="-228600" lvl="8" marL="4114800" algn="l">
              <a:lnSpc>
                <a:spcPct val="90000"/>
              </a:lnSpc>
              <a:spcBef>
                <a:spcPts val="960"/>
              </a:spcBef>
              <a:spcAft>
                <a:spcPts val="0"/>
              </a:spcAft>
              <a:buSzPts val="1600"/>
              <a:buFont typeface="Verdana"/>
              <a:buNone/>
              <a:defRPr b="1" sz="1600"/>
            </a:lvl9pPr>
          </a:lstStyle>
          <a:p/>
        </p:txBody>
      </p:sp>
      <p:sp>
        <p:nvSpPr>
          <p:cNvPr id="44" name="Google Shape;44;p9"/>
          <p:cNvSpPr txBox="1"/>
          <p:nvPr>
            <p:ph idx="4" type="body"/>
          </p:nvPr>
        </p:nvSpPr>
        <p:spPr>
          <a:xfrm>
            <a:off x="4645025" y="2174875"/>
            <a:ext cx="4041775" cy="3951288"/>
          </a:xfrm>
          <a:prstGeom prst="rect">
            <a:avLst/>
          </a:prstGeom>
          <a:noFill/>
          <a:ln>
            <a:noFill/>
          </a:ln>
        </p:spPr>
        <p:txBody>
          <a:bodyPr anchorCtr="0" anchor="t" bIns="46025" lIns="92075" spcFirstLastPara="1" rIns="92075" wrap="square" tIns="46025">
            <a:noAutofit/>
          </a:bodyPr>
          <a:lstStyle>
            <a:lvl1pPr indent="-381000" lvl="0" marL="457200" algn="l">
              <a:lnSpc>
                <a:spcPct val="90000"/>
              </a:lnSpc>
              <a:spcBef>
                <a:spcPts val="1440"/>
              </a:spcBef>
              <a:spcAft>
                <a:spcPts val="0"/>
              </a:spcAft>
              <a:buSzPts val="2400"/>
              <a:buFont typeface="Verdana"/>
              <a:buChar char="•"/>
              <a:defRPr sz="2400"/>
            </a:lvl1pPr>
            <a:lvl2pPr indent="-355600" lvl="1" marL="914400" algn="l">
              <a:lnSpc>
                <a:spcPct val="90000"/>
              </a:lnSpc>
              <a:spcBef>
                <a:spcPts val="1200"/>
              </a:spcBef>
              <a:spcAft>
                <a:spcPts val="0"/>
              </a:spcAft>
              <a:buSzPts val="2000"/>
              <a:buFont typeface="Verdana"/>
              <a:buChar char="–"/>
              <a:defRPr sz="2000"/>
            </a:lvl2pPr>
            <a:lvl3pPr indent="-342900" lvl="2" marL="1371600" algn="l">
              <a:lnSpc>
                <a:spcPct val="90000"/>
              </a:lnSpc>
              <a:spcBef>
                <a:spcPts val="1080"/>
              </a:spcBef>
              <a:spcAft>
                <a:spcPts val="0"/>
              </a:spcAft>
              <a:buSzPts val="1800"/>
              <a:buFont typeface="Verdana"/>
              <a:buChar char="•"/>
              <a:defRPr sz="1800"/>
            </a:lvl3pPr>
            <a:lvl4pPr indent="-330200" lvl="3" marL="1828800" algn="l">
              <a:lnSpc>
                <a:spcPct val="90000"/>
              </a:lnSpc>
              <a:spcBef>
                <a:spcPts val="960"/>
              </a:spcBef>
              <a:spcAft>
                <a:spcPts val="0"/>
              </a:spcAft>
              <a:buSzPts val="1600"/>
              <a:buFont typeface="Verdana"/>
              <a:buChar char="•"/>
              <a:defRPr sz="1600"/>
            </a:lvl4pPr>
            <a:lvl5pPr indent="-330200" lvl="4" marL="2286000" algn="l">
              <a:lnSpc>
                <a:spcPct val="90000"/>
              </a:lnSpc>
              <a:spcBef>
                <a:spcPts val="960"/>
              </a:spcBef>
              <a:spcAft>
                <a:spcPts val="0"/>
              </a:spcAft>
              <a:buSzPts val="1600"/>
              <a:buFont typeface="Verdana"/>
              <a:buChar char="•"/>
              <a:defRPr sz="1600"/>
            </a:lvl5pPr>
            <a:lvl6pPr indent="-330200" lvl="5" marL="2743200" algn="l">
              <a:lnSpc>
                <a:spcPct val="90000"/>
              </a:lnSpc>
              <a:spcBef>
                <a:spcPts val="960"/>
              </a:spcBef>
              <a:spcAft>
                <a:spcPts val="0"/>
              </a:spcAft>
              <a:buSzPts val="1600"/>
              <a:buFont typeface="Verdana"/>
              <a:buChar char="•"/>
              <a:defRPr sz="1600"/>
            </a:lvl6pPr>
            <a:lvl7pPr indent="-330200" lvl="6" marL="3200400" algn="l">
              <a:lnSpc>
                <a:spcPct val="90000"/>
              </a:lnSpc>
              <a:spcBef>
                <a:spcPts val="960"/>
              </a:spcBef>
              <a:spcAft>
                <a:spcPts val="0"/>
              </a:spcAft>
              <a:buSzPts val="1600"/>
              <a:buFont typeface="Verdana"/>
              <a:buChar char="•"/>
              <a:defRPr sz="1600"/>
            </a:lvl7pPr>
            <a:lvl8pPr indent="-330200" lvl="7" marL="3657600" algn="l">
              <a:lnSpc>
                <a:spcPct val="90000"/>
              </a:lnSpc>
              <a:spcBef>
                <a:spcPts val="960"/>
              </a:spcBef>
              <a:spcAft>
                <a:spcPts val="0"/>
              </a:spcAft>
              <a:buSzPts val="1600"/>
              <a:buFont typeface="Verdana"/>
              <a:buChar char="•"/>
              <a:defRPr sz="1600"/>
            </a:lvl8pPr>
            <a:lvl9pPr indent="-330200" lvl="8" marL="4114800" algn="l">
              <a:lnSpc>
                <a:spcPct val="90000"/>
              </a:lnSpc>
              <a:spcBef>
                <a:spcPts val="960"/>
              </a:spcBef>
              <a:spcAft>
                <a:spcPts val="0"/>
              </a:spcAft>
              <a:buSzPts val="1600"/>
              <a:buFont typeface="Verdana"/>
              <a:buChar char="•"/>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10"/>
          <p:cNvSpPr txBox="1"/>
          <p:nvPr>
            <p:ph type="title"/>
          </p:nvPr>
        </p:nvSpPr>
        <p:spPr>
          <a:xfrm>
            <a:off x="457200" y="273050"/>
            <a:ext cx="3008313" cy="11620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algn="l">
              <a:lnSpc>
                <a:spcPct val="90000"/>
              </a:lnSpc>
              <a:spcBef>
                <a:spcPts val="0"/>
              </a:spcBef>
              <a:spcAft>
                <a:spcPts val="0"/>
              </a:spcAft>
              <a:buSzPts val="1400"/>
              <a:buNone/>
              <a:defRPr b="1" sz="2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10"/>
          <p:cNvSpPr txBox="1"/>
          <p:nvPr>
            <p:ph idx="1" type="body"/>
          </p:nvPr>
        </p:nvSpPr>
        <p:spPr>
          <a:xfrm>
            <a:off x="3575050" y="273050"/>
            <a:ext cx="5111750" cy="5853113"/>
          </a:xfrm>
          <a:prstGeom prst="rect">
            <a:avLst/>
          </a:prstGeom>
          <a:noFill/>
          <a:ln>
            <a:noFill/>
          </a:ln>
        </p:spPr>
        <p:txBody>
          <a:bodyPr anchorCtr="0" anchor="t" bIns="46025" lIns="92075" spcFirstLastPara="1" rIns="92075" wrap="square" tIns="46025">
            <a:noAutofit/>
          </a:bodyPr>
          <a:lstStyle>
            <a:lvl1pPr indent="-431800" lvl="0" marL="457200" algn="l">
              <a:lnSpc>
                <a:spcPct val="90000"/>
              </a:lnSpc>
              <a:spcBef>
                <a:spcPts val="1920"/>
              </a:spcBef>
              <a:spcAft>
                <a:spcPts val="0"/>
              </a:spcAft>
              <a:buSzPts val="3200"/>
              <a:buFont typeface="Verdana"/>
              <a:buChar char="•"/>
              <a:defRPr sz="3200"/>
            </a:lvl1pPr>
            <a:lvl2pPr indent="-406400" lvl="1" marL="914400" algn="l">
              <a:lnSpc>
                <a:spcPct val="90000"/>
              </a:lnSpc>
              <a:spcBef>
                <a:spcPts val="1680"/>
              </a:spcBef>
              <a:spcAft>
                <a:spcPts val="0"/>
              </a:spcAft>
              <a:buSzPts val="2800"/>
              <a:buFont typeface="Verdana"/>
              <a:buChar char="–"/>
              <a:defRPr sz="2800"/>
            </a:lvl2pPr>
            <a:lvl3pPr indent="-381000" lvl="2" marL="1371600" algn="l">
              <a:lnSpc>
                <a:spcPct val="90000"/>
              </a:lnSpc>
              <a:spcBef>
                <a:spcPts val="1440"/>
              </a:spcBef>
              <a:spcAft>
                <a:spcPts val="0"/>
              </a:spcAft>
              <a:buSzPts val="2400"/>
              <a:buFont typeface="Verdana"/>
              <a:buChar char="•"/>
              <a:defRPr sz="2400"/>
            </a:lvl3pPr>
            <a:lvl4pPr indent="-355600" lvl="3" marL="1828800" algn="l">
              <a:lnSpc>
                <a:spcPct val="90000"/>
              </a:lnSpc>
              <a:spcBef>
                <a:spcPts val="1200"/>
              </a:spcBef>
              <a:spcAft>
                <a:spcPts val="0"/>
              </a:spcAft>
              <a:buSzPts val="2000"/>
              <a:buFont typeface="Verdana"/>
              <a:buChar char="•"/>
              <a:defRPr sz="2000"/>
            </a:lvl4pPr>
            <a:lvl5pPr indent="-355600" lvl="4" marL="2286000" algn="l">
              <a:lnSpc>
                <a:spcPct val="90000"/>
              </a:lnSpc>
              <a:spcBef>
                <a:spcPts val="1200"/>
              </a:spcBef>
              <a:spcAft>
                <a:spcPts val="0"/>
              </a:spcAft>
              <a:buSzPts val="2000"/>
              <a:buFont typeface="Verdana"/>
              <a:buChar char="•"/>
              <a:defRPr sz="2000"/>
            </a:lvl5pPr>
            <a:lvl6pPr indent="-355600" lvl="5" marL="2743200" algn="l">
              <a:lnSpc>
                <a:spcPct val="90000"/>
              </a:lnSpc>
              <a:spcBef>
                <a:spcPts val="1200"/>
              </a:spcBef>
              <a:spcAft>
                <a:spcPts val="0"/>
              </a:spcAft>
              <a:buSzPts val="2000"/>
              <a:buFont typeface="Verdana"/>
              <a:buChar char="•"/>
              <a:defRPr sz="2000"/>
            </a:lvl6pPr>
            <a:lvl7pPr indent="-355600" lvl="6" marL="3200400" algn="l">
              <a:lnSpc>
                <a:spcPct val="90000"/>
              </a:lnSpc>
              <a:spcBef>
                <a:spcPts val="1200"/>
              </a:spcBef>
              <a:spcAft>
                <a:spcPts val="0"/>
              </a:spcAft>
              <a:buSzPts val="2000"/>
              <a:buFont typeface="Verdana"/>
              <a:buChar char="•"/>
              <a:defRPr sz="2000"/>
            </a:lvl7pPr>
            <a:lvl8pPr indent="-355600" lvl="7" marL="3657600" algn="l">
              <a:lnSpc>
                <a:spcPct val="90000"/>
              </a:lnSpc>
              <a:spcBef>
                <a:spcPts val="1200"/>
              </a:spcBef>
              <a:spcAft>
                <a:spcPts val="0"/>
              </a:spcAft>
              <a:buSzPts val="2000"/>
              <a:buFont typeface="Verdana"/>
              <a:buChar char="•"/>
              <a:defRPr sz="2000"/>
            </a:lvl8pPr>
            <a:lvl9pPr indent="-355600" lvl="8" marL="4114800" algn="l">
              <a:lnSpc>
                <a:spcPct val="90000"/>
              </a:lnSpc>
              <a:spcBef>
                <a:spcPts val="1200"/>
              </a:spcBef>
              <a:spcAft>
                <a:spcPts val="0"/>
              </a:spcAft>
              <a:buSzPts val="2000"/>
              <a:buFont typeface="Verdana"/>
              <a:buChar char="•"/>
              <a:defRPr sz="2000"/>
            </a:lvl9pPr>
          </a:lstStyle>
          <a:p/>
        </p:txBody>
      </p:sp>
      <p:sp>
        <p:nvSpPr>
          <p:cNvPr id="48" name="Google Shape;48;p10"/>
          <p:cNvSpPr txBox="1"/>
          <p:nvPr>
            <p:ph idx="2" type="body"/>
          </p:nvPr>
        </p:nvSpPr>
        <p:spPr>
          <a:xfrm>
            <a:off x="457200" y="1435100"/>
            <a:ext cx="3008313" cy="4691063"/>
          </a:xfrm>
          <a:prstGeom prst="rect">
            <a:avLst/>
          </a:prstGeom>
          <a:noFill/>
          <a:ln>
            <a:noFill/>
          </a:ln>
        </p:spPr>
        <p:txBody>
          <a:bodyPr anchorCtr="0" anchor="t" bIns="46025" lIns="92075" spcFirstLastPara="1" rIns="92075" wrap="square" tIns="46025">
            <a:noAutofit/>
          </a:bodyPr>
          <a:lstStyle>
            <a:lvl1pPr indent="-228600" lvl="0" marL="457200" algn="l">
              <a:lnSpc>
                <a:spcPct val="90000"/>
              </a:lnSpc>
              <a:spcBef>
                <a:spcPts val="840"/>
              </a:spcBef>
              <a:spcAft>
                <a:spcPts val="0"/>
              </a:spcAft>
              <a:buSzPts val="1400"/>
              <a:buFont typeface="Verdana"/>
              <a:buNone/>
              <a:defRPr sz="1400"/>
            </a:lvl1pPr>
            <a:lvl2pPr indent="-228600" lvl="1" marL="914400" algn="l">
              <a:lnSpc>
                <a:spcPct val="90000"/>
              </a:lnSpc>
              <a:spcBef>
                <a:spcPts val="720"/>
              </a:spcBef>
              <a:spcAft>
                <a:spcPts val="0"/>
              </a:spcAft>
              <a:buSzPts val="1200"/>
              <a:buFont typeface="Verdana"/>
              <a:buNone/>
              <a:defRPr sz="1200"/>
            </a:lvl2pPr>
            <a:lvl3pPr indent="-228600" lvl="2" marL="1371600" algn="l">
              <a:lnSpc>
                <a:spcPct val="90000"/>
              </a:lnSpc>
              <a:spcBef>
                <a:spcPts val="600"/>
              </a:spcBef>
              <a:spcAft>
                <a:spcPts val="0"/>
              </a:spcAft>
              <a:buSzPts val="1000"/>
              <a:buFont typeface="Verdana"/>
              <a:buNone/>
              <a:defRPr sz="1000"/>
            </a:lvl3pPr>
            <a:lvl4pPr indent="-228600" lvl="3" marL="1828800" algn="l">
              <a:lnSpc>
                <a:spcPct val="90000"/>
              </a:lnSpc>
              <a:spcBef>
                <a:spcPts val="540"/>
              </a:spcBef>
              <a:spcAft>
                <a:spcPts val="0"/>
              </a:spcAft>
              <a:buSzPts val="900"/>
              <a:buFont typeface="Verdana"/>
              <a:buNone/>
              <a:defRPr sz="900"/>
            </a:lvl4pPr>
            <a:lvl5pPr indent="-228600" lvl="4" marL="2286000" algn="l">
              <a:lnSpc>
                <a:spcPct val="90000"/>
              </a:lnSpc>
              <a:spcBef>
                <a:spcPts val="540"/>
              </a:spcBef>
              <a:spcAft>
                <a:spcPts val="0"/>
              </a:spcAft>
              <a:buSzPts val="900"/>
              <a:buFont typeface="Verdana"/>
              <a:buNone/>
              <a:defRPr sz="900"/>
            </a:lvl5pPr>
            <a:lvl6pPr indent="-228600" lvl="5" marL="2743200" algn="l">
              <a:lnSpc>
                <a:spcPct val="90000"/>
              </a:lnSpc>
              <a:spcBef>
                <a:spcPts val="540"/>
              </a:spcBef>
              <a:spcAft>
                <a:spcPts val="0"/>
              </a:spcAft>
              <a:buSzPts val="900"/>
              <a:buFont typeface="Verdana"/>
              <a:buNone/>
              <a:defRPr sz="900"/>
            </a:lvl6pPr>
            <a:lvl7pPr indent="-228600" lvl="6" marL="3200400" algn="l">
              <a:lnSpc>
                <a:spcPct val="90000"/>
              </a:lnSpc>
              <a:spcBef>
                <a:spcPts val="540"/>
              </a:spcBef>
              <a:spcAft>
                <a:spcPts val="0"/>
              </a:spcAft>
              <a:buSzPts val="900"/>
              <a:buFont typeface="Verdana"/>
              <a:buNone/>
              <a:defRPr sz="900"/>
            </a:lvl7pPr>
            <a:lvl8pPr indent="-228600" lvl="7" marL="3657600" algn="l">
              <a:lnSpc>
                <a:spcPct val="90000"/>
              </a:lnSpc>
              <a:spcBef>
                <a:spcPts val="540"/>
              </a:spcBef>
              <a:spcAft>
                <a:spcPts val="0"/>
              </a:spcAft>
              <a:buSzPts val="900"/>
              <a:buFont typeface="Verdana"/>
              <a:buNone/>
              <a:defRPr sz="900"/>
            </a:lvl8pPr>
            <a:lvl9pPr indent="-228600" lvl="8" marL="4114800" algn="l">
              <a:lnSpc>
                <a:spcPct val="90000"/>
              </a:lnSpc>
              <a:spcBef>
                <a:spcPts val="540"/>
              </a:spcBef>
              <a:spcAft>
                <a:spcPts val="0"/>
              </a:spcAft>
              <a:buSzPts val="900"/>
              <a:buFont typeface="Verdana"/>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lvl1pPr lvl="0"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1pPr>
            <a:lvl2pPr lvl="1"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2pPr>
            <a:lvl3pPr lvl="2"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3pPr>
            <a:lvl4pPr lvl="3"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4pPr>
            <a:lvl5pPr lvl="4"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5pPr>
            <a:lvl6pPr lvl="5"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6pPr>
            <a:lvl7pPr lvl="6"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7pPr>
            <a:lvl8pPr lvl="7"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8pPr>
            <a:lvl9pPr lvl="8" marR="0" rtl="0" algn="l">
              <a:lnSpc>
                <a:spcPct val="90000"/>
              </a:lnSpc>
              <a:spcBef>
                <a:spcPts val="0"/>
              </a:spcBef>
              <a:spcAft>
                <a:spcPts val="0"/>
              </a:spcAft>
              <a:buSzPts val="1400"/>
              <a:buNone/>
              <a:defRPr b="1" i="0" sz="2800" u="none" cap="none" strike="noStrike">
                <a:solidFill>
                  <a:srgbClr val="186EC4"/>
                </a:solidFill>
                <a:latin typeface="Verdana"/>
                <a:ea typeface="Verdana"/>
                <a:cs typeface="Verdana"/>
                <a:sym typeface="Verdana"/>
              </a:defRPr>
            </a:lvl9pPr>
          </a:lstStyle>
          <a:p/>
        </p:txBody>
      </p:sp>
      <p:sp>
        <p:nvSpPr>
          <p:cNvPr id="11" name="Google Shape;11;p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lvl1pPr indent="-368300" lvl="0" marL="457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1pPr>
            <a:lvl2pPr indent="-368300" lvl="1" marL="914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2pPr>
            <a:lvl3pPr indent="-368300" lvl="2" marL="1371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3pPr>
            <a:lvl4pPr indent="-368300" lvl="3" marL="1828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4pPr>
            <a:lvl5pPr indent="-368300" lvl="4" marL="22860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5pPr>
            <a:lvl6pPr indent="-368300" lvl="5" marL="27432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6pPr>
            <a:lvl7pPr indent="-368300" lvl="6" marL="32004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7pPr>
            <a:lvl8pPr indent="-368300" lvl="7" marL="36576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8pPr>
            <a:lvl9pPr indent="-368300" lvl="8" marL="4114800" marR="0" rtl="0" algn="l">
              <a:lnSpc>
                <a:spcPct val="90000"/>
              </a:lnSpc>
              <a:spcBef>
                <a:spcPts val="1320"/>
              </a:spcBef>
              <a:spcAft>
                <a:spcPts val="0"/>
              </a:spcAft>
              <a:buClr>
                <a:srgbClr val="CC9900"/>
              </a:buClr>
              <a:buSzPts val="2200"/>
              <a:buFont typeface="Verdana"/>
              <a:buChar char="•"/>
              <a:defRPr b="0" i="0" sz="2200" u="none" cap="none" strike="noStrike">
                <a:solidFill>
                  <a:schemeClr val="dk1"/>
                </a:solidFill>
                <a:latin typeface="Verdana"/>
                <a:ea typeface="Verdana"/>
                <a:cs typeface="Verdana"/>
                <a:sym typeface="Verdana"/>
              </a:defRPr>
            </a:lvl9pPr>
          </a:lstStyle>
          <a:p/>
        </p:txBody>
      </p:sp>
      <p:sp>
        <p:nvSpPr>
          <p:cNvPr id="12" name="Google Shape;12;p1"/>
          <p:cNvSpPr txBox="1"/>
          <p:nvPr/>
        </p:nvSpPr>
        <p:spPr>
          <a:xfrm>
            <a:off x="6003925" y="6089650"/>
            <a:ext cx="2820988"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All Slide" id="13" name="Google Shape;13;p1"/>
          <p:cNvPicPr preferRelativeResize="0"/>
          <p:nvPr/>
        </p:nvPicPr>
        <p:blipFill rotWithShape="1">
          <a:blip r:embed="rId1">
            <a:alphaModFix/>
          </a:blip>
          <a:srcRect b="0" l="0" r="0" t="0"/>
          <a:stretch/>
        </p:blipFill>
        <p:spPr>
          <a:xfrm>
            <a:off x="0" y="0"/>
            <a:ext cx="9144000" cy="1144588"/>
          </a:xfrm>
          <a:prstGeom prst="rect">
            <a:avLst/>
          </a:prstGeom>
          <a:noFill/>
          <a:ln>
            <a:noFill/>
          </a:ln>
        </p:spPr>
      </p:pic>
      <p:sp>
        <p:nvSpPr>
          <p:cNvPr id="14" name="Google Shape;14;p1"/>
          <p:cNvSpPr txBox="1"/>
          <p:nvPr/>
        </p:nvSpPr>
        <p:spPr>
          <a:xfrm>
            <a:off x="303213" y="6581775"/>
            <a:ext cx="8840787" cy="2698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b="0" i="0" sz="1000" u="none" cap="none" strike="noStrike">
              <a:solidFill>
                <a:schemeClr val="dk1"/>
              </a:solidFill>
              <a:latin typeface="Arial"/>
              <a:ea typeface="Arial"/>
              <a:cs typeface="Arial"/>
              <a:sym typeface="Arial"/>
            </a:endParaRPr>
          </a:p>
        </p:txBody>
      </p:sp>
      <p:sp>
        <p:nvSpPr>
          <p:cNvPr id="15" name="Google Shape;15;p1"/>
          <p:cNvSpPr txBox="1"/>
          <p:nvPr/>
        </p:nvSpPr>
        <p:spPr>
          <a:xfrm>
            <a:off x="0" y="6588125"/>
            <a:ext cx="9144000" cy="2698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u="none" cap="none" strike="noStrike">
                <a:solidFill>
                  <a:schemeClr val="dk1"/>
                </a:solidFill>
                <a:latin typeface="Arial"/>
                <a:ea typeface="Arial"/>
                <a:cs typeface="Arial"/>
                <a:sym typeface="Arial"/>
              </a:rPr>
              <a:t>Copyright © 2014 Wolters Kluwer Health | Lippincott Williams &amp; Wilkins </a:t>
            </a:r>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32.png"/><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28.jpg"/><Relationship Id="rId4"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31.png"/><Relationship Id="rId4" Type="http://schemas.openxmlformats.org/officeDocument/2006/relationships/image" Target="../media/image37.jpg"/><Relationship Id="rId5"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1223963" y="3786188"/>
            <a:ext cx="6692900" cy="776287"/>
          </a:xfrm>
          <a:prstGeom prst="rect">
            <a:avLst/>
          </a:prstGeom>
          <a:noFill/>
          <a:ln>
            <a:noFill/>
          </a:ln>
          <a:effectLst>
            <a:outerShdw rotWithShape="0" algn="ctr" dir="2700000" dist="17961">
              <a:schemeClr val="lt2"/>
            </a:outerShdw>
          </a:effectLst>
        </p:spPr>
        <p:txBody>
          <a:bodyPr anchorCtr="1" anchor="b" bIns="0" lIns="0" spcFirstLastPara="1" rIns="0" wrap="square" tIns="0">
            <a:spAutoFit/>
          </a:bodyPr>
          <a:lstStyle/>
          <a:p>
            <a:pPr indent="0" lvl="0" marL="0" rtl="0" algn="ctr">
              <a:lnSpc>
                <a:spcPct val="90000"/>
              </a:lnSpc>
              <a:spcBef>
                <a:spcPts val="0"/>
              </a:spcBef>
              <a:spcAft>
                <a:spcPts val="0"/>
              </a:spcAft>
              <a:buNone/>
            </a:pPr>
            <a:r>
              <a:rPr lang="en-US"/>
              <a:t>Chapter 15: Lipids and Lipoproteins</a:t>
            </a:r>
            <a:endParaRPr/>
          </a:p>
        </p:txBody>
      </p:sp>
      <p:sp>
        <p:nvSpPr>
          <p:cNvPr id="65" name="Google Shape;65;p14"/>
          <p:cNvSpPr txBox="1"/>
          <p:nvPr>
            <p:ph idx="1" type="subTitle"/>
          </p:nvPr>
        </p:nvSpPr>
        <p:spPr>
          <a:xfrm>
            <a:off x="1371600" y="5307013"/>
            <a:ext cx="6400800" cy="53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Font typeface="Verdana"/>
              <a:buNone/>
            </a:pPr>
            <a:r>
              <a:rPr lang="en-US"/>
              <a:t>By Raffick A. R. Bowen, Amar A. Sethi, G. Russell Warnick, Alan T. Remaley</a:t>
            </a:r>
            <a:endParaRPr>
              <a:solidFill>
                <a:srgbClr val="FF00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09562" y="218375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3200">
                <a:solidFill>
                  <a:srgbClr val="C00000"/>
                </a:solidFill>
              </a:rPr>
              <a:t>The 4 classes of lipoproteins</a:t>
            </a:r>
            <a:br>
              <a:rPr lang="en-US" sz="2400"/>
            </a:br>
            <a:r>
              <a:rPr lang="en-US" sz="2400"/>
              <a:t>(all contain characteristic amounts of TG, Cholesterol, cholesteryl esters, phospholipids and apolipoproteins)</a:t>
            </a:r>
            <a:endParaRPr/>
          </a:p>
        </p:txBody>
      </p:sp>
      <p:graphicFrame>
        <p:nvGraphicFramePr>
          <p:cNvPr id="136" name="Google Shape;136;p23"/>
          <p:cNvGraphicFramePr/>
          <p:nvPr/>
        </p:nvGraphicFramePr>
        <p:xfrm>
          <a:off x="1071901" y="2767626"/>
          <a:ext cx="3000000" cy="3000000"/>
        </p:xfrm>
        <a:graphic>
          <a:graphicData uri="http://schemas.openxmlformats.org/drawingml/2006/table">
            <a:tbl>
              <a:tblPr bandRow="1" firstRow="1">
                <a:noFill/>
                <a:tableStyleId>{B48AD142-FE96-4356-8C29-E7C273D79AF9}</a:tableStyleId>
              </a:tblPr>
              <a:tblGrid>
                <a:gridCol w="1092025"/>
                <a:gridCol w="1410775"/>
                <a:gridCol w="3183450"/>
                <a:gridCol w="2076275"/>
              </a:tblGrid>
              <a:tr h="370850">
                <a:tc>
                  <a:txBody>
                    <a:bodyPr/>
                    <a:lstStyle/>
                    <a:p>
                      <a:pPr indent="0" lvl="0" marL="0" marR="0" rtl="0" algn="l">
                        <a:spcBef>
                          <a:spcPts val="0"/>
                        </a:spcBef>
                        <a:spcAft>
                          <a:spcPts val="0"/>
                        </a:spcAft>
                        <a:buNone/>
                      </a:pPr>
                      <a:r>
                        <a:rPr lang="en-US" sz="1600" u="none" cap="none" strike="noStrike"/>
                        <a:t>Class </a:t>
                      </a:r>
                      <a:endParaRPr/>
                    </a:p>
                  </a:txBody>
                  <a:tcPr marT="45725" marB="45725" marR="91450" marL="91450"/>
                </a:tc>
                <a:tc>
                  <a:txBody>
                    <a:bodyPr/>
                    <a:lstStyle/>
                    <a:p>
                      <a:pPr indent="0" lvl="0" marL="0" marR="0" rtl="0" algn="l">
                        <a:spcBef>
                          <a:spcPts val="0"/>
                        </a:spcBef>
                        <a:spcAft>
                          <a:spcPts val="0"/>
                        </a:spcAft>
                        <a:buNone/>
                      </a:pPr>
                      <a:r>
                        <a:rPr lang="en-US" sz="1600"/>
                        <a:t>Average Diameter  (nm)</a:t>
                      </a:r>
                      <a:endParaRPr/>
                    </a:p>
                  </a:txBody>
                  <a:tcPr marT="45725" marB="45725" marR="91450" marL="91450"/>
                </a:tc>
                <a:tc>
                  <a:txBody>
                    <a:bodyPr/>
                    <a:lstStyle/>
                    <a:p>
                      <a:pPr indent="0" lvl="0" marL="0" marR="0" rtl="0" algn="l">
                        <a:spcBef>
                          <a:spcPts val="0"/>
                        </a:spcBef>
                        <a:spcAft>
                          <a:spcPts val="0"/>
                        </a:spcAft>
                        <a:buNone/>
                      </a:pPr>
                      <a:r>
                        <a:rPr lang="en-US" sz="1600"/>
                        <a:t>Source, function</a:t>
                      </a:r>
                      <a:endParaRPr/>
                    </a:p>
                  </a:txBody>
                  <a:tcPr marT="45725" marB="45725" marR="91450" marL="91450"/>
                </a:tc>
                <a:tc>
                  <a:txBody>
                    <a:bodyPr/>
                    <a:lstStyle/>
                    <a:p>
                      <a:pPr indent="0" lvl="0" marL="0" marR="0" rtl="0" algn="l">
                        <a:spcBef>
                          <a:spcPts val="0"/>
                        </a:spcBef>
                        <a:spcAft>
                          <a:spcPts val="0"/>
                        </a:spcAft>
                        <a:buNone/>
                      </a:pPr>
                      <a:r>
                        <a:rPr lang="en-US" sz="1600"/>
                        <a:t>Major apolipoproteins</a:t>
                      </a:r>
                      <a:endParaRPr/>
                    </a:p>
                  </a:txBody>
                  <a:tcPr marT="45725" marB="45725" marR="91450" marL="91450"/>
                </a:tc>
              </a:tr>
              <a:tr h="370850">
                <a:tc>
                  <a:txBody>
                    <a:bodyPr/>
                    <a:lstStyle/>
                    <a:p>
                      <a:pPr indent="0" lvl="0" marL="0" marR="0" rtl="0" algn="l">
                        <a:spcBef>
                          <a:spcPts val="0"/>
                        </a:spcBef>
                        <a:spcAft>
                          <a:spcPts val="0"/>
                        </a:spcAft>
                        <a:buNone/>
                      </a:pPr>
                      <a:r>
                        <a:rPr lang="en-US" sz="1600"/>
                        <a:t>CM</a:t>
                      </a:r>
                      <a:endParaRPr/>
                    </a:p>
                  </a:txBody>
                  <a:tcPr marT="45725" marB="45725" marR="91450" marL="91450"/>
                </a:tc>
                <a:tc>
                  <a:txBody>
                    <a:bodyPr/>
                    <a:lstStyle/>
                    <a:p>
                      <a:pPr indent="0" lvl="0" marL="0" marR="0" rtl="0" algn="l">
                        <a:spcBef>
                          <a:spcPts val="0"/>
                        </a:spcBef>
                        <a:spcAft>
                          <a:spcPts val="0"/>
                        </a:spcAft>
                        <a:buNone/>
                      </a:pPr>
                      <a:r>
                        <a:rPr lang="en-US" sz="1600"/>
                        <a:t>500</a:t>
                      </a:r>
                      <a:endParaRPr/>
                    </a:p>
                  </a:txBody>
                  <a:tcPr marT="45725" marB="45725" marR="91450" marL="91450"/>
                </a:tc>
                <a:tc>
                  <a:txBody>
                    <a:bodyPr/>
                    <a:lstStyle/>
                    <a:p>
                      <a:pPr indent="0" lvl="0" marL="0" marR="0" rtl="0" algn="l">
                        <a:spcBef>
                          <a:spcPts val="0"/>
                        </a:spcBef>
                        <a:spcAft>
                          <a:spcPts val="0"/>
                        </a:spcAft>
                        <a:buNone/>
                      </a:pPr>
                      <a:r>
                        <a:rPr lang="en-US" sz="1600"/>
                        <a:t>Intestine. transport of </a:t>
                      </a:r>
                      <a:r>
                        <a:rPr lang="en-US" sz="1600" u="sng"/>
                        <a:t>dietary</a:t>
                      </a:r>
                      <a:r>
                        <a:rPr lang="en-US" sz="1600"/>
                        <a:t> TAG</a:t>
                      </a:r>
                      <a:endParaRPr/>
                    </a:p>
                  </a:txBody>
                  <a:tcPr marT="45725" marB="45725" marR="91450" marL="91450"/>
                </a:tc>
                <a:tc>
                  <a:txBody>
                    <a:bodyPr/>
                    <a:lstStyle/>
                    <a:p>
                      <a:pPr indent="0" lvl="0" marL="0" marR="0" rtl="0" algn="l">
                        <a:spcBef>
                          <a:spcPts val="0"/>
                        </a:spcBef>
                        <a:spcAft>
                          <a:spcPts val="0"/>
                        </a:spcAft>
                        <a:buNone/>
                      </a:pPr>
                      <a:r>
                        <a:rPr lang="en-US" sz="1600"/>
                        <a:t>A, B48, C(I,II,III), E</a:t>
                      </a:r>
                      <a:endParaRPr/>
                    </a:p>
                  </a:txBody>
                  <a:tcPr marT="45725" marB="45725" marR="91450" marL="91450"/>
                </a:tc>
              </a:tr>
              <a:tr h="370850">
                <a:tc>
                  <a:txBody>
                    <a:bodyPr/>
                    <a:lstStyle/>
                    <a:p>
                      <a:pPr indent="0" lvl="0" marL="0" marR="0" rtl="0" algn="l">
                        <a:spcBef>
                          <a:spcPts val="0"/>
                        </a:spcBef>
                        <a:spcAft>
                          <a:spcPts val="0"/>
                        </a:spcAft>
                        <a:buNone/>
                      </a:pPr>
                      <a:r>
                        <a:rPr lang="en-US" sz="1600"/>
                        <a:t>VLDL</a:t>
                      </a:r>
                      <a:endParaRPr/>
                    </a:p>
                  </a:txBody>
                  <a:tcPr marT="45725" marB="45725" marR="91450" marL="91450"/>
                </a:tc>
                <a:tc>
                  <a:txBody>
                    <a:bodyPr/>
                    <a:lstStyle/>
                    <a:p>
                      <a:pPr indent="0" lvl="0" marL="0" marR="0" rtl="0" algn="l">
                        <a:spcBef>
                          <a:spcPts val="0"/>
                        </a:spcBef>
                        <a:spcAft>
                          <a:spcPts val="0"/>
                        </a:spcAft>
                        <a:buNone/>
                      </a:pPr>
                      <a:r>
                        <a:rPr lang="en-US" sz="1600"/>
                        <a:t>43</a:t>
                      </a:r>
                      <a:endParaRPr/>
                    </a:p>
                  </a:txBody>
                  <a:tcPr marT="45725" marB="45725" marR="91450" marL="91450"/>
                </a:tc>
                <a:tc>
                  <a:txBody>
                    <a:bodyPr/>
                    <a:lstStyle/>
                    <a:p>
                      <a:pPr indent="0" lvl="0" marL="0" marR="0" rtl="0" algn="l">
                        <a:spcBef>
                          <a:spcPts val="0"/>
                        </a:spcBef>
                        <a:spcAft>
                          <a:spcPts val="0"/>
                        </a:spcAft>
                        <a:buNone/>
                      </a:pPr>
                      <a:r>
                        <a:rPr lang="en-US" sz="1600"/>
                        <a:t>Liver. Transport of </a:t>
                      </a:r>
                      <a:r>
                        <a:rPr lang="en-US" sz="1600" u="sng"/>
                        <a:t>endogenously</a:t>
                      </a:r>
                      <a:r>
                        <a:rPr lang="en-US" sz="1600"/>
                        <a:t> synthesized TAG</a:t>
                      </a:r>
                      <a:endParaRPr/>
                    </a:p>
                  </a:txBody>
                  <a:tcPr marT="45725" marB="45725" marR="91450" marL="91450"/>
                </a:tc>
                <a:tc>
                  <a:txBody>
                    <a:bodyPr/>
                    <a:lstStyle/>
                    <a:p>
                      <a:pPr indent="0" lvl="0" marL="0" marR="0" rtl="0" algn="l">
                        <a:spcBef>
                          <a:spcPts val="0"/>
                        </a:spcBef>
                        <a:spcAft>
                          <a:spcPts val="0"/>
                        </a:spcAft>
                        <a:buNone/>
                      </a:pPr>
                      <a:r>
                        <a:rPr lang="en-US" sz="1600"/>
                        <a:t>B100, C(I,II,III), E</a:t>
                      </a:r>
                      <a:endParaRPr/>
                    </a:p>
                  </a:txBody>
                  <a:tcPr marT="45725" marB="45725" marR="91450" marL="91450"/>
                </a:tc>
              </a:tr>
              <a:tr h="370850">
                <a:tc>
                  <a:txBody>
                    <a:bodyPr/>
                    <a:lstStyle/>
                    <a:p>
                      <a:pPr indent="0" lvl="0" marL="0" marR="0" rtl="0" algn="l">
                        <a:spcBef>
                          <a:spcPts val="0"/>
                        </a:spcBef>
                        <a:spcAft>
                          <a:spcPts val="0"/>
                        </a:spcAft>
                        <a:buNone/>
                      </a:pPr>
                      <a:r>
                        <a:rPr lang="en-US" sz="1600"/>
                        <a:t>LDL</a:t>
                      </a:r>
                      <a:endParaRPr/>
                    </a:p>
                  </a:txBody>
                  <a:tcPr marT="45725" marB="45725" marR="91450" marL="91450"/>
                </a:tc>
                <a:tc>
                  <a:txBody>
                    <a:bodyPr/>
                    <a:lstStyle/>
                    <a:p>
                      <a:pPr indent="0" lvl="0" marL="0" marR="0" rtl="0" algn="l">
                        <a:spcBef>
                          <a:spcPts val="0"/>
                        </a:spcBef>
                        <a:spcAft>
                          <a:spcPts val="0"/>
                        </a:spcAft>
                        <a:buNone/>
                      </a:pPr>
                      <a:r>
                        <a:rPr lang="en-US" sz="1600"/>
                        <a:t>22</a:t>
                      </a:r>
                      <a:endParaRPr/>
                    </a:p>
                  </a:txBody>
                  <a:tcPr marT="45725" marB="45725" marR="91450" marL="91450"/>
                </a:tc>
                <a:tc>
                  <a:txBody>
                    <a:bodyPr/>
                    <a:lstStyle/>
                    <a:p>
                      <a:pPr indent="0" lvl="0" marL="0" marR="0" rtl="0" algn="l">
                        <a:spcBef>
                          <a:spcPts val="0"/>
                        </a:spcBef>
                        <a:spcAft>
                          <a:spcPts val="0"/>
                        </a:spcAft>
                        <a:buNone/>
                      </a:pPr>
                      <a:r>
                        <a:rPr lang="en-US" sz="1600"/>
                        <a:t>Delivers cholesterol to peripheral tissues</a:t>
                      </a:r>
                      <a:endParaRPr/>
                    </a:p>
                  </a:txBody>
                  <a:tcPr marT="45725" marB="45725" marR="91450" marL="91450"/>
                </a:tc>
                <a:tc>
                  <a:txBody>
                    <a:bodyPr/>
                    <a:lstStyle/>
                    <a:p>
                      <a:pPr indent="0" lvl="0" marL="0" marR="0" rtl="0" algn="l">
                        <a:spcBef>
                          <a:spcPts val="0"/>
                        </a:spcBef>
                        <a:spcAft>
                          <a:spcPts val="0"/>
                        </a:spcAft>
                        <a:buNone/>
                      </a:pPr>
                      <a:r>
                        <a:rPr lang="en-US" sz="1600"/>
                        <a:t>B100</a:t>
                      </a:r>
                      <a:endParaRPr/>
                    </a:p>
                  </a:txBody>
                  <a:tcPr marT="45725" marB="45725" marR="91450" marL="91450"/>
                </a:tc>
              </a:tr>
              <a:tr h="370850">
                <a:tc>
                  <a:txBody>
                    <a:bodyPr/>
                    <a:lstStyle/>
                    <a:p>
                      <a:pPr indent="0" lvl="0" marL="0" marR="0" rtl="0" algn="l">
                        <a:spcBef>
                          <a:spcPts val="0"/>
                        </a:spcBef>
                        <a:spcAft>
                          <a:spcPts val="0"/>
                        </a:spcAft>
                        <a:buNone/>
                      </a:pPr>
                      <a:r>
                        <a:rPr lang="en-US" sz="1600"/>
                        <a:t>HDL</a:t>
                      </a:r>
                      <a:endParaRPr/>
                    </a:p>
                  </a:txBody>
                  <a:tcPr marT="45725" marB="45725" marR="91450" marL="91450"/>
                </a:tc>
                <a:tc>
                  <a:txBody>
                    <a:bodyPr/>
                    <a:lstStyle/>
                    <a:p>
                      <a:pPr indent="0" lvl="0" marL="0" marR="0" rtl="0" algn="l">
                        <a:spcBef>
                          <a:spcPts val="0"/>
                        </a:spcBef>
                        <a:spcAft>
                          <a:spcPts val="0"/>
                        </a:spcAft>
                        <a:buNone/>
                      </a:pPr>
                      <a:r>
                        <a:rPr lang="en-US" sz="1600"/>
                        <a:t>8</a:t>
                      </a:r>
                      <a:endParaRPr/>
                    </a:p>
                  </a:txBody>
                  <a:tcPr marT="45725" marB="45725" marR="91450" marL="91450"/>
                </a:tc>
                <a:tc>
                  <a:txBody>
                    <a:bodyPr/>
                    <a:lstStyle/>
                    <a:p>
                      <a:pPr indent="0" lvl="0" marL="0" marR="0" rtl="0" algn="l">
                        <a:spcBef>
                          <a:spcPts val="0"/>
                        </a:spcBef>
                        <a:spcAft>
                          <a:spcPts val="0"/>
                        </a:spcAft>
                        <a:buNone/>
                      </a:pPr>
                      <a:r>
                        <a:rPr lang="en-US" sz="1600"/>
                        <a:t>Liver. Removes used cholesterol from tissues and takes it to liver.</a:t>
                      </a:r>
                      <a:endParaRPr/>
                    </a:p>
                  </a:txBody>
                  <a:tcPr marT="45725" marB="45725" marR="91450" marL="91450"/>
                </a:tc>
                <a:tc>
                  <a:txBody>
                    <a:bodyPr/>
                    <a:lstStyle/>
                    <a:p>
                      <a:pPr indent="0" lvl="0" marL="0" marR="0" rtl="0" algn="l">
                        <a:spcBef>
                          <a:spcPts val="0"/>
                        </a:spcBef>
                        <a:spcAft>
                          <a:spcPts val="0"/>
                        </a:spcAft>
                        <a:buNone/>
                      </a:pPr>
                      <a:r>
                        <a:rPr lang="en-US" sz="1600"/>
                        <a:t>A, C(I,II,III), D, E</a:t>
                      </a:r>
                      <a:endParaRPr/>
                    </a:p>
                  </a:txBody>
                  <a:tcPr marT="45725" marB="45725" marR="91450" marL="91450"/>
                </a:tc>
              </a:tr>
            </a:tbl>
          </a:graphicData>
        </a:graphic>
      </p:graphicFrame>
      <p:cxnSp>
        <p:nvCxnSpPr>
          <p:cNvPr id="137" name="Google Shape;137;p23"/>
          <p:cNvCxnSpPr/>
          <p:nvPr/>
        </p:nvCxnSpPr>
        <p:spPr>
          <a:xfrm flipH="1">
            <a:off x="867360" y="2758164"/>
            <a:ext cx="70751" cy="3590082"/>
          </a:xfrm>
          <a:prstGeom prst="straightConnector1">
            <a:avLst/>
          </a:prstGeom>
          <a:noFill/>
          <a:ln cap="flat" cmpd="sng" w="57150">
            <a:solidFill>
              <a:srgbClr val="126BC3"/>
            </a:solidFill>
            <a:prstDash val="solid"/>
            <a:round/>
            <a:headEnd len="sm" w="sm" type="none"/>
            <a:tailEnd len="med" w="med" type="stealth"/>
          </a:ln>
        </p:spPr>
      </p:cxnSp>
      <p:sp>
        <p:nvSpPr>
          <p:cNvPr id="138" name="Google Shape;138;p23"/>
          <p:cNvSpPr txBox="1"/>
          <p:nvPr/>
        </p:nvSpPr>
        <p:spPr>
          <a:xfrm rot="-5400000">
            <a:off x="-1024335" y="4259211"/>
            <a:ext cx="338328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Increasing density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44" name="Google Shape;144;p24"/>
          <p:cNvPicPr preferRelativeResize="0"/>
          <p:nvPr/>
        </p:nvPicPr>
        <p:blipFill rotWithShape="1">
          <a:blip r:embed="rId3">
            <a:alphaModFix/>
          </a:blip>
          <a:srcRect b="0" l="0" r="0" t="0"/>
          <a:stretch/>
        </p:blipFill>
        <p:spPr>
          <a:xfrm>
            <a:off x="381000" y="1828800"/>
            <a:ext cx="8401948" cy="297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150" name="Google Shape;150;p25"/>
          <p:cNvPicPr preferRelativeResize="0"/>
          <p:nvPr/>
        </p:nvPicPr>
        <p:blipFill rotWithShape="1">
          <a:blip r:embed="rId3">
            <a:alphaModFix/>
          </a:blip>
          <a:srcRect b="0" l="0" r="0" t="0"/>
          <a:stretch/>
        </p:blipFill>
        <p:spPr>
          <a:xfrm>
            <a:off x="304800" y="1905000"/>
            <a:ext cx="8661910" cy="441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nvSpPr>
        <p:spPr>
          <a:xfrm>
            <a:off x="152400" y="1505618"/>
            <a:ext cx="8991600"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B48		Chylomicron			Carry cholesterol esters</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Lacks LDL receptor</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binding domain</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B100		VLDL, IDL, LDL		Binds LDL receptor</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C-II		Chylo, VLDL, IDL, HDL	    	Activates Lipoprotein </a:t>
            </a: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						lipase (LPL)</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C-III		Chylo, VLDL, IDL, HDL           	Inhibits LPL</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E                   	Chylo, remnant, VLDL, IDL    	Binds LDL-receptor</a:t>
            </a: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						related protein (LRP)</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HDL</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A-1		HDL				LCAT activator</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				          (lecithin:cholesterol acyltransferase)	</a:t>
            </a:r>
            <a:endParaRPr/>
          </a:p>
        </p:txBody>
      </p:sp>
      <p:sp>
        <p:nvSpPr>
          <p:cNvPr id="156" name="Google Shape;156;p26"/>
          <p:cNvSpPr txBox="1"/>
          <p:nvPr/>
        </p:nvSpPr>
        <p:spPr>
          <a:xfrm>
            <a:off x="152400" y="1058924"/>
            <a:ext cx="703507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dk1"/>
                </a:solidFill>
                <a:latin typeface="Arial"/>
                <a:ea typeface="Arial"/>
                <a:cs typeface="Arial"/>
                <a:sym typeface="Arial"/>
              </a:rPr>
              <a:t>Type               Association		              Function </a:t>
            </a:r>
            <a:endParaRPr/>
          </a:p>
        </p:txBody>
      </p:sp>
      <p:cxnSp>
        <p:nvCxnSpPr>
          <p:cNvPr id="157" name="Google Shape;157;p26"/>
          <p:cNvCxnSpPr/>
          <p:nvPr/>
        </p:nvCxnSpPr>
        <p:spPr>
          <a:xfrm>
            <a:off x="0" y="1484598"/>
            <a:ext cx="9144000" cy="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419100" y="1405869"/>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Chylomicrons </a:t>
            </a:r>
            <a:endParaRPr/>
          </a:p>
        </p:txBody>
      </p:sp>
      <p:sp>
        <p:nvSpPr>
          <p:cNvPr id="163" name="Google Shape;163;p27"/>
          <p:cNvSpPr txBox="1"/>
          <p:nvPr>
            <p:ph idx="1" type="body"/>
          </p:nvPr>
        </p:nvSpPr>
        <p:spPr>
          <a:xfrm>
            <a:off x="330200" y="2000251"/>
            <a:ext cx="8613775" cy="403225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1800"/>
              <a:buFont typeface="Verdana"/>
              <a:buChar char="•"/>
            </a:pPr>
            <a:r>
              <a:rPr lang="en-US" sz="1800"/>
              <a:t>Chylos contain apo B-48</a:t>
            </a:r>
            <a:endParaRPr/>
          </a:p>
          <a:p>
            <a:pPr indent="-280988" lvl="0" marL="280988" rtl="0" algn="l">
              <a:lnSpc>
                <a:spcPct val="90000"/>
              </a:lnSpc>
              <a:spcBef>
                <a:spcPts val="1080"/>
              </a:spcBef>
              <a:spcAft>
                <a:spcPts val="0"/>
              </a:spcAft>
              <a:buSzPts val="1800"/>
              <a:buFont typeface="Verdana"/>
              <a:buChar char="•"/>
            </a:pPr>
            <a:r>
              <a:rPr lang="en-US" sz="1800"/>
              <a:t>Largest and least dense of lipoprotein particles</a:t>
            </a:r>
            <a:endParaRPr/>
          </a:p>
          <a:p>
            <a:pPr indent="-280988" lvl="0" marL="280988" rtl="0" algn="l">
              <a:lnSpc>
                <a:spcPct val="90000"/>
              </a:lnSpc>
              <a:spcBef>
                <a:spcPts val="1080"/>
              </a:spcBef>
              <a:spcAft>
                <a:spcPts val="0"/>
              </a:spcAft>
              <a:buSzPts val="1800"/>
              <a:buFont typeface="Verdana"/>
              <a:buChar char="•"/>
            </a:pPr>
            <a:r>
              <a:rPr lang="en-US" sz="1800"/>
              <a:t>Diameter up to 1200 nm</a:t>
            </a:r>
            <a:endParaRPr/>
          </a:p>
          <a:p>
            <a:pPr indent="-280988" lvl="0" marL="280988" rtl="0" algn="l">
              <a:lnSpc>
                <a:spcPct val="90000"/>
              </a:lnSpc>
              <a:spcBef>
                <a:spcPts val="1080"/>
              </a:spcBef>
              <a:spcAft>
                <a:spcPts val="0"/>
              </a:spcAft>
              <a:buSzPts val="1800"/>
              <a:buFont typeface="Verdana"/>
              <a:buChar char="•"/>
            </a:pPr>
            <a:r>
              <a:rPr i="1" lang="en-US" sz="1800">
                <a:solidFill>
                  <a:srgbClr val="8A6700"/>
                </a:solidFill>
              </a:rPr>
              <a:t>Primary function of Chylos: delivery of dietary lipids to hepatic &amp; peripheral cells</a:t>
            </a:r>
            <a:endParaRPr/>
          </a:p>
          <a:p>
            <a:pPr indent="-280988" lvl="0" marL="280988" rtl="0" algn="l">
              <a:lnSpc>
                <a:spcPct val="90000"/>
              </a:lnSpc>
              <a:spcBef>
                <a:spcPts val="1080"/>
              </a:spcBef>
              <a:spcAft>
                <a:spcPts val="0"/>
              </a:spcAft>
              <a:buSzPts val="1800"/>
              <a:buFont typeface="Verdana"/>
              <a:buChar char="•"/>
            </a:pPr>
            <a:r>
              <a:rPr lang="en-US" sz="1800"/>
              <a:t>Can scatter light, and accounts for the turbidity or milky appearance of postprandial plasma </a:t>
            </a:r>
            <a:endParaRPr/>
          </a:p>
          <a:p>
            <a:pPr indent="-280988" lvl="0" marL="280988" rtl="0" algn="l">
              <a:lnSpc>
                <a:spcPct val="90000"/>
              </a:lnSpc>
              <a:spcBef>
                <a:spcPts val="1080"/>
              </a:spcBef>
              <a:spcAft>
                <a:spcPts val="0"/>
              </a:spcAft>
              <a:buSzPts val="1800"/>
              <a:buFont typeface="Verdana"/>
              <a:buChar char="•"/>
            </a:pPr>
            <a:r>
              <a:rPr lang="en-US" sz="1800"/>
              <a:t>Chylos are so light, readily float to the top of plasma when stored for hours at 4°C</a:t>
            </a:r>
            <a:endParaRPr/>
          </a:p>
          <a:p>
            <a:pPr indent="-280988" lvl="0" marL="280988" rtl="0" algn="l">
              <a:lnSpc>
                <a:spcPct val="90000"/>
              </a:lnSpc>
              <a:spcBef>
                <a:spcPts val="1080"/>
              </a:spcBef>
              <a:spcAft>
                <a:spcPts val="0"/>
              </a:spcAft>
              <a:buSzPts val="1800"/>
              <a:buFont typeface="Verdana"/>
              <a:buChar char="•"/>
            </a:pPr>
            <a:r>
              <a:rPr lang="en-US" sz="1800"/>
              <a:t>Produced by intestine &amp; packaged with absorbed lipids &amp; apolipoproteins </a:t>
            </a:r>
            <a:endParaRPr/>
          </a:p>
          <a:p>
            <a:pPr indent="-280988" lvl="0" marL="280988" rtl="0" algn="l">
              <a:lnSpc>
                <a:spcPct val="90000"/>
              </a:lnSpc>
              <a:spcBef>
                <a:spcPts val="1080"/>
              </a:spcBef>
              <a:spcAft>
                <a:spcPts val="0"/>
              </a:spcAft>
              <a:buSzPts val="1800"/>
              <a:buFont typeface="Verdana"/>
              <a:buChar char="•"/>
            </a:pPr>
            <a:r>
              <a:rPr lang="en-US" sz="1800"/>
              <a:t>In circulation, TG &amp; cholesteryl esters in chylos are rapidly hydrolyzed by lipases, &amp; converted to chylos remnant particles, recognized by liver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type="title"/>
          </p:nvPr>
        </p:nvSpPr>
        <p:spPr>
          <a:xfrm>
            <a:off x="430213" y="1290256"/>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sz="3200">
                <a:solidFill>
                  <a:srgbClr val="C00000"/>
                </a:solidFill>
              </a:rPr>
              <a:t>Very low density lipoproteins (VLDL)</a:t>
            </a:r>
            <a:endParaRPr/>
          </a:p>
        </p:txBody>
      </p:sp>
      <p:sp>
        <p:nvSpPr>
          <p:cNvPr id="169" name="Google Shape;169;p28"/>
          <p:cNvSpPr txBox="1"/>
          <p:nvPr>
            <p:ph idx="1" type="body"/>
          </p:nvPr>
        </p:nvSpPr>
        <p:spPr>
          <a:xfrm>
            <a:off x="330200" y="2000251"/>
            <a:ext cx="8613775" cy="403225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Produced primarily by liver  </a:t>
            </a:r>
            <a:endParaRPr/>
          </a:p>
          <a:p>
            <a:pPr indent="-280988" lvl="0" marL="280988" rtl="0" algn="l">
              <a:lnSpc>
                <a:spcPct val="90000"/>
              </a:lnSpc>
              <a:spcBef>
                <a:spcPts val="1320"/>
              </a:spcBef>
              <a:spcAft>
                <a:spcPts val="0"/>
              </a:spcAft>
              <a:buSzPts val="2200"/>
              <a:buFont typeface="Verdana"/>
              <a:buChar char="•"/>
            </a:pPr>
            <a:r>
              <a:rPr lang="en-US"/>
              <a:t>Contain apo B-100 (main lipoprotein), apo E and apo Cs</a:t>
            </a:r>
            <a:endParaRPr/>
          </a:p>
          <a:p>
            <a:pPr indent="-280988" lvl="0" marL="280988" rtl="0" algn="l">
              <a:lnSpc>
                <a:spcPct val="90000"/>
              </a:lnSpc>
              <a:spcBef>
                <a:spcPts val="1320"/>
              </a:spcBef>
              <a:spcAft>
                <a:spcPts val="0"/>
              </a:spcAft>
              <a:buSzPts val="2200"/>
              <a:buFont typeface="Verdana"/>
              <a:buChar char="•"/>
            </a:pPr>
            <a:r>
              <a:rPr lang="en-US"/>
              <a:t>Rich in TG</a:t>
            </a:r>
            <a:endParaRPr/>
          </a:p>
          <a:p>
            <a:pPr indent="-280988" lvl="0" marL="280988" rtl="0" algn="l">
              <a:lnSpc>
                <a:spcPct val="90000"/>
              </a:lnSpc>
              <a:spcBef>
                <a:spcPts val="1320"/>
              </a:spcBef>
              <a:spcAft>
                <a:spcPts val="0"/>
              </a:spcAft>
              <a:buSzPts val="2200"/>
              <a:buFont typeface="Verdana"/>
              <a:buChar char="•"/>
            </a:pPr>
            <a:r>
              <a:rPr lang="en-US"/>
              <a:t>Major carriers of endogenous TG from liver to peripheral tissues for energy &amp; storage</a:t>
            </a:r>
            <a:endParaRPr/>
          </a:p>
          <a:p>
            <a:pPr indent="-280988" lvl="0" marL="280988" rtl="0" algn="l">
              <a:lnSpc>
                <a:spcPct val="90000"/>
              </a:lnSpc>
              <a:spcBef>
                <a:spcPts val="1320"/>
              </a:spcBef>
              <a:spcAft>
                <a:spcPts val="0"/>
              </a:spcAft>
              <a:buSzPts val="2200"/>
              <a:buFont typeface="Verdana"/>
              <a:buChar char="•"/>
            </a:pPr>
            <a:r>
              <a:rPr lang="en-US"/>
              <a:t>Light &amp; contribute to turbidity observed in fasting hyperlipidemic plasma, but do not form a creamy top layer </a:t>
            </a:r>
            <a:endParaRPr/>
          </a:p>
          <a:p>
            <a:pPr indent="-280988" lvl="0" marL="280988" rtl="0" algn="l">
              <a:lnSpc>
                <a:spcPct val="90000"/>
              </a:lnSpc>
              <a:spcBef>
                <a:spcPts val="1320"/>
              </a:spcBef>
              <a:spcAft>
                <a:spcPts val="0"/>
              </a:spcAft>
              <a:buSzPts val="2200"/>
              <a:buFont typeface="Verdana"/>
              <a:buChar char="•"/>
            </a:pPr>
            <a:r>
              <a:rPr lang="en-US"/>
              <a:t>Excess dietary intake of carbohydrate, saturated fatty acids, and trans fatty acids enhances the hepatic synthesis of triglycerides, which in turn increases VLDL production</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209496" y="1258723"/>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US">
                <a:solidFill>
                  <a:srgbClr val="C00000"/>
                </a:solidFill>
              </a:rPr>
              <a:t>Intermediate density lipoproteins (IDL)</a:t>
            </a:r>
            <a:endParaRPr/>
          </a:p>
        </p:txBody>
      </p:sp>
      <p:sp>
        <p:nvSpPr>
          <p:cNvPr id="176" name="Google Shape;176;p29"/>
          <p:cNvSpPr txBox="1"/>
          <p:nvPr>
            <p:ph idx="1" type="body"/>
          </p:nvPr>
        </p:nvSpPr>
        <p:spPr>
          <a:xfrm>
            <a:off x="209496" y="1723697"/>
            <a:ext cx="8734479" cy="4308804"/>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Also called VLDL remnants</a:t>
            </a:r>
            <a:endParaRPr/>
          </a:p>
          <a:p>
            <a:pPr indent="-280988" lvl="0" marL="280988" rtl="0" algn="l">
              <a:lnSpc>
                <a:spcPct val="90000"/>
              </a:lnSpc>
              <a:spcBef>
                <a:spcPts val="1320"/>
              </a:spcBef>
              <a:spcAft>
                <a:spcPts val="0"/>
              </a:spcAft>
              <a:buSzPts val="2200"/>
              <a:buFont typeface="Verdana"/>
              <a:buChar char="•"/>
            </a:pPr>
            <a:r>
              <a:rPr lang="en-US"/>
              <a:t>Normally exist transiently during conversion of VLDL to LDL </a:t>
            </a:r>
            <a:endParaRPr/>
          </a:p>
          <a:p>
            <a:pPr indent="-404813" lvl="1" marL="862013" rtl="0" algn="l">
              <a:lnSpc>
                <a:spcPct val="90000"/>
              </a:lnSpc>
              <a:spcBef>
                <a:spcPts val="1320"/>
              </a:spcBef>
              <a:spcAft>
                <a:spcPts val="0"/>
              </a:spcAft>
              <a:buSzPts val="2200"/>
              <a:buFont typeface="Verdana"/>
              <a:buChar char="–"/>
            </a:pPr>
            <a:r>
              <a:rPr lang="en-US"/>
              <a:t>Not typically present in normal plasma</a:t>
            </a:r>
            <a:endParaRPr/>
          </a:p>
          <a:p>
            <a:pPr indent="-404813" lvl="1" marL="862013" rtl="0" algn="l">
              <a:lnSpc>
                <a:spcPct val="90000"/>
              </a:lnSpc>
              <a:spcBef>
                <a:spcPts val="1320"/>
              </a:spcBef>
              <a:spcAft>
                <a:spcPts val="0"/>
              </a:spcAft>
              <a:buSzPts val="2200"/>
              <a:buFont typeface="Verdana"/>
              <a:buChar char="–"/>
            </a:pPr>
            <a:r>
              <a:rPr lang="en-US"/>
              <a:t>Efficient conversion of VLDL to IDL 🡪 do not accumulate in the plasma after an overnight fast</a:t>
            </a:r>
            <a:endParaRPr/>
          </a:p>
          <a:p>
            <a:pPr indent="-280988" lvl="0" marL="280988" rtl="0" algn="l">
              <a:lnSpc>
                <a:spcPct val="90000"/>
              </a:lnSpc>
              <a:spcBef>
                <a:spcPts val="1320"/>
              </a:spcBef>
              <a:spcAft>
                <a:spcPts val="0"/>
              </a:spcAft>
              <a:buSzPts val="2200"/>
              <a:buFont typeface="Verdana"/>
              <a:buChar char="•"/>
            </a:pPr>
            <a:r>
              <a:rPr lang="en-US"/>
              <a:t>TG &amp; cholesterol content is intermediate between those of VLDL and LDL</a:t>
            </a:r>
            <a:endParaRPr/>
          </a:p>
          <a:p>
            <a:pPr indent="-280988" lvl="0" marL="280988" rtl="0" algn="l">
              <a:lnSpc>
                <a:spcPct val="90000"/>
              </a:lnSpc>
              <a:spcBef>
                <a:spcPts val="1320"/>
              </a:spcBef>
              <a:spcAft>
                <a:spcPts val="0"/>
              </a:spcAft>
              <a:buSzPts val="2200"/>
              <a:buFont typeface="Verdana"/>
              <a:buChar char="•"/>
            </a:pPr>
            <a:r>
              <a:rPr lang="en-US"/>
              <a:t>Type III hyperlipoproteinemia (TIIIHL), a rare inborn error of metabolism, shows elevated levels of IDLs in plasma. Due to abnormal form of apo E that delays clearance of IDL&gt; risk of peripheral vascular disease &amp; coronary artery disease</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Low density lipoproteins (LDL)</a:t>
            </a:r>
            <a:endParaRPr/>
          </a:p>
        </p:txBody>
      </p:sp>
      <p:sp>
        <p:nvSpPr>
          <p:cNvPr id="182" name="Google Shape;182;p30"/>
          <p:cNvSpPr txBox="1"/>
          <p:nvPr>
            <p:ph idx="1" type="body"/>
          </p:nvPr>
        </p:nvSpPr>
        <p:spPr>
          <a:xfrm>
            <a:off x="330200" y="2102069"/>
            <a:ext cx="8613775" cy="412005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400"/>
              <a:buFont typeface="Verdana"/>
              <a:buChar char="•"/>
            </a:pPr>
            <a:r>
              <a:rPr lang="en-US" sz="2400"/>
              <a:t>Primarily contain apo B-100 &amp; is more cholesterol rich than other apo B-containing lipoproteins</a:t>
            </a:r>
            <a:endParaRPr/>
          </a:p>
          <a:p>
            <a:pPr indent="-280988" lvl="0" marL="280988" rtl="0" algn="l">
              <a:lnSpc>
                <a:spcPct val="90000"/>
              </a:lnSpc>
              <a:spcBef>
                <a:spcPts val="1440"/>
              </a:spcBef>
              <a:spcAft>
                <a:spcPts val="0"/>
              </a:spcAft>
              <a:buSzPts val="2400"/>
              <a:buFont typeface="Verdana"/>
              <a:buChar char="•"/>
            </a:pPr>
            <a:r>
              <a:rPr lang="en-US" sz="2400"/>
              <a:t>Form as a consequence of lipoplysis of VLDL</a:t>
            </a:r>
            <a:endParaRPr/>
          </a:p>
          <a:p>
            <a:pPr indent="-280988" lvl="0" marL="280988" rtl="0" algn="l">
              <a:lnSpc>
                <a:spcPct val="90000"/>
              </a:lnSpc>
              <a:spcBef>
                <a:spcPts val="1440"/>
              </a:spcBef>
              <a:spcAft>
                <a:spcPts val="0"/>
              </a:spcAft>
              <a:buSzPts val="2400"/>
              <a:buFont typeface="Verdana"/>
              <a:buChar char="•"/>
            </a:pPr>
            <a:r>
              <a:rPr lang="en-US" sz="2400"/>
              <a:t>Because of their small size, they infiltrate into extracellular space of vessel wall &amp; are taken up macrophages &gt; transform into foam cells &gt; fatty streaks, early precursor of atherosclerosis</a:t>
            </a:r>
            <a:endParaRPr/>
          </a:p>
          <a:p>
            <a:pPr indent="-280988" lvl="0" marL="280988" rtl="0" algn="l">
              <a:lnSpc>
                <a:spcPct val="90000"/>
              </a:lnSpc>
              <a:spcBef>
                <a:spcPts val="1440"/>
              </a:spcBef>
              <a:spcAft>
                <a:spcPts val="0"/>
              </a:spcAft>
              <a:buSzPts val="2400"/>
              <a:buFont typeface="Verdana"/>
              <a:buChar char="•"/>
            </a:pPr>
            <a:r>
              <a:rPr lang="en-US" sz="2400"/>
              <a:t>Can be separated into 8 subclasses</a:t>
            </a:r>
            <a:endParaRPr/>
          </a:p>
          <a:p>
            <a:pPr indent="-404813" lvl="1" marL="862013" rtl="0" algn="l">
              <a:lnSpc>
                <a:spcPct val="90000"/>
              </a:lnSpc>
              <a:spcBef>
                <a:spcPts val="1200"/>
              </a:spcBef>
              <a:spcAft>
                <a:spcPts val="0"/>
              </a:spcAft>
              <a:buSzPts val="2000"/>
              <a:buFont typeface="Verdana"/>
              <a:buChar char="–"/>
            </a:pPr>
            <a:r>
              <a:rPr lang="en-US" sz="2000"/>
              <a:t>Smaller LDLs are denser and contain more TG than CE. More atherogenic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09562" y="129025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b="1" lang="en-US">
                <a:solidFill>
                  <a:srgbClr val="C00000"/>
                </a:solidFill>
              </a:rPr>
              <a:t>Lipoprotein (a) </a:t>
            </a:r>
            <a:endParaRPr/>
          </a:p>
        </p:txBody>
      </p:sp>
      <p:sp>
        <p:nvSpPr>
          <p:cNvPr id="188" name="Google Shape;188;p31"/>
          <p:cNvSpPr txBox="1"/>
          <p:nvPr>
            <p:ph idx="1" type="body"/>
          </p:nvPr>
        </p:nvSpPr>
        <p:spPr>
          <a:xfrm>
            <a:off x="0" y="2000250"/>
            <a:ext cx="9144000" cy="4568715"/>
          </a:xfrm>
          <a:prstGeom prst="rect">
            <a:avLst/>
          </a:prstGeom>
          <a:noFill/>
          <a:ln>
            <a:noFill/>
          </a:ln>
        </p:spPr>
        <p:txBody>
          <a:bodyPr anchorCtr="0" anchor="t" bIns="46025" lIns="92075" spcFirstLastPara="1" rIns="92075" wrap="square" tIns="46025">
            <a:normAutofit fontScale="85000" lnSpcReduction="10000"/>
          </a:bodyPr>
          <a:lstStyle/>
          <a:p>
            <a:pPr indent="-280988" lvl="0" marL="280988" rtl="0" algn="l">
              <a:lnSpc>
                <a:spcPct val="90000"/>
              </a:lnSpc>
              <a:spcBef>
                <a:spcPts val="0"/>
              </a:spcBef>
              <a:spcAft>
                <a:spcPts val="0"/>
              </a:spcAft>
              <a:buSzPct val="100000"/>
              <a:buFont typeface="Verdana"/>
              <a:buChar char="•"/>
            </a:pPr>
            <a:r>
              <a:rPr lang="en-US" sz="2400"/>
              <a:t>Lp(a) particles are LDL-like particles </a:t>
            </a:r>
            <a:endParaRPr/>
          </a:p>
          <a:p>
            <a:pPr indent="-280988" lvl="0" marL="280988" rtl="0" algn="l">
              <a:lnSpc>
                <a:spcPct val="90000"/>
              </a:lnSpc>
              <a:spcBef>
                <a:spcPts val="1224"/>
              </a:spcBef>
              <a:spcAft>
                <a:spcPts val="0"/>
              </a:spcAft>
              <a:buSzPct val="100000"/>
              <a:buFont typeface="Verdana"/>
              <a:buChar char="•"/>
            </a:pPr>
            <a:r>
              <a:rPr lang="en-US" sz="2400"/>
              <a:t>Contain apo (a) linked to apo B-100 by a disulfide bond</a:t>
            </a:r>
            <a:endParaRPr/>
          </a:p>
          <a:p>
            <a:pPr indent="-280988" lvl="0" marL="280988" rtl="0" algn="l">
              <a:lnSpc>
                <a:spcPct val="90000"/>
              </a:lnSpc>
              <a:spcBef>
                <a:spcPts val="1224"/>
              </a:spcBef>
              <a:spcAft>
                <a:spcPts val="0"/>
              </a:spcAft>
              <a:buSzPct val="100000"/>
              <a:buFont typeface="Verdana"/>
              <a:buChar char="•"/>
            </a:pPr>
            <a:r>
              <a:rPr lang="en-US" sz="2400"/>
              <a:t>Heterogeneous in size and density (contain differing number of repeating peptide sequences, called kringles, in the apo (a) portion of the molecule)</a:t>
            </a:r>
            <a:endParaRPr/>
          </a:p>
          <a:p>
            <a:pPr indent="-280988" lvl="0" marL="280988" rtl="0" algn="l">
              <a:lnSpc>
                <a:spcPct val="90000"/>
              </a:lnSpc>
              <a:spcBef>
                <a:spcPts val="1224"/>
              </a:spcBef>
              <a:spcAft>
                <a:spcPts val="0"/>
              </a:spcAft>
              <a:buSzPct val="100000"/>
              <a:buFont typeface="Verdana"/>
              <a:buChar char="•"/>
            </a:pPr>
            <a:r>
              <a:rPr lang="en-US" sz="2400"/>
              <a:t>Larger than LDL and has a higher lipid content and a slightly lower density</a:t>
            </a:r>
            <a:endParaRPr/>
          </a:p>
          <a:p>
            <a:pPr indent="-280988" lvl="0" marL="280988" rtl="0" algn="l">
              <a:lnSpc>
                <a:spcPct val="90000"/>
              </a:lnSpc>
              <a:spcBef>
                <a:spcPts val="1224"/>
              </a:spcBef>
              <a:spcAft>
                <a:spcPts val="0"/>
              </a:spcAft>
              <a:buSzPct val="100000"/>
              <a:buFont typeface="Verdana"/>
              <a:buChar char="•"/>
            </a:pPr>
            <a:r>
              <a:rPr lang="en-US" sz="2400"/>
              <a:t>Elevated levels of Lp(a) increases risk of premature CHD and stroke.</a:t>
            </a:r>
            <a:endParaRPr/>
          </a:p>
          <a:p>
            <a:pPr indent="-280988" lvl="0" marL="280988" rtl="0" algn="l">
              <a:lnSpc>
                <a:spcPct val="90000"/>
              </a:lnSpc>
              <a:spcBef>
                <a:spcPts val="1224"/>
              </a:spcBef>
              <a:spcAft>
                <a:spcPts val="0"/>
              </a:spcAft>
              <a:buSzPct val="100000"/>
              <a:buFont typeface="Verdana"/>
              <a:buChar char="•"/>
            </a:pPr>
            <a:r>
              <a:rPr lang="en-US" sz="2400"/>
              <a:t>Measuring Lp(a) is useful in patients with a strong family history of CHD, particularly in absence of other known risk factors</a:t>
            </a:r>
            <a:endParaRPr/>
          </a:p>
          <a:p>
            <a:pPr indent="-280988" lvl="0" marL="280988" rtl="0" algn="l">
              <a:lnSpc>
                <a:spcPct val="90000"/>
              </a:lnSpc>
              <a:spcBef>
                <a:spcPts val="1224"/>
              </a:spcBef>
              <a:spcAft>
                <a:spcPts val="0"/>
              </a:spcAft>
              <a:buSzPct val="100000"/>
              <a:buFont typeface="Verdana"/>
              <a:buChar char="•"/>
            </a:pPr>
            <a:r>
              <a:rPr b="1" i="1" lang="en-US" sz="2400">
                <a:highlight>
                  <a:srgbClr val="FFFF00"/>
                </a:highlight>
              </a:rPr>
              <a:t>Question:</a:t>
            </a:r>
            <a:r>
              <a:rPr i="1" lang="en-US" sz="2400">
                <a:highlight>
                  <a:srgbClr val="FFFF00"/>
                </a:highlight>
              </a:rPr>
              <a:t> What is a possible mechanism for the induction of clots by Lp(a) through its kringles domain?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High density lipoproteins (HDL)</a:t>
            </a:r>
            <a:endParaRPr/>
          </a:p>
        </p:txBody>
      </p:sp>
      <p:sp>
        <p:nvSpPr>
          <p:cNvPr id="194" name="Google Shape;194;p32"/>
          <p:cNvSpPr txBox="1"/>
          <p:nvPr>
            <p:ph idx="1" type="body"/>
          </p:nvPr>
        </p:nvSpPr>
        <p:spPr>
          <a:xfrm>
            <a:off x="330200" y="2346325"/>
            <a:ext cx="8613775" cy="4235228"/>
          </a:xfrm>
          <a:prstGeom prst="rect">
            <a:avLst/>
          </a:prstGeom>
          <a:noFill/>
          <a:ln>
            <a:noFill/>
          </a:ln>
        </p:spPr>
        <p:txBody>
          <a:bodyPr anchorCtr="0" anchor="t" bIns="46025" lIns="92075" spcFirstLastPara="1" rIns="92075" wrap="square" tIns="46025">
            <a:normAutofit fontScale="85000" lnSpcReduction="20000"/>
          </a:bodyPr>
          <a:lstStyle/>
          <a:p>
            <a:pPr indent="-280988" lvl="0" marL="280988" rtl="0" algn="l">
              <a:lnSpc>
                <a:spcPct val="90000"/>
              </a:lnSpc>
              <a:spcBef>
                <a:spcPts val="0"/>
              </a:spcBef>
              <a:spcAft>
                <a:spcPts val="0"/>
              </a:spcAft>
              <a:buSzPct val="100000"/>
              <a:buFont typeface="Verdana"/>
              <a:buChar char="•"/>
            </a:pPr>
            <a:r>
              <a:rPr lang="en-US" sz="2400"/>
              <a:t>Smallest and most dense lipoprotein particle</a:t>
            </a:r>
            <a:endParaRPr/>
          </a:p>
          <a:p>
            <a:pPr indent="-280988" lvl="0" marL="280988" rtl="0" algn="l">
              <a:lnSpc>
                <a:spcPct val="90000"/>
              </a:lnSpc>
              <a:spcBef>
                <a:spcPts val="1224"/>
              </a:spcBef>
              <a:spcAft>
                <a:spcPts val="0"/>
              </a:spcAft>
              <a:buSzPct val="100000"/>
              <a:buFont typeface="Verdana"/>
              <a:buChar char="•"/>
            </a:pPr>
            <a:r>
              <a:rPr lang="en-US" sz="2400"/>
              <a:t>Synthesized by liver and intestine</a:t>
            </a:r>
            <a:endParaRPr/>
          </a:p>
          <a:p>
            <a:pPr indent="-280988" lvl="0" marL="280988" rtl="0" algn="l">
              <a:lnSpc>
                <a:spcPct val="90000"/>
              </a:lnSpc>
              <a:spcBef>
                <a:spcPts val="1224"/>
              </a:spcBef>
              <a:spcAft>
                <a:spcPts val="0"/>
              </a:spcAft>
              <a:buSzPct val="100000"/>
              <a:buFont typeface="Verdana"/>
              <a:buChar char="•"/>
            </a:pPr>
            <a:r>
              <a:rPr lang="en-US" sz="2400"/>
              <a:t>Exists as disk shaped (more active in extracting lipids) or spherical (core is filled with lipids) </a:t>
            </a:r>
            <a:endParaRPr/>
          </a:p>
          <a:p>
            <a:pPr indent="-404813" lvl="1" marL="862013" rtl="0" algn="l">
              <a:lnSpc>
                <a:spcPct val="90000"/>
              </a:lnSpc>
              <a:spcBef>
                <a:spcPts val="1020"/>
              </a:spcBef>
              <a:spcAft>
                <a:spcPts val="0"/>
              </a:spcAft>
              <a:buSzPct val="100000"/>
              <a:buFont typeface="Verdana"/>
              <a:buChar char="–"/>
            </a:pPr>
            <a:r>
              <a:rPr lang="en-US" sz="2000"/>
              <a:t>Reverse cholesterol transport</a:t>
            </a:r>
            <a:endParaRPr/>
          </a:p>
          <a:p>
            <a:pPr indent="-404813" lvl="1" marL="862013" rtl="0" algn="l">
              <a:lnSpc>
                <a:spcPct val="90000"/>
              </a:lnSpc>
              <a:spcBef>
                <a:spcPts val="1020"/>
              </a:spcBef>
              <a:spcAft>
                <a:spcPts val="0"/>
              </a:spcAft>
              <a:buSzPct val="100000"/>
              <a:buFont typeface="Verdana"/>
              <a:buChar char="–"/>
            </a:pPr>
            <a:r>
              <a:rPr lang="en-US" sz="2000"/>
              <a:t>Antiatherogenic </a:t>
            </a:r>
            <a:endParaRPr/>
          </a:p>
          <a:p>
            <a:pPr indent="-280988" lvl="0" marL="280988" rtl="0" algn="l">
              <a:lnSpc>
                <a:spcPct val="90000"/>
              </a:lnSpc>
              <a:spcBef>
                <a:spcPts val="1224"/>
              </a:spcBef>
              <a:spcAft>
                <a:spcPts val="0"/>
              </a:spcAft>
              <a:buSzPct val="100000"/>
              <a:buFont typeface="Verdana"/>
              <a:buChar char="•"/>
            </a:pPr>
            <a:r>
              <a:rPr lang="en-US" sz="2400"/>
              <a:t>It is highly heterogeneous and has 13-14 different subfractions</a:t>
            </a:r>
            <a:endParaRPr/>
          </a:p>
          <a:p>
            <a:pPr indent="-404813" lvl="1" marL="862013" rtl="0" algn="l">
              <a:lnSpc>
                <a:spcPct val="90000"/>
              </a:lnSpc>
              <a:spcBef>
                <a:spcPts val="1224"/>
              </a:spcBef>
              <a:spcAft>
                <a:spcPts val="0"/>
              </a:spcAft>
              <a:buSzPct val="100000"/>
              <a:buFont typeface="Verdana"/>
              <a:buChar char="–"/>
            </a:pPr>
            <a:r>
              <a:rPr lang="en-US" sz="2400"/>
              <a:t>Two major types of spherical HDL</a:t>
            </a:r>
            <a:endParaRPr/>
          </a:p>
          <a:p>
            <a:pPr indent="-228600" lvl="2" marL="1204913" rtl="0" algn="l">
              <a:lnSpc>
                <a:spcPct val="90000"/>
              </a:lnSpc>
              <a:spcBef>
                <a:spcPts val="1224"/>
              </a:spcBef>
              <a:spcAft>
                <a:spcPts val="0"/>
              </a:spcAft>
              <a:buSzPct val="100000"/>
              <a:buFont typeface="Verdana"/>
              <a:buChar char="•"/>
            </a:pPr>
            <a:r>
              <a:rPr lang="en-US" sz="2400"/>
              <a:t>HDL</a:t>
            </a:r>
            <a:r>
              <a:rPr baseline="-25000" lang="en-US" sz="2400"/>
              <a:t>2</a:t>
            </a:r>
            <a:r>
              <a:rPr lang="en-US" sz="2400"/>
              <a:t> (1.063 to 1.125 g/mL) larger in size, less dense, and richer in lipid and may be more efficient in the delivery of lipids to the liver</a:t>
            </a:r>
            <a:endParaRPr/>
          </a:p>
          <a:p>
            <a:pPr indent="-228600" lvl="2" marL="1204913" rtl="0" algn="l">
              <a:lnSpc>
                <a:spcPct val="90000"/>
              </a:lnSpc>
              <a:spcBef>
                <a:spcPts val="1224"/>
              </a:spcBef>
              <a:spcAft>
                <a:spcPts val="0"/>
              </a:spcAft>
              <a:buSzPct val="100000"/>
              <a:buFont typeface="Verdana"/>
              <a:buChar char="•"/>
            </a:pPr>
            <a:r>
              <a:rPr lang="en-US" sz="2400"/>
              <a:t>HDL</a:t>
            </a:r>
            <a:r>
              <a:rPr baseline="-25000" lang="en-US" sz="2400"/>
              <a:t>3</a:t>
            </a:r>
            <a:r>
              <a:rPr lang="en-US" sz="2400"/>
              <a:t> (1.125 to 1.21 g/mL)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Chemistry</a:t>
            </a:r>
            <a:endParaRPr/>
          </a:p>
        </p:txBody>
      </p:sp>
      <p:sp>
        <p:nvSpPr>
          <p:cNvPr id="72" name="Google Shape;72;p1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Roles of Lipids (Fats)</a:t>
            </a:r>
            <a:endParaRPr/>
          </a:p>
          <a:p>
            <a:pPr indent="-404813" lvl="1" marL="862013" rtl="0" algn="l">
              <a:lnSpc>
                <a:spcPct val="90000"/>
              </a:lnSpc>
              <a:spcBef>
                <a:spcPts val="1080"/>
              </a:spcBef>
              <a:spcAft>
                <a:spcPts val="0"/>
              </a:spcAft>
              <a:buSzPts val="1800"/>
              <a:buFont typeface="Verdana"/>
              <a:buChar char="–"/>
            </a:pPr>
            <a:r>
              <a:rPr lang="en-US" sz="1800"/>
              <a:t>Rich source of energy &amp; efficient way for body to store calories</a:t>
            </a:r>
            <a:endParaRPr/>
          </a:p>
          <a:p>
            <a:pPr indent="-404813" lvl="1" marL="862013" rtl="0" algn="l">
              <a:lnSpc>
                <a:spcPct val="90000"/>
              </a:lnSpc>
              <a:spcBef>
                <a:spcPts val="1080"/>
              </a:spcBef>
              <a:spcAft>
                <a:spcPts val="0"/>
              </a:spcAft>
              <a:buSzPts val="1800"/>
              <a:buFont typeface="Verdana"/>
              <a:buChar char="–"/>
            </a:pPr>
            <a:r>
              <a:rPr lang="en-US" sz="1800"/>
              <a:t>Integral part of cell membranes and structure</a:t>
            </a:r>
            <a:endParaRPr/>
          </a:p>
          <a:p>
            <a:pPr indent="-280988" lvl="0" marL="280988" rtl="0" algn="l">
              <a:lnSpc>
                <a:spcPct val="90000"/>
              </a:lnSpc>
              <a:spcBef>
                <a:spcPts val="1320"/>
              </a:spcBef>
              <a:spcAft>
                <a:spcPts val="0"/>
              </a:spcAft>
              <a:buSzPts val="2200"/>
              <a:buFont typeface="Verdana"/>
              <a:buChar char="•"/>
            </a:pPr>
            <a:r>
              <a:rPr lang="en-US"/>
              <a:t>Fatty Acids</a:t>
            </a:r>
            <a:endParaRPr/>
          </a:p>
          <a:p>
            <a:pPr indent="-404813" lvl="1" marL="862013" rtl="0" algn="l">
              <a:lnSpc>
                <a:spcPct val="90000"/>
              </a:lnSpc>
              <a:spcBef>
                <a:spcPts val="1080"/>
              </a:spcBef>
              <a:spcAft>
                <a:spcPts val="0"/>
              </a:spcAft>
              <a:buSzPts val="1800"/>
              <a:buFont typeface="Verdana"/>
              <a:buChar char="–"/>
            </a:pPr>
            <a:r>
              <a:rPr lang="en-US" sz="1800"/>
              <a:t>Linear chains of carbon-hydrogen bonds terminating in carboxyl group</a:t>
            </a:r>
            <a:endParaRPr/>
          </a:p>
          <a:p>
            <a:pPr indent="-280988" lvl="0" marL="280988" rtl="0" algn="l">
              <a:lnSpc>
                <a:spcPct val="90000"/>
              </a:lnSpc>
              <a:spcBef>
                <a:spcPts val="1320"/>
              </a:spcBef>
              <a:spcAft>
                <a:spcPts val="0"/>
              </a:spcAft>
              <a:buSzPts val="2200"/>
              <a:buFont typeface="Verdana"/>
              <a:buChar char="•"/>
            </a:pPr>
            <a:r>
              <a:rPr lang="en-US"/>
              <a:t>Triglycerides</a:t>
            </a:r>
            <a:endParaRPr/>
          </a:p>
          <a:p>
            <a:pPr indent="-404813" lvl="1" marL="862013" rtl="0" algn="l">
              <a:lnSpc>
                <a:spcPct val="90000"/>
              </a:lnSpc>
              <a:spcBef>
                <a:spcPts val="1080"/>
              </a:spcBef>
              <a:spcAft>
                <a:spcPts val="0"/>
              </a:spcAft>
              <a:buSzPts val="1800"/>
              <a:buFont typeface="Verdana"/>
              <a:buChar char="–"/>
            </a:pPr>
            <a:r>
              <a:rPr lang="en-US" sz="1800"/>
              <a:t>3 fatty acid molecules attached to 1 molecule of glycerol by ester bonds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Lipoprotein X</a:t>
            </a:r>
            <a:endParaRPr/>
          </a:p>
        </p:txBody>
      </p:sp>
      <p:sp>
        <p:nvSpPr>
          <p:cNvPr id="201" name="Google Shape;201;p3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70000" lnSpcReduction="20000"/>
          </a:bodyPr>
          <a:lstStyle/>
          <a:p>
            <a:pPr indent="-280988" lvl="0" marL="280988" rtl="0" algn="l">
              <a:lnSpc>
                <a:spcPct val="90000"/>
              </a:lnSpc>
              <a:spcBef>
                <a:spcPts val="0"/>
              </a:spcBef>
              <a:spcAft>
                <a:spcPts val="0"/>
              </a:spcAft>
              <a:buSzPct val="100000"/>
              <a:buFont typeface="Verdana"/>
              <a:buChar char="•"/>
            </a:pPr>
            <a:r>
              <a:rPr lang="en-US" sz="2800"/>
              <a:t>Abnormal lipoprotein that exists in patients with biliary cirrhosis or cholestasis and in particular mutations in LCAT, the enzyme that esterifies cholesterol</a:t>
            </a:r>
            <a:endParaRPr/>
          </a:p>
          <a:p>
            <a:pPr indent="-280988" lvl="0" marL="280988" rtl="0" algn="l">
              <a:lnSpc>
                <a:spcPct val="90000"/>
              </a:lnSpc>
              <a:spcBef>
                <a:spcPts val="1176"/>
              </a:spcBef>
              <a:spcAft>
                <a:spcPts val="0"/>
              </a:spcAft>
              <a:buSzPct val="100000"/>
              <a:buFont typeface="Verdana"/>
              <a:buChar char="•"/>
            </a:pPr>
            <a:r>
              <a:rPr lang="en-US" sz="2800"/>
              <a:t>Different from other lipoproteins in the endogenous pathway due to the lack of apo B-100.</a:t>
            </a:r>
            <a:endParaRPr/>
          </a:p>
          <a:p>
            <a:pPr indent="-280988" lvl="0" marL="280988" rtl="0" algn="l">
              <a:lnSpc>
                <a:spcPct val="90000"/>
              </a:lnSpc>
              <a:spcBef>
                <a:spcPts val="1176"/>
              </a:spcBef>
              <a:spcAft>
                <a:spcPts val="0"/>
              </a:spcAft>
              <a:buSzPct val="100000"/>
              <a:buFont typeface="Verdana"/>
              <a:buChar char="•"/>
            </a:pPr>
            <a:r>
              <a:rPr lang="en-US" sz="2800"/>
              <a:t>Contains phospholipids and non-esterified cholesterol (~90% by weight) and albumin and apo C (&lt;10% by weight)</a:t>
            </a:r>
            <a:endParaRPr/>
          </a:p>
          <a:p>
            <a:pPr indent="-280988" lvl="0" marL="280988" rtl="0" algn="l">
              <a:lnSpc>
                <a:spcPct val="90000"/>
              </a:lnSpc>
              <a:spcBef>
                <a:spcPts val="1176"/>
              </a:spcBef>
              <a:spcAft>
                <a:spcPts val="0"/>
              </a:spcAft>
              <a:buSzPct val="100000"/>
              <a:buFont typeface="Verdana"/>
              <a:buChar char="•"/>
            </a:pPr>
            <a:r>
              <a:rPr lang="en-US" sz="2800"/>
              <a:t>Mainly removed by the reticuloendothelial system of the liver and the spleen.</a:t>
            </a:r>
            <a:endParaRPr/>
          </a:p>
          <a:p>
            <a:pPr indent="-280988" lvl="0" marL="280988" rtl="0" algn="l">
              <a:lnSpc>
                <a:spcPct val="90000"/>
              </a:lnSpc>
              <a:spcBef>
                <a:spcPts val="1176"/>
              </a:spcBef>
              <a:spcAft>
                <a:spcPts val="0"/>
              </a:spcAft>
              <a:buSzPct val="100000"/>
              <a:buFont typeface="Verdana"/>
              <a:buChar char="•"/>
            </a:pPr>
            <a:r>
              <a:rPr lang="en-US" sz="2800"/>
              <a:t>Lipoprotein X is typically included in the LDL-C value as calculated by the </a:t>
            </a:r>
            <a:r>
              <a:rPr b="1" lang="en-US" sz="2800">
                <a:solidFill>
                  <a:srgbClr val="7030A0"/>
                </a:solidFill>
              </a:rPr>
              <a:t>Friedewald equation</a:t>
            </a:r>
            <a:r>
              <a:rPr lang="en-US" sz="2800"/>
              <a:t>:</a:t>
            </a:r>
            <a:endParaRPr/>
          </a:p>
          <a:p>
            <a:pPr indent="-404813" lvl="1" marL="862013" rtl="0" algn="l">
              <a:lnSpc>
                <a:spcPct val="90000"/>
              </a:lnSpc>
              <a:spcBef>
                <a:spcPts val="924"/>
              </a:spcBef>
              <a:spcAft>
                <a:spcPts val="0"/>
              </a:spcAft>
              <a:buSzPct val="78571"/>
              <a:buFont typeface="Verdana"/>
              <a:buChar char="–"/>
            </a:pPr>
            <a:r>
              <a:rPr b="1" lang="en-US"/>
              <a:t>LDL = TotalChol - (Triglyceride / 5) – HDL         (all in mg/dL)</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430213" y="1612452"/>
            <a:ext cx="8524875" cy="387798"/>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Lipoprotein Physiology and Metabolism</a:t>
            </a:r>
            <a:endParaRPr/>
          </a:p>
        </p:txBody>
      </p:sp>
      <p:sp>
        <p:nvSpPr>
          <p:cNvPr id="208" name="Google Shape;208;p34"/>
          <p:cNvSpPr txBox="1"/>
          <p:nvPr>
            <p:ph idx="1" type="body"/>
          </p:nvPr>
        </p:nvSpPr>
        <p:spPr>
          <a:xfrm>
            <a:off x="296863" y="2084388"/>
            <a:ext cx="8772709" cy="339803"/>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Four Major Pathways Involved in Lipoprotein Metabolism</a:t>
            </a:r>
            <a:endParaRPr/>
          </a:p>
        </p:txBody>
      </p:sp>
      <p:pic>
        <p:nvPicPr>
          <p:cNvPr id="209" name="Google Shape;209;p34"/>
          <p:cNvPicPr preferRelativeResize="0"/>
          <p:nvPr/>
        </p:nvPicPr>
        <p:blipFill rotWithShape="1">
          <a:blip r:embed="rId3">
            <a:alphaModFix/>
          </a:blip>
          <a:srcRect b="0" l="0" r="0" t="0"/>
          <a:stretch/>
        </p:blipFill>
        <p:spPr>
          <a:xfrm>
            <a:off x="2449513" y="2551113"/>
            <a:ext cx="3938587" cy="3910012"/>
          </a:xfrm>
          <a:prstGeom prst="rect">
            <a:avLst/>
          </a:prstGeom>
          <a:noFill/>
          <a:ln>
            <a:noFill/>
          </a:ln>
        </p:spPr>
      </p:pic>
      <p:sp>
        <p:nvSpPr>
          <p:cNvPr id="210" name="Google Shape;210;p34"/>
          <p:cNvSpPr/>
          <p:nvPr/>
        </p:nvSpPr>
        <p:spPr>
          <a:xfrm>
            <a:off x="3391786" y="5560828"/>
            <a:ext cx="1435395" cy="255181"/>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1" name="Google Shape;211;p34"/>
          <p:cNvSpPr/>
          <p:nvPr/>
        </p:nvSpPr>
        <p:spPr>
          <a:xfrm>
            <a:off x="4692650" y="5117957"/>
            <a:ext cx="921341" cy="368443"/>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2" name="Google Shape;212;p34"/>
          <p:cNvSpPr/>
          <p:nvPr/>
        </p:nvSpPr>
        <p:spPr>
          <a:xfrm>
            <a:off x="3761876" y="2498619"/>
            <a:ext cx="1596933" cy="255182"/>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3" name="Google Shape;213;p34"/>
          <p:cNvSpPr/>
          <p:nvPr/>
        </p:nvSpPr>
        <p:spPr>
          <a:xfrm>
            <a:off x="4956266" y="4501821"/>
            <a:ext cx="1596933" cy="368443"/>
          </a:xfrm>
          <a:prstGeom prst="rect">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4" name="Google Shape;214;p34"/>
          <p:cNvSpPr/>
          <p:nvPr/>
        </p:nvSpPr>
        <p:spPr>
          <a:xfrm>
            <a:off x="172309" y="2639328"/>
            <a:ext cx="2563295"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Arial"/>
                <a:ea typeface="Arial"/>
                <a:cs typeface="Arial"/>
                <a:sym typeface="Arial"/>
              </a:rPr>
              <a:t>Net result of these </a:t>
            </a:r>
            <a:br>
              <a:rPr i="1" lang="en-US" sz="2000">
                <a:solidFill>
                  <a:schemeClr val="dk1"/>
                </a:solidFill>
                <a:latin typeface="Arial"/>
                <a:ea typeface="Arial"/>
                <a:cs typeface="Arial"/>
                <a:sym typeface="Arial"/>
              </a:rPr>
            </a:br>
            <a:r>
              <a:rPr i="1" lang="en-US" sz="2000">
                <a:solidFill>
                  <a:schemeClr val="dk1"/>
                </a:solidFill>
                <a:latin typeface="Arial"/>
                <a:ea typeface="Arial"/>
                <a:cs typeface="Arial"/>
                <a:sym typeface="Arial"/>
              </a:rPr>
              <a:t>1-3 pathways is the transport of dietary lipid and cholesterol to peripheral cells</a:t>
            </a:r>
            <a:endParaRPr/>
          </a:p>
          <a:p>
            <a:pPr indent="0" lvl="0" marL="0" marR="0" rtl="0" algn="l">
              <a:spcBef>
                <a:spcPts val="0"/>
              </a:spcBef>
              <a:spcAft>
                <a:spcPts val="0"/>
              </a:spcAft>
              <a:buNone/>
            </a:pPr>
            <a:r>
              <a:t/>
            </a:r>
            <a:endParaRPr i="1"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When peripheral cells in the vessel wall accumulate too much cholesterol, this can lead to </a:t>
            </a:r>
            <a:r>
              <a:rPr b="1" lang="en-US" sz="2000">
                <a:solidFill>
                  <a:schemeClr val="dk1"/>
                </a:solidFill>
                <a:latin typeface="Arial"/>
                <a:ea typeface="Arial"/>
                <a:cs typeface="Arial"/>
                <a:sym typeface="Arial"/>
              </a:rPr>
              <a:t>atherosclerosis</a:t>
            </a:r>
            <a:endParaRPr/>
          </a:p>
          <a:p>
            <a:pPr indent="0" lvl="0" marL="0" marR="0" rtl="0" algn="l">
              <a:spcBef>
                <a:spcPts val="0"/>
              </a:spcBef>
              <a:spcAft>
                <a:spcPts val="0"/>
              </a:spcAft>
              <a:buNone/>
            </a:pPr>
            <a:r>
              <a:t/>
            </a:r>
            <a:endParaRPr i="1" sz="2000">
              <a:solidFill>
                <a:schemeClr val="dk1"/>
              </a:solidFill>
              <a:latin typeface="Arial"/>
              <a:ea typeface="Arial"/>
              <a:cs typeface="Arial"/>
              <a:sym typeface="Arial"/>
            </a:endParaRPr>
          </a:p>
        </p:txBody>
      </p:sp>
      <p:sp>
        <p:nvSpPr>
          <p:cNvPr id="215" name="Google Shape;215;p34"/>
          <p:cNvSpPr/>
          <p:nvPr/>
        </p:nvSpPr>
        <p:spPr>
          <a:xfrm>
            <a:off x="6597310" y="2947104"/>
            <a:ext cx="254669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000">
                <a:solidFill>
                  <a:schemeClr val="dk1"/>
                </a:solidFill>
                <a:latin typeface="Arial"/>
                <a:ea typeface="Arial"/>
                <a:cs typeface="Arial"/>
                <a:sym typeface="Arial"/>
              </a:rPr>
              <a:t>The Reverse cholesterol transport which is mediated via HDL, where excess cholesterol in peripheral cells is transported back to liver, where it is excreted into the bile as free cholesterol and converted to bile acids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800"/>
              <a:buFont typeface="Verdana"/>
              <a:buChar char="•"/>
            </a:pPr>
            <a:r>
              <a:rPr lang="en-US" sz="2800"/>
              <a:t>Peripheral cells are prone to accumulating cholesterol because:</a:t>
            </a:r>
            <a:endParaRPr/>
          </a:p>
          <a:p>
            <a:pPr indent="-404813" lvl="1" marL="862013" rtl="0" algn="l">
              <a:lnSpc>
                <a:spcPct val="90000"/>
              </a:lnSpc>
              <a:spcBef>
                <a:spcPts val="1500"/>
              </a:spcBef>
              <a:spcAft>
                <a:spcPts val="0"/>
              </a:spcAft>
              <a:buSzPts val="2500"/>
              <a:buFont typeface="Verdana"/>
              <a:buChar char="–"/>
            </a:pPr>
            <a:r>
              <a:rPr lang="en-US" sz="2500"/>
              <a:t>They also synthesize their own cholesterol </a:t>
            </a:r>
            <a:endParaRPr/>
          </a:p>
          <a:p>
            <a:pPr indent="-404813" lvl="1" marL="862013" rtl="0" algn="l">
              <a:lnSpc>
                <a:spcPct val="90000"/>
              </a:lnSpc>
              <a:spcBef>
                <a:spcPts val="1500"/>
              </a:spcBef>
              <a:spcAft>
                <a:spcPts val="0"/>
              </a:spcAft>
              <a:buSzPts val="2500"/>
              <a:buFont typeface="Verdana"/>
              <a:buChar char="–"/>
            </a:pPr>
            <a:r>
              <a:rPr lang="en-US" sz="2500"/>
              <a:t>Unlike liver, they do not have enzymatic pathways to catabolize it</a:t>
            </a:r>
            <a:endParaRPr/>
          </a:p>
          <a:p>
            <a:pPr indent="-404813" lvl="1" marL="862013" rtl="0" algn="l">
              <a:lnSpc>
                <a:spcPct val="90000"/>
              </a:lnSpc>
              <a:spcBef>
                <a:spcPts val="1500"/>
              </a:spcBef>
              <a:spcAft>
                <a:spcPts val="0"/>
              </a:spcAft>
              <a:buSzPts val="2500"/>
              <a:buFont typeface="Verdana"/>
              <a:buChar char="–"/>
            </a:pPr>
            <a:r>
              <a:rPr lang="en-US" sz="2500"/>
              <a:t>Cholesterol is relatively water insoluble and cannot readily diffuse away from its site of deposition or synthesis</a:t>
            </a:r>
            <a:endParaRPr/>
          </a:p>
          <a:p>
            <a:pPr indent="-103188" lvl="0" marL="280988" rtl="0" algn="l">
              <a:lnSpc>
                <a:spcPct val="90000"/>
              </a:lnSpc>
              <a:spcBef>
                <a:spcPts val="1680"/>
              </a:spcBef>
              <a:spcAft>
                <a:spcPts val="0"/>
              </a:spcAft>
              <a:buSzPts val="2800"/>
              <a:buFont typeface="Verdana"/>
              <a:buNone/>
            </a:pPr>
            <a:r>
              <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92500"/>
          </a:bodyPr>
          <a:lstStyle/>
          <a:p>
            <a:pPr indent="-280988" lvl="0" marL="280988" rtl="0" algn="l">
              <a:lnSpc>
                <a:spcPct val="90000"/>
              </a:lnSpc>
              <a:spcBef>
                <a:spcPts val="0"/>
              </a:spcBef>
              <a:spcAft>
                <a:spcPts val="0"/>
              </a:spcAft>
              <a:buSzPct val="100000"/>
              <a:buFont typeface="Verdana"/>
              <a:buChar char="•"/>
            </a:pPr>
            <a:r>
              <a:rPr lang="en-US" sz="2800"/>
              <a:t>There are several genetic defects in the genes that encode for proteins in the forward and reverse cholesterol transport pathways</a:t>
            </a:r>
            <a:endParaRPr/>
          </a:p>
          <a:p>
            <a:pPr indent="-280988" lvl="0" marL="280988" rtl="0" algn="l">
              <a:lnSpc>
                <a:spcPct val="90000"/>
              </a:lnSpc>
              <a:spcBef>
                <a:spcPts val="1554"/>
              </a:spcBef>
              <a:spcAft>
                <a:spcPts val="0"/>
              </a:spcAft>
              <a:buSzPct val="100000"/>
              <a:buFont typeface="Verdana"/>
              <a:buChar char="•"/>
            </a:pPr>
            <a:r>
              <a:rPr lang="en-US" sz="2800"/>
              <a:t>Most individuals with CAD, do not have a clear, single, genetic defect but instead have multiple genetic variations or gene polymorphisms that most likely interact with various lifestyle habits such as exercise, diet, and smoking, leading to a predisposition for disease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4000">
                <a:solidFill>
                  <a:srgbClr val="C00000"/>
                </a:solidFill>
              </a:rPr>
              <a:t>(1) Lipid absorption </a:t>
            </a:r>
            <a:endParaRPr/>
          </a:p>
        </p:txBody>
      </p:sp>
      <p:sp>
        <p:nvSpPr>
          <p:cNvPr id="232" name="Google Shape;232;p37"/>
          <p:cNvSpPr txBox="1"/>
          <p:nvPr>
            <p:ph idx="1" type="body"/>
          </p:nvPr>
        </p:nvSpPr>
        <p:spPr>
          <a:xfrm>
            <a:off x="330200" y="2346325"/>
            <a:ext cx="8613775" cy="4192698"/>
          </a:xfrm>
          <a:prstGeom prst="rect">
            <a:avLst/>
          </a:prstGeom>
          <a:noFill/>
          <a:ln>
            <a:noFill/>
          </a:ln>
        </p:spPr>
        <p:txBody>
          <a:bodyPr anchorCtr="0" anchor="t" bIns="46025" lIns="92075" spcFirstLastPara="1" rIns="92075" wrap="square" tIns="46025">
            <a:normAutofit fontScale="92500" lnSpcReduction="20000"/>
          </a:bodyPr>
          <a:lstStyle/>
          <a:p>
            <a:pPr indent="-280988" lvl="0" marL="280988" rtl="0" algn="l">
              <a:lnSpc>
                <a:spcPct val="90000"/>
              </a:lnSpc>
              <a:spcBef>
                <a:spcPts val="0"/>
              </a:spcBef>
              <a:spcAft>
                <a:spcPts val="0"/>
              </a:spcAft>
              <a:buSzPct val="100000"/>
              <a:buFont typeface="Verdana"/>
              <a:buChar char="•"/>
            </a:pPr>
            <a:r>
              <a:rPr lang="en-US" sz="2000"/>
              <a:t>Pancreatic lipase cleaves off fatty acids 🡪 converting dietary lipids into more polar compounds with amphipathic properties</a:t>
            </a:r>
            <a:endParaRPr/>
          </a:p>
          <a:p>
            <a:pPr indent="-280988" lvl="0" marL="280988" rtl="0" algn="l">
              <a:lnSpc>
                <a:spcPct val="90000"/>
              </a:lnSpc>
              <a:spcBef>
                <a:spcPts val="1110"/>
              </a:spcBef>
              <a:spcAft>
                <a:spcPts val="0"/>
              </a:spcAft>
              <a:buSzPct val="100000"/>
              <a:buFont typeface="Verdana"/>
              <a:buChar char="•"/>
            </a:pPr>
            <a:r>
              <a:rPr lang="en-US" sz="2000"/>
              <a:t>Amphipathic lipids form micelles in intestinal lumen</a:t>
            </a:r>
            <a:endParaRPr sz="2000"/>
          </a:p>
          <a:p>
            <a:pPr indent="-404813" lvl="1" marL="862013" rtl="0" algn="l">
              <a:lnSpc>
                <a:spcPct val="90000"/>
              </a:lnSpc>
              <a:spcBef>
                <a:spcPts val="888"/>
              </a:spcBef>
              <a:spcAft>
                <a:spcPts val="0"/>
              </a:spcAft>
              <a:buSzPct val="100000"/>
              <a:buFont typeface="Verdana"/>
              <a:buChar char="–"/>
            </a:pPr>
            <a:r>
              <a:rPr lang="en-US" sz="1600"/>
              <a:t>TG 🡪 monoglycerides and diglycerides; cholesteryl esters 🡪 free cholesterol; and phospholipids 🡪 lysophospholipids</a:t>
            </a:r>
            <a:endParaRPr sz="1600"/>
          </a:p>
          <a:p>
            <a:pPr indent="-404813" lvl="1" marL="862013" rtl="0" algn="l">
              <a:lnSpc>
                <a:spcPct val="90000"/>
              </a:lnSpc>
              <a:spcBef>
                <a:spcPts val="888"/>
              </a:spcBef>
              <a:spcAft>
                <a:spcPts val="0"/>
              </a:spcAft>
              <a:buSzPct val="100000"/>
              <a:buFont typeface="Verdana"/>
              <a:buChar char="–"/>
            </a:pPr>
            <a:r>
              <a:rPr lang="en-US" sz="1600"/>
              <a:t>Absorption of some of these lipids may occur via a passive transfer process or facilitated by specific transporters (NPC1L-1 transporter for cholesterol)</a:t>
            </a:r>
            <a:endParaRPr/>
          </a:p>
          <a:p>
            <a:pPr indent="-404813" lvl="1" marL="862013" rtl="0" algn="l">
              <a:lnSpc>
                <a:spcPct val="90000"/>
              </a:lnSpc>
              <a:spcBef>
                <a:spcPts val="888"/>
              </a:spcBef>
              <a:spcAft>
                <a:spcPts val="0"/>
              </a:spcAft>
              <a:buSzPct val="100000"/>
              <a:buFont typeface="Verdana"/>
              <a:buChar char="–"/>
            </a:pPr>
            <a:r>
              <a:rPr lang="en-US" sz="1600"/>
              <a:t>Short-chain free fatty acids (&lt;10 C), can readily pass directly into the portal circulation and are carried by albumin to the liver</a:t>
            </a:r>
            <a:endParaRPr/>
          </a:p>
          <a:p>
            <a:pPr indent="-280988" lvl="0" marL="280988" rtl="0" algn="l">
              <a:lnSpc>
                <a:spcPct val="90000"/>
              </a:lnSpc>
              <a:spcBef>
                <a:spcPts val="1110"/>
              </a:spcBef>
              <a:spcAft>
                <a:spcPts val="0"/>
              </a:spcAft>
              <a:buSzPct val="100000"/>
              <a:buFont typeface="Verdana"/>
              <a:buChar char="•"/>
            </a:pPr>
            <a:r>
              <a:rPr lang="en-US" sz="2000"/>
              <a:t>The absorbed long-chain fatty acids, monoglycerides, and diglycerides are esterified in intestinal cells to form triglycerides and cholesteryl esters, &amp; packaged into CMs, along with apo B-48</a:t>
            </a:r>
            <a:endParaRPr/>
          </a:p>
          <a:p>
            <a:pPr indent="-404813" lvl="1" marL="862013" rtl="0" algn="l">
              <a:lnSpc>
                <a:spcPct val="90000"/>
              </a:lnSpc>
              <a:spcBef>
                <a:spcPts val="888"/>
              </a:spcBef>
              <a:spcAft>
                <a:spcPts val="0"/>
              </a:spcAft>
              <a:buSzPct val="100000"/>
              <a:buFont typeface="Verdana"/>
              <a:buChar char="–"/>
            </a:pPr>
            <a:r>
              <a:rPr lang="en-US" sz="1600">
                <a:solidFill>
                  <a:srgbClr val="0070C0"/>
                </a:solidFill>
              </a:rPr>
              <a:t>Triglyceride absorption is efficient; greater than 90% of dietary triglycerides are taken up by the intestine</a:t>
            </a:r>
            <a:r>
              <a:rPr lang="en-US" sz="1600"/>
              <a:t>. </a:t>
            </a:r>
            <a:endParaRPr/>
          </a:p>
          <a:p>
            <a:pPr indent="-404813" lvl="1" marL="862013" rtl="0" algn="l">
              <a:lnSpc>
                <a:spcPct val="90000"/>
              </a:lnSpc>
              <a:spcBef>
                <a:spcPts val="888"/>
              </a:spcBef>
              <a:spcAft>
                <a:spcPts val="0"/>
              </a:spcAft>
              <a:buSzPct val="100000"/>
              <a:buFont typeface="Verdana"/>
              <a:buChar char="–"/>
            </a:pPr>
            <a:r>
              <a:rPr lang="en-US" sz="1600"/>
              <a:t>In contrast, only about half of the 500 mg of cholesterol in the typical diet is absorbed each day</a:t>
            </a:r>
            <a:endParaRPr/>
          </a:p>
          <a:p>
            <a:pPr indent="-163513" lvl="0" marL="280988" rtl="0" algn="l">
              <a:lnSpc>
                <a:spcPct val="90000"/>
              </a:lnSpc>
              <a:spcBef>
                <a:spcPts val="1110"/>
              </a:spcBef>
              <a:spcAft>
                <a:spcPts val="0"/>
              </a:spcAft>
              <a:buSzPct val="100000"/>
              <a:buFont typeface="Verdana"/>
              <a:buNone/>
            </a:pPr>
            <a:r>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430213" y="121203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3600">
                <a:solidFill>
                  <a:srgbClr val="C00000"/>
                </a:solidFill>
              </a:rPr>
              <a:t>(2) Exogenous pathway </a:t>
            </a:r>
            <a:endParaRPr/>
          </a:p>
        </p:txBody>
      </p:sp>
      <p:sp>
        <p:nvSpPr>
          <p:cNvPr id="239" name="Google Shape;239;p38"/>
          <p:cNvSpPr txBox="1"/>
          <p:nvPr>
            <p:ph idx="1" type="body"/>
          </p:nvPr>
        </p:nvSpPr>
        <p:spPr>
          <a:xfrm>
            <a:off x="95693" y="1690575"/>
            <a:ext cx="8973879" cy="4518836"/>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1600"/>
              <a:buFont typeface="Verdana"/>
              <a:buChar char="•"/>
            </a:pPr>
            <a:r>
              <a:rPr lang="en-US" sz="1600"/>
              <a:t>Newly synthesized CMs in the intestine are initially secreted into lacteals  and enter the circulation</a:t>
            </a:r>
            <a:endParaRPr/>
          </a:p>
          <a:p>
            <a:pPr indent="-280988" lvl="0" marL="280988" rtl="0" algn="l">
              <a:lnSpc>
                <a:spcPct val="90000"/>
              </a:lnSpc>
              <a:spcBef>
                <a:spcPts val="960"/>
              </a:spcBef>
              <a:spcAft>
                <a:spcPts val="0"/>
              </a:spcAft>
              <a:buSzPts val="1600"/>
              <a:buFont typeface="Verdana"/>
              <a:buChar char="•"/>
            </a:pPr>
            <a:r>
              <a:rPr lang="en-US" sz="1600"/>
              <a:t>CMs interact with proteoglycans on capillaries that promote LPL (lipoprotein lipase) which hydrolyzes TG on CMs 🡪 Free fatty acids and glycerol are taken up by cells</a:t>
            </a:r>
            <a:endParaRPr/>
          </a:p>
          <a:p>
            <a:pPr indent="-280988" lvl="0" marL="280988" rtl="0" algn="l">
              <a:lnSpc>
                <a:spcPct val="90000"/>
              </a:lnSpc>
              <a:spcBef>
                <a:spcPts val="960"/>
              </a:spcBef>
              <a:spcAft>
                <a:spcPts val="0"/>
              </a:spcAft>
              <a:buSzPts val="1600"/>
              <a:buFont typeface="Verdana"/>
              <a:buChar char="•"/>
            </a:pPr>
            <a:r>
              <a:rPr lang="en-US" sz="1600"/>
              <a:t>A key protein in TG metabolism is the </a:t>
            </a:r>
            <a:r>
              <a:rPr lang="en-US" sz="1600">
                <a:solidFill>
                  <a:srgbClr val="0070C0"/>
                </a:solidFill>
              </a:rPr>
              <a:t>Apo C-II (in VLDL) &amp; activates LPL</a:t>
            </a:r>
            <a:endParaRPr/>
          </a:p>
          <a:p>
            <a:pPr indent="-280988" lvl="0" marL="280988" rtl="0" algn="l">
              <a:lnSpc>
                <a:spcPct val="90000"/>
              </a:lnSpc>
              <a:spcBef>
                <a:spcPts val="960"/>
              </a:spcBef>
              <a:spcAft>
                <a:spcPts val="0"/>
              </a:spcAft>
              <a:buSzPts val="1600"/>
              <a:buFont typeface="Verdana"/>
              <a:buChar char="•"/>
            </a:pPr>
            <a:r>
              <a:rPr lang="en-US" sz="1600">
                <a:solidFill>
                  <a:srgbClr val="0070C0"/>
                </a:solidFill>
              </a:rPr>
              <a:t>Hormone-sensitive Lipase</a:t>
            </a:r>
            <a:r>
              <a:rPr lang="en-US" sz="1600"/>
              <a:t> in adipose cells releases free fatty acids from TG in case of energy needs</a:t>
            </a:r>
            <a:endParaRPr/>
          </a:p>
          <a:p>
            <a:pPr indent="-280988" lvl="0" marL="280988" rtl="0" algn="l">
              <a:lnSpc>
                <a:spcPct val="90000"/>
              </a:lnSpc>
              <a:spcBef>
                <a:spcPts val="960"/>
              </a:spcBef>
              <a:spcAft>
                <a:spcPts val="0"/>
              </a:spcAft>
              <a:buSzPts val="1600"/>
              <a:buFont typeface="Verdana"/>
              <a:buChar char="•"/>
            </a:pPr>
            <a:r>
              <a:rPr lang="en-US" sz="1600">
                <a:solidFill>
                  <a:srgbClr val="0070C0"/>
                </a:solidFill>
              </a:rPr>
              <a:t>Epinephrine, glucagon &amp; cortisol </a:t>
            </a:r>
            <a:r>
              <a:rPr lang="en-US" sz="1600"/>
              <a:t>play</a:t>
            </a:r>
            <a:r>
              <a:rPr lang="en-US" sz="1600">
                <a:solidFill>
                  <a:srgbClr val="0070C0"/>
                </a:solidFill>
              </a:rPr>
              <a:t> </a:t>
            </a:r>
            <a:r>
              <a:rPr lang="en-US" sz="1600"/>
              <a:t>a key role in lipolysis and TG mobilization</a:t>
            </a:r>
            <a:endParaRPr/>
          </a:p>
          <a:p>
            <a:pPr indent="-280988" lvl="0" marL="280988" rtl="0" algn="l">
              <a:lnSpc>
                <a:spcPct val="90000"/>
              </a:lnSpc>
              <a:spcBef>
                <a:spcPts val="960"/>
              </a:spcBef>
              <a:spcAft>
                <a:spcPts val="0"/>
              </a:spcAft>
              <a:buSzPts val="1600"/>
              <a:buFont typeface="Verdana"/>
              <a:buChar char="•"/>
            </a:pPr>
            <a:r>
              <a:rPr lang="en-US" sz="1600">
                <a:solidFill>
                  <a:srgbClr val="FF0000"/>
                </a:solidFill>
              </a:rPr>
              <a:t>Insulin</a:t>
            </a:r>
            <a:r>
              <a:rPr lang="en-US" sz="1600"/>
              <a:t> prevents lipolysis</a:t>
            </a:r>
            <a:endParaRPr/>
          </a:p>
          <a:p>
            <a:pPr indent="-280988" lvl="0" marL="280988" rtl="0" algn="l">
              <a:lnSpc>
                <a:spcPct val="90000"/>
              </a:lnSpc>
              <a:spcBef>
                <a:spcPts val="960"/>
              </a:spcBef>
              <a:spcAft>
                <a:spcPts val="0"/>
              </a:spcAft>
              <a:buSzPts val="1600"/>
              <a:buFont typeface="Verdana"/>
              <a:buChar char="•"/>
            </a:pPr>
            <a:r>
              <a:rPr lang="en-US" sz="1600"/>
              <a:t>Chylomicron remnants are rapidly taken up by the liver through interaction of apo E with the LDL receptor and LDL-receptor related protein (LRP)</a:t>
            </a:r>
            <a:endParaRPr/>
          </a:p>
          <a:p>
            <a:pPr indent="-280988" lvl="0" marL="280988" rtl="0" algn="l">
              <a:lnSpc>
                <a:spcPct val="90000"/>
              </a:lnSpc>
              <a:spcBef>
                <a:spcPts val="960"/>
              </a:spcBef>
              <a:spcAft>
                <a:spcPts val="0"/>
              </a:spcAft>
              <a:buSzPts val="1600"/>
              <a:buFont typeface="Verdana"/>
              <a:buChar char="•"/>
            </a:pPr>
            <a:r>
              <a:rPr lang="en-US" sz="1600"/>
              <a:t>Remnants are broken down in the lysosome to release free fatty acids, free cholesterol, and amino acids. </a:t>
            </a:r>
            <a:endParaRPr/>
          </a:p>
          <a:p>
            <a:pPr indent="-280988" lvl="0" marL="280988" rtl="0" algn="l">
              <a:lnSpc>
                <a:spcPct val="90000"/>
              </a:lnSpc>
              <a:spcBef>
                <a:spcPts val="960"/>
              </a:spcBef>
              <a:spcAft>
                <a:spcPts val="0"/>
              </a:spcAft>
              <a:buSzPts val="1600"/>
              <a:buFont typeface="Verdana"/>
              <a:buChar char="•"/>
            </a:pPr>
            <a:r>
              <a:rPr lang="en-US" sz="1600"/>
              <a:t>Some cholesterol is converted to bile acids (both excreted into bile0</a:t>
            </a:r>
            <a:endParaRPr/>
          </a:p>
          <a:p>
            <a:pPr indent="-280988" lvl="0" marL="280988" rtl="0" algn="l">
              <a:lnSpc>
                <a:spcPct val="90000"/>
              </a:lnSpc>
              <a:spcBef>
                <a:spcPts val="960"/>
              </a:spcBef>
              <a:spcAft>
                <a:spcPts val="0"/>
              </a:spcAft>
              <a:buSzPts val="1600"/>
              <a:buFont typeface="Verdana"/>
              <a:buChar char="•"/>
            </a:pPr>
            <a:r>
              <a:rPr lang="en-US" sz="1600"/>
              <a:t>Not all of the excreted cholesterol and bile salt exit the body (reabsorbed in the intestine).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9"/>
          <p:cNvSpPr txBox="1"/>
          <p:nvPr>
            <p:ph type="title"/>
          </p:nvPr>
        </p:nvSpPr>
        <p:spPr>
          <a:xfrm>
            <a:off x="207335" y="643786"/>
            <a:ext cx="7772400" cy="9906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b="1" lang="en-US"/>
              <a:t>Chylomicron assembly</a:t>
            </a:r>
            <a:endParaRPr/>
          </a:p>
        </p:txBody>
      </p:sp>
      <p:grpSp>
        <p:nvGrpSpPr>
          <p:cNvPr id="245" name="Google Shape;245;p39"/>
          <p:cNvGrpSpPr/>
          <p:nvPr/>
        </p:nvGrpSpPr>
        <p:grpSpPr>
          <a:xfrm>
            <a:off x="326231" y="1531507"/>
            <a:ext cx="8491538" cy="5322888"/>
            <a:chOff x="384" y="192"/>
            <a:chExt cx="5174" cy="4038"/>
          </a:xfrm>
        </p:grpSpPr>
        <p:grpSp>
          <p:nvGrpSpPr>
            <p:cNvPr id="246" name="Google Shape;246;p39"/>
            <p:cNvGrpSpPr/>
            <p:nvPr/>
          </p:nvGrpSpPr>
          <p:grpSpPr>
            <a:xfrm>
              <a:off x="2016" y="192"/>
              <a:ext cx="3072" cy="4036"/>
              <a:chOff x="1680" y="192"/>
              <a:chExt cx="3072" cy="4036"/>
            </a:xfrm>
          </p:grpSpPr>
          <p:grpSp>
            <p:nvGrpSpPr>
              <p:cNvPr id="247" name="Google Shape;247;p39"/>
              <p:cNvGrpSpPr/>
              <p:nvPr/>
            </p:nvGrpSpPr>
            <p:grpSpPr>
              <a:xfrm>
                <a:off x="1680" y="717"/>
                <a:ext cx="3072" cy="3049"/>
                <a:chOff x="720" y="717"/>
                <a:chExt cx="2208" cy="3049"/>
              </a:xfrm>
            </p:grpSpPr>
            <p:sp>
              <p:nvSpPr>
                <p:cNvPr id="248" name="Google Shape;248;p39"/>
                <p:cNvSpPr/>
                <p:nvPr/>
              </p:nvSpPr>
              <p:spPr>
                <a:xfrm>
                  <a:off x="720" y="1200"/>
                  <a:ext cx="2208" cy="2566"/>
                </a:xfrm>
                <a:prstGeom prst="roundRect">
                  <a:avLst>
                    <a:gd fmla="val 16667" name="adj"/>
                  </a:avLst>
                </a:prstGeom>
                <a:no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49" name="Google Shape;249;p39"/>
                <p:cNvSpPr/>
                <p:nvPr/>
              </p:nvSpPr>
              <p:spPr>
                <a:xfrm>
                  <a:off x="960" y="1200"/>
                  <a:ext cx="1920" cy="9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50" name="Google Shape;250;p39"/>
                <p:cNvSpPr/>
                <p:nvPr/>
              </p:nvSpPr>
              <p:spPr>
                <a:xfrm rot="186892">
                  <a:off x="928" y="768"/>
                  <a:ext cx="1904" cy="534"/>
                </a:xfrm>
                <a:custGeom>
                  <a:rect b="b" l="l" r="r" t="t"/>
                  <a:pathLst>
                    <a:path extrusionOk="0" h="246" w="739">
                      <a:moveTo>
                        <a:pt x="0" y="246"/>
                      </a:moveTo>
                      <a:cubicBezTo>
                        <a:pt x="22" y="242"/>
                        <a:pt x="44" y="238"/>
                        <a:pt x="53" y="213"/>
                      </a:cubicBezTo>
                      <a:cubicBezTo>
                        <a:pt x="62" y="188"/>
                        <a:pt x="51" y="118"/>
                        <a:pt x="55" y="98"/>
                      </a:cubicBezTo>
                      <a:cubicBezTo>
                        <a:pt x="59" y="78"/>
                        <a:pt x="73" y="74"/>
                        <a:pt x="77" y="90"/>
                      </a:cubicBezTo>
                      <a:cubicBezTo>
                        <a:pt x="81" y="106"/>
                        <a:pt x="73" y="179"/>
                        <a:pt x="79" y="196"/>
                      </a:cubicBezTo>
                      <a:cubicBezTo>
                        <a:pt x="85" y="213"/>
                        <a:pt x="108" y="213"/>
                        <a:pt x="113" y="194"/>
                      </a:cubicBezTo>
                      <a:cubicBezTo>
                        <a:pt x="118" y="175"/>
                        <a:pt x="105" y="101"/>
                        <a:pt x="108" y="81"/>
                      </a:cubicBezTo>
                      <a:cubicBezTo>
                        <a:pt x="111" y="61"/>
                        <a:pt x="126" y="53"/>
                        <a:pt x="130" y="71"/>
                      </a:cubicBezTo>
                      <a:cubicBezTo>
                        <a:pt x="134" y="89"/>
                        <a:pt x="127" y="171"/>
                        <a:pt x="134" y="191"/>
                      </a:cubicBezTo>
                      <a:cubicBezTo>
                        <a:pt x="141" y="211"/>
                        <a:pt x="167" y="216"/>
                        <a:pt x="173" y="194"/>
                      </a:cubicBezTo>
                      <a:cubicBezTo>
                        <a:pt x="179" y="172"/>
                        <a:pt x="168" y="79"/>
                        <a:pt x="173" y="57"/>
                      </a:cubicBezTo>
                      <a:cubicBezTo>
                        <a:pt x="178" y="35"/>
                        <a:pt x="203" y="39"/>
                        <a:pt x="206" y="62"/>
                      </a:cubicBezTo>
                      <a:cubicBezTo>
                        <a:pt x="209" y="85"/>
                        <a:pt x="189" y="173"/>
                        <a:pt x="194" y="196"/>
                      </a:cubicBezTo>
                      <a:cubicBezTo>
                        <a:pt x="199" y="219"/>
                        <a:pt x="228" y="222"/>
                        <a:pt x="235" y="198"/>
                      </a:cubicBezTo>
                      <a:cubicBezTo>
                        <a:pt x="242" y="174"/>
                        <a:pt x="233" y="75"/>
                        <a:pt x="238" y="50"/>
                      </a:cubicBezTo>
                      <a:cubicBezTo>
                        <a:pt x="243" y="25"/>
                        <a:pt x="261" y="22"/>
                        <a:pt x="264" y="47"/>
                      </a:cubicBezTo>
                      <a:cubicBezTo>
                        <a:pt x="267" y="72"/>
                        <a:pt x="249" y="173"/>
                        <a:pt x="254" y="198"/>
                      </a:cubicBezTo>
                      <a:cubicBezTo>
                        <a:pt x="259" y="223"/>
                        <a:pt x="286" y="223"/>
                        <a:pt x="293" y="196"/>
                      </a:cubicBezTo>
                      <a:cubicBezTo>
                        <a:pt x="300" y="169"/>
                        <a:pt x="292" y="62"/>
                        <a:pt x="298" y="35"/>
                      </a:cubicBezTo>
                      <a:cubicBezTo>
                        <a:pt x="304" y="8"/>
                        <a:pt x="327" y="7"/>
                        <a:pt x="331" y="35"/>
                      </a:cubicBezTo>
                      <a:cubicBezTo>
                        <a:pt x="335" y="63"/>
                        <a:pt x="319" y="175"/>
                        <a:pt x="322" y="201"/>
                      </a:cubicBezTo>
                      <a:cubicBezTo>
                        <a:pt x="325" y="227"/>
                        <a:pt x="343" y="215"/>
                        <a:pt x="350" y="191"/>
                      </a:cubicBezTo>
                      <a:cubicBezTo>
                        <a:pt x="357" y="167"/>
                        <a:pt x="357" y="83"/>
                        <a:pt x="362" y="57"/>
                      </a:cubicBezTo>
                      <a:cubicBezTo>
                        <a:pt x="367" y="31"/>
                        <a:pt x="378" y="12"/>
                        <a:pt x="382" y="33"/>
                      </a:cubicBezTo>
                      <a:cubicBezTo>
                        <a:pt x="386" y="54"/>
                        <a:pt x="383" y="156"/>
                        <a:pt x="389" y="184"/>
                      </a:cubicBezTo>
                      <a:cubicBezTo>
                        <a:pt x="395" y="212"/>
                        <a:pt x="414" y="227"/>
                        <a:pt x="420" y="201"/>
                      </a:cubicBezTo>
                      <a:cubicBezTo>
                        <a:pt x="426" y="175"/>
                        <a:pt x="421" y="55"/>
                        <a:pt x="427" y="28"/>
                      </a:cubicBezTo>
                      <a:cubicBezTo>
                        <a:pt x="433" y="1"/>
                        <a:pt x="452" y="12"/>
                        <a:pt x="456" y="40"/>
                      </a:cubicBezTo>
                      <a:cubicBezTo>
                        <a:pt x="460" y="68"/>
                        <a:pt x="445" y="173"/>
                        <a:pt x="451" y="198"/>
                      </a:cubicBezTo>
                      <a:cubicBezTo>
                        <a:pt x="457" y="223"/>
                        <a:pt x="483" y="220"/>
                        <a:pt x="490" y="191"/>
                      </a:cubicBezTo>
                      <a:cubicBezTo>
                        <a:pt x="497" y="162"/>
                        <a:pt x="488" y="52"/>
                        <a:pt x="494" y="26"/>
                      </a:cubicBezTo>
                      <a:cubicBezTo>
                        <a:pt x="500" y="0"/>
                        <a:pt x="522" y="7"/>
                        <a:pt x="526" y="35"/>
                      </a:cubicBezTo>
                      <a:cubicBezTo>
                        <a:pt x="530" y="63"/>
                        <a:pt x="513" y="168"/>
                        <a:pt x="518" y="196"/>
                      </a:cubicBezTo>
                      <a:cubicBezTo>
                        <a:pt x="523" y="224"/>
                        <a:pt x="548" y="227"/>
                        <a:pt x="554" y="201"/>
                      </a:cubicBezTo>
                      <a:cubicBezTo>
                        <a:pt x="560" y="175"/>
                        <a:pt x="551" y="65"/>
                        <a:pt x="557" y="38"/>
                      </a:cubicBezTo>
                      <a:cubicBezTo>
                        <a:pt x="563" y="11"/>
                        <a:pt x="588" y="13"/>
                        <a:pt x="593" y="40"/>
                      </a:cubicBezTo>
                      <a:cubicBezTo>
                        <a:pt x="598" y="67"/>
                        <a:pt x="584" y="177"/>
                        <a:pt x="590" y="203"/>
                      </a:cubicBezTo>
                      <a:cubicBezTo>
                        <a:pt x="596" y="229"/>
                        <a:pt x="625" y="214"/>
                        <a:pt x="631" y="196"/>
                      </a:cubicBezTo>
                      <a:cubicBezTo>
                        <a:pt x="637" y="178"/>
                        <a:pt x="628" y="125"/>
                        <a:pt x="629" y="95"/>
                      </a:cubicBezTo>
                      <a:cubicBezTo>
                        <a:pt x="630" y="65"/>
                        <a:pt x="629" y="23"/>
                        <a:pt x="634" y="14"/>
                      </a:cubicBezTo>
                      <a:cubicBezTo>
                        <a:pt x="639" y="5"/>
                        <a:pt x="658" y="9"/>
                        <a:pt x="662" y="40"/>
                      </a:cubicBezTo>
                      <a:cubicBezTo>
                        <a:pt x="666" y="71"/>
                        <a:pt x="655" y="171"/>
                        <a:pt x="660" y="198"/>
                      </a:cubicBezTo>
                      <a:cubicBezTo>
                        <a:pt x="665" y="225"/>
                        <a:pt x="686" y="227"/>
                        <a:pt x="691" y="203"/>
                      </a:cubicBezTo>
                      <a:cubicBezTo>
                        <a:pt x="696" y="179"/>
                        <a:pt x="688" y="84"/>
                        <a:pt x="691" y="52"/>
                      </a:cubicBezTo>
                      <a:cubicBezTo>
                        <a:pt x="694" y="20"/>
                        <a:pt x="703" y="7"/>
                        <a:pt x="710" y="9"/>
                      </a:cubicBezTo>
                      <a:cubicBezTo>
                        <a:pt x="717" y="11"/>
                        <a:pt x="730" y="39"/>
                        <a:pt x="732" y="62"/>
                      </a:cubicBezTo>
                      <a:cubicBezTo>
                        <a:pt x="734" y="85"/>
                        <a:pt x="722" y="127"/>
                        <a:pt x="720" y="150"/>
                      </a:cubicBezTo>
                      <a:cubicBezTo>
                        <a:pt x="718" y="173"/>
                        <a:pt x="717" y="190"/>
                        <a:pt x="720" y="201"/>
                      </a:cubicBezTo>
                      <a:cubicBezTo>
                        <a:pt x="723" y="212"/>
                        <a:pt x="730" y="205"/>
                        <a:pt x="739" y="215"/>
                      </a:cubicBezTo>
                    </a:path>
                  </a:pathLst>
                </a:custGeom>
                <a:solidFill>
                  <a:schemeClr val="lt1"/>
                </a:solidFill>
                <a:ln cap="flat" cmpd="sng" w="158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251" name="Google Shape;251;p39"/>
              <p:cNvGrpSpPr/>
              <p:nvPr/>
            </p:nvGrpSpPr>
            <p:grpSpPr>
              <a:xfrm>
                <a:off x="2014" y="192"/>
                <a:ext cx="2425" cy="4036"/>
                <a:chOff x="1823" y="192"/>
                <a:chExt cx="2425" cy="4036"/>
              </a:xfrm>
            </p:grpSpPr>
            <p:cxnSp>
              <p:nvCxnSpPr>
                <p:cNvPr id="252" name="Google Shape;252;p39"/>
                <p:cNvCxnSpPr/>
                <p:nvPr/>
              </p:nvCxnSpPr>
              <p:spPr>
                <a:xfrm>
                  <a:off x="2736" y="192"/>
                  <a:ext cx="0" cy="1248"/>
                </a:xfrm>
                <a:prstGeom prst="straightConnector1">
                  <a:avLst/>
                </a:prstGeom>
                <a:noFill/>
                <a:ln cap="flat" cmpd="sng" w="101600">
                  <a:solidFill>
                    <a:schemeClr val="lt1"/>
                  </a:solidFill>
                  <a:prstDash val="solid"/>
                  <a:round/>
                  <a:headEnd len="med" w="med" type="none"/>
                  <a:tailEnd len="med" w="med" type="triangle"/>
                </a:ln>
              </p:spPr>
            </p:cxnSp>
            <p:cxnSp>
              <p:nvCxnSpPr>
                <p:cNvPr id="253" name="Google Shape;253;p39"/>
                <p:cNvCxnSpPr/>
                <p:nvPr/>
              </p:nvCxnSpPr>
              <p:spPr>
                <a:xfrm flipH="1">
                  <a:off x="2739" y="522"/>
                  <a:ext cx="7" cy="886"/>
                </a:xfrm>
                <a:prstGeom prst="straightConnector1">
                  <a:avLst/>
                </a:prstGeom>
                <a:noFill/>
                <a:ln cap="flat" cmpd="sng" w="25400">
                  <a:solidFill>
                    <a:schemeClr val="dk1"/>
                  </a:solidFill>
                  <a:prstDash val="solid"/>
                  <a:round/>
                  <a:headEnd len="med" w="med" type="none"/>
                  <a:tailEnd len="med" w="med" type="triangle"/>
                </a:ln>
              </p:spPr>
            </p:cxnSp>
            <p:sp>
              <p:nvSpPr>
                <p:cNvPr id="254" name="Google Shape;254;p39"/>
                <p:cNvSpPr txBox="1"/>
                <p:nvPr/>
              </p:nvSpPr>
              <p:spPr>
                <a:xfrm>
                  <a:off x="2062" y="208"/>
                  <a:ext cx="1422"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Fatty acids, 2-MAG</a:t>
                  </a:r>
                  <a:endParaRPr/>
                </a:p>
              </p:txBody>
            </p:sp>
            <p:sp>
              <p:nvSpPr>
                <p:cNvPr id="255" name="Google Shape;255;p39"/>
                <p:cNvSpPr txBox="1"/>
                <p:nvPr/>
              </p:nvSpPr>
              <p:spPr>
                <a:xfrm>
                  <a:off x="2062" y="1471"/>
                  <a:ext cx="1422"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Fatty acids, 2-MAG</a:t>
                  </a:r>
                  <a:endParaRPr/>
                </a:p>
              </p:txBody>
            </p:sp>
            <p:cxnSp>
              <p:nvCxnSpPr>
                <p:cNvPr id="256" name="Google Shape;256;p39"/>
                <p:cNvCxnSpPr/>
                <p:nvPr/>
              </p:nvCxnSpPr>
              <p:spPr>
                <a:xfrm>
                  <a:off x="2739" y="1786"/>
                  <a:ext cx="0" cy="576"/>
                </a:xfrm>
                <a:prstGeom prst="straightConnector1">
                  <a:avLst/>
                </a:prstGeom>
                <a:noFill/>
                <a:ln cap="flat" cmpd="sng" w="25400">
                  <a:solidFill>
                    <a:schemeClr val="dk1"/>
                  </a:solidFill>
                  <a:prstDash val="solid"/>
                  <a:round/>
                  <a:headEnd len="med" w="med" type="none"/>
                  <a:tailEnd len="med" w="med" type="triangle"/>
                </a:ln>
              </p:spPr>
            </p:cxnSp>
            <p:sp>
              <p:nvSpPr>
                <p:cNvPr id="257" name="Google Shape;257;p39"/>
                <p:cNvSpPr/>
                <p:nvPr/>
              </p:nvSpPr>
              <p:spPr>
                <a:xfrm>
                  <a:off x="2256" y="1872"/>
                  <a:ext cx="480" cy="288"/>
                </a:xfrm>
                <a:custGeom>
                  <a:rect b="b" l="l" r="r" t="t"/>
                  <a:pathLst>
                    <a:path extrusionOk="0" fill="none" h="43177" w="21600">
                      <a:moveTo>
                        <a:pt x="-1" y="0"/>
                      </a:moveTo>
                      <a:cubicBezTo>
                        <a:pt x="11929" y="0"/>
                        <a:pt x="21600" y="9670"/>
                        <a:pt x="21600" y="21600"/>
                      </a:cubicBezTo>
                      <a:cubicBezTo>
                        <a:pt x="21600" y="33140"/>
                        <a:pt x="12528" y="42642"/>
                        <a:pt x="999" y="43176"/>
                      </a:cubicBezTo>
                    </a:path>
                    <a:path extrusionOk="0" h="43177" w="21600">
                      <a:moveTo>
                        <a:pt x="-1" y="0"/>
                      </a:moveTo>
                      <a:cubicBezTo>
                        <a:pt x="11929" y="0"/>
                        <a:pt x="21600" y="9670"/>
                        <a:pt x="21600" y="21600"/>
                      </a:cubicBezTo>
                      <a:cubicBezTo>
                        <a:pt x="21600" y="33140"/>
                        <a:pt x="12528" y="42642"/>
                        <a:pt x="999" y="43176"/>
                      </a:cubicBezTo>
                      <a:lnTo>
                        <a:pt x="0" y="21600"/>
                      </a:lnTo>
                      <a:close/>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58" name="Google Shape;258;p39"/>
                <p:cNvSpPr txBox="1"/>
                <p:nvPr/>
              </p:nvSpPr>
              <p:spPr>
                <a:xfrm>
                  <a:off x="1825" y="1736"/>
                  <a:ext cx="423"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ATP</a:t>
                  </a:r>
                  <a:endParaRPr/>
                </a:p>
              </p:txBody>
            </p:sp>
            <p:sp>
              <p:nvSpPr>
                <p:cNvPr id="259" name="Google Shape;259;p39"/>
                <p:cNvSpPr txBox="1"/>
                <p:nvPr/>
              </p:nvSpPr>
              <p:spPr>
                <a:xfrm>
                  <a:off x="1823" y="2047"/>
                  <a:ext cx="431"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ADP</a:t>
                  </a:r>
                  <a:endParaRPr/>
                </a:p>
              </p:txBody>
            </p:sp>
            <p:sp>
              <p:nvSpPr>
                <p:cNvPr id="260" name="Google Shape;260;p39"/>
                <p:cNvSpPr txBox="1"/>
                <p:nvPr/>
              </p:nvSpPr>
              <p:spPr>
                <a:xfrm>
                  <a:off x="2116" y="2457"/>
                  <a:ext cx="1116"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Triacylglycerol</a:t>
                  </a:r>
                  <a:endParaRPr/>
                </a:p>
              </p:txBody>
            </p:sp>
            <p:cxnSp>
              <p:nvCxnSpPr>
                <p:cNvPr id="261" name="Google Shape;261;p39"/>
                <p:cNvCxnSpPr/>
                <p:nvPr/>
              </p:nvCxnSpPr>
              <p:spPr>
                <a:xfrm>
                  <a:off x="2746" y="2762"/>
                  <a:ext cx="0" cy="576"/>
                </a:xfrm>
                <a:prstGeom prst="straightConnector1">
                  <a:avLst/>
                </a:prstGeom>
                <a:noFill/>
                <a:ln cap="flat" cmpd="sng" w="25400">
                  <a:solidFill>
                    <a:schemeClr val="dk1"/>
                  </a:solidFill>
                  <a:prstDash val="solid"/>
                  <a:round/>
                  <a:headEnd len="med" w="med" type="none"/>
                  <a:tailEnd len="med" w="med" type="triangle"/>
                </a:ln>
              </p:spPr>
            </p:cxnSp>
            <p:sp>
              <p:nvSpPr>
                <p:cNvPr id="262" name="Google Shape;262;p39"/>
                <p:cNvSpPr/>
                <p:nvPr/>
              </p:nvSpPr>
              <p:spPr>
                <a:xfrm flipH="1">
                  <a:off x="2736" y="2880"/>
                  <a:ext cx="336" cy="43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close/>
                    </a:path>
                  </a:pathLst>
                </a:cu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63" name="Google Shape;263;p39"/>
                <p:cNvSpPr txBox="1"/>
                <p:nvPr/>
              </p:nvSpPr>
              <p:spPr>
                <a:xfrm>
                  <a:off x="3070" y="2767"/>
                  <a:ext cx="1178" cy="3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Apolipoproteins</a:t>
                  </a:r>
                  <a:endParaRPr/>
                </a:p>
              </p:txBody>
            </p:sp>
            <p:sp>
              <p:nvSpPr>
                <p:cNvPr id="264" name="Google Shape;264;p39"/>
                <p:cNvSpPr txBox="1"/>
                <p:nvPr/>
              </p:nvSpPr>
              <p:spPr>
                <a:xfrm>
                  <a:off x="2256" y="3311"/>
                  <a:ext cx="1040"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Chylomicrons</a:t>
                  </a:r>
                  <a:endParaRPr/>
                </a:p>
              </p:txBody>
            </p:sp>
            <p:sp>
              <p:nvSpPr>
                <p:cNvPr id="265" name="Google Shape;265;p39"/>
                <p:cNvSpPr txBox="1"/>
                <p:nvPr/>
              </p:nvSpPr>
              <p:spPr>
                <a:xfrm>
                  <a:off x="2256" y="3926"/>
                  <a:ext cx="1040" cy="30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Chylomicrons</a:t>
                  </a:r>
                  <a:endParaRPr/>
                </a:p>
              </p:txBody>
            </p:sp>
            <p:sp>
              <p:nvSpPr>
                <p:cNvPr id="266" name="Google Shape;266;p39"/>
                <p:cNvSpPr/>
                <p:nvPr/>
              </p:nvSpPr>
              <p:spPr>
                <a:xfrm>
                  <a:off x="2688" y="3744"/>
                  <a:ext cx="96" cy="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267" name="Google Shape;267;p39"/>
                <p:cNvCxnSpPr/>
                <p:nvPr/>
              </p:nvCxnSpPr>
              <p:spPr>
                <a:xfrm flipH="1">
                  <a:off x="2736" y="3616"/>
                  <a:ext cx="10" cy="320"/>
                </a:xfrm>
                <a:prstGeom prst="straightConnector1">
                  <a:avLst/>
                </a:prstGeom>
                <a:noFill/>
                <a:ln cap="flat" cmpd="sng" w="25400">
                  <a:solidFill>
                    <a:schemeClr val="dk1"/>
                  </a:solidFill>
                  <a:prstDash val="solid"/>
                  <a:round/>
                  <a:headEnd len="med" w="med" type="none"/>
                  <a:tailEnd len="med" w="med" type="triangle"/>
                </a:ln>
              </p:spPr>
            </p:cxnSp>
          </p:grpSp>
        </p:grpSp>
        <p:sp>
          <p:nvSpPr>
            <p:cNvPr id="268" name="Google Shape;268;p39"/>
            <p:cNvSpPr txBox="1"/>
            <p:nvPr/>
          </p:nvSpPr>
          <p:spPr>
            <a:xfrm>
              <a:off x="4760" y="192"/>
              <a:ext cx="516" cy="3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chemeClr val="dk1"/>
                  </a:solidFill>
                  <a:latin typeface="Arial"/>
                  <a:ea typeface="Arial"/>
                  <a:cs typeface="Arial"/>
                  <a:sym typeface="Arial"/>
                </a:rPr>
                <a:t>lumen</a:t>
              </a:r>
              <a:endParaRPr/>
            </a:p>
          </p:txBody>
        </p:sp>
        <p:sp>
          <p:nvSpPr>
            <p:cNvPr id="269" name="Google Shape;269;p39"/>
            <p:cNvSpPr txBox="1"/>
            <p:nvPr/>
          </p:nvSpPr>
          <p:spPr>
            <a:xfrm>
              <a:off x="4760" y="2143"/>
              <a:ext cx="789" cy="5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chemeClr val="dk1"/>
                  </a:solidFill>
                  <a:latin typeface="Arial"/>
                  <a:ea typeface="Arial"/>
                  <a:cs typeface="Arial"/>
                  <a:sym typeface="Arial"/>
                </a:rPr>
                <a:t>intestinal </a:t>
              </a:r>
              <a:endParaRPr/>
            </a:p>
            <a:p>
              <a:pPr indent="0" lvl="0" marL="0" marR="0" rtl="0" algn="ctr">
                <a:spcBef>
                  <a:spcPts val="0"/>
                </a:spcBef>
                <a:spcAft>
                  <a:spcPts val="0"/>
                </a:spcAft>
                <a:buNone/>
              </a:pPr>
              <a:r>
                <a:rPr b="1" i="1" lang="en-US" sz="2000">
                  <a:solidFill>
                    <a:schemeClr val="dk1"/>
                  </a:solidFill>
                  <a:latin typeface="Arial"/>
                  <a:ea typeface="Arial"/>
                  <a:cs typeface="Arial"/>
                  <a:sym typeface="Arial"/>
                </a:rPr>
                <a:t>epithelium</a:t>
              </a:r>
              <a:endParaRPr/>
            </a:p>
          </p:txBody>
        </p:sp>
        <p:sp>
          <p:nvSpPr>
            <p:cNvPr id="270" name="Google Shape;270;p39"/>
            <p:cNvSpPr txBox="1"/>
            <p:nvPr/>
          </p:nvSpPr>
          <p:spPr>
            <a:xfrm>
              <a:off x="4760" y="3929"/>
              <a:ext cx="798" cy="30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u="sng">
                  <a:solidFill>
                    <a:schemeClr val="dk1"/>
                  </a:solidFill>
                  <a:latin typeface="Arial"/>
                  <a:ea typeface="Arial"/>
                  <a:cs typeface="Arial"/>
                  <a:sym typeface="Arial"/>
                </a:rPr>
                <a:t>lymphatics</a:t>
              </a:r>
              <a:endParaRPr/>
            </a:p>
          </p:txBody>
        </p:sp>
        <p:sp>
          <p:nvSpPr>
            <p:cNvPr descr="Wave" id="271" name="Google Shape;271;p39"/>
            <p:cNvSpPr/>
            <p:nvPr/>
          </p:nvSpPr>
          <p:spPr>
            <a:xfrm>
              <a:off x="432" y="2486"/>
              <a:ext cx="1056" cy="1104"/>
            </a:xfrm>
            <a:prstGeom prst="ellipse">
              <a:avLst/>
            </a:prstGeom>
            <a:solidFill>
              <a:schemeClr val="lt1"/>
            </a:solidFill>
            <a:ln cap="flat" cmpd="sng" w="127000">
              <a:solidFill>
                <a:schemeClr val="lt2"/>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272" name="Google Shape;272;p39"/>
            <p:cNvCxnSpPr/>
            <p:nvPr/>
          </p:nvCxnSpPr>
          <p:spPr>
            <a:xfrm rot="10800000">
              <a:off x="768" y="2054"/>
              <a:ext cx="0" cy="432"/>
            </a:xfrm>
            <a:prstGeom prst="straightConnector1">
              <a:avLst/>
            </a:prstGeom>
            <a:noFill/>
            <a:ln cap="flat" cmpd="sng" w="25400">
              <a:solidFill>
                <a:schemeClr val="dk1"/>
              </a:solidFill>
              <a:prstDash val="solid"/>
              <a:round/>
              <a:headEnd len="med" w="med" type="none"/>
              <a:tailEnd len="med" w="med" type="none"/>
            </a:ln>
          </p:spPr>
        </p:cxnSp>
        <p:sp>
          <p:nvSpPr>
            <p:cNvPr id="273" name="Google Shape;273;p39"/>
            <p:cNvSpPr txBox="1"/>
            <p:nvPr/>
          </p:nvSpPr>
          <p:spPr>
            <a:xfrm>
              <a:off x="384" y="1813"/>
              <a:ext cx="602" cy="30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Protein</a:t>
              </a:r>
              <a:endParaRPr/>
            </a:p>
          </p:txBody>
        </p:sp>
        <p:cxnSp>
          <p:nvCxnSpPr>
            <p:cNvPr id="274" name="Google Shape;274;p39"/>
            <p:cNvCxnSpPr/>
            <p:nvPr/>
          </p:nvCxnSpPr>
          <p:spPr>
            <a:xfrm>
              <a:off x="768" y="3446"/>
              <a:ext cx="0" cy="480"/>
            </a:xfrm>
            <a:prstGeom prst="straightConnector1">
              <a:avLst/>
            </a:prstGeom>
            <a:noFill/>
            <a:ln cap="flat" cmpd="sng" w="25400">
              <a:solidFill>
                <a:schemeClr val="dk1"/>
              </a:solidFill>
              <a:prstDash val="solid"/>
              <a:round/>
              <a:headEnd len="med" w="med" type="none"/>
              <a:tailEnd len="med" w="med" type="none"/>
            </a:ln>
          </p:spPr>
        </p:cxnSp>
        <p:sp>
          <p:nvSpPr>
            <p:cNvPr id="275" name="Google Shape;275;p39"/>
            <p:cNvSpPr/>
            <p:nvPr/>
          </p:nvSpPr>
          <p:spPr>
            <a:xfrm>
              <a:off x="384" y="3926"/>
              <a:ext cx="1116" cy="3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Triacylglycerol</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126019" y="1537255"/>
            <a:ext cx="3155951" cy="838200"/>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0" lang="en-US" sz="1800">
                <a:solidFill>
                  <a:schemeClr val="dk1"/>
                </a:solidFill>
                <a:latin typeface="Verdana"/>
                <a:ea typeface="Verdana"/>
                <a:cs typeface="Verdana"/>
                <a:sym typeface="Verdana"/>
              </a:rPr>
              <a:t>Chylomicrons are released from the intestine into the lymphatics, bypassing the liver</a:t>
            </a:r>
            <a:endParaRPr/>
          </a:p>
        </p:txBody>
      </p:sp>
      <p:grpSp>
        <p:nvGrpSpPr>
          <p:cNvPr id="281" name="Google Shape;281;p40"/>
          <p:cNvGrpSpPr/>
          <p:nvPr/>
        </p:nvGrpSpPr>
        <p:grpSpPr>
          <a:xfrm>
            <a:off x="1338870" y="691117"/>
            <a:ext cx="7613650" cy="5859463"/>
            <a:chOff x="187" y="576"/>
            <a:chExt cx="4796" cy="3691"/>
          </a:xfrm>
        </p:grpSpPr>
        <p:grpSp>
          <p:nvGrpSpPr>
            <p:cNvPr id="282" name="Google Shape;282;p40"/>
            <p:cNvGrpSpPr/>
            <p:nvPr/>
          </p:nvGrpSpPr>
          <p:grpSpPr>
            <a:xfrm>
              <a:off x="187" y="624"/>
              <a:ext cx="4796" cy="3509"/>
              <a:chOff x="187" y="624"/>
              <a:chExt cx="4796" cy="3509"/>
            </a:xfrm>
          </p:grpSpPr>
          <p:sp>
            <p:nvSpPr>
              <p:cNvPr id="283" name="Google Shape;283;p40"/>
              <p:cNvSpPr/>
              <p:nvPr/>
            </p:nvSpPr>
            <p:spPr>
              <a:xfrm>
                <a:off x="1960" y="1625"/>
                <a:ext cx="548" cy="513"/>
              </a:xfrm>
              <a:custGeom>
                <a:rect b="b" l="l" r="r" t="t"/>
                <a:pathLst>
                  <a:path extrusionOk="0" h="21600" w="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noFill/>
              <a:ln cap="flat" cmpd="sng" w="63500">
                <a:solidFill>
                  <a:srgbClr val="CC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nvGrpSpPr>
              <p:cNvPr id="284" name="Google Shape;284;p40"/>
              <p:cNvGrpSpPr/>
              <p:nvPr/>
            </p:nvGrpSpPr>
            <p:grpSpPr>
              <a:xfrm>
                <a:off x="1733" y="624"/>
                <a:ext cx="887" cy="766"/>
                <a:chOff x="1920" y="800"/>
                <a:chExt cx="936" cy="808"/>
              </a:xfrm>
            </p:grpSpPr>
            <p:sp>
              <p:nvSpPr>
                <p:cNvPr id="285" name="Google Shape;285;p40"/>
                <p:cNvSpPr/>
                <p:nvPr/>
              </p:nvSpPr>
              <p:spPr>
                <a:xfrm>
                  <a:off x="1920" y="848"/>
                  <a:ext cx="448" cy="736"/>
                </a:xfrm>
                <a:custGeom>
                  <a:rect b="b" l="l" r="r" t="t"/>
                  <a:pathLst>
                    <a:path extrusionOk="0" h="736" w="448">
                      <a:moveTo>
                        <a:pt x="384" y="16"/>
                      </a:moveTo>
                      <a:cubicBezTo>
                        <a:pt x="336" y="32"/>
                        <a:pt x="200" y="88"/>
                        <a:pt x="144" y="160"/>
                      </a:cubicBezTo>
                      <a:cubicBezTo>
                        <a:pt x="88" y="232"/>
                        <a:pt x="64" y="360"/>
                        <a:pt x="48" y="448"/>
                      </a:cubicBezTo>
                      <a:cubicBezTo>
                        <a:pt x="32" y="536"/>
                        <a:pt x="0" y="648"/>
                        <a:pt x="48" y="688"/>
                      </a:cubicBezTo>
                      <a:cubicBezTo>
                        <a:pt x="96" y="728"/>
                        <a:pt x="272" y="736"/>
                        <a:pt x="336" y="688"/>
                      </a:cubicBezTo>
                      <a:cubicBezTo>
                        <a:pt x="400" y="640"/>
                        <a:pt x="416" y="504"/>
                        <a:pt x="432" y="400"/>
                      </a:cubicBezTo>
                      <a:cubicBezTo>
                        <a:pt x="448" y="296"/>
                        <a:pt x="440" y="128"/>
                        <a:pt x="432" y="64"/>
                      </a:cubicBezTo>
                      <a:cubicBezTo>
                        <a:pt x="424" y="0"/>
                        <a:pt x="432" y="0"/>
                        <a:pt x="384" y="16"/>
                      </a:cubicBezTo>
                      <a:close/>
                    </a:path>
                  </a:pathLst>
                </a:custGeom>
                <a:noFill/>
                <a:ln cap="flat" cmpd="sng" w="63500">
                  <a:solidFill>
                    <a:srgbClr val="CC6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86" name="Google Shape;286;p40"/>
                <p:cNvSpPr/>
                <p:nvPr/>
              </p:nvSpPr>
              <p:spPr>
                <a:xfrm>
                  <a:off x="2424" y="800"/>
                  <a:ext cx="432" cy="808"/>
                </a:xfrm>
                <a:custGeom>
                  <a:rect b="b" l="l" r="r" t="t"/>
                  <a:pathLst>
                    <a:path extrusionOk="0" h="808" w="432">
                      <a:moveTo>
                        <a:pt x="24" y="64"/>
                      </a:moveTo>
                      <a:cubicBezTo>
                        <a:pt x="32" y="0"/>
                        <a:pt x="24" y="40"/>
                        <a:pt x="72" y="64"/>
                      </a:cubicBezTo>
                      <a:cubicBezTo>
                        <a:pt x="120" y="88"/>
                        <a:pt x="256" y="136"/>
                        <a:pt x="312" y="208"/>
                      </a:cubicBezTo>
                      <a:cubicBezTo>
                        <a:pt x="368" y="280"/>
                        <a:pt x="392" y="408"/>
                        <a:pt x="408" y="496"/>
                      </a:cubicBezTo>
                      <a:cubicBezTo>
                        <a:pt x="424" y="584"/>
                        <a:pt x="432" y="688"/>
                        <a:pt x="408" y="736"/>
                      </a:cubicBezTo>
                      <a:cubicBezTo>
                        <a:pt x="384" y="784"/>
                        <a:pt x="304" y="808"/>
                        <a:pt x="264" y="784"/>
                      </a:cubicBezTo>
                      <a:cubicBezTo>
                        <a:pt x="224" y="760"/>
                        <a:pt x="208" y="648"/>
                        <a:pt x="168" y="592"/>
                      </a:cubicBezTo>
                      <a:cubicBezTo>
                        <a:pt x="128" y="536"/>
                        <a:pt x="48" y="536"/>
                        <a:pt x="24" y="448"/>
                      </a:cubicBezTo>
                      <a:cubicBezTo>
                        <a:pt x="0" y="360"/>
                        <a:pt x="16" y="128"/>
                        <a:pt x="24" y="64"/>
                      </a:cubicBezTo>
                      <a:close/>
                    </a:path>
                  </a:pathLst>
                </a:custGeom>
                <a:noFill/>
                <a:ln cap="flat" cmpd="sng" w="63500">
                  <a:solidFill>
                    <a:srgbClr val="CC6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pic>
            <p:nvPicPr>
              <p:cNvPr descr="bowel_cropped" id="287" name="Google Shape;287;p40"/>
              <p:cNvPicPr preferRelativeResize="0"/>
              <p:nvPr/>
            </p:nvPicPr>
            <p:blipFill rotWithShape="1">
              <a:blip r:embed="rId3">
                <a:alphaModFix/>
              </a:blip>
              <a:srcRect b="0" l="0" r="0" t="0"/>
              <a:stretch/>
            </p:blipFill>
            <p:spPr>
              <a:xfrm>
                <a:off x="2825" y="2263"/>
                <a:ext cx="895" cy="1430"/>
              </a:xfrm>
              <a:prstGeom prst="rect">
                <a:avLst/>
              </a:prstGeom>
              <a:noFill/>
              <a:ln>
                <a:noFill/>
              </a:ln>
            </p:spPr>
          </p:pic>
          <p:grpSp>
            <p:nvGrpSpPr>
              <p:cNvPr id="288" name="Google Shape;288;p40"/>
              <p:cNvGrpSpPr/>
              <p:nvPr/>
            </p:nvGrpSpPr>
            <p:grpSpPr>
              <a:xfrm>
                <a:off x="192" y="1043"/>
                <a:ext cx="4277" cy="3085"/>
                <a:chOff x="283" y="1144"/>
                <a:chExt cx="4277" cy="3085"/>
              </a:xfrm>
            </p:grpSpPr>
            <p:sp>
              <p:nvSpPr>
                <p:cNvPr id="289" name="Google Shape;289;p40"/>
                <p:cNvSpPr/>
                <p:nvPr/>
              </p:nvSpPr>
              <p:spPr>
                <a:xfrm rot="10800000">
                  <a:off x="1386" y="3168"/>
                  <a:ext cx="1733" cy="513"/>
                </a:xfrm>
                <a:custGeom>
                  <a:rect b="b" l="l" r="r" t="t"/>
                  <a:pathLst>
                    <a:path extrusionOk="0" fill="none" h="21600" w="41908">
                      <a:moveTo>
                        <a:pt x="0" y="14241"/>
                      </a:moveTo>
                      <a:cubicBezTo>
                        <a:pt x="3097" y="5693"/>
                        <a:pt x="11216" y="-1"/>
                        <a:pt x="20308" y="0"/>
                      </a:cubicBezTo>
                      <a:cubicBezTo>
                        <a:pt x="32237" y="0"/>
                        <a:pt x="41908" y="9670"/>
                        <a:pt x="41908" y="21600"/>
                      </a:cubicBezTo>
                    </a:path>
                    <a:path extrusionOk="0" h="21600" w="41908">
                      <a:moveTo>
                        <a:pt x="0" y="14241"/>
                      </a:moveTo>
                      <a:cubicBezTo>
                        <a:pt x="3097" y="5693"/>
                        <a:pt x="11216" y="-1"/>
                        <a:pt x="20308" y="0"/>
                      </a:cubicBezTo>
                      <a:cubicBezTo>
                        <a:pt x="32237" y="0"/>
                        <a:pt x="41908" y="9670"/>
                        <a:pt x="41908" y="21600"/>
                      </a:cubicBezTo>
                      <a:lnTo>
                        <a:pt x="20308" y="21600"/>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0" name="Google Shape;290;p40"/>
                <p:cNvSpPr/>
                <p:nvPr/>
              </p:nvSpPr>
              <p:spPr>
                <a:xfrm rot="-5400000">
                  <a:off x="1317" y="2146"/>
                  <a:ext cx="892" cy="679"/>
                </a:xfrm>
                <a:custGeom>
                  <a:rect b="b" l="l" r="r" t="t"/>
                  <a:pathLst>
                    <a:path extrusionOk="0" fill="none" h="21600" w="21116">
                      <a:moveTo>
                        <a:pt x="-1" y="0"/>
                      </a:moveTo>
                      <a:cubicBezTo>
                        <a:pt x="10176" y="0"/>
                        <a:pt x="18973" y="7103"/>
                        <a:pt x="21115" y="17052"/>
                      </a:cubicBezTo>
                    </a:path>
                    <a:path extrusionOk="0" h="21600" w="21116">
                      <a:moveTo>
                        <a:pt x="-1" y="0"/>
                      </a:moveTo>
                      <a:cubicBezTo>
                        <a:pt x="10176" y="0"/>
                        <a:pt x="18973" y="7103"/>
                        <a:pt x="21115" y="17052"/>
                      </a:cubicBezTo>
                      <a:lnTo>
                        <a:pt x="0" y="21600"/>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1" name="Google Shape;291;p40"/>
                <p:cNvSpPr/>
                <p:nvPr/>
              </p:nvSpPr>
              <p:spPr>
                <a:xfrm>
                  <a:off x="2421" y="2068"/>
                  <a:ext cx="773" cy="667"/>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2" name="Google Shape;292;p40"/>
                <p:cNvSpPr/>
                <p:nvPr/>
              </p:nvSpPr>
              <p:spPr>
                <a:xfrm rot="10800000">
                  <a:off x="1647" y="1144"/>
                  <a:ext cx="541" cy="760"/>
                </a:xfrm>
                <a:custGeom>
                  <a:rect b="b" l="l" r="r" t="t"/>
                  <a:pathLst>
                    <a:path extrusionOk="0" fill="none" h="42357" w="21600">
                      <a:moveTo>
                        <a:pt x="-1" y="0"/>
                      </a:moveTo>
                      <a:cubicBezTo>
                        <a:pt x="11929" y="0"/>
                        <a:pt x="21600" y="9670"/>
                        <a:pt x="21600" y="21600"/>
                      </a:cubicBezTo>
                      <a:cubicBezTo>
                        <a:pt x="21600" y="31227"/>
                        <a:pt x="15228" y="39692"/>
                        <a:pt x="5976" y="42356"/>
                      </a:cubicBezTo>
                    </a:path>
                    <a:path extrusionOk="0" h="42357" w="21600">
                      <a:moveTo>
                        <a:pt x="-1" y="0"/>
                      </a:moveTo>
                      <a:cubicBezTo>
                        <a:pt x="11929" y="0"/>
                        <a:pt x="21600" y="9670"/>
                        <a:pt x="21600" y="21600"/>
                      </a:cubicBezTo>
                      <a:cubicBezTo>
                        <a:pt x="21600" y="31227"/>
                        <a:pt x="15228" y="39692"/>
                        <a:pt x="5976" y="42356"/>
                      </a:cubicBezTo>
                      <a:lnTo>
                        <a:pt x="0" y="21600"/>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3" name="Google Shape;293;p40"/>
                <p:cNvSpPr/>
                <p:nvPr/>
              </p:nvSpPr>
              <p:spPr>
                <a:xfrm>
                  <a:off x="2375" y="1146"/>
                  <a:ext cx="592" cy="744"/>
                </a:xfrm>
                <a:custGeom>
                  <a:rect b="b" l="l" r="r" t="t"/>
                  <a:pathLst>
                    <a:path extrusionOk="0" fill="none" h="41475" w="21600">
                      <a:moveTo>
                        <a:pt x="6109" y="0"/>
                      </a:moveTo>
                      <a:cubicBezTo>
                        <a:pt x="15294" y="2708"/>
                        <a:pt x="21600" y="11141"/>
                        <a:pt x="21600" y="20718"/>
                      </a:cubicBezTo>
                      <a:cubicBezTo>
                        <a:pt x="21600" y="30345"/>
                        <a:pt x="15228" y="38810"/>
                        <a:pt x="5976" y="41474"/>
                      </a:cubicBezTo>
                    </a:path>
                    <a:path extrusionOk="0" h="41475" w="21600">
                      <a:moveTo>
                        <a:pt x="6109" y="0"/>
                      </a:moveTo>
                      <a:cubicBezTo>
                        <a:pt x="15294" y="2708"/>
                        <a:pt x="21600" y="11141"/>
                        <a:pt x="21600" y="20718"/>
                      </a:cubicBezTo>
                      <a:cubicBezTo>
                        <a:pt x="21600" y="30345"/>
                        <a:pt x="15228" y="38810"/>
                        <a:pt x="5976" y="41474"/>
                      </a:cubicBezTo>
                      <a:lnTo>
                        <a:pt x="0" y="20718"/>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4" name="Google Shape;294;p40"/>
                <p:cNvSpPr/>
                <p:nvPr/>
              </p:nvSpPr>
              <p:spPr>
                <a:xfrm>
                  <a:off x="283" y="2041"/>
                  <a:ext cx="2140" cy="2188"/>
                </a:xfrm>
                <a:custGeom>
                  <a:rect b="b" l="l" r="r" t="t"/>
                  <a:pathLst>
                    <a:path extrusionOk="0" fill="none" h="43039" w="21600">
                      <a:moveTo>
                        <a:pt x="20478" y="43038"/>
                      </a:moveTo>
                      <a:cubicBezTo>
                        <a:pt x="9000" y="42441"/>
                        <a:pt x="0" y="32961"/>
                        <a:pt x="0" y="21468"/>
                      </a:cubicBezTo>
                      <a:cubicBezTo>
                        <a:pt x="-1" y="10462"/>
                        <a:pt x="8274" y="1216"/>
                        <a:pt x="19213" y="0"/>
                      </a:cubicBezTo>
                    </a:path>
                    <a:path extrusionOk="0" h="43039" w="21600">
                      <a:moveTo>
                        <a:pt x="20478" y="43038"/>
                      </a:moveTo>
                      <a:cubicBezTo>
                        <a:pt x="9000" y="42441"/>
                        <a:pt x="0" y="32961"/>
                        <a:pt x="0" y="21468"/>
                      </a:cubicBezTo>
                      <a:cubicBezTo>
                        <a:pt x="-1" y="10462"/>
                        <a:pt x="8274" y="1216"/>
                        <a:pt x="19213" y="0"/>
                      </a:cubicBezTo>
                      <a:lnTo>
                        <a:pt x="21600" y="21468"/>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5" name="Google Shape;295;p40"/>
                <p:cNvSpPr/>
                <p:nvPr/>
              </p:nvSpPr>
              <p:spPr>
                <a:xfrm>
                  <a:off x="2420" y="2087"/>
                  <a:ext cx="2140" cy="2141"/>
                </a:xfrm>
                <a:custGeom>
                  <a:rect b="b" l="l" r="r" t="t"/>
                  <a:pathLst>
                    <a:path extrusionOk="0" fill="none" h="43179" w="21600">
                      <a:moveTo>
                        <a:pt x="733" y="0"/>
                      </a:moveTo>
                      <a:cubicBezTo>
                        <a:pt x="12370" y="396"/>
                        <a:pt x="21600" y="9944"/>
                        <a:pt x="21600" y="21588"/>
                      </a:cubicBezTo>
                      <a:cubicBezTo>
                        <a:pt x="21600" y="33270"/>
                        <a:pt x="12312" y="42835"/>
                        <a:pt x="634" y="43178"/>
                      </a:cubicBezTo>
                    </a:path>
                    <a:path extrusionOk="0" h="43179" w="21600">
                      <a:moveTo>
                        <a:pt x="733" y="0"/>
                      </a:moveTo>
                      <a:cubicBezTo>
                        <a:pt x="12370" y="396"/>
                        <a:pt x="21600" y="9944"/>
                        <a:pt x="21600" y="21588"/>
                      </a:cubicBezTo>
                      <a:cubicBezTo>
                        <a:pt x="21600" y="33270"/>
                        <a:pt x="12312" y="42835"/>
                        <a:pt x="634" y="43178"/>
                      </a:cubicBezTo>
                      <a:lnTo>
                        <a:pt x="0" y="21588"/>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
            <p:nvSpPr>
              <p:cNvPr id="296" name="Google Shape;296;p40"/>
              <p:cNvSpPr/>
              <p:nvPr/>
            </p:nvSpPr>
            <p:spPr>
              <a:xfrm>
                <a:off x="1017" y="2696"/>
                <a:ext cx="837" cy="706"/>
              </a:xfrm>
              <a:custGeom>
                <a:rect b="b" l="l" r="r" t="t"/>
                <a:pathLst>
                  <a:path extrusionOk="0" h="747" w="865">
                    <a:moveTo>
                      <a:pt x="39" y="734"/>
                    </a:moveTo>
                    <a:cubicBezTo>
                      <a:pt x="46" y="747"/>
                      <a:pt x="56" y="744"/>
                      <a:pt x="75" y="736"/>
                    </a:cubicBezTo>
                    <a:cubicBezTo>
                      <a:pt x="94" y="728"/>
                      <a:pt x="129" y="705"/>
                      <a:pt x="154" y="686"/>
                    </a:cubicBezTo>
                    <a:cubicBezTo>
                      <a:pt x="179" y="667"/>
                      <a:pt x="202" y="651"/>
                      <a:pt x="226" y="624"/>
                    </a:cubicBezTo>
                    <a:cubicBezTo>
                      <a:pt x="250" y="597"/>
                      <a:pt x="263" y="556"/>
                      <a:pt x="296" y="525"/>
                    </a:cubicBezTo>
                    <a:cubicBezTo>
                      <a:pt x="329" y="494"/>
                      <a:pt x="377" y="466"/>
                      <a:pt x="425" y="439"/>
                    </a:cubicBezTo>
                    <a:cubicBezTo>
                      <a:pt x="473" y="412"/>
                      <a:pt x="528" y="397"/>
                      <a:pt x="581" y="362"/>
                    </a:cubicBezTo>
                    <a:cubicBezTo>
                      <a:pt x="634" y="327"/>
                      <a:pt x="698" y="272"/>
                      <a:pt x="742" y="230"/>
                    </a:cubicBezTo>
                    <a:cubicBezTo>
                      <a:pt x="786" y="188"/>
                      <a:pt x="825" y="144"/>
                      <a:pt x="845" y="112"/>
                    </a:cubicBezTo>
                    <a:cubicBezTo>
                      <a:pt x="865" y="80"/>
                      <a:pt x="865" y="54"/>
                      <a:pt x="862" y="36"/>
                    </a:cubicBezTo>
                    <a:cubicBezTo>
                      <a:pt x="859" y="18"/>
                      <a:pt x="849" y="8"/>
                      <a:pt x="824" y="4"/>
                    </a:cubicBezTo>
                    <a:cubicBezTo>
                      <a:pt x="799" y="0"/>
                      <a:pt x="753" y="6"/>
                      <a:pt x="711" y="12"/>
                    </a:cubicBezTo>
                    <a:cubicBezTo>
                      <a:pt x="669" y="18"/>
                      <a:pt x="610" y="34"/>
                      <a:pt x="574" y="40"/>
                    </a:cubicBezTo>
                    <a:cubicBezTo>
                      <a:pt x="538" y="46"/>
                      <a:pt x="517" y="47"/>
                      <a:pt x="493" y="45"/>
                    </a:cubicBezTo>
                    <a:cubicBezTo>
                      <a:pt x="469" y="43"/>
                      <a:pt x="461" y="33"/>
                      <a:pt x="430" y="28"/>
                    </a:cubicBezTo>
                    <a:cubicBezTo>
                      <a:pt x="399" y="23"/>
                      <a:pt x="340" y="15"/>
                      <a:pt x="305" y="12"/>
                    </a:cubicBezTo>
                    <a:cubicBezTo>
                      <a:pt x="270" y="9"/>
                      <a:pt x="245" y="8"/>
                      <a:pt x="221" y="12"/>
                    </a:cubicBezTo>
                    <a:cubicBezTo>
                      <a:pt x="197" y="16"/>
                      <a:pt x="182" y="21"/>
                      <a:pt x="159" y="36"/>
                    </a:cubicBezTo>
                    <a:cubicBezTo>
                      <a:pt x="136" y="51"/>
                      <a:pt x="105" y="69"/>
                      <a:pt x="82" y="100"/>
                    </a:cubicBezTo>
                    <a:cubicBezTo>
                      <a:pt x="59" y="131"/>
                      <a:pt x="35" y="179"/>
                      <a:pt x="22" y="223"/>
                    </a:cubicBezTo>
                    <a:cubicBezTo>
                      <a:pt x="9" y="267"/>
                      <a:pt x="6" y="316"/>
                      <a:pt x="3" y="362"/>
                    </a:cubicBezTo>
                    <a:cubicBezTo>
                      <a:pt x="0" y="408"/>
                      <a:pt x="0" y="466"/>
                      <a:pt x="3" y="501"/>
                    </a:cubicBezTo>
                    <a:cubicBezTo>
                      <a:pt x="6" y="536"/>
                      <a:pt x="17" y="545"/>
                      <a:pt x="22" y="571"/>
                    </a:cubicBezTo>
                    <a:cubicBezTo>
                      <a:pt x="27" y="597"/>
                      <a:pt x="31" y="632"/>
                      <a:pt x="34" y="660"/>
                    </a:cubicBezTo>
                    <a:cubicBezTo>
                      <a:pt x="37" y="688"/>
                      <a:pt x="32" y="721"/>
                      <a:pt x="39" y="734"/>
                    </a:cubicBezTo>
                    <a:close/>
                  </a:path>
                </a:pathLst>
              </a:custGeom>
              <a:noFill/>
              <a:ln cap="flat" cmpd="sng" w="63500">
                <a:solidFill>
                  <a:srgbClr val="CC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7" name="Google Shape;297;p40"/>
              <p:cNvSpPr/>
              <p:nvPr/>
            </p:nvSpPr>
            <p:spPr>
              <a:xfrm>
                <a:off x="2325" y="1972"/>
                <a:ext cx="773" cy="667"/>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close/>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8" name="Google Shape;298;p40"/>
              <p:cNvSpPr/>
              <p:nvPr/>
            </p:nvSpPr>
            <p:spPr>
              <a:xfrm rot="10800000">
                <a:off x="1551" y="1048"/>
                <a:ext cx="541" cy="760"/>
              </a:xfrm>
              <a:custGeom>
                <a:rect b="b" l="l" r="r" t="t"/>
                <a:pathLst>
                  <a:path extrusionOk="0" fill="none" h="42357" w="21600">
                    <a:moveTo>
                      <a:pt x="-1" y="0"/>
                    </a:moveTo>
                    <a:cubicBezTo>
                      <a:pt x="11929" y="0"/>
                      <a:pt x="21600" y="9670"/>
                      <a:pt x="21600" y="21600"/>
                    </a:cubicBezTo>
                    <a:cubicBezTo>
                      <a:pt x="21600" y="31227"/>
                      <a:pt x="15228" y="39692"/>
                      <a:pt x="5976" y="42356"/>
                    </a:cubicBezTo>
                  </a:path>
                  <a:path extrusionOk="0" h="42357" w="21600">
                    <a:moveTo>
                      <a:pt x="-1" y="0"/>
                    </a:moveTo>
                    <a:cubicBezTo>
                      <a:pt x="11929" y="0"/>
                      <a:pt x="21600" y="9670"/>
                      <a:pt x="21600" y="21600"/>
                    </a:cubicBezTo>
                    <a:cubicBezTo>
                      <a:pt x="21600" y="31227"/>
                      <a:pt x="15228" y="39692"/>
                      <a:pt x="5976" y="42356"/>
                    </a:cubicBezTo>
                    <a:lnTo>
                      <a:pt x="0" y="21600"/>
                    </a:lnTo>
                    <a:close/>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299" name="Google Shape;299;p40"/>
              <p:cNvSpPr/>
              <p:nvPr/>
            </p:nvSpPr>
            <p:spPr>
              <a:xfrm>
                <a:off x="2279" y="1050"/>
                <a:ext cx="592" cy="744"/>
              </a:xfrm>
              <a:custGeom>
                <a:rect b="b" l="l" r="r" t="t"/>
                <a:pathLst>
                  <a:path extrusionOk="0" fill="none" h="41475" w="21600">
                    <a:moveTo>
                      <a:pt x="6109" y="0"/>
                    </a:moveTo>
                    <a:cubicBezTo>
                      <a:pt x="15294" y="2708"/>
                      <a:pt x="21600" y="11141"/>
                      <a:pt x="21600" y="20718"/>
                    </a:cubicBezTo>
                    <a:cubicBezTo>
                      <a:pt x="21600" y="30345"/>
                      <a:pt x="15228" y="38810"/>
                      <a:pt x="5976" y="41474"/>
                    </a:cubicBezTo>
                  </a:path>
                  <a:path extrusionOk="0" h="41475" w="21600">
                    <a:moveTo>
                      <a:pt x="6109" y="0"/>
                    </a:moveTo>
                    <a:cubicBezTo>
                      <a:pt x="15294" y="2708"/>
                      <a:pt x="21600" y="11141"/>
                      <a:pt x="21600" y="20718"/>
                    </a:cubicBezTo>
                    <a:cubicBezTo>
                      <a:pt x="21600" y="30345"/>
                      <a:pt x="15228" y="38810"/>
                      <a:pt x="5976" y="41474"/>
                    </a:cubicBezTo>
                    <a:lnTo>
                      <a:pt x="0" y="20718"/>
                    </a:lnTo>
                    <a:close/>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0" name="Google Shape;300;p40"/>
              <p:cNvSpPr/>
              <p:nvPr/>
            </p:nvSpPr>
            <p:spPr>
              <a:xfrm>
                <a:off x="2324" y="1991"/>
                <a:ext cx="2140" cy="2141"/>
              </a:xfrm>
              <a:custGeom>
                <a:rect b="b" l="l" r="r" t="t"/>
                <a:pathLst>
                  <a:path extrusionOk="0" fill="none" h="43179" w="21600">
                    <a:moveTo>
                      <a:pt x="733" y="0"/>
                    </a:moveTo>
                    <a:cubicBezTo>
                      <a:pt x="12370" y="396"/>
                      <a:pt x="21600" y="9944"/>
                      <a:pt x="21600" y="21588"/>
                    </a:cubicBezTo>
                    <a:cubicBezTo>
                      <a:pt x="21600" y="33270"/>
                      <a:pt x="12312" y="42835"/>
                      <a:pt x="634" y="43178"/>
                    </a:cubicBezTo>
                  </a:path>
                  <a:path extrusionOk="0" h="43179" w="21600">
                    <a:moveTo>
                      <a:pt x="733" y="0"/>
                    </a:moveTo>
                    <a:cubicBezTo>
                      <a:pt x="12370" y="396"/>
                      <a:pt x="21600" y="9944"/>
                      <a:pt x="21600" y="21588"/>
                    </a:cubicBezTo>
                    <a:cubicBezTo>
                      <a:pt x="21600" y="33270"/>
                      <a:pt x="12312" y="42835"/>
                      <a:pt x="634" y="43178"/>
                    </a:cubicBezTo>
                    <a:lnTo>
                      <a:pt x="0" y="21588"/>
                    </a:lnTo>
                    <a:close/>
                  </a:path>
                </a:pathLst>
              </a:cu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1" name="Google Shape;301;p40"/>
              <p:cNvSpPr/>
              <p:nvPr/>
            </p:nvSpPr>
            <p:spPr>
              <a:xfrm>
                <a:off x="1920" y="2016"/>
                <a:ext cx="864" cy="1296"/>
              </a:xfrm>
              <a:custGeom>
                <a:rect b="b" l="l" r="r" t="t"/>
                <a:pathLst>
                  <a:path extrusionOk="0" h="1296" w="864">
                    <a:moveTo>
                      <a:pt x="864" y="1296"/>
                    </a:moveTo>
                    <a:cubicBezTo>
                      <a:pt x="736" y="1220"/>
                      <a:pt x="608" y="1144"/>
                      <a:pt x="528" y="1008"/>
                    </a:cubicBezTo>
                    <a:cubicBezTo>
                      <a:pt x="448" y="872"/>
                      <a:pt x="456" y="608"/>
                      <a:pt x="384" y="480"/>
                    </a:cubicBezTo>
                    <a:cubicBezTo>
                      <a:pt x="312" y="352"/>
                      <a:pt x="160" y="320"/>
                      <a:pt x="96" y="240"/>
                    </a:cubicBezTo>
                    <a:cubicBezTo>
                      <a:pt x="32" y="160"/>
                      <a:pt x="8" y="40"/>
                      <a:pt x="0" y="0"/>
                    </a:cubicBezTo>
                  </a:path>
                </a:pathLst>
              </a:custGeom>
              <a:noFill/>
              <a:ln cap="flat" cmpd="sng" w="101600">
                <a:solidFill>
                  <a:srgbClr val="FFCC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302" name="Google Shape;302;p40"/>
              <p:cNvCxnSpPr/>
              <p:nvPr/>
            </p:nvCxnSpPr>
            <p:spPr>
              <a:xfrm flipH="1" rot="10800000">
                <a:off x="2256" y="1776"/>
                <a:ext cx="1392" cy="672"/>
              </a:xfrm>
              <a:prstGeom prst="straightConnector1">
                <a:avLst/>
              </a:prstGeom>
              <a:noFill/>
              <a:ln cap="flat" cmpd="sng" w="63500">
                <a:solidFill>
                  <a:schemeClr val="lt1"/>
                </a:solidFill>
                <a:prstDash val="solid"/>
                <a:round/>
                <a:headEnd len="med" w="med" type="none"/>
                <a:tailEnd len="med" w="med" type="none"/>
              </a:ln>
            </p:spPr>
          </p:cxnSp>
          <p:cxnSp>
            <p:nvCxnSpPr>
              <p:cNvPr id="303" name="Google Shape;303;p40"/>
              <p:cNvCxnSpPr/>
              <p:nvPr/>
            </p:nvCxnSpPr>
            <p:spPr>
              <a:xfrm flipH="1" rot="10800000">
                <a:off x="2256" y="1776"/>
                <a:ext cx="1392" cy="672"/>
              </a:xfrm>
              <a:prstGeom prst="straightConnector1">
                <a:avLst/>
              </a:prstGeom>
              <a:noFill/>
              <a:ln cap="flat" cmpd="sng" w="15875">
                <a:solidFill>
                  <a:schemeClr val="dk1"/>
                </a:solidFill>
                <a:prstDash val="solid"/>
                <a:round/>
                <a:headEnd len="med" w="med" type="none"/>
                <a:tailEnd len="med" w="med" type="none"/>
              </a:ln>
            </p:spPr>
          </p:cxnSp>
          <p:sp>
            <p:nvSpPr>
              <p:cNvPr id="304" name="Google Shape;304;p40"/>
              <p:cNvSpPr txBox="1"/>
              <p:nvPr/>
            </p:nvSpPr>
            <p:spPr>
              <a:xfrm>
                <a:off x="3744" y="1392"/>
                <a:ext cx="1239" cy="5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Lymphatics </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(thoracic duct)</a:t>
                </a:r>
                <a:endParaRPr/>
              </a:p>
            </p:txBody>
          </p:sp>
          <p:sp>
            <p:nvSpPr>
              <p:cNvPr id="305" name="Google Shape;305;p40"/>
              <p:cNvSpPr/>
              <p:nvPr/>
            </p:nvSpPr>
            <p:spPr>
              <a:xfrm>
                <a:off x="1248" y="3120"/>
                <a:ext cx="144" cy="1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6" name="Google Shape;306;p40"/>
              <p:cNvSpPr/>
              <p:nvPr/>
            </p:nvSpPr>
            <p:spPr>
              <a:xfrm rot="10800000">
                <a:off x="1290" y="3072"/>
                <a:ext cx="1733" cy="513"/>
              </a:xfrm>
              <a:custGeom>
                <a:rect b="b" l="l" r="r" t="t"/>
                <a:pathLst>
                  <a:path extrusionOk="0" fill="none" h="21600" w="41908">
                    <a:moveTo>
                      <a:pt x="0" y="14241"/>
                    </a:moveTo>
                    <a:cubicBezTo>
                      <a:pt x="3097" y="5693"/>
                      <a:pt x="11216" y="-1"/>
                      <a:pt x="20308" y="0"/>
                    </a:cubicBezTo>
                    <a:cubicBezTo>
                      <a:pt x="32237" y="0"/>
                      <a:pt x="41908" y="9670"/>
                      <a:pt x="41908" y="21600"/>
                    </a:cubicBezTo>
                  </a:path>
                  <a:path extrusionOk="0" h="21600" w="41908">
                    <a:moveTo>
                      <a:pt x="0" y="14241"/>
                    </a:moveTo>
                    <a:cubicBezTo>
                      <a:pt x="3097" y="5693"/>
                      <a:pt x="11216" y="-1"/>
                      <a:pt x="20308" y="0"/>
                    </a:cubicBezTo>
                    <a:cubicBezTo>
                      <a:pt x="32237" y="0"/>
                      <a:pt x="41908" y="9670"/>
                      <a:pt x="41908" y="21600"/>
                    </a:cubicBezTo>
                    <a:lnTo>
                      <a:pt x="20308" y="21600"/>
                    </a:lnTo>
                    <a:close/>
                  </a:path>
                </a:pathLst>
              </a:custGeom>
              <a:noFill/>
              <a:ln cap="flat" cmpd="sng" w="38100">
                <a:solidFill>
                  <a:srgbClr val="CC0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7" name="Google Shape;307;p40"/>
              <p:cNvSpPr/>
              <p:nvPr/>
            </p:nvSpPr>
            <p:spPr>
              <a:xfrm rot="-5400000">
                <a:off x="1231" y="2046"/>
                <a:ext cx="892" cy="679"/>
              </a:xfrm>
              <a:custGeom>
                <a:rect b="b" l="l" r="r" t="t"/>
                <a:pathLst>
                  <a:path extrusionOk="0" fill="none" h="21600" w="21116">
                    <a:moveTo>
                      <a:pt x="-1" y="0"/>
                    </a:moveTo>
                    <a:cubicBezTo>
                      <a:pt x="10176" y="0"/>
                      <a:pt x="18973" y="7103"/>
                      <a:pt x="21115" y="17052"/>
                    </a:cubicBezTo>
                  </a:path>
                  <a:path extrusionOk="0" h="21600" w="21116">
                    <a:moveTo>
                      <a:pt x="-1" y="0"/>
                    </a:moveTo>
                    <a:cubicBezTo>
                      <a:pt x="10176" y="0"/>
                      <a:pt x="18973" y="7103"/>
                      <a:pt x="21115" y="17052"/>
                    </a:cubicBezTo>
                    <a:lnTo>
                      <a:pt x="0" y="21600"/>
                    </a:lnTo>
                    <a:close/>
                  </a:path>
                </a:pathLst>
              </a:custGeom>
              <a:noFill/>
              <a:ln cap="flat" cmpd="sng" w="1016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8" name="Google Shape;308;p40"/>
              <p:cNvSpPr/>
              <p:nvPr/>
            </p:nvSpPr>
            <p:spPr>
              <a:xfrm rot="-5400000">
                <a:off x="1221" y="2050"/>
                <a:ext cx="892" cy="679"/>
              </a:xfrm>
              <a:custGeom>
                <a:rect b="b" l="l" r="r" t="t"/>
                <a:pathLst>
                  <a:path extrusionOk="0" fill="none" h="21600" w="21116">
                    <a:moveTo>
                      <a:pt x="-1" y="0"/>
                    </a:moveTo>
                    <a:cubicBezTo>
                      <a:pt x="10176" y="0"/>
                      <a:pt x="18973" y="7103"/>
                      <a:pt x="21115" y="17052"/>
                    </a:cubicBezTo>
                  </a:path>
                  <a:path extrusionOk="0" h="21600" w="21116">
                    <a:moveTo>
                      <a:pt x="-1" y="0"/>
                    </a:moveTo>
                    <a:cubicBezTo>
                      <a:pt x="10176" y="0"/>
                      <a:pt x="18973" y="7103"/>
                      <a:pt x="21115" y="17052"/>
                    </a:cubicBezTo>
                    <a:lnTo>
                      <a:pt x="0" y="21600"/>
                    </a:lnTo>
                    <a:close/>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09" name="Google Shape;309;p40"/>
              <p:cNvSpPr/>
              <p:nvPr/>
            </p:nvSpPr>
            <p:spPr>
              <a:xfrm>
                <a:off x="187" y="1945"/>
                <a:ext cx="2140" cy="2188"/>
              </a:xfrm>
              <a:custGeom>
                <a:rect b="b" l="l" r="r" t="t"/>
                <a:pathLst>
                  <a:path extrusionOk="0" fill="none" h="43039" w="21600">
                    <a:moveTo>
                      <a:pt x="20478" y="43038"/>
                    </a:moveTo>
                    <a:cubicBezTo>
                      <a:pt x="9000" y="42441"/>
                      <a:pt x="0" y="32961"/>
                      <a:pt x="0" y="21468"/>
                    </a:cubicBezTo>
                    <a:cubicBezTo>
                      <a:pt x="-1" y="10462"/>
                      <a:pt x="8274" y="1216"/>
                      <a:pt x="19213" y="0"/>
                    </a:cubicBezTo>
                  </a:path>
                  <a:path extrusionOk="0" h="43039" w="21600">
                    <a:moveTo>
                      <a:pt x="20478" y="43038"/>
                    </a:moveTo>
                    <a:cubicBezTo>
                      <a:pt x="9000" y="42441"/>
                      <a:pt x="0" y="32961"/>
                      <a:pt x="0" y="21468"/>
                    </a:cubicBezTo>
                    <a:cubicBezTo>
                      <a:pt x="-1" y="10462"/>
                      <a:pt x="8274" y="1216"/>
                      <a:pt x="19213" y="0"/>
                    </a:cubicBezTo>
                    <a:lnTo>
                      <a:pt x="21600" y="21468"/>
                    </a:lnTo>
                    <a:close/>
                  </a:path>
                </a:pathLst>
              </a:custGeom>
              <a:noFill/>
              <a:ln cap="flat" cmpd="sng" w="38100">
                <a:solidFill>
                  <a:srgbClr val="0000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
          <p:nvSpPr>
            <p:cNvPr id="310" name="Google Shape;310;p40"/>
            <p:cNvSpPr txBox="1"/>
            <p:nvPr/>
          </p:nvSpPr>
          <p:spPr>
            <a:xfrm>
              <a:off x="576" y="2784"/>
              <a:ext cx="531" cy="2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Liver</a:t>
              </a:r>
              <a:endParaRPr sz="2400">
                <a:solidFill>
                  <a:schemeClr val="dk1"/>
                </a:solidFill>
                <a:latin typeface="Arial"/>
                <a:ea typeface="Arial"/>
                <a:cs typeface="Arial"/>
                <a:sym typeface="Arial"/>
              </a:endParaRPr>
            </a:p>
          </p:txBody>
        </p:sp>
        <p:sp>
          <p:nvSpPr>
            <p:cNvPr id="311" name="Google Shape;311;p40"/>
            <p:cNvSpPr txBox="1"/>
            <p:nvPr/>
          </p:nvSpPr>
          <p:spPr>
            <a:xfrm>
              <a:off x="1584" y="3360"/>
              <a:ext cx="952" cy="2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Portal vein</a:t>
              </a:r>
              <a:endParaRPr sz="2400">
                <a:solidFill>
                  <a:schemeClr val="dk1"/>
                </a:solidFill>
                <a:latin typeface="Arial"/>
                <a:ea typeface="Arial"/>
                <a:cs typeface="Arial"/>
                <a:sym typeface="Arial"/>
              </a:endParaRPr>
            </a:p>
          </p:txBody>
        </p:sp>
        <p:sp>
          <p:nvSpPr>
            <p:cNvPr id="312" name="Google Shape;312;p40"/>
            <p:cNvSpPr txBox="1"/>
            <p:nvPr/>
          </p:nvSpPr>
          <p:spPr>
            <a:xfrm>
              <a:off x="1440" y="576"/>
              <a:ext cx="596" cy="2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Lungs</a:t>
              </a:r>
              <a:endParaRPr/>
            </a:p>
          </p:txBody>
        </p:sp>
        <p:sp>
          <p:nvSpPr>
            <p:cNvPr id="313" name="Google Shape;313;p40"/>
            <p:cNvSpPr txBox="1"/>
            <p:nvPr/>
          </p:nvSpPr>
          <p:spPr>
            <a:xfrm>
              <a:off x="1955" y="3744"/>
              <a:ext cx="1068" cy="52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Systemic circulation</a:t>
              </a:r>
              <a:endParaRPr sz="2400">
                <a:solidFill>
                  <a:schemeClr val="dk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1"/>
          <p:cNvPicPr preferRelativeResize="0"/>
          <p:nvPr/>
        </p:nvPicPr>
        <p:blipFill rotWithShape="1">
          <a:blip r:embed="rId3">
            <a:alphaModFix/>
          </a:blip>
          <a:srcRect b="0" l="0" r="0" t="0"/>
          <a:stretch/>
        </p:blipFill>
        <p:spPr>
          <a:xfrm>
            <a:off x="1543050" y="274638"/>
            <a:ext cx="6305550" cy="5851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(3) Endogenous pathway</a:t>
            </a:r>
            <a:endParaRPr/>
          </a:p>
        </p:txBody>
      </p:sp>
      <p:sp>
        <p:nvSpPr>
          <p:cNvPr id="324" name="Google Shape;324;p4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62500" lnSpcReduction="20000"/>
          </a:bodyPr>
          <a:lstStyle/>
          <a:p>
            <a:pPr indent="-169863" lvl="0" marL="280988" rtl="0" algn="l">
              <a:lnSpc>
                <a:spcPct val="90000"/>
              </a:lnSpc>
              <a:spcBef>
                <a:spcPts val="0"/>
              </a:spcBef>
              <a:spcAft>
                <a:spcPts val="0"/>
              </a:spcAft>
              <a:buSzPct val="100000"/>
              <a:buFont typeface="Verdana"/>
              <a:buNone/>
            </a:pPr>
            <a:r>
              <a:t/>
            </a:r>
            <a:endParaRPr sz="2800"/>
          </a:p>
          <a:p>
            <a:pPr indent="-280988" lvl="0" marL="280988" rtl="0" algn="l">
              <a:lnSpc>
                <a:spcPct val="90000"/>
              </a:lnSpc>
              <a:spcBef>
                <a:spcPts val="1050"/>
              </a:spcBef>
              <a:spcAft>
                <a:spcPts val="0"/>
              </a:spcAft>
              <a:buSzPct val="100000"/>
              <a:buFont typeface="Verdana"/>
              <a:buChar char="•"/>
            </a:pPr>
            <a:r>
              <a:rPr lang="en-US" sz="2800"/>
              <a:t>Most TG in liver and packaged into VLDL are derived from diet</a:t>
            </a:r>
            <a:endParaRPr/>
          </a:p>
          <a:p>
            <a:pPr indent="-280988" lvl="0" marL="280988" rtl="0" algn="l">
              <a:lnSpc>
                <a:spcPct val="90000"/>
              </a:lnSpc>
              <a:spcBef>
                <a:spcPts val="1050"/>
              </a:spcBef>
              <a:spcAft>
                <a:spcPts val="0"/>
              </a:spcAft>
              <a:buSzPct val="100000"/>
              <a:buFont typeface="Verdana"/>
              <a:buChar char="•"/>
            </a:pPr>
            <a:r>
              <a:rPr lang="en-US" sz="2800"/>
              <a:t>Normally, small fractions of TG are synthesized from dietary carbohydrates</a:t>
            </a:r>
            <a:endParaRPr/>
          </a:p>
          <a:p>
            <a:pPr indent="-280988" lvl="0" marL="280988" rtl="0" algn="l">
              <a:lnSpc>
                <a:spcPct val="90000"/>
              </a:lnSpc>
              <a:spcBef>
                <a:spcPts val="1050"/>
              </a:spcBef>
              <a:spcAft>
                <a:spcPts val="0"/>
              </a:spcAft>
              <a:buSzPct val="100000"/>
              <a:buFont typeface="Verdana"/>
              <a:buChar char="•"/>
            </a:pPr>
            <a:r>
              <a:rPr lang="en-US" sz="2800"/>
              <a:t>VLDL once secreted into circulation undergo a lipolytic process similar to that of CMs</a:t>
            </a:r>
            <a:endParaRPr/>
          </a:p>
          <a:p>
            <a:pPr indent="-404813" lvl="1" marL="862013" rtl="0" algn="l">
              <a:lnSpc>
                <a:spcPct val="90000"/>
              </a:lnSpc>
              <a:spcBef>
                <a:spcPts val="1050"/>
              </a:spcBef>
              <a:spcAft>
                <a:spcPts val="0"/>
              </a:spcAft>
              <a:buSzPct val="100000"/>
              <a:buFont typeface="Verdana"/>
              <a:buChar char="–"/>
            </a:pPr>
            <a:r>
              <a:rPr lang="en-US" sz="2800"/>
              <a:t>VLDL loses core lipids, causing dissociation &amp; transfer of apolipoproteins &amp; phospholipids to other lipoprotein particles.</a:t>
            </a:r>
            <a:endParaRPr/>
          </a:p>
          <a:p>
            <a:pPr indent="-404813" lvl="1" marL="862013" rtl="0" algn="l">
              <a:lnSpc>
                <a:spcPct val="90000"/>
              </a:lnSpc>
              <a:spcBef>
                <a:spcPts val="1050"/>
              </a:spcBef>
              <a:spcAft>
                <a:spcPts val="0"/>
              </a:spcAft>
              <a:buSzPct val="100000"/>
              <a:buFont typeface="Verdana"/>
              <a:buChar char="–"/>
            </a:pPr>
            <a:r>
              <a:rPr lang="en-US" sz="2800"/>
              <a:t>During this, VLDL is converted to VLDL remnants (IDL), which can be further transformed by lipolysis into LDL.</a:t>
            </a:r>
            <a:endParaRPr/>
          </a:p>
          <a:p>
            <a:pPr indent="-280988" lvl="0" marL="280988" rtl="0" algn="l">
              <a:lnSpc>
                <a:spcPct val="90000"/>
              </a:lnSpc>
              <a:spcBef>
                <a:spcPts val="1050"/>
              </a:spcBef>
              <a:spcAft>
                <a:spcPts val="0"/>
              </a:spcAft>
              <a:buSzPct val="100000"/>
              <a:buFont typeface="Verdana"/>
              <a:buChar char="•"/>
            </a:pPr>
            <a:r>
              <a:rPr lang="en-US" sz="2800"/>
              <a:t>Half of VLDL is converted to LDL; remainder is taken up as VLDL remnants by liver remnant receptors. </a:t>
            </a:r>
            <a:endParaRPr sz="2800"/>
          </a:p>
          <a:p>
            <a:pPr indent="-169863" lvl="0" marL="280988" rtl="0" algn="l">
              <a:lnSpc>
                <a:spcPct val="90000"/>
              </a:lnSpc>
              <a:spcBef>
                <a:spcPts val="1050"/>
              </a:spcBef>
              <a:spcAft>
                <a:spcPts val="0"/>
              </a:spcAft>
              <a:buSzPct val="100000"/>
              <a:buFont typeface="Verdana"/>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Chemistry (cont’d)</a:t>
            </a:r>
            <a:endParaRPr/>
          </a:p>
        </p:txBody>
      </p:sp>
      <p:sp>
        <p:nvSpPr>
          <p:cNvPr id="79" name="Google Shape;79;p1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Phospholipids</a:t>
            </a:r>
            <a:endParaRPr/>
          </a:p>
          <a:p>
            <a:pPr indent="-404813" lvl="1" marL="862013" rtl="0" algn="l">
              <a:lnSpc>
                <a:spcPct val="90000"/>
              </a:lnSpc>
              <a:spcBef>
                <a:spcPts val="1080"/>
              </a:spcBef>
              <a:spcAft>
                <a:spcPts val="0"/>
              </a:spcAft>
              <a:buSzPts val="1800"/>
              <a:buFont typeface="Verdana"/>
              <a:buChar char="–"/>
            </a:pPr>
            <a:r>
              <a:rPr lang="en-US" sz="1800"/>
              <a:t>Similar to triglycerides, except with only 2 esterified fatty acids</a:t>
            </a:r>
            <a:endParaRPr/>
          </a:p>
          <a:p>
            <a:pPr indent="-404813" lvl="1" marL="862013" rtl="0" algn="l">
              <a:lnSpc>
                <a:spcPct val="90000"/>
              </a:lnSpc>
              <a:spcBef>
                <a:spcPts val="1080"/>
              </a:spcBef>
              <a:spcAft>
                <a:spcPts val="0"/>
              </a:spcAft>
              <a:buSzPts val="1800"/>
              <a:buFont typeface="Verdana"/>
              <a:buChar char="–"/>
            </a:pPr>
            <a:r>
              <a:rPr lang="en-US" sz="1800"/>
              <a:t>Third position on glycerol backbone contains phospholipid head group.</a:t>
            </a:r>
            <a:endParaRPr/>
          </a:p>
          <a:p>
            <a:pPr indent="-404813" lvl="1" marL="862013" rtl="0" algn="l">
              <a:lnSpc>
                <a:spcPct val="90000"/>
              </a:lnSpc>
              <a:spcBef>
                <a:spcPts val="1080"/>
              </a:spcBef>
              <a:spcAft>
                <a:spcPts val="0"/>
              </a:spcAft>
              <a:buSzPts val="1800"/>
              <a:buFont typeface="Verdana"/>
              <a:buChar char="–"/>
            </a:pPr>
            <a:r>
              <a:rPr lang="en-US" sz="1800"/>
              <a:t>Types of head groups: choline, inositol, serine, ethanolamine, all of which are hydrophilic in nature</a:t>
            </a:r>
            <a:endParaRPr/>
          </a:p>
          <a:p>
            <a:pPr indent="-280988" lvl="0" marL="280988" rtl="0" algn="l">
              <a:lnSpc>
                <a:spcPct val="90000"/>
              </a:lnSpc>
              <a:spcBef>
                <a:spcPts val="1320"/>
              </a:spcBef>
              <a:spcAft>
                <a:spcPts val="0"/>
              </a:spcAft>
              <a:buSzPts val="2200"/>
              <a:buFont typeface="Verdana"/>
              <a:buChar char="•"/>
            </a:pPr>
            <a:r>
              <a:rPr lang="en-US"/>
              <a:t>Cholesterol</a:t>
            </a:r>
            <a:endParaRPr/>
          </a:p>
          <a:p>
            <a:pPr indent="-404813" lvl="1" marL="862013" rtl="0" algn="l">
              <a:lnSpc>
                <a:spcPct val="90000"/>
              </a:lnSpc>
              <a:spcBef>
                <a:spcPts val="1080"/>
              </a:spcBef>
              <a:spcAft>
                <a:spcPts val="0"/>
              </a:spcAft>
              <a:buSzPts val="1800"/>
              <a:buFont typeface="Verdana"/>
              <a:buChar char="–"/>
            </a:pPr>
            <a:r>
              <a:rPr lang="en-US" sz="1800"/>
              <a:t>An unsaturated steroid alcohol containing 4 rings &amp; single side chain tail</a:t>
            </a:r>
            <a:endParaRPr/>
          </a:p>
          <a:p>
            <a:pPr indent="-404813" lvl="1" marL="862013" rtl="0" algn="l">
              <a:lnSpc>
                <a:spcPct val="90000"/>
              </a:lnSpc>
              <a:spcBef>
                <a:spcPts val="1080"/>
              </a:spcBef>
              <a:spcAft>
                <a:spcPts val="0"/>
              </a:spcAft>
              <a:buSzPts val="1800"/>
              <a:buFont typeface="Verdana"/>
              <a:buChar char="–"/>
            </a:pPr>
            <a:r>
              <a:rPr lang="en-US" sz="1800"/>
              <a:t>Synthesized almost exclusively by animals; not readily catabolized by most cells, not a source of fuel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sp>
        <p:nvSpPr>
          <p:cNvPr id="331" name="Google Shape;331;p43"/>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1800"/>
              <a:buFont typeface="Verdana"/>
              <a:buChar char="•"/>
            </a:pPr>
            <a:r>
              <a:rPr lang="en-US" sz="1800"/>
              <a:t>Free cholesterol derived from LDL is used for membrane biosynthesis and excess fraction is converted by acyl-CoA:cholesterol acyltransferase (ACAT) into cholesteryl esters and stored in intracellular lipid droplets</a:t>
            </a:r>
            <a:endParaRPr/>
          </a:p>
          <a:p>
            <a:pPr indent="-280988" lvl="0" marL="280988" rtl="0" algn="l">
              <a:lnSpc>
                <a:spcPct val="90000"/>
              </a:lnSpc>
              <a:spcBef>
                <a:spcPts val="1080"/>
              </a:spcBef>
              <a:spcAft>
                <a:spcPts val="0"/>
              </a:spcAft>
              <a:buSzPts val="1800"/>
              <a:buFont typeface="Verdana"/>
              <a:buChar char="•"/>
            </a:pPr>
            <a:r>
              <a:rPr lang="en-US" sz="1800"/>
              <a:t>Cellular cholesterol biosynthesis is controlled by a complex mechanism involving availability of cholesterol delivered by LDL receptor</a:t>
            </a:r>
            <a:endParaRPr/>
          </a:p>
          <a:p>
            <a:pPr indent="-404813" lvl="1" marL="862013" rtl="0" algn="l">
              <a:lnSpc>
                <a:spcPct val="90000"/>
              </a:lnSpc>
              <a:spcBef>
                <a:spcPts val="1080"/>
              </a:spcBef>
              <a:spcAft>
                <a:spcPts val="0"/>
              </a:spcAft>
              <a:buSzPts val="1800"/>
              <a:buFont typeface="Verdana"/>
              <a:buChar char="–"/>
            </a:pPr>
            <a:r>
              <a:rPr lang="en-US" sz="1800"/>
              <a:t>LDLR, and many cholesterol biosynthetic enzymes (e.g. HMG-CoA reductase) are downregulated by increased cellular cholesterol levels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4"/>
          <p:cNvPicPr preferRelativeResize="0"/>
          <p:nvPr/>
        </p:nvPicPr>
        <p:blipFill rotWithShape="1">
          <a:blip r:embed="rId3">
            <a:alphaModFix/>
          </a:blip>
          <a:srcRect b="0" l="0" r="0" t="0"/>
          <a:stretch/>
        </p:blipFill>
        <p:spPr>
          <a:xfrm>
            <a:off x="762000" y="914400"/>
            <a:ext cx="7620000" cy="5562600"/>
          </a:xfrm>
          <a:prstGeom prst="rect">
            <a:avLst/>
          </a:prstGeom>
          <a:noFill/>
          <a:ln>
            <a:noFill/>
          </a:ln>
        </p:spPr>
      </p:pic>
      <p:sp>
        <p:nvSpPr>
          <p:cNvPr id="338" name="Google Shape;338;p44"/>
          <p:cNvSpPr txBox="1"/>
          <p:nvPr>
            <p:ph type="title"/>
          </p:nvPr>
        </p:nvSpPr>
        <p:spPr>
          <a:xfrm>
            <a:off x="685800" y="304800"/>
            <a:ext cx="7772400" cy="533400"/>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solidFill>
                  <a:srgbClr val="FFFF00"/>
                </a:solidFill>
              </a:rPr>
              <a:t>VLDL Assembly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5"/>
          <p:cNvPicPr preferRelativeResize="0"/>
          <p:nvPr/>
        </p:nvPicPr>
        <p:blipFill rotWithShape="1">
          <a:blip r:embed="rId3">
            <a:alphaModFix/>
          </a:blip>
          <a:srcRect b="0" l="0" r="0" t="0"/>
          <a:stretch/>
        </p:blipFill>
        <p:spPr>
          <a:xfrm>
            <a:off x="0" y="762000"/>
            <a:ext cx="9144000" cy="5791200"/>
          </a:xfrm>
          <a:prstGeom prst="rect">
            <a:avLst/>
          </a:prstGeom>
          <a:noFill/>
          <a:ln>
            <a:noFill/>
          </a:ln>
        </p:spPr>
      </p:pic>
      <p:sp>
        <p:nvSpPr>
          <p:cNvPr id="345" name="Google Shape;345;p45"/>
          <p:cNvSpPr txBox="1"/>
          <p:nvPr>
            <p:ph type="title"/>
          </p:nvPr>
        </p:nvSpPr>
        <p:spPr>
          <a:xfrm>
            <a:off x="547576" y="1371600"/>
            <a:ext cx="7772400" cy="685800"/>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t>Endogenous Lipid Transport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6"/>
          <p:cNvSpPr/>
          <p:nvPr/>
        </p:nvSpPr>
        <p:spPr>
          <a:xfrm>
            <a:off x="5440363" y="2624138"/>
            <a:ext cx="492125" cy="44926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LDL</a:t>
            </a:r>
            <a:endParaRPr/>
          </a:p>
        </p:txBody>
      </p:sp>
      <p:grpSp>
        <p:nvGrpSpPr>
          <p:cNvPr id="352" name="Google Shape;352;p46"/>
          <p:cNvGrpSpPr/>
          <p:nvPr/>
        </p:nvGrpSpPr>
        <p:grpSpPr>
          <a:xfrm>
            <a:off x="5149850" y="707629"/>
            <a:ext cx="3994150" cy="4566046"/>
            <a:chOff x="3564" y="875"/>
            <a:chExt cx="2516" cy="2876"/>
          </a:xfrm>
        </p:grpSpPr>
        <p:sp>
          <p:nvSpPr>
            <p:cNvPr id="353" name="Google Shape;353;p46"/>
            <p:cNvSpPr/>
            <p:nvPr/>
          </p:nvSpPr>
          <p:spPr>
            <a:xfrm>
              <a:off x="3564" y="1278"/>
              <a:ext cx="1846" cy="1618"/>
            </a:xfrm>
            <a:custGeom>
              <a:rect b="b" l="l" r="r" t="t"/>
              <a:pathLst>
                <a:path extrusionOk="0" h="1618" w="1846">
                  <a:moveTo>
                    <a:pt x="0" y="0"/>
                  </a:moveTo>
                  <a:cubicBezTo>
                    <a:pt x="121" y="161"/>
                    <a:pt x="242" y="322"/>
                    <a:pt x="384" y="430"/>
                  </a:cubicBezTo>
                  <a:cubicBezTo>
                    <a:pt x="526" y="538"/>
                    <a:pt x="737" y="564"/>
                    <a:pt x="850" y="649"/>
                  </a:cubicBezTo>
                  <a:cubicBezTo>
                    <a:pt x="963" y="734"/>
                    <a:pt x="988" y="849"/>
                    <a:pt x="1060" y="942"/>
                  </a:cubicBezTo>
                  <a:cubicBezTo>
                    <a:pt x="1132" y="1035"/>
                    <a:pt x="1176" y="1135"/>
                    <a:pt x="1280" y="1207"/>
                  </a:cubicBezTo>
                  <a:cubicBezTo>
                    <a:pt x="1384" y="1279"/>
                    <a:pt x="1588" y="1304"/>
                    <a:pt x="1682" y="1372"/>
                  </a:cubicBezTo>
                  <a:cubicBezTo>
                    <a:pt x="1776" y="1440"/>
                    <a:pt x="1819" y="1577"/>
                    <a:pt x="1846" y="1618"/>
                  </a:cubicBezTo>
                </a:path>
              </a:pathLst>
            </a:custGeom>
            <a:noFill/>
            <a:ln cap="flat" cmpd="sng" w="762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4" name="Google Shape;354;p46"/>
            <p:cNvSpPr/>
            <p:nvPr/>
          </p:nvSpPr>
          <p:spPr>
            <a:xfrm>
              <a:off x="3728" y="1260"/>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5" name="Google Shape;355;p46"/>
            <p:cNvSpPr/>
            <p:nvPr/>
          </p:nvSpPr>
          <p:spPr>
            <a:xfrm>
              <a:off x="3800" y="1315"/>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6" name="Google Shape;356;p46"/>
            <p:cNvSpPr/>
            <p:nvPr/>
          </p:nvSpPr>
          <p:spPr>
            <a:xfrm>
              <a:off x="4030" y="1470"/>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7" name="Google Shape;357;p46"/>
            <p:cNvSpPr/>
            <p:nvPr/>
          </p:nvSpPr>
          <p:spPr>
            <a:xfrm>
              <a:off x="4102" y="1525"/>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8" name="Google Shape;358;p46"/>
            <p:cNvSpPr/>
            <p:nvPr/>
          </p:nvSpPr>
          <p:spPr>
            <a:xfrm rot="8073566">
              <a:off x="4304" y="1553"/>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59" name="Google Shape;359;p46"/>
            <p:cNvSpPr/>
            <p:nvPr/>
          </p:nvSpPr>
          <p:spPr>
            <a:xfrm rot="8077329">
              <a:off x="4376" y="1608"/>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nvGrpSpPr>
            <p:cNvPr id="360" name="Google Shape;360;p46"/>
            <p:cNvGrpSpPr/>
            <p:nvPr/>
          </p:nvGrpSpPr>
          <p:grpSpPr>
            <a:xfrm>
              <a:off x="4069" y="1033"/>
              <a:ext cx="492" cy="493"/>
              <a:chOff x="4427" y="1546"/>
              <a:chExt cx="492" cy="493"/>
            </a:xfrm>
          </p:grpSpPr>
          <p:sp>
            <p:nvSpPr>
              <p:cNvPr id="361" name="Google Shape;361;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2" name="Google Shape;362;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
          <p:nvSpPr>
            <p:cNvPr id="363" name="Google Shape;363;p46"/>
            <p:cNvSpPr/>
            <p:nvPr/>
          </p:nvSpPr>
          <p:spPr>
            <a:xfrm rot="-9477255">
              <a:off x="4487" y="1772"/>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4" name="Google Shape;364;p46"/>
            <p:cNvSpPr/>
            <p:nvPr/>
          </p:nvSpPr>
          <p:spPr>
            <a:xfrm rot="-9468449">
              <a:off x="4559" y="1827"/>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5" name="Google Shape;365;p46"/>
            <p:cNvSpPr/>
            <p:nvPr/>
          </p:nvSpPr>
          <p:spPr>
            <a:xfrm rot="-9477255">
              <a:off x="4789" y="1982"/>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6" name="Google Shape;366;p46"/>
            <p:cNvSpPr/>
            <p:nvPr/>
          </p:nvSpPr>
          <p:spPr>
            <a:xfrm rot="-9468449">
              <a:off x="4861" y="2037"/>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7" name="Google Shape;367;p46"/>
            <p:cNvSpPr/>
            <p:nvPr/>
          </p:nvSpPr>
          <p:spPr>
            <a:xfrm rot="-1420289">
              <a:off x="5063" y="2065"/>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68" name="Google Shape;368;p46"/>
            <p:cNvSpPr/>
            <p:nvPr/>
          </p:nvSpPr>
          <p:spPr>
            <a:xfrm rot="-1392689">
              <a:off x="5135" y="2120"/>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nvGrpSpPr>
            <p:cNvPr id="369" name="Google Shape;369;p46"/>
            <p:cNvGrpSpPr/>
            <p:nvPr/>
          </p:nvGrpSpPr>
          <p:grpSpPr>
            <a:xfrm rot="-9493855">
              <a:off x="4828" y="1545"/>
              <a:ext cx="492" cy="493"/>
              <a:chOff x="4427" y="1546"/>
              <a:chExt cx="492" cy="493"/>
            </a:xfrm>
          </p:grpSpPr>
          <p:sp>
            <p:nvSpPr>
              <p:cNvPr id="370" name="Google Shape;370;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71" name="Google Shape;371;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72" name="Google Shape;372;p46"/>
            <p:cNvGrpSpPr/>
            <p:nvPr/>
          </p:nvGrpSpPr>
          <p:grpSpPr>
            <a:xfrm rot="-9493855">
              <a:off x="4774" y="2066"/>
              <a:ext cx="492" cy="493"/>
              <a:chOff x="4427" y="1546"/>
              <a:chExt cx="492" cy="493"/>
            </a:xfrm>
          </p:grpSpPr>
          <p:sp>
            <p:nvSpPr>
              <p:cNvPr id="373" name="Google Shape;373;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74" name="Google Shape;374;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75" name="Google Shape;375;p46"/>
            <p:cNvGrpSpPr/>
            <p:nvPr/>
          </p:nvGrpSpPr>
          <p:grpSpPr>
            <a:xfrm rot="-9493855">
              <a:off x="4590" y="1243"/>
              <a:ext cx="492" cy="493"/>
              <a:chOff x="4427" y="1546"/>
              <a:chExt cx="492" cy="493"/>
            </a:xfrm>
          </p:grpSpPr>
          <p:sp>
            <p:nvSpPr>
              <p:cNvPr id="376" name="Google Shape;376;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77" name="Google Shape;377;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78" name="Google Shape;378;p46"/>
            <p:cNvGrpSpPr/>
            <p:nvPr/>
          </p:nvGrpSpPr>
          <p:grpSpPr>
            <a:xfrm rot="9158586">
              <a:off x="5066" y="1627"/>
              <a:ext cx="492" cy="493"/>
              <a:chOff x="4427" y="1546"/>
              <a:chExt cx="492" cy="493"/>
            </a:xfrm>
          </p:grpSpPr>
          <p:sp>
            <p:nvSpPr>
              <p:cNvPr id="379" name="Google Shape;379;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0" name="Google Shape;380;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81" name="Google Shape;381;p46"/>
            <p:cNvGrpSpPr/>
            <p:nvPr/>
          </p:nvGrpSpPr>
          <p:grpSpPr>
            <a:xfrm rot="9158586">
              <a:off x="4975" y="1170"/>
              <a:ext cx="492" cy="493"/>
              <a:chOff x="4427" y="1546"/>
              <a:chExt cx="492" cy="493"/>
            </a:xfrm>
          </p:grpSpPr>
          <p:sp>
            <p:nvSpPr>
              <p:cNvPr id="382" name="Google Shape;382;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3" name="Google Shape;383;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84" name="Google Shape;384;p46"/>
            <p:cNvGrpSpPr/>
            <p:nvPr/>
          </p:nvGrpSpPr>
          <p:grpSpPr>
            <a:xfrm rot="-9493855">
              <a:off x="4435" y="1033"/>
              <a:ext cx="492" cy="493"/>
              <a:chOff x="4427" y="1546"/>
              <a:chExt cx="492" cy="493"/>
            </a:xfrm>
          </p:grpSpPr>
          <p:sp>
            <p:nvSpPr>
              <p:cNvPr id="385" name="Google Shape;385;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6" name="Google Shape;386;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87" name="Google Shape;387;p46"/>
            <p:cNvGrpSpPr/>
            <p:nvPr/>
          </p:nvGrpSpPr>
          <p:grpSpPr>
            <a:xfrm rot="9158586">
              <a:off x="4820" y="960"/>
              <a:ext cx="492" cy="493"/>
              <a:chOff x="4427" y="1546"/>
              <a:chExt cx="492" cy="493"/>
            </a:xfrm>
          </p:grpSpPr>
          <p:sp>
            <p:nvSpPr>
              <p:cNvPr id="388" name="Google Shape;388;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89" name="Google Shape;389;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
          <p:nvSpPr>
            <p:cNvPr id="390" name="Google Shape;390;p46"/>
            <p:cNvSpPr/>
            <p:nvPr/>
          </p:nvSpPr>
          <p:spPr>
            <a:xfrm rot="-1420289">
              <a:off x="5164" y="2321"/>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nvGrpSpPr>
            <p:cNvPr id="391" name="Google Shape;391;p46"/>
            <p:cNvGrpSpPr/>
            <p:nvPr/>
          </p:nvGrpSpPr>
          <p:grpSpPr>
            <a:xfrm rot="9158586">
              <a:off x="5157" y="2258"/>
              <a:ext cx="492" cy="493"/>
              <a:chOff x="4427" y="1546"/>
              <a:chExt cx="492" cy="493"/>
            </a:xfrm>
          </p:grpSpPr>
          <p:sp>
            <p:nvSpPr>
              <p:cNvPr id="392" name="Google Shape;392;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93" name="Google Shape;393;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grpSp>
          <p:nvGrpSpPr>
            <p:cNvPr id="394" name="Google Shape;394;p46"/>
            <p:cNvGrpSpPr/>
            <p:nvPr/>
          </p:nvGrpSpPr>
          <p:grpSpPr>
            <a:xfrm rot="9158586">
              <a:off x="5285" y="1865"/>
              <a:ext cx="492" cy="493"/>
              <a:chOff x="4427" y="1546"/>
              <a:chExt cx="492" cy="493"/>
            </a:xfrm>
          </p:grpSpPr>
          <p:sp>
            <p:nvSpPr>
              <p:cNvPr id="395" name="Google Shape;395;p46"/>
              <p:cNvSpPr/>
              <p:nvPr/>
            </p:nvSpPr>
            <p:spPr>
              <a:xfrm rot="8073566">
                <a:off x="4471" y="1646"/>
                <a:ext cx="403" cy="293"/>
              </a:xfrm>
              <a:prstGeom prst="ellipse">
                <a:avLst/>
              </a:prstGeom>
              <a:solidFill>
                <a:srgbClr val="FF5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396" name="Google Shape;396;p46"/>
              <p:cNvSpPr/>
              <p:nvPr/>
            </p:nvSpPr>
            <p:spPr>
              <a:xfrm rot="8077329">
                <a:off x="4543" y="1701"/>
                <a:ext cx="175" cy="128"/>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sp>
          <p:nvSpPr>
            <p:cNvPr id="397" name="Google Shape;397;p46"/>
            <p:cNvSpPr/>
            <p:nvPr/>
          </p:nvSpPr>
          <p:spPr>
            <a:xfrm>
              <a:off x="3830" y="1883"/>
              <a:ext cx="713" cy="576"/>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Lipoprotein</a:t>
              </a:r>
              <a:endParaRPr/>
            </a:p>
            <a:p>
              <a:pPr indent="0" lvl="0" marL="0" marR="0" rtl="0" algn="ctr">
                <a:spcBef>
                  <a:spcPts val="0"/>
                </a:spcBef>
                <a:spcAft>
                  <a:spcPts val="0"/>
                </a:spcAft>
                <a:buNone/>
              </a:pPr>
              <a:r>
                <a:rPr b="1" lang="en-US" sz="1400">
                  <a:solidFill>
                    <a:schemeClr val="lt1"/>
                  </a:solidFill>
                  <a:latin typeface="Arial"/>
                  <a:ea typeface="Arial"/>
                  <a:cs typeface="Arial"/>
                  <a:sym typeface="Arial"/>
                </a:rPr>
                <a:t>lipase</a:t>
              </a:r>
              <a:endParaRPr/>
            </a:p>
          </p:txBody>
        </p:sp>
        <p:sp>
          <p:nvSpPr>
            <p:cNvPr id="398" name="Google Shape;398;p46"/>
            <p:cNvSpPr txBox="1"/>
            <p:nvPr/>
          </p:nvSpPr>
          <p:spPr>
            <a:xfrm>
              <a:off x="4671" y="3366"/>
              <a:ext cx="1409" cy="3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Capillary wall</a:t>
              </a:r>
              <a:endParaRPr/>
            </a:p>
            <a:p>
              <a:pPr indent="0" lvl="0" marL="0" marR="0" rtl="0" algn="ctr">
                <a:spcBef>
                  <a:spcPts val="0"/>
                </a:spcBef>
                <a:spcAft>
                  <a:spcPts val="0"/>
                </a:spcAft>
                <a:buNone/>
              </a:pPr>
              <a:r>
                <a:rPr b="1" lang="en-US" sz="1600">
                  <a:solidFill>
                    <a:schemeClr val="dk1"/>
                  </a:solidFill>
                  <a:latin typeface="Arial"/>
                  <a:ea typeface="Arial"/>
                  <a:cs typeface="Arial"/>
                  <a:sym typeface="Arial"/>
                </a:rPr>
                <a:t>(endothelial surface)</a:t>
              </a:r>
              <a:r>
                <a:rPr b="1" lang="en-US" sz="1800">
                  <a:solidFill>
                    <a:schemeClr val="dk1"/>
                  </a:solidFill>
                  <a:latin typeface="Arial"/>
                  <a:ea typeface="Arial"/>
                  <a:cs typeface="Arial"/>
                  <a:sym typeface="Arial"/>
                </a:rPr>
                <a:t> </a:t>
              </a:r>
              <a:endParaRPr/>
            </a:p>
          </p:txBody>
        </p:sp>
        <p:sp>
          <p:nvSpPr>
            <p:cNvPr id="399" name="Google Shape;399;p46"/>
            <p:cNvSpPr/>
            <p:nvPr/>
          </p:nvSpPr>
          <p:spPr>
            <a:xfrm>
              <a:off x="4562" y="1454"/>
              <a:ext cx="787" cy="238"/>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Tissues</a:t>
              </a:r>
              <a:endParaRPr/>
            </a:p>
          </p:txBody>
        </p:sp>
        <p:cxnSp>
          <p:nvCxnSpPr>
            <p:cNvPr id="400" name="Google Shape;400;p46"/>
            <p:cNvCxnSpPr/>
            <p:nvPr/>
          </p:nvCxnSpPr>
          <p:spPr>
            <a:xfrm flipH="1" rot="10800000">
              <a:off x="4928" y="2578"/>
              <a:ext cx="91" cy="759"/>
            </a:xfrm>
            <a:prstGeom prst="straightConnector1">
              <a:avLst/>
            </a:prstGeom>
            <a:noFill/>
            <a:ln cap="flat" cmpd="sng" w="22225">
              <a:solidFill>
                <a:schemeClr val="dk1"/>
              </a:solidFill>
              <a:prstDash val="solid"/>
              <a:round/>
              <a:headEnd len="med" w="med" type="none"/>
              <a:tailEnd len="med" w="med" type="triangle"/>
            </a:ln>
          </p:spPr>
        </p:cxnSp>
      </p:grpSp>
      <p:grpSp>
        <p:nvGrpSpPr>
          <p:cNvPr id="401" name="Google Shape;401;p46"/>
          <p:cNvGrpSpPr/>
          <p:nvPr/>
        </p:nvGrpSpPr>
        <p:grpSpPr>
          <a:xfrm>
            <a:off x="4813300" y="2365375"/>
            <a:ext cx="676275" cy="542925"/>
            <a:chOff x="3446" y="2300"/>
            <a:chExt cx="426" cy="342"/>
          </a:xfrm>
        </p:grpSpPr>
        <p:sp>
          <p:nvSpPr>
            <p:cNvPr id="402" name="Google Shape;402;p46"/>
            <p:cNvSpPr/>
            <p:nvPr/>
          </p:nvSpPr>
          <p:spPr>
            <a:xfrm>
              <a:off x="3489" y="2588"/>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3" name="Google Shape;403;p46"/>
            <p:cNvSpPr/>
            <p:nvPr/>
          </p:nvSpPr>
          <p:spPr>
            <a:xfrm>
              <a:off x="3573" y="2548"/>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4" name="Google Shape;404;p46"/>
            <p:cNvSpPr/>
            <p:nvPr/>
          </p:nvSpPr>
          <p:spPr>
            <a:xfrm>
              <a:off x="3601" y="2415"/>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5" name="Google Shape;405;p46"/>
            <p:cNvSpPr/>
            <p:nvPr/>
          </p:nvSpPr>
          <p:spPr>
            <a:xfrm>
              <a:off x="3667" y="2441"/>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6" name="Google Shape;406;p46"/>
            <p:cNvSpPr/>
            <p:nvPr/>
          </p:nvSpPr>
          <p:spPr>
            <a:xfrm>
              <a:off x="3472" y="2472"/>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7" name="Google Shape;407;p46"/>
            <p:cNvSpPr/>
            <p:nvPr/>
          </p:nvSpPr>
          <p:spPr>
            <a:xfrm>
              <a:off x="3691" y="2507"/>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8" name="Google Shape;408;p46"/>
            <p:cNvSpPr/>
            <p:nvPr/>
          </p:nvSpPr>
          <p:spPr>
            <a:xfrm>
              <a:off x="3691" y="2300"/>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09" name="Google Shape;409;p46"/>
            <p:cNvSpPr/>
            <p:nvPr/>
          </p:nvSpPr>
          <p:spPr>
            <a:xfrm>
              <a:off x="3827" y="2436"/>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0" name="Google Shape;410;p46"/>
            <p:cNvSpPr/>
            <p:nvPr/>
          </p:nvSpPr>
          <p:spPr>
            <a:xfrm>
              <a:off x="3530" y="2484"/>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1" name="Google Shape;411;p46"/>
            <p:cNvSpPr/>
            <p:nvPr/>
          </p:nvSpPr>
          <p:spPr>
            <a:xfrm>
              <a:off x="3641" y="2556"/>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2" name="Google Shape;412;p46"/>
            <p:cNvSpPr/>
            <p:nvPr/>
          </p:nvSpPr>
          <p:spPr>
            <a:xfrm>
              <a:off x="3796" y="2571"/>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3" name="Google Shape;413;p46"/>
            <p:cNvSpPr/>
            <p:nvPr/>
          </p:nvSpPr>
          <p:spPr>
            <a:xfrm>
              <a:off x="3522" y="2365"/>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4" name="Google Shape;414;p46"/>
            <p:cNvSpPr/>
            <p:nvPr/>
          </p:nvSpPr>
          <p:spPr>
            <a:xfrm>
              <a:off x="3598" y="2497"/>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5" name="Google Shape;415;p46"/>
            <p:cNvSpPr/>
            <p:nvPr/>
          </p:nvSpPr>
          <p:spPr>
            <a:xfrm>
              <a:off x="3446" y="2413"/>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6" name="Google Shape;416;p46"/>
            <p:cNvSpPr/>
            <p:nvPr/>
          </p:nvSpPr>
          <p:spPr>
            <a:xfrm>
              <a:off x="3600" y="2346"/>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17" name="Google Shape;417;p46"/>
            <p:cNvSpPr/>
            <p:nvPr/>
          </p:nvSpPr>
          <p:spPr>
            <a:xfrm>
              <a:off x="3766" y="2345"/>
              <a:ext cx="45" cy="5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grpSp>
      <p:pic>
        <p:nvPicPr>
          <p:cNvPr id="418" name="Google Shape;418;p46"/>
          <p:cNvPicPr preferRelativeResize="0"/>
          <p:nvPr>
            <p:ph idx="4294967295" type="body"/>
          </p:nvPr>
        </p:nvPicPr>
        <p:blipFill rotWithShape="1">
          <a:blip r:embed="rId3">
            <a:alphaModFix/>
          </a:blip>
          <a:srcRect b="0" l="0" r="0" t="0"/>
          <a:stretch/>
        </p:blipFill>
        <p:spPr>
          <a:xfrm>
            <a:off x="0" y="1600200"/>
            <a:ext cx="2185988" cy="1508125"/>
          </a:xfrm>
          <a:prstGeom prst="rect">
            <a:avLst/>
          </a:prstGeom>
          <a:noFill/>
          <a:ln>
            <a:noFill/>
          </a:ln>
        </p:spPr>
      </p:pic>
      <p:grpSp>
        <p:nvGrpSpPr>
          <p:cNvPr id="419" name="Google Shape;419;p46"/>
          <p:cNvGrpSpPr/>
          <p:nvPr/>
        </p:nvGrpSpPr>
        <p:grpSpPr>
          <a:xfrm>
            <a:off x="766763" y="1703388"/>
            <a:ext cx="985837" cy="1277937"/>
            <a:chOff x="483" y="1083"/>
            <a:chExt cx="621" cy="805"/>
          </a:xfrm>
        </p:grpSpPr>
        <p:sp>
          <p:nvSpPr>
            <p:cNvPr id="420" name="Google Shape;420;p46"/>
            <p:cNvSpPr/>
            <p:nvPr/>
          </p:nvSpPr>
          <p:spPr>
            <a:xfrm>
              <a:off x="483" y="1321"/>
              <a:ext cx="621" cy="567"/>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VLDL</a:t>
              </a:r>
              <a:endParaRPr/>
            </a:p>
          </p:txBody>
        </p:sp>
        <p:sp>
          <p:nvSpPr>
            <p:cNvPr id="421" name="Google Shape;421;p46"/>
            <p:cNvSpPr/>
            <p:nvPr/>
          </p:nvSpPr>
          <p:spPr>
            <a:xfrm>
              <a:off x="529" y="1083"/>
              <a:ext cx="302" cy="274"/>
            </a:xfrm>
            <a:prstGeom prst="ellipse">
              <a:avLst/>
            </a:prstGeom>
            <a:solidFill>
              <a:schemeClr val="folHlink"/>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B100</a:t>
              </a:r>
              <a:endParaRPr/>
            </a:p>
          </p:txBody>
        </p:sp>
      </p:grpSp>
      <p:sp>
        <p:nvSpPr>
          <p:cNvPr id="422" name="Google Shape;422;p46"/>
          <p:cNvSpPr/>
          <p:nvPr/>
        </p:nvSpPr>
        <p:spPr>
          <a:xfrm>
            <a:off x="741363" y="7208838"/>
            <a:ext cx="1074737" cy="493712"/>
          </a:xfrm>
          <a:prstGeom prst="ellipse">
            <a:avLst/>
          </a:prstGeom>
          <a:solidFill>
            <a:schemeClr val="lt2">
              <a:alpha val="22745"/>
            </a:scheme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HDL</a:t>
            </a:r>
            <a:endParaRPr/>
          </a:p>
        </p:txBody>
      </p:sp>
      <p:sp>
        <p:nvSpPr>
          <p:cNvPr id="423" name="Google Shape;423;p46"/>
          <p:cNvSpPr/>
          <p:nvPr/>
        </p:nvSpPr>
        <p:spPr>
          <a:xfrm>
            <a:off x="1422400" y="6875463"/>
            <a:ext cx="479425" cy="434975"/>
          </a:xfrm>
          <a:prstGeom prst="ellipse">
            <a:avLst/>
          </a:prstGeom>
          <a:solidFill>
            <a:srgbClr val="FDB0A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CII</a:t>
            </a:r>
            <a:endParaRPr/>
          </a:p>
        </p:txBody>
      </p:sp>
      <p:sp>
        <p:nvSpPr>
          <p:cNvPr id="424" name="Google Shape;424;p46"/>
          <p:cNvSpPr/>
          <p:nvPr/>
        </p:nvSpPr>
        <p:spPr>
          <a:xfrm>
            <a:off x="657225" y="6858000"/>
            <a:ext cx="479425" cy="434975"/>
          </a:xfrm>
          <a:prstGeom prst="ellipse">
            <a:avLst/>
          </a:prstGeom>
          <a:solidFill>
            <a:srgbClr val="FDB0A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E</a:t>
            </a:r>
            <a:endParaRPr/>
          </a:p>
        </p:txBody>
      </p:sp>
      <p:sp>
        <p:nvSpPr>
          <p:cNvPr id="425" name="Google Shape;425;p46"/>
          <p:cNvSpPr/>
          <p:nvPr/>
        </p:nvSpPr>
        <p:spPr>
          <a:xfrm>
            <a:off x="5205413" y="2809875"/>
            <a:ext cx="479425" cy="434975"/>
          </a:xfrm>
          <a:prstGeom prst="ellipse">
            <a:avLst/>
          </a:prstGeom>
          <a:solidFill>
            <a:srgbClr val="FDB0A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CII</a:t>
            </a:r>
            <a:endParaRPr/>
          </a:p>
        </p:txBody>
      </p:sp>
      <p:sp>
        <p:nvSpPr>
          <p:cNvPr id="426" name="Google Shape;426;p46"/>
          <p:cNvSpPr/>
          <p:nvPr/>
        </p:nvSpPr>
        <p:spPr>
          <a:xfrm>
            <a:off x="4541838" y="2792413"/>
            <a:ext cx="479425" cy="434975"/>
          </a:xfrm>
          <a:prstGeom prst="ellipse">
            <a:avLst/>
          </a:prstGeom>
          <a:solidFill>
            <a:srgbClr val="FDB0A1"/>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E</a:t>
            </a:r>
            <a:endParaRPr/>
          </a:p>
        </p:txBody>
      </p:sp>
      <p:sp>
        <p:nvSpPr>
          <p:cNvPr id="427" name="Google Shape;427;p46"/>
          <p:cNvSpPr/>
          <p:nvPr/>
        </p:nvSpPr>
        <p:spPr>
          <a:xfrm>
            <a:off x="4706938" y="2143125"/>
            <a:ext cx="479425" cy="434975"/>
          </a:xfrm>
          <a:prstGeom prst="ellipse">
            <a:avLst/>
          </a:prstGeom>
          <a:solidFill>
            <a:schemeClr val="folHlink"/>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B100</a:t>
            </a:r>
            <a:endParaRPr/>
          </a:p>
        </p:txBody>
      </p:sp>
      <p:cxnSp>
        <p:nvCxnSpPr>
          <p:cNvPr id="428" name="Google Shape;428;p46"/>
          <p:cNvCxnSpPr/>
          <p:nvPr/>
        </p:nvCxnSpPr>
        <p:spPr>
          <a:xfrm rot="10800000">
            <a:off x="1519238" y="2773363"/>
            <a:ext cx="871537" cy="1193800"/>
          </a:xfrm>
          <a:prstGeom prst="straightConnector1">
            <a:avLst/>
          </a:prstGeom>
          <a:noFill/>
          <a:ln cap="flat" cmpd="sng" w="57150">
            <a:solidFill>
              <a:schemeClr val="dk1"/>
            </a:solidFill>
            <a:prstDash val="solid"/>
            <a:round/>
            <a:headEnd len="med" w="med" type="none"/>
            <a:tailEnd len="med" w="med" type="triangle"/>
          </a:ln>
        </p:spPr>
      </p:cxnSp>
      <p:sp>
        <p:nvSpPr>
          <p:cNvPr id="429" name="Google Shape;429;p46"/>
          <p:cNvSpPr txBox="1"/>
          <p:nvPr/>
        </p:nvSpPr>
        <p:spPr>
          <a:xfrm>
            <a:off x="1990725" y="2870200"/>
            <a:ext cx="274955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Some LDL taken up</a:t>
            </a:r>
            <a:endParaRPr/>
          </a:p>
          <a:p>
            <a:pPr indent="0" lvl="0" marL="0" marR="0" rtl="0" algn="ctr">
              <a:spcBef>
                <a:spcPts val="0"/>
              </a:spcBef>
              <a:spcAft>
                <a:spcPts val="0"/>
              </a:spcAft>
              <a:buNone/>
            </a:pPr>
            <a:r>
              <a:rPr b="1" lang="en-US" sz="1800">
                <a:solidFill>
                  <a:schemeClr val="dk1"/>
                </a:solidFill>
                <a:latin typeface="Arial"/>
                <a:ea typeface="Arial"/>
                <a:cs typeface="Arial"/>
                <a:sym typeface="Arial"/>
              </a:rPr>
              <a:t>by liver (LDL receptors)</a:t>
            </a:r>
            <a:endParaRPr b="1" sz="1600">
              <a:solidFill>
                <a:schemeClr val="dk1"/>
              </a:solidFill>
              <a:latin typeface="Arial"/>
              <a:ea typeface="Arial"/>
              <a:cs typeface="Arial"/>
              <a:sym typeface="Arial"/>
            </a:endParaRPr>
          </a:p>
        </p:txBody>
      </p:sp>
      <p:cxnSp>
        <p:nvCxnSpPr>
          <p:cNvPr id="430" name="Google Shape;430;p46"/>
          <p:cNvCxnSpPr/>
          <p:nvPr/>
        </p:nvCxnSpPr>
        <p:spPr>
          <a:xfrm rot="10800000">
            <a:off x="3052763" y="4713288"/>
            <a:ext cx="871537" cy="1193800"/>
          </a:xfrm>
          <a:prstGeom prst="straightConnector1">
            <a:avLst/>
          </a:prstGeom>
          <a:noFill/>
          <a:ln cap="flat" cmpd="sng" w="57150">
            <a:solidFill>
              <a:schemeClr val="dk1"/>
            </a:solidFill>
            <a:prstDash val="solid"/>
            <a:round/>
            <a:headEnd len="med" w="med" type="triangle"/>
            <a:tailEnd len="med" w="med" type="none"/>
          </a:ln>
        </p:spPr>
      </p:cxnSp>
      <p:sp>
        <p:nvSpPr>
          <p:cNvPr id="431" name="Google Shape;431;p46"/>
          <p:cNvSpPr txBox="1"/>
          <p:nvPr/>
        </p:nvSpPr>
        <p:spPr>
          <a:xfrm>
            <a:off x="3565525" y="5208588"/>
            <a:ext cx="4200525" cy="1311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Some LDL taken up by</a:t>
            </a:r>
            <a:endParaRPr/>
          </a:p>
          <a:p>
            <a:pPr indent="0" lvl="0" marL="0" marR="0" rtl="0" algn="ctr">
              <a:spcBef>
                <a:spcPts val="0"/>
              </a:spcBef>
              <a:spcAft>
                <a:spcPts val="0"/>
              </a:spcAft>
              <a:buNone/>
            </a:pPr>
            <a:r>
              <a:rPr b="1" lang="en-US" sz="2000">
                <a:solidFill>
                  <a:schemeClr val="dk1"/>
                </a:solidFill>
                <a:latin typeface="Arial"/>
                <a:ea typeface="Arial"/>
                <a:cs typeface="Arial"/>
                <a:sym typeface="Arial"/>
              </a:rPr>
              <a:t>other tissues (LDL receptors).</a:t>
            </a:r>
            <a:endParaRPr/>
          </a:p>
          <a:p>
            <a:pPr indent="0" lvl="0" marL="0" marR="0" rtl="0" algn="ctr">
              <a:spcBef>
                <a:spcPts val="0"/>
              </a:spcBef>
              <a:spcAft>
                <a:spcPts val="0"/>
              </a:spcAft>
              <a:buNone/>
            </a:pPr>
            <a:r>
              <a:rPr b="1" lang="en-US" sz="2000">
                <a:solidFill>
                  <a:srgbClr val="FF0000"/>
                </a:solidFill>
                <a:latin typeface="Arial"/>
                <a:ea typeface="Arial"/>
                <a:cs typeface="Arial"/>
                <a:sym typeface="Arial"/>
              </a:rPr>
              <a:t>LDL delivers cholesterol and </a:t>
            </a:r>
            <a:endParaRPr/>
          </a:p>
          <a:p>
            <a:pPr indent="0" lvl="0" marL="0" marR="0" rtl="0" algn="ctr">
              <a:spcBef>
                <a:spcPts val="0"/>
              </a:spcBef>
              <a:spcAft>
                <a:spcPts val="0"/>
              </a:spcAft>
              <a:buNone/>
            </a:pPr>
            <a:r>
              <a:rPr b="1" lang="en-US" sz="2000">
                <a:solidFill>
                  <a:srgbClr val="FF0000"/>
                </a:solidFill>
                <a:latin typeface="Arial"/>
                <a:ea typeface="Arial"/>
                <a:cs typeface="Arial"/>
                <a:sym typeface="Arial"/>
              </a:rPr>
              <a:t>TAG to the extra hepatic tissues. </a:t>
            </a:r>
            <a:endParaRPr/>
          </a:p>
        </p:txBody>
      </p:sp>
      <p:sp>
        <p:nvSpPr>
          <p:cNvPr id="432" name="Google Shape;432;p46"/>
          <p:cNvSpPr txBox="1"/>
          <p:nvPr/>
        </p:nvSpPr>
        <p:spPr>
          <a:xfrm>
            <a:off x="4572000" y="3352800"/>
            <a:ext cx="2701925" cy="1465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Having lost TAG to tissues LDL contains a large proportion of cholesterol/cholesteryl esters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8"/>
                                        </p:tgtEl>
                                      </p:cBhvr>
                                    </p:animEffect>
                                    <p:set>
                                      <p:cBhvr>
                                        <p:cTn dur="1" fill="hold">
                                          <p:stCondLst>
                                            <p:cond delay="500"/>
                                          </p:stCondLst>
                                        </p:cTn>
                                        <p:tgtEl>
                                          <p:spTgt spid="418"/>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xit" presetID="10" presetSubtype="0">
                                  <p:stCondLst>
                                    <p:cond delay="0"/>
                                  </p:stCondLst>
                                  <p:childTnLst>
                                    <p:animEffect filter="fade" transition="out">
                                      <p:cBhvr>
                                        <p:cTn dur="500"/>
                                        <p:tgtEl>
                                          <p:spTgt spid="419"/>
                                        </p:tgtEl>
                                      </p:cBhvr>
                                    </p:animEffect>
                                    <p:set>
                                      <p:cBhvr>
                                        <p:cTn dur="1" fill="hold">
                                          <p:stCondLst>
                                            <p:cond delay="500"/>
                                          </p:stCondLst>
                                        </p:cTn>
                                        <p:tgtEl>
                                          <p:spTgt spid="4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4"/>
                                        </p:tgtEl>
                                      </p:cBhvr>
                                    </p:animEffect>
                                    <p:set>
                                      <p:cBhvr>
                                        <p:cTn dur="1" fill="hold">
                                          <p:stCondLst>
                                            <p:cond delay="500"/>
                                          </p:stCondLst>
                                        </p:cTn>
                                        <p:tgtEl>
                                          <p:spTgt spid="4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3"/>
                                        </p:tgtEl>
                                      </p:cBhvr>
                                    </p:animEffect>
                                    <p:set>
                                      <p:cBhvr>
                                        <p:cTn dur="1" fill="hold">
                                          <p:stCondLst>
                                            <p:cond delay="500"/>
                                          </p:stCondLst>
                                        </p:cTn>
                                        <p:tgtEl>
                                          <p:spTgt spid="4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7"/>
          <p:cNvSpPr txBox="1"/>
          <p:nvPr>
            <p:ph type="title"/>
          </p:nvPr>
        </p:nvSpPr>
        <p:spPr>
          <a:xfrm>
            <a:off x="152400" y="427037"/>
            <a:ext cx="8229600" cy="11430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Regulation of Lipoprotein Lipase</a:t>
            </a:r>
            <a:endParaRPr/>
          </a:p>
        </p:txBody>
      </p:sp>
      <p:sp>
        <p:nvSpPr>
          <p:cNvPr id="439" name="Google Shape;439;p47"/>
          <p:cNvSpPr txBox="1"/>
          <p:nvPr/>
        </p:nvSpPr>
        <p:spPr>
          <a:xfrm>
            <a:off x="-262270" y="1488281"/>
            <a:ext cx="27432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Fed state</a:t>
            </a:r>
            <a:endParaRPr b="1" sz="3200">
              <a:solidFill>
                <a:schemeClr val="dk1"/>
              </a:solidFill>
              <a:latin typeface="Arial"/>
              <a:ea typeface="Arial"/>
              <a:cs typeface="Arial"/>
              <a:sym typeface="Arial"/>
            </a:endParaRPr>
          </a:p>
        </p:txBody>
      </p:sp>
      <p:cxnSp>
        <p:nvCxnSpPr>
          <p:cNvPr id="440" name="Google Shape;440;p47"/>
          <p:cNvCxnSpPr/>
          <p:nvPr/>
        </p:nvCxnSpPr>
        <p:spPr>
          <a:xfrm flipH="1">
            <a:off x="2895600" y="1600200"/>
            <a:ext cx="1588" cy="381000"/>
          </a:xfrm>
          <a:prstGeom prst="straightConnector1">
            <a:avLst/>
          </a:prstGeom>
          <a:noFill/>
          <a:ln cap="flat" cmpd="sng" w="57150">
            <a:solidFill>
              <a:schemeClr val="dk1"/>
            </a:solidFill>
            <a:prstDash val="solid"/>
            <a:round/>
            <a:headEnd len="med" w="med" type="triangle"/>
            <a:tailEnd len="med" w="med" type="none"/>
          </a:ln>
        </p:spPr>
      </p:cxnSp>
      <p:sp>
        <p:nvSpPr>
          <p:cNvPr id="441" name="Google Shape;441;p47"/>
          <p:cNvSpPr txBox="1"/>
          <p:nvPr/>
        </p:nvSpPr>
        <p:spPr>
          <a:xfrm>
            <a:off x="2915941" y="1593112"/>
            <a:ext cx="59402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B050"/>
                </a:solidFill>
                <a:latin typeface="Arial"/>
                <a:ea typeface="Arial"/>
                <a:cs typeface="Arial"/>
                <a:sym typeface="Arial"/>
              </a:rPr>
              <a:t>LPL synthesis and activity (adipocytes)</a:t>
            </a:r>
            <a:endParaRPr/>
          </a:p>
        </p:txBody>
      </p:sp>
      <p:sp>
        <p:nvSpPr>
          <p:cNvPr id="442" name="Google Shape;442;p47"/>
          <p:cNvSpPr txBox="1"/>
          <p:nvPr/>
        </p:nvSpPr>
        <p:spPr>
          <a:xfrm>
            <a:off x="228600" y="3316552"/>
            <a:ext cx="141897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Fasted/</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exercise</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state </a:t>
            </a:r>
            <a:endParaRPr/>
          </a:p>
        </p:txBody>
      </p:sp>
      <p:sp>
        <p:nvSpPr>
          <p:cNvPr id="443" name="Google Shape;443;p47"/>
          <p:cNvSpPr txBox="1"/>
          <p:nvPr/>
        </p:nvSpPr>
        <p:spPr>
          <a:xfrm>
            <a:off x="2888587" y="4021035"/>
            <a:ext cx="5393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B050"/>
                </a:solidFill>
                <a:latin typeface="Arial"/>
                <a:ea typeface="Arial"/>
                <a:cs typeface="Arial"/>
                <a:sym typeface="Arial"/>
              </a:rPr>
              <a:t>LPL synthesis and activity (muscle)</a:t>
            </a:r>
            <a:endParaRPr/>
          </a:p>
        </p:txBody>
      </p:sp>
      <p:cxnSp>
        <p:nvCxnSpPr>
          <p:cNvPr id="444" name="Google Shape;444;p47"/>
          <p:cNvCxnSpPr/>
          <p:nvPr/>
        </p:nvCxnSpPr>
        <p:spPr>
          <a:xfrm rot="10800000">
            <a:off x="2895600" y="2209800"/>
            <a:ext cx="0" cy="381000"/>
          </a:xfrm>
          <a:prstGeom prst="straightConnector1">
            <a:avLst/>
          </a:prstGeom>
          <a:noFill/>
          <a:ln cap="flat" cmpd="sng" w="57150">
            <a:solidFill>
              <a:schemeClr val="dk1"/>
            </a:solidFill>
            <a:prstDash val="solid"/>
            <a:round/>
            <a:headEnd len="med" w="med" type="triangle"/>
            <a:tailEnd len="med" w="med" type="none"/>
          </a:ln>
        </p:spPr>
      </p:cxnSp>
      <p:sp>
        <p:nvSpPr>
          <p:cNvPr id="445" name="Google Shape;445;p47"/>
          <p:cNvSpPr txBox="1"/>
          <p:nvPr/>
        </p:nvSpPr>
        <p:spPr>
          <a:xfrm>
            <a:off x="2971800" y="2176096"/>
            <a:ext cx="570436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LPL synthesis and activity (skeletal and heart muscle)</a:t>
            </a:r>
            <a:endParaRPr/>
          </a:p>
        </p:txBody>
      </p:sp>
      <p:cxnSp>
        <p:nvCxnSpPr>
          <p:cNvPr id="446" name="Google Shape;446;p47"/>
          <p:cNvCxnSpPr/>
          <p:nvPr/>
        </p:nvCxnSpPr>
        <p:spPr>
          <a:xfrm flipH="1">
            <a:off x="2895600" y="4056327"/>
            <a:ext cx="1588" cy="381000"/>
          </a:xfrm>
          <a:prstGeom prst="straightConnector1">
            <a:avLst/>
          </a:prstGeom>
          <a:noFill/>
          <a:ln cap="flat" cmpd="sng" w="57150">
            <a:solidFill>
              <a:schemeClr val="dk1"/>
            </a:solidFill>
            <a:prstDash val="solid"/>
            <a:round/>
            <a:headEnd len="med" w="med" type="triangle"/>
            <a:tailEnd len="med" w="med" type="none"/>
          </a:ln>
        </p:spPr>
      </p:cxnSp>
      <p:cxnSp>
        <p:nvCxnSpPr>
          <p:cNvPr id="447" name="Google Shape;447;p47"/>
          <p:cNvCxnSpPr/>
          <p:nvPr/>
        </p:nvCxnSpPr>
        <p:spPr>
          <a:xfrm rot="10800000">
            <a:off x="2895600" y="3446727"/>
            <a:ext cx="0" cy="381000"/>
          </a:xfrm>
          <a:prstGeom prst="straightConnector1">
            <a:avLst/>
          </a:prstGeom>
          <a:noFill/>
          <a:ln cap="flat" cmpd="sng" w="57150">
            <a:solidFill>
              <a:schemeClr val="dk1"/>
            </a:solidFill>
            <a:prstDash val="solid"/>
            <a:round/>
            <a:headEnd len="med" w="med" type="triangle"/>
            <a:tailEnd len="med" w="med" type="none"/>
          </a:ln>
        </p:spPr>
      </p:cxnSp>
      <p:sp>
        <p:nvSpPr>
          <p:cNvPr id="448" name="Google Shape;448;p47"/>
          <p:cNvSpPr txBox="1"/>
          <p:nvPr/>
        </p:nvSpPr>
        <p:spPr>
          <a:xfrm>
            <a:off x="2915941" y="3393491"/>
            <a:ext cx="594028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Arial"/>
                <a:ea typeface="Arial"/>
                <a:cs typeface="Arial"/>
                <a:sym typeface="Arial"/>
              </a:rPr>
              <a:t>LPL synthesis and activity (adipocytes)</a:t>
            </a:r>
            <a:endParaRPr/>
          </a:p>
        </p:txBody>
      </p:sp>
      <p:sp>
        <p:nvSpPr>
          <p:cNvPr id="449" name="Google Shape;449;p47"/>
          <p:cNvSpPr txBox="1"/>
          <p:nvPr/>
        </p:nvSpPr>
        <p:spPr>
          <a:xfrm>
            <a:off x="227924" y="5343435"/>
            <a:ext cx="173957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Lactating -</a:t>
            </a:r>
            <a:endParaRPr/>
          </a:p>
          <a:p>
            <a:pPr indent="0" lvl="0" marL="0" marR="0" rtl="0" algn="l">
              <a:spcBef>
                <a:spcPts val="0"/>
              </a:spcBef>
              <a:spcAft>
                <a:spcPts val="0"/>
              </a:spcAft>
              <a:buNone/>
            </a:pPr>
            <a:r>
              <a:rPr b="1" lang="en-US" sz="2400">
                <a:solidFill>
                  <a:schemeClr val="dk1"/>
                </a:solidFill>
                <a:latin typeface="Arial"/>
                <a:ea typeface="Arial"/>
                <a:cs typeface="Arial"/>
                <a:sym typeface="Arial"/>
              </a:rPr>
              <a:t>Mammary </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gland</a:t>
            </a:r>
            <a:endParaRPr/>
          </a:p>
        </p:txBody>
      </p:sp>
      <p:cxnSp>
        <p:nvCxnSpPr>
          <p:cNvPr id="450" name="Google Shape;450;p47"/>
          <p:cNvCxnSpPr/>
          <p:nvPr/>
        </p:nvCxnSpPr>
        <p:spPr>
          <a:xfrm flipH="1">
            <a:off x="2735263" y="5562600"/>
            <a:ext cx="1587" cy="381000"/>
          </a:xfrm>
          <a:prstGeom prst="straightConnector1">
            <a:avLst/>
          </a:prstGeom>
          <a:noFill/>
          <a:ln cap="flat" cmpd="sng" w="57150">
            <a:solidFill>
              <a:schemeClr val="dk1"/>
            </a:solidFill>
            <a:prstDash val="solid"/>
            <a:round/>
            <a:headEnd len="med" w="med" type="triangle"/>
            <a:tailEnd len="med" w="med" type="none"/>
          </a:ln>
        </p:spPr>
      </p:cxnSp>
      <p:cxnSp>
        <p:nvCxnSpPr>
          <p:cNvPr id="451" name="Google Shape;451;p47"/>
          <p:cNvCxnSpPr/>
          <p:nvPr/>
        </p:nvCxnSpPr>
        <p:spPr>
          <a:xfrm flipH="1">
            <a:off x="2963863" y="5562600"/>
            <a:ext cx="1587" cy="381000"/>
          </a:xfrm>
          <a:prstGeom prst="straightConnector1">
            <a:avLst/>
          </a:prstGeom>
          <a:noFill/>
          <a:ln cap="flat" cmpd="sng" w="57150">
            <a:solidFill>
              <a:schemeClr val="dk1"/>
            </a:solidFill>
            <a:prstDash val="solid"/>
            <a:round/>
            <a:headEnd len="med" w="med" type="triangle"/>
            <a:tailEnd len="med" w="med" type="none"/>
          </a:ln>
        </p:spPr>
      </p:cxnSp>
      <p:sp>
        <p:nvSpPr>
          <p:cNvPr id="452" name="Google Shape;452;p47"/>
          <p:cNvSpPr txBox="1"/>
          <p:nvPr/>
        </p:nvSpPr>
        <p:spPr>
          <a:xfrm>
            <a:off x="3082757" y="5572681"/>
            <a:ext cx="190552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B050"/>
                </a:solidFill>
                <a:latin typeface="Arial"/>
                <a:ea typeface="Arial"/>
                <a:cs typeface="Arial"/>
                <a:sym typeface="Arial"/>
              </a:rPr>
              <a:t>LPL activity</a:t>
            </a:r>
            <a:endParaRPr/>
          </a:p>
        </p:txBody>
      </p:sp>
      <p:sp>
        <p:nvSpPr>
          <p:cNvPr id="453" name="Google Shape;453;p47"/>
          <p:cNvSpPr txBox="1"/>
          <p:nvPr/>
        </p:nvSpPr>
        <p:spPr>
          <a:xfrm>
            <a:off x="2194516" y="6230908"/>
            <a:ext cx="678179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chemeClr val="dk1"/>
                </a:solidFill>
                <a:latin typeface="Arial"/>
                <a:ea typeface="Arial"/>
                <a:cs typeface="Arial"/>
                <a:sym typeface="Arial"/>
              </a:rPr>
              <a:t>The K</a:t>
            </a:r>
            <a:r>
              <a:rPr baseline="-25000" i="1" lang="en-US" sz="2000">
                <a:solidFill>
                  <a:schemeClr val="dk1"/>
                </a:solidFill>
                <a:latin typeface="Arial"/>
                <a:ea typeface="Arial"/>
                <a:cs typeface="Arial"/>
                <a:sym typeface="Arial"/>
              </a:rPr>
              <a:t>m</a:t>
            </a:r>
            <a:r>
              <a:rPr i="1" lang="en-US" sz="2000">
                <a:solidFill>
                  <a:schemeClr val="dk1"/>
                </a:solidFill>
                <a:latin typeface="Arial"/>
                <a:ea typeface="Arial"/>
                <a:cs typeface="Arial"/>
                <a:sym typeface="Arial"/>
              </a:rPr>
              <a:t> for muscle LPL is lower than that of LPL in adipose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8"/>
          <p:cNvSpPr txBox="1"/>
          <p:nvPr>
            <p:ph type="title"/>
          </p:nvPr>
        </p:nvSpPr>
        <p:spPr>
          <a:xfrm>
            <a:off x="106326" y="419100"/>
            <a:ext cx="8229600" cy="114300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Function of LDL receptor</a:t>
            </a:r>
            <a:endParaRPr/>
          </a:p>
        </p:txBody>
      </p:sp>
      <p:sp>
        <p:nvSpPr>
          <p:cNvPr id="459" name="Google Shape;459;p48"/>
          <p:cNvSpPr txBox="1"/>
          <p:nvPr>
            <p:ph idx="1" type="body"/>
          </p:nvPr>
        </p:nvSpPr>
        <p:spPr>
          <a:xfrm>
            <a:off x="457200" y="1807542"/>
            <a:ext cx="8229600" cy="4166221"/>
          </a:xfrm>
          <a:prstGeom prst="rect">
            <a:avLst/>
          </a:prstGeom>
          <a:noFill/>
          <a:ln>
            <a:noFill/>
          </a:ln>
        </p:spPr>
        <p:txBody>
          <a:bodyPr anchorCtr="0" anchor="t" bIns="46025" lIns="92075" spcFirstLastPara="1" rIns="92075" wrap="square" tIns="46025">
            <a:noAutofit/>
          </a:bodyPr>
          <a:lstStyle/>
          <a:p>
            <a:pPr indent="-609600" lvl="0" marL="609600" rtl="0" algn="l">
              <a:lnSpc>
                <a:spcPct val="90000"/>
              </a:lnSpc>
              <a:spcBef>
                <a:spcPts val="0"/>
              </a:spcBef>
              <a:spcAft>
                <a:spcPts val="0"/>
              </a:spcAft>
              <a:buSzPts val="2800"/>
              <a:buFont typeface="Verdana"/>
              <a:buChar char="•"/>
            </a:pPr>
            <a:r>
              <a:rPr lang="en-US" sz="2800"/>
              <a:t>Endocytosis of LDL and other LP</a:t>
            </a:r>
            <a:endParaRPr/>
          </a:p>
          <a:p>
            <a:pPr indent="-609600" lvl="0" marL="609600" rtl="0" algn="l">
              <a:lnSpc>
                <a:spcPct val="90000"/>
              </a:lnSpc>
              <a:spcBef>
                <a:spcPts val="1680"/>
              </a:spcBef>
              <a:spcAft>
                <a:spcPts val="0"/>
              </a:spcAft>
              <a:buSzPts val="2800"/>
              <a:buFont typeface="Verdana"/>
              <a:buChar char="•"/>
            </a:pPr>
            <a:r>
              <a:rPr lang="en-US" sz="2800"/>
              <a:t>Release free cholesterol into liver</a:t>
            </a:r>
            <a:endParaRPr/>
          </a:p>
          <a:p>
            <a:pPr indent="-533400" lvl="1" marL="990600" rtl="0" algn="l">
              <a:lnSpc>
                <a:spcPct val="90000"/>
              </a:lnSpc>
              <a:spcBef>
                <a:spcPts val="1440"/>
              </a:spcBef>
              <a:spcAft>
                <a:spcPts val="0"/>
              </a:spcAft>
              <a:buSzPts val="2400"/>
              <a:buFont typeface="Verdana"/>
              <a:buAutoNum type="arabicPeriod"/>
            </a:pPr>
            <a:r>
              <a:rPr lang="en-US" sz="2400"/>
              <a:t>Incorporate into plasma membrane</a:t>
            </a:r>
            <a:endParaRPr/>
          </a:p>
          <a:p>
            <a:pPr indent="-533400" lvl="1" marL="990600" rtl="0" algn="l">
              <a:lnSpc>
                <a:spcPct val="90000"/>
              </a:lnSpc>
              <a:spcBef>
                <a:spcPts val="1440"/>
              </a:spcBef>
              <a:spcAft>
                <a:spcPts val="0"/>
              </a:spcAft>
              <a:buSzPts val="2400"/>
              <a:buFont typeface="Verdana"/>
              <a:buAutoNum type="arabicPeriod"/>
            </a:pPr>
            <a:r>
              <a:rPr lang="en-US" sz="2400"/>
              <a:t>Inhibit formation of new LDL receptors </a:t>
            </a:r>
            <a:endParaRPr/>
          </a:p>
          <a:p>
            <a:pPr indent="-533400" lvl="1" marL="990600" rtl="0" algn="l">
              <a:lnSpc>
                <a:spcPct val="90000"/>
              </a:lnSpc>
              <a:spcBef>
                <a:spcPts val="1440"/>
              </a:spcBef>
              <a:spcAft>
                <a:spcPts val="0"/>
              </a:spcAft>
              <a:buSzPts val="2400"/>
              <a:buFont typeface="Verdana"/>
              <a:buAutoNum type="arabicPeriod"/>
            </a:pPr>
            <a:r>
              <a:rPr lang="en-US" sz="2400"/>
              <a:t>Inhibit cholesterol synthesis</a:t>
            </a:r>
            <a:endParaRPr/>
          </a:p>
          <a:p>
            <a:pPr indent="-533400" lvl="1" marL="990600" rtl="0" algn="l">
              <a:lnSpc>
                <a:spcPct val="90000"/>
              </a:lnSpc>
              <a:spcBef>
                <a:spcPts val="1440"/>
              </a:spcBef>
              <a:spcAft>
                <a:spcPts val="0"/>
              </a:spcAft>
              <a:buSzPts val="2400"/>
              <a:buFont typeface="Verdana"/>
              <a:buAutoNum type="arabicPeriod"/>
            </a:pPr>
            <a:r>
              <a:rPr lang="en-US" sz="2400"/>
              <a:t>Promote ACAT activity (FC 🡪 CE)</a:t>
            </a:r>
            <a:endParaRPr/>
          </a:p>
          <a:p>
            <a:pPr indent="-280988" lvl="0" marL="280988" rtl="0" algn="l">
              <a:lnSpc>
                <a:spcPct val="90000"/>
              </a:lnSpc>
              <a:spcBef>
                <a:spcPts val="1680"/>
              </a:spcBef>
              <a:spcAft>
                <a:spcPts val="0"/>
              </a:spcAft>
              <a:buSzPts val="2800"/>
              <a:buFont typeface="Verdana"/>
              <a:buChar char="•"/>
            </a:pPr>
            <a:r>
              <a:rPr lang="en-US" sz="2800"/>
              <a:t>Regulated by SREBP</a:t>
            </a:r>
            <a:endParaRPr/>
          </a:p>
          <a:p>
            <a:pPr indent="-280988" lvl="0" marL="280988" rtl="0" algn="l">
              <a:lnSpc>
                <a:spcPct val="90000"/>
              </a:lnSpc>
              <a:spcBef>
                <a:spcPts val="1680"/>
              </a:spcBef>
              <a:spcAft>
                <a:spcPts val="0"/>
              </a:spcAft>
              <a:buSzPts val="2800"/>
              <a:buFont typeface="Verdana"/>
              <a:buChar char="•"/>
            </a:pPr>
            <a:r>
              <a:rPr lang="en-US" sz="2800"/>
              <a:t>Monitors free cholesterol</a:t>
            </a:r>
            <a:endParaRPr/>
          </a:p>
          <a:p>
            <a:pPr indent="-609600" lvl="0" marL="609600" rtl="0" algn="l">
              <a:lnSpc>
                <a:spcPct val="90000"/>
              </a:lnSpc>
              <a:spcBef>
                <a:spcPts val="1680"/>
              </a:spcBef>
              <a:spcAft>
                <a:spcPts val="0"/>
              </a:spcAft>
              <a:buSzPts val="2800"/>
              <a:buFont typeface="Verdana"/>
              <a:buNone/>
            </a:pPr>
            <a:r>
              <a:rPr lang="en-US" sz="2800"/>
              <a:t>	</a:t>
            </a:r>
            <a:endParaRPr/>
          </a:p>
        </p:txBody>
      </p:sp>
      <p:cxnSp>
        <p:nvCxnSpPr>
          <p:cNvPr id="460" name="Google Shape;460;p48"/>
          <p:cNvCxnSpPr/>
          <p:nvPr/>
        </p:nvCxnSpPr>
        <p:spPr>
          <a:xfrm>
            <a:off x="0" y="990600"/>
            <a:ext cx="9144000" cy="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49"/>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Familial Hypercholesterolemia </a:t>
            </a:r>
            <a:endParaRPr/>
          </a:p>
        </p:txBody>
      </p:sp>
      <p:sp>
        <p:nvSpPr>
          <p:cNvPr id="472" name="Google Shape;472;p50"/>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a:bodyPr>
          <a:lstStyle/>
          <a:p>
            <a:pPr indent="-280988" lvl="0" marL="280988" rtl="0" algn="l">
              <a:lnSpc>
                <a:spcPct val="90000"/>
              </a:lnSpc>
              <a:spcBef>
                <a:spcPts val="0"/>
              </a:spcBef>
              <a:spcAft>
                <a:spcPts val="0"/>
              </a:spcAft>
              <a:buSzPts val="2200"/>
              <a:buFont typeface="Verdana"/>
              <a:buChar char="•"/>
            </a:pPr>
            <a:r>
              <a:rPr lang="en-US"/>
              <a:t>Incidence of FH is 1:500</a:t>
            </a:r>
            <a:endParaRPr/>
          </a:p>
          <a:p>
            <a:pPr indent="-280988" lvl="0" marL="280988" rtl="0" algn="l">
              <a:lnSpc>
                <a:spcPct val="90000"/>
              </a:lnSpc>
              <a:spcBef>
                <a:spcPts val="1320"/>
              </a:spcBef>
              <a:spcAft>
                <a:spcPts val="0"/>
              </a:spcAft>
              <a:buSzPts val="2200"/>
              <a:buFont typeface="Verdana"/>
              <a:buChar char="•"/>
            </a:pPr>
            <a:r>
              <a:rPr lang="en-US"/>
              <a:t>Patients heterozygotes for FH, have half the normal number of LDL receptors </a:t>
            </a:r>
            <a:endParaRPr/>
          </a:p>
          <a:p>
            <a:pPr indent="-280988" lvl="0" marL="280988" rtl="0" algn="l">
              <a:lnSpc>
                <a:spcPct val="90000"/>
              </a:lnSpc>
              <a:spcBef>
                <a:spcPts val="1320"/>
              </a:spcBef>
              <a:spcAft>
                <a:spcPts val="0"/>
              </a:spcAft>
              <a:buSzPts val="2200"/>
              <a:buFont typeface="Verdana"/>
              <a:buChar char="•"/>
            </a:pPr>
            <a:r>
              <a:rPr lang="en-US"/>
              <a:t>FH lowers the hepatic uptake of LDL and increases hepatic cholesterol synthesis</a:t>
            </a:r>
            <a:endParaRPr/>
          </a:p>
          <a:p>
            <a:pPr indent="-280988" lvl="0" marL="280988" rtl="0" algn="l">
              <a:lnSpc>
                <a:spcPct val="90000"/>
              </a:lnSpc>
              <a:spcBef>
                <a:spcPts val="1320"/>
              </a:spcBef>
              <a:spcAft>
                <a:spcPts val="0"/>
              </a:spcAft>
              <a:buSzPts val="2200"/>
              <a:buFont typeface="Verdana"/>
              <a:buChar char="•"/>
            </a:pPr>
            <a:r>
              <a:rPr lang="en-US"/>
              <a:t>LDL accumulates in plasma and often leads to CHD by mid-adulthood in heterozygotes and even earlier for homozygotes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1"/>
          <p:cNvSpPr txBox="1"/>
          <p:nvPr>
            <p:ph type="title"/>
          </p:nvPr>
        </p:nvSpPr>
        <p:spPr>
          <a:xfrm>
            <a:off x="175031" y="1254568"/>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2700">
                <a:solidFill>
                  <a:srgbClr val="C00000"/>
                </a:solidFill>
              </a:rPr>
              <a:t>(4) Reverse cholesterol transport pathway</a:t>
            </a:r>
            <a:endParaRPr/>
          </a:p>
        </p:txBody>
      </p:sp>
      <p:sp>
        <p:nvSpPr>
          <p:cNvPr id="478" name="Google Shape;478;p51"/>
          <p:cNvSpPr txBox="1"/>
          <p:nvPr>
            <p:ph idx="1" type="body"/>
          </p:nvPr>
        </p:nvSpPr>
        <p:spPr>
          <a:xfrm>
            <a:off x="175032" y="1871330"/>
            <a:ext cx="8968968" cy="4731489"/>
          </a:xfrm>
          <a:prstGeom prst="rect">
            <a:avLst/>
          </a:prstGeom>
          <a:noFill/>
          <a:ln>
            <a:noFill/>
          </a:ln>
        </p:spPr>
        <p:txBody>
          <a:bodyPr anchorCtr="0" anchor="t" bIns="46025" lIns="92075" spcFirstLastPara="1" rIns="92075" wrap="square" tIns="46025">
            <a:normAutofit fontScale="85000" lnSpcReduction="20000"/>
          </a:bodyPr>
          <a:lstStyle/>
          <a:p>
            <a:pPr indent="-280988" lvl="0" marL="280988" rtl="0" algn="l">
              <a:lnSpc>
                <a:spcPct val="90000"/>
              </a:lnSpc>
              <a:spcBef>
                <a:spcPts val="0"/>
              </a:spcBef>
              <a:spcAft>
                <a:spcPts val="0"/>
              </a:spcAft>
              <a:buSzPct val="100000"/>
              <a:buFont typeface="Verdana"/>
              <a:buChar char="•"/>
            </a:pPr>
            <a:r>
              <a:rPr lang="en-US"/>
              <a:t>HDL maintains equilibrium of cholesterol in peripheral cells by reverse transport to liver</a:t>
            </a:r>
            <a:endParaRPr/>
          </a:p>
          <a:p>
            <a:pPr indent="-280988" lvl="0" marL="280988" rtl="0" algn="l">
              <a:lnSpc>
                <a:spcPct val="90000"/>
              </a:lnSpc>
              <a:spcBef>
                <a:spcPts val="1122"/>
              </a:spcBef>
              <a:spcAft>
                <a:spcPts val="0"/>
              </a:spcAft>
              <a:buSzPct val="100000"/>
              <a:buFont typeface="Verdana"/>
              <a:buChar char="•"/>
            </a:pPr>
            <a:r>
              <a:rPr lang="en-US"/>
              <a:t>HDL acts like a sink for the small amount of cholesterol that can diffuse away from cells</a:t>
            </a:r>
            <a:endParaRPr/>
          </a:p>
          <a:p>
            <a:pPr indent="-404813" lvl="1" marL="862013" rtl="0" algn="l">
              <a:lnSpc>
                <a:spcPct val="90000"/>
              </a:lnSpc>
              <a:spcBef>
                <a:spcPts val="918"/>
              </a:spcBef>
              <a:spcAft>
                <a:spcPts val="0"/>
              </a:spcAft>
              <a:buSzPct val="100000"/>
              <a:buFont typeface="Verdana"/>
              <a:buChar char="–"/>
            </a:pPr>
            <a:r>
              <a:rPr lang="en-US" sz="1800"/>
              <a:t>Once chol is bound to HDL it is trapped by converting it via LCAT to chol ester producing HDL</a:t>
            </a:r>
            <a:r>
              <a:rPr baseline="-25000" lang="en-US" sz="1800"/>
              <a:t>3</a:t>
            </a:r>
            <a:endParaRPr/>
          </a:p>
          <a:p>
            <a:pPr indent="-404813" lvl="1" marL="862013" rtl="0" algn="l">
              <a:lnSpc>
                <a:spcPct val="90000"/>
              </a:lnSpc>
              <a:spcBef>
                <a:spcPts val="918"/>
              </a:spcBef>
              <a:spcAft>
                <a:spcPts val="0"/>
              </a:spcAft>
              <a:buSzPct val="100000"/>
              <a:buFont typeface="Verdana"/>
              <a:buChar char="–"/>
            </a:pPr>
            <a:r>
              <a:rPr lang="en-US" sz="1800"/>
              <a:t>Chol esters increase the capacity of the surface of HDL</a:t>
            </a:r>
            <a:r>
              <a:rPr baseline="-25000" lang="en-US" sz="1800"/>
              <a:t>3</a:t>
            </a:r>
            <a:r>
              <a:rPr lang="en-US" sz="1800"/>
              <a:t> to absorb more chol along with apo C-I, C-II, C-III and E and phospholipids from CMs and VLDL &amp; is converted to HDL</a:t>
            </a:r>
            <a:r>
              <a:rPr baseline="-25000" lang="en-US" sz="1800"/>
              <a:t>2</a:t>
            </a:r>
            <a:endParaRPr/>
          </a:p>
          <a:p>
            <a:pPr indent="-280988" lvl="0" marL="280988" rtl="0" algn="l">
              <a:lnSpc>
                <a:spcPct val="90000"/>
              </a:lnSpc>
              <a:spcBef>
                <a:spcPts val="1122"/>
              </a:spcBef>
              <a:spcAft>
                <a:spcPts val="0"/>
              </a:spcAft>
              <a:buSzPct val="100000"/>
              <a:buFont typeface="Verdana"/>
              <a:buChar char="•"/>
            </a:pPr>
            <a:r>
              <a:rPr lang="en-US"/>
              <a:t>HDL</a:t>
            </a:r>
            <a:r>
              <a:rPr baseline="-25000" lang="en-US"/>
              <a:t>2</a:t>
            </a:r>
            <a:r>
              <a:rPr lang="en-US"/>
              <a:t> delivers chol to liver via scavenger receptor type BI (SR-BI)</a:t>
            </a:r>
            <a:endParaRPr/>
          </a:p>
          <a:p>
            <a:pPr indent="-280988" lvl="0" marL="280988" rtl="0" algn="l">
              <a:lnSpc>
                <a:spcPct val="90000"/>
              </a:lnSpc>
              <a:spcBef>
                <a:spcPts val="1122"/>
              </a:spcBef>
              <a:spcAft>
                <a:spcPts val="0"/>
              </a:spcAft>
              <a:buSzPct val="100000"/>
              <a:buFont typeface="Verdana"/>
              <a:buChar char="•"/>
            </a:pPr>
            <a:r>
              <a:rPr lang="en-US"/>
              <a:t>Approx. half of chol on HDL is returned to liver via LDL receptor after being transferred from HDL to LDL via the Chol ester transfer protein (CETP)</a:t>
            </a:r>
            <a:endParaRPr/>
          </a:p>
          <a:p>
            <a:pPr indent="-280988" lvl="0" marL="280988" rtl="0" algn="l">
              <a:lnSpc>
                <a:spcPct val="90000"/>
              </a:lnSpc>
              <a:spcBef>
                <a:spcPts val="1122"/>
              </a:spcBef>
              <a:spcAft>
                <a:spcPts val="0"/>
              </a:spcAft>
              <a:buSzPct val="100000"/>
              <a:buFont typeface="Verdana"/>
              <a:buChar char="•"/>
            </a:pPr>
            <a:r>
              <a:rPr lang="en-US"/>
              <a:t>Another pathway that mediates transfer of Chol from cells via HDL involves the ABCA1 transporter</a:t>
            </a:r>
            <a:endParaRPr/>
          </a:p>
          <a:p>
            <a:pPr indent="-404813" lvl="1" marL="862013" rtl="0" algn="l">
              <a:lnSpc>
                <a:spcPct val="90000"/>
              </a:lnSpc>
              <a:spcBef>
                <a:spcPts val="918"/>
              </a:spcBef>
              <a:spcAft>
                <a:spcPts val="0"/>
              </a:spcAft>
              <a:buSzPct val="100000"/>
              <a:buFont typeface="Verdana"/>
              <a:buChar char="–"/>
            </a:pPr>
            <a:r>
              <a:rPr lang="en-US" sz="1800"/>
              <a:t>ABCA1 mutation 🡪 Tangier disease, a disorder associated with low HDL and a predisposition to premature CHD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2"/>
          <p:cNvSpPr/>
          <p:nvPr/>
        </p:nvSpPr>
        <p:spPr>
          <a:xfrm>
            <a:off x="3352800" y="762000"/>
            <a:ext cx="1295400" cy="11430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VLDL</a:t>
            </a:r>
            <a:endParaRPr/>
          </a:p>
        </p:txBody>
      </p:sp>
      <p:sp>
        <p:nvSpPr>
          <p:cNvPr id="485" name="Google Shape;485;p52"/>
          <p:cNvSpPr/>
          <p:nvPr/>
        </p:nvSpPr>
        <p:spPr>
          <a:xfrm>
            <a:off x="3505200" y="2971800"/>
            <a:ext cx="1143000" cy="11430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IDL</a:t>
            </a:r>
            <a:endParaRPr/>
          </a:p>
        </p:txBody>
      </p:sp>
      <p:sp>
        <p:nvSpPr>
          <p:cNvPr id="486" name="Google Shape;486;p52"/>
          <p:cNvSpPr/>
          <p:nvPr/>
        </p:nvSpPr>
        <p:spPr>
          <a:xfrm>
            <a:off x="3733800" y="6096000"/>
            <a:ext cx="533400" cy="5334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LDL</a:t>
            </a:r>
            <a:endParaRPr/>
          </a:p>
        </p:txBody>
      </p:sp>
      <p:cxnSp>
        <p:nvCxnSpPr>
          <p:cNvPr id="487" name="Google Shape;487;p52"/>
          <p:cNvCxnSpPr/>
          <p:nvPr/>
        </p:nvCxnSpPr>
        <p:spPr>
          <a:xfrm>
            <a:off x="4038600" y="1981200"/>
            <a:ext cx="0" cy="838200"/>
          </a:xfrm>
          <a:prstGeom prst="straightConnector1">
            <a:avLst/>
          </a:prstGeom>
          <a:noFill/>
          <a:ln cap="flat" cmpd="sng" w="9525">
            <a:solidFill>
              <a:schemeClr val="dk1"/>
            </a:solidFill>
            <a:prstDash val="solid"/>
            <a:round/>
            <a:headEnd len="med" w="med" type="none"/>
            <a:tailEnd len="med" w="med" type="triangle"/>
          </a:ln>
        </p:spPr>
      </p:cxnSp>
      <p:cxnSp>
        <p:nvCxnSpPr>
          <p:cNvPr id="488" name="Google Shape;488;p52"/>
          <p:cNvCxnSpPr/>
          <p:nvPr/>
        </p:nvCxnSpPr>
        <p:spPr>
          <a:xfrm>
            <a:off x="4038600" y="4343400"/>
            <a:ext cx="0" cy="1600200"/>
          </a:xfrm>
          <a:prstGeom prst="straightConnector1">
            <a:avLst/>
          </a:prstGeom>
          <a:noFill/>
          <a:ln cap="flat" cmpd="sng" w="9525">
            <a:solidFill>
              <a:schemeClr val="dk1"/>
            </a:solidFill>
            <a:prstDash val="solid"/>
            <a:round/>
            <a:headEnd len="med" w="med" type="none"/>
            <a:tailEnd len="med" w="med" type="triangle"/>
          </a:ln>
        </p:spPr>
      </p:cxnSp>
      <p:sp>
        <p:nvSpPr>
          <p:cNvPr id="489" name="Google Shape;489;p52"/>
          <p:cNvSpPr txBox="1"/>
          <p:nvPr/>
        </p:nvSpPr>
        <p:spPr>
          <a:xfrm>
            <a:off x="3108325" y="2398713"/>
            <a:ext cx="6159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LPL</a:t>
            </a:r>
            <a:endParaRPr/>
          </a:p>
        </p:txBody>
      </p:sp>
      <p:sp>
        <p:nvSpPr>
          <p:cNvPr id="490" name="Google Shape;490;p52"/>
          <p:cNvSpPr txBox="1"/>
          <p:nvPr/>
        </p:nvSpPr>
        <p:spPr>
          <a:xfrm>
            <a:off x="3352800" y="5410200"/>
            <a:ext cx="53412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Arial"/>
                <a:ea typeface="Arial"/>
                <a:cs typeface="Arial"/>
                <a:sym typeface="Arial"/>
              </a:rPr>
              <a:t>LPL</a:t>
            </a:r>
            <a:endParaRPr/>
          </a:p>
        </p:txBody>
      </p:sp>
      <p:sp>
        <p:nvSpPr>
          <p:cNvPr id="491" name="Google Shape;491;p52"/>
          <p:cNvSpPr/>
          <p:nvPr/>
        </p:nvSpPr>
        <p:spPr>
          <a:xfrm>
            <a:off x="2573338" y="2154238"/>
            <a:ext cx="1493837" cy="295275"/>
          </a:xfrm>
          <a:custGeom>
            <a:rect b="b" l="l" r="r" t="t"/>
            <a:pathLst>
              <a:path extrusionOk="0" h="186" w="941">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2" name="Google Shape;492;p52"/>
          <p:cNvSpPr txBox="1"/>
          <p:nvPr/>
        </p:nvSpPr>
        <p:spPr>
          <a:xfrm>
            <a:off x="1965325" y="2246313"/>
            <a:ext cx="6159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FFA</a:t>
            </a:r>
            <a:endParaRPr/>
          </a:p>
        </p:txBody>
      </p:sp>
      <p:sp>
        <p:nvSpPr>
          <p:cNvPr id="493" name="Google Shape;493;p52"/>
          <p:cNvSpPr/>
          <p:nvPr/>
        </p:nvSpPr>
        <p:spPr>
          <a:xfrm>
            <a:off x="2514600" y="5038725"/>
            <a:ext cx="1493838" cy="295275"/>
          </a:xfrm>
          <a:custGeom>
            <a:rect b="b" l="l" r="r" t="t"/>
            <a:pathLst>
              <a:path extrusionOk="0" h="186" w="941">
                <a:moveTo>
                  <a:pt x="908" y="0"/>
                </a:moveTo>
                <a:cubicBezTo>
                  <a:pt x="915" y="24"/>
                  <a:pt x="941" y="44"/>
                  <a:pt x="937" y="68"/>
                </a:cubicBezTo>
                <a:cubicBezTo>
                  <a:pt x="935" y="78"/>
                  <a:pt x="918" y="77"/>
                  <a:pt x="908" y="78"/>
                </a:cubicBezTo>
                <a:cubicBezTo>
                  <a:pt x="833" y="84"/>
                  <a:pt x="758" y="85"/>
                  <a:pt x="683" y="88"/>
                </a:cubicBezTo>
                <a:cubicBezTo>
                  <a:pt x="515" y="113"/>
                  <a:pt x="344" y="143"/>
                  <a:pt x="175" y="156"/>
                </a:cubicBezTo>
                <a:cubicBezTo>
                  <a:pt x="119" y="175"/>
                  <a:pt x="60" y="186"/>
                  <a:pt x="0" y="18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4" name="Google Shape;494;p52"/>
          <p:cNvSpPr txBox="1"/>
          <p:nvPr/>
        </p:nvSpPr>
        <p:spPr>
          <a:xfrm>
            <a:off x="2041525" y="5141913"/>
            <a:ext cx="6159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FFA</a:t>
            </a:r>
            <a:endParaRPr/>
          </a:p>
        </p:txBody>
      </p:sp>
      <p:cxnSp>
        <p:nvCxnSpPr>
          <p:cNvPr id="495" name="Google Shape;495;p52"/>
          <p:cNvCxnSpPr/>
          <p:nvPr/>
        </p:nvCxnSpPr>
        <p:spPr>
          <a:xfrm rot="10800000">
            <a:off x="2286000" y="3581400"/>
            <a:ext cx="1066800" cy="0"/>
          </a:xfrm>
          <a:prstGeom prst="straightConnector1">
            <a:avLst/>
          </a:prstGeom>
          <a:noFill/>
          <a:ln cap="flat" cmpd="sng" w="57150">
            <a:solidFill>
              <a:schemeClr val="dk1"/>
            </a:solidFill>
            <a:prstDash val="solid"/>
            <a:round/>
            <a:headEnd len="med" w="med" type="none"/>
            <a:tailEnd len="med" w="med" type="triangle"/>
          </a:ln>
        </p:spPr>
      </p:cxnSp>
      <p:sp>
        <p:nvSpPr>
          <p:cNvPr id="496" name="Google Shape;496;p52"/>
          <p:cNvSpPr txBox="1"/>
          <p:nvPr/>
        </p:nvSpPr>
        <p:spPr>
          <a:xfrm>
            <a:off x="468011" y="3276600"/>
            <a:ext cx="117852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Liver</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(LDLR)</a:t>
            </a:r>
            <a:endParaRPr/>
          </a:p>
        </p:txBody>
      </p:sp>
      <p:sp>
        <p:nvSpPr>
          <p:cNvPr id="497" name="Google Shape;497;p52"/>
          <p:cNvSpPr/>
          <p:nvPr/>
        </p:nvSpPr>
        <p:spPr>
          <a:xfrm>
            <a:off x="228600" y="3124200"/>
            <a:ext cx="1600200"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8" name="Google Shape;498;p52"/>
          <p:cNvSpPr txBox="1"/>
          <p:nvPr/>
        </p:nvSpPr>
        <p:spPr>
          <a:xfrm>
            <a:off x="468010" y="5638800"/>
            <a:ext cx="117852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Liver</a:t>
            </a:r>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(LDLR)</a:t>
            </a:r>
            <a:endParaRPr/>
          </a:p>
        </p:txBody>
      </p:sp>
      <p:sp>
        <p:nvSpPr>
          <p:cNvPr id="499" name="Google Shape;499;p52"/>
          <p:cNvSpPr/>
          <p:nvPr/>
        </p:nvSpPr>
        <p:spPr>
          <a:xfrm>
            <a:off x="228600" y="5486400"/>
            <a:ext cx="1600200" cy="1066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500" name="Google Shape;500;p52"/>
          <p:cNvCxnSpPr/>
          <p:nvPr/>
        </p:nvCxnSpPr>
        <p:spPr>
          <a:xfrm rot="10800000">
            <a:off x="2209800" y="6019800"/>
            <a:ext cx="1219200" cy="152400"/>
          </a:xfrm>
          <a:prstGeom prst="straightConnector1">
            <a:avLst/>
          </a:prstGeom>
          <a:noFill/>
          <a:ln cap="flat" cmpd="sng" w="57150">
            <a:solidFill>
              <a:schemeClr val="dk1"/>
            </a:solidFill>
            <a:prstDash val="solid"/>
            <a:round/>
            <a:headEnd len="med" w="med" type="none"/>
            <a:tailEnd len="med" w="med" type="triangle"/>
          </a:ln>
        </p:spPr>
      </p:cxnSp>
      <p:sp>
        <p:nvSpPr>
          <p:cNvPr id="501" name="Google Shape;501;p52"/>
          <p:cNvSpPr/>
          <p:nvPr/>
        </p:nvSpPr>
        <p:spPr>
          <a:xfrm>
            <a:off x="7772400" y="2971800"/>
            <a:ext cx="609600" cy="4572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2" name="Google Shape;502;p52"/>
          <p:cNvSpPr/>
          <p:nvPr/>
        </p:nvSpPr>
        <p:spPr>
          <a:xfrm>
            <a:off x="7772400" y="3733800"/>
            <a:ext cx="609600" cy="4572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3" name="Google Shape;503;p52"/>
          <p:cNvSpPr/>
          <p:nvPr/>
        </p:nvSpPr>
        <p:spPr>
          <a:xfrm>
            <a:off x="7772400" y="4495800"/>
            <a:ext cx="609600" cy="4572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4" name="Google Shape;504;p52"/>
          <p:cNvSpPr txBox="1"/>
          <p:nvPr/>
        </p:nvSpPr>
        <p:spPr>
          <a:xfrm>
            <a:off x="8382000" y="3657600"/>
            <a:ext cx="6413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HDL</a:t>
            </a:r>
            <a:endParaRPr/>
          </a:p>
        </p:txBody>
      </p:sp>
      <p:sp>
        <p:nvSpPr>
          <p:cNvPr id="505" name="Google Shape;505;p52"/>
          <p:cNvSpPr txBox="1"/>
          <p:nvPr/>
        </p:nvSpPr>
        <p:spPr>
          <a:xfrm>
            <a:off x="5715000" y="2057400"/>
            <a:ext cx="7937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CETP</a:t>
            </a:r>
            <a:endParaRPr/>
          </a:p>
        </p:txBody>
      </p:sp>
      <p:sp>
        <p:nvSpPr>
          <p:cNvPr id="506" name="Google Shape;506;p52"/>
          <p:cNvSpPr/>
          <p:nvPr/>
        </p:nvSpPr>
        <p:spPr>
          <a:xfrm>
            <a:off x="4800600" y="1501775"/>
            <a:ext cx="2974975" cy="1393825"/>
          </a:xfrm>
          <a:custGeom>
            <a:rect b="b" l="l" r="r" t="t"/>
            <a:pathLst>
              <a:path extrusionOk="0" h="878" w="1874">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7" name="Google Shape;507;p52"/>
          <p:cNvSpPr/>
          <p:nvPr/>
        </p:nvSpPr>
        <p:spPr>
          <a:xfrm>
            <a:off x="4679950" y="1782763"/>
            <a:ext cx="3084513" cy="1379537"/>
          </a:xfrm>
          <a:custGeom>
            <a:rect b="b" l="l" r="r" t="t"/>
            <a:pathLst>
              <a:path extrusionOk="0" h="869" w="1943">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08" name="Google Shape;508;p52"/>
          <p:cNvSpPr txBox="1"/>
          <p:nvPr/>
        </p:nvSpPr>
        <p:spPr>
          <a:xfrm>
            <a:off x="5927725" y="1560513"/>
            <a:ext cx="5016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a:t>
            </a:r>
            <a:endParaRPr/>
          </a:p>
        </p:txBody>
      </p:sp>
      <p:sp>
        <p:nvSpPr>
          <p:cNvPr id="509" name="Google Shape;509;p52"/>
          <p:cNvSpPr txBox="1"/>
          <p:nvPr/>
        </p:nvSpPr>
        <p:spPr>
          <a:xfrm>
            <a:off x="5699125" y="2474913"/>
            <a:ext cx="5016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TG</a:t>
            </a:r>
            <a:endParaRPr/>
          </a:p>
        </p:txBody>
      </p:sp>
      <p:sp>
        <p:nvSpPr>
          <p:cNvPr id="510" name="Google Shape;510;p52"/>
          <p:cNvSpPr txBox="1"/>
          <p:nvPr/>
        </p:nvSpPr>
        <p:spPr>
          <a:xfrm>
            <a:off x="5791200" y="5410200"/>
            <a:ext cx="7937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CETP</a:t>
            </a:r>
            <a:endParaRPr/>
          </a:p>
        </p:txBody>
      </p:sp>
      <p:sp>
        <p:nvSpPr>
          <p:cNvPr id="511" name="Google Shape;511;p52"/>
          <p:cNvSpPr/>
          <p:nvPr/>
        </p:nvSpPr>
        <p:spPr>
          <a:xfrm flipH="1" rot="10800000">
            <a:off x="4343400" y="5105400"/>
            <a:ext cx="3505200" cy="1219200"/>
          </a:xfrm>
          <a:custGeom>
            <a:rect b="b" l="l" r="r" t="t"/>
            <a:pathLst>
              <a:path extrusionOk="0" h="878" w="1874">
                <a:moveTo>
                  <a:pt x="0" y="0"/>
                </a:moveTo>
                <a:cubicBezTo>
                  <a:pt x="10" y="3"/>
                  <a:pt x="20" y="4"/>
                  <a:pt x="29" y="9"/>
                </a:cubicBezTo>
                <a:cubicBezTo>
                  <a:pt x="40" y="14"/>
                  <a:pt x="47" y="25"/>
                  <a:pt x="58" y="29"/>
                </a:cubicBezTo>
                <a:cubicBezTo>
                  <a:pt x="70" y="33"/>
                  <a:pt x="150" y="50"/>
                  <a:pt x="176" y="58"/>
                </a:cubicBezTo>
                <a:cubicBezTo>
                  <a:pt x="247" y="80"/>
                  <a:pt x="318" y="97"/>
                  <a:pt x="390" y="117"/>
                </a:cubicBezTo>
                <a:cubicBezTo>
                  <a:pt x="456" y="135"/>
                  <a:pt x="519" y="160"/>
                  <a:pt x="586" y="175"/>
                </a:cubicBezTo>
                <a:cubicBezTo>
                  <a:pt x="739" y="251"/>
                  <a:pt x="882" y="344"/>
                  <a:pt x="1035" y="419"/>
                </a:cubicBezTo>
                <a:cubicBezTo>
                  <a:pt x="1078" y="440"/>
                  <a:pt x="1126" y="460"/>
                  <a:pt x="1171" y="478"/>
                </a:cubicBezTo>
                <a:cubicBezTo>
                  <a:pt x="1200" y="489"/>
                  <a:pt x="1231" y="493"/>
                  <a:pt x="1259" y="507"/>
                </a:cubicBezTo>
                <a:cubicBezTo>
                  <a:pt x="1303" y="529"/>
                  <a:pt x="1346" y="558"/>
                  <a:pt x="1386" y="585"/>
                </a:cubicBezTo>
                <a:cubicBezTo>
                  <a:pt x="1403" y="597"/>
                  <a:pt x="1428" y="594"/>
                  <a:pt x="1445" y="605"/>
                </a:cubicBezTo>
                <a:cubicBezTo>
                  <a:pt x="1495" y="638"/>
                  <a:pt x="1550" y="655"/>
                  <a:pt x="1601" y="683"/>
                </a:cubicBezTo>
                <a:cubicBezTo>
                  <a:pt x="1610" y="688"/>
                  <a:pt x="1705" y="740"/>
                  <a:pt x="1718" y="751"/>
                </a:cubicBezTo>
                <a:cubicBezTo>
                  <a:pt x="1766" y="792"/>
                  <a:pt x="1818" y="848"/>
                  <a:pt x="1874" y="878"/>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12" name="Google Shape;512;p52"/>
          <p:cNvSpPr/>
          <p:nvPr/>
        </p:nvSpPr>
        <p:spPr>
          <a:xfrm flipH="1" rot="10800000">
            <a:off x="4419600" y="4876800"/>
            <a:ext cx="3276600" cy="1135063"/>
          </a:xfrm>
          <a:custGeom>
            <a:rect b="b" l="l" r="r" t="t"/>
            <a:pathLst>
              <a:path extrusionOk="0" h="869" w="1943">
                <a:moveTo>
                  <a:pt x="0" y="0"/>
                </a:moveTo>
                <a:cubicBezTo>
                  <a:pt x="34" y="10"/>
                  <a:pt x="64" y="27"/>
                  <a:pt x="98" y="39"/>
                </a:cubicBezTo>
                <a:cubicBezTo>
                  <a:pt x="160" y="85"/>
                  <a:pt x="123" y="61"/>
                  <a:pt x="215" y="107"/>
                </a:cubicBezTo>
                <a:cubicBezTo>
                  <a:pt x="240" y="119"/>
                  <a:pt x="260" y="141"/>
                  <a:pt x="283" y="156"/>
                </a:cubicBezTo>
                <a:cubicBezTo>
                  <a:pt x="347" y="198"/>
                  <a:pt x="424" y="246"/>
                  <a:pt x="498" y="263"/>
                </a:cubicBezTo>
                <a:cubicBezTo>
                  <a:pt x="568" y="333"/>
                  <a:pt x="653" y="356"/>
                  <a:pt x="742" y="390"/>
                </a:cubicBezTo>
                <a:cubicBezTo>
                  <a:pt x="844" y="429"/>
                  <a:pt x="720" y="394"/>
                  <a:pt x="820" y="420"/>
                </a:cubicBezTo>
                <a:cubicBezTo>
                  <a:pt x="865" y="448"/>
                  <a:pt x="919" y="464"/>
                  <a:pt x="967" y="488"/>
                </a:cubicBezTo>
                <a:cubicBezTo>
                  <a:pt x="1079" y="543"/>
                  <a:pt x="1194" y="597"/>
                  <a:pt x="1318" y="615"/>
                </a:cubicBezTo>
                <a:cubicBezTo>
                  <a:pt x="1383" y="636"/>
                  <a:pt x="1448" y="647"/>
                  <a:pt x="1514" y="664"/>
                </a:cubicBezTo>
                <a:cubicBezTo>
                  <a:pt x="1610" y="729"/>
                  <a:pt x="1706" y="782"/>
                  <a:pt x="1816" y="820"/>
                </a:cubicBezTo>
                <a:cubicBezTo>
                  <a:pt x="1853" y="833"/>
                  <a:pt x="1898" y="869"/>
                  <a:pt x="1943" y="869"/>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13" name="Google Shape;513;p52"/>
          <p:cNvSpPr txBox="1"/>
          <p:nvPr/>
        </p:nvSpPr>
        <p:spPr>
          <a:xfrm>
            <a:off x="5715000" y="5029200"/>
            <a:ext cx="5016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TG</a:t>
            </a:r>
            <a:endParaRPr/>
          </a:p>
        </p:txBody>
      </p:sp>
      <p:sp>
        <p:nvSpPr>
          <p:cNvPr id="514" name="Google Shape;514;p52"/>
          <p:cNvSpPr txBox="1"/>
          <p:nvPr/>
        </p:nvSpPr>
        <p:spPr>
          <a:xfrm>
            <a:off x="6324600" y="5791200"/>
            <a:ext cx="5016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a:t>
            </a:r>
            <a:endParaRPr/>
          </a:p>
        </p:txBody>
      </p:sp>
      <p:cxnSp>
        <p:nvCxnSpPr>
          <p:cNvPr id="515" name="Google Shape;515;p52"/>
          <p:cNvCxnSpPr/>
          <p:nvPr/>
        </p:nvCxnSpPr>
        <p:spPr>
          <a:xfrm>
            <a:off x="4800600" y="3505200"/>
            <a:ext cx="3048000" cy="228600"/>
          </a:xfrm>
          <a:prstGeom prst="straightConnector1">
            <a:avLst/>
          </a:prstGeom>
          <a:noFill/>
          <a:ln cap="flat" cmpd="sng" w="28575">
            <a:solidFill>
              <a:schemeClr val="dk1"/>
            </a:solidFill>
            <a:prstDash val="solid"/>
            <a:round/>
            <a:headEnd len="med" w="med" type="none"/>
            <a:tailEnd len="med" w="med" type="triangle"/>
          </a:ln>
        </p:spPr>
      </p:cxnSp>
      <p:cxnSp>
        <p:nvCxnSpPr>
          <p:cNvPr id="516" name="Google Shape;516;p52"/>
          <p:cNvCxnSpPr/>
          <p:nvPr/>
        </p:nvCxnSpPr>
        <p:spPr>
          <a:xfrm rot="10800000">
            <a:off x="4724400" y="3886200"/>
            <a:ext cx="3124200" cy="228600"/>
          </a:xfrm>
          <a:prstGeom prst="straightConnector1">
            <a:avLst/>
          </a:prstGeom>
          <a:noFill/>
          <a:ln cap="flat" cmpd="sng" w="38100">
            <a:solidFill>
              <a:schemeClr val="dk1"/>
            </a:solidFill>
            <a:prstDash val="solid"/>
            <a:round/>
            <a:headEnd len="med" w="med" type="none"/>
            <a:tailEnd len="med" w="med" type="triangle"/>
          </a:ln>
        </p:spPr>
      </p:cxnSp>
      <p:sp>
        <p:nvSpPr>
          <p:cNvPr id="517" name="Google Shape;517;p52"/>
          <p:cNvSpPr txBox="1"/>
          <p:nvPr/>
        </p:nvSpPr>
        <p:spPr>
          <a:xfrm>
            <a:off x="5562600" y="3671888"/>
            <a:ext cx="7937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CETP</a:t>
            </a:r>
            <a:endParaRPr/>
          </a:p>
        </p:txBody>
      </p:sp>
      <p:sp>
        <p:nvSpPr>
          <p:cNvPr id="518" name="Google Shape;518;p52"/>
          <p:cNvSpPr txBox="1"/>
          <p:nvPr/>
        </p:nvSpPr>
        <p:spPr>
          <a:xfrm>
            <a:off x="5638800" y="3276600"/>
            <a:ext cx="5016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TG</a:t>
            </a:r>
            <a:endParaRPr/>
          </a:p>
        </p:txBody>
      </p:sp>
      <p:sp>
        <p:nvSpPr>
          <p:cNvPr id="519" name="Google Shape;519;p52"/>
          <p:cNvSpPr txBox="1"/>
          <p:nvPr/>
        </p:nvSpPr>
        <p:spPr>
          <a:xfrm>
            <a:off x="5562600" y="4038600"/>
            <a:ext cx="5016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CE</a:t>
            </a:r>
            <a:endParaRPr/>
          </a:p>
        </p:txBody>
      </p:sp>
      <p:sp>
        <p:nvSpPr>
          <p:cNvPr id="520" name="Google Shape;520;p52"/>
          <p:cNvSpPr txBox="1"/>
          <p:nvPr/>
        </p:nvSpPr>
        <p:spPr>
          <a:xfrm>
            <a:off x="0" y="165100"/>
            <a:ext cx="63563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CETP exchanges cholesterol esters </a:t>
            </a:r>
            <a:br>
              <a:rPr b="1" lang="en-US" sz="2400">
                <a:solidFill>
                  <a:srgbClr val="FFFF00"/>
                </a:solidFill>
                <a:latin typeface="Arial"/>
                <a:ea typeface="Arial"/>
                <a:cs typeface="Arial"/>
                <a:sym typeface="Arial"/>
              </a:rPr>
            </a:br>
            <a:r>
              <a:rPr b="1" lang="en-US" sz="2400">
                <a:solidFill>
                  <a:srgbClr val="FFFF00"/>
                </a:solidFill>
                <a:latin typeface="Arial"/>
                <a:ea typeface="Arial"/>
                <a:cs typeface="Arial"/>
                <a:sym typeface="Arial"/>
              </a:rPr>
              <a:t>in HDLs for triglycerides in B100 LPs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500"/>
                                        <p:tgtEl>
                                          <p:spTgt spid="5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190500" y="1268413"/>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Chemistry (cont’d)</a:t>
            </a:r>
            <a:endParaRPr/>
          </a:p>
        </p:txBody>
      </p:sp>
      <p:sp>
        <p:nvSpPr>
          <p:cNvPr id="86" name="Google Shape;86;p17"/>
          <p:cNvSpPr txBox="1"/>
          <p:nvPr>
            <p:ph idx="1" type="body"/>
          </p:nvPr>
        </p:nvSpPr>
        <p:spPr>
          <a:xfrm>
            <a:off x="211138" y="1790700"/>
            <a:ext cx="7751762" cy="6096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Chemical structures of lipids</a:t>
            </a:r>
            <a:endParaRPr/>
          </a:p>
        </p:txBody>
      </p:sp>
      <p:pic>
        <p:nvPicPr>
          <p:cNvPr id="87" name="Google Shape;87;p17"/>
          <p:cNvPicPr preferRelativeResize="0"/>
          <p:nvPr/>
        </p:nvPicPr>
        <p:blipFill rotWithShape="1">
          <a:blip r:embed="rId3">
            <a:alphaModFix/>
          </a:blip>
          <a:srcRect b="0" l="0" r="0" t="0"/>
          <a:stretch/>
        </p:blipFill>
        <p:spPr>
          <a:xfrm>
            <a:off x="2633663" y="2227263"/>
            <a:ext cx="3590925" cy="42100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53"/>
          <p:cNvPicPr preferRelativeResize="0"/>
          <p:nvPr/>
        </p:nvPicPr>
        <p:blipFill rotWithShape="1">
          <a:blip r:embed="rId3">
            <a:alphaModFix/>
          </a:blip>
          <a:srcRect b="0" l="0" r="0" t="0"/>
          <a:stretch/>
        </p:blipFill>
        <p:spPr>
          <a:xfrm>
            <a:off x="0" y="-228600"/>
            <a:ext cx="9144000" cy="6553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4"/>
          <p:cNvSpPr txBox="1"/>
          <p:nvPr>
            <p:ph type="title"/>
          </p:nvPr>
        </p:nvSpPr>
        <p:spPr>
          <a:xfrm>
            <a:off x="53164" y="357965"/>
            <a:ext cx="9143997" cy="1143000"/>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sz="2500"/>
              <a:t>Postprandial Changes in Plasma Lipid Metabolism</a:t>
            </a:r>
            <a:endParaRPr/>
          </a:p>
        </p:txBody>
      </p:sp>
      <p:cxnSp>
        <p:nvCxnSpPr>
          <p:cNvPr id="532" name="Google Shape;532;p54"/>
          <p:cNvCxnSpPr/>
          <p:nvPr/>
        </p:nvCxnSpPr>
        <p:spPr>
          <a:xfrm>
            <a:off x="762000" y="1596662"/>
            <a:ext cx="0" cy="533400"/>
          </a:xfrm>
          <a:prstGeom prst="straightConnector1">
            <a:avLst/>
          </a:prstGeom>
          <a:noFill/>
          <a:ln cap="flat" cmpd="sng" w="57150">
            <a:solidFill>
              <a:schemeClr val="dk1"/>
            </a:solidFill>
            <a:prstDash val="solid"/>
            <a:round/>
            <a:headEnd len="med" w="med" type="triangle"/>
            <a:tailEnd len="med" w="med" type="none"/>
          </a:ln>
        </p:spPr>
      </p:cxnSp>
      <p:sp>
        <p:nvSpPr>
          <p:cNvPr id="533" name="Google Shape;533;p54"/>
          <p:cNvSpPr txBox="1"/>
          <p:nvPr/>
        </p:nvSpPr>
        <p:spPr>
          <a:xfrm>
            <a:off x="838200" y="1672862"/>
            <a:ext cx="2994025"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Fat storage via LPL</a:t>
            </a:r>
            <a:endParaRPr/>
          </a:p>
        </p:txBody>
      </p:sp>
      <p:cxnSp>
        <p:nvCxnSpPr>
          <p:cNvPr id="534" name="Google Shape;534;p54"/>
          <p:cNvCxnSpPr/>
          <p:nvPr/>
        </p:nvCxnSpPr>
        <p:spPr>
          <a:xfrm>
            <a:off x="685800" y="2667000"/>
            <a:ext cx="0" cy="533400"/>
          </a:xfrm>
          <a:prstGeom prst="straightConnector1">
            <a:avLst/>
          </a:prstGeom>
          <a:noFill/>
          <a:ln cap="flat" cmpd="sng" w="57150">
            <a:solidFill>
              <a:schemeClr val="dk1"/>
            </a:solidFill>
            <a:prstDash val="solid"/>
            <a:round/>
            <a:headEnd len="med" w="med" type="triangle"/>
            <a:tailEnd len="med" w="med" type="none"/>
          </a:ln>
        </p:spPr>
      </p:cxnSp>
      <p:sp>
        <p:nvSpPr>
          <p:cNvPr id="535" name="Google Shape;535;p54"/>
          <p:cNvSpPr txBox="1"/>
          <p:nvPr/>
        </p:nvSpPr>
        <p:spPr>
          <a:xfrm>
            <a:off x="838200" y="2743200"/>
            <a:ext cx="7747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Exchange of cholesterol for VLDL TG in HDL (CETP)</a:t>
            </a:r>
            <a:endParaRPr/>
          </a:p>
        </p:txBody>
      </p:sp>
      <p:cxnSp>
        <p:nvCxnSpPr>
          <p:cNvPr id="536" name="Google Shape;536;p54"/>
          <p:cNvCxnSpPr/>
          <p:nvPr/>
        </p:nvCxnSpPr>
        <p:spPr>
          <a:xfrm>
            <a:off x="685800" y="3886200"/>
            <a:ext cx="0" cy="533400"/>
          </a:xfrm>
          <a:prstGeom prst="straightConnector1">
            <a:avLst/>
          </a:prstGeom>
          <a:noFill/>
          <a:ln cap="flat" cmpd="sng" w="57150">
            <a:solidFill>
              <a:schemeClr val="dk1"/>
            </a:solidFill>
            <a:prstDash val="solid"/>
            <a:round/>
            <a:headEnd len="med" w="med" type="triangle"/>
            <a:tailEnd len="med" w="med" type="none"/>
          </a:ln>
        </p:spPr>
      </p:cxnSp>
      <p:sp>
        <p:nvSpPr>
          <p:cNvPr id="537" name="Google Shape;537;p54"/>
          <p:cNvSpPr txBox="1"/>
          <p:nvPr/>
        </p:nvSpPr>
        <p:spPr>
          <a:xfrm>
            <a:off x="838200" y="4038600"/>
            <a:ext cx="8015288"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LCAT activity = esterification of free cholesterol (HDL)</a:t>
            </a:r>
            <a:endParaRPr/>
          </a:p>
        </p:txBody>
      </p:sp>
      <p:sp>
        <p:nvSpPr>
          <p:cNvPr id="538" name="Google Shape;538;p54"/>
          <p:cNvSpPr txBox="1"/>
          <p:nvPr/>
        </p:nvSpPr>
        <p:spPr>
          <a:xfrm>
            <a:off x="609600" y="5181600"/>
            <a:ext cx="8077200" cy="11874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These postprandial changes are beneficial in maintaining whole body homeostasis of glycerides and cholesterol</a:t>
            </a:r>
            <a:endParaRPr sz="24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5"/>
          <p:cNvSpPr txBox="1"/>
          <p:nvPr/>
        </p:nvSpPr>
        <p:spPr>
          <a:xfrm>
            <a:off x="-63795" y="14171"/>
            <a:ext cx="7545515"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00"/>
                </a:solidFill>
                <a:latin typeface="Arial"/>
                <a:ea typeface="Arial"/>
                <a:cs typeface="Arial"/>
                <a:sym typeface="Arial"/>
              </a:rPr>
              <a:t>Fat accumulation in adipose: </a:t>
            </a:r>
            <a:br>
              <a:rPr b="1" lang="en-US" sz="3200">
                <a:solidFill>
                  <a:srgbClr val="FFFF00"/>
                </a:solidFill>
                <a:latin typeface="Arial"/>
                <a:ea typeface="Arial"/>
                <a:cs typeface="Arial"/>
                <a:sym typeface="Arial"/>
              </a:rPr>
            </a:br>
            <a:r>
              <a:rPr b="1" lang="en-US" sz="3200">
                <a:solidFill>
                  <a:srgbClr val="FFFF00"/>
                </a:solidFill>
                <a:latin typeface="Arial"/>
                <a:ea typeface="Arial"/>
                <a:cs typeface="Arial"/>
                <a:sym typeface="Arial"/>
              </a:rPr>
              <a:t>High I/G (Fed)</a:t>
            </a:r>
            <a:endParaRPr/>
          </a:p>
        </p:txBody>
      </p:sp>
      <p:cxnSp>
        <p:nvCxnSpPr>
          <p:cNvPr id="545" name="Google Shape;545;p55"/>
          <p:cNvCxnSpPr/>
          <p:nvPr/>
        </p:nvCxnSpPr>
        <p:spPr>
          <a:xfrm>
            <a:off x="0" y="838200"/>
            <a:ext cx="9144000" cy="0"/>
          </a:xfrm>
          <a:prstGeom prst="straightConnector1">
            <a:avLst/>
          </a:prstGeom>
          <a:noFill/>
          <a:ln cap="flat" cmpd="sng" w="9525">
            <a:solidFill>
              <a:schemeClr val="dk1"/>
            </a:solidFill>
            <a:prstDash val="solid"/>
            <a:round/>
            <a:headEnd len="med" w="med" type="none"/>
            <a:tailEnd len="med" w="med" type="none"/>
          </a:ln>
        </p:spPr>
      </p:cxnSp>
      <p:sp>
        <p:nvSpPr>
          <p:cNvPr id="546" name="Google Shape;546;p55"/>
          <p:cNvSpPr/>
          <p:nvPr/>
        </p:nvSpPr>
        <p:spPr>
          <a:xfrm>
            <a:off x="1524000" y="3886200"/>
            <a:ext cx="6096000" cy="2895600"/>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47" name="Google Shape;547;p55"/>
          <p:cNvSpPr/>
          <p:nvPr/>
        </p:nvSpPr>
        <p:spPr>
          <a:xfrm>
            <a:off x="0" y="1219200"/>
            <a:ext cx="9144000" cy="25146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48" name="Google Shape;548;p55"/>
          <p:cNvSpPr txBox="1"/>
          <p:nvPr/>
        </p:nvSpPr>
        <p:spPr>
          <a:xfrm>
            <a:off x="2667000" y="3200400"/>
            <a:ext cx="930275"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FFA</a:t>
            </a:r>
            <a:endParaRPr/>
          </a:p>
        </p:txBody>
      </p:sp>
      <p:sp>
        <p:nvSpPr>
          <p:cNvPr id="549" name="Google Shape;549;p55"/>
          <p:cNvSpPr/>
          <p:nvPr/>
        </p:nvSpPr>
        <p:spPr>
          <a:xfrm>
            <a:off x="3114675" y="3514725"/>
            <a:ext cx="619125" cy="1514475"/>
          </a:xfrm>
          <a:custGeom>
            <a:rect b="b" l="l" r="r" t="t"/>
            <a:pathLst>
              <a:path extrusionOk="0" h="792" w="450">
                <a:moveTo>
                  <a:pt x="0" y="0"/>
                </a:moveTo>
                <a:cubicBezTo>
                  <a:pt x="34" y="34"/>
                  <a:pt x="69" y="82"/>
                  <a:pt x="108" y="108"/>
                </a:cubicBezTo>
                <a:cubicBezTo>
                  <a:pt x="174" y="218"/>
                  <a:pt x="100" y="109"/>
                  <a:pt x="162" y="171"/>
                </a:cubicBezTo>
                <a:cubicBezTo>
                  <a:pt x="202" y="211"/>
                  <a:pt x="176" y="198"/>
                  <a:pt x="207" y="234"/>
                </a:cubicBezTo>
                <a:cubicBezTo>
                  <a:pt x="244" y="277"/>
                  <a:pt x="274" y="313"/>
                  <a:pt x="306" y="360"/>
                </a:cubicBezTo>
                <a:cubicBezTo>
                  <a:pt x="344" y="417"/>
                  <a:pt x="349" y="491"/>
                  <a:pt x="387" y="549"/>
                </a:cubicBezTo>
                <a:cubicBezTo>
                  <a:pt x="398" y="593"/>
                  <a:pt x="427" y="623"/>
                  <a:pt x="441" y="666"/>
                </a:cubicBezTo>
                <a:cubicBezTo>
                  <a:pt x="444" y="708"/>
                  <a:pt x="450" y="792"/>
                  <a:pt x="450" y="792"/>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50" name="Google Shape;550;p55"/>
          <p:cNvSpPr txBox="1"/>
          <p:nvPr/>
        </p:nvSpPr>
        <p:spPr>
          <a:xfrm>
            <a:off x="1066800" y="6248400"/>
            <a:ext cx="11112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 adipose</a:t>
            </a:r>
            <a:endParaRPr/>
          </a:p>
        </p:txBody>
      </p:sp>
      <p:sp>
        <p:nvSpPr>
          <p:cNvPr id="551" name="Google Shape;551;p55"/>
          <p:cNvSpPr txBox="1"/>
          <p:nvPr/>
        </p:nvSpPr>
        <p:spPr>
          <a:xfrm>
            <a:off x="5089525" y="3160713"/>
            <a:ext cx="10858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Glucose</a:t>
            </a:r>
            <a:endParaRPr/>
          </a:p>
        </p:txBody>
      </p:sp>
      <p:sp>
        <p:nvSpPr>
          <p:cNvPr id="552" name="Google Shape;552;p55"/>
          <p:cNvSpPr/>
          <p:nvPr/>
        </p:nvSpPr>
        <p:spPr>
          <a:xfrm>
            <a:off x="5105400" y="3529013"/>
            <a:ext cx="195263" cy="1271587"/>
          </a:xfrm>
          <a:custGeom>
            <a:rect b="b" l="l" r="r" t="t"/>
            <a:pathLst>
              <a:path extrusionOk="0" h="747" w="423">
                <a:moveTo>
                  <a:pt x="423" y="0"/>
                </a:moveTo>
                <a:cubicBezTo>
                  <a:pt x="360" y="21"/>
                  <a:pt x="378" y="11"/>
                  <a:pt x="324" y="45"/>
                </a:cubicBezTo>
                <a:cubicBezTo>
                  <a:pt x="306" y="57"/>
                  <a:pt x="270" y="81"/>
                  <a:pt x="270" y="81"/>
                </a:cubicBezTo>
                <a:cubicBezTo>
                  <a:pt x="236" y="132"/>
                  <a:pt x="205" y="183"/>
                  <a:pt x="171" y="234"/>
                </a:cubicBezTo>
                <a:cubicBezTo>
                  <a:pt x="151" y="314"/>
                  <a:pt x="105" y="384"/>
                  <a:pt x="72" y="459"/>
                </a:cubicBezTo>
                <a:cubicBezTo>
                  <a:pt x="51" y="506"/>
                  <a:pt x="46" y="556"/>
                  <a:pt x="27" y="603"/>
                </a:cubicBezTo>
                <a:cubicBezTo>
                  <a:pt x="19" y="649"/>
                  <a:pt x="0" y="700"/>
                  <a:pt x="0" y="747"/>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53" name="Google Shape;553;p55"/>
          <p:cNvSpPr/>
          <p:nvPr/>
        </p:nvSpPr>
        <p:spPr>
          <a:xfrm>
            <a:off x="4876800" y="3657600"/>
            <a:ext cx="152400" cy="457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54" name="Google Shape;554;p55"/>
          <p:cNvSpPr/>
          <p:nvPr/>
        </p:nvSpPr>
        <p:spPr>
          <a:xfrm>
            <a:off x="4953000" y="3657600"/>
            <a:ext cx="152400" cy="457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55" name="Google Shape;555;p55"/>
          <p:cNvSpPr/>
          <p:nvPr/>
        </p:nvSpPr>
        <p:spPr>
          <a:xfrm>
            <a:off x="5105400" y="3657600"/>
            <a:ext cx="152400" cy="457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556" name="Google Shape;556;p55"/>
          <p:cNvCxnSpPr/>
          <p:nvPr/>
        </p:nvCxnSpPr>
        <p:spPr>
          <a:xfrm>
            <a:off x="5562600" y="3886200"/>
            <a:ext cx="2057400" cy="228600"/>
          </a:xfrm>
          <a:prstGeom prst="straightConnector1">
            <a:avLst/>
          </a:prstGeom>
          <a:noFill/>
          <a:ln cap="flat" cmpd="sng" w="9525">
            <a:solidFill>
              <a:schemeClr val="dk1"/>
            </a:solidFill>
            <a:prstDash val="solid"/>
            <a:round/>
            <a:headEnd len="med" w="med" type="triangle"/>
            <a:tailEnd len="med" w="med" type="none"/>
          </a:ln>
        </p:spPr>
      </p:cxnSp>
      <p:sp>
        <p:nvSpPr>
          <p:cNvPr id="557" name="Google Shape;557;p55"/>
          <p:cNvSpPr txBox="1"/>
          <p:nvPr/>
        </p:nvSpPr>
        <p:spPr>
          <a:xfrm>
            <a:off x="7908925" y="3770313"/>
            <a:ext cx="1136650" cy="11906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Insulin</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regulated</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glucose</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transport</a:t>
            </a:r>
            <a:endParaRPr/>
          </a:p>
        </p:txBody>
      </p:sp>
      <p:sp>
        <p:nvSpPr>
          <p:cNvPr id="558" name="Google Shape;558;p55"/>
          <p:cNvSpPr txBox="1"/>
          <p:nvPr/>
        </p:nvSpPr>
        <p:spPr>
          <a:xfrm>
            <a:off x="2438400" y="4495800"/>
            <a:ext cx="6286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CoA</a:t>
            </a:r>
            <a:endParaRPr/>
          </a:p>
        </p:txBody>
      </p:sp>
      <p:sp>
        <p:nvSpPr>
          <p:cNvPr id="559" name="Google Shape;559;p55"/>
          <p:cNvSpPr/>
          <p:nvPr/>
        </p:nvSpPr>
        <p:spPr>
          <a:xfrm>
            <a:off x="3048000" y="4648200"/>
            <a:ext cx="614363" cy="85725"/>
          </a:xfrm>
          <a:custGeom>
            <a:rect b="b" l="l" r="r" t="t"/>
            <a:pathLst>
              <a:path extrusionOk="0" h="54" w="387">
                <a:moveTo>
                  <a:pt x="0" y="45"/>
                </a:moveTo>
                <a:cubicBezTo>
                  <a:pt x="12" y="42"/>
                  <a:pt x="25" y="41"/>
                  <a:pt x="36" y="36"/>
                </a:cubicBezTo>
                <a:cubicBezTo>
                  <a:pt x="52" y="29"/>
                  <a:pt x="64" y="14"/>
                  <a:pt x="81" y="9"/>
                </a:cubicBezTo>
                <a:cubicBezTo>
                  <a:pt x="104" y="2"/>
                  <a:pt x="129" y="3"/>
                  <a:pt x="153" y="0"/>
                </a:cubicBezTo>
                <a:cubicBezTo>
                  <a:pt x="198" y="5"/>
                  <a:pt x="251" y="8"/>
                  <a:pt x="297" y="18"/>
                </a:cubicBezTo>
                <a:cubicBezTo>
                  <a:pt x="330" y="25"/>
                  <a:pt x="352" y="54"/>
                  <a:pt x="387" y="54"/>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0" name="Google Shape;560;p55"/>
          <p:cNvSpPr txBox="1"/>
          <p:nvPr/>
        </p:nvSpPr>
        <p:spPr>
          <a:xfrm>
            <a:off x="2895600" y="5029200"/>
            <a:ext cx="16700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Fatty acyl CoA</a:t>
            </a:r>
            <a:endParaRPr/>
          </a:p>
        </p:txBody>
      </p:sp>
      <p:sp>
        <p:nvSpPr>
          <p:cNvPr id="561" name="Google Shape;561;p55"/>
          <p:cNvSpPr txBox="1"/>
          <p:nvPr/>
        </p:nvSpPr>
        <p:spPr>
          <a:xfrm>
            <a:off x="4860925" y="4760913"/>
            <a:ext cx="6413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G3P</a:t>
            </a:r>
            <a:endParaRPr/>
          </a:p>
        </p:txBody>
      </p:sp>
      <p:sp>
        <p:nvSpPr>
          <p:cNvPr id="562" name="Google Shape;562;p55"/>
          <p:cNvSpPr/>
          <p:nvPr/>
        </p:nvSpPr>
        <p:spPr>
          <a:xfrm>
            <a:off x="4495800" y="5410200"/>
            <a:ext cx="561975" cy="504825"/>
          </a:xfrm>
          <a:custGeom>
            <a:rect b="b" l="l" r="r" t="t"/>
            <a:pathLst>
              <a:path extrusionOk="0" h="360" w="324">
                <a:moveTo>
                  <a:pt x="0" y="0"/>
                </a:moveTo>
                <a:cubicBezTo>
                  <a:pt x="22" y="33"/>
                  <a:pt x="35" y="71"/>
                  <a:pt x="63" y="99"/>
                </a:cubicBezTo>
                <a:cubicBezTo>
                  <a:pt x="107" y="143"/>
                  <a:pt x="163" y="181"/>
                  <a:pt x="207" y="225"/>
                </a:cubicBezTo>
                <a:cubicBezTo>
                  <a:pt x="244" y="262"/>
                  <a:pt x="282" y="339"/>
                  <a:pt x="324" y="360"/>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3" name="Google Shape;563;p55"/>
          <p:cNvSpPr/>
          <p:nvPr/>
        </p:nvSpPr>
        <p:spPr>
          <a:xfrm>
            <a:off x="5035550" y="5072063"/>
            <a:ext cx="107950" cy="1028700"/>
          </a:xfrm>
          <a:custGeom>
            <a:rect b="b" l="l" r="r" t="t"/>
            <a:pathLst>
              <a:path extrusionOk="0" h="648" w="68">
                <a:moveTo>
                  <a:pt x="68" y="0"/>
                </a:moveTo>
                <a:cubicBezTo>
                  <a:pt x="63" y="40"/>
                  <a:pt x="53" y="115"/>
                  <a:pt x="50" y="153"/>
                </a:cubicBezTo>
                <a:cubicBezTo>
                  <a:pt x="44" y="224"/>
                  <a:pt x="54" y="291"/>
                  <a:pt x="14" y="351"/>
                </a:cubicBezTo>
                <a:cubicBezTo>
                  <a:pt x="0" y="450"/>
                  <a:pt x="14" y="548"/>
                  <a:pt x="14" y="648"/>
                </a:cubicBezTo>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64" name="Google Shape;564;p55"/>
          <p:cNvSpPr txBox="1"/>
          <p:nvPr/>
        </p:nvSpPr>
        <p:spPr>
          <a:xfrm>
            <a:off x="4572000" y="6096000"/>
            <a:ext cx="1479550" cy="3667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Triglycerides</a:t>
            </a:r>
            <a:endParaRPr/>
          </a:p>
        </p:txBody>
      </p:sp>
      <p:sp>
        <p:nvSpPr>
          <p:cNvPr id="565" name="Google Shape;565;p55"/>
          <p:cNvSpPr/>
          <p:nvPr/>
        </p:nvSpPr>
        <p:spPr>
          <a:xfrm>
            <a:off x="609600" y="1752600"/>
            <a:ext cx="1447800" cy="1371600"/>
          </a:xfrm>
          <a:prstGeom prst="ellipse">
            <a:avLst/>
          </a:prstGeom>
          <a:solidFill>
            <a:schemeClr val="folHlink"/>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TG/CE</a:t>
            </a:r>
            <a:endParaRPr/>
          </a:p>
        </p:txBody>
      </p:sp>
      <p:sp>
        <p:nvSpPr>
          <p:cNvPr id="566" name="Google Shape;566;p55"/>
          <p:cNvSpPr/>
          <p:nvPr/>
        </p:nvSpPr>
        <p:spPr>
          <a:xfrm>
            <a:off x="685800" y="1371600"/>
            <a:ext cx="609600" cy="6096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B48</a:t>
            </a:r>
            <a:endParaRPr/>
          </a:p>
        </p:txBody>
      </p:sp>
      <p:sp>
        <p:nvSpPr>
          <p:cNvPr id="567" name="Google Shape;567;p55"/>
          <p:cNvSpPr/>
          <p:nvPr/>
        </p:nvSpPr>
        <p:spPr>
          <a:xfrm>
            <a:off x="1752600" y="1600200"/>
            <a:ext cx="457200" cy="533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CII</a:t>
            </a:r>
            <a:endParaRPr/>
          </a:p>
        </p:txBody>
      </p:sp>
      <p:sp>
        <p:nvSpPr>
          <p:cNvPr id="568" name="Google Shape;568;p55"/>
          <p:cNvSpPr/>
          <p:nvPr/>
        </p:nvSpPr>
        <p:spPr>
          <a:xfrm>
            <a:off x="304800" y="2362200"/>
            <a:ext cx="457200" cy="533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CIII</a:t>
            </a:r>
            <a:endParaRPr/>
          </a:p>
        </p:txBody>
      </p:sp>
      <p:cxnSp>
        <p:nvCxnSpPr>
          <p:cNvPr id="569" name="Google Shape;569;p55"/>
          <p:cNvCxnSpPr/>
          <p:nvPr/>
        </p:nvCxnSpPr>
        <p:spPr>
          <a:xfrm flipH="1">
            <a:off x="2971800" y="1219200"/>
            <a:ext cx="228600" cy="685800"/>
          </a:xfrm>
          <a:prstGeom prst="straightConnector1">
            <a:avLst/>
          </a:prstGeom>
          <a:noFill/>
          <a:ln cap="flat" cmpd="sng" w="9525">
            <a:solidFill>
              <a:schemeClr val="dk1"/>
            </a:solidFill>
            <a:prstDash val="solid"/>
            <a:round/>
            <a:headEnd len="med" w="med" type="none"/>
            <a:tailEnd len="med" w="med" type="none"/>
          </a:ln>
        </p:spPr>
      </p:cxnSp>
      <p:sp>
        <p:nvSpPr>
          <p:cNvPr id="570" name="Google Shape;570;p55"/>
          <p:cNvSpPr/>
          <p:nvPr/>
        </p:nvSpPr>
        <p:spPr>
          <a:xfrm>
            <a:off x="2514600" y="1905000"/>
            <a:ext cx="762000" cy="533400"/>
          </a:xfrm>
          <a:prstGeom prst="rect">
            <a:avLst/>
          </a:prstGeom>
          <a:solidFill>
            <a:schemeClr val="hlink"/>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LPL</a:t>
            </a:r>
            <a:endParaRPr/>
          </a:p>
        </p:txBody>
      </p:sp>
      <p:sp>
        <p:nvSpPr>
          <p:cNvPr id="571" name="Google Shape;571;p55"/>
          <p:cNvSpPr/>
          <p:nvPr/>
        </p:nvSpPr>
        <p:spPr>
          <a:xfrm>
            <a:off x="2028825" y="2386013"/>
            <a:ext cx="871538" cy="771525"/>
          </a:xfrm>
          <a:custGeom>
            <a:rect b="b" l="l" r="r" t="t"/>
            <a:pathLst>
              <a:path extrusionOk="0" h="486" w="549">
                <a:moveTo>
                  <a:pt x="0" y="27"/>
                </a:moveTo>
                <a:cubicBezTo>
                  <a:pt x="82" y="0"/>
                  <a:pt x="166" y="12"/>
                  <a:pt x="243" y="45"/>
                </a:cubicBezTo>
                <a:cubicBezTo>
                  <a:pt x="310" y="74"/>
                  <a:pt x="219" y="20"/>
                  <a:pt x="324" y="90"/>
                </a:cubicBezTo>
                <a:cubicBezTo>
                  <a:pt x="333" y="96"/>
                  <a:pt x="351" y="108"/>
                  <a:pt x="351" y="108"/>
                </a:cubicBezTo>
                <a:cubicBezTo>
                  <a:pt x="365" y="150"/>
                  <a:pt x="386" y="191"/>
                  <a:pt x="423" y="216"/>
                </a:cubicBezTo>
                <a:cubicBezTo>
                  <a:pt x="454" y="309"/>
                  <a:pt x="505" y="398"/>
                  <a:pt x="549" y="486"/>
                </a:cubicBezTo>
              </a:path>
            </a:pathLst>
          </a:cu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572" name="Google Shape;572;p55"/>
          <p:cNvSpPr txBox="1"/>
          <p:nvPr/>
        </p:nvSpPr>
        <p:spPr>
          <a:xfrm>
            <a:off x="3184525" y="874713"/>
            <a:ext cx="25717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Capillary endothelium</a:t>
            </a:r>
            <a:endParaRPr/>
          </a:p>
        </p:txBody>
      </p:sp>
      <p:sp>
        <p:nvSpPr>
          <p:cNvPr id="573" name="Google Shape;573;p55"/>
          <p:cNvSpPr txBox="1"/>
          <p:nvPr/>
        </p:nvSpPr>
        <p:spPr>
          <a:xfrm>
            <a:off x="4403725" y="1484313"/>
            <a:ext cx="8318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insulin</a:t>
            </a:r>
            <a:endParaRPr/>
          </a:p>
        </p:txBody>
      </p:sp>
      <p:cxnSp>
        <p:nvCxnSpPr>
          <p:cNvPr id="574" name="Google Shape;574;p55"/>
          <p:cNvCxnSpPr/>
          <p:nvPr/>
        </p:nvCxnSpPr>
        <p:spPr>
          <a:xfrm rot="10800000">
            <a:off x="3200400" y="1600200"/>
            <a:ext cx="1143000" cy="76200"/>
          </a:xfrm>
          <a:prstGeom prst="straightConnector1">
            <a:avLst/>
          </a:prstGeom>
          <a:noFill/>
          <a:ln cap="flat" cmpd="sng" w="57150">
            <a:solidFill>
              <a:schemeClr val="dk1"/>
            </a:solidFill>
            <a:prstDash val="solid"/>
            <a:round/>
            <a:headEnd len="med" w="med" type="none"/>
            <a:tailEnd len="med" w="med" type="triangle"/>
          </a:ln>
        </p:spPr>
      </p:cxnSp>
      <p:sp>
        <p:nvSpPr>
          <p:cNvPr id="575" name="Google Shape;575;p55"/>
          <p:cNvSpPr txBox="1"/>
          <p:nvPr/>
        </p:nvSpPr>
        <p:spPr>
          <a:xfrm>
            <a:off x="3565525" y="1331913"/>
            <a:ext cx="4699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t>
            </a:r>
            <a:endParaRPr/>
          </a:p>
        </p:txBody>
      </p:sp>
      <p:sp>
        <p:nvSpPr>
          <p:cNvPr id="576" name="Google Shape;576;p55"/>
          <p:cNvSpPr txBox="1"/>
          <p:nvPr/>
        </p:nvSpPr>
        <p:spPr>
          <a:xfrm>
            <a:off x="6308725" y="3694113"/>
            <a:ext cx="46990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t>
            </a:r>
            <a:endParaRPr/>
          </a:p>
        </p:txBody>
      </p:sp>
      <p:sp>
        <p:nvSpPr>
          <p:cNvPr id="577" name="Google Shape;577;p55"/>
          <p:cNvSpPr txBox="1"/>
          <p:nvPr/>
        </p:nvSpPr>
        <p:spPr>
          <a:xfrm>
            <a:off x="4251325" y="3389313"/>
            <a:ext cx="7302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glut4</a:t>
            </a:r>
            <a:endParaRPr/>
          </a:p>
        </p:txBody>
      </p:sp>
      <p:sp>
        <p:nvSpPr>
          <p:cNvPr id="578" name="Google Shape;578;p55"/>
          <p:cNvSpPr txBox="1"/>
          <p:nvPr/>
        </p:nvSpPr>
        <p:spPr>
          <a:xfrm>
            <a:off x="609600" y="3214688"/>
            <a:ext cx="14033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chylomicron</a:t>
            </a:r>
            <a:endParaRPr/>
          </a:p>
        </p:txBody>
      </p:sp>
      <p:sp>
        <p:nvSpPr>
          <p:cNvPr id="579" name="Google Shape;579;p55"/>
          <p:cNvSpPr/>
          <p:nvPr/>
        </p:nvSpPr>
        <p:spPr>
          <a:xfrm>
            <a:off x="5257800" y="3657600"/>
            <a:ext cx="152400" cy="4572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cxnSp>
        <p:nvCxnSpPr>
          <p:cNvPr id="580" name="Google Shape;580;p55"/>
          <p:cNvCxnSpPr/>
          <p:nvPr/>
        </p:nvCxnSpPr>
        <p:spPr>
          <a:xfrm>
            <a:off x="3581400" y="1447800"/>
            <a:ext cx="457200" cy="152400"/>
          </a:xfrm>
          <a:prstGeom prst="straightConnector1">
            <a:avLst/>
          </a:prstGeom>
          <a:noFill/>
          <a:ln cap="flat" cmpd="sng" w="57150">
            <a:solidFill>
              <a:srgbClr val="FF0000"/>
            </a:solidFill>
            <a:prstDash val="solid"/>
            <a:round/>
            <a:headEnd len="med" w="med" type="none"/>
            <a:tailEnd len="med" w="med" type="none"/>
          </a:ln>
        </p:spPr>
      </p:cxnSp>
      <p:cxnSp>
        <p:nvCxnSpPr>
          <p:cNvPr id="581" name="Google Shape;581;p55"/>
          <p:cNvCxnSpPr/>
          <p:nvPr/>
        </p:nvCxnSpPr>
        <p:spPr>
          <a:xfrm flipH="1">
            <a:off x="3581400" y="1371600"/>
            <a:ext cx="381000" cy="304800"/>
          </a:xfrm>
          <a:prstGeom prst="straightConnector1">
            <a:avLst/>
          </a:prstGeom>
          <a:noFill/>
          <a:ln cap="flat" cmpd="sng" w="57150">
            <a:solidFill>
              <a:srgbClr val="FF0000"/>
            </a:solidFill>
            <a:prstDash val="solid"/>
            <a:round/>
            <a:headEnd len="med" w="med" type="none"/>
            <a:tailEnd len="med" w="med" type="none"/>
          </a:ln>
        </p:spPr>
      </p:cxnSp>
      <p:cxnSp>
        <p:nvCxnSpPr>
          <p:cNvPr id="582" name="Google Shape;582;p55"/>
          <p:cNvCxnSpPr/>
          <p:nvPr/>
        </p:nvCxnSpPr>
        <p:spPr>
          <a:xfrm>
            <a:off x="6324600" y="3810000"/>
            <a:ext cx="457200" cy="152400"/>
          </a:xfrm>
          <a:prstGeom prst="straightConnector1">
            <a:avLst/>
          </a:prstGeom>
          <a:noFill/>
          <a:ln cap="flat" cmpd="sng" w="57150">
            <a:solidFill>
              <a:srgbClr val="FF0000"/>
            </a:solidFill>
            <a:prstDash val="solid"/>
            <a:round/>
            <a:headEnd len="med" w="med" type="none"/>
            <a:tailEnd len="med" w="med" type="none"/>
          </a:ln>
        </p:spPr>
      </p:cxnSp>
      <p:cxnSp>
        <p:nvCxnSpPr>
          <p:cNvPr id="583" name="Google Shape;583;p55"/>
          <p:cNvCxnSpPr/>
          <p:nvPr/>
        </p:nvCxnSpPr>
        <p:spPr>
          <a:xfrm flipH="1">
            <a:off x="6324600" y="3733800"/>
            <a:ext cx="381000" cy="304800"/>
          </a:xfrm>
          <a:prstGeom prst="straightConnector1">
            <a:avLst/>
          </a:prstGeom>
          <a:noFill/>
          <a:ln cap="flat" cmpd="sng" w="57150">
            <a:solidFill>
              <a:srgbClr val="FF0000"/>
            </a:solidFill>
            <a:prstDash val="solid"/>
            <a:round/>
            <a:headEnd len="med" w="med" type="none"/>
            <a:tailEnd len="med" w="med" type="none"/>
          </a:ln>
        </p:spPr>
      </p:cxnSp>
      <p:cxnSp>
        <p:nvCxnSpPr>
          <p:cNvPr id="584" name="Google Shape;584;p55"/>
          <p:cNvCxnSpPr/>
          <p:nvPr/>
        </p:nvCxnSpPr>
        <p:spPr>
          <a:xfrm>
            <a:off x="2514600" y="2667000"/>
            <a:ext cx="457200" cy="152400"/>
          </a:xfrm>
          <a:prstGeom prst="straightConnector1">
            <a:avLst/>
          </a:prstGeom>
          <a:noFill/>
          <a:ln cap="flat" cmpd="sng" w="57150">
            <a:solidFill>
              <a:srgbClr val="FF0000"/>
            </a:solidFill>
            <a:prstDash val="solid"/>
            <a:round/>
            <a:headEnd len="med" w="med" type="none"/>
            <a:tailEnd len="med" w="med" type="none"/>
          </a:ln>
        </p:spPr>
      </p:cxnSp>
      <p:cxnSp>
        <p:nvCxnSpPr>
          <p:cNvPr id="585" name="Google Shape;585;p55"/>
          <p:cNvCxnSpPr/>
          <p:nvPr/>
        </p:nvCxnSpPr>
        <p:spPr>
          <a:xfrm flipH="1">
            <a:off x="2514600" y="2590800"/>
            <a:ext cx="381000" cy="304800"/>
          </a:xfrm>
          <a:prstGeom prst="straightConnector1">
            <a:avLst/>
          </a:prstGeom>
          <a:noFill/>
          <a:ln cap="flat" cmpd="sng" w="57150">
            <a:solidFill>
              <a:srgbClr val="FF0000"/>
            </a:solidFill>
            <a:prstDash val="solid"/>
            <a:round/>
            <a:headEnd len="med" w="med" type="none"/>
            <a:tailEnd len="med" w="med" type="none"/>
          </a:ln>
        </p:spPr>
      </p:cxnSp>
      <p:cxnSp>
        <p:nvCxnSpPr>
          <p:cNvPr id="586" name="Google Shape;586;p55"/>
          <p:cNvCxnSpPr/>
          <p:nvPr/>
        </p:nvCxnSpPr>
        <p:spPr>
          <a:xfrm flipH="1" rot="10800000">
            <a:off x="3657600" y="2514600"/>
            <a:ext cx="1524000" cy="1600200"/>
          </a:xfrm>
          <a:prstGeom prst="straightConnector1">
            <a:avLst/>
          </a:prstGeom>
          <a:noFill/>
          <a:ln cap="flat" cmpd="sng" w="57150">
            <a:solidFill>
              <a:srgbClr val="FF0000"/>
            </a:solidFill>
            <a:prstDash val="solid"/>
            <a:round/>
            <a:headEnd len="med" w="med" type="none"/>
            <a:tailEnd len="med" w="med" type="triangle"/>
          </a:ln>
        </p:spPr>
      </p:cxnSp>
      <p:sp>
        <p:nvSpPr>
          <p:cNvPr id="587" name="Google Shape;587;p55"/>
          <p:cNvSpPr txBox="1"/>
          <p:nvPr/>
        </p:nvSpPr>
        <p:spPr>
          <a:xfrm>
            <a:off x="5241925" y="2322513"/>
            <a:ext cx="2813050"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Arial"/>
                <a:ea typeface="Arial"/>
                <a:cs typeface="Arial"/>
                <a:sym typeface="Arial"/>
              </a:rPr>
              <a:t>FFA-albumin (oxidation)</a:t>
            </a:r>
            <a:endParaRPr/>
          </a:p>
        </p:txBody>
      </p:sp>
      <p:sp>
        <p:nvSpPr>
          <p:cNvPr id="588" name="Google Shape;588;p55"/>
          <p:cNvSpPr txBox="1"/>
          <p:nvPr/>
        </p:nvSpPr>
        <p:spPr>
          <a:xfrm>
            <a:off x="3657600" y="2667000"/>
            <a:ext cx="14478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Glucagon</a:t>
            </a:r>
            <a:endParaRPr sz="18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6"/>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and Lipoprotein Population Distributions</a:t>
            </a:r>
            <a:endParaRPr/>
          </a:p>
        </p:txBody>
      </p:sp>
      <p:sp>
        <p:nvSpPr>
          <p:cNvPr id="595" name="Google Shape;595;p56"/>
          <p:cNvSpPr txBox="1"/>
          <p:nvPr>
            <p:ph idx="1" type="body"/>
          </p:nvPr>
        </p:nvSpPr>
        <p:spPr>
          <a:xfrm>
            <a:off x="330200" y="2250628"/>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Women have, on average, higher HDL cholesterol levels but lower total cholesterol &amp; triglyceride levels than men.</a:t>
            </a:r>
            <a:endParaRPr/>
          </a:p>
          <a:p>
            <a:pPr indent="-280988" lvl="0" marL="280988" rtl="0" algn="l">
              <a:lnSpc>
                <a:spcPct val="90000"/>
              </a:lnSpc>
              <a:spcBef>
                <a:spcPts val="1320"/>
              </a:spcBef>
              <a:spcAft>
                <a:spcPts val="0"/>
              </a:spcAft>
              <a:buSzPts val="2200"/>
              <a:buFont typeface="Verdana"/>
              <a:buChar char="•"/>
            </a:pPr>
            <a:r>
              <a:rPr lang="en-US"/>
              <a:t>After menopause, no difference in total cholesterol</a:t>
            </a:r>
            <a:endParaRPr/>
          </a:p>
          <a:p>
            <a:pPr indent="-280988" lvl="0" marL="280988" rtl="0" algn="l">
              <a:lnSpc>
                <a:spcPct val="90000"/>
              </a:lnSpc>
              <a:spcBef>
                <a:spcPts val="1320"/>
              </a:spcBef>
              <a:spcAft>
                <a:spcPts val="0"/>
              </a:spcAft>
              <a:buSzPts val="2200"/>
              <a:buFont typeface="Verdana"/>
              <a:buChar char="•"/>
            </a:pPr>
            <a:r>
              <a:rPr lang="en-US"/>
              <a:t>Total &amp; LDL cholesterol &amp; triglyceride levels all increase with age, in both men &amp; women.</a:t>
            </a:r>
            <a:endParaRPr/>
          </a:p>
          <a:p>
            <a:pPr indent="-280988" lvl="0" marL="280988" rtl="0" algn="l">
              <a:lnSpc>
                <a:spcPct val="90000"/>
              </a:lnSpc>
              <a:spcBef>
                <a:spcPts val="1320"/>
              </a:spcBef>
              <a:spcAft>
                <a:spcPts val="0"/>
              </a:spcAft>
              <a:buSzPts val="2200"/>
              <a:buFont typeface="Verdana"/>
              <a:buChar char="•"/>
            </a:pPr>
            <a:r>
              <a:rPr lang="en-US"/>
              <a:t>Total &amp; LDL cholesterol &amp; triglycerides are much lower in young children than adults.</a:t>
            </a:r>
            <a:endParaRPr/>
          </a:p>
          <a:p>
            <a:pPr indent="-280988" lvl="0" marL="280988" rtl="0" algn="l">
              <a:lnSpc>
                <a:spcPct val="90000"/>
              </a:lnSpc>
              <a:spcBef>
                <a:spcPts val="1320"/>
              </a:spcBef>
              <a:spcAft>
                <a:spcPts val="0"/>
              </a:spcAft>
              <a:buSzPts val="2200"/>
              <a:buFont typeface="Verdana"/>
              <a:buChar char="•"/>
            </a:pPr>
            <a:r>
              <a:rPr lang="en-US"/>
              <a:t>At puberty, boys’ HDL cholesterol drops 20% to adult male levels, but girls’ does not change.</a:t>
            </a:r>
            <a:endParaRPr/>
          </a:p>
          <a:p>
            <a:pPr indent="-280988" lvl="0" marL="280988" rtl="0" algn="l">
              <a:lnSpc>
                <a:spcPct val="90000"/>
              </a:lnSpc>
              <a:spcBef>
                <a:spcPts val="1320"/>
              </a:spcBef>
              <a:spcAft>
                <a:spcPts val="0"/>
              </a:spcAft>
              <a:buSzPts val="2200"/>
              <a:buFont typeface="Verdana"/>
              <a:buChar char="•"/>
            </a:pPr>
            <a:r>
              <a:rPr lang="en-US"/>
              <a:t>Lower rates of LDL cholesterol &amp; heart disease in Asians (food and lifestyle differences)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601" name="Google Shape;601;p57"/>
          <p:cNvPicPr preferRelativeResize="0"/>
          <p:nvPr/>
        </p:nvPicPr>
        <p:blipFill rotWithShape="1">
          <a:blip r:embed="rId3">
            <a:alphaModFix/>
          </a:blip>
          <a:srcRect b="0" l="0" r="0" t="0"/>
          <a:stretch/>
        </p:blipFill>
        <p:spPr>
          <a:xfrm>
            <a:off x="457200" y="914400"/>
            <a:ext cx="8272522" cy="5105400"/>
          </a:xfrm>
          <a:prstGeom prst="rect">
            <a:avLst/>
          </a:prstGeom>
          <a:noFill/>
          <a:ln cap="flat" cmpd="sng" w="9525">
            <a:solidFill>
              <a:schemeClr val="accent1"/>
            </a:solidFill>
            <a:prstDash val="solid"/>
            <a:miter lim="800000"/>
            <a:headEnd len="sm" w="sm" type="none"/>
            <a:tailEnd len="sm" w="sm" type="none"/>
          </a:ln>
        </p:spPr>
      </p:pic>
      <p:sp>
        <p:nvSpPr>
          <p:cNvPr id="602" name="Google Shape;602;p57"/>
          <p:cNvSpPr txBox="1"/>
          <p:nvPr/>
        </p:nvSpPr>
        <p:spPr>
          <a:xfrm>
            <a:off x="457200" y="6148745"/>
            <a:ext cx="78486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NCEP: National cholesterol education program in USA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8"/>
          <p:cNvSpPr txBox="1"/>
          <p:nvPr>
            <p:ph type="title"/>
          </p:nvPr>
        </p:nvSpPr>
        <p:spPr>
          <a:xfrm>
            <a:off x="53747" y="1215493"/>
            <a:ext cx="9994020" cy="290849"/>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sz="2100"/>
              <a:t>Diagnosis and Treatment of Lipid Disorders (Dyslipidemias)</a:t>
            </a:r>
            <a:endParaRPr/>
          </a:p>
        </p:txBody>
      </p:sp>
      <p:sp>
        <p:nvSpPr>
          <p:cNvPr id="609" name="Google Shape;609;p58"/>
          <p:cNvSpPr txBox="1"/>
          <p:nvPr>
            <p:ph idx="1" type="body"/>
          </p:nvPr>
        </p:nvSpPr>
        <p:spPr>
          <a:xfrm>
            <a:off x="53748" y="1665834"/>
            <a:ext cx="8613775" cy="5192166"/>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solidFill>
                  <a:srgbClr val="7030A0"/>
                </a:solidFill>
              </a:rPr>
              <a:t>Dyslipidemias</a:t>
            </a:r>
            <a:r>
              <a:rPr lang="en-US"/>
              <a:t> - diseases associated with abnormal blood lipid concentrations</a:t>
            </a:r>
            <a:endParaRPr/>
          </a:p>
          <a:p>
            <a:pPr indent="-280988" lvl="0" marL="280988" rtl="0" algn="l">
              <a:lnSpc>
                <a:spcPct val="90000"/>
              </a:lnSpc>
              <a:spcBef>
                <a:spcPts val="1320"/>
              </a:spcBef>
              <a:spcAft>
                <a:spcPts val="0"/>
              </a:spcAft>
              <a:buSzPts val="2200"/>
              <a:buFont typeface="Verdana"/>
              <a:buChar char="•"/>
            </a:pPr>
            <a:r>
              <a:rPr lang="en-US"/>
              <a:t>Arteriosclerosis</a:t>
            </a:r>
            <a:endParaRPr/>
          </a:p>
          <a:p>
            <a:pPr indent="-404813" lvl="1" marL="862013" rtl="0" algn="l">
              <a:lnSpc>
                <a:spcPct val="90000"/>
              </a:lnSpc>
              <a:spcBef>
                <a:spcPts val="1080"/>
              </a:spcBef>
              <a:spcAft>
                <a:spcPts val="0"/>
              </a:spcAft>
              <a:buSzPts val="1800"/>
              <a:buFont typeface="Verdana"/>
              <a:buChar char="–"/>
            </a:pPr>
            <a:r>
              <a:rPr lang="en-US" sz="1800"/>
              <a:t>Single leading cause of death &amp; disability in U.S.</a:t>
            </a:r>
            <a:endParaRPr/>
          </a:p>
          <a:p>
            <a:pPr indent="-404813" lvl="1" marL="862013" rtl="0" algn="l">
              <a:lnSpc>
                <a:spcPct val="90000"/>
              </a:lnSpc>
              <a:spcBef>
                <a:spcPts val="1080"/>
              </a:spcBef>
              <a:spcAft>
                <a:spcPts val="0"/>
              </a:spcAft>
              <a:buSzPts val="1800"/>
              <a:buFont typeface="Verdana"/>
              <a:buChar char="–"/>
            </a:pPr>
            <a:r>
              <a:rPr lang="en-US" sz="1800"/>
              <a:t>Caused by lipids, in form of esterified cholesterol, being deposited in artery walls, resulting in fatty streaks</a:t>
            </a:r>
            <a:endParaRPr/>
          </a:p>
          <a:p>
            <a:pPr indent="-404813" lvl="1" marL="862013" rtl="0" algn="l">
              <a:lnSpc>
                <a:spcPct val="90000"/>
              </a:lnSpc>
              <a:spcBef>
                <a:spcPts val="1080"/>
              </a:spcBef>
              <a:spcAft>
                <a:spcPts val="0"/>
              </a:spcAft>
              <a:buSzPts val="1800"/>
              <a:buFont typeface="Verdana"/>
              <a:buChar char="–"/>
            </a:pPr>
            <a:r>
              <a:rPr lang="en-US" sz="1800"/>
              <a:t>Fatty streaks develop into plaques that can block blood flow.</a:t>
            </a:r>
            <a:endParaRPr/>
          </a:p>
          <a:p>
            <a:pPr indent="-404813" lvl="1" marL="862013" rtl="0" algn="l">
              <a:lnSpc>
                <a:spcPct val="90000"/>
              </a:lnSpc>
              <a:spcBef>
                <a:spcPts val="1080"/>
              </a:spcBef>
              <a:spcAft>
                <a:spcPts val="0"/>
              </a:spcAft>
              <a:buSzPts val="1800"/>
              <a:buFont typeface="Verdana"/>
              <a:buChar char="–"/>
            </a:pPr>
            <a:r>
              <a:rPr lang="en-US" sz="1800"/>
              <a:t>When plaque develops in arteries of the </a:t>
            </a:r>
            <a:r>
              <a:rPr lang="en-US" sz="1800">
                <a:solidFill>
                  <a:srgbClr val="115293"/>
                </a:solidFill>
              </a:rPr>
              <a:t>arms or legs 🡪 peripheral vascular disease (PVD); </a:t>
            </a:r>
            <a:r>
              <a:rPr lang="en-US" sz="1800"/>
              <a:t>when it develops in the </a:t>
            </a:r>
            <a:r>
              <a:rPr lang="en-US" sz="1800">
                <a:solidFill>
                  <a:srgbClr val="C00000"/>
                </a:solidFill>
              </a:rPr>
              <a:t>heart 🡪 coronary artery disease (CAD)</a:t>
            </a:r>
            <a:r>
              <a:rPr lang="en-US" sz="1800"/>
              <a:t>; when it develops in the vessels of the </a:t>
            </a:r>
            <a:r>
              <a:rPr lang="en-US" sz="1800">
                <a:solidFill>
                  <a:srgbClr val="00B050"/>
                </a:solidFill>
              </a:rPr>
              <a:t>brain 🡪 cerebrovascular disease (CVD)</a:t>
            </a:r>
            <a:endParaRPr/>
          </a:p>
          <a:p>
            <a:pPr indent="-404813" lvl="1" marL="862013" rtl="0" algn="l">
              <a:lnSpc>
                <a:spcPct val="90000"/>
              </a:lnSpc>
              <a:spcBef>
                <a:spcPts val="1080"/>
              </a:spcBef>
              <a:spcAft>
                <a:spcPts val="0"/>
              </a:spcAft>
              <a:buSzPts val="1800"/>
              <a:buFont typeface="Verdana"/>
              <a:buChar char="–"/>
            </a:pPr>
            <a:r>
              <a:rPr lang="en-US" sz="1800"/>
              <a:t>Plaque formation involves repeated cycles of cell injury, followed by infiltration and cell proliferation to repair the site. LDL is believed to play a central role in initiating and promoting plaque formation. It is deposited into the subendothelial space where it is taken up by various cells, including macrophages</a:t>
            </a: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59"/>
          <p:cNvSpPr txBox="1"/>
          <p:nvPr>
            <p:ph type="title"/>
          </p:nvPr>
        </p:nvSpPr>
        <p:spPr>
          <a:xfrm>
            <a:off x="53747" y="1215493"/>
            <a:ext cx="9994020" cy="290849"/>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sz="2100"/>
              <a:t>Diagnosis and Treatment of Lipid Disorders (Dyslipidemias)</a:t>
            </a:r>
            <a:endParaRPr/>
          </a:p>
        </p:txBody>
      </p:sp>
      <p:sp>
        <p:nvSpPr>
          <p:cNvPr id="616" name="Google Shape;616;p59"/>
          <p:cNvSpPr txBox="1"/>
          <p:nvPr>
            <p:ph idx="1" type="body"/>
          </p:nvPr>
        </p:nvSpPr>
        <p:spPr>
          <a:xfrm>
            <a:off x="53748" y="1665834"/>
            <a:ext cx="9090252" cy="5192166"/>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Arteriosclerosis drugs/therapy</a:t>
            </a:r>
            <a:endParaRPr/>
          </a:p>
          <a:p>
            <a:pPr indent="-404813" lvl="1" marL="862013" rtl="0" algn="l">
              <a:lnSpc>
                <a:spcPct val="90000"/>
              </a:lnSpc>
              <a:spcBef>
                <a:spcPts val="1080"/>
              </a:spcBef>
              <a:spcAft>
                <a:spcPts val="0"/>
              </a:spcAft>
              <a:buSzPts val="1800"/>
              <a:buFont typeface="Verdana"/>
              <a:buChar char="–"/>
            </a:pPr>
            <a:r>
              <a:rPr lang="en-US" sz="1800"/>
              <a:t>HDL increasing drugs (fibric acid derivatives and niacin-containing compounds; Cholesteryl esters transfer proteins (CETP) inhibitors)</a:t>
            </a:r>
            <a:endParaRPr/>
          </a:p>
          <a:p>
            <a:pPr indent="-404813" lvl="1" marL="862013" rtl="0" algn="l">
              <a:lnSpc>
                <a:spcPct val="90000"/>
              </a:lnSpc>
              <a:spcBef>
                <a:spcPts val="1080"/>
              </a:spcBef>
              <a:spcAft>
                <a:spcPts val="0"/>
              </a:spcAft>
              <a:buSzPts val="1800"/>
              <a:buFont typeface="Verdana"/>
              <a:buChar char="–"/>
            </a:pPr>
            <a:r>
              <a:rPr lang="en-US" sz="1800"/>
              <a:t>Bile acid sequestrants (cholestyramine, colesevelam, and colestipol) work by sequestering cholesterol in the gut so that it is not absorbed 🡪 enhancing conversion of cholesterol into bile acids in the liver, reduces hepatic cholesterol content. Interfere with absorption of fat-soluble nutrients  </a:t>
            </a:r>
            <a:endParaRPr/>
          </a:p>
          <a:p>
            <a:pPr indent="-404813" lvl="1" marL="862013" rtl="0" algn="l">
              <a:lnSpc>
                <a:spcPct val="90000"/>
              </a:lnSpc>
              <a:spcBef>
                <a:spcPts val="1080"/>
              </a:spcBef>
              <a:spcAft>
                <a:spcPts val="0"/>
              </a:spcAft>
              <a:buSzPts val="1800"/>
              <a:buFont typeface="Verdana"/>
              <a:buChar char="–"/>
            </a:pPr>
            <a:r>
              <a:rPr lang="en-US" sz="1800"/>
              <a:t>Ezetimibe inhibits cholesterol absorption by inhibiting the Niemann-Pick C1-Like 1 (NPC1-L1) transporter in the intestine without impacting the absorption of fat-soluble nutrients.</a:t>
            </a:r>
            <a:endParaRPr/>
          </a:p>
          <a:p>
            <a:pPr indent="-404813" lvl="1" marL="862013" rtl="0" algn="l">
              <a:lnSpc>
                <a:spcPct val="90000"/>
              </a:lnSpc>
              <a:spcBef>
                <a:spcPts val="1080"/>
              </a:spcBef>
              <a:spcAft>
                <a:spcPts val="0"/>
              </a:spcAft>
              <a:buSzPts val="1800"/>
              <a:buFont typeface="Verdana"/>
              <a:buChar char="–"/>
            </a:pPr>
            <a:r>
              <a:rPr lang="en-US" sz="1800"/>
              <a:t>HMG-CoA reductase inhibitors (lovastatin, simvastatin, pravastatin, etc.) block intracellular cholesterol synthesis 🡪 increasing LDLR expression 🡪 removal of LDL from circulation.</a:t>
            </a:r>
            <a:endParaRPr/>
          </a:p>
          <a:p>
            <a:pPr indent="-404813" lvl="1" marL="862013" rtl="0" algn="l">
              <a:lnSpc>
                <a:spcPct val="90000"/>
              </a:lnSpc>
              <a:spcBef>
                <a:spcPts val="1080"/>
              </a:spcBef>
              <a:spcAft>
                <a:spcPts val="0"/>
              </a:spcAft>
              <a:buSzPts val="1800"/>
              <a:buFont typeface="Verdana"/>
              <a:buChar char="–"/>
            </a:pPr>
            <a:r>
              <a:rPr lang="en-US" sz="1800"/>
              <a:t>Fish oils (omega-3) lower TG and increase HDL</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60"/>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b="1" lang="en-US"/>
              <a:t>Effect of Exercise</a:t>
            </a:r>
            <a:endParaRPr/>
          </a:p>
        </p:txBody>
      </p:sp>
      <p:sp>
        <p:nvSpPr>
          <p:cNvPr id="627" name="Google Shape;627;p61"/>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141288" lvl="0" marL="280988" rtl="0" algn="l">
              <a:lnSpc>
                <a:spcPct val="90000"/>
              </a:lnSpc>
              <a:spcBef>
                <a:spcPts val="0"/>
              </a:spcBef>
              <a:spcAft>
                <a:spcPts val="0"/>
              </a:spcAft>
              <a:buSzPts val="2200"/>
              <a:buFont typeface="Verdana"/>
              <a:buNone/>
            </a:pPr>
            <a:r>
              <a:t/>
            </a:r>
            <a:endParaRPr/>
          </a:p>
          <a:p>
            <a:pPr indent="-280988" lvl="0" marL="280988" rtl="0" algn="l">
              <a:lnSpc>
                <a:spcPct val="90000"/>
              </a:lnSpc>
              <a:spcBef>
                <a:spcPts val="1320"/>
              </a:spcBef>
              <a:spcAft>
                <a:spcPts val="0"/>
              </a:spcAft>
              <a:buSzPts val="2200"/>
              <a:buFont typeface="Verdana"/>
              <a:buChar char="•"/>
            </a:pPr>
            <a:r>
              <a:rPr lang="en-US"/>
              <a:t>Increases LPL activity in muscle.</a:t>
            </a:r>
            <a:endParaRPr/>
          </a:p>
          <a:p>
            <a:pPr indent="-280988" lvl="0" marL="280988" rtl="0" algn="l">
              <a:lnSpc>
                <a:spcPct val="90000"/>
              </a:lnSpc>
              <a:spcBef>
                <a:spcPts val="1320"/>
              </a:spcBef>
              <a:spcAft>
                <a:spcPts val="0"/>
              </a:spcAft>
              <a:buSzPts val="2200"/>
              <a:buFont typeface="Verdana"/>
              <a:buChar char="•"/>
            </a:pPr>
            <a:r>
              <a:rPr lang="en-US"/>
              <a:t>Reduces TGL from the particle.</a:t>
            </a:r>
            <a:endParaRPr/>
          </a:p>
          <a:p>
            <a:pPr indent="-280988" lvl="0" marL="280988" rtl="0" algn="l">
              <a:lnSpc>
                <a:spcPct val="90000"/>
              </a:lnSpc>
              <a:spcBef>
                <a:spcPts val="1320"/>
              </a:spcBef>
              <a:spcAft>
                <a:spcPts val="0"/>
              </a:spcAft>
              <a:buSzPts val="2200"/>
              <a:buFont typeface="Verdana"/>
              <a:buChar char="•"/>
            </a:pPr>
            <a:r>
              <a:rPr lang="en-US"/>
              <a:t>Reduction in weight</a:t>
            </a:r>
            <a:endParaRPr/>
          </a:p>
          <a:p>
            <a:pPr indent="-280988" lvl="0" marL="280988" rtl="0" algn="l">
              <a:lnSpc>
                <a:spcPct val="90000"/>
              </a:lnSpc>
              <a:spcBef>
                <a:spcPts val="1320"/>
              </a:spcBef>
              <a:spcAft>
                <a:spcPts val="0"/>
              </a:spcAft>
              <a:buSzPts val="2200"/>
              <a:buFont typeface="Verdana"/>
              <a:buChar char="•"/>
            </a:pPr>
            <a:r>
              <a:rPr lang="en-US"/>
              <a:t>Increases HDL</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Effect of diet</a:t>
            </a:r>
            <a:endParaRPr/>
          </a:p>
        </p:txBody>
      </p:sp>
      <p:sp>
        <p:nvSpPr>
          <p:cNvPr id="633" name="Google Shape;633;p62"/>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Vegetarian diet – Cholesterol intake less</a:t>
            </a:r>
            <a:endParaRPr/>
          </a:p>
          <a:p>
            <a:pPr indent="-280988" lvl="0" marL="280988" rtl="0" algn="l">
              <a:lnSpc>
                <a:spcPct val="90000"/>
              </a:lnSpc>
              <a:spcBef>
                <a:spcPts val="1320"/>
              </a:spcBef>
              <a:spcAft>
                <a:spcPts val="0"/>
              </a:spcAft>
              <a:buSzPts val="2200"/>
              <a:buFont typeface="Verdana"/>
              <a:buChar char="•"/>
            </a:pPr>
            <a:r>
              <a:rPr lang="en-US"/>
              <a:t>Reduced Carbohydrate – VLDL TG Reduced</a:t>
            </a:r>
            <a:endParaRPr/>
          </a:p>
          <a:p>
            <a:pPr indent="-280988" lvl="0" marL="280988" rtl="0" algn="l">
              <a:lnSpc>
                <a:spcPct val="90000"/>
              </a:lnSpc>
              <a:spcBef>
                <a:spcPts val="1320"/>
              </a:spcBef>
              <a:spcAft>
                <a:spcPts val="0"/>
              </a:spcAft>
              <a:buSzPts val="2200"/>
              <a:buFont typeface="Verdana"/>
              <a:buChar char="•"/>
            </a:pPr>
            <a:r>
              <a:rPr lang="en-US"/>
              <a:t>Reduced Fat – Reduces CM TG</a:t>
            </a:r>
            <a:endParaRPr/>
          </a:p>
          <a:p>
            <a:pPr indent="-280988" lvl="0" marL="280988" rtl="0" algn="l">
              <a:lnSpc>
                <a:spcPct val="90000"/>
              </a:lnSpc>
              <a:spcBef>
                <a:spcPts val="1320"/>
              </a:spcBef>
              <a:spcAft>
                <a:spcPts val="0"/>
              </a:spcAft>
              <a:buSzPts val="2200"/>
              <a:buFont typeface="Verdana"/>
              <a:buChar char="•"/>
            </a:pPr>
            <a:r>
              <a:rPr lang="en-US"/>
              <a:t>Unsaturated fats (Mono and Poly)- Reduction in Plasma cholesterol</a:t>
            </a:r>
            <a:endParaRPr/>
          </a:p>
          <a:p>
            <a:pPr indent="-280988" lvl="0" marL="280988" rtl="0" algn="l">
              <a:lnSpc>
                <a:spcPct val="90000"/>
              </a:lnSpc>
              <a:spcBef>
                <a:spcPts val="1320"/>
              </a:spcBef>
              <a:spcAft>
                <a:spcPts val="0"/>
              </a:spcAft>
              <a:buSzPts val="2200"/>
              <a:buFont typeface="Verdana"/>
              <a:buChar char="•"/>
            </a:pPr>
            <a:r>
              <a:rPr lang="en-US"/>
              <a:t>Fiber – decreases cholesterol absorption</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3783722" y="4058270"/>
            <a:ext cx="5465378" cy="4050452"/>
          </a:xfrm>
          <a:prstGeom prst="rect">
            <a:avLst/>
          </a:prstGeom>
          <a:noFill/>
          <a:ln>
            <a:noFill/>
          </a:ln>
        </p:spPr>
      </p:pic>
      <p:sp>
        <p:nvSpPr>
          <p:cNvPr id="93" name="Google Shape;93;p18"/>
          <p:cNvSpPr txBox="1"/>
          <p:nvPr>
            <p:ph type="title"/>
          </p:nvPr>
        </p:nvSpPr>
        <p:spPr>
          <a:xfrm>
            <a:off x="81455" y="1093076"/>
            <a:ext cx="8686800" cy="838200"/>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Mark the hydrophobic and hydrophilic parts on these molecules</a:t>
            </a:r>
            <a:endParaRPr/>
          </a:p>
        </p:txBody>
      </p:sp>
      <p:pic>
        <p:nvPicPr>
          <p:cNvPr id="94" name="Google Shape;94;p18"/>
          <p:cNvPicPr preferRelativeResize="0"/>
          <p:nvPr/>
        </p:nvPicPr>
        <p:blipFill rotWithShape="1">
          <a:blip r:embed="rId4">
            <a:alphaModFix/>
          </a:blip>
          <a:srcRect b="0" l="0" r="0" t="0"/>
          <a:stretch/>
        </p:blipFill>
        <p:spPr>
          <a:xfrm>
            <a:off x="359981" y="1902376"/>
            <a:ext cx="4975225" cy="2667000"/>
          </a:xfrm>
          <a:prstGeom prst="rect">
            <a:avLst/>
          </a:prstGeom>
          <a:noFill/>
          <a:ln>
            <a:noFill/>
          </a:ln>
        </p:spPr>
      </p:pic>
      <p:pic>
        <p:nvPicPr>
          <p:cNvPr id="95" name="Google Shape;95;p18"/>
          <p:cNvPicPr preferRelativeResize="0"/>
          <p:nvPr/>
        </p:nvPicPr>
        <p:blipFill rotWithShape="1">
          <a:blip r:embed="rId5">
            <a:alphaModFix/>
          </a:blip>
          <a:srcRect b="0" l="0" r="0" t="0"/>
          <a:stretch/>
        </p:blipFill>
        <p:spPr>
          <a:xfrm>
            <a:off x="1439929" y="2853566"/>
            <a:ext cx="4975225" cy="2743200"/>
          </a:xfrm>
          <a:prstGeom prst="rect">
            <a:avLst/>
          </a:prstGeom>
          <a:noFill/>
          <a:ln>
            <a:noFill/>
          </a:ln>
        </p:spPr>
      </p:pic>
      <p:sp>
        <p:nvSpPr>
          <p:cNvPr id="96" name="Google Shape;96;p18"/>
          <p:cNvSpPr/>
          <p:nvPr/>
        </p:nvSpPr>
        <p:spPr>
          <a:xfrm>
            <a:off x="982729" y="4987166"/>
            <a:ext cx="914400" cy="685800"/>
          </a:xfrm>
          <a:prstGeom prst="ellipse">
            <a:avLst/>
          </a:prstGeom>
          <a:solidFill>
            <a:srgbClr val="CC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FA</a:t>
            </a:r>
            <a:endParaRPr/>
          </a:p>
        </p:txBody>
      </p:sp>
      <p:sp>
        <p:nvSpPr>
          <p:cNvPr id="97" name="Google Shape;97;p18"/>
          <p:cNvSpPr/>
          <p:nvPr/>
        </p:nvSpPr>
        <p:spPr>
          <a:xfrm>
            <a:off x="3941" y="4075386"/>
            <a:ext cx="838200" cy="685800"/>
          </a:xfrm>
          <a:prstGeom prst="ellipse">
            <a:avLst/>
          </a:prstGeom>
          <a:solidFill>
            <a:srgbClr val="FF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HO</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3"/>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Diagnosis and Treatment of Lipid Disorders (Dyslipidemias)</a:t>
            </a:r>
            <a:endParaRPr/>
          </a:p>
        </p:txBody>
      </p:sp>
      <p:sp>
        <p:nvSpPr>
          <p:cNvPr id="640" name="Google Shape;640;p63"/>
          <p:cNvSpPr txBox="1"/>
          <p:nvPr>
            <p:ph idx="1" type="body"/>
          </p:nvPr>
        </p:nvSpPr>
        <p:spPr>
          <a:xfrm>
            <a:off x="53748" y="2016711"/>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solidFill>
                  <a:srgbClr val="00B050"/>
                </a:solidFill>
              </a:rPr>
              <a:t>Hyperlipoproteinemia</a:t>
            </a:r>
            <a:endParaRPr/>
          </a:p>
          <a:p>
            <a:pPr indent="-404813" lvl="1" marL="862013" rtl="0" algn="l">
              <a:lnSpc>
                <a:spcPct val="90000"/>
              </a:lnSpc>
              <a:spcBef>
                <a:spcPts val="1080"/>
              </a:spcBef>
              <a:spcAft>
                <a:spcPts val="0"/>
              </a:spcAft>
              <a:buSzPts val="1800"/>
              <a:buFont typeface="Verdana"/>
              <a:buChar char="–"/>
            </a:pPr>
            <a:r>
              <a:rPr lang="en-US" sz="1800"/>
              <a:t>Diseases associated with elevated lipoprotein levels</a:t>
            </a:r>
            <a:endParaRPr/>
          </a:p>
          <a:p>
            <a:pPr indent="-404813" lvl="1" marL="862013" rtl="0" algn="l">
              <a:lnSpc>
                <a:spcPct val="90000"/>
              </a:lnSpc>
              <a:spcBef>
                <a:spcPts val="1080"/>
              </a:spcBef>
              <a:spcAft>
                <a:spcPts val="0"/>
              </a:spcAft>
              <a:buSzPts val="1800"/>
              <a:buFont typeface="Verdana"/>
              <a:buChar char="–"/>
            </a:pPr>
            <a:r>
              <a:rPr lang="en-US" sz="1800"/>
              <a:t>Caused by malfunctions in the synthesis, transport, or catabolism of lipoproteins.</a:t>
            </a:r>
            <a:endParaRPr/>
          </a:p>
          <a:p>
            <a:pPr indent="-404813" lvl="1" marL="862013" rtl="0" algn="l">
              <a:lnSpc>
                <a:spcPct val="90000"/>
              </a:lnSpc>
              <a:spcBef>
                <a:spcPts val="1080"/>
              </a:spcBef>
              <a:spcAft>
                <a:spcPts val="0"/>
              </a:spcAft>
              <a:buSzPts val="1800"/>
              <a:buFont typeface="Verdana"/>
              <a:buChar char="–"/>
            </a:pPr>
            <a:r>
              <a:rPr lang="en-US" sz="1800"/>
              <a:t>Includes hypercholesterolemia, hypertriglyceridemia, &amp; combined hyperlipidemia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64"/>
          <p:cNvSpPr txBox="1"/>
          <p:nvPr>
            <p:ph type="title"/>
          </p:nvPr>
        </p:nvSpPr>
        <p:spPr>
          <a:xfrm>
            <a:off x="94456" y="1209671"/>
            <a:ext cx="9123972" cy="290849"/>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sz="2100"/>
              <a:t>Diagnosis and Treatment of Lipid Disorders (Dyslipidemias)</a:t>
            </a:r>
            <a:endParaRPr/>
          </a:p>
        </p:txBody>
      </p:sp>
      <p:sp>
        <p:nvSpPr>
          <p:cNvPr id="647" name="Google Shape;647;p64"/>
          <p:cNvSpPr txBox="1"/>
          <p:nvPr>
            <p:ph idx="1" type="body"/>
          </p:nvPr>
        </p:nvSpPr>
        <p:spPr>
          <a:xfrm>
            <a:off x="330200" y="1818167"/>
            <a:ext cx="8613775" cy="4214334"/>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solidFill>
                  <a:srgbClr val="00B050"/>
                </a:solidFill>
              </a:rPr>
              <a:t>Hypercholesterolemia</a:t>
            </a:r>
            <a:endParaRPr/>
          </a:p>
          <a:p>
            <a:pPr indent="-404813" lvl="1" marL="862013" rtl="0" algn="l">
              <a:lnSpc>
                <a:spcPct val="90000"/>
              </a:lnSpc>
              <a:spcBef>
                <a:spcPts val="1080"/>
              </a:spcBef>
              <a:spcAft>
                <a:spcPts val="0"/>
              </a:spcAft>
              <a:buSzPts val="1800"/>
              <a:buFont typeface="Verdana"/>
              <a:buChar char="–"/>
            </a:pPr>
            <a:r>
              <a:rPr lang="en-US" sz="1800"/>
              <a:t>Lipid abnormality most closely linked to heart disease</a:t>
            </a:r>
            <a:endParaRPr/>
          </a:p>
          <a:p>
            <a:pPr indent="-404813" lvl="1" marL="862013" rtl="0" algn="l">
              <a:lnSpc>
                <a:spcPct val="90000"/>
              </a:lnSpc>
              <a:spcBef>
                <a:spcPts val="1080"/>
              </a:spcBef>
              <a:spcAft>
                <a:spcPts val="0"/>
              </a:spcAft>
              <a:buSzPts val="1800"/>
              <a:buFont typeface="Verdana"/>
              <a:buChar char="–"/>
            </a:pPr>
            <a:r>
              <a:rPr lang="en-US" sz="1800"/>
              <a:t>Familial hypercholesterolemia (FH): genetic abnormality predisposing people to elevated cholesterol levels</a:t>
            </a:r>
            <a:endParaRPr/>
          </a:p>
          <a:p>
            <a:pPr indent="-228600" lvl="2" marL="1204913" rtl="0" algn="l">
              <a:lnSpc>
                <a:spcPct val="90000"/>
              </a:lnSpc>
              <a:spcBef>
                <a:spcPts val="1080"/>
              </a:spcBef>
              <a:spcAft>
                <a:spcPts val="0"/>
              </a:spcAft>
              <a:buSzPts val="1800"/>
              <a:buFont typeface="Verdana"/>
              <a:buChar char="•"/>
            </a:pPr>
            <a:r>
              <a:rPr lang="en-US" sz="1800"/>
              <a:t>Homozygotes: rare (1:1 million); first heart attack in teens</a:t>
            </a:r>
            <a:endParaRPr/>
          </a:p>
          <a:p>
            <a:pPr indent="-228600" lvl="3" marL="1600200" rtl="0" algn="l">
              <a:lnSpc>
                <a:spcPct val="90000"/>
              </a:lnSpc>
              <a:spcBef>
                <a:spcPts val="1080"/>
              </a:spcBef>
              <a:spcAft>
                <a:spcPts val="0"/>
              </a:spcAft>
              <a:buSzPts val="1800"/>
              <a:buFont typeface="Verdana"/>
              <a:buChar char="•"/>
            </a:pPr>
            <a:r>
              <a:rPr lang="en-US" sz="1800"/>
              <a:t>Treated by LDL pheresis (similar to dialysis) blood is periodically drawn from the patient, processed to remove LDL, and returned to the patient.</a:t>
            </a:r>
            <a:endParaRPr/>
          </a:p>
          <a:p>
            <a:pPr indent="-228600" lvl="2" marL="1204913" rtl="0" algn="l">
              <a:lnSpc>
                <a:spcPct val="90000"/>
              </a:lnSpc>
              <a:spcBef>
                <a:spcPts val="1080"/>
              </a:spcBef>
              <a:spcAft>
                <a:spcPts val="0"/>
              </a:spcAft>
              <a:buSzPts val="1800"/>
              <a:buFont typeface="Verdana"/>
              <a:buChar char="•"/>
            </a:pPr>
            <a:r>
              <a:rPr lang="en-US" sz="1800"/>
              <a:t>Heterozygotes: more common (1:500)</a:t>
            </a:r>
            <a:endParaRPr/>
          </a:p>
          <a:p>
            <a:pPr indent="-228600" lvl="3" marL="1600200" rtl="0" algn="l">
              <a:lnSpc>
                <a:spcPct val="90000"/>
              </a:lnSpc>
              <a:spcBef>
                <a:spcPts val="1080"/>
              </a:spcBef>
              <a:spcAft>
                <a:spcPts val="0"/>
              </a:spcAft>
              <a:buSzPts val="1800"/>
              <a:buFont typeface="Verdana"/>
              <a:buChar char="•"/>
            </a:pPr>
            <a:r>
              <a:rPr lang="en-US" sz="1800"/>
              <a:t>Treatment with HMG-CoA reductase inhibitors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5"/>
          <p:cNvSpPr txBox="1"/>
          <p:nvPr>
            <p:ph idx="1" type="body"/>
          </p:nvPr>
        </p:nvSpPr>
        <p:spPr>
          <a:xfrm>
            <a:off x="157076" y="1812852"/>
            <a:ext cx="8613775" cy="5122102"/>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110000"/>
              </a:lnSpc>
              <a:spcBef>
                <a:spcPts val="0"/>
              </a:spcBef>
              <a:spcAft>
                <a:spcPts val="0"/>
              </a:spcAft>
              <a:buSzPts val="1800"/>
              <a:buFont typeface="Verdana"/>
              <a:buChar char="•"/>
            </a:pPr>
            <a:r>
              <a:rPr lang="en-US" sz="1800"/>
              <a:t>Elevated triglyceride: high, 200–500 mg/dL; very high, &gt;500 mg/dL</a:t>
            </a:r>
            <a:endParaRPr/>
          </a:p>
          <a:p>
            <a:pPr indent="-280988" lvl="0" marL="280988" rtl="0" algn="l">
              <a:lnSpc>
                <a:spcPct val="110000"/>
              </a:lnSpc>
              <a:spcBef>
                <a:spcPts val="1080"/>
              </a:spcBef>
              <a:spcAft>
                <a:spcPts val="0"/>
              </a:spcAft>
              <a:buSzPts val="1800"/>
              <a:buFont typeface="Verdana"/>
              <a:buChar char="•"/>
            </a:pPr>
            <a:r>
              <a:rPr lang="en-US" sz="1800"/>
              <a:t>Due to either genetic abnormalities or hormonal abnormalities</a:t>
            </a:r>
            <a:endParaRPr/>
          </a:p>
          <a:p>
            <a:pPr indent="-404813" lvl="1" marL="862013" rtl="0" algn="l">
              <a:lnSpc>
                <a:spcPct val="110000"/>
              </a:lnSpc>
              <a:spcBef>
                <a:spcPts val="960"/>
              </a:spcBef>
              <a:spcAft>
                <a:spcPts val="0"/>
              </a:spcAft>
              <a:buSzPts val="1600"/>
              <a:buFont typeface="Verdana"/>
              <a:buChar char="–"/>
            </a:pPr>
            <a:r>
              <a:rPr lang="en-US" sz="1600"/>
              <a:t>Genetic abnormalities - familial hypertriglyceridemia (FTG) </a:t>
            </a:r>
            <a:endParaRPr/>
          </a:p>
          <a:p>
            <a:pPr indent="-404813" lvl="1" marL="862013" rtl="0" algn="l">
              <a:lnSpc>
                <a:spcPct val="110000"/>
              </a:lnSpc>
              <a:spcBef>
                <a:spcPts val="960"/>
              </a:spcBef>
              <a:spcAft>
                <a:spcPts val="0"/>
              </a:spcAft>
              <a:buSzPts val="1600"/>
              <a:buFont typeface="Verdana"/>
              <a:buChar char="–"/>
            </a:pPr>
            <a:r>
              <a:rPr lang="en-US" sz="1600"/>
              <a:t>Hormonal abnormalities (associated with the pancreas, adrenal gland, and pituitary or of diabetes mellitus or nephrosis)</a:t>
            </a:r>
            <a:endParaRPr/>
          </a:p>
          <a:p>
            <a:pPr indent="-280988" lvl="0" marL="280988" rtl="0" algn="l">
              <a:lnSpc>
                <a:spcPct val="110000"/>
              </a:lnSpc>
              <a:spcBef>
                <a:spcPts val="1080"/>
              </a:spcBef>
              <a:spcAft>
                <a:spcPts val="0"/>
              </a:spcAft>
              <a:buSzPts val="1800"/>
              <a:buFont typeface="Verdana"/>
              <a:buChar char="•"/>
            </a:pPr>
            <a:r>
              <a:rPr lang="en-US" sz="1800"/>
              <a:t>Severe hypertriglyceridemia (&gt;500 mg/dL) is usually not associated with high risk of CHD, but it is a potentially life-threatening abnormality because it can cause acute and recurrent pancreatitis</a:t>
            </a:r>
            <a:endParaRPr/>
          </a:p>
          <a:p>
            <a:pPr indent="-404813" lvl="1" marL="862013" rtl="0" algn="l">
              <a:lnSpc>
                <a:spcPct val="110000"/>
              </a:lnSpc>
              <a:spcBef>
                <a:spcPts val="960"/>
              </a:spcBef>
              <a:spcAft>
                <a:spcPts val="0"/>
              </a:spcAft>
              <a:buSzPts val="1600"/>
              <a:buFont typeface="Verdana"/>
              <a:buChar char="–"/>
            </a:pPr>
            <a:r>
              <a:rPr lang="en-US" sz="1600"/>
              <a:t>Can cause eruptive xanthomas</a:t>
            </a:r>
            <a:endParaRPr/>
          </a:p>
          <a:p>
            <a:pPr indent="-280988" lvl="0" marL="280988" rtl="0" algn="l">
              <a:lnSpc>
                <a:spcPct val="110000"/>
              </a:lnSpc>
              <a:spcBef>
                <a:spcPts val="1080"/>
              </a:spcBef>
              <a:spcAft>
                <a:spcPts val="0"/>
              </a:spcAft>
              <a:buSzPts val="1800"/>
              <a:buFont typeface="Verdana"/>
              <a:buChar char="•"/>
            </a:pPr>
            <a:r>
              <a:rPr lang="en-US" sz="1800"/>
              <a:t>Severe hypertriglyceridemia is caused by a deficiency of LPL or by a deficiency in apo C-II which is a necessary cofactor for LPL activity</a:t>
            </a:r>
            <a:endParaRPr/>
          </a:p>
          <a:p>
            <a:pPr indent="-280988" lvl="0" marL="280988" rtl="0" algn="l">
              <a:lnSpc>
                <a:spcPct val="110000"/>
              </a:lnSpc>
              <a:spcBef>
                <a:spcPts val="1080"/>
              </a:spcBef>
              <a:spcAft>
                <a:spcPts val="0"/>
              </a:spcAft>
              <a:buSzPts val="1800"/>
              <a:buFont typeface="Verdana"/>
              <a:buChar char="•"/>
            </a:pPr>
            <a:r>
              <a:rPr lang="en-US" sz="1800"/>
              <a:t>Treatment of HTG consists of dietary modifications, fish oil and or TG lowering drugs (primarily Fibric acid derivatives)</a:t>
            </a:r>
            <a:endParaRPr/>
          </a:p>
          <a:p>
            <a:pPr indent="-166688" lvl="0" marL="280988" rtl="0" algn="l">
              <a:lnSpc>
                <a:spcPct val="90000"/>
              </a:lnSpc>
              <a:spcBef>
                <a:spcPts val="1080"/>
              </a:spcBef>
              <a:spcAft>
                <a:spcPts val="0"/>
              </a:spcAft>
              <a:buSzPts val="1800"/>
              <a:buFont typeface="Verdana"/>
              <a:buNone/>
            </a:pPr>
            <a:r>
              <a:t/>
            </a:r>
            <a:endParaRPr sz="1800"/>
          </a:p>
          <a:p>
            <a:pPr indent="-166688" lvl="0" marL="280988" rtl="0" algn="l">
              <a:lnSpc>
                <a:spcPct val="90000"/>
              </a:lnSpc>
              <a:spcBef>
                <a:spcPts val="1080"/>
              </a:spcBef>
              <a:spcAft>
                <a:spcPts val="0"/>
              </a:spcAft>
              <a:buSzPts val="1800"/>
              <a:buFont typeface="Verdana"/>
              <a:buNone/>
            </a:pPr>
            <a:r>
              <a:t/>
            </a:r>
            <a:endParaRPr sz="1800"/>
          </a:p>
        </p:txBody>
      </p:sp>
      <p:sp>
        <p:nvSpPr>
          <p:cNvPr id="654" name="Google Shape;654;p65"/>
          <p:cNvSpPr/>
          <p:nvPr/>
        </p:nvSpPr>
        <p:spPr>
          <a:xfrm>
            <a:off x="94456" y="1425854"/>
            <a:ext cx="3340979" cy="461665"/>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00B050"/>
              </a:buClr>
              <a:buSzPts val="2400"/>
              <a:buFont typeface="Arial"/>
              <a:buChar char="•"/>
            </a:pPr>
            <a:r>
              <a:rPr lang="en-US" sz="2400">
                <a:solidFill>
                  <a:srgbClr val="00B050"/>
                </a:solidFill>
                <a:latin typeface="Arial"/>
                <a:ea typeface="Arial"/>
                <a:cs typeface="Arial"/>
                <a:sym typeface="Arial"/>
              </a:rPr>
              <a:t>Hypertriglyceridemia</a:t>
            </a:r>
            <a:endParaRPr/>
          </a:p>
        </p:txBody>
      </p:sp>
      <p:sp>
        <p:nvSpPr>
          <p:cNvPr id="655" name="Google Shape;655;p65"/>
          <p:cNvSpPr txBox="1"/>
          <p:nvPr>
            <p:ph type="title"/>
          </p:nvPr>
        </p:nvSpPr>
        <p:spPr>
          <a:xfrm>
            <a:off x="94456" y="1209671"/>
            <a:ext cx="9123972" cy="290849"/>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sz="2100"/>
              <a:t>Diagnosis and Treatment of Lipid Disorders (Dyslipidemias)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6"/>
          <p:cNvSpPr txBox="1"/>
          <p:nvPr>
            <p:ph type="title"/>
          </p:nvPr>
        </p:nvSpPr>
        <p:spPr>
          <a:xfrm>
            <a:off x="398314" y="1116342"/>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Management of Hypetriglyceridemia </a:t>
            </a:r>
            <a:endParaRPr/>
          </a:p>
        </p:txBody>
      </p:sp>
      <p:sp>
        <p:nvSpPr>
          <p:cNvPr id="662" name="Google Shape;662;p66"/>
          <p:cNvSpPr txBox="1"/>
          <p:nvPr>
            <p:ph idx="1" type="body"/>
          </p:nvPr>
        </p:nvSpPr>
        <p:spPr>
          <a:xfrm>
            <a:off x="0" y="1585912"/>
            <a:ext cx="9143999" cy="5272088"/>
          </a:xfrm>
          <a:prstGeom prst="rect">
            <a:avLst/>
          </a:prstGeom>
          <a:solidFill>
            <a:schemeClr val="lt1"/>
          </a:solid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i="1" lang="en-US">
                <a:solidFill>
                  <a:srgbClr val="FF0000"/>
                </a:solidFill>
              </a:rPr>
              <a:t>Nonpharmacotherapy</a:t>
            </a:r>
            <a:endParaRPr>
              <a:solidFill>
                <a:srgbClr val="FF0000"/>
              </a:solidFill>
            </a:endParaRPr>
          </a:p>
          <a:p>
            <a:pPr indent="-404813" lvl="1" marL="862013" rtl="0" algn="l">
              <a:lnSpc>
                <a:spcPct val="90000"/>
              </a:lnSpc>
              <a:spcBef>
                <a:spcPts val="1320"/>
              </a:spcBef>
              <a:spcAft>
                <a:spcPts val="0"/>
              </a:spcAft>
              <a:buSzPts val="2200"/>
              <a:buFont typeface="Verdana"/>
              <a:buChar char="–"/>
            </a:pPr>
            <a:r>
              <a:rPr lang="en-US"/>
              <a:t>Nonpharmacologic management of hypertriglyceridemia is generally the initial treatment for patients with this condition. This primarily involves lifestyle modifications such as diet, exercise, weight reduction, smoking cessation, and limiting alcohol intake.</a:t>
            </a:r>
            <a:endParaRPr/>
          </a:p>
          <a:p>
            <a:pPr indent="-280988" lvl="0" marL="280988" rtl="0" algn="l">
              <a:lnSpc>
                <a:spcPct val="90000"/>
              </a:lnSpc>
              <a:spcBef>
                <a:spcPts val="1320"/>
              </a:spcBef>
              <a:spcAft>
                <a:spcPts val="0"/>
              </a:spcAft>
              <a:buSzPts val="2200"/>
              <a:buFont typeface="Verdana"/>
              <a:buChar char="•"/>
            </a:pPr>
            <a:r>
              <a:rPr i="1" lang="en-US">
                <a:solidFill>
                  <a:srgbClr val="FF0000"/>
                </a:solidFill>
              </a:rPr>
              <a:t>Pharmacotherapy</a:t>
            </a:r>
            <a:endParaRPr>
              <a:solidFill>
                <a:srgbClr val="FF0000"/>
              </a:solidFill>
            </a:endParaRPr>
          </a:p>
          <a:p>
            <a:pPr indent="-404813" lvl="1" marL="862013" rtl="0" algn="l">
              <a:lnSpc>
                <a:spcPct val="90000"/>
              </a:lnSpc>
              <a:spcBef>
                <a:spcPts val="1320"/>
              </a:spcBef>
              <a:spcAft>
                <a:spcPts val="0"/>
              </a:spcAft>
              <a:buSzPts val="2200"/>
              <a:buFont typeface="Verdana"/>
              <a:buChar char="–"/>
            </a:pPr>
            <a:r>
              <a:rPr lang="en-US"/>
              <a:t>Fibric acid derivatives (eg, gemfibrozil, fenofibrate)</a:t>
            </a:r>
            <a:endParaRPr/>
          </a:p>
          <a:p>
            <a:pPr indent="-404813" lvl="1" marL="862013" rtl="0" algn="l">
              <a:lnSpc>
                <a:spcPct val="90000"/>
              </a:lnSpc>
              <a:spcBef>
                <a:spcPts val="1320"/>
              </a:spcBef>
              <a:spcAft>
                <a:spcPts val="0"/>
              </a:spcAft>
              <a:buSzPts val="2200"/>
              <a:buFont typeface="Verdana"/>
              <a:buChar char="–"/>
            </a:pPr>
            <a:r>
              <a:rPr lang="en-US"/>
              <a:t>Niacin </a:t>
            </a:r>
            <a:endParaRPr/>
          </a:p>
          <a:p>
            <a:pPr indent="-404813" lvl="1" marL="862013" rtl="0" algn="l">
              <a:lnSpc>
                <a:spcPct val="90000"/>
              </a:lnSpc>
              <a:spcBef>
                <a:spcPts val="1320"/>
              </a:spcBef>
              <a:spcAft>
                <a:spcPts val="0"/>
              </a:spcAft>
              <a:buSzPts val="2200"/>
              <a:buFont typeface="Verdana"/>
              <a:buChar char="–"/>
            </a:pPr>
            <a:r>
              <a:rPr lang="en-US"/>
              <a:t>Omega-3 fatty acids (eg, omega-3-acid ethyl esters)</a:t>
            </a:r>
            <a:endParaRPr/>
          </a:p>
          <a:p>
            <a:pPr indent="-404813" lvl="1" marL="862013" rtl="0" algn="l">
              <a:lnSpc>
                <a:spcPct val="90000"/>
              </a:lnSpc>
              <a:spcBef>
                <a:spcPts val="1320"/>
              </a:spcBef>
              <a:spcAft>
                <a:spcPts val="0"/>
              </a:spcAft>
              <a:buSzPts val="2200"/>
              <a:buFont typeface="Verdana"/>
              <a:buChar char="–"/>
            </a:pPr>
            <a:r>
              <a:rPr lang="en-US"/>
              <a:t>HMG-CoA reductase inhibitors (eg, atorvastatin, simvastatin)</a:t>
            </a:r>
            <a:endParaRPr/>
          </a:p>
          <a:p>
            <a:pPr indent="-141288" lvl="0" marL="280988" rtl="0" algn="l">
              <a:lnSpc>
                <a:spcPct val="90000"/>
              </a:lnSpc>
              <a:spcBef>
                <a:spcPts val="1320"/>
              </a:spcBef>
              <a:spcAft>
                <a:spcPts val="0"/>
              </a:spcAft>
              <a:buSzPts val="2200"/>
              <a:buFont typeface="Verdana"/>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a:bodyPr>
          <a:lstStyle/>
          <a:p>
            <a:pPr indent="0" lvl="0" marL="0" rtl="0" algn="l">
              <a:lnSpc>
                <a:spcPct val="90000"/>
              </a:lnSpc>
              <a:spcBef>
                <a:spcPts val="0"/>
              </a:spcBef>
              <a:spcAft>
                <a:spcPts val="0"/>
              </a:spcAft>
              <a:buNone/>
            </a:pPr>
            <a:r>
              <a:rPr lang="en-US"/>
              <a:t>Management of Hypetriglyceridemia </a:t>
            </a:r>
            <a:endParaRPr/>
          </a:p>
        </p:txBody>
      </p:sp>
      <p:sp>
        <p:nvSpPr>
          <p:cNvPr id="668" name="Google Shape;668;p6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rmAutofit fontScale="77500" lnSpcReduction="20000"/>
          </a:bodyPr>
          <a:lstStyle/>
          <a:p>
            <a:pPr indent="-280988" lvl="0" marL="280988" rtl="0" algn="l">
              <a:lnSpc>
                <a:spcPct val="90000"/>
              </a:lnSpc>
              <a:spcBef>
                <a:spcPts val="0"/>
              </a:spcBef>
              <a:spcAft>
                <a:spcPts val="0"/>
              </a:spcAft>
              <a:buSzPct val="100000"/>
              <a:buFont typeface="Verdana"/>
              <a:buChar char="•"/>
            </a:pPr>
            <a:r>
              <a:rPr i="1" lang="en-US" sz="2800">
                <a:solidFill>
                  <a:srgbClr val="FF0000"/>
                </a:solidFill>
              </a:rPr>
              <a:t>Surgical option</a:t>
            </a:r>
            <a:endParaRPr sz="2800">
              <a:solidFill>
                <a:srgbClr val="FF0000"/>
              </a:solidFill>
            </a:endParaRPr>
          </a:p>
          <a:p>
            <a:pPr indent="-404813" lvl="1" marL="862013" rtl="0" algn="l">
              <a:lnSpc>
                <a:spcPct val="90000"/>
              </a:lnSpc>
              <a:spcBef>
                <a:spcPts val="1302"/>
              </a:spcBef>
              <a:spcAft>
                <a:spcPts val="0"/>
              </a:spcAft>
              <a:buSzPct val="100000"/>
              <a:buFont typeface="Verdana"/>
              <a:buChar char="–"/>
            </a:pPr>
            <a:r>
              <a:rPr lang="en-US" sz="2800"/>
              <a:t>In general, surgical intervention is not necessary to treat hypertriglyceridemia. </a:t>
            </a:r>
            <a:endParaRPr/>
          </a:p>
          <a:p>
            <a:pPr indent="-280988" lvl="0" marL="280988" rtl="0" algn="l">
              <a:lnSpc>
                <a:spcPct val="90000"/>
              </a:lnSpc>
              <a:spcBef>
                <a:spcPts val="1302"/>
              </a:spcBef>
              <a:spcAft>
                <a:spcPts val="0"/>
              </a:spcAft>
              <a:buSzPct val="100000"/>
              <a:buFont typeface="Verdana"/>
              <a:buChar char="•"/>
            </a:pPr>
            <a:r>
              <a:rPr lang="en-US" sz="2800">
                <a:solidFill>
                  <a:srgbClr val="FF0000"/>
                </a:solidFill>
              </a:rPr>
              <a:t>Plasmapheresis </a:t>
            </a:r>
            <a:endParaRPr/>
          </a:p>
          <a:p>
            <a:pPr indent="-404813" lvl="1" marL="862013" rtl="0" algn="l">
              <a:lnSpc>
                <a:spcPct val="90000"/>
              </a:lnSpc>
              <a:spcBef>
                <a:spcPts val="1302"/>
              </a:spcBef>
              <a:spcAft>
                <a:spcPts val="0"/>
              </a:spcAft>
              <a:buSzPct val="100000"/>
              <a:buFont typeface="Verdana"/>
              <a:buChar char="–"/>
            </a:pPr>
            <a:r>
              <a:rPr lang="en-US" sz="2800"/>
              <a:t>It can be used in the setting of severe hypertriglyceridemia to reduce triglycerides in the acute setting. </a:t>
            </a:r>
            <a:endParaRPr/>
          </a:p>
          <a:p>
            <a:pPr indent="-280988" lvl="0" marL="280988" rtl="0" algn="l">
              <a:lnSpc>
                <a:spcPct val="90000"/>
              </a:lnSpc>
              <a:spcBef>
                <a:spcPts val="1302"/>
              </a:spcBef>
              <a:spcAft>
                <a:spcPts val="0"/>
              </a:spcAft>
              <a:buSzPct val="100000"/>
              <a:buFont typeface="Verdana"/>
              <a:buChar char="•"/>
            </a:pPr>
            <a:r>
              <a:rPr lang="en-US" sz="2800">
                <a:solidFill>
                  <a:srgbClr val="FF0000"/>
                </a:solidFill>
              </a:rPr>
              <a:t>Ileal bypass </a:t>
            </a:r>
            <a:endParaRPr/>
          </a:p>
          <a:p>
            <a:pPr indent="-404813" lvl="1" marL="862013" rtl="0" algn="l">
              <a:lnSpc>
                <a:spcPct val="90000"/>
              </a:lnSpc>
              <a:spcBef>
                <a:spcPts val="1302"/>
              </a:spcBef>
              <a:spcAft>
                <a:spcPts val="0"/>
              </a:spcAft>
              <a:buSzPct val="100000"/>
              <a:buFont typeface="Verdana"/>
              <a:buChar char="–"/>
            </a:pPr>
            <a:r>
              <a:rPr lang="en-US" sz="2800"/>
              <a:t>Surgery has been shown to improve all lipid parameters but should be reserved for severe hypertriglyceridemia refractory to all treatment.</a:t>
            </a:r>
            <a:endParaRPr/>
          </a:p>
          <a:p>
            <a:pPr indent="-143193" lvl="0" marL="280988" rtl="0" algn="l">
              <a:lnSpc>
                <a:spcPct val="90000"/>
              </a:lnSpc>
              <a:spcBef>
                <a:spcPts val="1302"/>
              </a:spcBef>
              <a:spcAft>
                <a:spcPts val="0"/>
              </a:spcAft>
              <a:buSzPct val="100000"/>
              <a:buFont typeface="Verdana"/>
              <a:buNone/>
            </a:pPr>
            <a:r>
              <a:t/>
            </a:r>
            <a:endParaRPr sz="28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8"/>
          <p:cNvSpPr txBox="1"/>
          <p:nvPr>
            <p:ph idx="1" type="body"/>
          </p:nvPr>
        </p:nvSpPr>
        <p:spPr>
          <a:xfrm>
            <a:off x="330200" y="1669313"/>
            <a:ext cx="8613775" cy="4363188"/>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Combined Hyperlipoproteinemia (CH)</a:t>
            </a:r>
            <a:endParaRPr/>
          </a:p>
          <a:p>
            <a:pPr indent="-404813" lvl="1" marL="862013" rtl="0" algn="l">
              <a:lnSpc>
                <a:spcPct val="90000"/>
              </a:lnSpc>
              <a:spcBef>
                <a:spcPts val="1080"/>
              </a:spcBef>
              <a:spcAft>
                <a:spcPts val="0"/>
              </a:spcAft>
              <a:buSzPts val="1800"/>
              <a:buFont typeface="Verdana"/>
              <a:buChar char="–"/>
            </a:pPr>
            <a:r>
              <a:rPr lang="en-US" sz="1800"/>
              <a:t>Elevated levels of serum total cholesterol &amp; triglycerides</a:t>
            </a:r>
            <a:endParaRPr/>
          </a:p>
          <a:p>
            <a:pPr indent="-404813" lvl="1" marL="862013" rtl="0" algn="l">
              <a:lnSpc>
                <a:spcPct val="90000"/>
              </a:lnSpc>
              <a:spcBef>
                <a:spcPts val="1080"/>
              </a:spcBef>
              <a:spcAft>
                <a:spcPts val="0"/>
              </a:spcAft>
              <a:buSzPts val="1800"/>
              <a:buFont typeface="Verdana"/>
              <a:buChar char="–"/>
            </a:pPr>
            <a:r>
              <a:rPr lang="en-US" sz="1800"/>
              <a:t>Increased risk for coronary heart disease (CHD)</a:t>
            </a:r>
            <a:endParaRPr/>
          </a:p>
          <a:p>
            <a:pPr indent="-404813" lvl="1" marL="862013" rtl="0" algn="l">
              <a:lnSpc>
                <a:spcPct val="90000"/>
              </a:lnSpc>
              <a:spcBef>
                <a:spcPts val="1080"/>
              </a:spcBef>
              <a:spcAft>
                <a:spcPts val="0"/>
              </a:spcAft>
              <a:buSzPts val="1800"/>
              <a:buFont typeface="Verdana"/>
              <a:buChar char="–"/>
            </a:pPr>
            <a:r>
              <a:rPr lang="en-US" sz="1800"/>
              <a:t>Genetic forms</a:t>
            </a:r>
            <a:endParaRPr/>
          </a:p>
          <a:p>
            <a:pPr indent="-228600" lvl="2" marL="1204913" rtl="0" algn="l">
              <a:lnSpc>
                <a:spcPct val="90000"/>
              </a:lnSpc>
              <a:spcBef>
                <a:spcPts val="1080"/>
              </a:spcBef>
              <a:spcAft>
                <a:spcPts val="0"/>
              </a:spcAft>
              <a:buSzPts val="1800"/>
              <a:buFont typeface="Verdana"/>
              <a:buChar char="•"/>
            </a:pPr>
            <a:r>
              <a:rPr lang="en-US" sz="1800"/>
              <a:t>Familial CH: some in family have only elevated cholesterol, others only elevated triglycerides, others both</a:t>
            </a:r>
            <a:endParaRPr/>
          </a:p>
          <a:p>
            <a:pPr indent="-228600" lvl="2" marL="1204913" rtl="0" algn="l">
              <a:lnSpc>
                <a:spcPct val="90000"/>
              </a:lnSpc>
              <a:spcBef>
                <a:spcPts val="1080"/>
              </a:spcBef>
              <a:spcAft>
                <a:spcPts val="0"/>
              </a:spcAft>
              <a:buSzPts val="1800"/>
              <a:buFont typeface="Verdana"/>
              <a:buChar char="•"/>
            </a:pPr>
            <a:r>
              <a:rPr lang="en-US" sz="1800"/>
              <a:t>Familial dysbetalipoproteinemia: very rare</a:t>
            </a:r>
            <a:endParaRPr/>
          </a:p>
          <a:p>
            <a:pPr indent="-280988" lvl="0" marL="280988" rtl="0" algn="l">
              <a:lnSpc>
                <a:spcPct val="90000"/>
              </a:lnSpc>
              <a:spcBef>
                <a:spcPts val="1320"/>
              </a:spcBef>
              <a:spcAft>
                <a:spcPts val="0"/>
              </a:spcAft>
              <a:buSzPts val="2200"/>
              <a:buFont typeface="Verdana"/>
              <a:buChar char="•"/>
            </a:pPr>
            <a:r>
              <a:rPr lang="en-US"/>
              <a:t>Lp(a) Elevation</a:t>
            </a:r>
            <a:endParaRPr/>
          </a:p>
          <a:p>
            <a:pPr indent="-404813" lvl="1" marL="862013" rtl="0" algn="l">
              <a:lnSpc>
                <a:spcPct val="90000"/>
              </a:lnSpc>
              <a:spcBef>
                <a:spcPts val="1080"/>
              </a:spcBef>
              <a:spcAft>
                <a:spcPts val="0"/>
              </a:spcAft>
              <a:buSzPts val="1800"/>
              <a:buFont typeface="Verdana"/>
              <a:buChar char="–"/>
            </a:pPr>
            <a:r>
              <a:rPr lang="en-US" sz="1800"/>
              <a:t>Increased risk of CHD &amp; cerebrovascular disease</a:t>
            </a:r>
            <a:endParaRPr/>
          </a:p>
          <a:p>
            <a:pPr indent="-404813" lvl="1" marL="862013" rtl="0" algn="l">
              <a:lnSpc>
                <a:spcPct val="90000"/>
              </a:lnSpc>
              <a:spcBef>
                <a:spcPts val="1080"/>
              </a:spcBef>
              <a:spcAft>
                <a:spcPts val="0"/>
              </a:spcAft>
              <a:buSzPts val="1800"/>
              <a:buFont typeface="Verdana"/>
              <a:buChar char="–"/>
            </a:pPr>
            <a:r>
              <a:rPr lang="en-US" sz="1800"/>
              <a:t>Most LDL-lowering drugs have no effect on Lp(a) concentration, even when LDL-C is significantly lowered. </a:t>
            </a:r>
            <a:endParaRPr/>
          </a:p>
          <a:p>
            <a:pPr indent="-404813" lvl="1" marL="862013" rtl="0" algn="l">
              <a:lnSpc>
                <a:spcPct val="90000"/>
              </a:lnSpc>
              <a:spcBef>
                <a:spcPts val="1080"/>
              </a:spcBef>
              <a:spcAft>
                <a:spcPts val="0"/>
              </a:spcAft>
              <a:buSzPts val="1800"/>
              <a:buFont typeface="Verdana"/>
              <a:buChar char="–"/>
            </a:pPr>
            <a:r>
              <a:rPr lang="en-US" sz="1800"/>
              <a:t>The two drugs shown to have some effect are niacin and estrogen replacement in postmenopausal women.</a:t>
            </a:r>
            <a:endParaRPr/>
          </a:p>
        </p:txBody>
      </p:sp>
      <p:sp>
        <p:nvSpPr>
          <p:cNvPr id="675" name="Google Shape;675;p68"/>
          <p:cNvSpPr txBox="1"/>
          <p:nvPr>
            <p:ph type="title"/>
          </p:nvPr>
        </p:nvSpPr>
        <p:spPr>
          <a:xfrm>
            <a:off x="94456" y="1209671"/>
            <a:ext cx="9123972" cy="290849"/>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sz="2100"/>
              <a:t>Diagnosis and Treatment of Lipid Disorders (Dyslipidemias)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Non-HDL Cholesterol</a:t>
            </a:r>
            <a:endParaRPr/>
          </a:p>
        </p:txBody>
      </p:sp>
      <p:sp>
        <p:nvSpPr>
          <p:cNvPr id="681" name="Google Shape;681;p6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Reflects total cholesterol minus HDL-C</a:t>
            </a:r>
            <a:endParaRPr/>
          </a:p>
          <a:p>
            <a:pPr indent="-404813" lvl="1" marL="862013" rtl="0" algn="l">
              <a:lnSpc>
                <a:spcPct val="90000"/>
              </a:lnSpc>
              <a:spcBef>
                <a:spcPts val="1320"/>
              </a:spcBef>
              <a:spcAft>
                <a:spcPts val="0"/>
              </a:spcAft>
              <a:buSzPts val="2200"/>
              <a:buFont typeface="Verdana"/>
              <a:buChar char="–"/>
            </a:pPr>
            <a:r>
              <a:rPr lang="en-US"/>
              <a:t>LDL, VLDL, IDL, Lp(a)</a:t>
            </a:r>
            <a:endParaRPr/>
          </a:p>
          <a:p>
            <a:pPr indent="-404813" lvl="1" marL="862013" rtl="0" algn="l">
              <a:lnSpc>
                <a:spcPct val="90000"/>
              </a:lnSpc>
              <a:spcBef>
                <a:spcPts val="1320"/>
              </a:spcBef>
              <a:spcAft>
                <a:spcPts val="0"/>
              </a:spcAft>
              <a:buSzPts val="2200"/>
              <a:buFont typeface="Verdana"/>
              <a:buChar char="–"/>
            </a:pPr>
            <a:r>
              <a:rPr lang="en-US"/>
              <a:t>Elevated non-HDL-C associated with increased risk. of CVD (even if the LDL-C levels are normal).</a:t>
            </a:r>
            <a:endParaRPr/>
          </a:p>
          <a:p>
            <a:pPr indent="-404813" lvl="1" marL="862013" rtl="0" algn="l">
              <a:lnSpc>
                <a:spcPct val="90000"/>
              </a:lnSpc>
              <a:spcBef>
                <a:spcPts val="1320"/>
              </a:spcBef>
              <a:spcAft>
                <a:spcPts val="0"/>
              </a:spcAft>
              <a:buSzPts val="2200"/>
              <a:buFont typeface="Verdana"/>
              <a:buChar char="–"/>
            </a:pPr>
            <a:r>
              <a:rPr lang="en-US"/>
              <a:t>On average, non–HDL-C levels are approximately 30 mg/dL higher than LDL-C levels.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0"/>
          <p:cNvSpPr txBox="1"/>
          <p:nvPr>
            <p:ph type="title"/>
          </p:nvPr>
        </p:nvSpPr>
        <p:spPr>
          <a:xfrm>
            <a:off x="430213" y="1231900"/>
            <a:ext cx="8524875" cy="768350"/>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Diagnosis and Treatment of Lipid Disorders (Dyslipidemias) (cont’d)</a:t>
            </a:r>
            <a:endParaRPr/>
          </a:p>
        </p:txBody>
      </p:sp>
      <p:sp>
        <p:nvSpPr>
          <p:cNvPr id="688" name="Google Shape;688;p70"/>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solidFill>
                  <a:srgbClr val="00B050"/>
                </a:solidFill>
              </a:rPr>
              <a:t>Hypolipoproteinemia</a:t>
            </a:r>
            <a:endParaRPr/>
          </a:p>
          <a:p>
            <a:pPr indent="-404813" lvl="1" marL="862013" rtl="0" algn="l">
              <a:lnSpc>
                <a:spcPct val="90000"/>
              </a:lnSpc>
              <a:spcBef>
                <a:spcPts val="1080"/>
              </a:spcBef>
              <a:spcAft>
                <a:spcPts val="0"/>
              </a:spcAft>
              <a:buSzPts val="1800"/>
              <a:buFont typeface="Verdana"/>
              <a:buChar char="–"/>
            </a:pPr>
            <a:r>
              <a:rPr lang="en-US" sz="1800"/>
              <a:t>Low levels of lipoproteins</a:t>
            </a:r>
            <a:endParaRPr/>
          </a:p>
          <a:p>
            <a:pPr indent="-404813" lvl="1" marL="862013" rtl="0" algn="l">
              <a:lnSpc>
                <a:spcPct val="90000"/>
              </a:lnSpc>
              <a:spcBef>
                <a:spcPts val="1080"/>
              </a:spcBef>
              <a:spcAft>
                <a:spcPts val="0"/>
              </a:spcAft>
              <a:buSzPts val="1800"/>
              <a:buFont typeface="Verdana"/>
              <a:buChar char="–"/>
            </a:pPr>
            <a:r>
              <a:rPr lang="en-US" sz="1800"/>
              <a:t>Two forms: hypo</a:t>
            </a:r>
            <a:r>
              <a:rPr i="1" lang="en-US" sz="1800"/>
              <a:t>alpha</a:t>
            </a:r>
            <a:r>
              <a:rPr lang="en-US" sz="1800"/>
              <a:t>lipoproteinemia (low HDL) &amp; hypo</a:t>
            </a:r>
            <a:r>
              <a:rPr i="1" lang="en-US" sz="1800"/>
              <a:t>beta</a:t>
            </a:r>
            <a:r>
              <a:rPr lang="en-US" sz="1800"/>
              <a:t>lipoproteinemia (low LDL)</a:t>
            </a:r>
            <a:endParaRPr/>
          </a:p>
          <a:p>
            <a:pPr indent="-280988" lvl="0" marL="280988" rtl="0" algn="l">
              <a:lnSpc>
                <a:spcPct val="90000"/>
              </a:lnSpc>
              <a:spcBef>
                <a:spcPts val="1320"/>
              </a:spcBef>
              <a:spcAft>
                <a:spcPts val="0"/>
              </a:spcAft>
              <a:buSzPts val="2200"/>
              <a:buFont typeface="Verdana"/>
              <a:buChar char="•"/>
            </a:pPr>
            <a:r>
              <a:rPr lang="en-US"/>
              <a:t>Hypoalphalipoproteinemia</a:t>
            </a:r>
            <a:endParaRPr/>
          </a:p>
          <a:p>
            <a:pPr indent="-404813" lvl="1" marL="862013" rtl="0" algn="l">
              <a:lnSpc>
                <a:spcPct val="90000"/>
              </a:lnSpc>
              <a:spcBef>
                <a:spcPts val="1080"/>
              </a:spcBef>
              <a:spcAft>
                <a:spcPts val="0"/>
              </a:spcAft>
              <a:buSzPts val="1800"/>
              <a:buFont typeface="Verdana"/>
              <a:buChar char="–"/>
            </a:pPr>
            <a:r>
              <a:rPr lang="en-US" sz="1800"/>
              <a:t>Isolated decrease in circulating HDL (concentration &lt;40 mg/dL), without presence of hypertriglyceridemia</a:t>
            </a:r>
            <a:endParaRPr/>
          </a:p>
          <a:p>
            <a:pPr indent="-404813" lvl="1" marL="862013" rtl="0" algn="l">
              <a:lnSpc>
                <a:spcPct val="90000"/>
              </a:lnSpc>
              <a:spcBef>
                <a:spcPts val="1080"/>
              </a:spcBef>
              <a:spcAft>
                <a:spcPts val="0"/>
              </a:spcAft>
              <a:buSzPts val="1800"/>
              <a:buFont typeface="Verdana"/>
              <a:buChar char="–"/>
            </a:pPr>
            <a:r>
              <a:rPr i="1" lang="en-US" sz="1800"/>
              <a:t>Alpha</a:t>
            </a:r>
            <a:r>
              <a:rPr lang="en-US" sz="1800"/>
              <a:t> denotes region in which HDL migrates on agarose electrophoresis.</a:t>
            </a:r>
            <a:endParaRPr/>
          </a:p>
          <a:p>
            <a:pPr indent="-404813" lvl="1" marL="862013" rtl="0" algn="l">
              <a:lnSpc>
                <a:spcPct val="90000"/>
              </a:lnSpc>
              <a:spcBef>
                <a:spcPts val="1080"/>
              </a:spcBef>
              <a:spcAft>
                <a:spcPts val="0"/>
              </a:spcAft>
              <a:buSzPts val="1800"/>
              <a:buFont typeface="Verdana"/>
              <a:buChar char="–"/>
            </a:pPr>
            <a:r>
              <a:rPr lang="en-US" sz="1800"/>
              <a:t>Associated with several defects, often genetic, most of which are linked to increased risk of premature CHD</a:t>
            </a:r>
            <a:endParaRPr/>
          </a:p>
          <a:p>
            <a:pPr indent="-404813" lvl="1" marL="862013" rtl="0" algn="l">
              <a:lnSpc>
                <a:spcPct val="90000"/>
              </a:lnSpc>
              <a:spcBef>
                <a:spcPts val="1080"/>
              </a:spcBef>
              <a:spcAft>
                <a:spcPts val="0"/>
              </a:spcAft>
              <a:buSzPts val="1800"/>
              <a:buFont typeface="Verdana"/>
              <a:buChar char="–"/>
            </a:pPr>
            <a:r>
              <a:rPr lang="en-US" sz="1800"/>
              <a:t>Tangier disease is an extreme form of hypoalphalipoproteinemia</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694" name="Google Shape;694;p71"/>
          <p:cNvPicPr preferRelativeResize="0"/>
          <p:nvPr/>
        </p:nvPicPr>
        <p:blipFill rotWithShape="1">
          <a:blip r:embed="rId3">
            <a:alphaModFix/>
          </a:blip>
          <a:srcRect b="0" l="0" r="0" t="0"/>
          <a:stretch/>
        </p:blipFill>
        <p:spPr>
          <a:xfrm>
            <a:off x="0" y="0"/>
            <a:ext cx="3594210" cy="2362200"/>
          </a:xfrm>
          <a:prstGeom prst="rect">
            <a:avLst/>
          </a:prstGeom>
          <a:noFill/>
          <a:ln cap="flat" cmpd="sng" w="9525">
            <a:solidFill>
              <a:schemeClr val="accent1"/>
            </a:solidFill>
            <a:prstDash val="solid"/>
            <a:miter lim="800000"/>
            <a:headEnd len="sm" w="sm" type="none"/>
            <a:tailEnd len="sm" w="sm" type="none"/>
          </a:ln>
        </p:spPr>
      </p:pic>
      <p:pic>
        <p:nvPicPr>
          <p:cNvPr id="695" name="Google Shape;695;p71"/>
          <p:cNvPicPr preferRelativeResize="0"/>
          <p:nvPr/>
        </p:nvPicPr>
        <p:blipFill rotWithShape="1">
          <a:blip r:embed="rId4">
            <a:alphaModFix/>
          </a:blip>
          <a:srcRect b="0" l="0" r="0" t="0"/>
          <a:stretch/>
        </p:blipFill>
        <p:spPr>
          <a:xfrm>
            <a:off x="-1" y="2362200"/>
            <a:ext cx="3588935" cy="1784498"/>
          </a:xfrm>
          <a:prstGeom prst="rect">
            <a:avLst/>
          </a:prstGeom>
          <a:noFill/>
          <a:ln cap="flat" cmpd="sng" w="9525">
            <a:solidFill>
              <a:schemeClr val="accent1"/>
            </a:solidFill>
            <a:prstDash val="solid"/>
            <a:miter lim="800000"/>
            <a:headEnd len="sm" w="sm" type="none"/>
            <a:tailEnd len="sm" w="sm" type="none"/>
          </a:ln>
        </p:spPr>
      </p:pic>
      <p:sp>
        <p:nvSpPr>
          <p:cNvPr id="696" name="Google Shape;696;p71"/>
          <p:cNvSpPr txBox="1"/>
          <p:nvPr/>
        </p:nvSpPr>
        <p:spPr>
          <a:xfrm>
            <a:off x="226612" y="4327451"/>
            <a:ext cx="18473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97" name="Google Shape;697;p71"/>
          <p:cNvSpPr/>
          <p:nvPr/>
        </p:nvSpPr>
        <p:spPr>
          <a:xfrm>
            <a:off x="-5277" y="4146698"/>
            <a:ext cx="9149277" cy="2800767"/>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600"/>
              <a:buFont typeface="Times New Roman"/>
              <a:buAutoNum type="arabicPeriod"/>
            </a:pPr>
            <a:r>
              <a:rPr i="1" lang="en-US" sz="1600">
                <a:solidFill>
                  <a:schemeClr val="dk1"/>
                </a:solidFill>
                <a:latin typeface="Times New Roman"/>
                <a:ea typeface="Times New Roman"/>
                <a:cs typeface="Times New Roman"/>
                <a:sym typeface="Times New Roman"/>
              </a:rPr>
              <a:t>Cardiac enzyme CK and CK isoenzyme and LDH and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LDH isoenzyme would be useful. Fasting total chol,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TG, and HDL-C and LDL-C as well.</a:t>
            </a:r>
            <a:endParaRPr/>
          </a:p>
          <a:p>
            <a:pPr indent="-342900" lvl="0" marL="342900" marR="0" rtl="0" algn="l">
              <a:spcBef>
                <a:spcPts val="0"/>
              </a:spcBef>
              <a:spcAft>
                <a:spcPts val="0"/>
              </a:spcAft>
              <a:buClr>
                <a:schemeClr val="dk1"/>
              </a:buClr>
              <a:buSzPts val="1600"/>
              <a:buFont typeface="Times New Roman"/>
              <a:buAutoNum type="arabicPeriod"/>
            </a:pPr>
            <a:r>
              <a:rPr i="1" lang="en-US" sz="1600">
                <a:solidFill>
                  <a:schemeClr val="dk1"/>
                </a:solidFill>
                <a:latin typeface="Times New Roman"/>
                <a:ea typeface="Times New Roman"/>
                <a:cs typeface="Times New Roman"/>
                <a:sym typeface="Times New Roman"/>
              </a:rPr>
              <a:t>LDL-C can be calculated &gt;190 mg/dL (Total chol =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280 mg/dL and normal TG and HDL-C), which is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extremely elevated. Treatment should start with diet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change before leaving the hospital. After a few weeks,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if no improvement occurs, the physician should start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him on medication. The patient has a family history of </a:t>
            </a:r>
            <a:br>
              <a:rPr i="1" lang="en-US" sz="1600">
                <a:solidFill>
                  <a:schemeClr val="dk1"/>
                </a:solidFill>
                <a:latin typeface="Times New Roman"/>
                <a:ea typeface="Times New Roman"/>
                <a:cs typeface="Times New Roman"/>
                <a:sym typeface="Times New Roman"/>
              </a:rPr>
            </a:br>
            <a:r>
              <a:rPr i="1" lang="en-US" sz="1600">
                <a:solidFill>
                  <a:schemeClr val="dk1"/>
                </a:solidFill>
                <a:latin typeface="Times New Roman"/>
                <a:ea typeface="Times New Roman"/>
                <a:cs typeface="Times New Roman"/>
                <a:sym typeface="Times New Roman"/>
              </a:rPr>
              <a:t>CHD, and, presumably, the patient has now been diagnosed with CHD. Therefore, the goal would be to reduce LDL-C values to &lt;100 mg/dL.</a:t>
            </a:r>
            <a:endParaRPr i="1" sz="1600">
              <a:solidFill>
                <a:schemeClr val="dk1"/>
              </a:solidFill>
              <a:latin typeface="Arial"/>
              <a:ea typeface="Arial"/>
              <a:cs typeface="Arial"/>
              <a:sym typeface="Arial"/>
            </a:endParaRPr>
          </a:p>
        </p:txBody>
      </p:sp>
      <p:pic>
        <p:nvPicPr>
          <p:cNvPr id="698" name="Google Shape;698;p71"/>
          <p:cNvPicPr preferRelativeResize="0"/>
          <p:nvPr/>
        </p:nvPicPr>
        <p:blipFill rotWithShape="1">
          <a:blip r:embed="rId5">
            <a:alphaModFix/>
          </a:blip>
          <a:srcRect b="0" l="0" r="0" t="0"/>
          <a:stretch/>
        </p:blipFill>
        <p:spPr>
          <a:xfrm>
            <a:off x="4971210" y="-21266"/>
            <a:ext cx="4172790" cy="6241251"/>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xEl>
                                              <p:pRg end="0" st="0"/>
                                            </p:txEl>
                                          </p:spTgt>
                                        </p:tgtEl>
                                        <p:attrNameLst>
                                          <p:attrName>style.visibility</p:attrName>
                                        </p:attrNameLst>
                                      </p:cBhvr>
                                      <p:to>
                                        <p:strVal val="visible"/>
                                      </p:to>
                                    </p:set>
                                    <p:animEffect filter="fade" transition="in">
                                      <p:cBhvr>
                                        <p:cTn dur="500"/>
                                        <p:tgtEl>
                                          <p:spTgt spid="6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xEl>
                                              <p:pRg end="1" st="1"/>
                                            </p:txEl>
                                          </p:spTgt>
                                        </p:tgtEl>
                                        <p:attrNameLst>
                                          <p:attrName>style.visibility</p:attrName>
                                        </p:attrNameLst>
                                      </p:cBhvr>
                                      <p:to>
                                        <p:strVal val="visible"/>
                                      </p:to>
                                    </p:set>
                                    <p:animEffect filter="fade" transition="in">
                                      <p:cBhvr>
                                        <p:cTn dur="500"/>
                                        <p:tgtEl>
                                          <p:spTgt spid="69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and Lipoprotein Analyses</a:t>
            </a:r>
            <a:endParaRPr/>
          </a:p>
        </p:txBody>
      </p:sp>
      <p:sp>
        <p:nvSpPr>
          <p:cNvPr id="705" name="Google Shape;705;p72"/>
          <p:cNvSpPr txBox="1"/>
          <p:nvPr>
            <p:ph idx="1" type="body"/>
          </p:nvPr>
        </p:nvSpPr>
        <p:spPr>
          <a:xfrm>
            <a:off x="330200" y="2346325"/>
            <a:ext cx="8613775" cy="4189413"/>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Lipid Measurement</a:t>
            </a:r>
            <a:endParaRPr/>
          </a:p>
          <a:p>
            <a:pPr indent="-404813" lvl="1" marL="862013" rtl="0" algn="l">
              <a:lnSpc>
                <a:spcPct val="90000"/>
              </a:lnSpc>
              <a:spcBef>
                <a:spcPts val="1080"/>
              </a:spcBef>
              <a:spcAft>
                <a:spcPts val="0"/>
              </a:spcAft>
              <a:buSzPts val="1800"/>
              <a:buFont typeface="Verdana"/>
              <a:buChar char="–"/>
            </a:pPr>
            <a:r>
              <a:rPr lang="en-US" sz="1800"/>
              <a:t>Lipids &amp; lipoproteins are important measures of CHD risk.</a:t>
            </a:r>
            <a:endParaRPr/>
          </a:p>
          <a:p>
            <a:pPr indent="-280988" lvl="0" marL="280988" rtl="0" algn="l">
              <a:lnSpc>
                <a:spcPct val="90000"/>
              </a:lnSpc>
              <a:spcBef>
                <a:spcPts val="1320"/>
              </a:spcBef>
              <a:spcAft>
                <a:spcPts val="0"/>
              </a:spcAft>
              <a:buSzPts val="2200"/>
              <a:buFont typeface="Verdana"/>
              <a:buChar char="•"/>
            </a:pPr>
            <a:r>
              <a:rPr lang="en-US"/>
              <a:t>Cholesterol Measurement</a:t>
            </a:r>
            <a:endParaRPr/>
          </a:p>
          <a:p>
            <a:pPr indent="-404813" lvl="1" marL="862013" rtl="0" algn="l">
              <a:lnSpc>
                <a:spcPct val="90000"/>
              </a:lnSpc>
              <a:spcBef>
                <a:spcPts val="1080"/>
              </a:spcBef>
              <a:spcAft>
                <a:spcPts val="0"/>
              </a:spcAft>
              <a:buSzPts val="1800"/>
              <a:buFont typeface="Verdana"/>
              <a:buChar char="–"/>
            </a:pPr>
            <a:r>
              <a:rPr lang="en-US" sz="1800"/>
              <a:t>Hexane extraction after hydrolysis with alcoholic KOH, followed by reaction with Liebermann-Burchard color reagent (old)</a:t>
            </a:r>
            <a:endParaRPr/>
          </a:p>
          <a:p>
            <a:pPr indent="-404813" lvl="1" marL="862013" rtl="0" algn="l">
              <a:lnSpc>
                <a:spcPct val="90000"/>
              </a:lnSpc>
              <a:spcBef>
                <a:spcPts val="1080"/>
              </a:spcBef>
              <a:spcAft>
                <a:spcPts val="0"/>
              </a:spcAft>
              <a:buSzPts val="1800"/>
              <a:buFont typeface="Verdana"/>
              <a:buChar char="–"/>
            </a:pPr>
            <a:r>
              <a:rPr lang="en-US" sz="1800"/>
              <a:t>Current reference method GC-MS</a:t>
            </a:r>
            <a:endParaRPr/>
          </a:p>
          <a:p>
            <a:pPr indent="-404813" lvl="1" marL="862013" rtl="0" algn="l">
              <a:lnSpc>
                <a:spcPct val="90000"/>
              </a:lnSpc>
              <a:spcBef>
                <a:spcPts val="1080"/>
              </a:spcBef>
              <a:spcAft>
                <a:spcPts val="0"/>
              </a:spcAft>
              <a:buSzPts val="1800"/>
              <a:buFont typeface="Verdana"/>
              <a:buChar char="–"/>
            </a:pPr>
            <a:r>
              <a:rPr lang="en-US" sz="1800"/>
              <a:t>Coupled enzymatic reactions</a:t>
            </a:r>
            <a:endParaRPr/>
          </a:p>
          <a:p>
            <a:pPr indent="-280988" lvl="0" marL="280988" rtl="0" algn="l">
              <a:lnSpc>
                <a:spcPct val="90000"/>
              </a:lnSpc>
              <a:spcBef>
                <a:spcPts val="1320"/>
              </a:spcBef>
              <a:spcAft>
                <a:spcPts val="0"/>
              </a:spcAft>
              <a:buSzPts val="2200"/>
              <a:buFont typeface="Verdana"/>
              <a:buChar char="•"/>
            </a:pPr>
            <a:r>
              <a:rPr lang="en-US"/>
              <a:t>Triglyceride Measurement</a:t>
            </a:r>
            <a:endParaRPr/>
          </a:p>
          <a:p>
            <a:pPr indent="-404813" lvl="1" marL="862013" rtl="0" algn="l">
              <a:lnSpc>
                <a:spcPct val="90000"/>
              </a:lnSpc>
              <a:spcBef>
                <a:spcPts val="1080"/>
              </a:spcBef>
              <a:spcAft>
                <a:spcPts val="0"/>
              </a:spcAft>
              <a:buSzPts val="1800"/>
              <a:buFont typeface="Verdana"/>
              <a:buChar char="–"/>
            </a:pPr>
            <a:r>
              <a:rPr lang="en-US" sz="1800"/>
              <a:t>Useful in detecting metabolic disorders &amp; CVD risk</a:t>
            </a:r>
            <a:endParaRPr/>
          </a:p>
          <a:p>
            <a:pPr indent="-404813" lvl="1" marL="862013" rtl="0" algn="l">
              <a:lnSpc>
                <a:spcPct val="90000"/>
              </a:lnSpc>
              <a:spcBef>
                <a:spcPts val="1080"/>
              </a:spcBef>
              <a:spcAft>
                <a:spcPts val="0"/>
              </a:spcAft>
              <a:buSzPts val="1800"/>
              <a:buFont typeface="Verdana"/>
              <a:buChar char="–"/>
            </a:pPr>
            <a:r>
              <a:rPr lang="en-US" sz="1800"/>
              <a:t>Reference method GC-MS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30213" y="1269236"/>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Lipoproteins </a:t>
            </a:r>
            <a:endParaRPr/>
          </a:p>
        </p:txBody>
      </p:sp>
      <p:sp>
        <p:nvSpPr>
          <p:cNvPr id="104" name="Google Shape;104;p19"/>
          <p:cNvSpPr txBox="1"/>
          <p:nvPr>
            <p:ph idx="1" type="body"/>
          </p:nvPr>
        </p:nvSpPr>
        <p:spPr>
          <a:xfrm>
            <a:off x="612648" y="1715810"/>
            <a:ext cx="8216042" cy="41148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400"/>
              <a:buFont typeface="Verdana"/>
              <a:buChar char="•"/>
            </a:pPr>
            <a:r>
              <a:rPr lang="en-US" sz="2400"/>
              <a:t>Liporproteins are the body’s “petroleum industry”&gt; like oil tankers</a:t>
            </a:r>
            <a:endParaRPr/>
          </a:p>
          <a:p>
            <a:pPr indent="-128588" lvl="0" marL="280988" rtl="0" algn="l">
              <a:lnSpc>
                <a:spcPct val="90000"/>
              </a:lnSpc>
              <a:spcBef>
                <a:spcPts val="1440"/>
              </a:spcBef>
              <a:spcAft>
                <a:spcPts val="0"/>
              </a:spcAft>
              <a:buSzPts val="2400"/>
              <a:buFont typeface="Verdana"/>
              <a:buNone/>
            </a:pPr>
            <a:r>
              <a:t/>
            </a:r>
            <a:endParaRPr sz="2400"/>
          </a:p>
          <a:p>
            <a:pPr indent="-128588" lvl="0" marL="280988" rtl="0" algn="l">
              <a:lnSpc>
                <a:spcPct val="90000"/>
              </a:lnSpc>
              <a:spcBef>
                <a:spcPts val="1440"/>
              </a:spcBef>
              <a:spcAft>
                <a:spcPts val="0"/>
              </a:spcAft>
              <a:buSzPts val="2400"/>
              <a:buFont typeface="Verdana"/>
              <a:buNone/>
            </a:pPr>
            <a:r>
              <a:t/>
            </a:r>
            <a:endParaRPr sz="2400"/>
          </a:p>
          <a:p>
            <a:pPr indent="0" lvl="0" marL="0" rtl="0" algn="l">
              <a:lnSpc>
                <a:spcPct val="90000"/>
              </a:lnSpc>
              <a:spcBef>
                <a:spcPts val="1440"/>
              </a:spcBef>
              <a:spcAft>
                <a:spcPts val="0"/>
              </a:spcAft>
              <a:buSzPts val="2400"/>
              <a:buFont typeface="Verdana"/>
              <a:buNone/>
            </a:pPr>
            <a:r>
              <a:t/>
            </a:r>
            <a:endParaRPr sz="2400"/>
          </a:p>
          <a:p>
            <a:pPr indent="-280988" lvl="0" marL="280988" rtl="0" algn="l">
              <a:lnSpc>
                <a:spcPct val="90000"/>
              </a:lnSpc>
              <a:spcBef>
                <a:spcPts val="1440"/>
              </a:spcBef>
              <a:spcAft>
                <a:spcPts val="0"/>
              </a:spcAft>
              <a:buSzPts val="2400"/>
              <a:buFont typeface="Verdana"/>
              <a:buChar char="•"/>
            </a:pPr>
            <a:r>
              <a:rPr b="1" lang="en-US" sz="2400"/>
              <a:t>Chylomicrons</a:t>
            </a:r>
            <a:r>
              <a:rPr lang="en-US" sz="2400"/>
              <a:t>: ferry their cargo dietary TG, throughout the circulatory system and finally docking at the liver</a:t>
            </a:r>
            <a:endParaRPr/>
          </a:p>
          <a:p>
            <a:pPr indent="-404813" lvl="1" marL="862013" rtl="0" algn="l">
              <a:lnSpc>
                <a:spcPct val="90000"/>
              </a:lnSpc>
              <a:spcBef>
                <a:spcPts val="1200"/>
              </a:spcBef>
              <a:spcAft>
                <a:spcPts val="0"/>
              </a:spcAft>
              <a:buSzPts val="2000"/>
              <a:buFont typeface="Verdana"/>
              <a:buChar char="–"/>
            </a:pPr>
            <a:r>
              <a:rPr lang="en-US" sz="2000"/>
              <a:t>Largest &amp; least dense; diameters as large as 1,200 nm</a:t>
            </a:r>
            <a:endParaRPr/>
          </a:p>
          <a:p>
            <a:pPr indent="-404813" lvl="1" marL="862013" rtl="0" algn="l">
              <a:lnSpc>
                <a:spcPct val="90000"/>
              </a:lnSpc>
              <a:spcBef>
                <a:spcPts val="1200"/>
              </a:spcBef>
              <a:spcAft>
                <a:spcPts val="0"/>
              </a:spcAft>
              <a:buSzPts val="2000"/>
              <a:buFont typeface="Verdana"/>
              <a:buChar char="–"/>
            </a:pPr>
            <a:r>
              <a:rPr lang="en-US" sz="2000"/>
              <a:t>Produced by intestine; deliver dietary lipids to hepatic &amp; peripheral cells</a:t>
            </a:r>
            <a:endParaRPr/>
          </a:p>
          <a:p>
            <a:pPr indent="-128588" lvl="0" marL="280988" rtl="0" algn="l">
              <a:lnSpc>
                <a:spcPct val="90000"/>
              </a:lnSpc>
              <a:spcBef>
                <a:spcPts val="1440"/>
              </a:spcBef>
              <a:spcAft>
                <a:spcPts val="0"/>
              </a:spcAft>
              <a:buSzPts val="2400"/>
              <a:buFont typeface="Verdana"/>
              <a:buNone/>
            </a:pPr>
            <a:r>
              <a:t/>
            </a:r>
            <a:endParaRPr sz="2400"/>
          </a:p>
          <a:p>
            <a:pPr indent="-128588" lvl="0" marL="280988" rtl="0" algn="l">
              <a:lnSpc>
                <a:spcPct val="90000"/>
              </a:lnSpc>
              <a:spcBef>
                <a:spcPts val="1440"/>
              </a:spcBef>
              <a:spcAft>
                <a:spcPts val="0"/>
              </a:spcAft>
              <a:buSzPts val="2400"/>
              <a:buFont typeface="Verdana"/>
              <a:buNone/>
            </a:pPr>
            <a:r>
              <a:t/>
            </a:r>
            <a:endParaRPr sz="2400"/>
          </a:p>
        </p:txBody>
      </p:sp>
      <p:pic>
        <p:nvPicPr>
          <p:cNvPr descr="Image result for oil tankers cartoon" id="105" name="Google Shape;105;p19"/>
          <p:cNvPicPr preferRelativeResize="0"/>
          <p:nvPr/>
        </p:nvPicPr>
        <p:blipFill rotWithShape="1">
          <a:blip r:embed="rId3">
            <a:alphaModFix/>
          </a:blip>
          <a:srcRect b="25779" l="0" r="0" t="25780"/>
          <a:stretch/>
        </p:blipFill>
        <p:spPr>
          <a:xfrm>
            <a:off x="5654040" y="2591327"/>
            <a:ext cx="3048000" cy="147646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7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Cholesterol measurement</a:t>
            </a:r>
            <a:endParaRPr/>
          </a:p>
        </p:txBody>
      </p:sp>
      <p:sp>
        <p:nvSpPr>
          <p:cNvPr id="711" name="Google Shape;711;p73"/>
          <p:cNvSpPr txBox="1"/>
          <p:nvPr>
            <p:ph idx="1" type="body"/>
          </p:nvPr>
        </p:nvSpPr>
        <p:spPr>
          <a:xfrm>
            <a:off x="716404" y="2000250"/>
            <a:ext cx="8153400" cy="173355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Specimen: serum or plasma </a:t>
            </a:r>
            <a:endParaRPr/>
          </a:p>
          <a:p>
            <a:pPr indent="-280988" lvl="0" marL="280988" rtl="0" algn="l">
              <a:lnSpc>
                <a:spcPct val="90000"/>
              </a:lnSpc>
              <a:spcBef>
                <a:spcPts val="1320"/>
              </a:spcBef>
              <a:spcAft>
                <a:spcPts val="0"/>
              </a:spcAft>
              <a:buSzPts val="2200"/>
              <a:buFont typeface="Verdana"/>
              <a:buChar char="•"/>
            </a:pPr>
            <a:r>
              <a:rPr lang="en-US"/>
              <a:t>Fasting: at least 12 hrs, preferred for chol &amp; required for TG</a:t>
            </a:r>
            <a:endParaRPr/>
          </a:p>
          <a:p>
            <a:pPr indent="-280988" lvl="0" marL="280988" rtl="0" algn="l">
              <a:lnSpc>
                <a:spcPct val="90000"/>
              </a:lnSpc>
              <a:spcBef>
                <a:spcPts val="1320"/>
              </a:spcBef>
              <a:spcAft>
                <a:spcPts val="0"/>
              </a:spcAft>
              <a:buSzPts val="2200"/>
              <a:buFont typeface="Verdana"/>
              <a:buChar char="•"/>
            </a:pPr>
            <a:r>
              <a:rPr lang="en-US"/>
              <a:t>Method: enzymatic methods</a:t>
            </a:r>
            <a:endParaRPr/>
          </a:p>
        </p:txBody>
      </p:sp>
      <p:pic>
        <p:nvPicPr>
          <p:cNvPr id="712" name="Google Shape;712;p73"/>
          <p:cNvPicPr preferRelativeResize="0"/>
          <p:nvPr/>
        </p:nvPicPr>
        <p:blipFill rotWithShape="1">
          <a:blip r:embed="rId3">
            <a:alphaModFix/>
          </a:blip>
          <a:srcRect b="0" l="0" r="0" t="0"/>
          <a:stretch/>
        </p:blipFill>
        <p:spPr>
          <a:xfrm>
            <a:off x="716404" y="3733800"/>
            <a:ext cx="7879383" cy="28194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74"/>
          <p:cNvSpPr txBox="1"/>
          <p:nvPr>
            <p:ph type="title"/>
          </p:nvPr>
        </p:nvSpPr>
        <p:spPr>
          <a:xfrm>
            <a:off x="426910" y="121602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Triglyceride measurement</a:t>
            </a:r>
            <a:endParaRPr/>
          </a:p>
        </p:txBody>
      </p:sp>
      <p:sp>
        <p:nvSpPr>
          <p:cNvPr id="718" name="Google Shape;718;p74"/>
          <p:cNvSpPr txBox="1"/>
          <p:nvPr>
            <p:ph idx="1" type="body"/>
          </p:nvPr>
        </p:nvSpPr>
        <p:spPr>
          <a:xfrm>
            <a:off x="612647" y="1850065"/>
            <a:ext cx="8153400" cy="1578935"/>
          </a:xfrm>
          <a:prstGeom prst="rect">
            <a:avLst/>
          </a:prstGeom>
          <a:noFill/>
          <a:ln>
            <a:noFill/>
          </a:ln>
        </p:spPr>
        <p:txBody>
          <a:bodyPr anchorCtr="0" anchor="t" bIns="46025" lIns="92075" spcFirstLastPara="1" rIns="92075" wrap="square" tIns="46025">
            <a:normAutofit fontScale="92500" lnSpcReduction="10000"/>
          </a:bodyPr>
          <a:lstStyle/>
          <a:p>
            <a:pPr indent="-280988" lvl="0" marL="280988" rtl="0" algn="l">
              <a:lnSpc>
                <a:spcPct val="90000"/>
              </a:lnSpc>
              <a:spcBef>
                <a:spcPts val="0"/>
              </a:spcBef>
              <a:spcAft>
                <a:spcPts val="0"/>
              </a:spcAft>
              <a:buSzPct val="100000"/>
              <a:buFont typeface="Verdana"/>
              <a:buChar char="•"/>
            </a:pPr>
            <a:r>
              <a:rPr lang="en-US" sz="2600"/>
              <a:t>Used in estimation of LDL-C</a:t>
            </a:r>
            <a:endParaRPr/>
          </a:p>
          <a:p>
            <a:pPr indent="-280988" lvl="0" marL="280988" rtl="0" algn="l">
              <a:lnSpc>
                <a:spcPct val="90000"/>
              </a:lnSpc>
              <a:spcBef>
                <a:spcPts val="1443"/>
              </a:spcBef>
              <a:spcAft>
                <a:spcPts val="0"/>
              </a:spcAft>
              <a:buSzPct val="100000"/>
              <a:buFont typeface="Verdana"/>
              <a:buChar char="•"/>
            </a:pPr>
            <a:r>
              <a:rPr lang="en-US" sz="2600"/>
              <a:t>Current methods will measure also endogenous serum glycerol (10 to 20 mg/dL overestimation of triglycerides)</a:t>
            </a:r>
            <a:endParaRPr/>
          </a:p>
        </p:txBody>
      </p:sp>
      <p:pic>
        <p:nvPicPr>
          <p:cNvPr id="719" name="Google Shape;719;p74"/>
          <p:cNvPicPr preferRelativeResize="0"/>
          <p:nvPr/>
        </p:nvPicPr>
        <p:blipFill rotWithShape="1">
          <a:blip r:embed="rId3">
            <a:alphaModFix/>
          </a:blip>
          <a:srcRect b="0" l="0" r="0" t="0"/>
          <a:stretch/>
        </p:blipFill>
        <p:spPr>
          <a:xfrm>
            <a:off x="1263208" y="3429000"/>
            <a:ext cx="6617583" cy="2667000"/>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75"/>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and Lipoprotein Analyses (cont’d)</a:t>
            </a:r>
            <a:endParaRPr/>
          </a:p>
        </p:txBody>
      </p:sp>
      <p:sp>
        <p:nvSpPr>
          <p:cNvPr id="726" name="Google Shape;726;p75"/>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Lipoprotein Methods</a:t>
            </a:r>
            <a:endParaRPr/>
          </a:p>
          <a:p>
            <a:pPr indent="-404813" lvl="1" marL="862013" rtl="0" algn="l">
              <a:lnSpc>
                <a:spcPct val="90000"/>
              </a:lnSpc>
              <a:spcBef>
                <a:spcPts val="1080"/>
              </a:spcBef>
              <a:spcAft>
                <a:spcPts val="0"/>
              </a:spcAft>
              <a:buSzPts val="1800"/>
              <a:buFont typeface="Verdana"/>
              <a:buChar char="–"/>
            </a:pPr>
            <a:r>
              <a:rPr lang="en-US" sz="1800"/>
              <a:t>Measure physical properties: density, size, charge, apolipoprotein</a:t>
            </a:r>
            <a:endParaRPr/>
          </a:p>
          <a:p>
            <a:pPr indent="-404813" lvl="1" marL="862013" rtl="0" algn="l">
              <a:lnSpc>
                <a:spcPct val="90000"/>
              </a:lnSpc>
              <a:spcBef>
                <a:spcPts val="1080"/>
              </a:spcBef>
              <a:spcAft>
                <a:spcPts val="0"/>
              </a:spcAft>
              <a:buSzPts val="1800"/>
              <a:buFont typeface="Verdana"/>
              <a:buChar char="–"/>
            </a:pPr>
            <a:r>
              <a:rPr lang="en-US" sz="1800"/>
              <a:t>Methods: ultracentrifugation, electrophoretic separation, chemical precipitation, chromatographic, immunochemical</a:t>
            </a:r>
            <a:endParaRPr/>
          </a:p>
          <a:p>
            <a:pPr indent="-280988" lvl="0" marL="280988" rtl="0" algn="l">
              <a:lnSpc>
                <a:spcPct val="90000"/>
              </a:lnSpc>
              <a:spcBef>
                <a:spcPts val="1320"/>
              </a:spcBef>
              <a:spcAft>
                <a:spcPts val="0"/>
              </a:spcAft>
              <a:buSzPts val="2200"/>
              <a:buFont typeface="Verdana"/>
              <a:buChar char="•"/>
            </a:pPr>
            <a:r>
              <a:rPr lang="en-US"/>
              <a:t>HDL Methods</a:t>
            </a:r>
            <a:endParaRPr/>
          </a:p>
          <a:p>
            <a:pPr indent="-404813" lvl="1" marL="862013" rtl="0" algn="l">
              <a:lnSpc>
                <a:spcPct val="90000"/>
              </a:lnSpc>
              <a:spcBef>
                <a:spcPts val="1080"/>
              </a:spcBef>
              <a:spcAft>
                <a:spcPts val="0"/>
              </a:spcAft>
              <a:buSzPts val="1800"/>
              <a:buFont typeface="Verdana"/>
              <a:buChar char="–"/>
            </a:pPr>
            <a:r>
              <a:rPr lang="en-US" sz="1800"/>
              <a:t>In past, 2-step separation by chemical precipitation was used.</a:t>
            </a:r>
            <a:endParaRPr/>
          </a:p>
          <a:p>
            <a:pPr indent="-404813" lvl="1" marL="862013" rtl="0" algn="l">
              <a:lnSpc>
                <a:spcPct val="90000"/>
              </a:lnSpc>
              <a:spcBef>
                <a:spcPts val="1080"/>
              </a:spcBef>
              <a:spcAft>
                <a:spcPts val="0"/>
              </a:spcAft>
              <a:buSzPts val="1800"/>
              <a:buFont typeface="Verdana"/>
              <a:buChar char="–"/>
            </a:pPr>
            <a:r>
              <a:rPr lang="en-US" sz="1800"/>
              <a:t>Now, 3-step process: ultracentrifugation to remove VLDL, heparin manganese precipitation to remove LDL, &amp; analysis of supernatant cholesterol by Abell-Kendall assay</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6"/>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and Lipoprotein Analyses (cont’d)</a:t>
            </a:r>
            <a:endParaRPr/>
          </a:p>
        </p:txBody>
      </p:sp>
      <p:sp>
        <p:nvSpPr>
          <p:cNvPr id="733" name="Google Shape;733;p76"/>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LDL Methods</a:t>
            </a:r>
            <a:endParaRPr/>
          </a:p>
          <a:p>
            <a:pPr indent="-404813" lvl="1" marL="862013" rtl="0" algn="l">
              <a:lnSpc>
                <a:spcPct val="90000"/>
              </a:lnSpc>
              <a:spcBef>
                <a:spcPts val="1080"/>
              </a:spcBef>
              <a:spcAft>
                <a:spcPts val="0"/>
              </a:spcAft>
              <a:buSzPts val="1800"/>
              <a:buFont typeface="Verdana"/>
              <a:buChar char="–"/>
            </a:pPr>
            <a:r>
              <a:rPr b="1" lang="en-US" sz="1800"/>
              <a:t>Beta-quantification:</a:t>
            </a:r>
            <a:r>
              <a:rPr lang="en-US" sz="1800"/>
              <a:t> most common; combines ultracentrifugation &amp; chemical precipitation</a:t>
            </a:r>
            <a:endParaRPr/>
          </a:p>
          <a:p>
            <a:pPr indent="-404813" lvl="1" marL="862013" rtl="0" algn="l">
              <a:lnSpc>
                <a:spcPct val="90000"/>
              </a:lnSpc>
              <a:spcBef>
                <a:spcPts val="1080"/>
              </a:spcBef>
              <a:spcAft>
                <a:spcPts val="0"/>
              </a:spcAft>
              <a:buSzPts val="1800"/>
              <a:buFont typeface="Verdana"/>
              <a:buChar char="–"/>
            </a:pPr>
            <a:r>
              <a:rPr b="1" lang="en-US" sz="1800"/>
              <a:t>Friedwald calculation:</a:t>
            </a:r>
            <a:r>
              <a:rPr lang="en-US" sz="1800"/>
              <a:t> bypasses centrifugation; commonly used in routine &amp; sometimes research labs</a:t>
            </a:r>
            <a:endParaRPr/>
          </a:p>
          <a:p>
            <a:pPr indent="-280988" lvl="0" marL="280988" rtl="0" algn="l">
              <a:lnSpc>
                <a:spcPct val="90000"/>
              </a:lnSpc>
              <a:spcBef>
                <a:spcPts val="1320"/>
              </a:spcBef>
              <a:spcAft>
                <a:spcPts val="0"/>
              </a:spcAft>
              <a:buSzPts val="2200"/>
              <a:buFont typeface="Verdana"/>
              <a:buChar char="•"/>
            </a:pPr>
            <a:r>
              <a:rPr lang="en-US"/>
              <a:t>Compact Analyzers</a:t>
            </a:r>
            <a:endParaRPr/>
          </a:p>
          <a:p>
            <a:pPr indent="-404813" lvl="1" marL="862013" rtl="0" algn="l">
              <a:lnSpc>
                <a:spcPct val="90000"/>
              </a:lnSpc>
              <a:spcBef>
                <a:spcPts val="1080"/>
              </a:spcBef>
              <a:spcAft>
                <a:spcPts val="0"/>
              </a:spcAft>
              <a:buSzPts val="1800"/>
              <a:buFont typeface="Verdana"/>
              <a:buChar char="–"/>
            </a:pPr>
            <a:r>
              <a:rPr lang="en-US" sz="1800"/>
              <a:t>Mobile point-of-care testing systems</a:t>
            </a:r>
            <a:endParaRPr/>
          </a:p>
          <a:p>
            <a:pPr indent="-404813" lvl="1" marL="862013" rtl="0" algn="l">
              <a:lnSpc>
                <a:spcPct val="90000"/>
              </a:lnSpc>
              <a:spcBef>
                <a:spcPts val="1080"/>
              </a:spcBef>
              <a:spcAft>
                <a:spcPts val="0"/>
              </a:spcAft>
              <a:buSzPts val="1800"/>
              <a:buFont typeface="Verdana"/>
              <a:buChar char="–"/>
            </a:pPr>
            <a:r>
              <a:rPr lang="en-US" sz="1800"/>
              <a:t>Can measure cholesterol, triglycerides, HDL cholesterol, &amp; glucose from a finger stick sample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77"/>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Lipid and Lipoprotein Analyses (cont’d)</a:t>
            </a:r>
            <a:endParaRPr/>
          </a:p>
        </p:txBody>
      </p:sp>
      <p:sp>
        <p:nvSpPr>
          <p:cNvPr id="740" name="Google Shape;740;p77"/>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Apolipoprotein Methods</a:t>
            </a:r>
            <a:endParaRPr/>
          </a:p>
          <a:p>
            <a:pPr indent="-404813" lvl="1" marL="862013" rtl="0" algn="l">
              <a:lnSpc>
                <a:spcPct val="90000"/>
              </a:lnSpc>
              <a:spcBef>
                <a:spcPts val="1080"/>
              </a:spcBef>
              <a:spcAft>
                <a:spcPts val="0"/>
              </a:spcAft>
              <a:buSzPts val="1800"/>
              <a:buFont typeface="Verdana"/>
              <a:buChar char="–"/>
            </a:pPr>
            <a:r>
              <a:rPr lang="en-US" sz="1800"/>
              <a:t>Apo B is measured directly in serum by immunoassay.</a:t>
            </a:r>
            <a:endParaRPr/>
          </a:p>
          <a:p>
            <a:pPr indent="-404813" lvl="1" marL="862013" rtl="0" algn="l">
              <a:lnSpc>
                <a:spcPct val="90000"/>
              </a:lnSpc>
              <a:spcBef>
                <a:spcPts val="1080"/>
              </a:spcBef>
              <a:spcAft>
                <a:spcPts val="0"/>
              </a:spcAft>
              <a:buSzPts val="1800"/>
              <a:buFont typeface="Verdana"/>
              <a:buChar char="–"/>
            </a:pPr>
            <a:r>
              <a:rPr lang="en-US" sz="1800"/>
              <a:t>Apo A-I is measured by separation &amp; analysis of HDL cholesterol.</a:t>
            </a:r>
            <a:endParaRPr/>
          </a:p>
          <a:p>
            <a:pPr indent="-404813" lvl="1" marL="862013" rtl="0" algn="l">
              <a:lnSpc>
                <a:spcPct val="90000"/>
              </a:lnSpc>
              <a:spcBef>
                <a:spcPts val="1080"/>
              </a:spcBef>
              <a:spcAft>
                <a:spcPts val="0"/>
              </a:spcAft>
              <a:buSzPts val="1800"/>
              <a:buFont typeface="Verdana"/>
              <a:buChar char="–"/>
            </a:pPr>
            <a:r>
              <a:rPr lang="en-US" sz="1800"/>
              <a:t>Lp(a) is commonly measured by various immunoassays.</a:t>
            </a:r>
            <a:endParaRPr/>
          </a:p>
          <a:p>
            <a:pPr indent="-280988" lvl="0" marL="280988" rtl="0" algn="l">
              <a:lnSpc>
                <a:spcPct val="90000"/>
              </a:lnSpc>
              <a:spcBef>
                <a:spcPts val="1320"/>
              </a:spcBef>
              <a:spcAft>
                <a:spcPts val="0"/>
              </a:spcAft>
              <a:buSzPts val="2200"/>
              <a:buFont typeface="Verdana"/>
              <a:buChar char="•"/>
            </a:pPr>
            <a:r>
              <a:rPr lang="en-US"/>
              <a:t>Phospholipid Measurement</a:t>
            </a:r>
            <a:endParaRPr/>
          </a:p>
          <a:p>
            <a:pPr indent="-404813" lvl="1" marL="862013" rtl="0" algn="l">
              <a:lnSpc>
                <a:spcPct val="90000"/>
              </a:lnSpc>
              <a:spcBef>
                <a:spcPts val="1080"/>
              </a:spcBef>
              <a:spcAft>
                <a:spcPts val="0"/>
              </a:spcAft>
              <a:buSzPts val="1800"/>
              <a:buFont typeface="Verdana"/>
              <a:buChar char="–"/>
            </a:pPr>
            <a:r>
              <a:rPr lang="en-US" sz="1800"/>
              <a:t>Can be measured by an enzymatic reaction sequence</a:t>
            </a:r>
            <a:endParaRPr/>
          </a:p>
          <a:p>
            <a:pPr indent="-280988" lvl="0" marL="280988" rtl="0" algn="l">
              <a:lnSpc>
                <a:spcPct val="90000"/>
              </a:lnSpc>
              <a:spcBef>
                <a:spcPts val="1320"/>
              </a:spcBef>
              <a:spcAft>
                <a:spcPts val="0"/>
              </a:spcAft>
              <a:buSzPts val="2200"/>
              <a:buFont typeface="Verdana"/>
              <a:buChar char="•"/>
            </a:pPr>
            <a:r>
              <a:rPr lang="en-US"/>
              <a:t>Fatty Acid Measurement</a:t>
            </a:r>
            <a:endParaRPr/>
          </a:p>
          <a:p>
            <a:pPr indent="-404813" lvl="1" marL="862013" rtl="0" algn="l">
              <a:lnSpc>
                <a:spcPct val="90000"/>
              </a:lnSpc>
              <a:spcBef>
                <a:spcPts val="1080"/>
              </a:spcBef>
              <a:spcAft>
                <a:spcPts val="0"/>
              </a:spcAft>
              <a:buSzPts val="1800"/>
              <a:buFont typeface="Verdana"/>
              <a:buChar char="–"/>
            </a:pPr>
            <a:r>
              <a:rPr lang="en-US" sz="1800"/>
              <a:t>Commonly analyzed by gas-liquid chromatography</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8"/>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746" name="Google Shape;746;p78"/>
          <p:cNvPicPr preferRelativeResize="0"/>
          <p:nvPr/>
        </p:nvPicPr>
        <p:blipFill rotWithShape="1">
          <a:blip r:embed="rId3">
            <a:alphaModFix/>
          </a:blip>
          <a:srcRect b="0" l="0" r="0" t="0"/>
          <a:stretch/>
        </p:blipFill>
        <p:spPr>
          <a:xfrm>
            <a:off x="2030819" y="2036994"/>
            <a:ext cx="4855632" cy="2820757"/>
          </a:xfrm>
          <a:prstGeom prst="rect">
            <a:avLst/>
          </a:prstGeom>
          <a:noFill/>
          <a:ln cap="flat" cmpd="sng" w="9525">
            <a:solidFill>
              <a:schemeClr val="accent1"/>
            </a:solidFill>
            <a:prstDash val="solid"/>
            <a:miter lim="800000"/>
            <a:headEnd len="sm" w="sm" type="none"/>
            <a:tailEnd len="sm" w="sm" type="none"/>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79"/>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rPr lang="en-US"/>
              <a:t>Calculations </a:t>
            </a:r>
            <a:endParaRPr/>
          </a:p>
        </p:txBody>
      </p:sp>
      <p:sp>
        <p:nvSpPr>
          <p:cNvPr id="753" name="Google Shape;753;p79"/>
          <p:cNvSpPr txBox="1"/>
          <p:nvPr>
            <p:ph idx="1" type="body"/>
          </p:nvPr>
        </p:nvSpPr>
        <p:spPr>
          <a:xfrm>
            <a:off x="330200" y="2346325"/>
            <a:ext cx="8613775" cy="3686175"/>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200"/>
              <a:buFont typeface="Verdana"/>
              <a:buChar char="•"/>
            </a:pPr>
            <a:r>
              <a:rPr lang="en-US"/>
              <a:t>Total chol (chol) = VLDL-C + LDL-C + HDL-C</a:t>
            </a:r>
            <a:endParaRPr/>
          </a:p>
          <a:p>
            <a:pPr indent="-280988" lvl="0" marL="280988" rtl="0" algn="l">
              <a:lnSpc>
                <a:spcPct val="90000"/>
              </a:lnSpc>
              <a:spcBef>
                <a:spcPts val="1920"/>
              </a:spcBef>
              <a:spcAft>
                <a:spcPts val="0"/>
              </a:spcAft>
              <a:buSzPts val="3200"/>
              <a:buFont typeface="Times"/>
              <a:buChar char="•"/>
            </a:pPr>
            <a:r>
              <a:rPr lang="en-US" sz="3200">
                <a:latin typeface="Times"/>
                <a:ea typeface="Times"/>
                <a:cs typeface="Times"/>
                <a:sym typeface="Times"/>
              </a:rPr>
              <a:t>Friedewald Equation:</a:t>
            </a:r>
            <a:endParaRPr/>
          </a:p>
          <a:p>
            <a:pPr indent="-280988" lvl="0" marL="280988" rtl="0" algn="l">
              <a:lnSpc>
                <a:spcPct val="90000"/>
              </a:lnSpc>
              <a:spcBef>
                <a:spcPts val="1320"/>
              </a:spcBef>
              <a:spcAft>
                <a:spcPts val="0"/>
              </a:spcAft>
              <a:buSzPts val="2200"/>
              <a:buFont typeface="Verdana"/>
              <a:buChar char="•"/>
            </a:pPr>
            <a:r>
              <a:rPr lang="en-US"/>
              <a:t>LDL-C (mg/dL)= [Total chol] – [HDL-C] – [TG]/5</a:t>
            </a:r>
            <a:endParaRPr/>
          </a:p>
          <a:p>
            <a:pPr indent="-280988" lvl="0" marL="280988" rtl="0" algn="l">
              <a:lnSpc>
                <a:spcPct val="90000"/>
              </a:lnSpc>
              <a:spcBef>
                <a:spcPts val="1320"/>
              </a:spcBef>
              <a:spcAft>
                <a:spcPts val="0"/>
              </a:spcAft>
              <a:buSzPts val="2200"/>
              <a:buFont typeface="Verdana"/>
              <a:buChar char="•"/>
            </a:pPr>
            <a:r>
              <a:rPr lang="en-US"/>
              <a:t>LDL-C (mmol/L) = [Total chol] – [HDL-C] – [TG]/2.2</a:t>
            </a:r>
            <a:endParaRPr/>
          </a:p>
          <a:p>
            <a:pPr indent="-280988" lvl="0" marL="280988" rtl="0" algn="l">
              <a:lnSpc>
                <a:spcPct val="90000"/>
              </a:lnSpc>
              <a:spcBef>
                <a:spcPts val="1320"/>
              </a:spcBef>
              <a:spcAft>
                <a:spcPts val="0"/>
              </a:spcAft>
              <a:buSzPts val="2200"/>
              <a:buFont typeface="Verdana"/>
              <a:buChar char="•"/>
            </a:pPr>
            <a:r>
              <a:rPr lang="en-US"/>
              <a:t>Other formulas uses a factor of 0.16*[TG] as an approx of VLDL</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80"/>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759" name="Google Shape;759;p80"/>
          <p:cNvPicPr preferRelativeResize="0"/>
          <p:nvPr/>
        </p:nvPicPr>
        <p:blipFill rotWithShape="1">
          <a:blip r:embed="rId3">
            <a:alphaModFix/>
          </a:blip>
          <a:srcRect b="0" l="0" r="0" t="0"/>
          <a:stretch/>
        </p:blipFill>
        <p:spPr>
          <a:xfrm>
            <a:off x="0" y="0"/>
            <a:ext cx="3753293" cy="2229779"/>
          </a:xfrm>
          <a:prstGeom prst="rect">
            <a:avLst/>
          </a:prstGeom>
          <a:noFill/>
          <a:ln cap="flat" cmpd="sng" w="9525">
            <a:solidFill>
              <a:schemeClr val="accent1"/>
            </a:solidFill>
            <a:prstDash val="solid"/>
            <a:miter lim="800000"/>
            <a:headEnd len="sm" w="sm" type="none"/>
            <a:tailEnd len="sm" w="sm" type="none"/>
          </a:ln>
        </p:spPr>
      </p:pic>
      <p:pic>
        <p:nvPicPr>
          <p:cNvPr id="760" name="Google Shape;760;p80"/>
          <p:cNvPicPr preferRelativeResize="0"/>
          <p:nvPr/>
        </p:nvPicPr>
        <p:blipFill rotWithShape="1">
          <a:blip r:embed="rId4">
            <a:alphaModFix/>
          </a:blip>
          <a:srcRect b="0" l="0" r="0" t="0"/>
          <a:stretch/>
        </p:blipFill>
        <p:spPr>
          <a:xfrm>
            <a:off x="0" y="2254100"/>
            <a:ext cx="3753293" cy="2420823"/>
          </a:xfrm>
          <a:prstGeom prst="rect">
            <a:avLst/>
          </a:prstGeom>
          <a:noFill/>
          <a:ln cap="flat" cmpd="sng" w="9525">
            <a:solidFill>
              <a:schemeClr val="accent1"/>
            </a:solidFill>
            <a:prstDash val="solid"/>
            <a:miter lim="800000"/>
            <a:headEnd len="sm" w="sm" type="none"/>
            <a:tailEnd len="sm" w="sm" type="none"/>
          </a:ln>
        </p:spPr>
      </p:pic>
      <p:pic>
        <p:nvPicPr>
          <p:cNvPr id="761" name="Google Shape;761;p80"/>
          <p:cNvPicPr preferRelativeResize="0"/>
          <p:nvPr/>
        </p:nvPicPr>
        <p:blipFill rotWithShape="1">
          <a:blip r:embed="rId5">
            <a:alphaModFix/>
          </a:blip>
          <a:srcRect b="0" l="0" r="0" t="0"/>
          <a:stretch/>
        </p:blipFill>
        <p:spPr>
          <a:xfrm>
            <a:off x="3753293" y="0"/>
            <a:ext cx="3105115" cy="4674923"/>
          </a:xfrm>
          <a:prstGeom prst="rect">
            <a:avLst/>
          </a:prstGeom>
          <a:noFill/>
          <a:ln cap="flat" cmpd="sng" w="9525">
            <a:solidFill>
              <a:schemeClr val="accent1"/>
            </a:solidFill>
            <a:prstDash val="solid"/>
            <a:miter lim="800000"/>
            <a:headEnd len="sm" w="sm" type="none"/>
            <a:tailEnd len="sm" w="sm" type="none"/>
          </a:ln>
        </p:spPr>
      </p:pic>
      <p:sp>
        <p:nvSpPr>
          <p:cNvPr id="762" name="Google Shape;762;p80"/>
          <p:cNvSpPr/>
          <p:nvPr/>
        </p:nvSpPr>
        <p:spPr>
          <a:xfrm>
            <a:off x="-408" y="4636778"/>
            <a:ext cx="8602148" cy="147732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Triglyceride and HDL cholesterol values</a:t>
            </a:r>
            <a:endParaRPr/>
          </a:p>
          <a:p>
            <a:pPr indent="-342900" lvl="0" marL="3429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The estimated LDL cholesterol, 167 mg/dL (4.3 mmol/L), is considered high.</a:t>
            </a:r>
            <a:endParaRPr/>
          </a:p>
          <a:p>
            <a:pPr indent="-342900" lvl="0" marL="342900" marR="0" rtl="0" algn="l">
              <a:spcBef>
                <a:spcPts val="0"/>
              </a:spcBef>
              <a:spcAft>
                <a:spcPts val="0"/>
              </a:spcAft>
              <a:buClr>
                <a:schemeClr val="dk1"/>
              </a:buClr>
              <a:buSzPts val="1800"/>
              <a:buFont typeface="Verdana"/>
              <a:buAutoNum type="arabicPeriod"/>
            </a:pPr>
            <a:r>
              <a:rPr i="1" lang="en-US" sz="1800">
                <a:solidFill>
                  <a:schemeClr val="dk1"/>
                </a:solidFill>
                <a:latin typeface="Times New Roman"/>
                <a:ea typeface="Times New Roman"/>
                <a:cs typeface="Times New Roman"/>
                <a:sym typeface="Times New Roman"/>
              </a:rPr>
              <a:t>The LDL cholesterol concentration could not be estimated because the triglycerides were &gt;400 mg/dL (4.5 mmol/L). Lipoproteins would need to be measured in a specialty laboratory following ultracentrifugation. </a:t>
            </a:r>
            <a:endParaRPr i="1"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0" st="0"/>
                                            </p:txEl>
                                          </p:spTgt>
                                        </p:tgtEl>
                                        <p:attrNameLst>
                                          <p:attrName>style.visibility</p:attrName>
                                        </p:attrNameLst>
                                      </p:cBhvr>
                                      <p:to>
                                        <p:strVal val="visible"/>
                                      </p:to>
                                    </p:set>
                                    <p:animEffect filter="fade" transition="in">
                                      <p:cBhvr>
                                        <p:cTn dur="500"/>
                                        <p:tgtEl>
                                          <p:spTgt spid="7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1" st="1"/>
                                            </p:txEl>
                                          </p:spTgt>
                                        </p:tgtEl>
                                        <p:attrNameLst>
                                          <p:attrName>style.visibility</p:attrName>
                                        </p:attrNameLst>
                                      </p:cBhvr>
                                      <p:to>
                                        <p:strVal val="visible"/>
                                      </p:to>
                                    </p:set>
                                    <p:animEffect filter="fade" transition="in">
                                      <p:cBhvr>
                                        <p:cTn dur="500"/>
                                        <p:tgtEl>
                                          <p:spTgt spid="7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xEl>
                                              <p:pRg end="2" st="2"/>
                                            </p:txEl>
                                          </p:spTgt>
                                        </p:tgtEl>
                                        <p:attrNameLst>
                                          <p:attrName>style.visibility</p:attrName>
                                        </p:attrNameLst>
                                      </p:cBhvr>
                                      <p:to>
                                        <p:strVal val="visible"/>
                                      </p:to>
                                    </p:set>
                                    <p:animEffect filter="fade" transition="in">
                                      <p:cBhvr>
                                        <p:cTn dur="500"/>
                                        <p:tgtEl>
                                          <p:spTgt spid="76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1"/>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769" name="Google Shape;769;p81"/>
          <p:cNvPicPr preferRelativeResize="0"/>
          <p:nvPr/>
        </p:nvPicPr>
        <p:blipFill rotWithShape="1">
          <a:blip r:embed="rId3">
            <a:alphaModFix/>
          </a:blip>
          <a:srcRect b="0" l="0" r="0" t="0"/>
          <a:stretch/>
        </p:blipFill>
        <p:spPr>
          <a:xfrm>
            <a:off x="127596" y="0"/>
            <a:ext cx="3762832" cy="2860158"/>
          </a:xfrm>
          <a:prstGeom prst="rect">
            <a:avLst/>
          </a:prstGeom>
          <a:solidFill>
            <a:schemeClr val="accent2"/>
          </a:solidFill>
          <a:ln cap="flat" cmpd="sng" w="25400">
            <a:solidFill>
              <a:schemeClr val="accent1"/>
            </a:solidFill>
            <a:prstDash val="solid"/>
            <a:round/>
            <a:headEnd len="sm" w="sm" type="none"/>
            <a:tailEnd len="sm" w="sm" type="none"/>
          </a:ln>
        </p:spPr>
      </p:pic>
      <p:pic>
        <p:nvPicPr>
          <p:cNvPr id="770" name="Google Shape;770;p81"/>
          <p:cNvPicPr preferRelativeResize="0"/>
          <p:nvPr/>
        </p:nvPicPr>
        <p:blipFill rotWithShape="1">
          <a:blip r:embed="rId4">
            <a:alphaModFix/>
          </a:blip>
          <a:srcRect b="0" l="0" r="0" t="0"/>
          <a:stretch/>
        </p:blipFill>
        <p:spPr>
          <a:xfrm>
            <a:off x="3760207" y="0"/>
            <a:ext cx="3901486" cy="4339856"/>
          </a:xfrm>
          <a:prstGeom prst="rect">
            <a:avLst/>
          </a:prstGeom>
          <a:noFill/>
          <a:ln cap="flat" cmpd="sng" w="9525">
            <a:solidFill>
              <a:schemeClr val="accent1"/>
            </a:solidFill>
            <a:prstDash val="solid"/>
            <a:miter lim="800000"/>
            <a:headEnd len="sm" w="sm" type="none"/>
            <a:tailEnd len="sm" w="sm" type="none"/>
          </a:ln>
        </p:spPr>
      </p:pic>
      <p:sp>
        <p:nvSpPr>
          <p:cNvPr id="771" name="Google Shape;771;p81"/>
          <p:cNvSpPr/>
          <p:nvPr/>
        </p:nvSpPr>
        <p:spPr>
          <a:xfrm>
            <a:off x="0" y="2860158"/>
            <a:ext cx="8420986" cy="3170099"/>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FH heterozygote</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Yes, the patient needs an </a:t>
            </a:r>
            <a:br>
              <a:rPr i="1" lang="en-US" sz="2000">
                <a:solidFill>
                  <a:schemeClr val="dk1"/>
                </a:solidFill>
                <a:latin typeface="Times New Roman"/>
                <a:ea typeface="Times New Roman"/>
                <a:cs typeface="Times New Roman"/>
                <a:sym typeface="Times New Roman"/>
              </a:rPr>
            </a:br>
            <a:r>
              <a:rPr i="1" lang="en-US" sz="2000">
                <a:solidFill>
                  <a:schemeClr val="dk1"/>
                </a:solidFill>
                <a:latin typeface="Times New Roman"/>
                <a:ea typeface="Times New Roman"/>
                <a:cs typeface="Times New Roman"/>
                <a:sym typeface="Times New Roman"/>
              </a:rPr>
              <a:t>exercise stress test and carotid </a:t>
            </a:r>
            <a:br>
              <a:rPr i="1" lang="en-US" sz="2000">
                <a:solidFill>
                  <a:schemeClr val="dk1"/>
                </a:solidFill>
                <a:latin typeface="Times New Roman"/>
                <a:ea typeface="Times New Roman"/>
                <a:cs typeface="Times New Roman"/>
                <a:sym typeface="Times New Roman"/>
              </a:rPr>
            </a:br>
            <a:r>
              <a:rPr i="1" lang="en-US" sz="2000">
                <a:solidFill>
                  <a:schemeClr val="dk1"/>
                </a:solidFill>
                <a:latin typeface="Times New Roman"/>
                <a:ea typeface="Times New Roman"/>
                <a:cs typeface="Times New Roman"/>
                <a:sym typeface="Times New Roman"/>
              </a:rPr>
              <a:t>ultrasound to evaluate his </a:t>
            </a:r>
            <a:br>
              <a:rPr i="1" lang="en-US" sz="2000">
                <a:solidFill>
                  <a:schemeClr val="dk1"/>
                </a:solidFill>
                <a:latin typeface="Times New Roman"/>
                <a:ea typeface="Times New Roman"/>
                <a:cs typeface="Times New Roman"/>
                <a:sym typeface="Times New Roman"/>
              </a:rPr>
            </a:br>
            <a:r>
              <a:rPr i="1" lang="en-US" sz="2000">
                <a:solidFill>
                  <a:schemeClr val="dk1"/>
                </a:solidFill>
                <a:latin typeface="Times New Roman"/>
                <a:ea typeface="Times New Roman"/>
                <a:cs typeface="Times New Roman"/>
                <a:sym typeface="Times New Roman"/>
              </a:rPr>
              <a:t>current risk.</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Lp(a), homocysteine</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Yes, further therapy could include a more potent statin or combination drug therapy or a retrial of niacin to further lower his LDL cholesterol; however, his liver function tests would need careful monitoring. Other options are low-dose aspirin and vitamin E. </a:t>
            </a:r>
            <a:endParaRPr i="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0" st="0"/>
                                            </p:txEl>
                                          </p:spTgt>
                                        </p:tgtEl>
                                        <p:attrNameLst>
                                          <p:attrName>style.visibility</p:attrName>
                                        </p:attrNameLst>
                                      </p:cBhvr>
                                      <p:to>
                                        <p:strVal val="visible"/>
                                      </p:to>
                                    </p:set>
                                    <p:animEffect filter="fade" transition="in">
                                      <p:cBhvr>
                                        <p:cTn dur="500"/>
                                        <p:tgtEl>
                                          <p:spTgt spid="7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1" st="1"/>
                                            </p:txEl>
                                          </p:spTgt>
                                        </p:tgtEl>
                                        <p:attrNameLst>
                                          <p:attrName>style.visibility</p:attrName>
                                        </p:attrNameLst>
                                      </p:cBhvr>
                                      <p:to>
                                        <p:strVal val="visible"/>
                                      </p:to>
                                    </p:set>
                                    <p:animEffect filter="fade" transition="in">
                                      <p:cBhvr>
                                        <p:cTn dur="500"/>
                                        <p:tgtEl>
                                          <p:spTgt spid="7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2" st="2"/>
                                            </p:txEl>
                                          </p:spTgt>
                                        </p:tgtEl>
                                        <p:attrNameLst>
                                          <p:attrName>style.visibility</p:attrName>
                                        </p:attrNameLst>
                                      </p:cBhvr>
                                      <p:to>
                                        <p:strVal val="visible"/>
                                      </p:to>
                                    </p:set>
                                    <p:animEffect filter="fade" transition="in">
                                      <p:cBhvr>
                                        <p:cTn dur="500"/>
                                        <p:tgtEl>
                                          <p:spTgt spid="7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xEl>
                                              <p:pRg end="3" st="3"/>
                                            </p:txEl>
                                          </p:spTgt>
                                        </p:tgtEl>
                                        <p:attrNameLst>
                                          <p:attrName>style.visibility</p:attrName>
                                        </p:attrNameLst>
                                      </p:cBhvr>
                                      <p:to>
                                        <p:strVal val="visible"/>
                                      </p:to>
                                    </p:set>
                                    <p:animEffect filter="fade" transition="in">
                                      <p:cBhvr>
                                        <p:cTn dur="500"/>
                                        <p:tgtEl>
                                          <p:spTgt spid="7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8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sp>
        <p:nvSpPr>
          <p:cNvPr descr="Image result for achilles tendon thickening xanthomas" id="777" name="Google Shape;777;p8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descr="Image result for achilles tendon thickening xanthomas" id="778" name="Google Shape;778;p8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pic>
        <p:nvPicPr>
          <p:cNvPr descr="Image result for achilles tendon thickening xanthomas" id="779" name="Google Shape;779;p82"/>
          <p:cNvPicPr preferRelativeResize="0"/>
          <p:nvPr/>
        </p:nvPicPr>
        <p:blipFill rotWithShape="1">
          <a:blip r:embed="rId3">
            <a:alphaModFix/>
          </a:blip>
          <a:srcRect b="0" l="0" r="0" t="0"/>
          <a:stretch/>
        </p:blipFill>
        <p:spPr>
          <a:xfrm>
            <a:off x="990600" y="1676401"/>
            <a:ext cx="3200400" cy="4147720"/>
          </a:xfrm>
          <a:prstGeom prst="rect">
            <a:avLst/>
          </a:prstGeom>
          <a:noFill/>
          <a:ln>
            <a:noFill/>
          </a:ln>
        </p:spPr>
      </p:pic>
      <p:pic>
        <p:nvPicPr>
          <p:cNvPr descr="Image result for right carotid bruit" id="780" name="Google Shape;780;p82"/>
          <p:cNvPicPr preferRelativeResize="0"/>
          <p:nvPr/>
        </p:nvPicPr>
        <p:blipFill rotWithShape="1">
          <a:blip r:embed="rId4">
            <a:alphaModFix/>
          </a:blip>
          <a:srcRect b="0" l="0" r="0" t="0"/>
          <a:stretch/>
        </p:blipFill>
        <p:spPr>
          <a:xfrm>
            <a:off x="4419600" y="2147471"/>
            <a:ext cx="4238855" cy="367665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430213" y="1290258"/>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C00000"/>
                </a:solidFill>
              </a:rPr>
              <a:t>Lipoproteins </a:t>
            </a:r>
            <a:endParaRPr/>
          </a:p>
        </p:txBody>
      </p:sp>
      <p:sp>
        <p:nvSpPr>
          <p:cNvPr id="112" name="Google Shape;112;p20"/>
          <p:cNvSpPr txBox="1"/>
          <p:nvPr>
            <p:ph idx="1" type="body"/>
          </p:nvPr>
        </p:nvSpPr>
        <p:spPr>
          <a:xfrm>
            <a:off x="546540" y="1723700"/>
            <a:ext cx="7540752" cy="4572000"/>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2400"/>
              <a:buFont typeface="Verdana"/>
              <a:buChar char="•"/>
            </a:pPr>
            <a:r>
              <a:rPr b="1" lang="en-US" sz="2400"/>
              <a:t>VLDLs</a:t>
            </a:r>
            <a:r>
              <a:rPr lang="en-US" sz="2400"/>
              <a:t>: like tanker trucks</a:t>
            </a:r>
            <a:endParaRPr/>
          </a:p>
          <a:p>
            <a:pPr indent="-404813" lvl="1" marL="862013" rtl="0" algn="l">
              <a:lnSpc>
                <a:spcPct val="90000"/>
              </a:lnSpc>
              <a:spcBef>
                <a:spcPts val="1200"/>
              </a:spcBef>
              <a:spcAft>
                <a:spcPts val="0"/>
              </a:spcAft>
              <a:buSzPts val="2000"/>
              <a:buFont typeface="Verdana"/>
              <a:buChar char="–"/>
            </a:pPr>
            <a:r>
              <a:rPr lang="en-US" sz="2000"/>
              <a:t>Produced by liver; major carriers of endogenous triglycerides</a:t>
            </a:r>
            <a:endParaRPr sz="2000"/>
          </a:p>
          <a:p>
            <a:pPr indent="-404813" lvl="1" marL="862013" rtl="0" algn="l">
              <a:lnSpc>
                <a:spcPct val="90000"/>
              </a:lnSpc>
              <a:spcBef>
                <a:spcPts val="1200"/>
              </a:spcBef>
              <a:spcAft>
                <a:spcPts val="0"/>
              </a:spcAft>
              <a:buSzPts val="2000"/>
              <a:buFont typeface="Verdana"/>
              <a:buChar char="–"/>
            </a:pPr>
            <a:r>
              <a:rPr lang="en-US" sz="2000"/>
              <a:t>Redistribute dietary &amp; hepatic synthesized TG to peripheral cells for energy needs or storage as fat</a:t>
            </a:r>
            <a:endParaRPr/>
          </a:p>
          <a:p>
            <a:pPr indent="-280988" lvl="0" marL="280988" rtl="0" algn="l">
              <a:lnSpc>
                <a:spcPct val="90000"/>
              </a:lnSpc>
              <a:spcBef>
                <a:spcPts val="1440"/>
              </a:spcBef>
              <a:spcAft>
                <a:spcPts val="0"/>
              </a:spcAft>
              <a:buSzPts val="2400"/>
              <a:buFont typeface="Verdana"/>
              <a:buChar char="•"/>
            </a:pPr>
            <a:r>
              <a:rPr b="1" lang="en-US" sz="2400"/>
              <a:t>LDLs</a:t>
            </a:r>
            <a:r>
              <a:rPr lang="en-US" sz="2400"/>
              <a:t>: rich in cholesterol, like nearly empty tankers that just delivered TG to peripheral cells and liver after their main cargo TG have been off-loaded</a:t>
            </a:r>
            <a:endParaRPr/>
          </a:p>
          <a:p>
            <a:pPr indent="-280988" lvl="0" marL="280988" rtl="0" algn="l">
              <a:lnSpc>
                <a:spcPct val="90000"/>
              </a:lnSpc>
              <a:spcBef>
                <a:spcPts val="1440"/>
              </a:spcBef>
              <a:spcAft>
                <a:spcPts val="0"/>
              </a:spcAft>
              <a:buSzPts val="2400"/>
              <a:buFont typeface="Verdana"/>
              <a:buChar char="•"/>
            </a:pPr>
            <a:r>
              <a:rPr b="1" lang="en-US" sz="2400"/>
              <a:t>HDLs</a:t>
            </a:r>
            <a:r>
              <a:rPr lang="en-US" sz="2400"/>
              <a:t>: clean up crew, gathering up excess cholesterol for transport back to liver </a:t>
            </a:r>
            <a:endParaRPr/>
          </a:p>
          <a:p>
            <a:pPr indent="-128588" lvl="0" marL="280988" rtl="0" algn="l">
              <a:lnSpc>
                <a:spcPct val="90000"/>
              </a:lnSpc>
              <a:spcBef>
                <a:spcPts val="1440"/>
              </a:spcBef>
              <a:spcAft>
                <a:spcPts val="0"/>
              </a:spcAft>
              <a:buSzPts val="2400"/>
              <a:buFont typeface="Verdana"/>
              <a:buNone/>
            </a:pPr>
            <a:r>
              <a:t/>
            </a:r>
            <a:endParaRPr sz="2400"/>
          </a:p>
        </p:txBody>
      </p:sp>
      <p:pic>
        <p:nvPicPr>
          <p:cNvPr descr="Image result for oil tankers cartoon" id="113" name="Google Shape;113;p20"/>
          <p:cNvPicPr preferRelativeResize="0"/>
          <p:nvPr/>
        </p:nvPicPr>
        <p:blipFill rotWithShape="1">
          <a:blip r:embed="rId3">
            <a:alphaModFix/>
          </a:blip>
          <a:srcRect b="13367" l="17104" r="16414" t="12436"/>
          <a:stretch/>
        </p:blipFill>
        <p:spPr>
          <a:xfrm>
            <a:off x="5943600" y="0"/>
            <a:ext cx="2987040" cy="1640123"/>
          </a:xfrm>
          <a:prstGeom prst="rect">
            <a:avLst/>
          </a:prstGeom>
          <a:noFill/>
          <a:ln>
            <a:noFill/>
          </a:ln>
        </p:spPr>
      </p:pic>
      <p:sp>
        <p:nvSpPr>
          <p:cNvPr id="114" name="Google Shape;114;p20"/>
          <p:cNvSpPr txBox="1"/>
          <p:nvPr/>
        </p:nvSpPr>
        <p:spPr>
          <a:xfrm>
            <a:off x="7879080" y="682901"/>
            <a:ext cx="9753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C00000"/>
                </a:solidFill>
                <a:latin typeface="Arial"/>
                <a:ea typeface="Arial"/>
                <a:cs typeface="Arial"/>
                <a:sym typeface="Arial"/>
              </a:rPr>
              <a:t>TG</a:t>
            </a:r>
            <a:endParaRPr b="1" sz="2000">
              <a:solidFill>
                <a:srgbClr val="C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83"/>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spAutoFit/>
          </a:bodyPr>
          <a:lstStyle/>
          <a:p>
            <a:pPr indent="0" lvl="0" marL="0" rtl="0" algn="l">
              <a:lnSpc>
                <a:spcPct val="90000"/>
              </a:lnSpc>
              <a:spcBef>
                <a:spcPts val="0"/>
              </a:spcBef>
              <a:spcAft>
                <a:spcPts val="0"/>
              </a:spcAft>
              <a:buNone/>
            </a:pPr>
            <a:r>
              <a:t/>
            </a:r>
            <a:endParaRPr/>
          </a:p>
        </p:txBody>
      </p:sp>
      <p:pic>
        <p:nvPicPr>
          <p:cNvPr id="786" name="Google Shape;786;p83"/>
          <p:cNvPicPr preferRelativeResize="0"/>
          <p:nvPr/>
        </p:nvPicPr>
        <p:blipFill rotWithShape="1">
          <a:blip r:embed="rId3">
            <a:alphaModFix/>
          </a:blip>
          <a:srcRect b="0" l="0" r="0" t="0"/>
          <a:stretch/>
        </p:blipFill>
        <p:spPr>
          <a:xfrm>
            <a:off x="0" y="0"/>
            <a:ext cx="4101203" cy="2411819"/>
          </a:xfrm>
          <a:prstGeom prst="rect">
            <a:avLst/>
          </a:prstGeom>
          <a:noFill/>
          <a:ln cap="flat" cmpd="sng" w="9525">
            <a:solidFill>
              <a:schemeClr val="accent1"/>
            </a:solidFill>
            <a:prstDash val="solid"/>
            <a:miter lim="800000"/>
            <a:headEnd len="sm" w="sm" type="none"/>
            <a:tailEnd len="sm" w="sm" type="none"/>
          </a:ln>
        </p:spPr>
      </p:pic>
      <p:pic>
        <p:nvPicPr>
          <p:cNvPr descr="Image result for rash associated with hypertriglyceridemia" id="787" name="Google Shape;787;p83"/>
          <p:cNvPicPr preferRelativeResize="0"/>
          <p:nvPr/>
        </p:nvPicPr>
        <p:blipFill rotWithShape="1">
          <a:blip r:embed="rId4">
            <a:alphaModFix/>
          </a:blip>
          <a:srcRect b="14838" l="8893" r="3995" t="6746"/>
          <a:stretch/>
        </p:blipFill>
        <p:spPr>
          <a:xfrm>
            <a:off x="4101203" y="0"/>
            <a:ext cx="3968742" cy="2679404"/>
          </a:xfrm>
          <a:prstGeom prst="rect">
            <a:avLst/>
          </a:prstGeom>
          <a:noFill/>
          <a:ln cap="flat" cmpd="sng" w="9525">
            <a:solidFill>
              <a:schemeClr val="accent1"/>
            </a:solidFill>
            <a:prstDash val="solid"/>
            <a:round/>
            <a:headEnd len="sm" w="sm" type="none"/>
            <a:tailEnd len="sm" w="sm" type="none"/>
          </a:ln>
        </p:spPr>
      </p:pic>
      <p:pic>
        <p:nvPicPr>
          <p:cNvPr id="788" name="Google Shape;788;p83"/>
          <p:cNvPicPr preferRelativeResize="0"/>
          <p:nvPr/>
        </p:nvPicPr>
        <p:blipFill rotWithShape="1">
          <a:blip r:embed="rId5">
            <a:alphaModFix/>
          </a:blip>
          <a:srcRect b="0" l="0" r="0" t="0"/>
          <a:stretch/>
        </p:blipFill>
        <p:spPr>
          <a:xfrm>
            <a:off x="0" y="2411819"/>
            <a:ext cx="4082644" cy="4116572"/>
          </a:xfrm>
          <a:prstGeom prst="rect">
            <a:avLst/>
          </a:prstGeom>
          <a:noFill/>
          <a:ln cap="flat" cmpd="sng" w="9525">
            <a:solidFill>
              <a:schemeClr val="accent1"/>
            </a:solidFill>
            <a:prstDash val="solid"/>
            <a:miter lim="800000"/>
            <a:headEnd len="sm" w="sm" type="none"/>
            <a:tailEnd len="sm" w="sm" type="none"/>
          </a:ln>
        </p:spPr>
      </p:pic>
      <p:sp>
        <p:nvSpPr>
          <p:cNvPr id="789" name="Google Shape;789;p83"/>
          <p:cNvSpPr/>
          <p:nvPr/>
        </p:nvSpPr>
        <p:spPr>
          <a:xfrm>
            <a:off x="4101202" y="2679404"/>
            <a:ext cx="5042797" cy="255454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Eruptive xanthomas; triglycerides</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Yes</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Yes, she has diabetes mellitus.</a:t>
            </a:r>
            <a:endParaRPr/>
          </a:p>
          <a:p>
            <a:pPr indent="-457200" lvl="0" marL="457200" marR="0" rtl="0" algn="l">
              <a:spcBef>
                <a:spcPts val="0"/>
              </a:spcBef>
              <a:spcAft>
                <a:spcPts val="0"/>
              </a:spcAft>
              <a:buClr>
                <a:schemeClr val="dk1"/>
              </a:buClr>
              <a:buSzPts val="2000"/>
              <a:buFont typeface="Verdana"/>
              <a:buAutoNum type="arabicPeriod"/>
            </a:pPr>
            <a:r>
              <a:rPr i="1" lang="en-US" sz="2000">
                <a:solidFill>
                  <a:schemeClr val="dk1"/>
                </a:solidFill>
                <a:latin typeface="Times New Roman"/>
                <a:ea typeface="Times New Roman"/>
                <a:cs typeface="Times New Roman"/>
                <a:sym typeface="Times New Roman"/>
              </a:rPr>
              <a:t>Cessation of estrogen replacement therapy, with consideration of transdermal estrogen therapy, triglyceride-lowering diet and medication, hypoglycemic medication. Most acute risk is pancreatitis. </a:t>
            </a:r>
            <a:endParaRPr i="1"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xEl>
                                              <p:pRg end="0" st="0"/>
                                            </p:txEl>
                                          </p:spTgt>
                                        </p:tgtEl>
                                        <p:attrNameLst>
                                          <p:attrName>style.visibility</p:attrName>
                                        </p:attrNameLst>
                                      </p:cBhvr>
                                      <p:to>
                                        <p:strVal val="visible"/>
                                      </p:to>
                                    </p:set>
                                    <p:animEffect filter="fade" transition="in">
                                      <p:cBhvr>
                                        <p:cTn dur="500"/>
                                        <p:tgtEl>
                                          <p:spTgt spid="7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xEl>
                                              <p:pRg end="1" st="1"/>
                                            </p:txEl>
                                          </p:spTgt>
                                        </p:tgtEl>
                                        <p:attrNameLst>
                                          <p:attrName>style.visibility</p:attrName>
                                        </p:attrNameLst>
                                      </p:cBhvr>
                                      <p:to>
                                        <p:strVal val="visible"/>
                                      </p:to>
                                    </p:set>
                                    <p:animEffect filter="fade" transition="in">
                                      <p:cBhvr>
                                        <p:cTn dur="500"/>
                                        <p:tgtEl>
                                          <p:spTgt spid="7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xEl>
                                              <p:pRg end="2" st="2"/>
                                            </p:txEl>
                                          </p:spTgt>
                                        </p:tgtEl>
                                        <p:attrNameLst>
                                          <p:attrName>style.visibility</p:attrName>
                                        </p:attrNameLst>
                                      </p:cBhvr>
                                      <p:to>
                                        <p:strVal val="visible"/>
                                      </p:to>
                                    </p:set>
                                    <p:animEffect filter="fade" transition="in">
                                      <p:cBhvr>
                                        <p:cTn dur="500"/>
                                        <p:tgtEl>
                                          <p:spTgt spid="7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9">
                                            <p:txEl>
                                              <p:pRg end="3" st="3"/>
                                            </p:txEl>
                                          </p:spTgt>
                                        </p:tgtEl>
                                        <p:attrNameLst>
                                          <p:attrName>style.visibility</p:attrName>
                                        </p:attrNameLst>
                                      </p:cBhvr>
                                      <p:to>
                                        <p:strVal val="visible"/>
                                      </p:to>
                                    </p:set>
                                    <p:animEffect filter="fade" transition="in">
                                      <p:cBhvr>
                                        <p:cTn dur="500"/>
                                        <p:tgtEl>
                                          <p:spTgt spid="7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30213" y="1279746"/>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b="1" lang="en-US" sz="4000">
                <a:solidFill>
                  <a:srgbClr val="0070C0"/>
                </a:solidFill>
              </a:rPr>
              <a:t>General Lipoprotein Structure </a:t>
            </a:r>
            <a:endParaRPr/>
          </a:p>
        </p:txBody>
      </p:sp>
      <p:sp>
        <p:nvSpPr>
          <p:cNvPr id="121" name="Google Shape;121;p21"/>
          <p:cNvSpPr txBox="1"/>
          <p:nvPr>
            <p:ph idx="1" type="body"/>
          </p:nvPr>
        </p:nvSpPr>
        <p:spPr>
          <a:xfrm>
            <a:off x="612648" y="1755228"/>
            <a:ext cx="7845552" cy="1486682"/>
          </a:xfrm>
          <a:prstGeom prst="rect">
            <a:avLst/>
          </a:prstGeom>
          <a:noFill/>
          <a:ln>
            <a:noFill/>
          </a:ln>
        </p:spPr>
        <p:txBody>
          <a:bodyPr anchorCtr="0" anchor="t" bIns="46025" lIns="92075" spcFirstLastPara="1" rIns="92075" wrap="square" tIns="46025">
            <a:noAutofit/>
          </a:bodyPr>
          <a:lstStyle/>
          <a:p>
            <a:pPr indent="-280988" lvl="0" marL="280988" rtl="0" algn="l">
              <a:lnSpc>
                <a:spcPct val="90000"/>
              </a:lnSpc>
              <a:spcBef>
                <a:spcPts val="0"/>
              </a:spcBef>
              <a:spcAft>
                <a:spcPts val="0"/>
              </a:spcAft>
              <a:buSzPts val="1800"/>
              <a:buFont typeface="Verdana"/>
              <a:buChar char="•"/>
            </a:pPr>
            <a:r>
              <a:rPr lang="en-US" sz="1800"/>
              <a:t>Lipoproteins are spherical in shape, 10-1200 nm</a:t>
            </a:r>
            <a:endParaRPr/>
          </a:p>
          <a:p>
            <a:pPr indent="-280988" lvl="0" marL="280988" rtl="0" algn="l">
              <a:lnSpc>
                <a:spcPct val="90000"/>
              </a:lnSpc>
              <a:spcBef>
                <a:spcPts val="1080"/>
              </a:spcBef>
              <a:spcAft>
                <a:spcPts val="0"/>
              </a:spcAft>
              <a:buSzPts val="1800"/>
              <a:buFont typeface="Verdana"/>
              <a:buChar char="•"/>
            </a:pPr>
            <a:r>
              <a:rPr lang="en-US" sz="1800"/>
              <a:t>Composed of lipids &amp; apolipoproteins; deliver fuel to peripheral cells </a:t>
            </a:r>
            <a:endParaRPr/>
          </a:p>
          <a:p>
            <a:pPr indent="-280988" lvl="0" marL="280988" rtl="0" algn="l">
              <a:lnSpc>
                <a:spcPct val="90000"/>
              </a:lnSpc>
              <a:spcBef>
                <a:spcPts val="1080"/>
              </a:spcBef>
              <a:spcAft>
                <a:spcPts val="0"/>
              </a:spcAft>
              <a:buSzPts val="1800"/>
              <a:buFont typeface="Verdana"/>
              <a:buChar char="•"/>
            </a:pPr>
            <a:r>
              <a:rPr lang="en-US" sz="1800"/>
              <a:t>Size correlated with lipid contents </a:t>
            </a:r>
            <a:endParaRPr/>
          </a:p>
          <a:p>
            <a:pPr indent="-280988" lvl="0" marL="280988" rtl="0" algn="l">
              <a:lnSpc>
                <a:spcPct val="90000"/>
              </a:lnSpc>
              <a:spcBef>
                <a:spcPts val="1080"/>
              </a:spcBef>
              <a:spcAft>
                <a:spcPts val="0"/>
              </a:spcAft>
              <a:buSzPts val="1800"/>
              <a:buFont typeface="Verdana"/>
              <a:buChar char="•"/>
            </a:pPr>
            <a:r>
              <a:rPr lang="en-US" sz="1800"/>
              <a:t>Core of TG and CE</a:t>
            </a:r>
            <a:endParaRPr/>
          </a:p>
          <a:p>
            <a:pPr indent="-280988" lvl="0" marL="280988" rtl="0" algn="l">
              <a:lnSpc>
                <a:spcPct val="90000"/>
              </a:lnSpc>
              <a:spcBef>
                <a:spcPts val="1080"/>
              </a:spcBef>
              <a:spcAft>
                <a:spcPts val="0"/>
              </a:spcAft>
              <a:buSzPts val="1800"/>
              <a:buFont typeface="Verdana"/>
              <a:buChar char="•"/>
            </a:pPr>
            <a:r>
              <a:rPr lang="en-US" sz="1800"/>
              <a:t>Surface of phospholipids and some </a:t>
            </a:r>
            <a:br>
              <a:rPr lang="en-US" sz="1800"/>
            </a:br>
            <a:r>
              <a:rPr lang="en-US" sz="1800"/>
              <a:t>cholesterol</a:t>
            </a:r>
            <a:endParaRPr/>
          </a:p>
          <a:p>
            <a:pPr indent="-280988" lvl="0" marL="280988" rtl="0" algn="l">
              <a:lnSpc>
                <a:spcPct val="90000"/>
              </a:lnSpc>
              <a:spcBef>
                <a:spcPts val="1080"/>
              </a:spcBef>
              <a:spcAft>
                <a:spcPts val="0"/>
              </a:spcAft>
              <a:buSzPts val="1800"/>
              <a:buFont typeface="Verdana"/>
              <a:buChar char="•"/>
            </a:pPr>
            <a:r>
              <a:rPr lang="en-US" sz="1800"/>
              <a:t>Apolipoproteins (regulators of LP </a:t>
            </a:r>
            <a:br>
              <a:rPr lang="en-US" sz="1800"/>
            </a:br>
            <a:r>
              <a:rPr lang="en-US" sz="1800"/>
              <a:t>metabolism)</a:t>
            </a:r>
            <a:endParaRPr/>
          </a:p>
          <a:p>
            <a:pPr indent="-166688" lvl="0" marL="280988" rtl="0" algn="l">
              <a:lnSpc>
                <a:spcPct val="90000"/>
              </a:lnSpc>
              <a:spcBef>
                <a:spcPts val="1080"/>
              </a:spcBef>
              <a:spcAft>
                <a:spcPts val="0"/>
              </a:spcAft>
              <a:buSzPts val="1800"/>
              <a:buFont typeface="Verdana"/>
              <a:buNone/>
            </a:pPr>
            <a:r>
              <a:t/>
            </a:r>
            <a:endParaRPr sz="1800"/>
          </a:p>
        </p:txBody>
      </p:sp>
      <p:pic>
        <p:nvPicPr>
          <p:cNvPr id="122" name="Google Shape;122;p21"/>
          <p:cNvPicPr preferRelativeResize="0"/>
          <p:nvPr/>
        </p:nvPicPr>
        <p:blipFill rotWithShape="1">
          <a:blip r:embed="rId3">
            <a:alphaModFix/>
          </a:blip>
          <a:srcRect b="0" l="0" r="0" t="0"/>
          <a:stretch/>
        </p:blipFill>
        <p:spPr>
          <a:xfrm>
            <a:off x="5273040" y="3241910"/>
            <a:ext cx="3870960" cy="3610528"/>
          </a:xfrm>
          <a:prstGeom prst="rect">
            <a:avLst/>
          </a:prstGeom>
          <a:noFill/>
          <a:ln cap="flat" cmpd="sng" w="9525">
            <a:solidFill>
              <a:schemeClr val="accent1"/>
            </a:solidFill>
            <a:prstDash val="solid"/>
            <a:miter lim="800000"/>
            <a:headEnd len="sm" w="sm" type="none"/>
            <a:tailEnd len="sm" w="sm" type="none"/>
          </a:ln>
        </p:spPr>
      </p:pic>
      <p:sp>
        <p:nvSpPr>
          <p:cNvPr id="123" name="Google Shape;123;p21"/>
          <p:cNvSpPr/>
          <p:nvPr/>
        </p:nvSpPr>
        <p:spPr>
          <a:xfrm>
            <a:off x="8119241" y="6067097"/>
            <a:ext cx="914400" cy="38100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430213" y="1616075"/>
            <a:ext cx="8524875" cy="384175"/>
          </a:xfrm>
          <a:prstGeom prst="rect">
            <a:avLst/>
          </a:prstGeom>
          <a:noFill/>
          <a:ln>
            <a:noFill/>
          </a:ln>
          <a:effectLst>
            <a:outerShdw rotWithShape="0" algn="ctr" dir="2700000" dist="17961">
              <a:schemeClr val="lt2"/>
            </a:outerShdw>
          </a:effectLst>
        </p:spPr>
        <p:txBody>
          <a:bodyPr anchorCtr="0" anchor="b" bIns="0" lIns="0" spcFirstLastPara="1" rIns="0" wrap="square" tIns="0">
            <a:normAutofit fontScale="90000"/>
          </a:bodyPr>
          <a:lstStyle/>
          <a:p>
            <a:pPr indent="0" lvl="0" marL="0" rtl="0" algn="l">
              <a:lnSpc>
                <a:spcPct val="90000"/>
              </a:lnSpc>
              <a:spcBef>
                <a:spcPts val="0"/>
              </a:spcBef>
              <a:spcAft>
                <a:spcPts val="0"/>
              </a:spcAft>
              <a:buNone/>
            </a:pPr>
            <a:r>
              <a:rPr lang="en-US" sz="4000"/>
              <a:t>Apolipoproteins </a:t>
            </a:r>
            <a:endParaRPr/>
          </a:p>
        </p:txBody>
      </p:sp>
      <p:sp>
        <p:nvSpPr>
          <p:cNvPr id="129" name="Google Shape;129;p22"/>
          <p:cNvSpPr txBox="1"/>
          <p:nvPr>
            <p:ph idx="1" type="body"/>
          </p:nvPr>
        </p:nvSpPr>
        <p:spPr>
          <a:xfrm>
            <a:off x="330200" y="2346325"/>
            <a:ext cx="8613775" cy="3949372"/>
          </a:xfrm>
          <a:prstGeom prst="rect">
            <a:avLst/>
          </a:prstGeom>
          <a:noFill/>
          <a:ln>
            <a:noFill/>
          </a:ln>
        </p:spPr>
        <p:txBody>
          <a:bodyPr anchorCtr="0" anchor="t" bIns="46025" lIns="92075" spcFirstLastPara="1" rIns="92075" wrap="square" tIns="46025">
            <a:normAutofit fontScale="92500" lnSpcReduction="20000"/>
          </a:bodyPr>
          <a:lstStyle/>
          <a:p>
            <a:pPr indent="-281019" lvl="0" marL="280988" rtl="0" algn="l">
              <a:lnSpc>
                <a:spcPct val="90000"/>
              </a:lnSpc>
              <a:spcBef>
                <a:spcPts val="0"/>
              </a:spcBef>
              <a:spcAft>
                <a:spcPts val="0"/>
              </a:spcAft>
              <a:buSzPct val="100000"/>
              <a:buFont typeface="Verdana"/>
              <a:buChar char="•"/>
            </a:pPr>
            <a:r>
              <a:rPr lang="en-US" sz="2700"/>
              <a:t>Located on surface of lipoprotein particles</a:t>
            </a:r>
            <a:endParaRPr/>
          </a:p>
          <a:p>
            <a:pPr indent="-281019" lvl="0" marL="280988" rtl="0" algn="l">
              <a:lnSpc>
                <a:spcPct val="90000"/>
              </a:lnSpc>
              <a:spcBef>
                <a:spcPts val="1498"/>
              </a:spcBef>
              <a:spcAft>
                <a:spcPts val="0"/>
              </a:spcAft>
              <a:buSzPct val="100000"/>
              <a:buFont typeface="Verdana"/>
              <a:buChar char="•"/>
            </a:pPr>
            <a:r>
              <a:rPr lang="en-US" sz="2700"/>
              <a:t>Functions</a:t>
            </a:r>
            <a:endParaRPr/>
          </a:p>
          <a:p>
            <a:pPr indent="-404813" lvl="1" marL="862013" rtl="0" algn="l">
              <a:lnSpc>
                <a:spcPct val="90000"/>
              </a:lnSpc>
              <a:spcBef>
                <a:spcPts val="1332"/>
              </a:spcBef>
              <a:spcAft>
                <a:spcPts val="0"/>
              </a:spcAft>
              <a:buSzPct val="100000"/>
              <a:buFont typeface="Verdana"/>
              <a:buChar char="–"/>
            </a:pPr>
            <a:r>
              <a:rPr lang="en-US" sz="2400"/>
              <a:t>Maintain structural integrity of lipoproteins</a:t>
            </a:r>
            <a:endParaRPr/>
          </a:p>
          <a:p>
            <a:pPr indent="-404813" lvl="1" marL="862013" rtl="0" algn="l">
              <a:lnSpc>
                <a:spcPct val="90000"/>
              </a:lnSpc>
              <a:spcBef>
                <a:spcPts val="1332"/>
              </a:spcBef>
              <a:spcAft>
                <a:spcPts val="0"/>
              </a:spcAft>
              <a:buSzPct val="100000"/>
              <a:buFont typeface="Verdana"/>
              <a:buChar char="–"/>
            </a:pPr>
            <a:r>
              <a:rPr lang="en-US" sz="2400"/>
              <a:t>Ligands for interaction with LP receptors that determine disposition of individual particles</a:t>
            </a:r>
            <a:endParaRPr/>
          </a:p>
          <a:p>
            <a:pPr indent="-404813" lvl="1" marL="862013" rtl="0" algn="l">
              <a:lnSpc>
                <a:spcPct val="90000"/>
              </a:lnSpc>
              <a:spcBef>
                <a:spcPts val="1332"/>
              </a:spcBef>
              <a:spcAft>
                <a:spcPts val="0"/>
              </a:spcAft>
              <a:buSzPct val="100000"/>
              <a:buFont typeface="Verdana"/>
              <a:buChar char="–"/>
            </a:pPr>
            <a:r>
              <a:rPr lang="en-US" sz="2400"/>
              <a:t>Activators &amp; inhibitors of various enzymes involved in LP and plasma lipid metabolism </a:t>
            </a:r>
            <a:endParaRPr/>
          </a:p>
          <a:p>
            <a:pPr indent="-281019" lvl="0" marL="280988" rtl="0" algn="l">
              <a:lnSpc>
                <a:spcPct val="90000"/>
              </a:lnSpc>
              <a:spcBef>
                <a:spcPts val="1498"/>
              </a:spcBef>
              <a:spcAft>
                <a:spcPts val="0"/>
              </a:spcAft>
              <a:buSzPct val="100000"/>
              <a:buFont typeface="Verdana"/>
              <a:buChar char="•"/>
            </a:pPr>
            <a:r>
              <a:rPr lang="en-US" sz="2700"/>
              <a:t>Amphipathic helix on the surface </a:t>
            </a:r>
            <a:endParaRPr/>
          </a:p>
          <a:p>
            <a:pPr indent="-404813" lvl="1" marL="862013" rtl="0" algn="l">
              <a:lnSpc>
                <a:spcPct val="90000"/>
              </a:lnSpc>
              <a:spcBef>
                <a:spcPts val="1332"/>
              </a:spcBef>
              <a:spcAft>
                <a:spcPts val="0"/>
              </a:spcAft>
              <a:buSzPct val="100000"/>
              <a:buFont typeface="Verdana"/>
              <a:buChar char="–"/>
            </a:pPr>
            <a:r>
              <a:rPr lang="en-US" sz="2400"/>
              <a:t>hydrophobic part binds to lipids, hydrophilic residues facing the aqueous surface</a:t>
            </a:r>
            <a:endParaRPr/>
          </a:p>
          <a:p>
            <a:pPr indent="-116523" lvl="0" marL="280988" rtl="0" algn="l">
              <a:lnSpc>
                <a:spcPct val="90000"/>
              </a:lnSpc>
              <a:spcBef>
                <a:spcPts val="1554"/>
              </a:spcBef>
              <a:spcAft>
                <a:spcPts val="0"/>
              </a:spcAft>
              <a:buSzPct val="100000"/>
              <a:buFont typeface="Verdana"/>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