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83" r:id="rId5"/>
    <p:sldId id="275" r:id="rId6"/>
    <p:sldId id="260" r:id="rId7"/>
    <p:sldId id="261" r:id="rId8"/>
    <p:sldId id="262" r:id="rId9"/>
    <p:sldId id="269" r:id="rId10"/>
    <p:sldId id="281" r:id="rId11"/>
    <p:sldId id="271" r:id="rId12"/>
    <p:sldId id="270" r:id="rId13"/>
    <p:sldId id="279" r:id="rId14"/>
    <p:sldId id="282" r:id="rId15"/>
    <p:sldId id="280" r:id="rId16"/>
    <p:sldId id="276" r:id="rId17"/>
    <p:sldId id="274" r:id="rId18"/>
    <p:sldId id="27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1B5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838" autoAdjust="0"/>
    <p:restoredTop sz="94660"/>
  </p:normalViewPr>
  <p:slideViewPr>
    <p:cSldViewPr>
      <p:cViewPr>
        <p:scale>
          <a:sx n="70" d="100"/>
          <a:sy n="70" d="100"/>
        </p:scale>
        <p:origin x="-153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2F36B-DC08-4F4E-B9CE-130C44C4BA84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ED4D0-6FBD-482B-AEB1-1DE3461710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ED4D0-6FBD-482B-AEB1-1DE34617103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2A22-AF19-4ABB-B7F5-2C25609CB76E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3C9F-33AD-44F7-8595-2F63CC71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2A22-AF19-4ABB-B7F5-2C25609CB76E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3C9F-33AD-44F7-8595-2F63CC71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2A22-AF19-4ABB-B7F5-2C25609CB76E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3C9F-33AD-44F7-8595-2F63CC71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2A22-AF19-4ABB-B7F5-2C25609CB76E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3C9F-33AD-44F7-8595-2F63CC71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2A22-AF19-4ABB-B7F5-2C25609CB76E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3C9F-33AD-44F7-8595-2F63CC71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2A22-AF19-4ABB-B7F5-2C25609CB76E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3C9F-33AD-44F7-8595-2F63CC71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2A22-AF19-4ABB-B7F5-2C25609CB76E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3C9F-33AD-44F7-8595-2F63CC71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2A22-AF19-4ABB-B7F5-2C25609CB76E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3C9F-33AD-44F7-8595-2F63CC71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2A22-AF19-4ABB-B7F5-2C25609CB76E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3C9F-33AD-44F7-8595-2F63CC71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2A22-AF19-4ABB-B7F5-2C25609CB76E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3C9F-33AD-44F7-8595-2F63CC71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2A22-AF19-4ABB-B7F5-2C25609CB76E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3C9F-33AD-44F7-8595-2F63CC71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B2A22-AF19-4ABB-B7F5-2C25609CB76E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A3C9F-33AD-44F7-8595-2F63CC71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nurseslabs.com/pulmonary-embolism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ursestudy.net/pulmonary-embolism-pe-nursing-care-plan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8610600" cy="42672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3000" b="1" dirty="0" smtClean="0"/>
              <a:t>Fundamentals Of Nursing &amp; health promotion(Nurs1100)</a:t>
            </a:r>
          </a:p>
          <a:p>
            <a:pPr algn="ctr">
              <a:buNone/>
            </a:pPr>
            <a:r>
              <a:rPr lang="en-US" sz="5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Pulmonary Embolism(PE)</a:t>
            </a:r>
          </a:p>
          <a:p>
            <a:pPr algn="ctr"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The Name: </a:t>
            </a:r>
            <a:r>
              <a:rPr lang="en-US" b="1" dirty="0" err="1" smtClean="0"/>
              <a:t>Aya</a:t>
            </a:r>
            <a:r>
              <a:rPr lang="en-US" b="1" dirty="0" smtClean="0"/>
              <a:t> </a:t>
            </a:r>
            <a:r>
              <a:rPr lang="en-US" b="1" dirty="0" err="1" smtClean="0"/>
              <a:t>Manassrah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b="1" dirty="0" smtClean="0"/>
              <a:t>Academic No. :1202109</a:t>
            </a:r>
          </a:p>
          <a:p>
            <a:pPr>
              <a:buNone/>
            </a:pPr>
            <a:r>
              <a:rPr lang="en-US" b="1" dirty="0" smtClean="0"/>
              <a:t>Course Teacher: </a:t>
            </a:r>
            <a:r>
              <a:rPr lang="en-US" b="1" dirty="0" err="1" smtClean="0"/>
              <a:t>Maram</a:t>
            </a:r>
            <a:r>
              <a:rPr lang="en-US" b="1" dirty="0" smtClean="0"/>
              <a:t> </a:t>
            </a:r>
            <a:r>
              <a:rPr lang="en-US" b="1" dirty="0" err="1" smtClean="0"/>
              <a:t>Jaghama</a:t>
            </a:r>
            <a:endParaRPr lang="en-US" b="1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477000" cy="15240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ar-SA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 dpi="0" rotWithShape="1">
            <a:blip r:embed="rId2">
              <a:alphaModFix amt="52000"/>
            </a:blip>
            <a:srcRect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Potential </a:t>
            </a:r>
            <a:r>
              <a:rPr lang="en-US" sz="8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Nsg.Dx</a:t>
            </a:r>
            <a:endParaRPr lang="en-US" sz="8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en-US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(Potential health problems) </a:t>
            </a:r>
          </a:p>
          <a:p>
            <a:pPr algn="ctr">
              <a:buNone/>
            </a:pPr>
            <a:endParaRPr lang="en-US" sz="3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problem does not exist </a:t>
            </a:r>
          </a:p>
          <a:p>
            <a:pPr>
              <a:buFont typeface="Wingdings" pitchFamily="2" charset="2"/>
              <a:buChar char="v"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presence of risk factors</a:t>
            </a:r>
          </a:p>
          <a:p>
            <a:pPr>
              <a:buNone/>
            </a:pPr>
            <a:endParaRPr lang="en-US" sz="3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sz="3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Risk for bleeding r/t anticoagulant therapy to prevent more clots.</a:t>
            </a:r>
            <a:endParaRPr lang="en-US" sz="3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783080"/>
          <a:ext cx="8305800" cy="477012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4152900"/>
                <a:gridCol w="4152900"/>
              </a:tblGrid>
              <a:tr h="12645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dirty="0" smtClean="0"/>
                        <a:t>Interventions</a:t>
                      </a:r>
                      <a:r>
                        <a:rPr lang="en-US" sz="3500" baseline="0" dirty="0" smtClean="0"/>
                        <a:t> </a:t>
                      </a:r>
                      <a:endParaRPr lang="en-US" sz="35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dirty="0" smtClean="0"/>
                        <a:t>Rationales</a:t>
                      </a:r>
                      <a:endParaRPr lang="en-US" sz="3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700630"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Monitor</a:t>
                      </a:r>
                      <a:r>
                        <a:rPr lang="en-US" b="1" baseline="0" dirty="0" smtClean="0"/>
                        <a:t> vital signs for indicators of bleeding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Tachypnea</a:t>
                      </a:r>
                      <a:r>
                        <a:rPr lang="en-US" b="1" dirty="0" smtClean="0"/>
                        <a:t>, </a:t>
                      </a:r>
                      <a:r>
                        <a:rPr lang="en-US" b="1" dirty="0" err="1" smtClean="0"/>
                        <a:t>hypotension,and</a:t>
                      </a:r>
                      <a:r>
                        <a:rPr lang="en-US" b="1" dirty="0" smtClean="0"/>
                        <a:t> Tachycardia</a:t>
                      </a:r>
                      <a:r>
                        <a:rPr lang="en-US" b="1" baseline="0" dirty="0" smtClean="0"/>
                        <a:t> maybe associated with bleeding. This can occur with anticoagulant therapy and will need prompt intervention. </a:t>
                      </a:r>
                      <a:endParaRPr lang="en-US" b="1" dirty="0"/>
                    </a:p>
                  </a:txBody>
                  <a:tcPr/>
                </a:tc>
              </a:tr>
              <a:tr h="1804919"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At the minimum</a:t>
                      </a:r>
                      <a:r>
                        <a:rPr lang="en-US" b="1" baseline="0" dirty="0" smtClean="0"/>
                        <a:t> of every 8 hours, inspect for any wounds that may have resulted from invasive procedures.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This assessment will</a:t>
                      </a:r>
                      <a:r>
                        <a:rPr lang="en-US" b="1" baseline="0" dirty="0" smtClean="0"/>
                        <a:t> determine if there is any bleeding from anticoagulant therapy.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Risk for Impaired Gas exchange r/t decreased pulmonary perfusion.</a:t>
            </a:r>
            <a:endParaRPr lang="en-US" sz="3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6899"/>
          <a:ext cx="8534400" cy="49963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4267200"/>
                <a:gridCol w="4267200"/>
              </a:tblGrid>
              <a:tr h="1187688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Interventions</a:t>
                      </a:r>
                      <a:r>
                        <a:rPr lang="en-US" sz="3000" baseline="0" dirty="0" smtClean="0"/>
                        <a:t> 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Rationales</a:t>
                      </a:r>
                      <a:r>
                        <a:rPr lang="en-US" sz="3000" baseline="0" dirty="0" smtClean="0"/>
                        <a:t> 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3323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Monitor</a:t>
                      </a:r>
                      <a:r>
                        <a:rPr lang="en-US" b="1" baseline="0" dirty="0" smtClean="0"/>
                        <a:t> pulse </a:t>
                      </a:r>
                      <a:r>
                        <a:rPr lang="en-US" b="1" baseline="0" dirty="0" err="1" smtClean="0"/>
                        <a:t>oximetry</a:t>
                      </a:r>
                      <a:r>
                        <a:rPr lang="en-US" b="1" baseline="0" dirty="0" smtClean="0"/>
                        <a:t> and report O2 Saturation &lt;95%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An O2 saturation of less than 95% may detect hypoxia</a:t>
                      </a:r>
                      <a:r>
                        <a:rPr lang="en-US" b="1" baseline="0" dirty="0" smtClean="0"/>
                        <a:t>.</a:t>
                      </a:r>
                      <a:endParaRPr lang="en-US" b="1" dirty="0" smtClean="0"/>
                    </a:p>
                    <a:p>
                      <a:endParaRPr lang="en-US" b="1" baseline="0" dirty="0" smtClean="0"/>
                    </a:p>
                  </a:txBody>
                  <a:tcPr/>
                </a:tc>
              </a:tr>
              <a:tr h="118768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Encourage deep breathing exercises and administer oxygen if indicated.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Increases</a:t>
                      </a:r>
                      <a:r>
                        <a:rPr lang="en-US" b="1" baseline="0" dirty="0" smtClean="0"/>
                        <a:t> oxygen delivery to the body by mobilizing secretions and improving ventilation.</a:t>
                      </a:r>
                      <a:endParaRPr lang="en-US" b="1" dirty="0"/>
                    </a:p>
                  </a:txBody>
                  <a:tcPr/>
                </a:tc>
              </a:tr>
              <a:tr h="1187688">
                <a:tc>
                  <a:txBody>
                    <a:bodyPr/>
                    <a:lstStyle/>
                    <a:p>
                      <a:r>
                        <a:rPr lang="en-US" b="1" dirty="0" err="1"/>
                        <a:t>Auscultate</a:t>
                      </a:r>
                      <a:r>
                        <a:rPr lang="en-US" b="1" dirty="0"/>
                        <a:t> lung sounds, noting areas of decreased ventilation and the presence of adventitious sounds.</a:t>
                      </a: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Crackles are common clinical findings with pulmonary embolism.</a:t>
                      </a:r>
                    </a:p>
                  </a:txBody>
                  <a:tcPr marL="76200" marR="76200" marT="19050" marB="19050" anchor="ctr"/>
                </a:tc>
              </a:tr>
            </a:tbl>
          </a:graphicData>
        </a:graphic>
      </p:graphicFrame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Risk for Deficient knowledge r/t patient who is not familiar with anticoagulant. </a:t>
            </a:r>
            <a:endParaRPr lang="en-US" sz="3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292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4114800"/>
                <a:gridCol w="4114800"/>
              </a:tblGrid>
              <a:tr h="1272448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Interventions 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/>
                        <a:t>Rationals</a:t>
                      </a:r>
                      <a:r>
                        <a:rPr lang="en-US" sz="3000" dirty="0" smtClean="0"/>
                        <a:t> 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87837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Assess the patients</a:t>
                      </a:r>
                      <a:r>
                        <a:rPr lang="en-US" b="1" baseline="0" dirty="0" smtClean="0"/>
                        <a:t> level of comprehension and language.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This will ensure that the information given is at a level of comprehension that is tailored</a:t>
                      </a:r>
                      <a:r>
                        <a:rPr lang="en-US" b="1" baseline="0" dirty="0" smtClean="0"/>
                        <a:t> to the patient and their health education.</a:t>
                      </a:r>
                      <a:endParaRPr lang="en-US" b="1" dirty="0"/>
                    </a:p>
                  </a:txBody>
                  <a:tcPr/>
                </a:tc>
              </a:tr>
              <a:tr h="187837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Determine the patients</a:t>
                      </a:r>
                      <a:r>
                        <a:rPr lang="en-US" b="1" baseline="0" dirty="0" smtClean="0"/>
                        <a:t> knowledge of medication regimen 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Patient who are more knowledgeable</a:t>
                      </a:r>
                      <a:r>
                        <a:rPr lang="en-US" b="1" baseline="0" dirty="0" smtClean="0"/>
                        <a:t> and educated on their medications are more likely to continue to take their medications as </a:t>
                      </a:r>
                      <a:r>
                        <a:rPr lang="en-US" b="1" baseline="0" dirty="0" err="1" smtClean="0"/>
                        <a:t>perscribed</a:t>
                      </a:r>
                      <a:r>
                        <a:rPr lang="en-US" b="1" baseline="0" dirty="0" smtClean="0"/>
                        <a:t>.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>
              <a:lum bright="36000" contrast="-85000"/>
            </a:blip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endParaRPr lang="en-US" sz="8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en-US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Actual </a:t>
            </a:r>
            <a:r>
              <a:rPr lang="en-US" sz="8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Nsg.Dx</a:t>
            </a:r>
            <a:r>
              <a:rPr lang="en-US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algn="ctr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(Actual health problems)</a:t>
            </a:r>
          </a:p>
          <a:p>
            <a:pPr algn="ctr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problem presents at the time of assessment 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presence of associated signs and symptoms </a:t>
            </a:r>
          </a:p>
          <a:p>
            <a:pPr algn="ctr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Ineffective Breathing Pattern </a:t>
            </a:r>
            <a:r>
              <a:rPr 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r/t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Anxiety, chest pain, </a:t>
            </a:r>
            <a:r>
              <a:rPr lang="en-US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hyoxia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a.m.b</a:t>
            </a:r>
            <a:r>
              <a:rPr 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ABGs, </a:t>
            </a:r>
            <a:r>
              <a:rPr lang="en-US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desaturation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en-US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dyspnea,tachypnea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tachycardia.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219201"/>
          <a:ext cx="8839200" cy="56388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4419600"/>
                <a:gridCol w="4419600"/>
              </a:tblGrid>
              <a:tr h="670296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Interventions 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/>
                        <a:t>Rationals</a:t>
                      </a:r>
                      <a:r>
                        <a:rPr lang="en-US" sz="3000" dirty="0" smtClean="0"/>
                        <a:t> 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43000">
                <a:tc>
                  <a:txBody>
                    <a:bodyPr/>
                    <a:lstStyle/>
                    <a:p>
                      <a:r>
                        <a:rPr lang="en-US" sz="1500" b="1" dirty="0"/>
                        <a:t>Assess the client’s anxiety </a:t>
                      </a:r>
                      <a:r>
                        <a:rPr lang="en-US" sz="1500" b="1" dirty="0" smtClean="0"/>
                        <a:t>level</a:t>
                      </a:r>
                      <a:endParaRPr lang="en-US" sz="1500" b="1" dirty="0"/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Pulmonary embolism is a sudden acute condition that can produce anxiety. Anxiety can result in rapid, shallow respirations and increase </a:t>
                      </a:r>
                      <a:r>
                        <a:rPr lang="en-US" sz="1500" b="1" dirty="0" err="1"/>
                        <a:t>dyspnea</a:t>
                      </a:r>
                      <a:r>
                        <a:rPr lang="en-US" sz="1500" b="1" dirty="0"/>
                        <a:t>. </a:t>
                      </a:r>
                      <a:endParaRPr lang="en-US" sz="1500" b="1" dirty="0" smtClean="0"/>
                    </a:p>
                    <a:p>
                      <a:endParaRPr lang="en-US" sz="1500" b="1" dirty="0"/>
                    </a:p>
                  </a:txBody>
                  <a:tcPr marL="76200" marR="76200" marT="19050" marB="19050" anchor="ctr"/>
                </a:tc>
              </a:tr>
              <a:tr h="1443000">
                <a:tc>
                  <a:txBody>
                    <a:bodyPr/>
                    <a:lstStyle/>
                    <a:p>
                      <a:r>
                        <a:rPr lang="en-US" sz="1500" b="1" dirty="0"/>
                        <a:t>Assess the characteristics of </a:t>
                      </a:r>
                      <a:r>
                        <a:rPr lang="en-US" sz="1500" b="1" dirty="0" smtClean="0"/>
                        <a:t>pain.</a:t>
                      </a:r>
                      <a:endParaRPr lang="en-US" sz="1500" b="1" dirty="0"/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Pain is usually sharp or stabbing and gets worse with deep breathing and coughing. It can result in shallow respirations, further impairing effective gas exchange</a:t>
                      </a:r>
                      <a:r>
                        <a:rPr lang="en-US" sz="1500" b="1" dirty="0" smtClean="0"/>
                        <a:t>.</a:t>
                      </a:r>
                    </a:p>
                    <a:p>
                      <a:endParaRPr lang="en-US" sz="1500" b="1" dirty="0"/>
                    </a:p>
                  </a:txBody>
                  <a:tcPr marL="76200" marR="76200" marT="19050" marB="19050" anchor="ctr"/>
                </a:tc>
              </a:tr>
              <a:tr h="1163709">
                <a:tc>
                  <a:txBody>
                    <a:bodyPr/>
                    <a:lstStyle/>
                    <a:p>
                      <a:r>
                        <a:rPr lang="en-US" sz="1500" b="1" dirty="0"/>
                        <a:t>Position the client in a sitting position, and change the position every 2 </a:t>
                      </a:r>
                      <a:r>
                        <a:rPr lang="en-US" sz="1500" b="1" dirty="0" smtClean="0"/>
                        <a:t>hours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 smtClean="0"/>
                        <a:t>the </a:t>
                      </a:r>
                      <a:r>
                        <a:rPr lang="en-US" sz="1500" b="1" dirty="0"/>
                        <a:t>sitting position allows good lung excursion and chest </a:t>
                      </a:r>
                      <a:r>
                        <a:rPr lang="en-US" sz="1500" b="1" dirty="0" smtClean="0"/>
                        <a:t>expansion, </a:t>
                      </a:r>
                      <a:r>
                        <a:rPr lang="en-US" sz="1500" b="1" dirty="0"/>
                        <a:t>Repositioning facilitates movement and the drainage of secretions.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76200" marR="76200" marT="19050" marB="19050" anchor="ctr"/>
                </a:tc>
              </a:tr>
              <a:tr h="918795">
                <a:tc>
                  <a:txBody>
                    <a:bodyPr/>
                    <a:lstStyle/>
                    <a:p>
                      <a:r>
                        <a:rPr lang="en-US" sz="1500" b="1" dirty="0"/>
                        <a:t>Anticipate the need for intubation and </a:t>
                      </a:r>
                      <a:r>
                        <a:rPr lang="en-US" sz="1500" b="1" u="none" strike="noStrike" dirty="0"/>
                        <a:t>mechanical </a:t>
                      </a:r>
                      <a:r>
                        <a:rPr lang="en-US" sz="1500" b="1" u="none" strike="noStrike" dirty="0" smtClean="0"/>
                        <a:t>ventilation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Intubation and positive-pressure ventilation are a means to stabilize breathing and </a:t>
                      </a:r>
                      <a:r>
                        <a:rPr lang="en-US" sz="1500" b="1" dirty="0" smtClean="0"/>
                        <a:t>ventilation.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76200" marR="76200" marT="19050" marB="19050" anchor="ctr"/>
                </a:tc>
              </a:tr>
            </a:tbl>
          </a:graphicData>
        </a:graphic>
      </p:graphicFrame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 dpi="0" rotWithShape="1">
            <a:blip r:embed="rId2">
              <a:alphaModFix amt="32000"/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en-US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References</a:t>
            </a:r>
          </a:p>
          <a:p>
            <a:pPr marL="1143000" indent="-1143000">
              <a:buNone/>
            </a:pPr>
            <a:r>
              <a:rPr 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</a:t>
            </a:r>
            <a:r>
              <a:rPr 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Hinkle&amp;cheever</a:t>
            </a:r>
            <a:r>
              <a:rPr 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Textbook of Medical-Surgical Nursing Book , 13</a:t>
            </a:r>
            <a:r>
              <a:rPr lang="en-US" sz="2000" b="1" baseline="300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</a:t>
            </a:r>
            <a:r>
              <a:rPr 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Edition, Page{600,601,602}. </a:t>
            </a:r>
          </a:p>
          <a:p>
            <a:pPr marL="1143000" indent="-1143000">
              <a:buNone/>
            </a:pPr>
            <a:endParaRPr lang="en-US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143000" indent="-1143000">
              <a:buNone/>
            </a:pPr>
            <a:r>
              <a:rPr 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/>
              </a:rPr>
              <a:t>https://nurseslabs.com/pulmonary-embolism/ </a:t>
            </a:r>
            <a:endParaRPr lang="en-US" sz="2000" b="1" dirty="0" smtClean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143000" indent="-1143000">
              <a:buNone/>
            </a:pPr>
            <a:endParaRPr lang="en-US" sz="2000" b="1" dirty="0" smtClean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143000" indent="-1143000">
              <a:buNone/>
            </a:pPr>
            <a:endParaRPr lang="en-US" sz="2000" b="1" dirty="0" smtClean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143000" indent="-1143000">
              <a:buNone/>
            </a:pPr>
            <a:r>
              <a:rPr 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/>
              </a:rPr>
              <a:t>https://nursestudy.net/pulmonary-embolism-pe-nursing-care-plan/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marL="1143000" indent="-1143000">
              <a:buNone/>
            </a:pPr>
            <a:endParaRPr lang="en-US" sz="3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143000" indent="-1143000">
              <a:buNone/>
            </a:pPr>
            <a:endParaRPr lang="en-US" sz="3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143000" indent="-1143000">
              <a:buNone/>
            </a:pPr>
            <a:endParaRPr lang="en-US" sz="3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143000" indent="-1143000">
              <a:buNone/>
            </a:pPr>
            <a:endParaRPr lang="en-US" sz="3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1503507656_pag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13721" cy="6858000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 dpi="0" rotWithShape="1">
            <a:blip r:embed="rId2">
              <a:alphaModFix amt="52000"/>
              <a:lum bright="12000" contrast="-35000"/>
            </a:blip>
            <a:srcRect/>
            <a:stretch>
              <a:fillRect/>
            </a:stretch>
          </a:blipFill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The Goals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en-US" sz="3000" b="1" dirty="0" smtClean="0"/>
              <a:t>During this presentation I will talk about each of the following:- </a:t>
            </a:r>
          </a:p>
          <a:p>
            <a:pPr>
              <a:buNone/>
            </a:pPr>
            <a:endParaRPr lang="en-US" sz="3000" b="1" dirty="0" smtClean="0"/>
          </a:p>
          <a:p>
            <a:pPr marL="914400" indent="-914400">
              <a:buFont typeface="+mj-lt"/>
              <a:buAutoNum type="arabicPeriod"/>
            </a:pPr>
            <a:r>
              <a:rPr lang="en-US" sz="4800" b="1" dirty="0" smtClean="0"/>
              <a:t> </a:t>
            </a:r>
            <a:r>
              <a:rPr lang="en-US" sz="4400" b="1" dirty="0" smtClean="0"/>
              <a:t>Definition of disease</a:t>
            </a:r>
          </a:p>
          <a:p>
            <a:pPr marL="1143000" lvl="0" indent="-1143000">
              <a:buFont typeface="+mj-lt"/>
              <a:buAutoNum type="arabicPeriod"/>
            </a:pPr>
            <a:r>
              <a:rPr lang="en-US" sz="4400" b="1" dirty="0" smtClean="0"/>
              <a:t>Causes</a:t>
            </a:r>
          </a:p>
          <a:p>
            <a:pPr marL="1143000" lvl="0" indent="-1143000">
              <a:buFont typeface="+mj-lt"/>
              <a:buAutoNum type="arabicPeriod"/>
            </a:pPr>
            <a:r>
              <a:rPr lang="en-US" sz="4400" b="1" dirty="0" smtClean="0"/>
              <a:t>Signs &amp; Symptoms</a:t>
            </a:r>
          </a:p>
          <a:p>
            <a:pPr marL="1143000" lvl="0" indent="-1143000">
              <a:buFont typeface="+mj-lt"/>
              <a:buAutoNum type="arabicPeriod"/>
            </a:pPr>
            <a:r>
              <a:rPr lang="en-US" sz="4400" b="1" dirty="0" smtClean="0"/>
              <a:t>Diagnosis </a:t>
            </a:r>
          </a:p>
          <a:p>
            <a:pPr marL="1143000" lvl="0" indent="-1143000">
              <a:buFont typeface="+mj-lt"/>
              <a:buAutoNum type="arabicPeriod"/>
            </a:pPr>
            <a:r>
              <a:rPr lang="en-US" sz="4400" b="1" dirty="0" smtClean="0"/>
              <a:t>Treatment </a:t>
            </a:r>
          </a:p>
          <a:p>
            <a:pPr marL="1143000" lvl="0" indent="-1143000">
              <a:buFont typeface="+mj-lt"/>
              <a:buAutoNum type="arabicPeriod"/>
            </a:pPr>
            <a:r>
              <a:rPr lang="en-US" sz="4400" b="1" dirty="0" smtClean="0"/>
              <a:t>The Nursing Care plan</a:t>
            </a:r>
            <a:r>
              <a:rPr lang="en-US" sz="2700" b="1" dirty="0" smtClean="0"/>
              <a:t>(</a:t>
            </a:r>
            <a:r>
              <a:rPr lang="en-US" sz="2700" b="1" dirty="0" err="1" smtClean="0"/>
              <a:t>Risks&amp;Interventions</a:t>
            </a:r>
            <a:r>
              <a:rPr lang="en-US" sz="2700" b="1" dirty="0" smtClean="0"/>
              <a:t>)</a:t>
            </a:r>
          </a:p>
          <a:p>
            <a:pPr>
              <a:buNone/>
            </a:pPr>
            <a:endParaRPr lang="en-US" sz="7200" dirty="0" smtClean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915400" cy="6858000"/>
          </a:xfrm>
          <a:blipFill>
            <a:blip r:embed="rId2">
              <a:lum bright="53000" contrast="-92000"/>
            </a:blip>
            <a:stretch>
              <a:fillRect/>
            </a:stretch>
          </a:blip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Pulmonary Embolism(PE):</a:t>
            </a:r>
          </a:p>
          <a:p>
            <a:pPr>
              <a:buNone/>
            </a:pPr>
            <a:r>
              <a:rPr lang="en-US" b="1" dirty="0" smtClean="0"/>
              <a:t>Refers to the obstruction of the pulmonary artery or one of its branches by a thrombus(blood clot) that originates somewhere in the venous system or in the right side of the heart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This disorder is usually r/t DVT which means: thrombus formation in the deep veins, usually in the calf or thigh.</a:t>
            </a:r>
          </a:p>
          <a:p>
            <a:pPr>
              <a:buNone/>
            </a:pP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Causes:</a:t>
            </a:r>
          </a:p>
          <a:p>
            <a:pPr>
              <a:buNone/>
            </a:pPr>
            <a:r>
              <a:rPr lang="en-US" b="1" dirty="0" err="1" smtClean="0"/>
              <a:t>Pulomnary</a:t>
            </a:r>
            <a:r>
              <a:rPr lang="en-US" b="1" dirty="0" smtClean="0"/>
              <a:t> embolism is a common disorder and often is associated with: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 Trauma.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Surgery.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/>
              <a:t>Hypercoagulable</a:t>
            </a:r>
            <a:r>
              <a:rPr lang="en-US" b="1" dirty="0" smtClean="0"/>
              <a:t> states.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Prolonged immobility.</a:t>
            </a:r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None/>
            </a:pPr>
            <a:endParaRPr lang="en-US" b="1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rgbClr val="3E1B59"/>
                </a:solidFill>
              </a:rPr>
              <a:t>What causes a DVT to split into a small, ambulant  blood clot?</a:t>
            </a:r>
            <a:endParaRPr lang="en-US" sz="2400" b="1" dirty="0">
              <a:solidFill>
                <a:srgbClr val="3E1B59"/>
              </a:solidFill>
            </a:endParaRPr>
          </a:p>
        </p:txBody>
      </p:sp>
      <p:pic>
        <p:nvPicPr>
          <p:cNvPr id="4" name="Content Placeholder 3" descr="PE-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67200" y="1219200"/>
            <a:ext cx="4876800" cy="4286992"/>
          </a:xfrm>
        </p:spPr>
      </p:pic>
      <p:pic>
        <p:nvPicPr>
          <p:cNvPr id="5" name="Picture 4" descr="unnam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38200"/>
            <a:ext cx="4114800" cy="487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aptur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0"/>
            <a:ext cx="6553200" cy="6004089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 dpi="0" rotWithShape="1">
            <a:blip r:embed="rId2">
              <a:alphaModFix amt="34000"/>
            </a:blip>
            <a:srcRect/>
            <a:stretch>
              <a:fillRect/>
            </a:stretch>
          </a:blipFill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2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Signs &amp; Symptoms:</a:t>
            </a:r>
          </a:p>
          <a:p>
            <a:pPr>
              <a:buNone/>
            </a:pPr>
            <a:endParaRPr lang="en-US" sz="5400" b="1" dirty="0" smtClean="0"/>
          </a:p>
          <a:p>
            <a:pPr>
              <a:buNone/>
            </a:pPr>
            <a:r>
              <a:rPr lang="en-US" sz="10000" b="1" dirty="0" smtClean="0"/>
              <a:t>Symptoms of pulmonary embolism depend on the size of the thrombus and the area of the pulmonary artery occluded by the thrombus:</a:t>
            </a:r>
          </a:p>
          <a:p>
            <a:pPr>
              <a:buNone/>
            </a:pPr>
            <a:endParaRPr lang="en-US" sz="10000" b="1" dirty="0" smtClean="0"/>
          </a:p>
          <a:p>
            <a:pPr marL="914400" indent="-914400">
              <a:buFont typeface="Wingdings" pitchFamily="2" charset="2"/>
              <a:buChar char="v"/>
            </a:pPr>
            <a:r>
              <a:rPr lang="en-US" sz="8000" b="1" dirty="0" err="1" smtClean="0"/>
              <a:t>Dyspnea</a:t>
            </a:r>
            <a:endParaRPr lang="en-US" sz="8000" b="1" dirty="0" smtClean="0"/>
          </a:p>
          <a:p>
            <a:pPr marL="914400" indent="-914400">
              <a:buFont typeface="Wingdings" pitchFamily="2" charset="2"/>
              <a:buChar char="v"/>
            </a:pPr>
            <a:r>
              <a:rPr lang="en-US" sz="8000" b="1" dirty="0" smtClean="0"/>
              <a:t>Chest pain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en-US" sz="8000" b="1" dirty="0" smtClean="0"/>
              <a:t>Tachycardia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en-US" sz="8000" b="1" dirty="0" err="1" smtClean="0"/>
              <a:t>Tachypnea</a:t>
            </a:r>
            <a:endParaRPr lang="en-US" sz="8000" b="1" dirty="0" smtClean="0"/>
          </a:p>
          <a:p>
            <a:pPr marL="914400" indent="-914400">
              <a:buFont typeface="Wingdings" pitchFamily="2" charset="2"/>
              <a:buChar char="v"/>
            </a:pPr>
            <a:r>
              <a:rPr lang="en-US" sz="8000" b="1" dirty="0" smtClean="0"/>
              <a:t> fever 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en-US" sz="8000" b="1" dirty="0" smtClean="0"/>
              <a:t>Diaphoresis(sweating) 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en-US" sz="8000" b="1" dirty="0" smtClean="0"/>
              <a:t>Apprehension (anxiety) 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en-US" sz="8000" b="1" dirty="0" err="1" smtClean="0"/>
              <a:t>Hemoptysis</a:t>
            </a:r>
            <a:r>
              <a:rPr lang="en-US" sz="8000" b="1" dirty="0" smtClean="0"/>
              <a:t> (coughing up blood) 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en-US" sz="8000" b="1" dirty="0" smtClean="0"/>
              <a:t>Syncope(faint) 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en-US" sz="8000" b="1" dirty="0" smtClean="0"/>
              <a:t>cyanosis</a:t>
            </a:r>
          </a:p>
          <a:p>
            <a:pPr marL="914400" indent="-914400">
              <a:buNone/>
            </a:pPr>
            <a:endParaRPr lang="en-US" sz="8000" b="1" dirty="0" smtClean="0"/>
          </a:p>
          <a:p>
            <a:pPr>
              <a:buNone/>
            </a:pPr>
            <a:endParaRPr lang="en-US" sz="10000" b="1" dirty="0" smtClean="0"/>
          </a:p>
          <a:p>
            <a:pPr>
              <a:buNone/>
            </a:pPr>
            <a:r>
              <a:rPr lang="en-US" sz="10000" b="1" dirty="0" smtClean="0"/>
              <a:t> </a:t>
            </a:r>
            <a:endParaRPr lang="en-US" sz="10000" b="1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 dpi="0" rotWithShape="1">
            <a:blip r:embed="rId2">
              <a:alphaModFix amt="37000"/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Medical Diagnosis</a:t>
            </a:r>
          </a:p>
          <a:p>
            <a:pPr>
              <a:buNone/>
            </a:pPr>
            <a:endParaRPr lang="en-US" sz="5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1371600" indent="-1371600">
              <a:buFont typeface="+mj-lt"/>
              <a:buAutoNum type="arabicPeriod"/>
            </a:pPr>
            <a:r>
              <a:rPr lang="en-US" sz="3000" b="1" dirty="0" smtClean="0"/>
              <a:t>Chest x-ray. </a:t>
            </a:r>
          </a:p>
          <a:p>
            <a:pPr marL="1371600" indent="-1371600">
              <a:buFont typeface="+mj-lt"/>
              <a:buAutoNum type="arabicPeriod"/>
            </a:pPr>
            <a:r>
              <a:rPr lang="en-US" sz="3000" b="1" dirty="0" smtClean="0"/>
              <a:t>ECG.</a:t>
            </a:r>
          </a:p>
          <a:p>
            <a:pPr marL="1371600" indent="-1371600">
              <a:buFont typeface="+mj-lt"/>
              <a:buAutoNum type="arabicPeriod"/>
            </a:pPr>
            <a:r>
              <a:rPr lang="en-US" sz="3000" b="1" dirty="0" smtClean="0"/>
              <a:t>ABG analysis (</a:t>
            </a:r>
            <a:r>
              <a:rPr lang="en-US" sz="2200" b="1" dirty="0" smtClean="0"/>
              <a:t>arterial blood gas</a:t>
            </a:r>
            <a:r>
              <a:rPr lang="en-US" sz="3000" b="1" dirty="0" smtClean="0"/>
              <a:t>).</a:t>
            </a:r>
          </a:p>
          <a:p>
            <a:pPr marL="1371600" indent="-1371600">
              <a:buFont typeface="+mj-lt"/>
              <a:buAutoNum type="arabicPeriod"/>
            </a:pPr>
            <a:r>
              <a:rPr lang="en-US" sz="3000" b="1" dirty="0" smtClean="0"/>
              <a:t>Pulmonary angiogram.</a:t>
            </a:r>
          </a:p>
          <a:p>
            <a:pPr marL="1371600" indent="-1371600">
              <a:buFont typeface="+mj-lt"/>
              <a:buAutoNum type="arabicPeriod"/>
            </a:pPr>
            <a:r>
              <a:rPr lang="en-US" sz="3000" b="1" dirty="0" smtClean="0"/>
              <a:t>V/Q scan</a:t>
            </a:r>
            <a:r>
              <a:rPr lang="en-US" sz="2200" b="1" dirty="0" smtClean="0"/>
              <a:t> (ventilation/perfusion lung scan).</a:t>
            </a: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 dpi="0" rotWithShape="1">
            <a:blip r:embed="rId2">
              <a:alphaModFix amt="21000"/>
            </a:blip>
            <a:srcRect/>
            <a:stretch>
              <a:fillRect/>
            </a:stretch>
          </a:blipFill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en-US" sz="277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Treatment</a:t>
            </a:r>
          </a:p>
          <a:p>
            <a:pPr marL="1371600" indent="-1371600">
              <a:buNone/>
            </a:pPr>
            <a:r>
              <a:rPr lang="en-US" sz="1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Medication </a:t>
            </a:r>
          </a:p>
          <a:p>
            <a:pPr marL="1371600" indent="-1371600">
              <a:buNone/>
            </a:pPr>
            <a:r>
              <a:rPr lang="en-US" sz="8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Anticoagulation therapy</a:t>
            </a:r>
            <a:r>
              <a:rPr lang="en-US" sz="8900" b="1" dirty="0" smtClean="0"/>
              <a:t>: Heparin, and </a:t>
            </a:r>
            <a:r>
              <a:rPr lang="en-US" sz="8900" b="1" dirty="0" err="1" smtClean="0"/>
              <a:t>warfarin</a:t>
            </a:r>
            <a:r>
              <a:rPr lang="en-US" sz="8900" b="1" dirty="0" smtClean="0"/>
              <a:t> sodium.</a:t>
            </a:r>
          </a:p>
          <a:p>
            <a:pPr marL="1371600" indent="-1371600">
              <a:buNone/>
            </a:pPr>
            <a:r>
              <a:rPr lang="en-US" sz="8900" b="1" dirty="0" smtClean="0">
                <a:solidFill>
                  <a:schemeClr val="accent6">
                    <a:lumMod val="50000"/>
                  </a:schemeClr>
                </a:solidFill>
              </a:rPr>
              <a:t>2.  </a:t>
            </a:r>
            <a:r>
              <a:rPr lang="en-US" sz="8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Thrombolytic therapy</a:t>
            </a:r>
            <a:r>
              <a:rPr lang="en-US" sz="8900" b="1" dirty="0" smtClean="0"/>
              <a:t>: </a:t>
            </a:r>
            <a:r>
              <a:rPr lang="en-US" sz="8900" b="1" dirty="0" err="1" smtClean="0"/>
              <a:t>Urokinase</a:t>
            </a:r>
            <a:r>
              <a:rPr lang="en-US" sz="8900" b="1" dirty="0" smtClean="0"/>
              <a:t>, streptokinase, </a:t>
            </a:r>
            <a:r>
              <a:rPr lang="en-US" sz="8900" b="1" dirty="0" err="1" smtClean="0"/>
              <a:t>alteplase</a:t>
            </a:r>
            <a:r>
              <a:rPr lang="en-US" sz="8900" b="1" dirty="0" smtClean="0"/>
              <a:t>.</a:t>
            </a:r>
            <a:endParaRPr lang="en-US" sz="8900" b="1" dirty="0" smtClean="0"/>
          </a:p>
          <a:p>
            <a:pPr marL="1371600" indent="-1371600">
              <a:buNone/>
            </a:pPr>
            <a:endParaRPr lang="en-US" sz="8900" b="1" dirty="0" smtClean="0"/>
          </a:p>
          <a:p>
            <a:pPr marL="1371600" indent="-1371600">
              <a:buNone/>
            </a:pPr>
            <a:r>
              <a:rPr lang="en-US" sz="1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Surgical</a:t>
            </a:r>
            <a:endParaRPr lang="en-US" sz="8900" b="1" dirty="0" smtClean="0"/>
          </a:p>
          <a:p>
            <a:pPr marL="1371600" indent="-1371600">
              <a:buNone/>
            </a:pPr>
            <a:r>
              <a:rPr lang="en-US" sz="8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Surgical </a:t>
            </a:r>
            <a:r>
              <a:rPr lang="en-US" sz="89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embolectomy</a:t>
            </a:r>
            <a:r>
              <a:rPr lang="en-US" sz="8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pPr marL="1371600" indent="-1371600">
              <a:buNone/>
            </a:pPr>
            <a:r>
              <a:rPr lang="en-US" sz="8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</a:t>
            </a:r>
            <a:r>
              <a:rPr lang="en-US" sz="89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Transvenous</a:t>
            </a:r>
            <a:r>
              <a:rPr lang="en-US" sz="8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catheter </a:t>
            </a:r>
            <a:r>
              <a:rPr lang="en-US" sz="89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embolectomy</a:t>
            </a:r>
            <a:r>
              <a:rPr lang="en-US" sz="8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</a:p>
          <a:p>
            <a:pPr marL="1371600" indent="-1371600">
              <a:buNone/>
            </a:pPr>
            <a:r>
              <a:rPr lang="en-US" sz="8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en-US" sz="89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 dpi="0" rotWithShape="1">
            <a:blip r:embed="rId2">
              <a:alphaModFix amt="42000"/>
            </a:blip>
            <a:srcRect/>
            <a:stretch>
              <a:fillRect/>
            </a:stretch>
          </a:blipFill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Care Plan As a Nurse</a:t>
            </a:r>
            <a:endParaRPr 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7348747</TotalTime>
  <Words>656</Words>
  <Application>Microsoft Office PowerPoint</Application>
  <PresentationFormat>On-screen Show (4:3)</PresentationFormat>
  <Paragraphs>126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.</vt:lpstr>
      <vt:lpstr>Slide 2</vt:lpstr>
      <vt:lpstr>Slide 3</vt:lpstr>
      <vt:lpstr>What causes a DVT to split into a small, ambulant  blood clot?</vt:lpstr>
      <vt:lpstr>Slide 5</vt:lpstr>
      <vt:lpstr>Slide 6</vt:lpstr>
      <vt:lpstr>Slide 7</vt:lpstr>
      <vt:lpstr>Slide 8</vt:lpstr>
      <vt:lpstr>Slide 9</vt:lpstr>
      <vt:lpstr>Slide 10</vt:lpstr>
      <vt:lpstr>Risk for bleeding r/t anticoagulant therapy to prevent more clots.</vt:lpstr>
      <vt:lpstr>Risk for Impaired Gas exchange r/t decreased pulmonary perfusion.</vt:lpstr>
      <vt:lpstr>Risk for Deficient knowledge r/t patient who is not familiar with anticoagulant. </vt:lpstr>
      <vt:lpstr>Slide 14</vt:lpstr>
      <vt:lpstr>Ineffective Breathing Pattern r/t Anxiety, chest pain, hyoxia a.m.b ABGs, desaturation, dyspnea,tachypnea, tachycardia. 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lg</dc:creator>
  <cp:lastModifiedBy>lg</cp:lastModifiedBy>
  <cp:revision>217</cp:revision>
  <dcterms:created xsi:type="dcterms:W3CDTF">2020-12-12T14:25:33Z</dcterms:created>
  <dcterms:modified xsi:type="dcterms:W3CDTF">2021-01-14T12:09:19Z</dcterms:modified>
</cp:coreProperties>
</file>