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7" r:id="rId2"/>
    <p:sldId id="342" r:id="rId3"/>
    <p:sldId id="343" r:id="rId4"/>
    <p:sldId id="344" r:id="rId5"/>
    <p:sldId id="345" r:id="rId6"/>
    <p:sldId id="346" r:id="rId7"/>
    <p:sldId id="347" r:id="rId8"/>
    <p:sldId id="348" r:id="rId9"/>
    <p:sldId id="349" r:id="rId10"/>
    <p:sldId id="350" r:id="rId11"/>
    <p:sldId id="351" r:id="rId12"/>
    <p:sldId id="352" r:id="rId13"/>
    <p:sldId id="353" r:id="rId14"/>
    <p:sldId id="354"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Arial"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Arial"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Arial"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Arial"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44">
          <p15:clr>
            <a:srgbClr val="A4A3A4"/>
          </p15:clr>
        </p15:guide>
        <p15:guide id="2" pos="28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LB" initials="JLB" lastIdx="5"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548" autoAdjust="0"/>
    <p:restoredTop sz="97907" autoAdjust="0"/>
  </p:normalViewPr>
  <p:slideViewPr>
    <p:cSldViewPr snapToGrid="0" snapToObjects="1">
      <p:cViewPr varScale="1">
        <p:scale>
          <a:sx n="115" d="100"/>
          <a:sy n="115" d="100"/>
        </p:scale>
        <p:origin x="2160" y="108"/>
      </p:cViewPr>
      <p:guideLst>
        <p:guide orient="horz" pos="2144"/>
        <p:guide pos="2888"/>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2E0611E1-B028-2443-BED6-15B43C61F054}" type="datetimeFigureOut">
              <a:rPr lang="en-US"/>
              <a:pPr/>
              <a:t>6/24/2019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5570E3B-8CB0-CD44-872C-98256F01E610}" type="slidenum">
              <a:rPr lang="en-US"/>
              <a:pPr/>
              <a:t>‹#›</a:t>
            </a:fld>
            <a:endParaRPr lang="en-US" dirty="0"/>
          </a:p>
        </p:txBody>
      </p:sp>
    </p:spTree>
    <p:extLst>
      <p:ext uri="{BB962C8B-B14F-4D97-AF65-F5344CB8AC3E}">
        <p14:creationId xmlns:p14="http://schemas.microsoft.com/office/powerpoint/2010/main" val="2830212815"/>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0"/>
        <a:cs typeface="+mn-cs"/>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2DC4DA04-A749-9647-9868-DC011DB61A0E}" type="slidenum">
              <a:rPr lang="en-AU">
                <a:latin typeface="Calibri" charset="0"/>
              </a:rPr>
              <a:pPr/>
              <a:t>2</a:t>
            </a:fld>
            <a:endParaRPr lang="en-AU" dirty="0">
              <a:latin typeface="Calibri" charset="0"/>
            </a:endParaRPr>
          </a:p>
        </p:txBody>
      </p:sp>
      <p:sp>
        <p:nvSpPr>
          <p:cNvPr id="24578" name="Rectangle 2"/>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a:spcBef>
                <a:spcPct val="0"/>
              </a:spcBef>
            </a:pPr>
            <a:r>
              <a:rPr lang="en-US" dirty="0">
                <a:latin typeface="Calibri" charset="0"/>
              </a:rPr>
              <a:t>This slide provides some reasons that capacity is an issue.  The following slides guide a discussion of capacity.</a:t>
            </a:r>
          </a:p>
        </p:txBody>
      </p:sp>
      <p:sp>
        <p:nvSpPr>
          <p:cNvPr id="24579" name="Rectangle 3"/>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Tree>
    <p:extLst>
      <p:ext uri="{BB962C8B-B14F-4D97-AF65-F5344CB8AC3E}">
        <p14:creationId xmlns:p14="http://schemas.microsoft.com/office/powerpoint/2010/main" val="917890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8055847C-0654-424B-A1E7-39258583CA99}" type="slidenum">
              <a:rPr lang="en-AU">
                <a:latin typeface="Calibri" charset="0"/>
              </a:rPr>
              <a:pPr/>
              <a:t>3</a:t>
            </a:fld>
            <a:endParaRPr lang="en-AU" dirty="0">
              <a:latin typeface="Calibri" charset="0"/>
            </a:endParaRPr>
          </a:p>
        </p:txBody>
      </p:sp>
      <p:sp>
        <p:nvSpPr>
          <p:cNvPr id="2662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662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a:latin typeface="Calibri" charset="0"/>
              </a:rPr>
              <a:t>This slide can be used to frame a discussion of capacity.</a:t>
            </a:r>
          </a:p>
          <a:p>
            <a:pPr>
              <a:spcBef>
                <a:spcPct val="0"/>
              </a:spcBef>
            </a:pPr>
            <a:endParaRPr lang="en-US" dirty="0">
              <a:latin typeface="Calibri" charset="0"/>
            </a:endParaRPr>
          </a:p>
          <a:p>
            <a:pPr>
              <a:spcBef>
                <a:spcPct val="0"/>
              </a:spcBef>
            </a:pPr>
            <a:r>
              <a:rPr lang="en-US" dirty="0">
                <a:latin typeface="Calibri" charset="0"/>
              </a:rPr>
              <a:t>Points to be made might include:</a:t>
            </a:r>
          </a:p>
          <a:p>
            <a:pPr>
              <a:spcBef>
                <a:spcPct val="0"/>
              </a:spcBef>
            </a:pPr>
            <a:r>
              <a:rPr lang="en-US" dirty="0">
                <a:latin typeface="Calibri" charset="0"/>
              </a:rPr>
              <a:t>     - capacity definition and measurement is necessary if we are to develop a production schedule</a:t>
            </a:r>
          </a:p>
          <a:p>
            <a:pPr>
              <a:spcBef>
                <a:spcPct val="0"/>
              </a:spcBef>
            </a:pPr>
            <a:r>
              <a:rPr lang="en-US" dirty="0">
                <a:latin typeface="Calibri" charset="0"/>
              </a:rPr>
              <a:t>     - while a process may have </a:t>
            </a:r>
            <a:r>
              <a:rPr lang="ja-JP" altLang="en-US">
                <a:latin typeface="Calibri" charset="0"/>
              </a:rPr>
              <a:t>“</a:t>
            </a:r>
            <a:r>
              <a:rPr lang="en-US" dirty="0">
                <a:latin typeface="Calibri" charset="0"/>
              </a:rPr>
              <a:t>maximum</a:t>
            </a:r>
            <a:r>
              <a:rPr lang="ja-JP" altLang="en-US">
                <a:latin typeface="Calibri" charset="0"/>
              </a:rPr>
              <a:t>”</a:t>
            </a:r>
            <a:r>
              <a:rPr lang="en-US" dirty="0">
                <a:latin typeface="Calibri" charset="0"/>
              </a:rPr>
              <a:t> capacity, many factors prevent us from achieving that capacity on a continuous basis.</a:t>
            </a:r>
          </a:p>
          <a:p>
            <a:pPr>
              <a:spcBef>
                <a:spcPct val="0"/>
              </a:spcBef>
            </a:pPr>
            <a:endParaRPr lang="en-US" dirty="0">
              <a:latin typeface="Calibri" charset="0"/>
            </a:endParaRPr>
          </a:p>
          <a:p>
            <a:pPr>
              <a:spcBef>
                <a:spcPct val="0"/>
              </a:spcBef>
            </a:pPr>
            <a:r>
              <a:rPr lang="en-US" dirty="0">
                <a:latin typeface="Calibri" charset="0"/>
              </a:rPr>
              <a:t>Students should be asked to suggest factors which might prevent one from achieving maximum capacity.</a:t>
            </a:r>
          </a:p>
        </p:txBody>
      </p:sp>
    </p:spTree>
    <p:extLst>
      <p:ext uri="{BB962C8B-B14F-4D97-AF65-F5344CB8AC3E}">
        <p14:creationId xmlns:p14="http://schemas.microsoft.com/office/powerpoint/2010/main" val="103434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AE30A30B-CAA4-A445-9A73-D304DD9DCFC6}" type="slidenum">
              <a:rPr lang="en-AU">
                <a:latin typeface="Calibri" charset="0"/>
              </a:rPr>
              <a:pPr/>
              <a:t>4</a:t>
            </a:fld>
            <a:endParaRPr lang="en-AU" dirty="0">
              <a:latin typeface="Calibri" charset="0"/>
            </a:endParaRPr>
          </a:p>
        </p:txBody>
      </p:sp>
      <p:sp>
        <p:nvSpPr>
          <p:cNvPr id="286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8675"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a:latin typeface="Calibri" charset="0"/>
              </a:rPr>
              <a:t>This slide can be used to frame a discussion of capacity.</a:t>
            </a:r>
          </a:p>
          <a:p>
            <a:pPr>
              <a:spcBef>
                <a:spcPct val="0"/>
              </a:spcBef>
            </a:pPr>
            <a:endParaRPr lang="en-US" dirty="0">
              <a:latin typeface="Calibri" charset="0"/>
            </a:endParaRPr>
          </a:p>
          <a:p>
            <a:pPr>
              <a:spcBef>
                <a:spcPct val="0"/>
              </a:spcBef>
            </a:pPr>
            <a:r>
              <a:rPr lang="en-US" dirty="0">
                <a:latin typeface="Calibri" charset="0"/>
              </a:rPr>
              <a:t>Points to be made might include:</a:t>
            </a:r>
          </a:p>
          <a:p>
            <a:pPr>
              <a:spcBef>
                <a:spcPct val="0"/>
              </a:spcBef>
            </a:pPr>
            <a:r>
              <a:rPr lang="en-US" dirty="0">
                <a:latin typeface="Calibri" charset="0"/>
              </a:rPr>
              <a:t>     - capacity definition and measurement is necessary if we are to develop a production schedule</a:t>
            </a:r>
          </a:p>
          <a:p>
            <a:pPr>
              <a:spcBef>
                <a:spcPct val="0"/>
              </a:spcBef>
            </a:pPr>
            <a:r>
              <a:rPr lang="en-US" dirty="0">
                <a:latin typeface="Calibri" charset="0"/>
              </a:rPr>
              <a:t>     - while a process may have </a:t>
            </a:r>
            <a:r>
              <a:rPr lang="ja-JP" altLang="en-US">
                <a:latin typeface="Calibri" charset="0"/>
              </a:rPr>
              <a:t>“</a:t>
            </a:r>
            <a:r>
              <a:rPr lang="en-US" dirty="0">
                <a:latin typeface="Calibri" charset="0"/>
              </a:rPr>
              <a:t>maximum</a:t>
            </a:r>
            <a:r>
              <a:rPr lang="ja-JP" altLang="en-US">
                <a:latin typeface="Calibri" charset="0"/>
              </a:rPr>
              <a:t>”</a:t>
            </a:r>
            <a:r>
              <a:rPr lang="en-US" dirty="0">
                <a:latin typeface="Calibri" charset="0"/>
              </a:rPr>
              <a:t> capacity, many factors prevent us from achieving that capacity on a continuous basis.</a:t>
            </a:r>
          </a:p>
          <a:p>
            <a:pPr>
              <a:spcBef>
                <a:spcPct val="0"/>
              </a:spcBef>
            </a:pPr>
            <a:endParaRPr lang="en-US" dirty="0">
              <a:latin typeface="Calibri" charset="0"/>
            </a:endParaRPr>
          </a:p>
          <a:p>
            <a:pPr>
              <a:spcBef>
                <a:spcPct val="0"/>
              </a:spcBef>
            </a:pPr>
            <a:r>
              <a:rPr lang="en-US" dirty="0">
                <a:latin typeface="Calibri" charset="0"/>
              </a:rPr>
              <a:t>Students should be asked to suggest factors which might prevent one from achieving maximum capacity.</a:t>
            </a:r>
          </a:p>
        </p:txBody>
      </p:sp>
    </p:spTree>
    <p:extLst>
      <p:ext uri="{BB962C8B-B14F-4D97-AF65-F5344CB8AC3E}">
        <p14:creationId xmlns:p14="http://schemas.microsoft.com/office/powerpoint/2010/main" val="1531716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2432C947-11F0-C44D-A406-C34115DF3456}" type="slidenum">
              <a:rPr lang="en-AU">
                <a:latin typeface="Calibri" charset="0"/>
              </a:rPr>
              <a:pPr/>
              <a:t>13</a:t>
            </a:fld>
            <a:endParaRPr lang="en-AU" dirty="0">
              <a:latin typeface="Calibri" charset="0"/>
            </a:endParaRPr>
          </a:p>
        </p:txBody>
      </p:sp>
      <p:sp>
        <p:nvSpPr>
          <p:cNvPr id="38914" name="Rectangle 2"/>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a:spcBef>
                <a:spcPct val="0"/>
              </a:spcBef>
            </a:pPr>
            <a:r>
              <a:rPr lang="en-US" dirty="0">
                <a:latin typeface="Calibri" charset="0"/>
              </a:rPr>
              <a:t>It might be useful at this point to discuss typical equipment utilization rates for different process strategies if you have not done so before.</a:t>
            </a:r>
          </a:p>
        </p:txBody>
      </p:sp>
      <p:sp>
        <p:nvSpPr>
          <p:cNvPr id="38915" name="Rectangle 3"/>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Tree>
    <p:extLst>
      <p:ext uri="{BB962C8B-B14F-4D97-AF65-F5344CB8AC3E}">
        <p14:creationId xmlns:p14="http://schemas.microsoft.com/office/powerpoint/2010/main" val="3261552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AA30ACCD-D4A9-8F4C-B1C0-980361671474}" type="slidenum">
              <a:rPr lang="en-AU">
                <a:latin typeface="Calibri" charset="0"/>
              </a:rPr>
              <a:pPr/>
              <a:t>14</a:t>
            </a:fld>
            <a:endParaRPr lang="en-AU" dirty="0">
              <a:latin typeface="Calibri" charset="0"/>
            </a:endParaRPr>
          </a:p>
        </p:txBody>
      </p:sp>
      <p:sp>
        <p:nvSpPr>
          <p:cNvPr id="40962" name="Rectangle 2"/>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a:spcBef>
                <a:spcPct val="0"/>
              </a:spcBef>
            </a:pPr>
            <a:r>
              <a:rPr lang="en-US" dirty="0">
                <a:latin typeface="Calibri" charset="0"/>
              </a:rPr>
              <a:t>It might be useful at this point to discuss typical equipment utilization rates for different process strategies if you have not done so before.</a:t>
            </a:r>
          </a:p>
        </p:txBody>
      </p:sp>
      <p:sp>
        <p:nvSpPr>
          <p:cNvPr id="40963" name="Rectangle 3"/>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Tree>
    <p:extLst>
      <p:ext uri="{BB962C8B-B14F-4D97-AF65-F5344CB8AC3E}">
        <p14:creationId xmlns:p14="http://schemas.microsoft.com/office/powerpoint/2010/main" val="180687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fld id="{FAAA6F99-E6FE-4546-8BF2-FA32283BEFAF}" type="slidenum">
              <a:rPr lang="en-AU">
                <a:latin typeface="Calibri" charset="0"/>
              </a:rPr>
              <a:pPr/>
              <a:t>15</a:t>
            </a:fld>
            <a:endParaRPr lang="en-AU" dirty="0">
              <a:latin typeface="Calibri" charset="0"/>
            </a:endParaRPr>
          </a:p>
        </p:txBody>
      </p:sp>
      <p:sp>
        <p:nvSpPr>
          <p:cNvPr id="43010" name="Rectangle 2"/>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a:spcBef>
                <a:spcPct val="0"/>
              </a:spcBef>
            </a:pPr>
            <a:r>
              <a:rPr lang="en-US" dirty="0">
                <a:latin typeface="Calibri" charset="0"/>
              </a:rPr>
              <a:t>It might be useful at this point to discuss typical equipment utilization rates for different process strategies if you have not done so before.</a:t>
            </a:r>
          </a:p>
        </p:txBody>
      </p:sp>
      <p:sp>
        <p:nvSpPr>
          <p:cNvPr id="43011" name="Rectangle 3"/>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Tree>
    <p:extLst>
      <p:ext uri="{BB962C8B-B14F-4D97-AF65-F5344CB8AC3E}">
        <p14:creationId xmlns:p14="http://schemas.microsoft.com/office/powerpoint/2010/main" val="117917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TextBox 3"/>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DF9C12CE-0FD8-364D-9768-5447276E87B3}"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01C210C-3266-EB43-B07B-7145F34F04D9}" type="slidenum">
              <a:rPr lang="en-US"/>
              <a:pPr/>
              <a:t>‹#›</a:t>
            </a:fld>
            <a:endParaRPr lang="en-US" dirty="0"/>
          </a:p>
        </p:txBody>
      </p:sp>
    </p:spTree>
    <p:extLst>
      <p:ext uri="{BB962C8B-B14F-4D97-AF65-F5344CB8AC3E}">
        <p14:creationId xmlns:p14="http://schemas.microsoft.com/office/powerpoint/2010/main" val="246964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showMasterPhAnim="0" type="vertTx" preserve="1">
  <p:cSld name="Title and Vertical Text">
    <p:spTree>
      <p:nvGrpSpPr>
        <p:cNvPr id="1" name=""/>
        <p:cNvGrpSpPr/>
        <p:nvPr/>
      </p:nvGrpSpPr>
      <p:grpSpPr>
        <a:xfrm>
          <a:off x="0" y="0"/>
          <a:ext cx="0" cy="0"/>
          <a:chOff x="0" y="0"/>
          <a:chExt cx="0" cy="0"/>
        </a:xfrm>
      </p:grpSpPr>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CBB896C-46A8-5B41-A66E-6C0763BACC42}" type="slidenum">
              <a:rPr lang="en-US"/>
              <a:pPr/>
              <a:t>‹#›</a:t>
            </a:fld>
            <a:endParaRPr lang="en-US" dirty="0"/>
          </a:p>
        </p:txBody>
      </p:sp>
      <p:sp>
        <p:nvSpPr>
          <p:cNvPr id="8" name="TextBox 7"/>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02DAD016-8EBF-CF47-ACE8-593B4CD31605}" type="slidenum">
              <a:rPr lang="en-US" sz="1200">
                <a:solidFill>
                  <a:srgbClr val="A6A6A6"/>
                </a:solidFill>
                <a:latin typeface="Arial" charset="0"/>
              </a:rPr>
              <a:pPr/>
              <a:t>‹#›</a:t>
            </a:fld>
            <a:endParaRPr lang="en-US" sz="1200" dirty="0">
              <a:solidFill>
                <a:srgbClr val="A6A6A6"/>
              </a:solidFill>
              <a:latin typeface="Arial" charset="0"/>
            </a:endParaRPr>
          </a:p>
        </p:txBody>
      </p:sp>
    </p:spTree>
    <p:extLst>
      <p:ext uri="{BB962C8B-B14F-4D97-AF65-F5344CB8AC3E}">
        <p14:creationId xmlns:p14="http://schemas.microsoft.com/office/powerpoint/2010/main" val="216366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showMasterPhAnim="0" type="vertTitleAndTx" preserve="1">
  <p:cSld name="Vertical Title and Text">
    <p:spTree>
      <p:nvGrpSpPr>
        <p:cNvPr id="1" name=""/>
        <p:cNvGrpSpPr/>
        <p:nvPr/>
      </p:nvGrpSpPr>
      <p:grpSpPr>
        <a:xfrm>
          <a:off x="0" y="0"/>
          <a:ext cx="0" cy="0"/>
          <a:chOff x="0" y="0"/>
          <a:chExt cx="0" cy="0"/>
        </a:xfrm>
      </p:grpSpPr>
      <p:sp>
        <p:nvSpPr>
          <p:cNvPr id="4" name="TextBox 3"/>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02DAD016-8EBF-CF47-ACE8-593B4CD31605}"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ABB3FB61-C215-E543-8FD1-8989B0E7D7CA}" type="slidenum">
              <a:rPr lang="en-US"/>
              <a:pPr/>
              <a:t>‹#›</a:t>
            </a:fld>
            <a:endParaRPr lang="en-US" dirty="0"/>
          </a:p>
        </p:txBody>
      </p:sp>
    </p:spTree>
    <p:extLst>
      <p:ext uri="{BB962C8B-B14F-4D97-AF65-F5344CB8AC3E}">
        <p14:creationId xmlns:p14="http://schemas.microsoft.com/office/powerpoint/2010/main" val="23433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xOverObj">
  <p:cSld name="Title and Text over Content">
    <p:spTree>
      <p:nvGrpSpPr>
        <p:cNvPr id="1" name=""/>
        <p:cNvGrpSpPr/>
        <p:nvPr/>
      </p:nvGrpSpPr>
      <p:grpSpPr>
        <a:xfrm>
          <a:off x="0" y="0"/>
          <a:ext cx="0" cy="0"/>
          <a:chOff x="0" y="0"/>
          <a:chExt cx="0" cy="0"/>
        </a:xfrm>
      </p:grpSpPr>
      <p:sp>
        <p:nvSpPr>
          <p:cNvPr id="5" name="TextBox 4"/>
          <p:cNvSpPr txBox="1"/>
          <p:nvPr userDrawn="1"/>
        </p:nvSpPr>
        <p:spPr>
          <a:xfrm>
            <a:off x="7950200" y="6384925"/>
            <a:ext cx="736600" cy="276225"/>
          </a:xfrm>
          <a:prstGeom prst="rect">
            <a:avLst/>
          </a:prstGeom>
          <a:noFill/>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1200" dirty="0">
                <a:solidFill>
                  <a:srgbClr val="A6A6A6"/>
                </a:solidFill>
              </a:rPr>
              <a:t>MA - </a:t>
            </a:r>
            <a:fld id="{D997E9B7-86B2-F54D-9574-2BF8339E7B12}" type="slidenum">
              <a:rPr lang="en-US" sz="1200">
                <a:solidFill>
                  <a:srgbClr val="A6A6A6"/>
                </a:solidFill>
              </a:rPr>
              <a:pPr/>
              <a:t>‹#›</a:t>
            </a:fld>
            <a:endParaRPr lang="en-US" sz="1200" dirty="0">
              <a:solidFill>
                <a:srgbClr val="A6A6A6"/>
              </a:solidFill>
            </a:endParaRPr>
          </a:p>
        </p:txBody>
      </p:sp>
      <p:sp>
        <p:nvSpPr>
          <p:cNvPr id="6" name="TextBox 5"/>
          <p:cNvSpPr txBox="1"/>
          <p:nvPr userDrawn="1"/>
        </p:nvSpPr>
        <p:spPr>
          <a:xfrm>
            <a:off x="457200" y="6384925"/>
            <a:ext cx="2333625" cy="274638"/>
          </a:xfrm>
          <a:prstGeom prst="rect">
            <a:avLst/>
          </a:prstGeom>
          <a:noFill/>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AU" sz="1200" dirty="0">
                <a:solidFill>
                  <a:srgbClr val="A6A6A6"/>
                </a:solidFill>
              </a:rPr>
              <a:t>© 2014 Pearson Education, Inc.</a:t>
            </a:r>
            <a:endParaRPr lang="en-US" sz="1200" dirty="0">
              <a:solidFill>
                <a:srgbClr val="A6A6A6"/>
              </a:solidFill>
            </a:endParaRPr>
          </a:p>
        </p:txBody>
      </p:sp>
      <p:sp>
        <p:nvSpPr>
          <p:cNvPr id="2" name="Title 1"/>
          <p:cNvSpPr>
            <a:spLocks noGrp="1"/>
          </p:cNvSpPr>
          <p:nvPr>
            <p:ph type="title"/>
          </p:nvPr>
        </p:nvSpPr>
        <p:spPr>
          <a:xfrm>
            <a:off x="685800" y="434975"/>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177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5800" y="40513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3284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sp>
        <p:nvSpPr>
          <p:cNvPr id="4" name="TextBox 3"/>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40851343-75B4-5B41-BA15-A1E5D1AFA31C}"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lvl1pPr marL="342900" indent="-342900">
              <a:buClr>
                <a:schemeClr val="accent1"/>
              </a:buClr>
              <a:buFont typeface="Arial Unicode MS"/>
              <a:buChar char="▶"/>
              <a:defRPr/>
            </a:lvl1pPr>
            <a:lvl2pPr marL="742950" indent="-285750">
              <a:buClr>
                <a:schemeClr val="accent1"/>
              </a:buClr>
              <a:buFont typeface="Arial Unicode MS"/>
              <a:buChar char="▶"/>
              <a:defRPr/>
            </a:lvl2pPr>
            <a:lvl3pPr marL="1143000" indent="-228600">
              <a:buClr>
                <a:schemeClr val="accent1"/>
              </a:buClr>
              <a:buFont typeface="Arial Unicode MS"/>
              <a:buChar char="▶"/>
              <a:defRPr/>
            </a:lvl3pPr>
            <a:lvl4pPr marL="1600200" indent="-228600">
              <a:buClr>
                <a:schemeClr val="accent1"/>
              </a:buClr>
              <a:buFont typeface="Arial Unicode MS"/>
              <a:buChar char="▶"/>
              <a:defRPr/>
            </a:lvl4pPr>
            <a:lvl5pPr marL="2057400" indent="-228600">
              <a:buClr>
                <a:schemeClr val="accent1"/>
              </a:buClr>
              <a:buFont typeface="Arial Unicode MS"/>
              <a:buChar char="▶"/>
              <a:defRPr/>
            </a:lvl5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719C0A48-53B8-C64F-AFE6-ECE23F11299D}" type="slidenum">
              <a:rPr lang="en-US"/>
              <a:pPr/>
              <a:t>‹#›</a:t>
            </a:fld>
            <a:endParaRPr lang="en-US" dirty="0"/>
          </a:p>
        </p:txBody>
      </p:sp>
    </p:spTree>
    <p:extLst>
      <p:ext uri="{BB962C8B-B14F-4D97-AF65-F5344CB8AC3E}">
        <p14:creationId xmlns:p14="http://schemas.microsoft.com/office/powerpoint/2010/main" val="202337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type="secHead" preserve="1">
  <p:cSld name="Section Header">
    <p:spTree>
      <p:nvGrpSpPr>
        <p:cNvPr id="1" name=""/>
        <p:cNvGrpSpPr/>
        <p:nvPr/>
      </p:nvGrpSpPr>
      <p:grpSpPr>
        <a:xfrm>
          <a:off x="0" y="0"/>
          <a:ext cx="0" cy="0"/>
          <a:chOff x="0" y="0"/>
          <a:chExt cx="0" cy="0"/>
        </a:xfrm>
      </p:grpSpPr>
      <p:sp>
        <p:nvSpPr>
          <p:cNvPr id="4" name="TextBox 3"/>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BA5193B0-0154-3645-AAC6-F847D834F72F}"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5" name="TextBox 4"/>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6" name="Footer Placeholder 4"/>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7" name="Slide Number Placeholder 5"/>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3A2929A9-CBCF-F84E-AF43-5F98BE338A13}" type="slidenum">
              <a:rPr lang="en-US"/>
              <a:pPr/>
              <a:t>‹#›</a:t>
            </a:fld>
            <a:endParaRPr lang="en-US" dirty="0"/>
          </a:p>
        </p:txBody>
      </p:sp>
    </p:spTree>
    <p:extLst>
      <p:ext uri="{BB962C8B-B14F-4D97-AF65-F5344CB8AC3E}">
        <p14:creationId xmlns:p14="http://schemas.microsoft.com/office/powerpoint/2010/main" val="183381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type="twoObj" preserve="1">
  <p:cSld name="Two Content">
    <p:spTree>
      <p:nvGrpSpPr>
        <p:cNvPr id="1" name=""/>
        <p:cNvGrpSpPr/>
        <p:nvPr/>
      </p:nvGrpSpPr>
      <p:grpSpPr>
        <a:xfrm>
          <a:off x="0" y="0"/>
          <a:ext cx="0" cy="0"/>
          <a:chOff x="0" y="0"/>
          <a:chExt cx="0" cy="0"/>
        </a:xfrm>
      </p:grpSpPr>
      <p:sp>
        <p:nvSpPr>
          <p:cNvPr id="5" name="TextBox 4"/>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3062501F-5EAC-7245-8D34-C03DAAD42E71}"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E90C4066-B959-7048-993A-1D66F247A476}" type="slidenum">
              <a:rPr lang="en-US"/>
              <a:pPr/>
              <a:t>‹#›</a:t>
            </a:fld>
            <a:endParaRPr lang="en-US" dirty="0"/>
          </a:p>
        </p:txBody>
      </p:sp>
    </p:spTree>
    <p:extLst>
      <p:ext uri="{BB962C8B-B14F-4D97-AF65-F5344CB8AC3E}">
        <p14:creationId xmlns:p14="http://schemas.microsoft.com/office/powerpoint/2010/main" val="215628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showMasterPhAnim="0" type="twoTxTwoObj" preserve="1">
  <p:cSld name="Comparison">
    <p:spTree>
      <p:nvGrpSpPr>
        <p:cNvPr id="1" name=""/>
        <p:cNvGrpSpPr/>
        <p:nvPr/>
      </p:nvGrpSpPr>
      <p:grpSpPr>
        <a:xfrm>
          <a:off x="0" y="0"/>
          <a:ext cx="0" cy="0"/>
          <a:chOff x="0" y="0"/>
          <a:chExt cx="0" cy="0"/>
        </a:xfrm>
      </p:grpSpPr>
      <p:sp>
        <p:nvSpPr>
          <p:cNvPr id="7" name="TextBox 6"/>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636BEDF9-1A21-6B43-B875-962A05A1E8E2}"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8" name="TextBox 7"/>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9" name="Footer Placeholder 7"/>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10" name="Slide Number Placeholder 8"/>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4AC6EFCD-90AA-5148-8ABC-1BA59F88CEFF}" type="slidenum">
              <a:rPr lang="en-US"/>
              <a:pPr/>
              <a:t>‹#›</a:t>
            </a:fld>
            <a:endParaRPr lang="en-US" dirty="0"/>
          </a:p>
        </p:txBody>
      </p:sp>
    </p:spTree>
    <p:extLst>
      <p:ext uri="{BB962C8B-B14F-4D97-AF65-F5344CB8AC3E}">
        <p14:creationId xmlns:p14="http://schemas.microsoft.com/office/powerpoint/2010/main" val="382910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par>
                          <p:cTn id="12" fill="hold">
                            <p:stCondLst>
                              <p:cond delay="3000"/>
                            </p:stCondLst>
                            <p:childTnLst>
                              <p:par>
                                <p:cTn id="13" presetID="18" presetClass="entr" presetSubtype="6" fill="hold" grpId="0" nodeType="afterEffect">
                                  <p:stCondLst>
                                    <p:cond delay="100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500"/>
                                        <p:tgtEl>
                                          <p:spTgt spid="5"/>
                                        </p:tgtEl>
                                      </p:cBhvr>
                                    </p:animEffect>
                                  </p:childTnLst>
                                </p:cTn>
                              </p:par>
                            </p:childTnLst>
                          </p:cTn>
                        </p:par>
                        <p:par>
                          <p:cTn id="16" fill="hold">
                            <p:stCondLst>
                              <p:cond delay="4500"/>
                            </p:stCondLst>
                            <p:childTnLst>
                              <p:par>
                                <p:cTn id="17" presetID="18" presetClass="entr" presetSubtype="6" fill="hold" grpId="0" nodeType="afterEffect">
                                  <p:stCondLst>
                                    <p:cond delay="1000"/>
                                  </p:stCondLst>
                                  <p:childTnLst>
                                    <p:set>
                                      <p:cBhvr>
                                        <p:cTn id="18" dur="1" fill="hold">
                                          <p:stCondLst>
                                            <p:cond delay="0"/>
                                          </p:stCondLst>
                                        </p:cTn>
                                        <p:tgtEl>
                                          <p:spTgt spid="6"/>
                                        </p:tgtEl>
                                        <p:attrNameLst>
                                          <p:attrName>style.visibility</p:attrName>
                                        </p:attrNameLst>
                                      </p:cBhvr>
                                      <p:to>
                                        <p:strVal val="visible"/>
                                      </p:to>
                                    </p:set>
                                    <p:animEffect transition="in" filter="strips(downRigh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utoUpdateAnimBg="0"/>
      <p:bldP spid="6" grpId="0" autoUpdateAnimBg="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showMasterPhAnim="0" type="titleOnly" preserve="1">
  <p:cSld name="Title Only">
    <p:spTree>
      <p:nvGrpSpPr>
        <p:cNvPr id="1" name=""/>
        <p:cNvGrpSpPr/>
        <p:nvPr/>
      </p:nvGrpSpPr>
      <p:grpSpPr>
        <a:xfrm>
          <a:off x="0" y="0"/>
          <a:ext cx="0" cy="0"/>
          <a:chOff x="0" y="0"/>
          <a:chExt cx="0" cy="0"/>
        </a:xfrm>
      </p:grpSpPr>
      <p:sp>
        <p:nvSpPr>
          <p:cNvPr id="3" name="TextBox 2"/>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60EE7452-E89F-B44F-8EC6-5E7B2C87EB85}"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4" name="TextBox 3"/>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pPr marL="0" marR="0" indent="0" algn="l" defTabSz="457200" rtl="0" eaLnBrk="1" fontAlgn="base" latinLnBrk="0" hangingPunct="1">
              <a:lnSpc>
                <a:spcPct val="100000"/>
              </a:lnSpc>
              <a:spcBef>
                <a:spcPct val="0"/>
              </a:spcBef>
              <a:spcAft>
                <a:spcPct val="0"/>
              </a:spcAft>
              <a:buClrTx/>
              <a:buSzTx/>
              <a:buFontTx/>
              <a:buNone/>
              <a:tabLst/>
              <a:defRPr/>
            </a:pPr>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p:txBody>
          <a:bodyPr/>
          <a:lstStyle/>
          <a:p>
            <a:r>
              <a:rPr lang="en-AU"/>
              <a:t>Click to edit Master title style</a:t>
            </a:r>
            <a:endParaRPr lang="en-US"/>
          </a:p>
        </p:txBody>
      </p:sp>
      <p:sp>
        <p:nvSpPr>
          <p:cNvPr id="5" name="Footer Placeholder 3"/>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6" name="Slide Number Placeholder 4"/>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235D4EDD-6E24-774D-A8B8-BDDB611A773D}" type="slidenum">
              <a:rPr lang="en-US"/>
              <a:pPr/>
              <a:t>‹#›</a:t>
            </a:fld>
            <a:endParaRPr lang="en-US" dirty="0"/>
          </a:p>
        </p:txBody>
      </p:sp>
    </p:spTree>
    <p:extLst>
      <p:ext uri="{BB962C8B-B14F-4D97-AF65-F5344CB8AC3E}">
        <p14:creationId xmlns:p14="http://schemas.microsoft.com/office/powerpoint/2010/main" val="74772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type="blank" preserve="1">
  <p:cSld name="Blank">
    <p:spTree>
      <p:nvGrpSpPr>
        <p:cNvPr id="1" name=""/>
        <p:cNvGrpSpPr/>
        <p:nvPr/>
      </p:nvGrpSpPr>
      <p:grpSpPr>
        <a:xfrm>
          <a:off x="0" y="0"/>
          <a:ext cx="0" cy="0"/>
          <a:chOff x="0" y="0"/>
          <a:chExt cx="0" cy="0"/>
        </a:xfrm>
      </p:grpSpPr>
      <p:sp>
        <p:nvSpPr>
          <p:cNvPr id="2" name="TextBox 1"/>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1BEF13AA-8851-2444-B9D7-768558950ADA}"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3" name="TextBox 2"/>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4" name="Footer Placeholder 2"/>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5" name="Slide Number Placeholder 3"/>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46462699-1AF8-664B-ADB3-A01A0E32F0C8}" type="slidenum">
              <a:rPr lang="en-US"/>
              <a:pPr/>
              <a:t>‹#›</a:t>
            </a:fld>
            <a:endParaRPr lang="en-US" dirty="0"/>
          </a:p>
        </p:txBody>
      </p:sp>
    </p:spTree>
    <p:extLst>
      <p:ext uri="{BB962C8B-B14F-4D97-AF65-F5344CB8AC3E}">
        <p14:creationId xmlns:p14="http://schemas.microsoft.com/office/powerpoint/2010/main" val="361466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showMasterPhAnim="0" type="objTx" preserve="1">
  <p:cSld name="Content with Caption">
    <p:spTree>
      <p:nvGrpSpPr>
        <p:cNvPr id="1" name=""/>
        <p:cNvGrpSpPr/>
        <p:nvPr/>
      </p:nvGrpSpPr>
      <p:grpSpPr>
        <a:xfrm>
          <a:off x="0" y="0"/>
          <a:ext cx="0" cy="0"/>
          <a:chOff x="0" y="0"/>
          <a:chExt cx="0" cy="0"/>
        </a:xfrm>
      </p:grpSpPr>
      <p:sp>
        <p:nvSpPr>
          <p:cNvPr id="5" name="TextBox 4"/>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32A51939-0030-0A4E-A79E-17F611277B53}" type="slidenum">
              <a:rPr lang="en-US" sz="1200">
                <a:solidFill>
                  <a:srgbClr val="A6A6A6"/>
                </a:solidFill>
                <a:latin typeface="Arial" charset="0"/>
              </a:rPr>
              <a:pPr/>
              <a:t>‹#›</a:t>
            </a:fld>
            <a:endParaRPr lang="en-US" sz="1200" dirty="0">
              <a:solidFill>
                <a:srgbClr val="A6A6A6"/>
              </a:solidFill>
              <a:latin typeface="Arial" charset="0"/>
            </a:endParaRPr>
          </a:p>
        </p:txBody>
      </p:sp>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08157194-97EA-E94B-9726-A838644DB756}" type="slidenum">
              <a:rPr lang="en-US"/>
              <a:pPr/>
              <a:t>‹#›</a:t>
            </a:fld>
            <a:endParaRPr lang="en-US" dirty="0"/>
          </a:p>
        </p:txBody>
      </p:sp>
    </p:spTree>
    <p:extLst>
      <p:ext uri="{BB962C8B-B14F-4D97-AF65-F5344CB8AC3E}">
        <p14:creationId xmlns:p14="http://schemas.microsoft.com/office/powerpoint/2010/main" val="3822082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showMasterPhAnim="0" type="picTx" preserve="1">
  <p:cSld name="Picture with Caption">
    <p:spTree>
      <p:nvGrpSpPr>
        <p:cNvPr id="1" name=""/>
        <p:cNvGrpSpPr/>
        <p:nvPr/>
      </p:nvGrpSpPr>
      <p:grpSpPr>
        <a:xfrm>
          <a:off x="0" y="0"/>
          <a:ext cx="0" cy="0"/>
          <a:chOff x="0" y="0"/>
          <a:chExt cx="0" cy="0"/>
        </a:xfrm>
      </p:grpSpPr>
      <p:sp>
        <p:nvSpPr>
          <p:cNvPr id="6" name="TextBox 5"/>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Footer Placeholder 5"/>
          <p:cNvSpPr>
            <a:spLocks noGrp="1"/>
          </p:cNvSpPr>
          <p:nvPr>
            <p:ph type="ftr" sz="quarter" idx="10"/>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dirty="0"/>
          </a:p>
        </p:txBody>
      </p:sp>
      <p:sp>
        <p:nvSpPr>
          <p:cNvPr id="8" name="Slide Number Placeholder 6"/>
          <p:cNvSpPr>
            <a:spLocks noGrp="1"/>
          </p:cNvSpPr>
          <p:nvPr>
            <p:ph type="sldNum" sz="quarter" idx="11"/>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defRPr>
            </a:lvl1pPr>
          </a:lstStyle>
          <a:p>
            <a:fld id="{A096DE74-CAF8-1D48-A916-7FE4B71AAB36}" type="slidenum">
              <a:rPr lang="en-US"/>
              <a:pPr/>
              <a:t>‹#›</a:t>
            </a:fld>
            <a:endParaRPr lang="en-US" dirty="0"/>
          </a:p>
        </p:txBody>
      </p:sp>
      <p:sp>
        <p:nvSpPr>
          <p:cNvPr id="9" name="TextBox 8"/>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02DAD016-8EBF-CF47-ACE8-593B4CD31605}" type="slidenum">
              <a:rPr lang="en-US" sz="1200">
                <a:solidFill>
                  <a:srgbClr val="A6A6A6"/>
                </a:solidFill>
                <a:latin typeface="Arial" charset="0"/>
              </a:rPr>
              <a:pPr/>
              <a:t>‹#›</a:t>
            </a:fld>
            <a:endParaRPr lang="en-US" sz="1200" dirty="0">
              <a:solidFill>
                <a:srgbClr val="A6A6A6"/>
              </a:solidFill>
              <a:latin typeface="Arial" charset="0"/>
            </a:endParaRPr>
          </a:p>
        </p:txBody>
      </p:sp>
    </p:spTree>
    <p:extLst>
      <p:ext uri="{BB962C8B-B14F-4D97-AF65-F5344CB8AC3E}">
        <p14:creationId xmlns:p14="http://schemas.microsoft.com/office/powerpoint/2010/main" val="3442813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nodePh="1">
                                  <p:stCondLst>
                                    <p:cond delay="100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500"/>
                                        <p:tgtEl>
                                          <p:spTgt spid="3"/>
                                        </p:tgtEl>
                                      </p:cBhvr>
                                    </p:animEffect>
                                  </p:childTnLst>
                                </p:cTn>
                              </p:par>
                            </p:childTnLst>
                          </p:cTn>
                        </p:par>
                        <p:par>
                          <p:cTn id="8" fill="hold">
                            <p:stCondLst>
                              <p:cond delay="1500"/>
                            </p:stCondLst>
                            <p:childTnLst>
                              <p:par>
                                <p:cTn id="9" presetID="18" presetClass="entr" presetSubtype="6"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strips(downRigh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AU"/>
              <a:t>Click to edit Master title style</a:t>
            </a:r>
            <a:endParaRPr lang="en-US"/>
          </a:p>
        </p:txBody>
      </p:sp>
      <p:sp>
        <p:nvSpPr>
          <p:cNvPr id="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8" name="TextBox 7"/>
          <p:cNvSpPr txBox="1"/>
          <p:nvPr userDrawn="1"/>
        </p:nvSpPr>
        <p:spPr>
          <a:xfrm>
            <a:off x="457200" y="6384925"/>
            <a:ext cx="3061205"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AU" sz="1200" dirty="0">
                <a:solidFill>
                  <a:srgbClr val="A6A6A6"/>
                </a:solidFill>
                <a:latin typeface="Arial" charset="0"/>
              </a:rPr>
              <a:t>Copyright © 2017 Pearson Education, Inc.</a:t>
            </a:r>
            <a:endParaRPr lang="en-US" sz="1200" dirty="0">
              <a:solidFill>
                <a:srgbClr val="A6A6A6"/>
              </a:solidFill>
              <a:latin typeface="Arial" charset="0"/>
            </a:endParaRPr>
          </a:p>
        </p:txBody>
      </p:sp>
      <p:sp>
        <p:nvSpPr>
          <p:cNvPr id="6" name="TextBox 5"/>
          <p:cNvSpPr txBox="1"/>
          <p:nvPr userDrawn="1"/>
        </p:nvSpPr>
        <p:spPr>
          <a:xfrm>
            <a:off x="7975600" y="6384925"/>
            <a:ext cx="736099" cy="276999"/>
          </a:xfrm>
          <a:prstGeom prst="rect">
            <a:avLst/>
          </a:prstGeom>
          <a:noFill/>
        </p:spPr>
        <p:txBody>
          <a:bodyPr wrap="none">
            <a:spAutoFit/>
          </a:bodyPr>
          <a:lstStyle>
            <a:lvl1pPr>
              <a:defRPr>
                <a:solidFill>
                  <a:schemeClr val="tx1"/>
                </a:solidFill>
                <a:latin typeface="Calibri" charset="0"/>
                <a:ea typeface="ＭＳ Ｐゴシック" charset="0"/>
                <a:cs typeface="Arial" charset="0"/>
              </a:defRPr>
            </a:lvl1pPr>
            <a:lvl2pPr marL="742950" indent="-285750">
              <a:defRPr>
                <a:solidFill>
                  <a:schemeClr val="tx1"/>
                </a:solidFill>
                <a:latin typeface="Calibri" charset="0"/>
                <a:ea typeface="Arial" charset="0"/>
                <a:cs typeface="Arial" charset="0"/>
              </a:defRPr>
            </a:lvl2pPr>
            <a:lvl3pPr marL="1143000" indent="-228600">
              <a:defRPr>
                <a:solidFill>
                  <a:schemeClr val="tx1"/>
                </a:solidFill>
                <a:latin typeface="Calibri" charset="0"/>
                <a:ea typeface="Arial" charset="0"/>
                <a:cs typeface="Arial" charset="0"/>
              </a:defRPr>
            </a:lvl3pPr>
            <a:lvl4pPr marL="1600200" indent="-228600">
              <a:defRPr>
                <a:solidFill>
                  <a:schemeClr val="tx1"/>
                </a:solidFill>
                <a:latin typeface="Calibri" charset="0"/>
                <a:ea typeface="Arial" charset="0"/>
                <a:cs typeface="Arial" charset="0"/>
              </a:defRPr>
            </a:lvl4pPr>
            <a:lvl5pPr marL="2057400" indent="-228600">
              <a:defRPr>
                <a:solidFill>
                  <a:schemeClr val="tx1"/>
                </a:solidFill>
                <a:latin typeface="Calibri" charset="0"/>
                <a:ea typeface="Arial" charset="0"/>
                <a:cs typeface="Arial" charset="0"/>
              </a:defRPr>
            </a:lvl5pPr>
            <a:lvl6pPr marL="2514600" indent="-228600" fontAlgn="base">
              <a:spcBef>
                <a:spcPct val="0"/>
              </a:spcBef>
              <a:spcAft>
                <a:spcPct val="0"/>
              </a:spcAft>
              <a:defRPr>
                <a:solidFill>
                  <a:schemeClr val="tx1"/>
                </a:solidFill>
                <a:latin typeface="Calibri" charset="0"/>
                <a:ea typeface="Arial" charset="0"/>
                <a:cs typeface="Arial" charset="0"/>
              </a:defRPr>
            </a:lvl6pPr>
            <a:lvl7pPr marL="2971800" indent="-228600" fontAlgn="base">
              <a:spcBef>
                <a:spcPct val="0"/>
              </a:spcBef>
              <a:spcAft>
                <a:spcPct val="0"/>
              </a:spcAft>
              <a:defRPr>
                <a:solidFill>
                  <a:schemeClr val="tx1"/>
                </a:solidFill>
                <a:latin typeface="Calibri" charset="0"/>
                <a:ea typeface="Arial" charset="0"/>
                <a:cs typeface="Arial" charset="0"/>
              </a:defRPr>
            </a:lvl7pPr>
            <a:lvl8pPr marL="3429000" indent="-228600" fontAlgn="base">
              <a:spcBef>
                <a:spcPct val="0"/>
              </a:spcBef>
              <a:spcAft>
                <a:spcPct val="0"/>
              </a:spcAft>
              <a:defRPr>
                <a:solidFill>
                  <a:schemeClr val="tx1"/>
                </a:solidFill>
                <a:latin typeface="Calibri" charset="0"/>
                <a:ea typeface="Arial" charset="0"/>
                <a:cs typeface="Arial" charset="0"/>
              </a:defRPr>
            </a:lvl8pPr>
            <a:lvl9pPr marL="3886200" indent="-228600" fontAlgn="base">
              <a:spcBef>
                <a:spcPct val="0"/>
              </a:spcBef>
              <a:spcAft>
                <a:spcPct val="0"/>
              </a:spcAft>
              <a:defRPr>
                <a:solidFill>
                  <a:schemeClr val="tx1"/>
                </a:solidFill>
                <a:latin typeface="Calibri" charset="0"/>
                <a:ea typeface="Arial" charset="0"/>
                <a:cs typeface="Arial" charset="0"/>
              </a:defRPr>
            </a:lvl9pPr>
          </a:lstStyle>
          <a:p>
            <a:r>
              <a:rPr lang="en-US" sz="1200" dirty="0">
                <a:solidFill>
                  <a:srgbClr val="A6A6A6"/>
                </a:solidFill>
                <a:latin typeface="Arial" charset="0"/>
              </a:rPr>
              <a:t>MA - </a:t>
            </a:r>
            <a:fld id="{02DAD016-8EBF-CF47-ACE8-593B4CD31605}" type="slidenum">
              <a:rPr lang="en-US" sz="1200">
                <a:solidFill>
                  <a:srgbClr val="A6A6A6"/>
                </a:solidFill>
                <a:latin typeface="Arial" charset="0"/>
              </a:rPr>
              <a:pPr/>
              <a:t>‹#›</a:t>
            </a:fld>
            <a:endParaRPr lang="en-US" sz="1200" dirty="0">
              <a:solidFill>
                <a:srgbClr val="A6A6A6"/>
              </a:solidFill>
              <a:latin typeface="Arial"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strips(downRight)">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18" presetClass="entr" presetSubtype="6" fill="hold" nodeType="afterEffect">
                  <p:stCondLst>
                    <p:cond delay="1000"/>
                  </p:stCondLst>
                  <p:childTnLst>
                    <p:set>
                      <p:cBhvr>
                        <p:cTn dur="1" fill="hold">
                          <p:stCondLst>
                            <p:cond delay="0"/>
                          </p:stCondLst>
                        </p:cTn>
                        <p:tgtEl>
                          <p:spTgt spid="3"/>
                        </p:tgtEl>
                        <p:attrNameLst>
                          <p:attrName>style.visibility</p:attrName>
                        </p:attrNameLst>
                      </p:cBhvr>
                      <p:to>
                        <p:strVal val="visible"/>
                      </p:to>
                    </p:set>
                    <p:animEffect transition="in" filter="strips(downRight)">
                      <p:cBhvr>
                        <p:cTn dur="1000"/>
                        <p:tgtEl>
                          <p:spTgt spid="3"/>
                        </p:tgtEl>
                      </p:cBhvr>
                    </p:animEffect>
                  </p:childTnLst>
                </p:cTn>
              </p:par>
            </p:tnLst>
          </p:tmpl>
        </p:tmplLst>
      </p:bldP>
    </p:bldLst>
  </p:timing>
  <p:txStyles>
    <p:titleStyle>
      <a:lvl1pPr algn="ctr" defTabSz="457200" rtl="0" fontAlgn="base">
        <a:spcBef>
          <a:spcPct val="0"/>
        </a:spcBef>
        <a:spcAft>
          <a:spcPct val="0"/>
        </a:spcAft>
        <a:defRPr sz="4400" b="1" kern="1200">
          <a:solidFill>
            <a:schemeClr val="tx1"/>
          </a:solidFill>
          <a:latin typeface="Arial"/>
          <a:ea typeface="ＭＳ Ｐゴシック" charset="0"/>
          <a:cs typeface="Arial"/>
        </a:defRPr>
      </a:lvl1pPr>
      <a:lvl2pPr algn="ctr" defTabSz="457200" rtl="0" fontAlgn="base">
        <a:spcBef>
          <a:spcPct val="0"/>
        </a:spcBef>
        <a:spcAft>
          <a:spcPct val="0"/>
        </a:spcAft>
        <a:defRPr sz="4400" b="1">
          <a:solidFill>
            <a:schemeClr val="tx1"/>
          </a:solidFill>
          <a:latin typeface="Arial" charset="0"/>
          <a:ea typeface="ＭＳ Ｐゴシック" charset="0"/>
          <a:cs typeface="Arial" charset="0"/>
        </a:defRPr>
      </a:lvl2pPr>
      <a:lvl3pPr algn="ctr" defTabSz="457200" rtl="0" fontAlgn="base">
        <a:spcBef>
          <a:spcPct val="0"/>
        </a:spcBef>
        <a:spcAft>
          <a:spcPct val="0"/>
        </a:spcAft>
        <a:defRPr sz="4400" b="1">
          <a:solidFill>
            <a:schemeClr val="tx1"/>
          </a:solidFill>
          <a:latin typeface="Arial" charset="0"/>
          <a:ea typeface="ＭＳ Ｐゴシック" charset="0"/>
          <a:cs typeface="Arial" charset="0"/>
        </a:defRPr>
      </a:lvl3pPr>
      <a:lvl4pPr algn="ctr" defTabSz="457200" rtl="0" fontAlgn="base">
        <a:spcBef>
          <a:spcPct val="0"/>
        </a:spcBef>
        <a:spcAft>
          <a:spcPct val="0"/>
        </a:spcAft>
        <a:defRPr sz="4400" b="1">
          <a:solidFill>
            <a:schemeClr val="tx1"/>
          </a:solidFill>
          <a:latin typeface="Arial" charset="0"/>
          <a:ea typeface="ＭＳ Ｐゴシック" charset="0"/>
          <a:cs typeface="Arial" charset="0"/>
        </a:defRPr>
      </a:lvl4pPr>
      <a:lvl5pPr algn="ctr" defTabSz="457200" rtl="0" fontAlgn="base">
        <a:spcBef>
          <a:spcPct val="0"/>
        </a:spcBef>
        <a:spcAft>
          <a:spcPct val="0"/>
        </a:spcAft>
        <a:defRPr sz="4400" b="1">
          <a:solidFill>
            <a:schemeClr val="tx1"/>
          </a:solidFill>
          <a:latin typeface="Arial" charset="0"/>
          <a:ea typeface="ＭＳ Ｐゴシック" charset="0"/>
          <a:cs typeface="Arial" charset="0"/>
        </a:defRPr>
      </a:lvl5pPr>
      <a:lvl6pPr marL="457200" algn="ctr" defTabSz="457200" rtl="0" fontAlgn="base">
        <a:spcBef>
          <a:spcPct val="0"/>
        </a:spcBef>
        <a:spcAft>
          <a:spcPct val="0"/>
        </a:spcAft>
        <a:defRPr sz="4400" b="1">
          <a:solidFill>
            <a:schemeClr val="tx1"/>
          </a:solidFill>
          <a:latin typeface="Arial" charset="0"/>
          <a:ea typeface="ＭＳ Ｐゴシック" charset="0"/>
          <a:cs typeface="Arial" charset="0"/>
        </a:defRPr>
      </a:lvl6pPr>
      <a:lvl7pPr marL="914400" algn="ctr" defTabSz="457200" rtl="0" fontAlgn="base">
        <a:spcBef>
          <a:spcPct val="0"/>
        </a:spcBef>
        <a:spcAft>
          <a:spcPct val="0"/>
        </a:spcAft>
        <a:defRPr sz="4400" b="1">
          <a:solidFill>
            <a:schemeClr val="tx1"/>
          </a:solidFill>
          <a:latin typeface="Arial" charset="0"/>
          <a:ea typeface="ＭＳ Ｐゴシック" charset="0"/>
          <a:cs typeface="Arial" charset="0"/>
        </a:defRPr>
      </a:lvl7pPr>
      <a:lvl8pPr marL="1371600" algn="ctr" defTabSz="457200" rtl="0" fontAlgn="base">
        <a:spcBef>
          <a:spcPct val="0"/>
        </a:spcBef>
        <a:spcAft>
          <a:spcPct val="0"/>
        </a:spcAft>
        <a:defRPr sz="4400" b="1">
          <a:solidFill>
            <a:schemeClr val="tx1"/>
          </a:solidFill>
          <a:latin typeface="Arial" charset="0"/>
          <a:ea typeface="ＭＳ Ｐゴシック" charset="0"/>
          <a:cs typeface="Arial" charset="0"/>
        </a:defRPr>
      </a:lvl8pPr>
      <a:lvl9pPr marL="1828800" algn="ctr" defTabSz="457200" rtl="0" fontAlgn="base">
        <a:spcBef>
          <a:spcPct val="0"/>
        </a:spcBef>
        <a:spcAft>
          <a:spcPct val="0"/>
        </a:spcAft>
        <a:defRPr sz="4400" b="1">
          <a:solidFill>
            <a:schemeClr val="tx1"/>
          </a:solidFill>
          <a:latin typeface="Arial" charset="0"/>
          <a:ea typeface="ＭＳ Ｐゴシック" charset="0"/>
          <a:cs typeface="Arial" charset="0"/>
        </a:defRPr>
      </a:lvl9pPr>
    </p:titleStyle>
    <p:bodyStyle>
      <a:lvl1pPr marL="342900" indent="-342900" algn="l" defTabSz="457200" rtl="0" fontAlgn="base">
        <a:lnSpc>
          <a:spcPct val="90000"/>
        </a:lnSpc>
        <a:spcBef>
          <a:spcPct val="0"/>
        </a:spcBef>
        <a:spcAft>
          <a:spcPts val="1200"/>
        </a:spcAft>
        <a:buClr>
          <a:schemeClr val="accent1"/>
        </a:buClr>
        <a:buFont typeface="Arial Unicode MS" charset="0"/>
        <a:buChar char="▶"/>
        <a:defRPr sz="3200" kern="1200">
          <a:solidFill>
            <a:schemeClr val="tx1"/>
          </a:solidFill>
          <a:latin typeface="Arial"/>
          <a:ea typeface="ＭＳ Ｐゴシック" charset="0"/>
          <a:cs typeface="Arial"/>
        </a:defRPr>
      </a:lvl1pPr>
      <a:lvl2pPr marL="742950" indent="-285750" algn="l" defTabSz="457200" rtl="0" fontAlgn="base">
        <a:lnSpc>
          <a:spcPct val="90000"/>
        </a:lnSpc>
        <a:spcBef>
          <a:spcPct val="0"/>
        </a:spcBef>
        <a:spcAft>
          <a:spcPts val="1200"/>
        </a:spcAft>
        <a:buClr>
          <a:schemeClr val="accent1"/>
        </a:buClr>
        <a:buFont typeface="Arial Unicode MS" charset="0"/>
        <a:buChar char="▶"/>
        <a:defRPr sz="2800" kern="1200">
          <a:solidFill>
            <a:schemeClr val="tx1"/>
          </a:solidFill>
          <a:latin typeface="Arial"/>
          <a:ea typeface="Arial" charset="0"/>
          <a:cs typeface="Arial"/>
        </a:defRPr>
      </a:lvl2pPr>
      <a:lvl3pPr marL="1143000" indent="-228600" algn="l" defTabSz="457200" rtl="0" fontAlgn="base">
        <a:lnSpc>
          <a:spcPct val="90000"/>
        </a:lnSpc>
        <a:spcBef>
          <a:spcPct val="0"/>
        </a:spcBef>
        <a:spcAft>
          <a:spcPts val="1200"/>
        </a:spcAft>
        <a:buClr>
          <a:schemeClr val="accent1"/>
        </a:buClr>
        <a:buFont typeface="Arial Unicode MS" charset="0"/>
        <a:buChar char="▶"/>
        <a:defRPr sz="2400" kern="1200">
          <a:solidFill>
            <a:schemeClr val="tx1"/>
          </a:solidFill>
          <a:latin typeface="Arial"/>
          <a:ea typeface="Arial" charset="0"/>
          <a:cs typeface="Arial"/>
        </a:defRPr>
      </a:lvl3pPr>
      <a:lvl4pPr marL="1600200" indent="-228600" algn="l" defTabSz="457200" rtl="0" fontAlgn="base">
        <a:lnSpc>
          <a:spcPct val="90000"/>
        </a:lnSpc>
        <a:spcBef>
          <a:spcPct val="0"/>
        </a:spcBef>
        <a:spcAft>
          <a:spcPts val="1200"/>
        </a:spcAft>
        <a:buClr>
          <a:schemeClr val="accent1"/>
        </a:buClr>
        <a:buFont typeface="Arial Unicode MS" charset="0"/>
        <a:buChar char="▶"/>
        <a:defRPr sz="2000" kern="1200">
          <a:solidFill>
            <a:schemeClr val="tx1"/>
          </a:solidFill>
          <a:latin typeface="Arial"/>
          <a:ea typeface="Arial" charset="0"/>
          <a:cs typeface="Arial"/>
        </a:defRPr>
      </a:lvl4pPr>
      <a:lvl5pPr marL="2057400" indent="-228600" algn="l" defTabSz="457200" rtl="0" fontAlgn="base">
        <a:lnSpc>
          <a:spcPct val="90000"/>
        </a:lnSpc>
        <a:spcBef>
          <a:spcPct val="0"/>
        </a:spcBef>
        <a:spcAft>
          <a:spcPts val="1200"/>
        </a:spcAft>
        <a:buClr>
          <a:schemeClr val="accent1"/>
        </a:buClr>
        <a:buFont typeface="Arial Unicode MS" charset="0"/>
        <a:buChar char="▶"/>
        <a:defRPr sz="2000" kern="1200">
          <a:solidFill>
            <a:schemeClr val="tx1"/>
          </a:solidFill>
          <a:latin typeface="Arial"/>
          <a:ea typeface="Arial"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Module title.jpg"/>
          <p:cNvPicPr>
            <a:picLocks noChangeAspect="1"/>
          </p:cNvPicPr>
          <p:nvPr/>
        </p:nvPicPr>
        <p:blipFill rotWithShape="1">
          <a:blip r:embed="rId2">
            <a:alphaModFix amt="50000"/>
            <a:extLst>
              <a:ext uri="{28A0092B-C50C-407E-A947-70E740481C1C}">
                <a14:useLocalDpi xmlns:a14="http://schemas.microsoft.com/office/drawing/2010/main" val="0"/>
              </a:ext>
            </a:extLst>
          </a:blip>
          <a:srcRect l="15320"/>
          <a:stretch/>
        </p:blipFill>
        <p:spPr>
          <a:xfrm>
            <a:off x="0" y="0"/>
            <a:ext cx="9174164" cy="6858000"/>
          </a:xfrm>
          <a:prstGeom prst="rect">
            <a:avLst/>
          </a:prstGeom>
        </p:spPr>
      </p:pic>
      <p:sp>
        <p:nvSpPr>
          <p:cNvPr id="38" name="Rectangle 6"/>
          <p:cNvSpPr txBox="1">
            <a:spLocks noChangeArrowheads="1"/>
          </p:cNvSpPr>
          <p:nvPr/>
        </p:nvSpPr>
        <p:spPr>
          <a:xfrm>
            <a:off x="706438" y="3944938"/>
            <a:ext cx="6596062" cy="1897062"/>
          </a:xfrm>
          <a:prstGeom prst="rect">
            <a:avLst/>
          </a:prstGeom>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Times New Roman"/>
                <a:ea typeface="+mn-ea"/>
                <a:cs typeface="Times New Roman"/>
              </a:defRPr>
            </a:lvl1pPr>
            <a:lvl2pPr marL="742950" indent="-285750" algn="l" defTabSz="457200" rtl="0" eaLnBrk="1" latinLnBrk="0" hangingPunct="1">
              <a:spcBef>
                <a:spcPct val="20000"/>
              </a:spcBef>
              <a:buFont typeface="Arial"/>
              <a:buChar char="–"/>
              <a:defRPr sz="2800" kern="1200">
                <a:solidFill>
                  <a:schemeClr val="tx1"/>
                </a:solidFill>
                <a:latin typeface="Times New Roman"/>
                <a:ea typeface="+mn-ea"/>
                <a:cs typeface="Times New Roman"/>
              </a:defRPr>
            </a:lvl2pPr>
            <a:lvl3pPr marL="1143000" indent="-228600" algn="l" defTabSz="457200" rtl="0" eaLnBrk="1" latinLnBrk="0" hangingPunct="1">
              <a:spcBef>
                <a:spcPct val="20000"/>
              </a:spcBef>
              <a:buFont typeface="Arial"/>
              <a:buChar char="•"/>
              <a:defRPr sz="2400" kern="1200">
                <a:solidFill>
                  <a:schemeClr val="tx1"/>
                </a:solidFill>
                <a:latin typeface="Times New Roman"/>
                <a:ea typeface="+mn-ea"/>
                <a:cs typeface="Times New Roman"/>
              </a:defRPr>
            </a:lvl3pPr>
            <a:lvl4pPr marL="1600200" indent="-228600" algn="l" defTabSz="457200" rtl="0" eaLnBrk="1" latinLnBrk="0" hangingPunct="1">
              <a:spcBef>
                <a:spcPct val="20000"/>
              </a:spcBef>
              <a:buFont typeface="Arial"/>
              <a:buChar char="–"/>
              <a:defRPr sz="2000" kern="1200">
                <a:solidFill>
                  <a:schemeClr val="tx1"/>
                </a:solidFill>
                <a:latin typeface="Times New Roman"/>
                <a:ea typeface="+mn-ea"/>
                <a:cs typeface="Times New Roman"/>
              </a:defRPr>
            </a:lvl4pPr>
            <a:lvl5pPr marL="2057400" indent="-228600" algn="l" defTabSz="457200" rtl="0" eaLnBrk="1" latinLnBrk="0" hangingPunct="1">
              <a:spcBef>
                <a:spcPct val="20000"/>
              </a:spcBef>
              <a:buFont typeface="Arial"/>
              <a:buChar char="»"/>
              <a:defRPr sz="2000" kern="1200">
                <a:solidFill>
                  <a:schemeClr val="tx1"/>
                </a:solidFill>
                <a:latin typeface="Times New Roman"/>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0" fontAlgn="auto" hangingPunct="0">
              <a:spcBef>
                <a:spcPts val="0"/>
              </a:spcBef>
              <a:buFontTx/>
              <a:buNone/>
              <a:defRPr/>
            </a:pPr>
            <a:r>
              <a:rPr lang="en-US" sz="2000" b="1" dirty="0">
                <a:solidFill>
                  <a:srgbClr val="333333"/>
                </a:solidFill>
                <a:latin typeface="Arial"/>
                <a:cs typeface="Arial"/>
              </a:rPr>
              <a:t>PowerPoint presentation to accompany </a:t>
            </a:r>
          </a:p>
          <a:p>
            <a:pPr eaLnBrk="0" fontAlgn="auto" hangingPunct="0">
              <a:spcBef>
                <a:spcPts val="0"/>
              </a:spcBef>
              <a:buFontTx/>
              <a:buNone/>
              <a:defRPr/>
            </a:pPr>
            <a:r>
              <a:rPr lang="en-US" sz="2000" b="1" dirty="0">
                <a:solidFill>
                  <a:srgbClr val="333333"/>
                </a:solidFill>
                <a:latin typeface="Arial"/>
                <a:cs typeface="Arial"/>
              </a:rPr>
              <a:t>Heizer, Render, Munson </a:t>
            </a:r>
          </a:p>
          <a:p>
            <a:pPr eaLnBrk="0" fontAlgn="auto" hangingPunct="0">
              <a:spcBef>
                <a:spcPts val="0"/>
              </a:spcBef>
              <a:buFontTx/>
              <a:buNone/>
              <a:defRPr/>
            </a:pPr>
            <a:r>
              <a:rPr lang="en-US" sz="2000" b="1" dirty="0">
                <a:solidFill>
                  <a:srgbClr val="333333"/>
                </a:solidFill>
                <a:latin typeface="Arial"/>
                <a:cs typeface="Arial"/>
              </a:rPr>
              <a:t>Operations Management, Twelfth Edition</a:t>
            </a:r>
          </a:p>
          <a:p>
            <a:pPr eaLnBrk="0" fontAlgn="auto" hangingPunct="0">
              <a:spcBef>
                <a:spcPts val="0"/>
              </a:spcBef>
              <a:buFontTx/>
              <a:buNone/>
              <a:defRPr/>
            </a:pPr>
            <a:r>
              <a:rPr lang="en-US" sz="2000" b="1" dirty="0">
                <a:solidFill>
                  <a:srgbClr val="333333"/>
                </a:solidFill>
                <a:latin typeface="Arial"/>
                <a:cs typeface="Arial"/>
              </a:rPr>
              <a:t>Principles of Operations Management, Tenth Edition</a:t>
            </a:r>
          </a:p>
          <a:p>
            <a:pPr eaLnBrk="0" fontAlgn="auto" hangingPunct="0">
              <a:spcBef>
                <a:spcPts val="0"/>
              </a:spcBef>
              <a:buFontTx/>
              <a:buNone/>
              <a:defRPr/>
            </a:pPr>
            <a:endParaRPr lang="en-US" sz="2000" b="1" dirty="0">
              <a:solidFill>
                <a:srgbClr val="333333"/>
              </a:solidFill>
              <a:latin typeface="Arial"/>
              <a:cs typeface="Arial"/>
            </a:endParaRPr>
          </a:p>
          <a:p>
            <a:pPr marL="0" indent="0" fontAlgn="auto">
              <a:spcBef>
                <a:spcPts val="0"/>
              </a:spcBef>
              <a:buFont typeface="Arial"/>
              <a:buNone/>
              <a:defRPr/>
            </a:pPr>
            <a:r>
              <a:rPr lang="en-US" sz="2000" b="1" dirty="0">
                <a:solidFill>
                  <a:schemeClr val="bg1">
                    <a:lumMod val="50000"/>
                  </a:schemeClr>
                </a:solidFill>
                <a:latin typeface="Arial"/>
                <a:cs typeface="Arial"/>
              </a:rPr>
              <a:t>PowerPoint slides by Jeff Heyl</a:t>
            </a:r>
          </a:p>
        </p:txBody>
      </p:sp>
      <p:sp>
        <p:nvSpPr>
          <p:cNvPr id="12" name="Rectangle 11"/>
          <p:cNvSpPr>
            <a:spLocks noChangeArrowheads="1"/>
          </p:cNvSpPr>
          <p:nvPr/>
        </p:nvSpPr>
        <p:spPr bwMode="auto">
          <a:xfrm>
            <a:off x="6838950" y="1109663"/>
            <a:ext cx="1708150" cy="1666875"/>
          </a:xfrm>
          <a:prstGeom prst="rect">
            <a:avLst/>
          </a:prstGeom>
          <a:solidFill>
            <a:srgbClr val="BFBFBF"/>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fontAlgn="auto">
              <a:spcBef>
                <a:spcPts val="0"/>
              </a:spcBef>
              <a:spcAft>
                <a:spcPts val="0"/>
              </a:spcAft>
              <a:defRPr/>
            </a:pPr>
            <a:endParaRPr lang="en-US" dirty="0">
              <a:solidFill>
                <a:schemeClr val="lt1"/>
              </a:solidFill>
              <a:latin typeface="+mn-lt"/>
              <a:ea typeface="+mn-ea"/>
              <a:cs typeface="+mn-cs"/>
            </a:endParaRPr>
          </a:p>
        </p:txBody>
      </p:sp>
      <p:grpSp>
        <p:nvGrpSpPr>
          <p:cNvPr id="13" name="Group 32"/>
          <p:cNvGrpSpPr>
            <a:grpSpLocks/>
          </p:cNvGrpSpPr>
          <p:nvPr/>
        </p:nvGrpSpPr>
        <p:grpSpPr bwMode="auto">
          <a:xfrm>
            <a:off x="368300" y="638175"/>
            <a:ext cx="6732588" cy="2363788"/>
            <a:chOff x="0" y="1417638"/>
            <a:chExt cx="7500407" cy="1305983"/>
          </a:xfrm>
        </p:grpSpPr>
        <p:sp>
          <p:nvSpPr>
            <p:cNvPr id="14" name="Rectangle 4"/>
            <p:cNvSpPr/>
            <p:nvPr/>
          </p:nvSpPr>
          <p:spPr>
            <a:xfrm>
              <a:off x="7056501" y="1564112"/>
              <a:ext cx="443906" cy="1159509"/>
            </a:xfrm>
            <a:custGeom>
              <a:avLst/>
              <a:gdLst>
                <a:gd name="connsiteX0" fmla="*/ 0 w 443441"/>
                <a:gd name="connsiteY0" fmla="*/ 0 h 1159933"/>
                <a:gd name="connsiteX1" fmla="*/ 443441 w 443441"/>
                <a:gd name="connsiteY1" fmla="*/ 0 h 1159933"/>
                <a:gd name="connsiteX2" fmla="*/ 443441 w 443441"/>
                <a:gd name="connsiteY2" fmla="*/ 1159933 h 1159933"/>
                <a:gd name="connsiteX3" fmla="*/ 0 w 443441"/>
                <a:gd name="connsiteY3" fmla="*/ 1159933 h 1159933"/>
                <a:gd name="connsiteX4" fmla="*/ 0 w 443441"/>
                <a:gd name="connsiteY4"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55095 h 1159933"/>
                <a:gd name="connsiteX3" fmla="*/ 443441 w 443441"/>
                <a:gd name="connsiteY3" fmla="*/ 1159933 h 1159933"/>
                <a:gd name="connsiteX4" fmla="*/ 0 w 443441"/>
                <a:gd name="connsiteY4" fmla="*/ 1159933 h 1159933"/>
                <a:gd name="connsiteX5" fmla="*/ 0 w 443441"/>
                <a:gd name="connsiteY5" fmla="*/ 0 h 1159933"/>
                <a:gd name="connsiteX0" fmla="*/ 0 w 443441"/>
                <a:gd name="connsiteY0" fmla="*/ 0 h 1159933"/>
                <a:gd name="connsiteX1" fmla="*/ 443441 w 443441"/>
                <a:gd name="connsiteY1" fmla="*/ 0 h 1159933"/>
                <a:gd name="connsiteX2" fmla="*/ 262467 w 443441"/>
                <a:gd name="connsiteY2" fmla="*/ 583670 h 1159933"/>
                <a:gd name="connsiteX3" fmla="*/ 443441 w 443441"/>
                <a:gd name="connsiteY3" fmla="*/ 1159933 h 1159933"/>
                <a:gd name="connsiteX4" fmla="*/ 0 w 443441"/>
                <a:gd name="connsiteY4" fmla="*/ 1159933 h 1159933"/>
                <a:gd name="connsiteX5" fmla="*/ 0 w 443441"/>
                <a:gd name="connsiteY5" fmla="*/ 0 h 1159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3441" h="1159933">
                  <a:moveTo>
                    <a:pt x="0" y="0"/>
                  </a:moveTo>
                  <a:lnTo>
                    <a:pt x="443441" y="0"/>
                  </a:lnTo>
                  <a:lnTo>
                    <a:pt x="262467" y="583670"/>
                  </a:lnTo>
                  <a:lnTo>
                    <a:pt x="443441" y="1159933"/>
                  </a:lnTo>
                  <a:lnTo>
                    <a:pt x="0" y="1159933"/>
                  </a:lnTo>
                  <a:lnTo>
                    <a:pt x="0" y="0"/>
                  </a:lnTo>
                  <a:close/>
                </a:path>
              </a:pathLst>
            </a:custGeom>
            <a:solidFill>
              <a:schemeClr val="tx2"/>
            </a:solidFill>
            <a:ln w="254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Helvetica Neue"/>
                <a:cs typeface="Helvetica Neue"/>
              </a:endParaRPr>
            </a:p>
          </p:txBody>
        </p:sp>
        <p:sp>
          <p:nvSpPr>
            <p:cNvPr id="15" name="Rectangle 14"/>
            <p:cNvSpPr/>
            <p:nvPr/>
          </p:nvSpPr>
          <p:spPr>
            <a:xfrm>
              <a:off x="0" y="1417638"/>
              <a:ext cx="7208596" cy="1159509"/>
            </a:xfrm>
            <a:prstGeom prst="rect">
              <a:avLst/>
            </a:prstGeom>
            <a:solidFill>
              <a:schemeClr val="tx2"/>
            </a:solidFill>
            <a:ln w="254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Helvetica Neue"/>
                <a:cs typeface="Helvetica Neue"/>
              </a:endParaRPr>
            </a:p>
          </p:txBody>
        </p:sp>
        <p:sp>
          <p:nvSpPr>
            <p:cNvPr id="16" name="Freeform 15"/>
            <p:cNvSpPr>
              <a:spLocks/>
            </p:cNvSpPr>
            <p:nvPr/>
          </p:nvSpPr>
          <p:spPr bwMode="auto">
            <a:xfrm>
              <a:off x="7054850" y="2574925"/>
              <a:ext cx="149225" cy="142875"/>
            </a:xfrm>
            <a:custGeom>
              <a:avLst/>
              <a:gdLst>
                <a:gd name="T0" fmla="*/ 149225 w 149225"/>
                <a:gd name="T1" fmla="*/ 0 h 142875"/>
                <a:gd name="T2" fmla="*/ 0 w 149225"/>
                <a:gd name="T3" fmla="*/ 142875 h 142875"/>
                <a:gd name="T4" fmla="*/ 6350 w 149225"/>
                <a:gd name="T5" fmla="*/ 0 h 142875"/>
                <a:gd name="T6" fmla="*/ 149225 w 149225"/>
                <a:gd name="T7" fmla="*/ 0 h 14287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9225" h="142875">
                  <a:moveTo>
                    <a:pt x="149225" y="0"/>
                  </a:moveTo>
                  <a:lnTo>
                    <a:pt x="0" y="142875"/>
                  </a:lnTo>
                  <a:lnTo>
                    <a:pt x="6350" y="0"/>
                  </a:lnTo>
                  <a:lnTo>
                    <a:pt x="149225" y="0"/>
                  </a:lnTo>
                  <a:close/>
                </a:path>
              </a:pathLst>
            </a:custGeom>
            <a:solidFill>
              <a:srgbClr val="7F7F7F"/>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xmlns="" w="9525" cap="flat" cmpd="sng">
                  <a:solidFill>
                    <a:srgbClr val="000000"/>
                  </a:solidFill>
                  <a:prstDash val="solid"/>
                  <a:round/>
                  <a:headEnd/>
                  <a:tailEnd/>
                </a14:hiddenLine>
              </a:ext>
            </a:extLst>
          </p:spPr>
          <p:txBody>
            <a:bodyPr anchor="ctr"/>
            <a:lstStyle/>
            <a:p>
              <a:endParaRPr lang="en-US" dirty="0"/>
            </a:p>
          </p:txBody>
        </p:sp>
      </p:grpSp>
      <p:sp>
        <p:nvSpPr>
          <p:cNvPr id="17" name="Title 1"/>
          <p:cNvSpPr txBox="1">
            <a:spLocks/>
          </p:cNvSpPr>
          <p:nvPr/>
        </p:nvSpPr>
        <p:spPr bwMode="auto">
          <a:xfrm>
            <a:off x="1104900" y="574675"/>
            <a:ext cx="5499100" cy="2166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4400" b="1" dirty="0">
                <a:solidFill>
                  <a:schemeClr val="bg1"/>
                </a:solidFill>
              </a:rPr>
              <a:t>Decision-Making Tools</a:t>
            </a:r>
          </a:p>
        </p:txBody>
      </p:sp>
      <p:sp>
        <p:nvSpPr>
          <p:cNvPr id="18" name="TextBox 17"/>
          <p:cNvSpPr txBox="1"/>
          <p:nvPr/>
        </p:nvSpPr>
        <p:spPr>
          <a:xfrm>
            <a:off x="7048500" y="874713"/>
            <a:ext cx="1274763" cy="2000250"/>
          </a:xfrm>
          <a:prstGeom prst="rect">
            <a:avLst/>
          </a:prstGeom>
          <a:noFill/>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12400" dirty="0">
                <a:solidFill>
                  <a:schemeClr val="bg1"/>
                </a:solidFill>
                <a:effectLst>
                  <a:outerShdw blurRad="38100" dist="38100" dir="2700000" algn="tl">
                    <a:srgbClr val="DDDDDD"/>
                  </a:outerShdw>
                </a:effectLst>
              </a:rPr>
              <a:t>A</a:t>
            </a:r>
          </a:p>
        </p:txBody>
      </p:sp>
      <p:sp>
        <p:nvSpPr>
          <p:cNvPr id="19" name="TextBox 18"/>
          <p:cNvSpPr txBox="1"/>
          <p:nvPr/>
        </p:nvSpPr>
        <p:spPr>
          <a:xfrm rot="5400000">
            <a:off x="7789863" y="1776412"/>
            <a:ext cx="1073150" cy="339725"/>
          </a:xfrm>
          <a:prstGeom prst="rect">
            <a:avLst/>
          </a:prstGeom>
          <a:noFill/>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1600" b="1" dirty="0">
                <a:solidFill>
                  <a:schemeClr val="bg1"/>
                </a:solidFill>
                <a:effectLst>
                  <a:outerShdw blurRad="38100" dist="38100" dir="2700000" algn="tl">
                    <a:srgbClr val="DDDDDD"/>
                  </a:outerShdw>
                </a:effectLst>
              </a:rPr>
              <a:t>MODULE</a:t>
            </a: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r>
              <a:rPr lang="en-US" dirty="0">
                <a:latin typeface="Arial" charset="0"/>
                <a:cs typeface="Arial" charset="0"/>
              </a:rPr>
              <a:t>Uncertainty</a:t>
            </a:r>
          </a:p>
        </p:txBody>
      </p:sp>
      <p:sp>
        <p:nvSpPr>
          <p:cNvPr id="2" name="Content Placeholder 1"/>
          <p:cNvSpPr>
            <a:spLocks noGrp="1"/>
          </p:cNvSpPr>
          <p:nvPr>
            <p:ph idx="1"/>
          </p:nvPr>
        </p:nvSpPr>
        <p:spPr>
          <a:xfrm>
            <a:off x="779463" y="1600200"/>
            <a:ext cx="7594600" cy="4525963"/>
          </a:xfrm>
        </p:spPr>
        <p:txBody>
          <a:bodyPr rtlCol="0">
            <a:normAutofit/>
          </a:bodyPr>
          <a:lstStyle/>
          <a:p>
            <a:pPr marL="514350" indent="-514350" fontAlgn="auto">
              <a:spcBef>
                <a:spcPts val="0"/>
              </a:spcBef>
              <a:buClr>
                <a:schemeClr val="tx1"/>
              </a:buClr>
              <a:buFont typeface="+mj-lt"/>
              <a:buAutoNum type="arabicPeriod" startAt="3"/>
              <a:defRPr/>
            </a:pPr>
            <a:r>
              <a:rPr lang="en-US" b="1" dirty="0">
                <a:solidFill>
                  <a:srgbClr val="255898"/>
                </a:solidFill>
                <a:ea typeface="+mn-ea"/>
              </a:rPr>
              <a:t>Equally likely</a:t>
            </a:r>
          </a:p>
          <a:p>
            <a:pPr lvl="1" fontAlgn="auto">
              <a:spcBef>
                <a:spcPts val="0"/>
              </a:spcBef>
              <a:defRPr/>
            </a:pPr>
            <a:r>
              <a:rPr lang="en-US" dirty="0">
                <a:ea typeface="+mn-ea"/>
              </a:rPr>
              <a:t>Find the alternative with </a:t>
            </a:r>
            <a:r>
              <a:rPr lang="en-US" dirty="0">
                <a:solidFill>
                  <a:srgbClr val="FF0000"/>
                </a:solidFill>
                <a:ea typeface="+mn-ea"/>
              </a:rPr>
              <a:t>the highest average outcome</a:t>
            </a:r>
          </a:p>
          <a:p>
            <a:pPr lvl="1" fontAlgn="auto">
              <a:spcBef>
                <a:spcPts val="0"/>
              </a:spcBef>
              <a:defRPr/>
            </a:pPr>
            <a:r>
              <a:rPr lang="en-US" dirty="0">
                <a:ea typeface="+mn-ea"/>
              </a:rPr>
              <a:t>Pick the outcome with the maximum number</a:t>
            </a:r>
          </a:p>
          <a:p>
            <a:pPr lvl="1" fontAlgn="auto">
              <a:spcBef>
                <a:spcPts val="0"/>
              </a:spcBef>
              <a:defRPr/>
            </a:pPr>
            <a:r>
              <a:rPr lang="en-US" dirty="0">
                <a:ea typeface="+mn-ea"/>
              </a:rPr>
              <a:t>Assumes </a:t>
            </a:r>
            <a:r>
              <a:rPr lang="en-US" dirty="0">
                <a:solidFill>
                  <a:srgbClr val="FF0000"/>
                </a:solidFill>
                <a:ea typeface="+mn-ea"/>
              </a:rPr>
              <a:t>each state of nature is equally likely to occur</a:t>
            </a:r>
          </a:p>
          <a:p>
            <a:pPr fontAlgn="auto">
              <a:spcBef>
                <a:spcPts val="0"/>
              </a:spcBef>
              <a:defRPr/>
            </a:pPr>
            <a:endParaRPr lang="en-US" dirty="0">
              <a:ea typeface="+mn-ea"/>
            </a:endParaRPr>
          </a:p>
        </p:txBody>
      </p:sp>
    </p:spTree>
    <p:extLst>
      <p:ext uri="{BB962C8B-B14F-4D97-AF65-F5344CB8AC3E}">
        <p14:creationId xmlns:p14="http://schemas.microsoft.com/office/powerpoint/2010/main" val="3086023704"/>
      </p:ext>
    </p:extLst>
  </p:cSld>
  <p:clrMapOvr>
    <a:masterClrMapping/>
  </p:clrMapOvr>
  <p:transition>
    <p:strip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10132104"/>
              </p:ext>
            </p:extLst>
          </p:nvPr>
        </p:nvGraphicFramePr>
        <p:xfrm>
          <a:off x="406400" y="1397000"/>
          <a:ext cx="8370888" cy="3162300"/>
        </p:xfrm>
        <a:graphic>
          <a:graphicData uri="http://schemas.openxmlformats.org/drawingml/2006/table">
            <a:tbl>
              <a:tblPr/>
              <a:tblGrid>
                <a:gridCol w="12827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gridCol w="1346200">
                  <a:extLst>
                    <a:ext uri="{9D8B030D-6E8A-4147-A177-3AD203B41FA5}">
                      <a16:colId xmlns:a16="http://schemas.microsoft.com/office/drawing/2014/main" val="20002"/>
                    </a:ext>
                  </a:extLst>
                </a:gridCol>
                <a:gridCol w="1612900">
                  <a:extLst>
                    <a:ext uri="{9D8B030D-6E8A-4147-A177-3AD203B41FA5}">
                      <a16:colId xmlns:a16="http://schemas.microsoft.com/office/drawing/2014/main" val="20003"/>
                    </a:ext>
                  </a:extLst>
                </a:gridCol>
                <a:gridCol w="1206500">
                  <a:extLst>
                    <a:ext uri="{9D8B030D-6E8A-4147-A177-3AD203B41FA5}">
                      <a16:colId xmlns:a16="http://schemas.microsoft.com/office/drawing/2014/main" val="20004"/>
                    </a:ext>
                  </a:extLst>
                </a:gridCol>
                <a:gridCol w="1244600">
                  <a:extLst>
                    <a:ext uri="{9D8B030D-6E8A-4147-A177-3AD203B41FA5}">
                      <a16:colId xmlns:a16="http://schemas.microsoft.com/office/drawing/2014/main" val="20005"/>
                    </a:ext>
                  </a:extLst>
                </a:gridCol>
                <a:gridCol w="1246188">
                  <a:extLst>
                    <a:ext uri="{9D8B030D-6E8A-4147-A177-3AD203B41FA5}">
                      <a16:colId xmlns:a16="http://schemas.microsoft.com/office/drawing/2014/main" val="20006"/>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FFFFFF"/>
                          </a:solidFill>
                          <a:effectLst/>
                          <a:latin typeface="Arial" charset="0"/>
                          <a:ea typeface="ＭＳ Ｐゴシック" charset="0"/>
                          <a:cs typeface="Arial" charset="0"/>
                        </a:rPr>
                        <a:t>TABLE A.2</a:t>
                      </a: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gridSpan="6">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Decision Table for Decision Making Under Uncertainty</a:t>
                      </a: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147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Arial" charset="0"/>
                        <a:ea typeface="ＭＳ Ｐゴシック" charset="0"/>
                        <a:cs typeface="Arial" charset="0"/>
                      </a:endParaRP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1" u="none" strike="noStrike" cap="none" normalizeH="0" baseline="0" dirty="0">
                          <a:ln>
                            <a:noFill/>
                          </a:ln>
                          <a:solidFill>
                            <a:schemeClr val="bg1"/>
                          </a:solidFill>
                          <a:effectLst/>
                          <a:latin typeface="Arial" charset="0"/>
                          <a:ea typeface="ＭＳ Ｐゴシック" charset="0"/>
                          <a:cs typeface="Arial" charset="0"/>
                        </a:rPr>
                        <a:t>STATES OF NATURE</a:t>
                      </a: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Arial" charset="0"/>
                        <a:ea typeface="ＭＳ Ｐゴシック" charset="0"/>
                        <a:cs typeface="Arial" charset="0"/>
                      </a:endParaRP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Arial" charset="0"/>
                        <a:ea typeface="ＭＳ Ｐゴシック" charset="0"/>
                        <a:cs typeface="Arial" charset="0"/>
                      </a:endParaRPr>
                    </a:p>
                  </a:txBody>
                  <a:tcPr anchor="ct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7147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ALTERNATIVES</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FAVORABLE MARKET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UNFAVORABLE MARKET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MAXIMUM IN ROW</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MINIMUM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IN ROW</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ROW AVERAGE</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Construct large plant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$200,000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1684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–$180,000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$200,000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901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–$180,000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$10,000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Construct small plant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$100,000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1684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20,000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$100,000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901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20,000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$40,000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Do nothing</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1684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tab pos="901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5895" name="Rectangle 2"/>
          <p:cNvSpPr>
            <a:spLocks noGrp="1" noChangeArrowheads="1"/>
          </p:cNvSpPr>
          <p:nvPr>
            <p:ph type="title"/>
          </p:nvPr>
        </p:nvSpPr>
        <p:spPr/>
        <p:txBody>
          <a:bodyPr/>
          <a:lstStyle/>
          <a:p>
            <a:r>
              <a:rPr lang="en-US" dirty="0">
                <a:latin typeface="Arial" charset="0"/>
                <a:cs typeface="Arial" charset="0"/>
              </a:rPr>
              <a:t>Uncertainty Example</a:t>
            </a:r>
          </a:p>
        </p:txBody>
      </p:sp>
      <p:sp>
        <p:nvSpPr>
          <p:cNvPr id="38922" name="Rectangle 10"/>
          <p:cNvSpPr>
            <a:spLocks noChangeArrowheads="1"/>
          </p:cNvSpPr>
          <p:nvPr/>
        </p:nvSpPr>
        <p:spPr bwMode="auto">
          <a:xfrm>
            <a:off x="879475" y="4865688"/>
            <a:ext cx="7199313" cy="1354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457200" indent="-457200">
              <a:spcAft>
                <a:spcPts val="600"/>
              </a:spcAft>
              <a:buFont typeface="Times" charset="0"/>
              <a:buAutoNum type="arabicPeriod"/>
            </a:pPr>
            <a:r>
              <a:rPr lang="en-US" sz="2400" dirty="0"/>
              <a:t>Maximax choice is to construct a large plant</a:t>
            </a:r>
          </a:p>
          <a:p>
            <a:pPr marL="457200" indent="-457200">
              <a:spcAft>
                <a:spcPts val="600"/>
              </a:spcAft>
              <a:buFont typeface="Times" charset="0"/>
              <a:buAutoNum type="arabicPeriod"/>
            </a:pPr>
            <a:r>
              <a:rPr lang="en-US" sz="2400" dirty="0"/>
              <a:t>Maximin choice is to do nothing</a:t>
            </a:r>
          </a:p>
          <a:p>
            <a:pPr marL="457200" indent="-457200">
              <a:spcAft>
                <a:spcPts val="600"/>
              </a:spcAft>
              <a:buFont typeface="Times" charset="0"/>
              <a:buAutoNum type="arabicPeriod"/>
            </a:pPr>
            <a:r>
              <a:rPr lang="en-US" sz="2400" dirty="0"/>
              <a:t>Equally likely choice is to construct a small plant</a:t>
            </a:r>
          </a:p>
        </p:txBody>
      </p:sp>
      <p:grpSp>
        <p:nvGrpSpPr>
          <p:cNvPr id="38923" name="Group 11"/>
          <p:cNvGrpSpPr>
            <a:grpSpLocks/>
          </p:cNvGrpSpPr>
          <p:nvPr/>
        </p:nvGrpSpPr>
        <p:grpSpPr bwMode="auto">
          <a:xfrm>
            <a:off x="5176838" y="3068638"/>
            <a:ext cx="1181100" cy="1450975"/>
            <a:chOff x="3238" y="2018"/>
            <a:chExt cx="744" cy="914"/>
          </a:xfrm>
        </p:grpSpPr>
        <p:sp>
          <p:nvSpPr>
            <p:cNvPr id="35904" name="Rectangle 12"/>
            <p:cNvSpPr>
              <a:spLocks noChangeArrowheads="1"/>
            </p:cNvSpPr>
            <p:nvPr/>
          </p:nvSpPr>
          <p:spPr bwMode="auto">
            <a:xfrm>
              <a:off x="3238" y="2719"/>
              <a:ext cx="633"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Maximax</a:t>
              </a:r>
            </a:p>
          </p:txBody>
        </p:sp>
        <p:sp>
          <p:nvSpPr>
            <p:cNvPr id="35905" name="Freeform 13"/>
            <p:cNvSpPr>
              <a:spLocks/>
            </p:cNvSpPr>
            <p:nvPr/>
          </p:nvSpPr>
          <p:spPr bwMode="auto">
            <a:xfrm>
              <a:off x="3842" y="2018"/>
              <a:ext cx="140" cy="822"/>
            </a:xfrm>
            <a:custGeom>
              <a:avLst/>
              <a:gdLst>
                <a:gd name="T0" fmla="*/ 0 w 123"/>
                <a:gd name="T1" fmla="*/ 822 h 344"/>
                <a:gd name="T2" fmla="*/ 140 w 123"/>
                <a:gd name="T3" fmla="*/ 822 h 344"/>
                <a:gd name="T4" fmla="*/ 140 w 123"/>
                <a:gd name="T5" fmla="*/ 0 h 344"/>
                <a:gd name="T6" fmla="*/ 0 w 123"/>
                <a:gd name="T7" fmla="*/ 0 h 344"/>
                <a:gd name="T8" fmla="*/ 0 60000 65536"/>
                <a:gd name="T9" fmla="*/ 0 60000 65536"/>
                <a:gd name="T10" fmla="*/ 0 60000 65536"/>
                <a:gd name="T11" fmla="*/ 0 60000 65536"/>
                <a:gd name="T12" fmla="*/ 0 w 123"/>
                <a:gd name="T13" fmla="*/ 0 h 344"/>
                <a:gd name="T14" fmla="*/ 123 w 123"/>
                <a:gd name="T15" fmla="*/ 344 h 344"/>
              </a:gdLst>
              <a:ahLst/>
              <a:cxnLst>
                <a:cxn ang="T8">
                  <a:pos x="T0" y="T1"/>
                </a:cxn>
                <a:cxn ang="T9">
                  <a:pos x="T2" y="T3"/>
                </a:cxn>
                <a:cxn ang="T10">
                  <a:pos x="T4" y="T5"/>
                </a:cxn>
                <a:cxn ang="T11">
                  <a:pos x="T6" y="T7"/>
                </a:cxn>
              </a:cxnLst>
              <a:rect l="T12" t="T13" r="T14" b="T15"/>
              <a:pathLst>
                <a:path w="123" h="344">
                  <a:moveTo>
                    <a:pt x="0" y="344"/>
                  </a:moveTo>
                  <a:lnTo>
                    <a:pt x="123" y="344"/>
                  </a:lnTo>
                  <a:lnTo>
                    <a:pt x="123" y="0"/>
                  </a:lnTo>
                  <a:lnTo>
                    <a:pt x="0" y="0"/>
                  </a:lnTo>
                </a:path>
              </a:pathLst>
            </a:custGeom>
            <a:noFill/>
            <a:ln w="38100" cmpd="sng">
              <a:solidFill>
                <a:schemeClr val="tx1"/>
              </a:solidFill>
              <a:round/>
              <a:headEnd type="none" w="med" len="sm"/>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grpSp>
        <p:nvGrpSpPr>
          <p:cNvPr id="38926" name="Group 14"/>
          <p:cNvGrpSpPr>
            <a:grpSpLocks/>
          </p:cNvGrpSpPr>
          <p:nvPr/>
        </p:nvGrpSpPr>
        <p:grpSpPr bwMode="auto">
          <a:xfrm>
            <a:off x="6507163" y="4022725"/>
            <a:ext cx="1190625" cy="496888"/>
            <a:chOff x="4076" y="2619"/>
            <a:chExt cx="750" cy="313"/>
          </a:xfrm>
        </p:grpSpPr>
        <p:sp>
          <p:nvSpPr>
            <p:cNvPr id="35902" name="Rectangle 15"/>
            <p:cNvSpPr>
              <a:spLocks noChangeArrowheads="1"/>
            </p:cNvSpPr>
            <p:nvPr/>
          </p:nvSpPr>
          <p:spPr bwMode="auto">
            <a:xfrm>
              <a:off x="4076" y="2719"/>
              <a:ext cx="597"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Maximin</a:t>
              </a:r>
            </a:p>
          </p:txBody>
        </p:sp>
        <p:sp>
          <p:nvSpPr>
            <p:cNvPr id="35903" name="Freeform 16"/>
            <p:cNvSpPr>
              <a:spLocks/>
            </p:cNvSpPr>
            <p:nvPr/>
          </p:nvSpPr>
          <p:spPr bwMode="auto">
            <a:xfrm>
              <a:off x="4686" y="2619"/>
              <a:ext cx="140" cy="221"/>
            </a:xfrm>
            <a:custGeom>
              <a:avLst/>
              <a:gdLst>
                <a:gd name="T0" fmla="*/ 0 w 123"/>
                <a:gd name="T1" fmla="*/ 221 h 344"/>
                <a:gd name="T2" fmla="*/ 140 w 123"/>
                <a:gd name="T3" fmla="*/ 221 h 344"/>
                <a:gd name="T4" fmla="*/ 140 w 123"/>
                <a:gd name="T5" fmla="*/ 0 h 344"/>
                <a:gd name="T6" fmla="*/ 0 w 123"/>
                <a:gd name="T7" fmla="*/ 0 h 344"/>
                <a:gd name="T8" fmla="*/ 0 60000 65536"/>
                <a:gd name="T9" fmla="*/ 0 60000 65536"/>
                <a:gd name="T10" fmla="*/ 0 60000 65536"/>
                <a:gd name="T11" fmla="*/ 0 60000 65536"/>
                <a:gd name="T12" fmla="*/ 0 w 123"/>
                <a:gd name="T13" fmla="*/ 0 h 344"/>
                <a:gd name="T14" fmla="*/ 123 w 123"/>
                <a:gd name="T15" fmla="*/ 344 h 344"/>
              </a:gdLst>
              <a:ahLst/>
              <a:cxnLst>
                <a:cxn ang="T8">
                  <a:pos x="T0" y="T1"/>
                </a:cxn>
                <a:cxn ang="T9">
                  <a:pos x="T2" y="T3"/>
                </a:cxn>
                <a:cxn ang="T10">
                  <a:pos x="T4" y="T5"/>
                </a:cxn>
                <a:cxn ang="T11">
                  <a:pos x="T6" y="T7"/>
                </a:cxn>
              </a:cxnLst>
              <a:rect l="T12" t="T13" r="T14" b="T15"/>
              <a:pathLst>
                <a:path w="123" h="344">
                  <a:moveTo>
                    <a:pt x="0" y="344"/>
                  </a:moveTo>
                  <a:lnTo>
                    <a:pt x="123" y="344"/>
                  </a:lnTo>
                  <a:lnTo>
                    <a:pt x="123" y="0"/>
                  </a:lnTo>
                  <a:lnTo>
                    <a:pt x="0" y="0"/>
                  </a:lnTo>
                </a:path>
              </a:pathLst>
            </a:custGeom>
            <a:noFill/>
            <a:ln w="38100" cmpd="sng">
              <a:solidFill>
                <a:schemeClr val="tx1"/>
              </a:solidFill>
              <a:round/>
              <a:headEnd type="none" w="sm" len="sm"/>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grpSp>
        <p:nvGrpSpPr>
          <p:cNvPr id="38929" name="Group 17"/>
          <p:cNvGrpSpPr>
            <a:grpSpLocks/>
          </p:cNvGrpSpPr>
          <p:nvPr/>
        </p:nvGrpSpPr>
        <p:grpSpPr bwMode="auto">
          <a:xfrm>
            <a:off x="7747000" y="3654425"/>
            <a:ext cx="1073150" cy="982663"/>
            <a:chOff x="4857" y="2387"/>
            <a:chExt cx="676" cy="619"/>
          </a:xfrm>
        </p:grpSpPr>
        <p:sp>
          <p:nvSpPr>
            <p:cNvPr id="35900" name="Rectangle 18"/>
            <p:cNvSpPr>
              <a:spLocks noChangeArrowheads="1"/>
            </p:cNvSpPr>
            <p:nvPr/>
          </p:nvSpPr>
          <p:spPr bwMode="auto">
            <a:xfrm>
              <a:off x="4857" y="2680"/>
              <a:ext cx="676" cy="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nSpc>
                  <a:spcPct val="85000"/>
                </a:lnSpc>
              </a:pPr>
              <a:r>
                <a:rPr lang="en-US" sz="1600" dirty="0"/>
                <a:t>Equally likely</a:t>
              </a:r>
            </a:p>
          </p:txBody>
        </p:sp>
        <p:sp>
          <p:nvSpPr>
            <p:cNvPr id="35901" name="Freeform 19"/>
            <p:cNvSpPr>
              <a:spLocks/>
            </p:cNvSpPr>
            <p:nvPr/>
          </p:nvSpPr>
          <p:spPr bwMode="auto">
            <a:xfrm>
              <a:off x="5371" y="2387"/>
              <a:ext cx="140" cy="453"/>
            </a:xfrm>
            <a:custGeom>
              <a:avLst/>
              <a:gdLst>
                <a:gd name="T0" fmla="*/ 0 w 123"/>
                <a:gd name="T1" fmla="*/ 453 h 344"/>
                <a:gd name="T2" fmla="*/ 140 w 123"/>
                <a:gd name="T3" fmla="*/ 453 h 344"/>
                <a:gd name="T4" fmla="*/ 140 w 123"/>
                <a:gd name="T5" fmla="*/ 0 h 344"/>
                <a:gd name="T6" fmla="*/ 0 w 123"/>
                <a:gd name="T7" fmla="*/ 0 h 344"/>
                <a:gd name="T8" fmla="*/ 0 60000 65536"/>
                <a:gd name="T9" fmla="*/ 0 60000 65536"/>
                <a:gd name="T10" fmla="*/ 0 60000 65536"/>
                <a:gd name="T11" fmla="*/ 0 60000 65536"/>
                <a:gd name="T12" fmla="*/ 0 w 123"/>
                <a:gd name="T13" fmla="*/ 0 h 344"/>
                <a:gd name="T14" fmla="*/ 123 w 123"/>
                <a:gd name="T15" fmla="*/ 344 h 344"/>
              </a:gdLst>
              <a:ahLst/>
              <a:cxnLst>
                <a:cxn ang="T8">
                  <a:pos x="T0" y="T1"/>
                </a:cxn>
                <a:cxn ang="T9">
                  <a:pos x="T2" y="T3"/>
                </a:cxn>
                <a:cxn ang="T10">
                  <a:pos x="T4" y="T5"/>
                </a:cxn>
                <a:cxn ang="T11">
                  <a:pos x="T6" y="T7"/>
                </a:cxn>
              </a:cxnLst>
              <a:rect l="T12" t="T13" r="T14" b="T15"/>
              <a:pathLst>
                <a:path w="123" h="344">
                  <a:moveTo>
                    <a:pt x="0" y="344"/>
                  </a:moveTo>
                  <a:lnTo>
                    <a:pt x="123" y="344"/>
                  </a:lnTo>
                  <a:lnTo>
                    <a:pt x="123" y="0"/>
                  </a:lnTo>
                  <a:lnTo>
                    <a:pt x="0" y="0"/>
                  </a:lnTo>
                </a:path>
              </a:pathLst>
            </a:custGeom>
            <a:noFill/>
            <a:ln w="38100" cmpd="sng">
              <a:solidFill>
                <a:schemeClr val="tx1"/>
              </a:solidFill>
              <a:round/>
              <a:headEnd type="none" w="sm" len="sm"/>
              <a:tailEnd type="triangle" w="med" len="sm"/>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spTree>
    <p:extLst>
      <p:ext uri="{BB962C8B-B14F-4D97-AF65-F5344CB8AC3E}">
        <p14:creationId xmlns:p14="http://schemas.microsoft.com/office/powerpoint/2010/main" val="2476357575"/>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2000"/>
                            </p:stCondLst>
                            <p:childTnLst>
                              <p:par>
                                <p:cTn id="10" presetID="22" presetClass="entr" presetSubtype="4" fill="hold" nodeType="afterEffect">
                                  <p:stCondLst>
                                    <p:cond delay="1000"/>
                                  </p:stCondLst>
                                  <p:childTnLst>
                                    <p:set>
                                      <p:cBhvr>
                                        <p:cTn id="11" dur="1" fill="hold">
                                          <p:stCondLst>
                                            <p:cond delay="0"/>
                                          </p:stCondLst>
                                        </p:cTn>
                                        <p:tgtEl>
                                          <p:spTgt spid="38923"/>
                                        </p:tgtEl>
                                        <p:attrNameLst>
                                          <p:attrName>style.visibility</p:attrName>
                                        </p:attrNameLst>
                                      </p:cBhvr>
                                      <p:to>
                                        <p:strVal val="visible"/>
                                      </p:to>
                                    </p:set>
                                    <p:animEffect transition="in" filter="wipe(down)">
                                      <p:cBhvr>
                                        <p:cTn id="12" dur="1000"/>
                                        <p:tgtEl>
                                          <p:spTgt spid="38923"/>
                                        </p:tgtEl>
                                      </p:cBhvr>
                                    </p:animEffect>
                                  </p:childTnLst>
                                </p:cTn>
                              </p:par>
                            </p:childTnLst>
                          </p:cTn>
                        </p:par>
                        <p:par>
                          <p:cTn id="13" fill="hold" nodeType="afterGroup">
                            <p:stCondLst>
                              <p:cond delay="4000"/>
                            </p:stCondLst>
                            <p:childTnLst>
                              <p:par>
                                <p:cTn id="14" presetID="22" presetClass="entr" presetSubtype="4" fill="hold" nodeType="afterEffect">
                                  <p:stCondLst>
                                    <p:cond delay="1000"/>
                                  </p:stCondLst>
                                  <p:childTnLst>
                                    <p:set>
                                      <p:cBhvr>
                                        <p:cTn id="15" dur="1" fill="hold">
                                          <p:stCondLst>
                                            <p:cond delay="0"/>
                                          </p:stCondLst>
                                        </p:cTn>
                                        <p:tgtEl>
                                          <p:spTgt spid="38926"/>
                                        </p:tgtEl>
                                        <p:attrNameLst>
                                          <p:attrName>style.visibility</p:attrName>
                                        </p:attrNameLst>
                                      </p:cBhvr>
                                      <p:to>
                                        <p:strVal val="visible"/>
                                      </p:to>
                                    </p:set>
                                    <p:animEffect transition="in" filter="wipe(down)">
                                      <p:cBhvr>
                                        <p:cTn id="16" dur="1000"/>
                                        <p:tgtEl>
                                          <p:spTgt spid="38926"/>
                                        </p:tgtEl>
                                      </p:cBhvr>
                                    </p:animEffect>
                                  </p:childTnLst>
                                </p:cTn>
                              </p:par>
                            </p:childTnLst>
                          </p:cTn>
                        </p:par>
                        <p:par>
                          <p:cTn id="17" fill="hold" nodeType="afterGroup">
                            <p:stCondLst>
                              <p:cond delay="6000"/>
                            </p:stCondLst>
                            <p:childTnLst>
                              <p:par>
                                <p:cTn id="18" presetID="22" presetClass="entr" presetSubtype="4" fill="hold" nodeType="afterEffect">
                                  <p:stCondLst>
                                    <p:cond delay="1000"/>
                                  </p:stCondLst>
                                  <p:childTnLst>
                                    <p:set>
                                      <p:cBhvr>
                                        <p:cTn id="19" dur="1" fill="hold">
                                          <p:stCondLst>
                                            <p:cond delay="0"/>
                                          </p:stCondLst>
                                        </p:cTn>
                                        <p:tgtEl>
                                          <p:spTgt spid="38929"/>
                                        </p:tgtEl>
                                        <p:attrNameLst>
                                          <p:attrName>style.visibility</p:attrName>
                                        </p:attrNameLst>
                                      </p:cBhvr>
                                      <p:to>
                                        <p:strVal val="visible"/>
                                      </p:to>
                                    </p:set>
                                    <p:animEffect transition="in" filter="wipe(down)">
                                      <p:cBhvr>
                                        <p:cTn id="20" dur="1000"/>
                                        <p:tgtEl>
                                          <p:spTgt spid="38929"/>
                                        </p:tgtEl>
                                      </p:cBhvr>
                                    </p:animEffect>
                                  </p:childTnLst>
                                </p:cTn>
                              </p:par>
                            </p:childTnLst>
                          </p:cTn>
                        </p:par>
                        <p:par>
                          <p:cTn id="21" fill="hold" nodeType="afterGroup">
                            <p:stCondLst>
                              <p:cond delay="8000"/>
                            </p:stCondLst>
                            <p:childTnLst>
                              <p:par>
                                <p:cTn id="22" presetID="22" presetClass="entr" presetSubtype="8" fill="hold" grpId="0" nodeType="afterEffect">
                                  <p:stCondLst>
                                    <p:cond delay="1000"/>
                                  </p:stCondLst>
                                  <p:childTnLst>
                                    <p:set>
                                      <p:cBhvr>
                                        <p:cTn id="23" dur="1" fill="hold">
                                          <p:stCondLst>
                                            <p:cond delay="0"/>
                                          </p:stCondLst>
                                        </p:cTn>
                                        <p:tgtEl>
                                          <p:spTgt spid="38922"/>
                                        </p:tgtEl>
                                        <p:attrNameLst>
                                          <p:attrName>style.visibility</p:attrName>
                                        </p:attrNameLst>
                                      </p:cBhvr>
                                      <p:to>
                                        <p:strVal val="visible"/>
                                      </p:to>
                                    </p:set>
                                    <p:animEffect transition="in" filter="wipe(left)">
                                      <p:cBhvr>
                                        <p:cTn id="24" dur="10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r>
              <a:rPr lang="en-US" dirty="0">
                <a:latin typeface="Arial" charset="0"/>
                <a:cs typeface="Arial" charset="0"/>
              </a:rPr>
              <a:t>Decision Making Under Risk</a:t>
            </a:r>
          </a:p>
        </p:txBody>
      </p:sp>
      <p:sp>
        <p:nvSpPr>
          <p:cNvPr id="36866" name="Content Placeholder 1"/>
          <p:cNvSpPr>
            <a:spLocks noGrp="1"/>
          </p:cNvSpPr>
          <p:nvPr>
            <p:ph idx="1"/>
          </p:nvPr>
        </p:nvSpPr>
        <p:spPr>
          <a:xfrm>
            <a:off x="731838" y="1600200"/>
            <a:ext cx="7747000" cy="4525963"/>
          </a:xfrm>
        </p:spPr>
        <p:txBody>
          <a:bodyPr/>
          <a:lstStyle/>
          <a:p>
            <a:pPr>
              <a:buFont typeface="Arial Unicode MS" charset="0"/>
              <a:buChar char="▶"/>
            </a:pPr>
            <a:r>
              <a:rPr lang="en-US" dirty="0">
                <a:latin typeface="Arial" charset="0"/>
                <a:cs typeface="Arial" charset="0"/>
              </a:rPr>
              <a:t>Each possible state of nature has an assumed probability</a:t>
            </a:r>
          </a:p>
          <a:p>
            <a:pPr>
              <a:buFont typeface="Arial Unicode MS" charset="0"/>
              <a:buChar char="▶"/>
            </a:pPr>
            <a:r>
              <a:rPr lang="en-US" dirty="0">
                <a:latin typeface="Arial" charset="0"/>
                <a:cs typeface="Arial" charset="0"/>
              </a:rPr>
              <a:t>States of nature are mutually exclusive</a:t>
            </a:r>
          </a:p>
          <a:p>
            <a:pPr>
              <a:buFont typeface="Arial Unicode MS" charset="0"/>
              <a:buChar char="▶"/>
            </a:pPr>
            <a:r>
              <a:rPr lang="en-US" dirty="0">
                <a:latin typeface="Arial" charset="0"/>
                <a:cs typeface="Arial" charset="0"/>
              </a:rPr>
              <a:t>Probabilities must sum to 1</a:t>
            </a:r>
          </a:p>
          <a:p>
            <a:pPr>
              <a:buFont typeface="Arial Unicode MS" charset="0"/>
              <a:buChar char="▶"/>
            </a:pPr>
            <a:r>
              <a:rPr lang="en-US" dirty="0">
                <a:latin typeface="Arial" charset="0"/>
                <a:cs typeface="Arial" charset="0"/>
              </a:rPr>
              <a:t>Determine the </a:t>
            </a:r>
            <a:r>
              <a:rPr lang="en-US" b="1" dirty="0">
                <a:solidFill>
                  <a:schemeClr val="tx2"/>
                </a:solidFill>
                <a:latin typeface="Arial" charset="0"/>
                <a:cs typeface="Arial" charset="0"/>
              </a:rPr>
              <a:t>expected monetary value </a:t>
            </a:r>
            <a:r>
              <a:rPr lang="en-US" dirty="0">
                <a:latin typeface="Arial" charset="0"/>
                <a:cs typeface="Arial" charset="0"/>
              </a:rPr>
              <a:t>(</a:t>
            </a:r>
            <a:r>
              <a:rPr lang="en-US" b="1" dirty="0">
                <a:solidFill>
                  <a:srgbClr val="255898"/>
                </a:solidFill>
                <a:latin typeface="Arial" charset="0"/>
                <a:cs typeface="Arial" charset="0"/>
              </a:rPr>
              <a:t>EMV</a:t>
            </a:r>
            <a:r>
              <a:rPr lang="en-US" dirty="0">
                <a:latin typeface="Arial" charset="0"/>
                <a:cs typeface="Arial" charset="0"/>
              </a:rPr>
              <a:t>) for each alternative</a:t>
            </a:r>
          </a:p>
        </p:txBody>
      </p:sp>
    </p:spTree>
    <p:extLst>
      <p:ext uri="{BB962C8B-B14F-4D97-AF65-F5344CB8AC3E}">
        <p14:creationId xmlns:p14="http://schemas.microsoft.com/office/powerpoint/2010/main" val="1551266353"/>
      </p:ext>
    </p:extLst>
  </p:cSld>
  <p:clrMapOvr>
    <a:masterClrMapping/>
  </p:clrMapOvr>
  <p:transition>
    <p:pull dir="l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r>
              <a:rPr lang="en-US" dirty="0">
                <a:latin typeface="Arial" charset="0"/>
                <a:cs typeface="Arial" charset="0"/>
              </a:rPr>
              <a:t>Expected Monetary Value</a:t>
            </a:r>
          </a:p>
        </p:txBody>
      </p:sp>
      <p:graphicFrame>
        <p:nvGraphicFramePr>
          <p:cNvPr id="40963" name="Group 3"/>
          <p:cNvGraphicFramePr>
            <a:graphicFrameLocks noGrp="1"/>
          </p:cNvGraphicFramePr>
          <p:nvPr/>
        </p:nvGraphicFramePr>
        <p:xfrm>
          <a:off x="685800" y="1993900"/>
          <a:ext cx="7772400" cy="4043680"/>
        </p:xfrm>
        <a:graphic>
          <a:graphicData uri="http://schemas.openxmlformats.org/drawingml/2006/table">
            <a:tbl>
              <a:tblPr/>
              <a:tblGrid>
                <a:gridCol w="3149600">
                  <a:extLst>
                    <a:ext uri="{9D8B030D-6E8A-4147-A177-3AD203B41FA5}">
                      <a16:colId xmlns:a16="http://schemas.microsoft.com/office/drawing/2014/main" val="20000"/>
                    </a:ext>
                  </a:extLst>
                </a:gridCol>
                <a:gridCol w="419100">
                  <a:extLst>
                    <a:ext uri="{9D8B030D-6E8A-4147-A177-3AD203B41FA5}">
                      <a16:colId xmlns:a16="http://schemas.microsoft.com/office/drawing/2014/main" val="20001"/>
                    </a:ext>
                  </a:extLst>
                </a:gridCol>
                <a:gridCol w="660400">
                  <a:extLst>
                    <a:ext uri="{9D8B030D-6E8A-4147-A177-3AD203B41FA5}">
                      <a16:colId xmlns:a16="http://schemas.microsoft.com/office/drawing/2014/main" val="20002"/>
                    </a:ext>
                  </a:extLst>
                </a:gridCol>
                <a:gridCol w="3543300">
                  <a:extLst>
                    <a:ext uri="{9D8B030D-6E8A-4147-A177-3AD203B41FA5}">
                      <a16:colId xmlns:a16="http://schemas.microsoft.com/office/drawing/2014/main" val="20003"/>
                    </a:ext>
                  </a:extLst>
                </a:gridCol>
              </a:tblGrid>
              <a:tr h="1257300">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EMV (Alternative </a:t>
                      </a:r>
                      <a:r>
                        <a:rPr kumimoji="0" lang="en-US" sz="2400" b="0" i="1" u="none" strike="noStrike" cap="none" normalizeH="0" baseline="0" dirty="0">
                          <a:ln>
                            <a:noFill/>
                          </a:ln>
                          <a:solidFill>
                            <a:schemeClr val="tx1"/>
                          </a:solidFill>
                          <a:effectLst/>
                          <a:latin typeface="Times New Roman" charset="0"/>
                          <a:ea typeface="MS PGothic" charset="0"/>
                          <a:cs typeface="Times New Roman" charset="0"/>
                        </a:rPr>
                        <a:t>i</a:t>
                      </a:r>
                      <a:r>
                        <a:rPr kumimoji="0" lang="en-US" sz="24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(Payoff of 1</a:t>
                      </a:r>
                      <a:r>
                        <a:rPr kumimoji="0" lang="en-US" sz="2400" b="0" i="0" u="none" strike="noStrike" cap="none" normalizeH="0" baseline="30000" dirty="0">
                          <a:ln>
                            <a:noFill/>
                          </a:ln>
                          <a:solidFill>
                            <a:schemeClr val="tx1"/>
                          </a:solidFill>
                          <a:effectLst/>
                          <a:latin typeface="Arial" charset="0"/>
                          <a:ea typeface="MS PGothic" charset="0"/>
                          <a:cs typeface="MS PGothic" charset="0"/>
                        </a:rPr>
                        <a:t>st</a:t>
                      </a:r>
                      <a:r>
                        <a:rPr kumimoji="0" lang="en-US" sz="2400" b="0" i="0" u="none" strike="noStrike" cap="none" normalizeH="0" baseline="0" dirty="0">
                          <a:ln>
                            <a:noFill/>
                          </a:ln>
                          <a:solidFill>
                            <a:schemeClr val="tx1"/>
                          </a:solidFill>
                          <a:effectLst/>
                          <a:latin typeface="Arial" charset="0"/>
                          <a:ea typeface="MS PGothic" charset="0"/>
                          <a:cs typeface="MS PGothic" charset="0"/>
                        </a:rPr>
                        <a:t> state of nature) x (Probability of 1</a:t>
                      </a:r>
                      <a:r>
                        <a:rPr kumimoji="0" lang="en-US" sz="2400" b="0" i="0" u="none" strike="noStrike" cap="none" normalizeH="0" baseline="30000" dirty="0">
                          <a:ln>
                            <a:noFill/>
                          </a:ln>
                          <a:solidFill>
                            <a:schemeClr val="tx1"/>
                          </a:solidFill>
                          <a:effectLst/>
                          <a:latin typeface="Arial" charset="0"/>
                          <a:ea typeface="MS PGothic" charset="0"/>
                          <a:cs typeface="MS PGothic" charset="0"/>
                        </a:rPr>
                        <a:t>st</a:t>
                      </a:r>
                      <a:r>
                        <a:rPr kumimoji="0" lang="en-US" sz="2400" b="0" i="0" u="none" strike="noStrike" cap="none" normalizeH="0" baseline="0" dirty="0">
                          <a:ln>
                            <a:noFill/>
                          </a:ln>
                          <a:solidFill>
                            <a:schemeClr val="tx1"/>
                          </a:solidFill>
                          <a:effectLst/>
                          <a:latin typeface="Arial" charset="0"/>
                          <a:ea typeface="MS PGothic" charset="0"/>
                          <a:cs typeface="MS PGothic" charset="0"/>
                        </a:rPr>
                        <a:t> state of nature)</a:t>
                      </a:r>
                    </a:p>
                  </a:txBody>
                  <a:tcPr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1231900">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endParaRPr kumimoji="0" lang="en-US" sz="2400" b="0" i="0" u="none" strike="noStrike" cap="none" normalizeH="0" baseline="0" dirty="0">
                        <a:ln>
                          <a:noFill/>
                        </a:ln>
                        <a:solidFill>
                          <a:schemeClr val="tx1"/>
                        </a:solidFill>
                        <a:effectLst/>
                        <a:latin typeface="Arial" charset="0"/>
                        <a:ea typeface="MS PGothic" charset="0"/>
                        <a:cs typeface="MS PGothic"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(Payoff of 2</a:t>
                      </a:r>
                      <a:r>
                        <a:rPr kumimoji="0" lang="en-US" sz="2400" b="0" i="0" u="none" strike="noStrike" cap="none" normalizeH="0" baseline="30000" dirty="0">
                          <a:ln>
                            <a:noFill/>
                          </a:ln>
                          <a:solidFill>
                            <a:schemeClr val="tx1"/>
                          </a:solidFill>
                          <a:effectLst/>
                          <a:latin typeface="Arial" charset="0"/>
                          <a:ea typeface="MS PGothic" charset="0"/>
                          <a:cs typeface="MS PGothic" charset="0"/>
                        </a:rPr>
                        <a:t>nd</a:t>
                      </a:r>
                      <a:r>
                        <a:rPr kumimoji="0" lang="en-US" sz="2400" b="0" i="0" u="none" strike="noStrike" cap="none" normalizeH="0" baseline="0" dirty="0">
                          <a:ln>
                            <a:noFill/>
                          </a:ln>
                          <a:solidFill>
                            <a:schemeClr val="tx1"/>
                          </a:solidFill>
                          <a:effectLst/>
                          <a:latin typeface="Arial" charset="0"/>
                          <a:ea typeface="MS PGothic" charset="0"/>
                          <a:cs typeface="MS PGothic" charset="0"/>
                        </a:rPr>
                        <a:t> state of nature) x (Probability of 2</a:t>
                      </a:r>
                      <a:r>
                        <a:rPr kumimoji="0" lang="en-US" sz="2400" b="0" i="0" u="none" strike="noStrike" cap="none" normalizeH="0" baseline="30000" dirty="0">
                          <a:ln>
                            <a:noFill/>
                          </a:ln>
                          <a:solidFill>
                            <a:schemeClr val="tx1"/>
                          </a:solidFill>
                          <a:effectLst/>
                          <a:latin typeface="Arial" charset="0"/>
                          <a:ea typeface="MS PGothic" charset="0"/>
                          <a:cs typeface="MS PGothic" charset="0"/>
                        </a:rPr>
                        <a:t>nd</a:t>
                      </a:r>
                      <a:r>
                        <a:rPr kumimoji="0" lang="en-US" sz="2400" b="0" i="0" u="none" strike="noStrike" cap="none" normalizeH="0" baseline="0" dirty="0">
                          <a:ln>
                            <a:noFill/>
                          </a:ln>
                          <a:solidFill>
                            <a:schemeClr val="tx1"/>
                          </a:solidFill>
                          <a:effectLst/>
                          <a:latin typeface="Arial" charset="0"/>
                          <a:ea typeface="MS PGothic" charset="0"/>
                          <a:cs typeface="MS PGothic" charset="0"/>
                        </a:rPr>
                        <a:t> state of nature)</a:t>
                      </a:r>
                    </a:p>
                  </a:txBody>
                  <a:tcPr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1354138">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endParaRPr kumimoji="0" lang="en-US" sz="2400" b="0" i="0" u="none" strike="noStrike" cap="none" normalizeH="0" baseline="0" dirty="0">
                        <a:ln>
                          <a:noFill/>
                        </a:ln>
                        <a:solidFill>
                          <a:schemeClr val="tx1"/>
                        </a:solidFill>
                        <a:effectLst/>
                        <a:latin typeface="Arial" charset="0"/>
                        <a:ea typeface="MS PGothic" charset="0"/>
                        <a:cs typeface="MS PGothic" charset="0"/>
                      </a:endParaRPr>
                    </a:p>
                  </a:txBody>
                  <a:tcPr horzOverflow="overflow">
                    <a:lnL>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 … +</a:t>
                      </a:r>
                    </a:p>
                  </a:txBody>
                  <a:tcP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MS PGothic" charset="0"/>
                          <a:cs typeface="MS PGothic" charset="0"/>
                        </a:rPr>
                        <a:t>(Payoff of last state of nature) x (Probability of last state of nature)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MS PGothic" charset="0"/>
                        <a:cs typeface="MS PGothic" charset="0"/>
                      </a:endParaRP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89903636"/>
      </p:ext>
    </p:extLst>
  </p:cSld>
  <p:clrMapOvr>
    <a:masterClrMapping/>
  </p:clrMapOvr>
  <p:transition spd="slow">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1000"/>
                                  </p:stCondLst>
                                  <p:childTnLst>
                                    <p:set>
                                      <p:cBhvr>
                                        <p:cTn id="6" dur="1" fill="hold">
                                          <p:stCondLst>
                                            <p:cond delay="0"/>
                                          </p:stCondLst>
                                        </p:cTn>
                                        <p:tgtEl>
                                          <p:spTgt spid="40963"/>
                                        </p:tgtEl>
                                        <p:attrNameLst>
                                          <p:attrName>style.visibility</p:attrName>
                                        </p:attrNameLst>
                                      </p:cBhvr>
                                      <p:to>
                                        <p:strVal val="visible"/>
                                      </p:to>
                                    </p:set>
                                    <p:animEffect transition="in" filter="strips(downRight)">
                                      <p:cBhvr>
                                        <p:cTn id="7" dur="10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r>
              <a:rPr lang="en-US" dirty="0">
                <a:latin typeface="Arial" charset="0"/>
                <a:cs typeface="Arial" charset="0"/>
              </a:rPr>
              <a:t>EMV Example</a:t>
            </a:r>
          </a:p>
        </p:txBody>
      </p:sp>
      <p:sp>
        <p:nvSpPr>
          <p:cNvPr id="43011" name="Rectangle 3"/>
          <p:cNvSpPr>
            <a:spLocks noChangeArrowheads="1"/>
          </p:cNvSpPr>
          <p:nvPr/>
        </p:nvSpPr>
        <p:spPr bwMode="auto">
          <a:xfrm>
            <a:off x="647700" y="4730750"/>
            <a:ext cx="7994650" cy="1354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457200" indent="-457200">
              <a:spcAft>
                <a:spcPts val="600"/>
              </a:spcAft>
              <a:buFont typeface="Times" charset="0"/>
              <a:buAutoNum type="arabicPeriod"/>
            </a:pPr>
            <a:r>
              <a:rPr lang="en-US" sz="2400" dirty="0"/>
              <a:t>EMV(</a:t>
            </a:r>
            <a:r>
              <a:rPr lang="en-US" sz="2400" i="1" dirty="0"/>
              <a:t>A</a:t>
            </a:r>
            <a:r>
              <a:rPr lang="en-US" sz="2400" baseline="-25000" dirty="0"/>
              <a:t>1</a:t>
            </a:r>
            <a:r>
              <a:rPr lang="en-US" sz="2400" dirty="0"/>
              <a:t>) = (.6)($200,000) + (.4)(–$180,000) = $48,000</a:t>
            </a:r>
          </a:p>
          <a:p>
            <a:pPr marL="457200" indent="-457200">
              <a:spcAft>
                <a:spcPts val="600"/>
              </a:spcAft>
              <a:buFont typeface="Times" charset="0"/>
              <a:buAutoNum type="arabicPeriod"/>
            </a:pPr>
            <a:r>
              <a:rPr lang="en-US" sz="2400" dirty="0"/>
              <a:t>EMV(</a:t>
            </a:r>
            <a:r>
              <a:rPr lang="en-US" sz="2400" i="1" dirty="0"/>
              <a:t>A</a:t>
            </a:r>
            <a:r>
              <a:rPr lang="en-US" sz="2400" baseline="-25000" dirty="0"/>
              <a:t>2</a:t>
            </a:r>
            <a:r>
              <a:rPr lang="en-US" sz="2400" dirty="0"/>
              <a:t>) = (.6)($100,000) + (.4)(–$20,000) = $52,000</a:t>
            </a:r>
          </a:p>
          <a:p>
            <a:pPr marL="457200" indent="-457200">
              <a:spcAft>
                <a:spcPts val="600"/>
              </a:spcAft>
              <a:buFont typeface="Times" charset="0"/>
              <a:buAutoNum type="arabicPeriod"/>
            </a:pPr>
            <a:r>
              <a:rPr lang="en-US" sz="2400" dirty="0"/>
              <a:t>EMV(</a:t>
            </a:r>
            <a:r>
              <a:rPr lang="en-US" sz="2400" i="1" dirty="0"/>
              <a:t>A</a:t>
            </a:r>
            <a:r>
              <a:rPr lang="en-US" sz="2400" baseline="-25000" dirty="0"/>
              <a:t>3</a:t>
            </a:r>
            <a:r>
              <a:rPr lang="en-US" sz="2400" dirty="0"/>
              <a:t>) = (.6)($0) + (.4)($0) = $0</a:t>
            </a:r>
          </a:p>
        </p:txBody>
      </p:sp>
      <p:graphicFrame>
        <p:nvGraphicFramePr>
          <p:cNvPr id="2" name="Table 1"/>
          <p:cNvGraphicFramePr>
            <a:graphicFrameLocks noGrp="1"/>
          </p:cNvGraphicFramePr>
          <p:nvPr/>
        </p:nvGraphicFramePr>
        <p:xfrm>
          <a:off x="647700" y="1524000"/>
          <a:ext cx="7823200" cy="2868930"/>
        </p:xfrm>
        <a:graphic>
          <a:graphicData uri="http://schemas.openxmlformats.org/drawingml/2006/table">
            <a:tbl>
              <a:tblPr/>
              <a:tblGrid>
                <a:gridCol w="16891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552700">
                  <a:extLst>
                    <a:ext uri="{9D8B030D-6E8A-4147-A177-3AD203B41FA5}">
                      <a16:colId xmlns:a16="http://schemas.microsoft.com/office/drawing/2014/main" val="20003"/>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bg1"/>
                          </a:solidFill>
                          <a:effectLst/>
                          <a:latin typeface="Arial" charset="0"/>
                          <a:ea typeface="ＭＳ Ｐゴシック" charset="0"/>
                          <a:cs typeface="Arial" charset="0"/>
                        </a:rPr>
                        <a:t>TABLE A.3</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rgbClr val="000000"/>
                    </a:solidFill>
                  </a:tcPr>
                </a:tc>
                <a:tc gridSpan="3">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Decision Table for Getz Products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FFFFFF"/>
                        </a:solidFill>
                        <a:effectLst/>
                        <a:latin typeface="Arial" charset="0"/>
                        <a:ea typeface="ＭＳ Ｐゴシック" charset="0"/>
                        <a:cs typeface="Arial" charset="0"/>
                      </a:endParaRP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charset="0"/>
                          <a:ea typeface="ＭＳ Ｐゴシック" charset="0"/>
                          <a:cs typeface="Arial" charset="0"/>
                        </a:rPr>
                        <a:t>STATES OF NATURE</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1"/>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charset="0"/>
                          <a:ea typeface="ＭＳ Ｐゴシック" charset="0"/>
                          <a:cs typeface="Arial" charset="0"/>
                        </a:rPr>
                        <a:t>ALTERNATIVES</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charset="0"/>
                          <a:ea typeface="ＭＳ Ｐゴシック" charset="0"/>
                          <a:cs typeface="Arial" charset="0"/>
                        </a:rPr>
                        <a:t>FAVORABLE MARKET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Arial" charset="0"/>
                          <a:ea typeface="ＭＳ Ｐゴシック" charset="0"/>
                          <a:cs typeface="Arial" charset="0"/>
                        </a:rPr>
                        <a:t>UNFAVORABLE MARKET</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Construct large plant (</a:t>
                      </a:r>
                      <a:r>
                        <a:rPr kumimoji="0" lang="en-US" sz="1800" b="0" i="1" u="none" strike="noStrike" cap="none" normalizeH="0" baseline="0" dirty="0">
                          <a:ln>
                            <a:noFill/>
                          </a:ln>
                          <a:solidFill>
                            <a:schemeClr val="tx1"/>
                          </a:solidFill>
                          <a:effectLst/>
                          <a:latin typeface="Arial" charset="0"/>
                          <a:ea typeface="ＭＳ Ｐゴシック" charset="0"/>
                          <a:cs typeface="Arial" charset="0"/>
                        </a:rPr>
                        <a:t>A</a:t>
                      </a:r>
                      <a:r>
                        <a:rPr kumimoji="0" lang="en-US" sz="1800" b="0" i="0" u="none" strike="noStrike" cap="none" normalizeH="0" baseline="-25000" dirty="0">
                          <a:ln>
                            <a:noFill/>
                          </a:ln>
                          <a:solidFill>
                            <a:schemeClr val="tx1"/>
                          </a:solidFill>
                          <a:effectLst/>
                          <a:latin typeface="Arial" charset="0"/>
                          <a:ea typeface="ＭＳ Ｐゴシック" charset="0"/>
                          <a:cs typeface="Arial" charset="0"/>
                        </a:rPr>
                        <a:t>1</a:t>
                      </a:r>
                      <a:r>
                        <a:rPr kumimoji="0" lang="en-US" sz="1800" b="0" i="0" u="none" strike="noStrike" cap="none" normalizeH="0" baseline="0" dirty="0">
                          <a:ln>
                            <a:noFill/>
                          </a:ln>
                          <a:solidFill>
                            <a:schemeClr val="tx1"/>
                          </a:solidFill>
                          <a:effectLst/>
                          <a:latin typeface="Arial" charset="0"/>
                          <a:ea typeface="ＭＳ Ｐゴシック" charset="0"/>
                          <a:cs typeface="Arial" charset="0"/>
                        </a:rPr>
                        <a: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5240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$200,000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01800" algn="r"/>
                          <a:tab pos="17907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–$180,000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Construct small plant (</a:t>
                      </a:r>
                      <a:r>
                        <a:rPr kumimoji="0" lang="en-US" sz="1800" b="0" i="1" u="none" strike="noStrike" cap="none" normalizeH="0" baseline="0" dirty="0">
                          <a:ln>
                            <a:noFill/>
                          </a:ln>
                          <a:solidFill>
                            <a:schemeClr val="tx1"/>
                          </a:solidFill>
                          <a:effectLst/>
                          <a:latin typeface="Arial" charset="0"/>
                          <a:ea typeface="ＭＳ Ｐゴシック" charset="0"/>
                          <a:cs typeface="Arial" charset="0"/>
                        </a:rPr>
                        <a:t>A</a:t>
                      </a:r>
                      <a:r>
                        <a:rPr kumimoji="0" lang="en-US" sz="1800" b="0" i="0" u="none" strike="noStrike" cap="none" normalizeH="0" baseline="-25000" dirty="0">
                          <a:ln>
                            <a:noFill/>
                          </a:ln>
                          <a:solidFill>
                            <a:schemeClr val="tx1"/>
                          </a:solidFill>
                          <a:effectLst/>
                          <a:latin typeface="Arial" charset="0"/>
                          <a:ea typeface="ＭＳ Ｐゴシック" charset="0"/>
                          <a:cs typeface="Arial" charset="0"/>
                        </a:rPr>
                        <a:t>2</a:t>
                      </a:r>
                      <a:r>
                        <a:rPr kumimoji="0" lang="en-US" sz="1800" b="0" i="0" u="none" strike="noStrike" cap="none" normalizeH="0" baseline="0" dirty="0">
                          <a:ln>
                            <a:noFill/>
                          </a:ln>
                          <a:solidFill>
                            <a:schemeClr val="tx1"/>
                          </a:solidFill>
                          <a:effectLst/>
                          <a:latin typeface="Arial" charset="0"/>
                          <a:ea typeface="ＭＳ Ｐゴシック" charset="0"/>
                          <a:cs typeface="Arial" charset="0"/>
                        </a:rPr>
                        <a: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5240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$100,000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01800" algn="r"/>
                          <a:tab pos="17907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  20,000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Do nothing (</a:t>
                      </a:r>
                      <a:r>
                        <a:rPr kumimoji="0" lang="en-US" sz="1800" b="0" i="1" u="none" strike="noStrike" cap="none" normalizeH="0" baseline="0" dirty="0">
                          <a:ln>
                            <a:noFill/>
                          </a:ln>
                          <a:solidFill>
                            <a:schemeClr val="tx1"/>
                          </a:solidFill>
                          <a:effectLst/>
                          <a:latin typeface="Arial" charset="0"/>
                          <a:ea typeface="ＭＳ Ｐゴシック" charset="0"/>
                          <a:cs typeface="Arial" charset="0"/>
                        </a:rPr>
                        <a:t>A</a:t>
                      </a:r>
                      <a:r>
                        <a:rPr kumimoji="0" lang="en-US" sz="1800" b="0" i="0" u="none" strike="noStrike" cap="none" normalizeH="0" baseline="-25000" dirty="0">
                          <a:ln>
                            <a:noFill/>
                          </a:ln>
                          <a:solidFill>
                            <a:schemeClr val="tx1"/>
                          </a:solidFill>
                          <a:effectLst/>
                          <a:latin typeface="Arial" charset="0"/>
                          <a:ea typeface="ＭＳ Ｐゴシック" charset="0"/>
                          <a:cs typeface="Arial" charset="0"/>
                        </a:rPr>
                        <a:t>3</a:t>
                      </a:r>
                      <a:r>
                        <a:rPr kumimoji="0" lang="en-US" sz="1800" b="0" i="0" u="none" strike="noStrike" cap="none" normalizeH="0" baseline="0" dirty="0">
                          <a:ln>
                            <a:noFill/>
                          </a:ln>
                          <a:solidFill>
                            <a:schemeClr val="tx1"/>
                          </a:solidFill>
                          <a:effectLst/>
                          <a:latin typeface="Arial" charset="0"/>
                          <a:ea typeface="ＭＳ Ｐゴシック" charset="0"/>
                          <a:cs typeface="Arial" charset="0"/>
                        </a:rPr>
                        <a: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5240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01800" algn="r"/>
                          <a:tab pos="17907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           0</a:t>
                      </a:r>
                    </a:p>
                  </a:txBody>
                  <a:tcPr anchor="b"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Probabilities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5240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0.6</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01800" algn="r"/>
                          <a:tab pos="1790700" algn="r"/>
                        </a:tabLst>
                      </a:pPr>
                      <a:r>
                        <a:rPr kumimoji="0" lang="en-US" sz="1800" b="0" i="0" u="none" strike="noStrike" cap="none" normalizeH="0" baseline="0" dirty="0">
                          <a:ln>
                            <a:noFill/>
                          </a:ln>
                          <a:solidFill>
                            <a:schemeClr val="tx1"/>
                          </a:solidFill>
                          <a:effectLst/>
                          <a:latin typeface="Arial" charset="0"/>
                          <a:ea typeface="ＭＳ Ｐゴシック" charset="0"/>
                          <a:cs typeface="Arial" charset="0"/>
                        </a:rPr>
                        <a:t>	0.4</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5" name="Oval 10"/>
          <p:cNvSpPr>
            <a:spLocks noChangeArrowheads="1"/>
          </p:cNvSpPr>
          <p:nvPr/>
        </p:nvSpPr>
        <p:spPr bwMode="auto">
          <a:xfrm>
            <a:off x="6934200" y="5067300"/>
            <a:ext cx="1752600" cy="647700"/>
          </a:xfrm>
          <a:prstGeom prst="ellipse">
            <a:avLst/>
          </a:prstGeom>
          <a:noFill/>
          <a:ln w="76200">
            <a:solidFill>
              <a:schemeClr val="accent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2400" dirty="0"/>
          </a:p>
        </p:txBody>
      </p:sp>
      <p:sp>
        <p:nvSpPr>
          <p:cNvPr id="16" name="Rectangle 11"/>
          <p:cNvSpPr>
            <a:spLocks noChangeArrowheads="1"/>
          </p:cNvSpPr>
          <p:nvPr/>
        </p:nvSpPr>
        <p:spPr bwMode="auto">
          <a:xfrm>
            <a:off x="5915025" y="5792788"/>
            <a:ext cx="2008188" cy="754062"/>
          </a:xfrm>
          <a:prstGeom prst="rect">
            <a:avLst/>
          </a:prstGeom>
          <a:solidFill>
            <a:schemeClr val="accent4"/>
          </a:solidFill>
          <a:ln>
            <a:solidFill>
              <a:schemeClr val="tx1"/>
            </a:solidFill>
          </a:ln>
          <a:effectLst/>
        </p:spPr>
        <p:txBody>
          <a:bodyPr wrap="none" lIns="198000" tIns="190800" rIns="198000" bIns="190800">
            <a:spAutoFit/>
          </a:bodyPr>
          <a:lstStyle/>
          <a:p>
            <a:pPr fontAlgn="auto">
              <a:spcBef>
                <a:spcPts val="0"/>
              </a:spcBef>
              <a:spcAft>
                <a:spcPts val="0"/>
              </a:spcAft>
              <a:defRPr/>
            </a:pPr>
            <a:r>
              <a:rPr lang="en-US" sz="2400" dirty="0">
                <a:latin typeface="+mn-lt"/>
                <a:ea typeface="+mn-ea"/>
                <a:cs typeface="+mn-cs"/>
              </a:rPr>
              <a:t>Best Option</a:t>
            </a:r>
          </a:p>
        </p:txBody>
      </p:sp>
    </p:spTree>
    <p:extLst>
      <p:ext uri="{BB962C8B-B14F-4D97-AF65-F5344CB8AC3E}">
        <p14:creationId xmlns:p14="http://schemas.microsoft.com/office/powerpoint/2010/main" val="3075000550"/>
      </p:ext>
    </p:extLst>
  </p:cSld>
  <p:clrMapOvr>
    <a:masterClrMapping/>
  </p:clrMapOvr>
  <p:transition spd="slow">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2000"/>
                            </p:stCondLst>
                            <p:childTnLst>
                              <p:par>
                                <p:cTn id="10" presetID="22" presetClass="entr" presetSubtype="8" fill="hold" grpId="0" nodeType="afterEffect">
                                  <p:stCondLst>
                                    <p:cond delay="1000"/>
                                  </p:stCondLst>
                                  <p:childTnLst>
                                    <p:set>
                                      <p:cBhvr>
                                        <p:cTn id="11" dur="1" fill="hold">
                                          <p:stCondLst>
                                            <p:cond delay="0"/>
                                          </p:stCondLst>
                                        </p:cTn>
                                        <p:tgtEl>
                                          <p:spTgt spid="43011"/>
                                        </p:tgtEl>
                                        <p:attrNameLst>
                                          <p:attrName>style.visibility</p:attrName>
                                        </p:attrNameLst>
                                      </p:cBhvr>
                                      <p:to>
                                        <p:strVal val="visible"/>
                                      </p:to>
                                    </p:set>
                                    <p:animEffect transition="in" filter="wipe(left)">
                                      <p:cBhvr>
                                        <p:cTn id="12" dur="1000"/>
                                        <p:tgtEl>
                                          <p:spTgt spid="430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272"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1000" fill="hold"/>
                                        <p:tgtEl>
                                          <p:spTgt spid="15"/>
                                        </p:tgtEl>
                                        <p:attrNameLst>
                                          <p:attrName>ppt_w</p:attrName>
                                        </p:attrNameLst>
                                      </p:cBhvr>
                                      <p:tavLst>
                                        <p:tav tm="0">
                                          <p:val>
                                            <p:strVal val="2/3*#ppt_w"/>
                                          </p:val>
                                        </p:tav>
                                        <p:tav tm="100000">
                                          <p:val>
                                            <p:strVal val="#ppt_w"/>
                                          </p:val>
                                        </p:tav>
                                      </p:tavLst>
                                    </p:anim>
                                    <p:anim calcmode="lin" valueType="num">
                                      <p:cBhvr>
                                        <p:cTn id="18" dur="1000" fill="hold"/>
                                        <p:tgtEl>
                                          <p:spTgt spid="15"/>
                                        </p:tgtEl>
                                        <p:attrNameLst>
                                          <p:attrName>ppt_h</p:attrName>
                                        </p:attrNameLst>
                                      </p:cBhvr>
                                      <p:tavLst>
                                        <p:tav tm="0">
                                          <p:val>
                                            <p:strVal val="2/3*#ppt_h"/>
                                          </p:val>
                                        </p:tav>
                                        <p:tav tm="100000">
                                          <p:val>
                                            <p:strVal val="#ppt_h"/>
                                          </p:val>
                                        </p:tav>
                                      </p:tavLst>
                                    </p:anim>
                                  </p:childTnLst>
                                </p:cTn>
                              </p:par>
                              <p:par>
                                <p:cTn id="19" presetID="22" presetClass="entr" presetSubtype="8"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ipe(left)">
                                      <p:cBhvr>
                                        <p:cTn id="21"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autoUpdateAnimBg="0"/>
      <p:bldP spid="15"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extLst/>
        </p:spPr>
        <p:txBody>
          <a:bodyPr rtlCol="0">
            <a:normAutofit fontScale="90000"/>
          </a:bodyPr>
          <a:lstStyle/>
          <a:p>
            <a:pPr fontAlgn="auto">
              <a:spcAft>
                <a:spcPts val="0"/>
              </a:spcAft>
              <a:defRPr/>
            </a:pPr>
            <a:r>
              <a:rPr lang="en-US" dirty="0">
                <a:ea typeface="+mj-ea"/>
              </a:rPr>
              <a:t>Decision Making Under Certainty</a:t>
            </a:r>
          </a:p>
        </p:txBody>
      </p:sp>
      <p:sp>
        <p:nvSpPr>
          <p:cNvPr id="41986" name="Content Placeholder 1"/>
          <p:cNvSpPr>
            <a:spLocks noGrp="1"/>
          </p:cNvSpPr>
          <p:nvPr>
            <p:ph idx="1"/>
          </p:nvPr>
        </p:nvSpPr>
        <p:spPr>
          <a:xfrm>
            <a:off x="873125" y="1933575"/>
            <a:ext cx="7200900" cy="3149600"/>
          </a:xfrm>
        </p:spPr>
        <p:txBody>
          <a:bodyPr/>
          <a:lstStyle/>
          <a:p>
            <a:pPr>
              <a:buFont typeface="Arial Unicode MS" charset="0"/>
              <a:buChar char="▶"/>
            </a:pPr>
            <a:r>
              <a:rPr lang="en-US" dirty="0">
                <a:latin typeface="Arial" charset="0"/>
                <a:cs typeface="Arial" charset="0"/>
              </a:rPr>
              <a:t>Is the cost of perfect information worth it?</a:t>
            </a:r>
          </a:p>
          <a:p>
            <a:pPr>
              <a:buFont typeface="Arial Unicode MS" charset="0"/>
              <a:buChar char="▶"/>
            </a:pPr>
            <a:r>
              <a:rPr lang="en-US" dirty="0">
                <a:latin typeface="Arial" charset="0"/>
                <a:cs typeface="Arial" charset="0"/>
              </a:rPr>
              <a:t>Determine the </a:t>
            </a:r>
            <a:r>
              <a:rPr lang="en-US" b="1" dirty="0">
                <a:latin typeface="Arial" charset="0"/>
                <a:cs typeface="Arial" charset="0"/>
              </a:rPr>
              <a:t>expected value of perfect information (EVPI)</a:t>
            </a:r>
          </a:p>
        </p:txBody>
      </p:sp>
    </p:spTree>
    <p:extLst>
      <p:ext uri="{BB962C8B-B14F-4D97-AF65-F5344CB8AC3E}">
        <p14:creationId xmlns:p14="http://schemas.microsoft.com/office/powerpoint/2010/main" val="432101042"/>
      </p:ext>
    </p:extLst>
  </p:cSld>
  <p:clrMapOvr>
    <a:masterClrMapping/>
  </p:clrMapOvr>
  <p:transition spd="slow">
    <p:pull dir="l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11188" y="341313"/>
            <a:ext cx="7920037" cy="1384300"/>
          </a:xfrm>
          <a:extLst/>
        </p:spPr>
        <p:txBody>
          <a:bodyPr rtlCol="0">
            <a:normAutofit fontScale="90000"/>
          </a:bodyPr>
          <a:lstStyle/>
          <a:p>
            <a:pPr fontAlgn="auto">
              <a:spcAft>
                <a:spcPts val="0"/>
              </a:spcAft>
              <a:defRPr/>
            </a:pPr>
            <a:r>
              <a:rPr lang="en-US" dirty="0">
                <a:ea typeface="+mj-ea"/>
              </a:rPr>
              <a:t>Expected Value of </a:t>
            </a:r>
            <a:br>
              <a:rPr lang="en-US" dirty="0">
                <a:ea typeface="+mj-ea"/>
              </a:rPr>
            </a:br>
            <a:r>
              <a:rPr lang="en-US" dirty="0">
                <a:ea typeface="+mj-ea"/>
              </a:rPr>
              <a:t>Perfect Information</a:t>
            </a:r>
          </a:p>
        </p:txBody>
      </p:sp>
      <p:sp>
        <p:nvSpPr>
          <p:cNvPr id="49155" name="Rectangle 3"/>
          <p:cNvSpPr>
            <a:spLocks noChangeArrowheads="1"/>
          </p:cNvSpPr>
          <p:nvPr/>
        </p:nvSpPr>
        <p:spPr bwMode="auto">
          <a:xfrm>
            <a:off x="844550" y="1839913"/>
            <a:ext cx="7454900"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nSpc>
                <a:spcPct val="90000"/>
              </a:lnSpc>
            </a:pPr>
            <a:r>
              <a:rPr lang="en-US" sz="2800" dirty="0"/>
              <a:t>EVPI is the difference between the payoff under certainty and the payoff under risk</a:t>
            </a:r>
          </a:p>
        </p:txBody>
      </p:sp>
      <p:grpSp>
        <p:nvGrpSpPr>
          <p:cNvPr id="49156" name="Group 4"/>
          <p:cNvGrpSpPr>
            <a:grpSpLocks/>
          </p:cNvGrpSpPr>
          <p:nvPr/>
        </p:nvGrpSpPr>
        <p:grpSpPr bwMode="auto">
          <a:xfrm>
            <a:off x="2000250" y="2827338"/>
            <a:ext cx="5556250" cy="1042987"/>
            <a:chOff x="1052" y="1845"/>
            <a:chExt cx="3500" cy="657"/>
          </a:xfrm>
        </p:grpSpPr>
        <p:sp>
          <p:nvSpPr>
            <p:cNvPr id="44046" name="Rectangle 5"/>
            <p:cNvSpPr>
              <a:spLocks noChangeArrowheads="1"/>
            </p:cNvSpPr>
            <p:nvPr/>
          </p:nvSpPr>
          <p:spPr bwMode="auto">
            <a:xfrm>
              <a:off x="1052" y="2016"/>
              <a:ext cx="2449" cy="2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400" dirty="0"/>
                <a:t>EVPI =                              –</a:t>
              </a:r>
            </a:p>
          </p:txBody>
        </p:sp>
        <p:sp>
          <p:nvSpPr>
            <p:cNvPr id="44047" name="Rectangle 6"/>
            <p:cNvSpPr>
              <a:spLocks noChangeArrowheads="1"/>
            </p:cNvSpPr>
            <p:nvPr/>
          </p:nvSpPr>
          <p:spPr bwMode="auto">
            <a:xfrm>
              <a:off x="1688" y="1845"/>
              <a:ext cx="1631" cy="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2400" dirty="0"/>
                <a:t>Expected value with perfect information</a:t>
              </a:r>
            </a:p>
          </p:txBody>
        </p:sp>
        <p:sp>
          <p:nvSpPr>
            <p:cNvPr id="44048" name="Rectangle 7"/>
            <p:cNvSpPr>
              <a:spLocks noChangeArrowheads="1"/>
            </p:cNvSpPr>
            <p:nvPr/>
          </p:nvSpPr>
          <p:spPr bwMode="auto">
            <a:xfrm>
              <a:off x="3468" y="1935"/>
              <a:ext cx="1084" cy="4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2400" dirty="0"/>
                <a:t>Maximum EMV</a:t>
              </a:r>
            </a:p>
          </p:txBody>
        </p:sp>
      </p:grpSp>
      <p:graphicFrame>
        <p:nvGraphicFramePr>
          <p:cNvPr id="49182" name="Group 30"/>
          <p:cNvGraphicFramePr>
            <a:graphicFrameLocks noGrp="1"/>
          </p:cNvGraphicFramePr>
          <p:nvPr>
            <p:extLst>
              <p:ext uri="{D42A27DB-BD31-4B8C-83A1-F6EECF244321}">
                <p14:modId xmlns:p14="http://schemas.microsoft.com/office/powerpoint/2010/main" val="4281484261"/>
              </p:ext>
            </p:extLst>
          </p:nvPr>
        </p:nvGraphicFramePr>
        <p:xfrm>
          <a:off x="615950" y="4033838"/>
          <a:ext cx="7910513" cy="2438400"/>
        </p:xfrm>
        <a:graphic>
          <a:graphicData uri="http://schemas.openxmlformats.org/drawingml/2006/table">
            <a:tbl>
              <a:tblPr/>
              <a:tblGrid>
                <a:gridCol w="2460625">
                  <a:extLst>
                    <a:ext uri="{9D8B030D-6E8A-4147-A177-3AD203B41FA5}">
                      <a16:colId xmlns:a16="http://schemas.microsoft.com/office/drawing/2014/main" val="20000"/>
                    </a:ext>
                  </a:extLst>
                </a:gridCol>
                <a:gridCol w="514764">
                  <a:extLst>
                    <a:ext uri="{9D8B030D-6E8A-4147-A177-3AD203B41FA5}">
                      <a16:colId xmlns:a16="http://schemas.microsoft.com/office/drawing/2014/main" val="20001"/>
                    </a:ext>
                  </a:extLst>
                </a:gridCol>
                <a:gridCol w="4935124">
                  <a:extLst>
                    <a:ext uri="{9D8B030D-6E8A-4147-A177-3AD203B41FA5}">
                      <a16:colId xmlns:a16="http://schemas.microsoft.com/office/drawing/2014/main" val="20002"/>
                    </a:ext>
                  </a:extLst>
                </a:gridCol>
              </a:tblGrid>
              <a:tr h="887413">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Expected value </a:t>
                      </a:r>
                      <a:r>
                        <a:rPr kumimoji="0" lang="en-US" sz="2000" b="0" i="1" u="none" strike="noStrike" cap="none" normalizeH="0" baseline="0" dirty="0">
                          <a:ln>
                            <a:noFill/>
                          </a:ln>
                          <a:solidFill>
                            <a:schemeClr val="tx1"/>
                          </a:solidFill>
                          <a:effectLst/>
                          <a:latin typeface="Arial" charset="0"/>
                          <a:ea typeface="MS PGothic" charset="0"/>
                          <a:cs typeface="MS PGothic" charset="0"/>
                        </a:rPr>
                        <a:t>with</a:t>
                      </a:r>
                      <a:r>
                        <a:rPr kumimoji="0" lang="en-US" sz="2000" b="0" i="0" u="none" strike="noStrike" cap="none" normalizeH="0" baseline="0" dirty="0">
                          <a:ln>
                            <a:noFill/>
                          </a:ln>
                          <a:solidFill>
                            <a:schemeClr val="tx1"/>
                          </a:solidFill>
                          <a:effectLst/>
                          <a:latin typeface="Arial" charset="0"/>
                          <a:ea typeface="MS PGothic" charset="0"/>
                          <a:cs typeface="MS PGothic" charset="0"/>
                        </a:rPr>
                        <a:t> perfect information (EVwPI)</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a:t>
                      </a:r>
                      <a:r>
                        <a:rPr kumimoji="0" lang="en-US" sz="2000" b="0" i="0" u="none" strike="noStrike" cap="none" normalizeH="0" baseline="0" dirty="0">
                          <a:ln>
                            <a:noFill/>
                          </a:ln>
                          <a:solidFill>
                            <a:srgbClr val="FF0000"/>
                          </a:solidFill>
                          <a:effectLst/>
                          <a:latin typeface="Arial" charset="0"/>
                          <a:ea typeface="MS PGothic" charset="0"/>
                          <a:cs typeface="MS PGothic" charset="0"/>
                        </a:rPr>
                        <a:t>Best outcome</a:t>
                      </a:r>
                      <a:r>
                        <a:rPr kumimoji="0" lang="en-US" sz="2000" b="0" i="0" u="none" strike="noStrike" cap="none" normalizeH="0" baseline="0" dirty="0">
                          <a:ln>
                            <a:noFill/>
                          </a:ln>
                          <a:solidFill>
                            <a:schemeClr val="tx1"/>
                          </a:solidFill>
                          <a:effectLst/>
                          <a:latin typeface="Arial" charset="0"/>
                          <a:ea typeface="MS PGothic" charset="0"/>
                          <a:cs typeface="MS PGothic" charset="0"/>
                        </a:rPr>
                        <a:t> or consequence for </a:t>
                      </a:r>
                      <a:r>
                        <a:rPr kumimoji="0" lang="en-US" sz="2000" b="0" i="0" u="none" strike="noStrike" cap="none" normalizeH="0" baseline="0" dirty="0">
                          <a:ln>
                            <a:noFill/>
                          </a:ln>
                          <a:solidFill>
                            <a:srgbClr val="FF0000"/>
                          </a:solidFill>
                          <a:effectLst/>
                          <a:latin typeface="Arial" charset="0"/>
                          <a:ea typeface="MS PGothic" charset="0"/>
                          <a:cs typeface="MS PGothic" charset="0"/>
                        </a:rPr>
                        <a:t>1</a:t>
                      </a:r>
                      <a:r>
                        <a:rPr kumimoji="0" lang="en-US" sz="2000" b="0" i="0" u="none" strike="noStrike" cap="none" normalizeH="0" baseline="30000" dirty="0">
                          <a:ln>
                            <a:noFill/>
                          </a:ln>
                          <a:solidFill>
                            <a:srgbClr val="FF0000"/>
                          </a:solidFill>
                          <a:effectLst/>
                          <a:latin typeface="Arial" charset="0"/>
                          <a:ea typeface="MS PGothic" charset="0"/>
                          <a:cs typeface="MS PGothic" charset="0"/>
                        </a:rPr>
                        <a:t>st</a:t>
                      </a:r>
                      <a:r>
                        <a:rPr kumimoji="0" lang="en-US" sz="2000" b="0" i="0" u="none" strike="noStrike" cap="none" normalizeH="0" baseline="0" dirty="0">
                          <a:ln>
                            <a:noFill/>
                          </a:ln>
                          <a:solidFill>
                            <a:srgbClr val="FF0000"/>
                          </a:solidFill>
                          <a:effectLst/>
                          <a:latin typeface="Arial" charset="0"/>
                          <a:ea typeface="MS PGothic" charset="0"/>
                          <a:cs typeface="MS PGothic" charset="0"/>
                        </a:rPr>
                        <a:t> state of nature</a:t>
                      </a:r>
                      <a:r>
                        <a:rPr kumimoji="0" lang="en-US" sz="2000" b="0" i="0" u="none" strike="noStrike" cap="none" normalizeH="0" baseline="0" dirty="0">
                          <a:ln>
                            <a:noFill/>
                          </a:ln>
                          <a:solidFill>
                            <a:schemeClr val="tx1"/>
                          </a:solidFill>
                          <a:effectLst/>
                          <a:latin typeface="Arial" charset="0"/>
                          <a:ea typeface="MS PGothic" charset="0"/>
                          <a:cs typeface="MS PGothic" charset="0"/>
                        </a:rPr>
                        <a:t>) x (Probability of 1</a:t>
                      </a:r>
                      <a:r>
                        <a:rPr kumimoji="0" lang="en-US" sz="2000" b="0" i="0" u="none" strike="noStrike" cap="none" normalizeH="0" baseline="30000" dirty="0">
                          <a:ln>
                            <a:noFill/>
                          </a:ln>
                          <a:solidFill>
                            <a:schemeClr val="tx1"/>
                          </a:solidFill>
                          <a:effectLst/>
                          <a:latin typeface="Arial" charset="0"/>
                          <a:ea typeface="MS PGothic" charset="0"/>
                          <a:cs typeface="MS PGothic" charset="0"/>
                        </a:rPr>
                        <a:t>st</a:t>
                      </a:r>
                      <a:r>
                        <a:rPr kumimoji="0" lang="en-US" sz="2000" b="0" i="0" u="none" strike="noStrike" cap="none" normalizeH="0" baseline="0" dirty="0">
                          <a:ln>
                            <a:noFill/>
                          </a:ln>
                          <a:solidFill>
                            <a:schemeClr val="tx1"/>
                          </a:solidFill>
                          <a:effectLst/>
                          <a:latin typeface="Arial" charset="0"/>
                          <a:ea typeface="MS PGothic" charset="0"/>
                          <a:cs typeface="MS PGothic" charset="0"/>
                        </a:rPr>
                        <a:t> state of nature)</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666750">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endParaRPr kumimoji="0" lang="en-US" sz="2000" b="0" i="0" u="none" strike="noStrike" cap="none" normalizeH="0" baseline="0" dirty="0">
                        <a:ln>
                          <a:noFill/>
                        </a:ln>
                        <a:solidFill>
                          <a:schemeClr val="tx1"/>
                        </a:solidFill>
                        <a:effectLst/>
                        <a:latin typeface="Arial" charset="0"/>
                        <a:ea typeface="MS PGothic" charset="0"/>
                        <a:cs typeface="MS PGothic" charset="0"/>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rgbClr val="FF0000"/>
                          </a:solidFill>
                          <a:effectLst/>
                          <a:latin typeface="Arial" charset="0"/>
                          <a:ea typeface="MS PGothic" charset="0"/>
                          <a:cs typeface="MS PGothic" charset="0"/>
                        </a:rPr>
                        <a:t>Best outcome</a:t>
                      </a:r>
                      <a:r>
                        <a:rPr kumimoji="0" lang="en-US" sz="2000" b="0" i="0" u="none" strike="noStrike" cap="none" normalizeH="0" baseline="0" dirty="0">
                          <a:ln>
                            <a:noFill/>
                          </a:ln>
                          <a:solidFill>
                            <a:schemeClr val="tx1"/>
                          </a:solidFill>
                          <a:effectLst/>
                          <a:latin typeface="Arial" charset="0"/>
                          <a:ea typeface="MS PGothic" charset="0"/>
                          <a:cs typeface="MS PGothic" charset="0"/>
                        </a:rPr>
                        <a:t> for </a:t>
                      </a:r>
                      <a:r>
                        <a:rPr kumimoji="0" lang="en-US" sz="2000" b="0" i="0" u="none" strike="noStrike" cap="none" normalizeH="0" baseline="0" dirty="0">
                          <a:ln>
                            <a:noFill/>
                          </a:ln>
                          <a:solidFill>
                            <a:srgbClr val="FF0000"/>
                          </a:solidFill>
                          <a:effectLst/>
                          <a:latin typeface="Arial" charset="0"/>
                          <a:ea typeface="MS PGothic" charset="0"/>
                          <a:cs typeface="MS PGothic" charset="0"/>
                        </a:rPr>
                        <a:t>2</a:t>
                      </a:r>
                      <a:r>
                        <a:rPr kumimoji="0" lang="en-US" sz="2000" b="0" i="0" u="none" strike="noStrike" cap="none" normalizeH="0" baseline="30000" dirty="0">
                          <a:ln>
                            <a:noFill/>
                          </a:ln>
                          <a:solidFill>
                            <a:srgbClr val="FF0000"/>
                          </a:solidFill>
                          <a:effectLst/>
                          <a:latin typeface="Arial" charset="0"/>
                          <a:ea typeface="MS PGothic" charset="0"/>
                          <a:cs typeface="MS PGothic" charset="0"/>
                        </a:rPr>
                        <a:t>nd</a:t>
                      </a:r>
                      <a:r>
                        <a:rPr kumimoji="0" lang="en-US" sz="2000" b="0" i="0" u="none" strike="noStrike" cap="none" normalizeH="0" baseline="0" dirty="0">
                          <a:ln>
                            <a:noFill/>
                          </a:ln>
                          <a:solidFill>
                            <a:srgbClr val="FF0000"/>
                          </a:solidFill>
                          <a:effectLst/>
                          <a:latin typeface="Arial" charset="0"/>
                          <a:ea typeface="MS PGothic" charset="0"/>
                          <a:cs typeface="MS PGothic" charset="0"/>
                        </a:rPr>
                        <a:t> state of nature</a:t>
                      </a:r>
                      <a:r>
                        <a:rPr kumimoji="0" lang="en-US" sz="2000" b="0" i="0" u="none" strike="noStrike" cap="none" normalizeH="0" baseline="0" dirty="0">
                          <a:ln>
                            <a:noFill/>
                          </a:ln>
                          <a:solidFill>
                            <a:schemeClr val="tx1"/>
                          </a:solidFill>
                          <a:effectLst/>
                          <a:latin typeface="Arial" charset="0"/>
                          <a:ea typeface="MS PGothic" charset="0"/>
                          <a:cs typeface="MS PGothic" charset="0"/>
                        </a:rPr>
                        <a:t>) </a:t>
                      </a:r>
                    </a:p>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x (Probability of 2</a:t>
                      </a:r>
                      <a:r>
                        <a:rPr kumimoji="0" lang="en-US" sz="2000" b="0" i="0" u="none" strike="noStrike" cap="none" normalizeH="0" baseline="30000" dirty="0">
                          <a:ln>
                            <a:noFill/>
                          </a:ln>
                          <a:solidFill>
                            <a:schemeClr val="tx1"/>
                          </a:solidFill>
                          <a:effectLst/>
                          <a:latin typeface="Arial" charset="0"/>
                          <a:ea typeface="MS PGothic" charset="0"/>
                          <a:cs typeface="MS PGothic" charset="0"/>
                        </a:rPr>
                        <a:t>nd</a:t>
                      </a:r>
                      <a:r>
                        <a:rPr kumimoji="0" lang="en-US" sz="2000" b="0" i="0" u="none" strike="noStrike" cap="none" normalizeH="0" baseline="0" dirty="0">
                          <a:ln>
                            <a:noFill/>
                          </a:ln>
                          <a:solidFill>
                            <a:schemeClr val="tx1"/>
                          </a:solidFill>
                          <a:effectLst/>
                          <a:latin typeface="Arial" charset="0"/>
                          <a:ea typeface="MS PGothic" charset="0"/>
                          <a:cs typeface="MS PGothic" charset="0"/>
                        </a:rPr>
                        <a:t> state of nature)</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644525">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endParaRPr kumimoji="0" lang="en-US" sz="2000" b="0" i="0" u="none" strike="noStrike" cap="none" normalizeH="0" baseline="0" dirty="0">
                        <a:ln>
                          <a:noFill/>
                        </a:ln>
                        <a:solidFill>
                          <a:schemeClr val="tx1"/>
                        </a:solidFill>
                        <a:effectLst/>
                        <a:latin typeface="Arial" charset="0"/>
                        <a:ea typeface="MS PGothic" charset="0"/>
                        <a:cs typeface="MS PGothic" charset="0"/>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 + </a:t>
                      </a:r>
                      <a:r>
                        <a:rPr kumimoji="0" lang="en-US" sz="2000" b="0" i="0" u="none" strike="noStrike" cap="none" normalizeH="0" baseline="0" dirty="0">
                          <a:ln>
                            <a:noFill/>
                          </a:ln>
                          <a:solidFill>
                            <a:srgbClr val="FF0000"/>
                          </a:solidFill>
                          <a:effectLst/>
                          <a:latin typeface="Arial" charset="0"/>
                          <a:ea typeface="MS PGothic" charset="0"/>
                          <a:cs typeface="MS PGothic" charset="0"/>
                        </a:rPr>
                        <a:t>Best outcome </a:t>
                      </a:r>
                      <a:r>
                        <a:rPr kumimoji="0" lang="en-US" sz="2000" b="0" i="0" u="none" strike="noStrike" cap="none" normalizeH="0" baseline="0" dirty="0">
                          <a:ln>
                            <a:noFill/>
                          </a:ln>
                          <a:solidFill>
                            <a:schemeClr val="tx1"/>
                          </a:solidFill>
                          <a:effectLst/>
                          <a:latin typeface="Arial" charset="0"/>
                          <a:ea typeface="MS PGothic" charset="0"/>
                          <a:cs typeface="MS PGothic" charset="0"/>
                        </a:rPr>
                        <a:t>for </a:t>
                      </a:r>
                      <a:r>
                        <a:rPr kumimoji="0" lang="en-US" sz="2000" b="0" i="0" u="none" strike="noStrike" cap="none" normalizeH="0" baseline="0" dirty="0">
                          <a:ln>
                            <a:noFill/>
                          </a:ln>
                          <a:solidFill>
                            <a:srgbClr val="FF0000"/>
                          </a:solidFill>
                          <a:effectLst/>
                          <a:latin typeface="Arial" charset="0"/>
                          <a:ea typeface="MS PGothic" charset="0"/>
                          <a:cs typeface="MS PGothic" charset="0"/>
                        </a:rPr>
                        <a:t>last state of nature</a:t>
                      </a:r>
                      <a:r>
                        <a:rPr kumimoji="0" lang="en-US" sz="2000" b="0" i="0" u="none" strike="noStrike" cap="none" normalizeH="0" baseline="0" dirty="0">
                          <a:ln>
                            <a:noFill/>
                          </a:ln>
                          <a:solidFill>
                            <a:schemeClr val="tx1"/>
                          </a:solidFill>
                          <a:effectLst/>
                          <a:latin typeface="Arial" charset="0"/>
                          <a:ea typeface="MS PGothic" charset="0"/>
                          <a:cs typeface="MS PGothic" charset="0"/>
                        </a:rPr>
                        <a:t>) </a:t>
                      </a:r>
                    </a:p>
                    <a:p>
                      <a:pPr marL="0" marR="0" lvl="0" indent="0" algn="l" defTabSz="914400" rtl="0" eaLnBrk="1" fontAlgn="base" latinLnBrk="0" hangingPunct="1">
                        <a:lnSpc>
                          <a:spcPct val="90000"/>
                        </a:lnSpc>
                        <a:spcBef>
                          <a:spcPct val="0"/>
                        </a:spcBef>
                        <a:spcAft>
                          <a:spcPct val="40000"/>
                        </a:spcAft>
                        <a:buClrTx/>
                        <a:buSzTx/>
                        <a:buFontTx/>
                        <a:buNone/>
                        <a:tabLst/>
                      </a:pPr>
                      <a:r>
                        <a:rPr kumimoji="0" lang="en-US" sz="2000" b="0" i="0" u="none" strike="noStrike" cap="none" normalizeH="0" baseline="0" dirty="0">
                          <a:ln>
                            <a:noFill/>
                          </a:ln>
                          <a:solidFill>
                            <a:schemeClr val="tx1"/>
                          </a:solidFill>
                          <a:effectLst/>
                          <a:latin typeface="Arial" charset="0"/>
                          <a:ea typeface="MS PGothic" charset="0"/>
                          <a:cs typeface="MS PGothic" charset="0"/>
                        </a:rPr>
                        <a:t>        x (Probability of last state of nature)</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51519431"/>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49155"/>
                                        </p:tgtEl>
                                        <p:attrNameLst>
                                          <p:attrName>style.visibility</p:attrName>
                                        </p:attrNameLst>
                                      </p:cBhvr>
                                      <p:to>
                                        <p:strVal val="visible"/>
                                      </p:to>
                                    </p:set>
                                    <p:animEffect transition="in" filter="wipe(left)">
                                      <p:cBhvr>
                                        <p:cTn id="7" dur="1000"/>
                                        <p:tgtEl>
                                          <p:spTgt spid="49155"/>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49156"/>
                                        </p:tgtEl>
                                        <p:attrNameLst>
                                          <p:attrName>style.visibility</p:attrName>
                                        </p:attrNameLst>
                                      </p:cBhvr>
                                      <p:to>
                                        <p:strVal val="visible"/>
                                      </p:to>
                                    </p:set>
                                    <p:animEffect transition="in" filter="wipe(left)">
                                      <p:cBhvr>
                                        <p:cTn id="11" dur="1000"/>
                                        <p:tgtEl>
                                          <p:spTgt spid="49156"/>
                                        </p:tgtEl>
                                      </p:cBhvr>
                                    </p:animEffect>
                                  </p:childTnLst>
                                </p:cTn>
                              </p:par>
                            </p:childTnLst>
                          </p:cTn>
                        </p:par>
                        <p:par>
                          <p:cTn id="12" fill="hold" nodeType="afterGroup">
                            <p:stCondLst>
                              <p:cond delay="4000"/>
                            </p:stCondLst>
                            <p:childTnLst>
                              <p:par>
                                <p:cTn id="13" presetID="18" presetClass="entr" presetSubtype="6" fill="hold" nodeType="afterEffect">
                                  <p:stCondLst>
                                    <p:cond delay="1000"/>
                                  </p:stCondLst>
                                  <p:childTnLst>
                                    <p:set>
                                      <p:cBhvr>
                                        <p:cTn id="14" dur="1" fill="hold">
                                          <p:stCondLst>
                                            <p:cond delay="0"/>
                                          </p:stCondLst>
                                        </p:cTn>
                                        <p:tgtEl>
                                          <p:spTgt spid="49182"/>
                                        </p:tgtEl>
                                        <p:attrNameLst>
                                          <p:attrName>style.visibility</p:attrName>
                                        </p:attrNameLst>
                                      </p:cBhvr>
                                      <p:to>
                                        <p:strVal val="visible"/>
                                      </p:to>
                                    </p:set>
                                    <p:animEffect transition="in" filter="strips(downRight)">
                                      <p:cBhvr>
                                        <p:cTn id="15" dur="1000"/>
                                        <p:tgtEl>
                                          <p:spTgt spid="49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EVPI Example</a:t>
            </a:r>
          </a:p>
        </p:txBody>
      </p:sp>
      <p:sp>
        <p:nvSpPr>
          <p:cNvPr id="50179" name="Rectangle 3"/>
          <p:cNvSpPr>
            <a:spLocks noChangeArrowheads="1"/>
          </p:cNvSpPr>
          <p:nvPr/>
        </p:nvSpPr>
        <p:spPr bwMode="auto">
          <a:xfrm>
            <a:off x="660400" y="1600200"/>
            <a:ext cx="7821613" cy="2246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buClr>
                <a:schemeClr val="tx1"/>
              </a:buClr>
              <a:buFont typeface="Times" charset="0"/>
              <a:buAutoNum type="arabicPeriod"/>
            </a:pPr>
            <a:r>
              <a:rPr lang="en-US" sz="2800" dirty="0"/>
              <a:t>The best outcome for the state of nature </a:t>
            </a:r>
            <a:r>
              <a:rPr lang="en-AU" sz="2800" dirty="0"/>
              <a:t>"</a:t>
            </a:r>
            <a:r>
              <a:rPr lang="en-US" sz="2800" dirty="0"/>
              <a:t>favorable market</a:t>
            </a:r>
            <a:r>
              <a:rPr lang="en-AU" sz="2800" dirty="0"/>
              <a:t>"</a:t>
            </a:r>
            <a:r>
              <a:rPr lang="en-US" sz="2800" dirty="0"/>
              <a:t> is </a:t>
            </a:r>
            <a:r>
              <a:rPr lang="en-AU" sz="2800" dirty="0"/>
              <a:t>"</a:t>
            </a:r>
            <a:r>
              <a:rPr lang="en-US" sz="2800" dirty="0"/>
              <a:t>build a large facility</a:t>
            </a:r>
            <a:r>
              <a:rPr lang="en-AU" sz="2800" dirty="0"/>
              <a:t>"</a:t>
            </a:r>
            <a:r>
              <a:rPr lang="en-US" sz="2800" dirty="0"/>
              <a:t> with a payoff of $200,000. The best outcome for </a:t>
            </a:r>
            <a:r>
              <a:rPr lang="en-AU" sz="2800" dirty="0"/>
              <a:t>"</a:t>
            </a:r>
            <a:r>
              <a:rPr lang="en-US" sz="2800" dirty="0"/>
              <a:t>unfavorable</a:t>
            </a:r>
            <a:r>
              <a:rPr lang="en-AU" sz="2800" dirty="0"/>
              <a:t>"</a:t>
            </a:r>
            <a:r>
              <a:rPr lang="en-US" sz="2800" dirty="0"/>
              <a:t> is </a:t>
            </a:r>
            <a:r>
              <a:rPr lang="en-AU" sz="2800" dirty="0"/>
              <a:t>"</a:t>
            </a:r>
            <a:r>
              <a:rPr lang="en-US" sz="2800" dirty="0"/>
              <a:t>do nothing</a:t>
            </a:r>
            <a:r>
              <a:rPr lang="en-AU" sz="2800" dirty="0"/>
              <a:t>"</a:t>
            </a:r>
            <a:r>
              <a:rPr lang="en-US" sz="2800" dirty="0"/>
              <a:t> with a payoff of $0.</a:t>
            </a:r>
            <a:endParaRPr lang="en-US" dirty="0"/>
          </a:p>
        </p:txBody>
      </p:sp>
      <p:grpSp>
        <p:nvGrpSpPr>
          <p:cNvPr id="50180" name="Group 4"/>
          <p:cNvGrpSpPr>
            <a:grpSpLocks/>
          </p:cNvGrpSpPr>
          <p:nvPr/>
        </p:nvGrpSpPr>
        <p:grpSpPr bwMode="auto">
          <a:xfrm>
            <a:off x="587375" y="4090988"/>
            <a:ext cx="7745413" cy="1042987"/>
            <a:chOff x="370" y="2577"/>
            <a:chExt cx="4879" cy="657"/>
          </a:xfrm>
        </p:grpSpPr>
        <p:sp>
          <p:nvSpPr>
            <p:cNvPr id="45060" name="Rectangle 5"/>
            <p:cNvSpPr>
              <a:spLocks noChangeArrowheads="1"/>
            </p:cNvSpPr>
            <p:nvPr/>
          </p:nvSpPr>
          <p:spPr bwMode="auto">
            <a:xfrm>
              <a:off x="370" y="2577"/>
              <a:ext cx="1584" cy="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2400" dirty="0"/>
                <a:t>Expected value with perfect information</a:t>
              </a:r>
            </a:p>
          </p:txBody>
        </p:sp>
        <p:sp>
          <p:nvSpPr>
            <p:cNvPr id="45061" name="Rectangle 6"/>
            <p:cNvSpPr>
              <a:spLocks noChangeArrowheads="1"/>
            </p:cNvSpPr>
            <p:nvPr/>
          </p:nvSpPr>
          <p:spPr bwMode="auto">
            <a:xfrm>
              <a:off x="1851" y="2753"/>
              <a:ext cx="3398" cy="2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400" dirty="0"/>
                <a:t>= ($200,000)(.6) + ($0)(.4) = $120,000</a:t>
              </a:r>
            </a:p>
          </p:txBody>
        </p:sp>
      </p:grpSp>
    </p:spTree>
    <p:extLst>
      <p:ext uri="{BB962C8B-B14F-4D97-AF65-F5344CB8AC3E}">
        <p14:creationId xmlns:p14="http://schemas.microsoft.com/office/powerpoint/2010/main" val="73224865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0179"/>
                                        </p:tgtEl>
                                        <p:attrNameLst>
                                          <p:attrName>style.visibility</p:attrName>
                                        </p:attrNameLst>
                                      </p:cBhvr>
                                      <p:to>
                                        <p:strVal val="visible"/>
                                      </p:to>
                                    </p:set>
                                    <p:animEffect transition="in" filter="strips(downRight)">
                                      <p:cBhvr>
                                        <p:cTn id="7" dur="1000"/>
                                        <p:tgtEl>
                                          <p:spTgt spid="50179"/>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50180"/>
                                        </p:tgtEl>
                                        <p:attrNameLst>
                                          <p:attrName>style.visibility</p:attrName>
                                        </p:attrNameLst>
                                      </p:cBhvr>
                                      <p:to>
                                        <p:strVal val="visible"/>
                                      </p:to>
                                    </p:set>
                                    <p:animEffect transition="in" filter="wipe(left)">
                                      <p:cBhvr>
                                        <p:cTn id="11" dur="10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EVPI Example</a:t>
            </a:r>
          </a:p>
        </p:txBody>
      </p:sp>
      <p:sp>
        <p:nvSpPr>
          <p:cNvPr id="51203" name="Rectangle 3"/>
          <p:cNvSpPr>
            <a:spLocks noChangeArrowheads="1"/>
          </p:cNvSpPr>
          <p:nvPr/>
        </p:nvSpPr>
        <p:spPr bwMode="auto">
          <a:xfrm>
            <a:off x="660400" y="1701800"/>
            <a:ext cx="7821613"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buClr>
                <a:schemeClr val="tx1"/>
              </a:buClr>
              <a:buFont typeface="Times" charset="0"/>
              <a:buAutoNum type="arabicPeriod" startAt="2"/>
            </a:pPr>
            <a:r>
              <a:rPr lang="en-US" sz="2800" dirty="0"/>
              <a:t>The maximum EMV is $52,000, which is the expected outcome </a:t>
            </a:r>
            <a:r>
              <a:rPr lang="en-US" sz="2800" dirty="0">
                <a:solidFill>
                  <a:srgbClr val="FF0000"/>
                </a:solidFill>
              </a:rPr>
              <a:t>without</a:t>
            </a:r>
            <a:r>
              <a:rPr lang="en-US" sz="2800" dirty="0"/>
              <a:t> perfect information. Thus:</a:t>
            </a:r>
            <a:endParaRPr lang="en-US" dirty="0"/>
          </a:p>
        </p:txBody>
      </p:sp>
      <p:sp>
        <p:nvSpPr>
          <p:cNvPr id="51204" name="Rectangle 4"/>
          <p:cNvSpPr>
            <a:spLocks noChangeArrowheads="1"/>
          </p:cNvSpPr>
          <p:nvPr/>
        </p:nvSpPr>
        <p:spPr bwMode="auto">
          <a:xfrm>
            <a:off x="2887663" y="4371975"/>
            <a:ext cx="4651375"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400" dirty="0"/>
              <a:t>= $120,000 – $52,000 = $68,000</a:t>
            </a:r>
          </a:p>
        </p:txBody>
      </p:sp>
      <p:grpSp>
        <p:nvGrpSpPr>
          <p:cNvPr id="51205" name="Group 5"/>
          <p:cNvGrpSpPr>
            <a:grpSpLocks/>
          </p:cNvGrpSpPr>
          <p:nvPr/>
        </p:nvGrpSpPr>
        <p:grpSpPr bwMode="auto">
          <a:xfrm>
            <a:off x="2112963" y="3432175"/>
            <a:ext cx="4237037" cy="728663"/>
            <a:chOff x="1573" y="2106"/>
            <a:chExt cx="2669" cy="459"/>
          </a:xfrm>
        </p:grpSpPr>
        <p:sp>
          <p:nvSpPr>
            <p:cNvPr id="46086" name="Rectangle 6"/>
            <p:cNvSpPr>
              <a:spLocks noChangeArrowheads="1"/>
            </p:cNvSpPr>
            <p:nvPr/>
          </p:nvSpPr>
          <p:spPr bwMode="auto">
            <a:xfrm>
              <a:off x="1573" y="2160"/>
              <a:ext cx="1576" cy="2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400" dirty="0"/>
                <a:t>EVPI = EVwPI  –</a:t>
              </a:r>
            </a:p>
          </p:txBody>
        </p:sp>
        <p:sp>
          <p:nvSpPr>
            <p:cNvPr id="46087" name="Rectangle 7"/>
            <p:cNvSpPr>
              <a:spLocks noChangeArrowheads="1"/>
            </p:cNvSpPr>
            <p:nvPr/>
          </p:nvSpPr>
          <p:spPr bwMode="auto">
            <a:xfrm>
              <a:off x="3019" y="2106"/>
              <a:ext cx="1223" cy="4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2400" dirty="0"/>
                <a:t>Maximum EMV</a:t>
              </a:r>
            </a:p>
          </p:txBody>
        </p:sp>
      </p:grpSp>
      <p:sp>
        <p:nvSpPr>
          <p:cNvPr id="51208" name="Rectangle 8"/>
          <p:cNvSpPr>
            <a:spLocks noChangeArrowheads="1"/>
          </p:cNvSpPr>
          <p:nvPr/>
        </p:nvSpPr>
        <p:spPr bwMode="auto">
          <a:xfrm>
            <a:off x="1152525" y="5246688"/>
            <a:ext cx="649605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r>
              <a:rPr lang="en-US" sz="2400" dirty="0"/>
              <a:t>The most the company should pay for perfect information is $68,000</a:t>
            </a:r>
          </a:p>
        </p:txBody>
      </p:sp>
    </p:spTree>
    <p:extLst>
      <p:ext uri="{BB962C8B-B14F-4D97-AF65-F5344CB8AC3E}">
        <p14:creationId xmlns:p14="http://schemas.microsoft.com/office/powerpoint/2010/main" val="3188775929"/>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1203"/>
                                        </p:tgtEl>
                                        <p:attrNameLst>
                                          <p:attrName>style.visibility</p:attrName>
                                        </p:attrNameLst>
                                      </p:cBhvr>
                                      <p:to>
                                        <p:strVal val="visible"/>
                                      </p:to>
                                    </p:set>
                                    <p:animEffect transition="in" filter="strips(downRight)">
                                      <p:cBhvr>
                                        <p:cTn id="7" dur="1000"/>
                                        <p:tgtEl>
                                          <p:spTgt spid="51203"/>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51205"/>
                                        </p:tgtEl>
                                        <p:attrNameLst>
                                          <p:attrName>style.visibility</p:attrName>
                                        </p:attrNameLst>
                                      </p:cBhvr>
                                      <p:to>
                                        <p:strVal val="visible"/>
                                      </p:to>
                                    </p:set>
                                    <p:animEffect transition="in" filter="wipe(left)">
                                      <p:cBhvr>
                                        <p:cTn id="11" dur="1000"/>
                                        <p:tgtEl>
                                          <p:spTgt spid="51205"/>
                                        </p:tgtEl>
                                      </p:cBhvr>
                                    </p:animEffect>
                                  </p:childTnLst>
                                </p:cTn>
                              </p:par>
                            </p:childTnLst>
                          </p:cTn>
                        </p:par>
                        <p:par>
                          <p:cTn id="12" fill="hold" nodeType="afterGroup">
                            <p:stCondLst>
                              <p:cond delay="4000"/>
                            </p:stCondLst>
                            <p:childTnLst>
                              <p:par>
                                <p:cTn id="13" presetID="22" presetClass="entr" presetSubtype="8" fill="hold" grpId="0" nodeType="afterEffect">
                                  <p:stCondLst>
                                    <p:cond delay="1000"/>
                                  </p:stCondLst>
                                  <p:childTnLst>
                                    <p:set>
                                      <p:cBhvr>
                                        <p:cTn id="14" dur="1" fill="hold">
                                          <p:stCondLst>
                                            <p:cond delay="0"/>
                                          </p:stCondLst>
                                        </p:cTn>
                                        <p:tgtEl>
                                          <p:spTgt spid="51204"/>
                                        </p:tgtEl>
                                        <p:attrNameLst>
                                          <p:attrName>style.visibility</p:attrName>
                                        </p:attrNameLst>
                                      </p:cBhvr>
                                      <p:to>
                                        <p:strVal val="visible"/>
                                      </p:to>
                                    </p:set>
                                    <p:animEffect transition="in" filter="wipe(left)">
                                      <p:cBhvr>
                                        <p:cTn id="15" dur="1000"/>
                                        <p:tgtEl>
                                          <p:spTgt spid="51204"/>
                                        </p:tgtEl>
                                      </p:cBhvr>
                                    </p:animEffect>
                                  </p:childTnLst>
                                </p:cTn>
                              </p:par>
                            </p:childTnLst>
                          </p:cTn>
                        </p:par>
                        <p:par>
                          <p:cTn id="16" fill="hold" nodeType="afterGroup">
                            <p:stCondLst>
                              <p:cond delay="6000"/>
                            </p:stCondLst>
                            <p:childTnLst>
                              <p:par>
                                <p:cTn id="17" presetID="22" presetClass="entr" presetSubtype="8" fill="hold" grpId="0" nodeType="afterEffect">
                                  <p:stCondLst>
                                    <p:cond delay="1000"/>
                                  </p:stCondLst>
                                  <p:childTnLst>
                                    <p:set>
                                      <p:cBhvr>
                                        <p:cTn id="18" dur="1" fill="hold">
                                          <p:stCondLst>
                                            <p:cond delay="0"/>
                                          </p:stCondLst>
                                        </p:cTn>
                                        <p:tgtEl>
                                          <p:spTgt spid="51208"/>
                                        </p:tgtEl>
                                        <p:attrNameLst>
                                          <p:attrName>style.visibility</p:attrName>
                                        </p:attrNameLst>
                                      </p:cBhvr>
                                      <p:to>
                                        <p:strVal val="visible"/>
                                      </p:to>
                                    </p:set>
                                    <p:animEffect transition="in" filter="wipe(left)">
                                      <p:cBhvr>
                                        <p:cTn id="19" dur="1000"/>
                                        <p:tgtEl>
                                          <p:spTgt spid="51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utoUpdateAnimBg="0"/>
      <p:bldP spid="51204" grpId="0" autoUpdateAnimBg="0"/>
      <p:bldP spid="5120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a:lnSpc>
                <a:spcPct val="80000"/>
              </a:lnSpc>
            </a:pPr>
            <a:r>
              <a:rPr lang="en-US" dirty="0">
                <a:latin typeface="Arial" charset="0"/>
                <a:cs typeface="Arial" charset="0"/>
              </a:rPr>
              <a:t>Decision Trees</a:t>
            </a:r>
          </a:p>
        </p:txBody>
      </p:sp>
      <p:sp>
        <p:nvSpPr>
          <p:cNvPr id="47106" name="Content Placeholder 1"/>
          <p:cNvSpPr>
            <a:spLocks noGrp="1"/>
          </p:cNvSpPr>
          <p:nvPr>
            <p:ph idx="1"/>
          </p:nvPr>
        </p:nvSpPr>
        <p:spPr>
          <a:xfrm>
            <a:off x="660400" y="1600200"/>
            <a:ext cx="7670800" cy="4525963"/>
          </a:xfrm>
        </p:spPr>
        <p:txBody>
          <a:bodyPr/>
          <a:lstStyle/>
          <a:p>
            <a:pPr>
              <a:buFont typeface="Arial Unicode MS" charset="0"/>
              <a:buChar char="▶"/>
            </a:pPr>
            <a:r>
              <a:rPr lang="en-US" sz="2800" dirty="0">
                <a:solidFill>
                  <a:srgbClr val="FF0000"/>
                </a:solidFill>
                <a:latin typeface="Arial" charset="0"/>
                <a:cs typeface="Arial" charset="0"/>
              </a:rPr>
              <a:t>Information</a:t>
            </a:r>
            <a:r>
              <a:rPr lang="en-US" sz="2800" dirty="0">
                <a:latin typeface="Arial" charset="0"/>
                <a:cs typeface="Arial" charset="0"/>
              </a:rPr>
              <a:t> in decision tables can be displayed as decision trees</a:t>
            </a:r>
          </a:p>
          <a:p>
            <a:pPr>
              <a:buFont typeface="Arial Unicode MS" charset="0"/>
              <a:buChar char="▶"/>
            </a:pPr>
            <a:r>
              <a:rPr lang="en-US" sz="2800" dirty="0">
                <a:latin typeface="Arial" charset="0"/>
                <a:cs typeface="Arial" charset="0"/>
              </a:rPr>
              <a:t>A decision tree is a graphic display of the decision process that indicates </a:t>
            </a:r>
            <a:r>
              <a:rPr lang="en-US" sz="2800" dirty="0">
                <a:solidFill>
                  <a:srgbClr val="FF0000"/>
                </a:solidFill>
                <a:latin typeface="Arial" charset="0"/>
                <a:cs typeface="Arial" charset="0"/>
              </a:rPr>
              <a:t>decision alternatives, states of nature and their respective probabilities, and payoffs </a:t>
            </a:r>
            <a:r>
              <a:rPr lang="en-US" sz="2800" dirty="0">
                <a:latin typeface="Arial" charset="0"/>
                <a:cs typeface="Arial" charset="0"/>
              </a:rPr>
              <a:t>for each combination of decision alternative and state of nature</a:t>
            </a:r>
          </a:p>
          <a:p>
            <a:pPr>
              <a:buFont typeface="Arial Unicode MS" charset="0"/>
              <a:buChar char="▶"/>
            </a:pPr>
            <a:r>
              <a:rPr lang="en-US" sz="2800" dirty="0">
                <a:latin typeface="Arial" charset="0"/>
                <a:cs typeface="Arial" charset="0"/>
              </a:rPr>
              <a:t>Appropriate for showing sequential decisions</a:t>
            </a:r>
          </a:p>
        </p:txBody>
      </p:sp>
    </p:spTree>
    <p:extLst>
      <p:ext uri="{BB962C8B-B14F-4D97-AF65-F5344CB8AC3E}">
        <p14:creationId xmlns:p14="http://schemas.microsoft.com/office/powerpoint/2010/main" val="41893255"/>
      </p:ext>
    </p:extLst>
  </p:cSld>
  <p:clrMapOvr>
    <a:masterClrMapping/>
  </p:clrMapOvr>
  <p:transition>
    <p:pull dir="l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17500"/>
            <a:ext cx="7772400" cy="1422400"/>
          </a:xfrm>
          <a:extLst/>
        </p:spPr>
        <p:txBody>
          <a:bodyPr rtlCol="0">
            <a:normAutofit fontScale="90000"/>
          </a:bodyPr>
          <a:lstStyle/>
          <a:p>
            <a:pPr fontAlgn="auto">
              <a:spcAft>
                <a:spcPts val="0"/>
              </a:spcAft>
              <a:defRPr/>
            </a:pPr>
            <a:r>
              <a:rPr lang="en-US" dirty="0">
                <a:ea typeface="+mj-ea"/>
              </a:rPr>
              <a:t>The Decision Process in Operations</a:t>
            </a:r>
          </a:p>
        </p:txBody>
      </p:sp>
      <p:sp>
        <p:nvSpPr>
          <p:cNvPr id="26627" name="Rectangle 3"/>
          <p:cNvSpPr>
            <a:spLocks noChangeArrowheads="1"/>
          </p:cNvSpPr>
          <p:nvPr/>
        </p:nvSpPr>
        <p:spPr bwMode="auto">
          <a:xfrm>
            <a:off x="1093788" y="1906588"/>
            <a:ext cx="6956425" cy="4578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Aft>
                <a:spcPct val="40000"/>
              </a:spcAft>
              <a:buClr>
                <a:schemeClr val="tx1"/>
              </a:buClr>
              <a:buFont typeface="Times" charset="0"/>
              <a:buAutoNum type="arabicPeriod"/>
            </a:pPr>
            <a:r>
              <a:rPr lang="en-US" sz="2800" dirty="0"/>
              <a:t>Clearly define the problem and the factors that influence it</a:t>
            </a:r>
          </a:p>
          <a:p>
            <a:pPr marL="482600" indent="-482600">
              <a:lnSpc>
                <a:spcPct val="90000"/>
              </a:lnSpc>
              <a:spcAft>
                <a:spcPct val="40000"/>
              </a:spcAft>
              <a:buClr>
                <a:schemeClr val="tx1"/>
              </a:buClr>
              <a:buFont typeface="Times" charset="0"/>
              <a:buAutoNum type="arabicPeriod"/>
            </a:pPr>
            <a:r>
              <a:rPr lang="en-US" sz="2800" dirty="0"/>
              <a:t>Develop specific and measurable objectives</a:t>
            </a:r>
          </a:p>
          <a:p>
            <a:pPr marL="482600" indent="-482600">
              <a:lnSpc>
                <a:spcPct val="90000"/>
              </a:lnSpc>
              <a:spcAft>
                <a:spcPct val="40000"/>
              </a:spcAft>
              <a:buClr>
                <a:schemeClr val="tx1"/>
              </a:buClr>
              <a:buFont typeface="Times" charset="0"/>
              <a:buAutoNum type="arabicPeriod"/>
            </a:pPr>
            <a:r>
              <a:rPr lang="en-US" sz="2800" dirty="0"/>
              <a:t>Develop a model</a:t>
            </a:r>
          </a:p>
          <a:p>
            <a:pPr marL="482600" indent="-482600">
              <a:lnSpc>
                <a:spcPct val="90000"/>
              </a:lnSpc>
              <a:spcAft>
                <a:spcPct val="40000"/>
              </a:spcAft>
              <a:buClr>
                <a:schemeClr val="tx1"/>
              </a:buClr>
              <a:buFont typeface="Times" charset="0"/>
              <a:buAutoNum type="arabicPeriod"/>
            </a:pPr>
            <a:r>
              <a:rPr lang="en-US" sz="2800" dirty="0"/>
              <a:t>Evaluate each alternative solution</a:t>
            </a:r>
          </a:p>
          <a:p>
            <a:pPr marL="482600" indent="-482600">
              <a:lnSpc>
                <a:spcPct val="90000"/>
              </a:lnSpc>
              <a:spcAft>
                <a:spcPct val="40000"/>
              </a:spcAft>
              <a:buClr>
                <a:schemeClr val="tx1"/>
              </a:buClr>
              <a:buFont typeface="Times" charset="0"/>
              <a:buAutoNum type="arabicPeriod"/>
            </a:pPr>
            <a:r>
              <a:rPr lang="en-US" sz="2800" dirty="0"/>
              <a:t>Select the best alternative</a:t>
            </a:r>
          </a:p>
          <a:p>
            <a:pPr marL="482600" indent="-482600">
              <a:lnSpc>
                <a:spcPct val="90000"/>
              </a:lnSpc>
              <a:spcAft>
                <a:spcPct val="40000"/>
              </a:spcAft>
              <a:buClr>
                <a:schemeClr val="tx1"/>
              </a:buClr>
              <a:buFont typeface="Times" charset="0"/>
              <a:buAutoNum type="arabicPeriod"/>
            </a:pPr>
            <a:r>
              <a:rPr lang="en-US" sz="2800" dirty="0"/>
              <a:t>Implement the decision and set a timetable for completion</a:t>
            </a:r>
          </a:p>
        </p:txBody>
      </p:sp>
    </p:spTree>
    <p:extLst>
      <p:ext uri="{BB962C8B-B14F-4D97-AF65-F5344CB8AC3E}">
        <p14:creationId xmlns:p14="http://schemas.microsoft.com/office/powerpoint/2010/main" val="233111217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26627"/>
                                        </p:tgtEl>
                                        <p:attrNameLst>
                                          <p:attrName>style.visibility</p:attrName>
                                        </p:attrNameLst>
                                      </p:cBhvr>
                                      <p:to>
                                        <p:strVal val="visible"/>
                                      </p:to>
                                    </p:set>
                                    <p:animEffect transition="in" filter="strips(downRight)">
                                      <p:cBhvr>
                                        <p:cTn id="7" dur="10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336675"/>
            <a:ext cx="5788025" cy="482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0" name="Rectangle 3"/>
          <p:cNvSpPr>
            <a:spLocks noGrp="1" noChangeArrowheads="1"/>
          </p:cNvSpPr>
          <p:nvPr>
            <p:ph type="title"/>
          </p:nvPr>
        </p:nvSpPr>
        <p:spPr/>
        <p:txBody>
          <a:bodyPr/>
          <a:lstStyle/>
          <a:p>
            <a:pPr>
              <a:lnSpc>
                <a:spcPct val="80000"/>
              </a:lnSpc>
            </a:pPr>
            <a:r>
              <a:rPr lang="en-US" dirty="0">
                <a:latin typeface="Arial" charset="0"/>
                <a:cs typeface="Arial" charset="0"/>
              </a:rPr>
              <a:t>Decision Trees</a:t>
            </a:r>
          </a:p>
        </p:txBody>
      </p:sp>
    </p:spTree>
    <p:extLst>
      <p:ext uri="{BB962C8B-B14F-4D97-AF65-F5344CB8AC3E}">
        <p14:creationId xmlns:p14="http://schemas.microsoft.com/office/powerpoint/2010/main" val="1920813043"/>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nodeType="afterEffect">
                                  <p:stCondLst>
                                    <p:cond delay="1000"/>
                                  </p:stCondLst>
                                  <p:childTnLst>
                                    <p:set>
                                      <p:cBhvr>
                                        <p:cTn id="6" dur="1" fill="hold">
                                          <p:stCondLst>
                                            <p:cond delay="0"/>
                                          </p:stCondLst>
                                        </p:cTn>
                                        <p:tgtEl>
                                          <p:spTgt spid="53250"/>
                                        </p:tgtEl>
                                        <p:attrNameLst>
                                          <p:attrName>style.visibility</p:attrName>
                                        </p:attrNameLst>
                                      </p:cBhvr>
                                      <p:to>
                                        <p:strVal val="visible"/>
                                      </p:to>
                                    </p:set>
                                    <p:anim calcmode="lin" valueType="num">
                                      <p:cBhvr>
                                        <p:cTn id="7" dur="1000" fill="hold"/>
                                        <p:tgtEl>
                                          <p:spTgt spid="53250"/>
                                        </p:tgtEl>
                                        <p:attrNameLst>
                                          <p:attrName>ppt_w</p:attrName>
                                        </p:attrNameLst>
                                      </p:cBhvr>
                                      <p:tavLst>
                                        <p:tav tm="0">
                                          <p:val>
                                            <p:strVal val="2/3*#ppt_w"/>
                                          </p:val>
                                        </p:tav>
                                        <p:tav tm="100000">
                                          <p:val>
                                            <p:strVal val="#ppt_w"/>
                                          </p:val>
                                        </p:tav>
                                      </p:tavLst>
                                    </p:anim>
                                    <p:anim calcmode="lin" valueType="num">
                                      <p:cBhvr>
                                        <p:cTn id="8" dur="1000" fill="hold"/>
                                        <p:tgtEl>
                                          <p:spTgt spid="5325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p:txBody>
          <a:bodyPr/>
          <a:lstStyle/>
          <a:p>
            <a:pPr>
              <a:lnSpc>
                <a:spcPct val="80000"/>
              </a:lnSpc>
            </a:pPr>
            <a:r>
              <a:rPr lang="en-US" dirty="0">
                <a:latin typeface="Arial" charset="0"/>
                <a:cs typeface="Arial" charset="0"/>
              </a:rPr>
              <a:t>Decision Trees</a:t>
            </a:r>
          </a:p>
        </p:txBody>
      </p:sp>
      <p:sp>
        <p:nvSpPr>
          <p:cNvPr id="54275" name="Rectangle 3"/>
          <p:cNvSpPr>
            <a:spLocks noChangeArrowheads="1"/>
          </p:cNvSpPr>
          <p:nvPr/>
        </p:nvSpPr>
        <p:spPr bwMode="auto">
          <a:xfrm>
            <a:off x="768350" y="1536700"/>
            <a:ext cx="7605713" cy="4205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Aft>
                <a:spcPts val="1200"/>
              </a:spcAft>
              <a:buClr>
                <a:schemeClr val="tx1"/>
              </a:buClr>
              <a:buFont typeface="Times" charset="0"/>
              <a:buAutoNum type="arabicPeriod"/>
            </a:pPr>
            <a:r>
              <a:rPr lang="en-US" sz="2800" dirty="0"/>
              <a:t>Define the problem</a:t>
            </a:r>
          </a:p>
          <a:p>
            <a:pPr marL="482600" indent="-482600">
              <a:lnSpc>
                <a:spcPct val="90000"/>
              </a:lnSpc>
              <a:spcAft>
                <a:spcPts val="1200"/>
              </a:spcAft>
              <a:buClr>
                <a:schemeClr val="tx1"/>
              </a:buClr>
              <a:buFont typeface="Times" charset="0"/>
              <a:buAutoNum type="arabicPeriod"/>
            </a:pPr>
            <a:r>
              <a:rPr lang="en-US" sz="2800" dirty="0"/>
              <a:t>Structure or draw the decision tree</a:t>
            </a:r>
          </a:p>
          <a:p>
            <a:pPr marL="482600" indent="-482600">
              <a:lnSpc>
                <a:spcPct val="90000"/>
              </a:lnSpc>
              <a:spcAft>
                <a:spcPts val="1200"/>
              </a:spcAft>
              <a:buClr>
                <a:schemeClr val="tx1"/>
              </a:buClr>
              <a:buFont typeface="Times" charset="0"/>
              <a:buAutoNum type="arabicPeriod"/>
            </a:pPr>
            <a:r>
              <a:rPr lang="en-US" sz="2800" dirty="0"/>
              <a:t>Assign probabilities to the states of nature</a:t>
            </a:r>
          </a:p>
          <a:p>
            <a:pPr marL="482600" indent="-482600">
              <a:lnSpc>
                <a:spcPct val="90000"/>
              </a:lnSpc>
              <a:spcAft>
                <a:spcPts val="1200"/>
              </a:spcAft>
              <a:buClr>
                <a:schemeClr val="tx1"/>
              </a:buClr>
              <a:buFont typeface="Times" charset="0"/>
              <a:buAutoNum type="arabicPeriod"/>
            </a:pPr>
            <a:r>
              <a:rPr lang="en-US" sz="2800" dirty="0"/>
              <a:t>Estimate payoffs for each possible combination of decision alternatives and states of nature</a:t>
            </a:r>
          </a:p>
          <a:p>
            <a:pPr marL="482600" indent="-482600">
              <a:lnSpc>
                <a:spcPct val="90000"/>
              </a:lnSpc>
              <a:spcAft>
                <a:spcPts val="1200"/>
              </a:spcAft>
              <a:buClr>
                <a:schemeClr val="tx1"/>
              </a:buClr>
              <a:buFont typeface="Times" charset="0"/>
              <a:buAutoNum type="arabicPeriod"/>
            </a:pPr>
            <a:r>
              <a:rPr lang="en-US" sz="2800" dirty="0"/>
              <a:t>Solve the problem by working backward through the tree computing the EMV for each state-of-nature node</a:t>
            </a:r>
          </a:p>
        </p:txBody>
      </p:sp>
    </p:spTree>
    <p:extLst>
      <p:ext uri="{BB962C8B-B14F-4D97-AF65-F5344CB8AC3E}">
        <p14:creationId xmlns:p14="http://schemas.microsoft.com/office/powerpoint/2010/main" val="1285957737"/>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4275"/>
                                        </p:tgtEl>
                                        <p:attrNameLst>
                                          <p:attrName>style.visibility</p:attrName>
                                        </p:attrNameLst>
                                      </p:cBhvr>
                                      <p:to>
                                        <p:strVal val="visible"/>
                                      </p:to>
                                    </p:set>
                                    <p:animEffect transition="in" filter="strips(downRight)">
                                      <p:cBhvr>
                                        <p:cTn id="7" dur="10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Decision Tree Example</a:t>
            </a:r>
          </a:p>
        </p:txBody>
      </p:sp>
      <p:grpSp>
        <p:nvGrpSpPr>
          <p:cNvPr id="55299" name="Group 3"/>
          <p:cNvGrpSpPr>
            <a:grpSpLocks/>
          </p:cNvGrpSpPr>
          <p:nvPr/>
        </p:nvGrpSpPr>
        <p:grpSpPr bwMode="auto">
          <a:xfrm>
            <a:off x="2778125" y="1581150"/>
            <a:ext cx="5265738" cy="1377950"/>
            <a:chOff x="1750" y="1116"/>
            <a:chExt cx="3317" cy="868"/>
          </a:xfrm>
        </p:grpSpPr>
        <p:sp>
          <p:nvSpPr>
            <p:cNvPr id="50222" name="Rectangle 4"/>
            <p:cNvSpPr>
              <a:spLocks noChangeArrowheads="1"/>
            </p:cNvSpPr>
            <p:nvPr/>
          </p:nvSpPr>
          <p:spPr bwMode="auto">
            <a:xfrm>
              <a:off x="2982" y="1230"/>
              <a:ext cx="2085"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 (.6)($200,000) + (.4)(–$180,000)</a:t>
              </a:r>
            </a:p>
          </p:txBody>
        </p:sp>
        <p:grpSp>
          <p:nvGrpSpPr>
            <p:cNvPr id="50223" name="Group 5"/>
            <p:cNvGrpSpPr>
              <a:grpSpLocks/>
            </p:cNvGrpSpPr>
            <p:nvPr/>
          </p:nvGrpSpPr>
          <p:grpSpPr bwMode="auto">
            <a:xfrm>
              <a:off x="1750" y="1116"/>
              <a:ext cx="1225" cy="868"/>
              <a:chOff x="1750" y="1116"/>
              <a:chExt cx="1225" cy="868"/>
            </a:xfrm>
          </p:grpSpPr>
          <p:sp>
            <p:nvSpPr>
              <p:cNvPr id="50224" name="AutoShape 6"/>
              <p:cNvSpPr>
                <a:spLocks noChangeArrowheads="1"/>
              </p:cNvSpPr>
              <p:nvPr/>
            </p:nvSpPr>
            <p:spPr bwMode="auto">
              <a:xfrm>
                <a:off x="1815" y="1116"/>
                <a:ext cx="1096" cy="424"/>
              </a:xfrm>
              <a:prstGeom prst="roundRect">
                <a:avLst>
                  <a:gd name="adj" fmla="val 50000"/>
                </a:avLst>
              </a:prstGeom>
              <a:solidFill>
                <a:srgbClr val="92D2CA"/>
              </a:solidFill>
              <a:ln w="9525">
                <a:solidFill>
                  <a:schemeClr val="tx1"/>
                </a:solidFill>
                <a:round/>
                <a:headEnd/>
                <a:tailEnd/>
              </a:ln>
            </p:spPr>
            <p:txBody>
              <a:bodyPr wrap="none" anchor="ctr"/>
              <a:lstStyle/>
              <a:p>
                <a:endParaRPr lang="en-US" dirty="0"/>
              </a:p>
            </p:txBody>
          </p:sp>
          <p:sp>
            <p:nvSpPr>
              <p:cNvPr id="50225" name="Rectangle 7"/>
              <p:cNvSpPr>
                <a:spLocks noChangeArrowheads="1"/>
              </p:cNvSpPr>
              <p:nvPr/>
            </p:nvSpPr>
            <p:spPr bwMode="auto">
              <a:xfrm>
                <a:off x="1750" y="1185"/>
                <a:ext cx="1225" cy="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1600" dirty="0"/>
                  <a:t>EMV for node 1</a:t>
                </a:r>
              </a:p>
              <a:p>
                <a:pPr algn="ctr">
                  <a:lnSpc>
                    <a:spcPct val="85000"/>
                  </a:lnSpc>
                </a:pPr>
                <a:r>
                  <a:rPr lang="en-US" sz="1600" dirty="0"/>
                  <a:t>= $48,000</a:t>
                </a:r>
              </a:p>
            </p:txBody>
          </p:sp>
          <p:sp>
            <p:nvSpPr>
              <p:cNvPr id="50226" name="Line 8"/>
              <p:cNvSpPr>
                <a:spLocks noChangeShapeType="1"/>
              </p:cNvSpPr>
              <p:nvPr/>
            </p:nvSpPr>
            <p:spPr bwMode="auto">
              <a:xfrm>
                <a:off x="2384" y="1536"/>
                <a:ext cx="56" cy="448"/>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wrap="none" anchor="ctr"/>
              <a:lstStyle/>
              <a:p>
                <a:endParaRPr lang="en-US" dirty="0"/>
              </a:p>
            </p:txBody>
          </p:sp>
        </p:grpSp>
      </p:grpSp>
      <p:grpSp>
        <p:nvGrpSpPr>
          <p:cNvPr id="55305" name="Group 9"/>
          <p:cNvGrpSpPr>
            <a:grpSpLocks/>
          </p:cNvGrpSpPr>
          <p:nvPr/>
        </p:nvGrpSpPr>
        <p:grpSpPr bwMode="auto">
          <a:xfrm>
            <a:off x="2828925" y="4533900"/>
            <a:ext cx="5113338" cy="889000"/>
            <a:chOff x="1782" y="2976"/>
            <a:chExt cx="3221" cy="560"/>
          </a:xfrm>
        </p:grpSpPr>
        <p:grpSp>
          <p:nvGrpSpPr>
            <p:cNvPr id="50217" name="Group 10"/>
            <p:cNvGrpSpPr>
              <a:grpSpLocks/>
            </p:cNvGrpSpPr>
            <p:nvPr/>
          </p:nvGrpSpPr>
          <p:grpSpPr bwMode="auto">
            <a:xfrm>
              <a:off x="1782" y="2976"/>
              <a:ext cx="1225" cy="560"/>
              <a:chOff x="1782" y="2976"/>
              <a:chExt cx="1225" cy="560"/>
            </a:xfrm>
          </p:grpSpPr>
          <p:sp>
            <p:nvSpPr>
              <p:cNvPr id="50219" name="Line 11"/>
              <p:cNvSpPr>
                <a:spLocks noChangeShapeType="1"/>
              </p:cNvSpPr>
              <p:nvPr/>
            </p:nvSpPr>
            <p:spPr bwMode="auto">
              <a:xfrm flipV="1">
                <a:off x="2408" y="2976"/>
                <a:ext cx="48" cy="296"/>
              </a:xfrm>
              <a:prstGeom prst="line">
                <a:avLst/>
              </a:prstGeom>
              <a:noFill/>
              <a:ln w="38100">
                <a:solidFill>
                  <a:schemeClr val="tx1"/>
                </a:solidFill>
                <a:round/>
                <a:headEnd/>
                <a:tailEnd type="triangle" w="med" len="sm"/>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50220" name="AutoShape 12"/>
              <p:cNvSpPr>
                <a:spLocks noChangeArrowheads="1"/>
              </p:cNvSpPr>
              <p:nvPr/>
            </p:nvSpPr>
            <p:spPr bwMode="auto">
              <a:xfrm>
                <a:off x="1864" y="3112"/>
                <a:ext cx="1072" cy="424"/>
              </a:xfrm>
              <a:prstGeom prst="roundRect">
                <a:avLst>
                  <a:gd name="adj" fmla="val 50000"/>
                </a:avLst>
              </a:prstGeom>
              <a:solidFill>
                <a:srgbClr val="92D2CA"/>
              </a:solidFill>
              <a:ln w="9525">
                <a:solidFill>
                  <a:schemeClr val="tx1"/>
                </a:solidFill>
                <a:round/>
                <a:headEnd/>
                <a:tailEnd/>
              </a:ln>
            </p:spPr>
            <p:txBody>
              <a:bodyPr wrap="none" anchor="ctr"/>
              <a:lstStyle/>
              <a:p>
                <a:endParaRPr lang="en-US" dirty="0"/>
              </a:p>
            </p:txBody>
          </p:sp>
          <p:sp>
            <p:nvSpPr>
              <p:cNvPr id="50221" name="Rectangle 13"/>
              <p:cNvSpPr>
                <a:spLocks noChangeArrowheads="1"/>
              </p:cNvSpPr>
              <p:nvPr/>
            </p:nvSpPr>
            <p:spPr bwMode="auto">
              <a:xfrm>
                <a:off x="1782" y="3185"/>
                <a:ext cx="1225" cy="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sz="1600" dirty="0"/>
                  <a:t>EMV for node 2</a:t>
                </a:r>
              </a:p>
              <a:p>
                <a:pPr algn="ctr">
                  <a:lnSpc>
                    <a:spcPct val="85000"/>
                  </a:lnSpc>
                </a:pPr>
                <a:r>
                  <a:rPr lang="en-US" sz="1600" dirty="0"/>
                  <a:t>= $52,000</a:t>
                </a:r>
              </a:p>
            </p:txBody>
          </p:sp>
        </p:grpSp>
        <p:sp>
          <p:nvSpPr>
            <p:cNvPr id="50218" name="Rectangle 14"/>
            <p:cNvSpPr>
              <a:spLocks noChangeArrowheads="1"/>
            </p:cNvSpPr>
            <p:nvPr/>
          </p:nvSpPr>
          <p:spPr bwMode="auto">
            <a:xfrm>
              <a:off x="2990" y="3230"/>
              <a:ext cx="2013"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 (.6)($100,000) + (.4)(–$20,000)</a:t>
              </a:r>
            </a:p>
          </p:txBody>
        </p:sp>
      </p:grpSp>
      <p:grpSp>
        <p:nvGrpSpPr>
          <p:cNvPr id="55311" name="Group 15"/>
          <p:cNvGrpSpPr>
            <a:grpSpLocks/>
          </p:cNvGrpSpPr>
          <p:nvPr/>
        </p:nvGrpSpPr>
        <p:grpSpPr bwMode="auto">
          <a:xfrm>
            <a:off x="7058025" y="2282825"/>
            <a:ext cx="1154113" cy="3841750"/>
            <a:chOff x="4446" y="1558"/>
            <a:chExt cx="727" cy="2420"/>
          </a:xfrm>
        </p:grpSpPr>
        <p:sp>
          <p:nvSpPr>
            <p:cNvPr id="50211" name="Rectangle 16"/>
            <p:cNvSpPr>
              <a:spLocks noChangeArrowheads="1"/>
            </p:cNvSpPr>
            <p:nvPr/>
          </p:nvSpPr>
          <p:spPr bwMode="auto">
            <a:xfrm>
              <a:off x="4560" y="1558"/>
              <a:ext cx="545"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Payoffs</a:t>
              </a:r>
            </a:p>
          </p:txBody>
        </p:sp>
        <p:sp>
          <p:nvSpPr>
            <p:cNvPr id="50212" name="Rectangle 17"/>
            <p:cNvSpPr>
              <a:spLocks noChangeArrowheads="1"/>
            </p:cNvSpPr>
            <p:nvPr/>
          </p:nvSpPr>
          <p:spPr bwMode="auto">
            <a:xfrm>
              <a:off x="4489" y="1814"/>
              <a:ext cx="650"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$200,000</a:t>
              </a:r>
            </a:p>
          </p:txBody>
        </p:sp>
        <p:sp>
          <p:nvSpPr>
            <p:cNvPr id="50213" name="Rectangle 18"/>
            <p:cNvSpPr>
              <a:spLocks noChangeArrowheads="1"/>
            </p:cNvSpPr>
            <p:nvPr/>
          </p:nvSpPr>
          <p:spPr bwMode="auto">
            <a:xfrm>
              <a:off x="4446" y="2246"/>
              <a:ext cx="727"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–$180,000</a:t>
              </a:r>
            </a:p>
          </p:txBody>
        </p:sp>
        <p:sp>
          <p:nvSpPr>
            <p:cNvPr id="50214" name="Rectangle 19"/>
            <p:cNvSpPr>
              <a:spLocks noChangeArrowheads="1"/>
            </p:cNvSpPr>
            <p:nvPr/>
          </p:nvSpPr>
          <p:spPr bwMode="auto">
            <a:xfrm>
              <a:off x="4489" y="2486"/>
              <a:ext cx="650"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$100,000</a:t>
              </a:r>
            </a:p>
          </p:txBody>
        </p:sp>
        <p:sp>
          <p:nvSpPr>
            <p:cNvPr id="50215" name="Rectangle 20"/>
            <p:cNvSpPr>
              <a:spLocks noChangeArrowheads="1"/>
            </p:cNvSpPr>
            <p:nvPr/>
          </p:nvSpPr>
          <p:spPr bwMode="auto">
            <a:xfrm>
              <a:off x="4517" y="2918"/>
              <a:ext cx="655"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–$20,000</a:t>
              </a:r>
            </a:p>
          </p:txBody>
        </p:sp>
        <p:sp>
          <p:nvSpPr>
            <p:cNvPr id="50216" name="Rectangle 21"/>
            <p:cNvSpPr>
              <a:spLocks noChangeArrowheads="1"/>
            </p:cNvSpPr>
            <p:nvPr/>
          </p:nvSpPr>
          <p:spPr bwMode="auto">
            <a:xfrm>
              <a:off x="4880" y="3766"/>
              <a:ext cx="258"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$0</a:t>
              </a:r>
            </a:p>
          </p:txBody>
        </p:sp>
      </p:grpSp>
      <p:grpSp>
        <p:nvGrpSpPr>
          <p:cNvPr id="55318" name="Group 22"/>
          <p:cNvGrpSpPr>
            <a:grpSpLocks/>
          </p:cNvGrpSpPr>
          <p:nvPr/>
        </p:nvGrpSpPr>
        <p:grpSpPr bwMode="auto">
          <a:xfrm>
            <a:off x="1117600" y="3238500"/>
            <a:ext cx="5918200" cy="2717800"/>
            <a:chOff x="704" y="2160"/>
            <a:chExt cx="3728" cy="1712"/>
          </a:xfrm>
        </p:grpSpPr>
        <p:sp>
          <p:nvSpPr>
            <p:cNvPr id="50204" name="Line 23"/>
            <p:cNvSpPr>
              <a:spLocks noChangeShapeType="1"/>
            </p:cNvSpPr>
            <p:nvPr/>
          </p:nvSpPr>
          <p:spPr bwMode="auto">
            <a:xfrm flipV="1">
              <a:off x="992" y="2160"/>
              <a:ext cx="1336" cy="656"/>
            </a:xfrm>
            <a:prstGeom prst="line">
              <a:avLst/>
            </a:prstGeom>
            <a:noFill/>
            <a:ln w="57150">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50205" name="Rectangle 24"/>
            <p:cNvSpPr>
              <a:spLocks noChangeArrowheads="1"/>
            </p:cNvSpPr>
            <p:nvPr/>
          </p:nvSpPr>
          <p:spPr bwMode="auto">
            <a:xfrm rot="-1566985">
              <a:off x="1043" y="2292"/>
              <a:ext cx="1160"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Construct large plant</a:t>
              </a:r>
            </a:p>
          </p:txBody>
        </p:sp>
        <p:sp>
          <p:nvSpPr>
            <p:cNvPr id="50206" name="Line 25"/>
            <p:cNvSpPr>
              <a:spLocks noChangeShapeType="1"/>
            </p:cNvSpPr>
            <p:nvPr/>
          </p:nvSpPr>
          <p:spPr bwMode="auto">
            <a:xfrm flipV="1">
              <a:off x="984" y="2808"/>
              <a:ext cx="1432" cy="0"/>
            </a:xfrm>
            <a:prstGeom prst="line">
              <a:avLst/>
            </a:prstGeom>
            <a:noFill/>
            <a:ln w="57150">
              <a:solidFill>
                <a:srgbClr val="175097"/>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50207" name="Freeform 26"/>
            <p:cNvSpPr>
              <a:spLocks/>
            </p:cNvSpPr>
            <p:nvPr/>
          </p:nvSpPr>
          <p:spPr bwMode="auto">
            <a:xfrm>
              <a:off x="984" y="2792"/>
              <a:ext cx="3448" cy="1080"/>
            </a:xfrm>
            <a:custGeom>
              <a:avLst/>
              <a:gdLst>
                <a:gd name="T0" fmla="*/ 0 w 3448"/>
                <a:gd name="T1" fmla="*/ 0 h 1080"/>
                <a:gd name="T2" fmla="*/ 1152 w 3448"/>
                <a:gd name="T3" fmla="*/ 1080 h 1080"/>
                <a:gd name="T4" fmla="*/ 3448 w 3448"/>
                <a:gd name="T5" fmla="*/ 1080 h 1080"/>
                <a:gd name="T6" fmla="*/ 0 60000 65536"/>
                <a:gd name="T7" fmla="*/ 0 60000 65536"/>
                <a:gd name="T8" fmla="*/ 0 60000 65536"/>
                <a:gd name="T9" fmla="*/ 0 w 3448"/>
                <a:gd name="T10" fmla="*/ 0 h 1080"/>
                <a:gd name="T11" fmla="*/ 3448 w 3448"/>
                <a:gd name="T12" fmla="*/ 1080 h 1080"/>
              </a:gdLst>
              <a:ahLst/>
              <a:cxnLst>
                <a:cxn ang="T6">
                  <a:pos x="T0" y="T1"/>
                </a:cxn>
                <a:cxn ang="T7">
                  <a:pos x="T2" y="T3"/>
                </a:cxn>
                <a:cxn ang="T8">
                  <a:pos x="T4" y="T5"/>
                </a:cxn>
              </a:cxnLst>
              <a:rect l="T9" t="T10" r="T11" b="T12"/>
              <a:pathLst>
                <a:path w="3448" h="1080">
                  <a:moveTo>
                    <a:pt x="0" y="0"/>
                  </a:moveTo>
                  <a:lnTo>
                    <a:pt x="1152" y="1080"/>
                  </a:lnTo>
                  <a:lnTo>
                    <a:pt x="3448" y="108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0208" name="Rectangle 27"/>
            <p:cNvSpPr>
              <a:spLocks noChangeArrowheads="1"/>
            </p:cNvSpPr>
            <p:nvPr/>
          </p:nvSpPr>
          <p:spPr bwMode="auto">
            <a:xfrm>
              <a:off x="1430" y="2631"/>
              <a:ext cx="777" cy="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spcAft>
                  <a:spcPts val="1200"/>
                </a:spcAft>
              </a:pPr>
              <a:r>
                <a:rPr lang="en-US" sz="1400" dirty="0"/>
                <a:t>Construct small plant</a:t>
              </a:r>
            </a:p>
          </p:txBody>
        </p:sp>
        <p:sp>
          <p:nvSpPr>
            <p:cNvPr id="50209" name="Rectangle 28"/>
            <p:cNvSpPr>
              <a:spLocks noChangeArrowheads="1"/>
            </p:cNvSpPr>
            <p:nvPr/>
          </p:nvSpPr>
          <p:spPr bwMode="auto">
            <a:xfrm rot="2544378">
              <a:off x="1224" y="3092"/>
              <a:ext cx="663"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Do nothing</a:t>
              </a:r>
            </a:p>
          </p:txBody>
        </p:sp>
        <p:sp>
          <p:nvSpPr>
            <p:cNvPr id="55325" name="Rectangle 29"/>
            <p:cNvSpPr>
              <a:spLocks noChangeArrowheads="1"/>
            </p:cNvSpPr>
            <p:nvPr/>
          </p:nvSpPr>
          <p:spPr bwMode="auto">
            <a:xfrm>
              <a:off x="704" y="2656"/>
              <a:ext cx="296" cy="304"/>
            </a:xfrm>
            <a:prstGeom prst="rect">
              <a:avLst/>
            </a:prstGeom>
            <a:solidFill>
              <a:schemeClr val="accent1">
                <a:lumMod val="60000"/>
                <a:lumOff val="40000"/>
              </a:schemeClr>
            </a:solidFill>
            <a:ln w="9525">
              <a:solidFill>
                <a:schemeClr val="tx1"/>
              </a:solidFill>
              <a:miter lim="800000"/>
              <a:headEnd/>
              <a:tailEnd/>
            </a:ln>
            <a:effectLst/>
            <a:extLst/>
          </p:spPr>
          <p:txBody>
            <a:bodyPr wrap="none" anchor="ctr"/>
            <a:lstStyle/>
            <a:p>
              <a:pPr fontAlgn="auto">
                <a:spcBef>
                  <a:spcPts val="0"/>
                </a:spcBef>
                <a:spcAft>
                  <a:spcPts val="0"/>
                </a:spcAft>
                <a:defRPr/>
              </a:pPr>
              <a:endParaRPr lang="en-US" dirty="0">
                <a:latin typeface="+mn-lt"/>
                <a:ea typeface="+mn-ea"/>
                <a:cs typeface="+mn-cs"/>
              </a:endParaRPr>
            </a:p>
          </p:txBody>
        </p:sp>
      </p:grpSp>
      <p:grpSp>
        <p:nvGrpSpPr>
          <p:cNvPr id="55326" name="Group 30"/>
          <p:cNvGrpSpPr>
            <a:grpSpLocks/>
          </p:cNvGrpSpPr>
          <p:nvPr/>
        </p:nvGrpSpPr>
        <p:grpSpPr bwMode="auto">
          <a:xfrm>
            <a:off x="3644900" y="2551113"/>
            <a:ext cx="3416300" cy="992187"/>
            <a:chOff x="2296" y="1727"/>
            <a:chExt cx="2152" cy="625"/>
          </a:xfrm>
        </p:grpSpPr>
        <p:grpSp>
          <p:nvGrpSpPr>
            <p:cNvPr id="50195" name="Group 31"/>
            <p:cNvGrpSpPr>
              <a:grpSpLocks/>
            </p:cNvGrpSpPr>
            <p:nvPr/>
          </p:nvGrpSpPr>
          <p:grpSpPr bwMode="auto">
            <a:xfrm>
              <a:off x="2608" y="1727"/>
              <a:ext cx="1840" cy="625"/>
              <a:chOff x="2608" y="1727"/>
              <a:chExt cx="1840" cy="625"/>
            </a:xfrm>
          </p:grpSpPr>
          <p:grpSp>
            <p:nvGrpSpPr>
              <p:cNvPr id="50199" name="Group 32"/>
              <p:cNvGrpSpPr>
                <a:grpSpLocks/>
              </p:cNvGrpSpPr>
              <p:nvPr/>
            </p:nvGrpSpPr>
            <p:grpSpPr bwMode="auto">
              <a:xfrm>
                <a:off x="2608" y="1920"/>
                <a:ext cx="1840" cy="432"/>
                <a:chOff x="2600" y="2592"/>
                <a:chExt cx="1840" cy="432"/>
              </a:xfrm>
            </p:grpSpPr>
            <p:sp>
              <p:nvSpPr>
                <p:cNvPr id="50202" name="Freeform 33"/>
                <p:cNvSpPr>
                  <a:spLocks/>
                </p:cNvSpPr>
                <p:nvPr/>
              </p:nvSpPr>
              <p:spPr bwMode="auto">
                <a:xfrm>
                  <a:off x="2600" y="2592"/>
                  <a:ext cx="1840" cy="208"/>
                </a:xfrm>
                <a:custGeom>
                  <a:avLst/>
                  <a:gdLst>
                    <a:gd name="T0" fmla="*/ 0 w 1840"/>
                    <a:gd name="T1" fmla="*/ 208 h 208"/>
                    <a:gd name="T2" fmla="*/ 336 w 1840"/>
                    <a:gd name="T3" fmla="*/ 0 h 208"/>
                    <a:gd name="T4" fmla="*/ 1840 w 1840"/>
                    <a:gd name="T5" fmla="*/ 0 h 208"/>
                    <a:gd name="T6" fmla="*/ 0 60000 65536"/>
                    <a:gd name="T7" fmla="*/ 0 60000 65536"/>
                    <a:gd name="T8" fmla="*/ 0 60000 65536"/>
                    <a:gd name="T9" fmla="*/ 0 w 1840"/>
                    <a:gd name="T10" fmla="*/ 0 h 208"/>
                    <a:gd name="T11" fmla="*/ 1840 w 1840"/>
                    <a:gd name="T12" fmla="*/ 208 h 208"/>
                  </a:gdLst>
                  <a:ahLst/>
                  <a:cxnLst>
                    <a:cxn ang="T6">
                      <a:pos x="T0" y="T1"/>
                    </a:cxn>
                    <a:cxn ang="T7">
                      <a:pos x="T2" y="T3"/>
                    </a:cxn>
                    <a:cxn ang="T8">
                      <a:pos x="T4" y="T5"/>
                    </a:cxn>
                  </a:cxnLst>
                  <a:rect l="T9" t="T10" r="T11" b="T12"/>
                  <a:pathLst>
                    <a:path w="1840" h="208">
                      <a:moveTo>
                        <a:pt x="0" y="208"/>
                      </a:moveTo>
                      <a:lnTo>
                        <a:pt x="336" y="0"/>
                      </a:lnTo>
                      <a:lnTo>
                        <a:pt x="1840"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0203" name="Freeform 34"/>
                <p:cNvSpPr>
                  <a:spLocks/>
                </p:cNvSpPr>
                <p:nvPr/>
              </p:nvSpPr>
              <p:spPr bwMode="auto">
                <a:xfrm flipV="1">
                  <a:off x="2600" y="2816"/>
                  <a:ext cx="1840" cy="208"/>
                </a:xfrm>
                <a:custGeom>
                  <a:avLst/>
                  <a:gdLst>
                    <a:gd name="T0" fmla="*/ 0 w 1840"/>
                    <a:gd name="T1" fmla="*/ 208 h 208"/>
                    <a:gd name="T2" fmla="*/ 336 w 1840"/>
                    <a:gd name="T3" fmla="*/ 0 h 208"/>
                    <a:gd name="T4" fmla="*/ 1840 w 1840"/>
                    <a:gd name="T5" fmla="*/ 0 h 208"/>
                    <a:gd name="T6" fmla="*/ 0 60000 65536"/>
                    <a:gd name="T7" fmla="*/ 0 60000 65536"/>
                    <a:gd name="T8" fmla="*/ 0 60000 65536"/>
                    <a:gd name="T9" fmla="*/ 0 w 1840"/>
                    <a:gd name="T10" fmla="*/ 0 h 208"/>
                    <a:gd name="T11" fmla="*/ 1840 w 1840"/>
                    <a:gd name="T12" fmla="*/ 208 h 208"/>
                  </a:gdLst>
                  <a:ahLst/>
                  <a:cxnLst>
                    <a:cxn ang="T6">
                      <a:pos x="T0" y="T1"/>
                    </a:cxn>
                    <a:cxn ang="T7">
                      <a:pos x="T2" y="T3"/>
                    </a:cxn>
                    <a:cxn ang="T8">
                      <a:pos x="T4" y="T5"/>
                    </a:cxn>
                  </a:cxnLst>
                  <a:rect l="T9" t="T10" r="T11" b="T12"/>
                  <a:pathLst>
                    <a:path w="1840" h="208">
                      <a:moveTo>
                        <a:pt x="0" y="208"/>
                      </a:moveTo>
                      <a:lnTo>
                        <a:pt x="336" y="0"/>
                      </a:lnTo>
                      <a:lnTo>
                        <a:pt x="1840"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sp>
            <p:nvSpPr>
              <p:cNvPr id="50200" name="Rectangle 35"/>
              <p:cNvSpPr>
                <a:spLocks noChangeArrowheads="1"/>
              </p:cNvSpPr>
              <p:nvPr/>
            </p:nvSpPr>
            <p:spPr bwMode="auto">
              <a:xfrm>
                <a:off x="2990" y="1727"/>
                <a:ext cx="1197"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Favorable market (.6)</a:t>
                </a:r>
              </a:p>
            </p:txBody>
          </p:sp>
          <p:sp>
            <p:nvSpPr>
              <p:cNvPr id="50201" name="Rectangle 36"/>
              <p:cNvSpPr>
                <a:spLocks noChangeArrowheads="1"/>
              </p:cNvSpPr>
              <p:nvPr/>
            </p:nvSpPr>
            <p:spPr bwMode="auto">
              <a:xfrm>
                <a:off x="2990" y="2151"/>
                <a:ext cx="1304"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Unfavorable market (.4)</a:t>
                </a:r>
              </a:p>
            </p:txBody>
          </p:sp>
        </p:grpSp>
        <p:grpSp>
          <p:nvGrpSpPr>
            <p:cNvPr id="50196" name="Group 37"/>
            <p:cNvGrpSpPr>
              <a:grpSpLocks/>
            </p:cNvGrpSpPr>
            <p:nvPr/>
          </p:nvGrpSpPr>
          <p:grpSpPr bwMode="auto">
            <a:xfrm>
              <a:off x="2296" y="1992"/>
              <a:ext cx="304" cy="304"/>
              <a:chOff x="2296" y="1992"/>
              <a:chExt cx="304" cy="304"/>
            </a:xfrm>
          </p:grpSpPr>
          <p:sp>
            <p:nvSpPr>
              <p:cNvPr id="55334" name="Oval 38"/>
              <p:cNvSpPr>
                <a:spLocks noChangeArrowheads="1"/>
              </p:cNvSpPr>
              <p:nvPr/>
            </p:nvSpPr>
            <p:spPr bwMode="auto">
              <a:xfrm>
                <a:off x="2296" y="1992"/>
                <a:ext cx="304" cy="304"/>
              </a:xfrm>
              <a:prstGeom prst="ellipse">
                <a:avLst/>
              </a:prstGeom>
              <a:solidFill>
                <a:schemeClr val="accent3">
                  <a:lumMod val="75000"/>
                </a:schemeClr>
              </a:solidFill>
              <a:ln w="9525">
                <a:solidFill>
                  <a:schemeClr val="tx1"/>
                </a:solidFill>
                <a:round/>
                <a:headEnd/>
                <a:tailEnd/>
              </a:ln>
              <a:effectLst/>
              <a:extLst/>
            </p:spPr>
            <p:txBody>
              <a:bodyPr wrap="none" anchor="ctr"/>
              <a:lstStyle/>
              <a:p>
                <a:pPr fontAlgn="auto">
                  <a:spcBef>
                    <a:spcPts val="0"/>
                  </a:spcBef>
                  <a:spcAft>
                    <a:spcPts val="0"/>
                  </a:spcAft>
                  <a:defRPr/>
                </a:pPr>
                <a:endParaRPr lang="en-US" dirty="0">
                  <a:latin typeface="+mn-lt"/>
                  <a:ea typeface="+mn-ea"/>
                  <a:cs typeface="+mn-cs"/>
                </a:endParaRPr>
              </a:p>
            </p:txBody>
          </p:sp>
          <p:sp>
            <p:nvSpPr>
              <p:cNvPr id="50198" name="Rectangle 39"/>
              <p:cNvSpPr>
                <a:spLocks noChangeArrowheads="1"/>
              </p:cNvSpPr>
              <p:nvPr/>
            </p:nvSpPr>
            <p:spPr bwMode="auto">
              <a:xfrm>
                <a:off x="2355" y="2038"/>
                <a:ext cx="187"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1</a:t>
                </a:r>
              </a:p>
            </p:txBody>
          </p:sp>
        </p:grpSp>
      </p:grpSp>
      <p:grpSp>
        <p:nvGrpSpPr>
          <p:cNvPr id="55336" name="Group 40"/>
          <p:cNvGrpSpPr>
            <a:grpSpLocks/>
          </p:cNvGrpSpPr>
          <p:nvPr/>
        </p:nvGrpSpPr>
        <p:grpSpPr bwMode="auto">
          <a:xfrm>
            <a:off x="3644900" y="3605213"/>
            <a:ext cx="3403600" cy="1004887"/>
            <a:chOff x="2296" y="2391"/>
            <a:chExt cx="2144" cy="633"/>
          </a:xfrm>
        </p:grpSpPr>
        <p:grpSp>
          <p:nvGrpSpPr>
            <p:cNvPr id="50186" name="Group 41"/>
            <p:cNvGrpSpPr>
              <a:grpSpLocks/>
            </p:cNvGrpSpPr>
            <p:nvPr/>
          </p:nvGrpSpPr>
          <p:grpSpPr bwMode="auto">
            <a:xfrm>
              <a:off x="2600" y="2391"/>
              <a:ext cx="1840" cy="633"/>
              <a:chOff x="2600" y="2391"/>
              <a:chExt cx="1840" cy="633"/>
            </a:xfrm>
          </p:grpSpPr>
          <p:grpSp>
            <p:nvGrpSpPr>
              <p:cNvPr id="50190" name="Group 42"/>
              <p:cNvGrpSpPr>
                <a:grpSpLocks/>
              </p:cNvGrpSpPr>
              <p:nvPr/>
            </p:nvGrpSpPr>
            <p:grpSpPr bwMode="auto">
              <a:xfrm>
                <a:off x="2600" y="2592"/>
                <a:ext cx="1840" cy="432"/>
                <a:chOff x="2600" y="2592"/>
                <a:chExt cx="1840" cy="432"/>
              </a:xfrm>
            </p:grpSpPr>
            <p:sp>
              <p:nvSpPr>
                <p:cNvPr id="50193" name="Freeform 43"/>
                <p:cNvSpPr>
                  <a:spLocks/>
                </p:cNvSpPr>
                <p:nvPr/>
              </p:nvSpPr>
              <p:spPr bwMode="auto">
                <a:xfrm>
                  <a:off x="2600" y="2592"/>
                  <a:ext cx="1840" cy="208"/>
                </a:xfrm>
                <a:custGeom>
                  <a:avLst/>
                  <a:gdLst>
                    <a:gd name="T0" fmla="*/ 0 w 1840"/>
                    <a:gd name="T1" fmla="*/ 208 h 208"/>
                    <a:gd name="T2" fmla="*/ 336 w 1840"/>
                    <a:gd name="T3" fmla="*/ 0 h 208"/>
                    <a:gd name="T4" fmla="*/ 1840 w 1840"/>
                    <a:gd name="T5" fmla="*/ 0 h 208"/>
                    <a:gd name="T6" fmla="*/ 0 60000 65536"/>
                    <a:gd name="T7" fmla="*/ 0 60000 65536"/>
                    <a:gd name="T8" fmla="*/ 0 60000 65536"/>
                    <a:gd name="T9" fmla="*/ 0 w 1840"/>
                    <a:gd name="T10" fmla="*/ 0 h 208"/>
                    <a:gd name="T11" fmla="*/ 1840 w 1840"/>
                    <a:gd name="T12" fmla="*/ 208 h 208"/>
                  </a:gdLst>
                  <a:ahLst/>
                  <a:cxnLst>
                    <a:cxn ang="T6">
                      <a:pos x="T0" y="T1"/>
                    </a:cxn>
                    <a:cxn ang="T7">
                      <a:pos x="T2" y="T3"/>
                    </a:cxn>
                    <a:cxn ang="T8">
                      <a:pos x="T4" y="T5"/>
                    </a:cxn>
                  </a:cxnLst>
                  <a:rect l="T9" t="T10" r="T11" b="T12"/>
                  <a:pathLst>
                    <a:path w="1840" h="208">
                      <a:moveTo>
                        <a:pt x="0" y="208"/>
                      </a:moveTo>
                      <a:lnTo>
                        <a:pt x="336" y="0"/>
                      </a:lnTo>
                      <a:lnTo>
                        <a:pt x="1840"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50194" name="Freeform 44"/>
                <p:cNvSpPr>
                  <a:spLocks/>
                </p:cNvSpPr>
                <p:nvPr/>
              </p:nvSpPr>
              <p:spPr bwMode="auto">
                <a:xfrm flipV="1">
                  <a:off x="2600" y="2816"/>
                  <a:ext cx="1840" cy="208"/>
                </a:xfrm>
                <a:custGeom>
                  <a:avLst/>
                  <a:gdLst>
                    <a:gd name="T0" fmla="*/ 0 w 1840"/>
                    <a:gd name="T1" fmla="*/ 208 h 208"/>
                    <a:gd name="T2" fmla="*/ 336 w 1840"/>
                    <a:gd name="T3" fmla="*/ 0 h 208"/>
                    <a:gd name="T4" fmla="*/ 1840 w 1840"/>
                    <a:gd name="T5" fmla="*/ 0 h 208"/>
                    <a:gd name="T6" fmla="*/ 0 60000 65536"/>
                    <a:gd name="T7" fmla="*/ 0 60000 65536"/>
                    <a:gd name="T8" fmla="*/ 0 60000 65536"/>
                    <a:gd name="T9" fmla="*/ 0 w 1840"/>
                    <a:gd name="T10" fmla="*/ 0 h 208"/>
                    <a:gd name="T11" fmla="*/ 1840 w 1840"/>
                    <a:gd name="T12" fmla="*/ 208 h 208"/>
                  </a:gdLst>
                  <a:ahLst/>
                  <a:cxnLst>
                    <a:cxn ang="T6">
                      <a:pos x="T0" y="T1"/>
                    </a:cxn>
                    <a:cxn ang="T7">
                      <a:pos x="T2" y="T3"/>
                    </a:cxn>
                    <a:cxn ang="T8">
                      <a:pos x="T4" y="T5"/>
                    </a:cxn>
                  </a:cxnLst>
                  <a:rect l="T9" t="T10" r="T11" b="T12"/>
                  <a:pathLst>
                    <a:path w="1840" h="208">
                      <a:moveTo>
                        <a:pt x="0" y="208"/>
                      </a:moveTo>
                      <a:lnTo>
                        <a:pt x="336" y="0"/>
                      </a:lnTo>
                      <a:lnTo>
                        <a:pt x="1840"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grpSp>
          <p:sp>
            <p:nvSpPr>
              <p:cNvPr id="50191" name="Rectangle 45"/>
              <p:cNvSpPr>
                <a:spLocks noChangeArrowheads="1"/>
              </p:cNvSpPr>
              <p:nvPr/>
            </p:nvSpPr>
            <p:spPr bwMode="auto">
              <a:xfrm>
                <a:off x="2990" y="2391"/>
                <a:ext cx="1197"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Favorable market (.6)</a:t>
                </a:r>
              </a:p>
            </p:txBody>
          </p:sp>
          <p:sp>
            <p:nvSpPr>
              <p:cNvPr id="50192" name="Rectangle 46"/>
              <p:cNvSpPr>
                <a:spLocks noChangeArrowheads="1"/>
              </p:cNvSpPr>
              <p:nvPr/>
            </p:nvSpPr>
            <p:spPr bwMode="auto">
              <a:xfrm>
                <a:off x="2990" y="2823"/>
                <a:ext cx="1304"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400" dirty="0"/>
                  <a:t>Unfavorable market (.4)</a:t>
                </a:r>
              </a:p>
            </p:txBody>
          </p:sp>
        </p:grpSp>
        <p:grpSp>
          <p:nvGrpSpPr>
            <p:cNvPr id="50187" name="Group 47"/>
            <p:cNvGrpSpPr>
              <a:grpSpLocks/>
            </p:cNvGrpSpPr>
            <p:nvPr/>
          </p:nvGrpSpPr>
          <p:grpSpPr bwMode="auto">
            <a:xfrm>
              <a:off x="2296" y="2672"/>
              <a:ext cx="304" cy="304"/>
              <a:chOff x="2296" y="2672"/>
              <a:chExt cx="304" cy="304"/>
            </a:xfrm>
          </p:grpSpPr>
          <p:sp>
            <p:nvSpPr>
              <p:cNvPr id="50188" name="Oval 48"/>
              <p:cNvSpPr>
                <a:spLocks noChangeArrowheads="1"/>
              </p:cNvSpPr>
              <p:nvPr/>
            </p:nvSpPr>
            <p:spPr bwMode="auto">
              <a:xfrm>
                <a:off x="2296" y="2672"/>
                <a:ext cx="304" cy="304"/>
              </a:xfrm>
              <a:prstGeom prst="ellipse">
                <a:avLst/>
              </a:prstGeom>
              <a:solidFill>
                <a:srgbClr val="EEA94C"/>
              </a:solidFill>
              <a:ln w="9525">
                <a:solidFill>
                  <a:schemeClr val="tx1"/>
                </a:solidFill>
                <a:round/>
                <a:headEnd/>
                <a:tailEnd/>
              </a:ln>
            </p:spPr>
            <p:txBody>
              <a:bodyPr wrap="none" anchor="ctr"/>
              <a:lstStyle/>
              <a:p>
                <a:endParaRPr lang="en-US" dirty="0"/>
              </a:p>
            </p:txBody>
          </p:sp>
          <p:sp>
            <p:nvSpPr>
              <p:cNvPr id="50189" name="Rectangle 49"/>
              <p:cNvSpPr>
                <a:spLocks noChangeArrowheads="1"/>
              </p:cNvSpPr>
              <p:nvPr/>
            </p:nvSpPr>
            <p:spPr bwMode="auto">
              <a:xfrm>
                <a:off x="2354" y="2718"/>
                <a:ext cx="187"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2</a:t>
                </a:r>
              </a:p>
            </p:txBody>
          </p:sp>
        </p:grpSp>
      </p:grpSp>
      <p:sp>
        <p:nvSpPr>
          <p:cNvPr id="55346" name="Rectangle 50"/>
          <p:cNvSpPr>
            <a:spLocks noChangeArrowheads="1"/>
          </p:cNvSpPr>
          <p:nvPr/>
        </p:nvSpPr>
        <p:spPr bwMode="auto">
          <a:xfrm>
            <a:off x="561975" y="1690688"/>
            <a:ext cx="1120775"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chemeClr val="tx2"/>
                </a:solidFill>
              </a:rPr>
              <a:t>A.2</a:t>
            </a:r>
          </a:p>
        </p:txBody>
      </p:sp>
      <p:sp>
        <p:nvSpPr>
          <p:cNvPr id="55347" name="Oval 51"/>
          <p:cNvSpPr>
            <a:spLocks noChangeArrowheads="1"/>
          </p:cNvSpPr>
          <p:nvPr/>
        </p:nvSpPr>
        <p:spPr bwMode="auto">
          <a:xfrm>
            <a:off x="2174875" y="3898900"/>
            <a:ext cx="1449388" cy="785813"/>
          </a:xfrm>
          <a:prstGeom prst="ellipse">
            <a:avLst/>
          </a:prstGeom>
          <a:noFill/>
          <a:ln w="76200">
            <a:solidFill>
              <a:schemeClr val="accent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3701076635"/>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55318"/>
                                        </p:tgtEl>
                                        <p:attrNameLst>
                                          <p:attrName>style.visibility</p:attrName>
                                        </p:attrNameLst>
                                      </p:cBhvr>
                                      <p:to>
                                        <p:strVal val="visible"/>
                                      </p:to>
                                    </p:set>
                                    <p:animEffect transition="in" filter="wipe(left)">
                                      <p:cBhvr>
                                        <p:cTn id="7" dur="1000"/>
                                        <p:tgtEl>
                                          <p:spTgt spid="55318"/>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55326"/>
                                        </p:tgtEl>
                                        <p:attrNameLst>
                                          <p:attrName>style.visibility</p:attrName>
                                        </p:attrNameLst>
                                      </p:cBhvr>
                                      <p:to>
                                        <p:strVal val="visible"/>
                                      </p:to>
                                    </p:set>
                                    <p:animEffect transition="in" filter="wipe(left)">
                                      <p:cBhvr>
                                        <p:cTn id="11" dur="1000"/>
                                        <p:tgtEl>
                                          <p:spTgt spid="55326"/>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55336"/>
                                        </p:tgtEl>
                                        <p:attrNameLst>
                                          <p:attrName>style.visibility</p:attrName>
                                        </p:attrNameLst>
                                      </p:cBhvr>
                                      <p:to>
                                        <p:strVal val="visible"/>
                                      </p:to>
                                    </p:set>
                                    <p:animEffect transition="in" filter="wipe(left)">
                                      <p:cBhvr>
                                        <p:cTn id="15" dur="1000"/>
                                        <p:tgtEl>
                                          <p:spTgt spid="55336"/>
                                        </p:tgtEl>
                                      </p:cBhvr>
                                    </p:animEffect>
                                  </p:childTnLst>
                                </p:cTn>
                              </p:par>
                            </p:childTnLst>
                          </p:cTn>
                        </p:par>
                        <p:par>
                          <p:cTn id="16" fill="hold" nodeType="afterGroup">
                            <p:stCondLst>
                              <p:cond delay="6000"/>
                            </p:stCondLst>
                            <p:childTnLst>
                              <p:par>
                                <p:cTn id="17" presetID="22" presetClass="entr" presetSubtype="1" fill="hold" nodeType="afterEffect">
                                  <p:stCondLst>
                                    <p:cond delay="1000"/>
                                  </p:stCondLst>
                                  <p:childTnLst>
                                    <p:set>
                                      <p:cBhvr>
                                        <p:cTn id="18" dur="1" fill="hold">
                                          <p:stCondLst>
                                            <p:cond delay="0"/>
                                          </p:stCondLst>
                                        </p:cTn>
                                        <p:tgtEl>
                                          <p:spTgt spid="55311"/>
                                        </p:tgtEl>
                                        <p:attrNameLst>
                                          <p:attrName>style.visibility</p:attrName>
                                        </p:attrNameLst>
                                      </p:cBhvr>
                                      <p:to>
                                        <p:strVal val="visible"/>
                                      </p:to>
                                    </p:set>
                                    <p:animEffect transition="in" filter="wipe(up)">
                                      <p:cBhvr>
                                        <p:cTn id="19" dur="1000"/>
                                        <p:tgtEl>
                                          <p:spTgt spid="5531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55299"/>
                                        </p:tgtEl>
                                        <p:attrNameLst>
                                          <p:attrName>style.visibility</p:attrName>
                                        </p:attrNameLst>
                                      </p:cBhvr>
                                      <p:to>
                                        <p:strVal val="visible"/>
                                      </p:to>
                                    </p:set>
                                    <p:animEffect transition="in" filter="wipe(left)">
                                      <p:cBhvr>
                                        <p:cTn id="24" dur="1000"/>
                                        <p:tgtEl>
                                          <p:spTgt spid="5529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55305"/>
                                        </p:tgtEl>
                                        <p:attrNameLst>
                                          <p:attrName>style.visibility</p:attrName>
                                        </p:attrNameLst>
                                      </p:cBhvr>
                                      <p:to>
                                        <p:strVal val="visible"/>
                                      </p:to>
                                    </p:set>
                                    <p:animEffect transition="in" filter="wipe(left)">
                                      <p:cBhvr>
                                        <p:cTn id="29" dur="1000"/>
                                        <p:tgtEl>
                                          <p:spTgt spid="55305"/>
                                        </p:tgtEl>
                                      </p:cBhvr>
                                    </p:animEffect>
                                  </p:childTnLst>
                                </p:cTn>
                              </p:par>
                            </p:childTnLst>
                          </p:cTn>
                        </p:par>
                        <p:par>
                          <p:cTn id="30" fill="hold" nodeType="afterGroup">
                            <p:stCondLst>
                              <p:cond delay="1000"/>
                            </p:stCondLst>
                            <p:childTnLst>
                              <p:par>
                                <p:cTn id="31" presetID="22" presetClass="entr" presetSubtype="8" fill="hold" grpId="0" nodeType="afterEffect">
                                  <p:stCondLst>
                                    <p:cond delay="0"/>
                                  </p:stCondLst>
                                  <p:childTnLst>
                                    <p:set>
                                      <p:cBhvr>
                                        <p:cTn id="32" dur="1" fill="hold">
                                          <p:stCondLst>
                                            <p:cond delay="0"/>
                                          </p:stCondLst>
                                        </p:cTn>
                                        <p:tgtEl>
                                          <p:spTgt spid="55346"/>
                                        </p:tgtEl>
                                        <p:attrNameLst>
                                          <p:attrName>style.visibility</p:attrName>
                                        </p:attrNameLst>
                                      </p:cBhvr>
                                      <p:to>
                                        <p:strVal val="visible"/>
                                      </p:to>
                                    </p:set>
                                    <p:animEffect transition="in" filter="wipe(left)">
                                      <p:cBhvr>
                                        <p:cTn id="33" dur="1000"/>
                                        <p:tgtEl>
                                          <p:spTgt spid="55346"/>
                                        </p:tgtEl>
                                      </p:cBhvr>
                                    </p:animEffect>
                                  </p:childTnLst>
                                </p:cTn>
                              </p:par>
                            </p:childTnLst>
                          </p:cTn>
                        </p:par>
                        <p:par>
                          <p:cTn id="34" fill="hold" nodeType="afterGroup">
                            <p:stCondLst>
                              <p:cond delay="2000"/>
                            </p:stCondLst>
                            <p:childTnLst>
                              <p:par>
                                <p:cTn id="35" presetID="6" presetClass="entr" presetSubtype="32" fill="hold" grpId="0" nodeType="afterEffect">
                                  <p:stCondLst>
                                    <p:cond delay="1000"/>
                                  </p:stCondLst>
                                  <p:childTnLst>
                                    <p:set>
                                      <p:cBhvr>
                                        <p:cTn id="36" dur="1" fill="hold">
                                          <p:stCondLst>
                                            <p:cond delay="0"/>
                                          </p:stCondLst>
                                        </p:cTn>
                                        <p:tgtEl>
                                          <p:spTgt spid="55347"/>
                                        </p:tgtEl>
                                        <p:attrNameLst>
                                          <p:attrName>style.visibility</p:attrName>
                                        </p:attrNameLst>
                                      </p:cBhvr>
                                      <p:to>
                                        <p:strVal val="visible"/>
                                      </p:to>
                                    </p:set>
                                    <p:animEffect transition="in" filter="circle(out)">
                                      <p:cBhvr>
                                        <p:cTn id="37" dur="1000"/>
                                        <p:tgtEl>
                                          <p:spTgt spid="55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46" grpId="0" autoUpdateAnimBg="0"/>
      <p:bldP spid="5534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a-3.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44863" y="266700"/>
            <a:ext cx="5114925" cy="6148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02" name="Rectangle 2"/>
          <p:cNvSpPr>
            <a:spLocks noGrp="1" noChangeArrowheads="1"/>
          </p:cNvSpPr>
          <p:nvPr>
            <p:ph type="title"/>
          </p:nvPr>
        </p:nvSpPr>
        <p:spPr>
          <a:xfrm>
            <a:off x="317500" y="431800"/>
            <a:ext cx="3187700" cy="2628900"/>
          </a:xfrm>
        </p:spPr>
        <p:txBody>
          <a:bodyPr/>
          <a:lstStyle/>
          <a:p>
            <a:pPr>
              <a:lnSpc>
                <a:spcPct val="80000"/>
              </a:lnSpc>
            </a:pPr>
            <a:r>
              <a:rPr lang="en-US" dirty="0">
                <a:latin typeface="Arial" charset="0"/>
                <a:cs typeface="Arial" charset="0"/>
              </a:rPr>
              <a:t>Complex Decision Tree Example</a:t>
            </a:r>
          </a:p>
        </p:txBody>
      </p:sp>
      <p:sp>
        <p:nvSpPr>
          <p:cNvPr id="56324" name="Rectangle 4"/>
          <p:cNvSpPr>
            <a:spLocks noChangeArrowheads="1"/>
          </p:cNvSpPr>
          <p:nvPr/>
        </p:nvSpPr>
        <p:spPr bwMode="auto">
          <a:xfrm>
            <a:off x="1127125" y="5902325"/>
            <a:ext cx="11191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rgbClr val="255898"/>
                </a:solidFill>
              </a:rPr>
              <a:t>A.3</a:t>
            </a:r>
          </a:p>
        </p:txBody>
      </p:sp>
    </p:spTree>
    <p:extLst>
      <p:ext uri="{BB962C8B-B14F-4D97-AF65-F5344CB8AC3E}">
        <p14:creationId xmlns:p14="http://schemas.microsoft.com/office/powerpoint/2010/main" val="1752279582"/>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nodeType="afterGroup">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56324"/>
                                        </p:tgtEl>
                                        <p:attrNameLst>
                                          <p:attrName>style.visibility</p:attrName>
                                        </p:attrNameLst>
                                      </p:cBhvr>
                                      <p:to>
                                        <p:strVal val="visible"/>
                                      </p:to>
                                    </p:set>
                                    <p:animEffect transition="in" filter="wipe(left)">
                                      <p:cBhvr>
                                        <p:cTn id="11" dur="10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Complex Example</a:t>
            </a:r>
          </a:p>
        </p:txBody>
      </p:sp>
      <p:sp>
        <p:nvSpPr>
          <p:cNvPr id="57347" name="Rectangle 3"/>
          <p:cNvSpPr>
            <a:spLocks noChangeArrowheads="1"/>
          </p:cNvSpPr>
          <p:nvPr/>
        </p:nvSpPr>
        <p:spPr bwMode="auto">
          <a:xfrm>
            <a:off x="635000" y="1828800"/>
            <a:ext cx="6183313" cy="487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Bef>
                <a:spcPct val="40000"/>
              </a:spcBef>
              <a:buClr>
                <a:schemeClr val="tx1"/>
              </a:buClr>
              <a:buFont typeface="Times" charset="0"/>
              <a:buAutoNum type="arabicPeriod"/>
            </a:pPr>
            <a:r>
              <a:rPr lang="en-US" sz="2800" dirty="0"/>
              <a:t>Given favorable survey results</a:t>
            </a:r>
          </a:p>
        </p:txBody>
      </p:sp>
      <p:sp>
        <p:nvSpPr>
          <p:cNvPr id="57348" name="Rectangle 4"/>
          <p:cNvSpPr>
            <a:spLocks noChangeArrowheads="1"/>
          </p:cNvSpPr>
          <p:nvPr/>
        </p:nvSpPr>
        <p:spPr bwMode="auto">
          <a:xfrm>
            <a:off x="649288" y="2541588"/>
            <a:ext cx="7908925" cy="984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Aft>
                <a:spcPts val="1200"/>
              </a:spcAft>
            </a:pPr>
            <a:r>
              <a:rPr lang="en-US" sz="2400" dirty="0"/>
              <a:t>EMV(2) = (.78)($190,000) + (.22)(–$190,000) = $106,400</a:t>
            </a:r>
          </a:p>
          <a:p>
            <a:pPr>
              <a:spcAft>
                <a:spcPts val="1200"/>
              </a:spcAft>
            </a:pPr>
            <a:r>
              <a:rPr lang="en-US" sz="2400" dirty="0"/>
              <a:t>EMV(3) = (.78)($90,000) + (.22)(–$30,000) = $63,600</a:t>
            </a:r>
          </a:p>
        </p:txBody>
      </p:sp>
      <p:sp>
        <p:nvSpPr>
          <p:cNvPr id="57349" name="Rectangle 5"/>
          <p:cNvSpPr>
            <a:spLocks noChangeArrowheads="1"/>
          </p:cNvSpPr>
          <p:nvPr/>
        </p:nvSpPr>
        <p:spPr bwMode="auto">
          <a:xfrm>
            <a:off x="1381125" y="4049713"/>
            <a:ext cx="6381750"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800" dirty="0"/>
              <a:t>The EMV for no plant = –$10,000 so, if the survey results are favorable, build the large plant</a:t>
            </a:r>
          </a:p>
        </p:txBody>
      </p:sp>
    </p:spTree>
    <p:extLst>
      <p:ext uri="{BB962C8B-B14F-4D97-AF65-F5344CB8AC3E}">
        <p14:creationId xmlns:p14="http://schemas.microsoft.com/office/powerpoint/2010/main" val="1076702738"/>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7347"/>
                                        </p:tgtEl>
                                        <p:attrNameLst>
                                          <p:attrName>style.visibility</p:attrName>
                                        </p:attrNameLst>
                                      </p:cBhvr>
                                      <p:to>
                                        <p:strVal val="visible"/>
                                      </p:to>
                                    </p:set>
                                    <p:animEffect transition="in" filter="strips(downRight)">
                                      <p:cBhvr>
                                        <p:cTn id="7" dur="1000"/>
                                        <p:tgtEl>
                                          <p:spTgt spid="57347"/>
                                        </p:tgtEl>
                                      </p:cBhvr>
                                    </p:animEffect>
                                  </p:childTnLst>
                                </p:cTn>
                              </p:par>
                            </p:childTnLst>
                          </p:cTn>
                        </p:par>
                        <p:par>
                          <p:cTn id="8" fill="hold" nodeType="afterGroup">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57348"/>
                                        </p:tgtEl>
                                        <p:attrNameLst>
                                          <p:attrName>style.visibility</p:attrName>
                                        </p:attrNameLst>
                                      </p:cBhvr>
                                      <p:to>
                                        <p:strVal val="visible"/>
                                      </p:to>
                                    </p:set>
                                    <p:animEffect transition="in" filter="wipe(left)">
                                      <p:cBhvr>
                                        <p:cTn id="11" dur="1000"/>
                                        <p:tgtEl>
                                          <p:spTgt spid="57348"/>
                                        </p:tgtEl>
                                      </p:cBhvr>
                                    </p:animEffect>
                                  </p:childTnLst>
                                </p:cTn>
                              </p:par>
                            </p:childTnLst>
                          </p:cTn>
                        </p:par>
                        <p:par>
                          <p:cTn id="12" fill="hold" nodeType="afterGroup">
                            <p:stCondLst>
                              <p:cond delay="4000"/>
                            </p:stCondLst>
                            <p:childTnLst>
                              <p:par>
                                <p:cTn id="13" presetID="22" presetClass="entr" presetSubtype="8" fill="hold" grpId="0" nodeType="afterEffect">
                                  <p:stCondLst>
                                    <p:cond delay="1000"/>
                                  </p:stCondLst>
                                  <p:childTnLst>
                                    <p:set>
                                      <p:cBhvr>
                                        <p:cTn id="14" dur="1" fill="hold">
                                          <p:stCondLst>
                                            <p:cond delay="0"/>
                                          </p:stCondLst>
                                        </p:cTn>
                                        <p:tgtEl>
                                          <p:spTgt spid="57349"/>
                                        </p:tgtEl>
                                        <p:attrNameLst>
                                          <p:attrName>style.visibility</p:attrName>
                                        </p:attrNameLst>
                                      </p:cBhvr>
                                      <p:to>
                                        <p:strVal val="visible"/>
                                      </p:to>
                                    </p:set>
                                    <p:animEffect transition="in" filter="wipe(left)">
                                      <p:cBhvr>
                                        <p:cTn id="15" dur="1000"/>
                                        <p:tgtEl>
                                          <p:spTgt spid="57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utoUpdateAnimBg="0"/>
      <p:bldP spid="57348" grpId="0" autoUpdateAnimBg="0"/>
      <p:bldP spid="57349"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Complex Example</a:t>
            </a:r>
          </a:p>
        </p:txBody>
      </p:sp>
      <p:sp>
        <p:nvSpPr>
          <p:cNvPr id="58371" name="Rectangle 3"/>
          <p:cNvSpPr>
            <a:spLocks noChangeArrowheads="1"/>
          </p:cNvSpPr>
          <p:nvPr/>
        </p:nvSpPr>
        <p:spPr bwMode="auto">
          <a:xfrm>
            <a:off x="647700" y="1828800"/>
            <a:ext cx="6183313" cy="487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Bef>
                <a:spcPct val="40000"/>
              </a:spcBef>
              <a:buClr>
                <a:schemeClr val="tx1"/>
              </a:buClr>
              <a:buFont typeface="Times" charset="0"/>
              <a:buAutoNum type="arabicPeriod" startAt="2"/>
            </a:pPr>
            <a:r>
              <a:rPr lang="en-US" sz="2800" dirty="0"/>
              <a:t>Given negative survey results</a:t>
            </a:r>
          </a:p>
        </p:txBody>
      </p:sp>
      <p:sp>
        <p:nvSpPr>
          <p:cNvPr id="58372" name="Rectangle 4"/>
          <p:cNvSpPr>
            <a:spLocks noChangeArrowheads="1"/>
          </p:cNvSpPr>
          <p:nvPr/>
        </p:nvSpPr>
        <p:spPr bwMode="auto">
          <a:xfrm>
            <a:off x="649288" y="2541588"/>
            <a:ext cx="8021637" cy="984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Aft>
                <a:spcPts val="1200"/>
              </a:spcAft>
            </a:pPr>
            <a:r>
              <a:rPr lang="en-US" sz="2400" dirty="0"/>
              <a:t>EMV(4) = (.27)($190,000) + (.73)(–$190,000) = –$87,400</a:t>
            </a:r>
          </a:p>
          <a:p>
            <a:pPr>
              <a:spcAft>
                <a:spcPts val="1200"/>
              </a:spcAft>
            </a:pPr>
            <a:r>
              <a:rPr lang="en-US" sz="2400" dirty="0"/>
              <a:t>EMV(5) = (.27)($90,000) + (.73)(–$30,000) = $2,400</a:t>
            </a:r>
          </a:p>
        </p:txBody>
      </p:sp>
      <p:sp>
        <p:nvSpPr>
          <p:cNvPr id="58373" name="Rectangle 5"/>
          <p:cNvSpPr>
            <a:spLocks noChangeArrowheads="1"/>
          </p:cNvSpPr>
          <p:nvPr/>
        </p:nvSpPr>
        <p:spPr bwMode="auto">
          <a:xfrm>
            <a:off x="1381125" y="4049713"/>
            <a:ext cx="6381750"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800" dirty="0"/>
              <a:t>The EMV for no plant = –$10,000 so, if the survey results are negative, build the small plant</a:t>
            </a:r>
          </a:p>
        </p:txBody>
      </p:sp>
    </p:spTree>
    <p:extLst>
      <p:ext uri="{BB962C8B-B14F-4D97-AF65-F5344CB8AC3E}">
        <p14:creationId xmlns:p14="http://schemas.microsoft.com/office/powerpoint/2010/main" val="3137623230"/>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8371"/>
                                        </p:tgtEl>
                                        <p:attrNameLst>
                                          <p:attrName>style.visibility</p:attrName>
                                        </p:attrNameLst>
                                      </p:cBhvr>
                                      <p:to>
                                        <p:strVal val="visible"/>
                                      </p:to>
                                    </p:set>
                                    <p:animEffect transition="in" filter="strips(downRight)">
                                      <p:cBhvr>
                                        <p:cTn id="7" dur="1000"/>
                                        <p:tgtEl>
                                          <p:spTgt spid="58371"/>
                                        </p:tgtEl>
                                      </p:cBhvr>
                                    </p:animEffect>
                                  </p:childTnLst>
                                </p:cTn>
                              </p:par>
                            </p:childTnLst>
                          </p:cTn>
                        </p:par>
                        <p:par>
                          <p:cTn id="8" fill="hold" nodeType="afterGroup">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58372"/>
                                        </p:tgtEl>
                                        <p:attrNameLst>
                                          <p:attrName>style.visibility</p:attrName>
                                        </p:attrNameLst>
                                      </p:cBhvr>
                                      <p:to>
                                        <p:strVal val="visible"/>
                                      </p:to>
                                    </p:set>
                                    <p:animEffect transition="in" filter="wipe(left)">
                                      <p:cBhvr>
                                        <p:cTn id="11" dur="1000"/>
                                        <p:tgtEl>
                                          <p:spTgt spid="58372"/>
                                        </p:tgtEl>
                                      </p:cBhvr>
                                    </p:animEffect>
                                  </p:childTnLst>
                                </p:cTn>
                              </p:par>
                            </p:childTnLst>
                          </p:cTn>
                        </p:par>
                        <p:par>
                          <p:cTn id="12" fill="hold" nodeType="afterGroup">
                            <p:stCondLst>
                              <p:cond delay="4000"/>
                            </p:stCondLst>
                            <p:childTnLst>
                              <p:par>
                                <p:cTn id="13" presetID="22" presetClass="entr" presetSubtype="8" fill="hold" grpId="0" nodeType="afterEffect">
                                  <p:stCondLst>
                                    <p:cond delay="1000"/>
                                  </p:stCondLst>
                                  <p:childTnLst>
                                    <p:set>
                                      <p:cBhvr>
                                        <p:cTn id="14" dur="1" fill="hold">
                                          <p:stCondLst>
                                            <p:cond delay="0"/>
                                          </p:stCondLst>
                                        </p:cTn>
                                        <p:tgtEl>
                                          <p:spTgt spid="58373"/>
                                        </p:tgtEl>
                                        <p:attrNameLst>
                                          <p:attrName>style.visibility</p:attrName>
                                        </p:attrNameLst>
                                      </p:cBhvr>
                                      <p:to>
                                        <p:strVal val="visible"/>
                                      </p:to>
                                    </p:set>
                                    <p:animEffect transition="in" filter="wipe(left)">
                                      <p:cBhvr>
                                        <p:cTn id="15" dur="1000"/>
                                        <p:tgtEl>
                                          <p:spTgt spid="58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utoUpdateAnimBg="0"/>
      <p:bldP spid="58372" grpId="0" autoUpdateAnimBg="0"/>
      <p:bldP spid="5837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Complex Example</a:t>
            </a:r>
          </a:p>
        </p:txBody>
      </p:sp>
      <p:sp>
        <p:nvSpPr>
          <p:cNvPr id="59395" name="Rectangle 3"/>
          <p:cNvSpPr>
            <a:spLocks noChangeArrowheads="1"/>
          </p:cNvSpPr>
          <p:nvPr/>
        </p:nvSpPr>
        <p:spPr bwMode="auto">
          <a:xfrm>
            <a:off x="635000" y="1498600"/>
            <a:ext cx="7046913" cy="874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Bef>
                <a:spcPct val="40000"/>
              </a:spcBef>
              <a:buClr>
                <a:schemeClr val="tx1"/>
              </a:buClr>
              <a:buFont typeface="Times" charset="0"/>
              <a:buAutoNum type="arabicPeriod" startAt="3"/>
            </a:pPr>
            <a:r>
              <a:rPr lang="en-US" sz="2800" dirty="0"/>
              <a:t>Compute the expected value of the market survey</a:t>
            </a:r>
          </a:p>
        </p:txBody>
      </p:sp>
      <p:sp>
        <p:nvSpPr>
          <p:cNvPr id="59396" name="Rectangle 4"/>
          <p:cNvSpPr>
            <a:spLocks noChangeArrowheads="1"/>
          </p:cNvSpPr>
          <p:nvPr/>
        </p:nvSpPr>
        <p:spPr bwMode="auto">
          <a:xfrm>
            <a:off x="958850" y="2578100"/>
            <a:ext cx="729297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400" dirty="0"/>
              <a:t>EMV(1) = (.45)($106,400) + (.55)($2,400) = $49,200</a:t>
            </a:r>
          </a:p>
        </p:txBody>
      </p:sp>
      <p:sp>
        <p:nvSpPr>
          <p:cNvPr id="59397" name="Rectangle 5"/>
          <p:cNvSpPr>
            <a:spLocks noChangeArrowheads="1"/>
          </p:cNvSpPr>
          <p:nvPr/>
        </p:nvSpPr>
        <p:spPr bwMode="auto">
          <a:xfrm>
            <a:off x="1474788" y="5321300"/>
            <a:ext cx="6207125"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800" dirty="0"/>
              <a:t>The EMV for no plant = $0 so, given no survey, build the small plant</a:t>
            </a:r>
          </a:p>
        </p:txBody>
      </p:sp>
      <p:sp>
        <p:nvSpPr>
          <p:cNvPr id="59398" name="Rectangle 6"/>
          <p:cNvSpPr>
            <a:spLocks noChangeArrowheads="1"/>
          </p:cNvSpPr>
          <p:nvPr/>
        </p:nvSpPr>
        <p:spPr bwMode="auto">
          <a:xfrm>
            <a:off x="635000" y="3429000"/>
            <a:ext cx="7046913" cy="487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82600" indent="-482600">
              <a:lnSpc>
                <a:spcPct val="90000"/>
              </a:lnSpc>
              <a:spcBef>
                <a:spcPct val="40000"/>
              </a:spcBef>
              <a:buClr>
                <a:schemeClr val="tx1"/>
              </a:buClr>
              <a:buFont typeface="Times" charset="0"/>
              <a:buAutoNum type="arabicPeriod" startAt="4"/>
            </a:pPr>
            <a:r>
              <a:rPr lang="en-US" sz="2800" dirty="0"/>
              <a:t>If the market survey is </a:t>
            </a:r>
            <a:r>
              <a:rPr lang="en-US" sz="2800" i="1" dirty="0"/>
              <a:t>not</a:t>
            </a:r>
            <a:r>
              <a:rPr lang="en-US" sz="2800" dirty="0"/>
              <a:t> conducted</a:t>
            </a:r>
          </a:p>
        </p:txBody>
      </p:sp>
      <p:sp>
        <p:nvSpPr>
          <p:cNvPr id="59399" name="Rectangle 7"/>
          <p:cNvSpPr>
            <a:spLocks noChangeArrowheads="1"/>
          </p:cNvSpPr>
          <p:nvPr/>
        </p:nvSpPr>
        <p:spPr bwMode="auto">
          <a:xfrm>
            <a:off x="958850" y="4140200"/>
            <a:ext cx="7396163" cy="984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Aft>
                <a:spcPts val="1200"/>
              </a:spcAft>
            </a:pPr>
            <a:r>
              <a:rPr lang="en-US" sz="2400" dirty="0"/>
              <a:t>EMV(6) = (.6)($200,000) + (.4)(–$180,000) = $48,000</a:t>
            </a:r>
          </a:p>
          <a:p>
            <a:pPr>
              <a:spcAft>
                <a:spcPts val="1200"/>
              </a:spcAft>
            </a:pPr>
            <a:r>
              <a:rPr lang="en-US" sz="2400" dirty="0"/>
              <a:t>EMV(7) = (.6)($100,000) + (.4)(–$20,000) = $52,000</a:t>
            </a:r>
          </a:p>
        </p:txBody>
      </p:sp>
    </p:spTree>
    <p:extLst>
      <p:ext uri="{BB962C8B-B14F-4D97-AF65-F5344CB8AC3E}">
        <p14:creationId xmlns:p14="http://schemas.microsoft.com/office/powerpoint/2010/main" val="401142208"/>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9395"/>
                                        </p:tgtEl>
                                        <p:attrNameLst>
                                          <p:attrName>style.visibility</p:attrName>
                                        </p:attrNameLst>
                                      </p:cBhvr>
                                      <p:to>
                                        <p:strVal val="visible"/>
                                      </p:to>
                                    </p:set>
                                    <p:animEffect transition="in" filter="strips(downRight)">
                                      <p:cBhvr>
                                        <p:cTn id="7" dur="1000"/>
                                        <p:tgtEl>
                                          <p:spTgt spid="59395"/>
                                        </p:tgtEl>
                                      </p:cBhvr>
                                    </p:animEffect>
                                  </p:childTnLst>
                                </p:cTn>
                              </p:par>
                            </p:childTnLst>
                          </p:cTn>
                        </p:par>
                        <p:par>
                          <p:cTn id="8" fill="hold" nodeType="afterGroup">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59396"/>
                                        </p:tgtEl>
                                        <p:attrNameLst>
                                          <p:attrName>style.visibility</p:attrName>
                                        </p:attrNameLst>
                                      </p:cBhvr>
                                      <p:to>
                                        <p:strVal val="visible"/>
                                      </p:to>
                                    </p:set>
                                    <p:animEffect transition="in" filter="wipe(left)">
                                      <p:cBhvr>
                                        <p:cTn id="11" dur="1000"/>
                                        <p:tgtEl>
                                          <p:spTgt spid="5939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59398"/>
                                        </p:tgtEl>
                                        <p:attrNameLst>
                                          <p:attrName>style.visibility</p:attrName>
                                        </p:attrNameLst>
                                      </p:cBhvr>
                                      <p:to>
                                        <p:strVal val="visible"/>
                                      </p:to>
                                    </p:set>
                                    <p:animEffect transition="in" filter="strips(downRight)">
                                      <p:cBhvr>
                                        <p:cTn id="16" dur="1000"/>
                                        <p:tgtEl>
                                          <p:spTgt spid="59398"/>
                                        </p:tgtEl>
                                      </p:cBhvr>
                                    </p:animEffect>
                                  </p:childTnLst>
                                </p:cTn>
                              </p:par>
                            </p:childTnLst>
                          </p:cTn>
                        </p:par>
                        <p:par>
                          <p:cTn id="17" fill="hold" nodeType="afterGroup">
                            <p:stCondLst>
                              <p:cond delay="1000"/>
                            </p:stCondLst>
                            <p:childTnLst>
                              <p:par>
                                <p:cTn id="18" presetID="22" presetClass="entr" presetSubtype="8" fill="hold" grpId="0" nodeType="afterEffect">
                                  <p:stCondLst>
                                    <p:cond delay="1000"/>
                                  </p:stCondLst>
                                  <p:childTnLst>
                                    <p:set>
                                      <p:cBhvr>
                                        <p:cTn id="19" dur="1" fill="hold">
                                          <p:stCondLst>
                                            <p:cond delay="0"/>
                                          </p:stCondLst>
                                        </p:cTn>
                                        <p:tgtEl>
                                          <p:spTgt spid="59399"/>
                                        </p:tgtEl>
                                        <p:attrNameLst>
                                          <p:attrName>style.visibility</p:attrName>
                                        </p:attrNameLst>
                                      </p:cBhvr>
                                      <p:to>
                                        <p:strVal val="visible"/>
                                      </p:to>
                                    </p:set>
                                    <p:animEffect transition="in" filter="wipe(left)">
                                      <p:cBhvr>
                                        <p:cTn id="20" dur="1000"/>
                                        <p:tgtEl>
                                          <p:spTgt spid="59399"/>
                                        </p:tgtEl>
                                      </p:cBhvr>
                                    </p:animEffect>
                                  </p:childTnLst>
                                </p:cTn>
                              </p:par>
                            </p:childTnLst>
                          </p:cTn>
                        </p:par>
                        <p:par>
                          <p:cTn id="21" fill="hold" nodeType="afterGroup">
                            <p:stCondLst>
                              <p:cond delay="3000"/>
                            </p:stCondLst>
                            <p:childTnLst>
                              <p:par>
                                <p:cTn id="22" presetID="22" presetClass="entr" presetSubtype="8" fill="hold" grpId="0" nodeType="afterEffect">
                                  <p:stCondLst>
                                    <p:cond delay="1000"/>
                                  </p:stCondLst>
                                  <p:childTnLst>
                                    <p:set>
                                      <p:cBhvr>
                                        <p:cTn id="23" dur="1" fill="hold">
                                          <p:stCondLst>
                                            <p:cond delay="0"/>
                                          </p:stCondLst>
                                        </p:cTn>
                                        <p:tgtEl>
                                          <p:spTgt spid="59397"/>
                                        </p:tgtEl>
                                        <p:attrNameLst>
                                          <p:attrName>style.visibility</p:attrName>
                                        </p:attrNameLst>
                                      </p:cBhvr>
                                      <p:to>
                                        <p:strVal val="visible"/>
                                      </p:to>
                                    </p:set>
                                    <p:animEffect transition="in" filter="wipe(left)">
                                      <p:cBhvr>
                                        <p:cTn id="24" dur="1000"/>
                                        <p:tgtEl>
                                          <p:spTgt spid="59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utoUpdateAnimBg="0"/>
      <p:bldP spid="59396" grpId="0" autoUpdateAnimBg="0"/>
      <p:bldP spid="59397" grpId="0" autoUpdateAnimBg="0"/>
      <p:bldP spid="59398" grpId="0" autoUpdateAnimBg="0"/>
      <p:bldP spid="59399"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685800" y="434975"/>
            <a:ext cx="7772400" cy="927100"/>
          </a:xfrm>
        </p:spPr>
        <p:txBody>
          <a:bodyPr/>
          <a:lstStyle/>
          <a:p>
            <a:pPr>
              <a:lnSpc>
                <a:spcPct val="80000"/>
              </a:lnSpc>
            </a:pPr>
            <a:r>
              <a:rPr lang="en-US" dirty="0">
                <a:latin typeface="Arial" charset="0"/>
                <a:cs typeface="Arial" charset="0"/>
              </a:rPr>
              <a:t>Complex Example</a:t>
            </a:r>
          </a:p>
        </p:txBody>
      </p:sp>
      <p:sp>
        <p:nvSpPr>
          <p:cNvPr id="59395" name="Rectangle 3"/>
          <p:cNvSpPr>
            <a:spLocks noChangeArrowheads="1"/>
          </p:cNvSpPr>
          <p:nvPr/>
        </p:nvSpPr>
        <p:spPr bwMode="auto">
          <a:xfrm>
            <a:off x="787400" y="1600200"/>
            <a:ext cx="7327900" cy="2678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14350" indent="-514350">
              <a:buClr>
                <a:schemeClr val="tx1"/>
              </a:buClr>
              <a:buFont typeface="Arial" charset="0"/>
              <a:buAutoNum type="arabicPeriod" startAt="5"/>
            </a:pPr>
            <a:r>
              <a:rPr lang="en-US" sz="2800" dirty="0"/>
              <a:t>The expected monetary value of not conducting the survey is $52,000 and the EMV for conducting the study is $49,200</a:t>
            </a:r>
            <a:br>
              <a:rPr lang="en-US" sz="2800" dirty="0"/>
            </a:br>
            <a:r>
              <a:rPr lang="en-US" sz="2800" dirty="0"/>
              <a:t/>
            </a:r>
            <a:br>
              <a:rPr lang="en-US" sz="2800" dirty="0"/>
            </a:br>
            <a:r>
              <a:rPr lang="en-US" sz="2800" dirty="0"/>
              <a:t>The best choice is to </a:t>
            </a:r>
            <a:r>
              <a:rPr lang="en-US" sz="2800" i="1" dirty="0"/>
              <a:t>not seek marketing information</a:t>
            </a:r>
            <a:r>
              <a:rPr lang="en-US" sz="2800" dirty="0"/>
              <a:t> and build the small plant </a:t>
            </a:r>
          </a:p>
        </p:txBody>
      </p:sp>
    </p:spTree>
    <p:extLst>
      <p:ext uri="{BB962C8B-B14F-4D97-AF65-F5344CB8AC3E}">
        <p14:creationId xmlns:p14="http://schemas.microsoft.com/office/powerpoint/2010/main" val="4072492114"/>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59395"/>
                                        </p:tgtEl>
                                        <p:attrNameLst>
                                          <p:attrName>style.visibility</p:attrName>
                                        </p:attrNameLst>
                                      </p:cBhvr>
                                      <p:to>
                                        <p:strVal val="visible"/>
                                      </p:to>
                                    </p:set>
                                    <p:animEffect transition="in" filter="strips(downRight)">
                                      <p:cBhvr>
                                        <p:cTn id="7" dur="1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622300" y="1778000"/>
            <a:ext cx="2093913" cy="487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90000"/>
              </a:lnSpc>
              <a:spcAft>
                <a:spcPts val="1200"/>
              </a:spcAft>
              <a:buClr>
                <a:srgbClr val="D33320"/>
              </a:buClr>
            </a:pPr>
            <a:r>
              <a:rPr lang="en-US" sz="2800" dirty="0">
                <a:solidFill>
                  <a:srgbClr val="000000"/>
                </a:solidFill>
              </a:rPr>
              <a:t>If T. J. folds,</a:t>
            </a:r>
          </a:p>
        </p:txBody>
      </p:sp>
      <p:sp>
        <p:nvSpPr>
          <p:cNvPr id="56322" name="Rectangle 2"/>
          <p:cNvSpPr>
            <a:spLocks noGrp="1" noChangeArrowheads="1"/>
          </p:cNvSpPr>
          <p:nvPr>
            <p:ph type="title"/>
          </p:nvPr>
        </p:nvSpPr>
        <p:spPr/>
        <p:txBody>
          <a:bodyPr/>
          <a:lstStyle/>
          <a:p>
            <a:r>
              <a:rPr lang="en-US" dirty="0">
                <a:latin typeface="Arial" charset="0"/>
                <a:cs typeface="Arial" charset="0"/>
              </a:rPr>
              <a:t>The Poker Design Process</a:t>
            </a:r>
          </a:p>
        </p:txBody>
      </p:sp>
      <p:sp>
        <p:nvSpPr>
          <p:cNvPr id="62468" name="Rectangle 4"/>
          <p:cNvSpPr>
            <a:spLocks noChangeArrowheads="1"/>
          </p:cNvSpPr>
          <p:nvPr/>
        </p:nvSpPr>
        <p:spPr bwMode="auto">
          <a:xfrm>
            <a:off x="622300" y="3390900"/>
            <a:ext cx="2362200" cy="48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a:lnSpc>
                <a:spcPct val="90000"/>
              </a:lnSpc>
              <a:spcAft>
                <a:spcPct val="40000"/>
              </a:spcAft>
            </a:pPr>
            <a:r>
              <a:rPr lang="en-US" sz="2800" dirty="0"/>
              <a:t>If T. J. calls,</a:t>
            </a:r>
          </a:p>
        </p:txBody>
      </p:sp>
      <p:sp>
        <p:nvSpPr>
          <p:cNvPr id="62469" name="Text Box 5"/>
          <p:cNvSpPr txBox="1">
            <a:spLocks noChangeArrowheads="1"/>
          </p:cNvSpPr>
          <p:nvPr/>
        </p:nvSpPr>
        <p:spPr bwMode="auto">
          <a:xfrm>
            <a:off x="1063625" y="2278063"/>
            <a:ext cx="3190875" cy="968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812800" indent="-8128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120000"/>
              </a:lnSpc>
            </a:pPr>
            <a:r>
              <a:rPr lang="en-US" sz="2400" dirty="0">
                <a:ea typeface="MS PGothic" charset="0"/>
                <a:cs typeface="MS PGothic" charset="0"/>
              </a:rPr>
              <a:t>EMV	= (.80)($99,000)</a:t>
            </a:r>
          </a:p>
          <a:p>
            <a:pPr>
              <a:lnSpc>
                <a:spcPct val="120000"/>
              </a:lnSpc>
            </a:pPr>
            <a:r>
              <a:rPr lang="en-US" sz="2400" dirty="0">
                <a:ea typeface="MS PGothic" charset="0"/>
                <a:cs typeface="MS PGothic" charset="0"/>
              </a:rPr>
              <a:t>	= $79,200</a:t>
            </a:r>
          </a:p>
        </p:txBody>
      </p:sp>
      <p:sp>
        <p:nvSpPr>
          <p:cNvPr id="62470" name="Text Box 6"/>
          <p:cNvSpPr txBox="1">
            <a:spLocks noChangeArrowheads="1"/>
          </p:cNvSpPr>
          <p:nvPr/>
        </p:nvSpPr>
        <p:spPr bwMode="auto">
          <a:xfrm>
            <a:off x="1063625" y="3890963"/>
            <a:ext cx="7902575" cy="1406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812800" indent="-8128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120000"/>
              </a:lnSpc>
            </a:pPr>
            <a:r>
              <a:rPr lang="en-US" sz="2400" dirty="0">
                <a:ea typeface="MS PGothic" charset="0"/>
                <a:cs typeface="MS PGothic" charset="0"/>
              </a:rPr>
              <a:t>EMV	= .20[(.45)($853,000) – Phillips</a:t>
            </a:r>
            <a:r>
              <a:rPr lang="ja-JP" altLang="en-US" sz="2400">
                <a:ea typeface="MS PGothic" charset="0"/>
                <a:cs typeface="MS PGothic" charset="0"/>
              </a:rPr>
              <a:t>’</a:t>
            </a:r>
            <a:r>
              <a:rPr lang="en-US" sz="2400" dirty="0">
                <a:ea typeface="MS PGothic" charset="0"/>
                <a:cs typeface="MS PGothic" charset="0"/>
              </a:rPr>
              <a:t>s bet of $422,000]</a:t>
            </a:r>
          </a:p>
          <a:p>
            <a:pPr>
              <a:lnSpc>
                <a:spcPct val="120000"/>
              </a:lnSpc>
            </a:pPr>
            <a:r>
              <a:rPr lang="en-US" sz="2400" dirty="0">
                <a:ea typeface="MS PGothic" charset="0"/>
                <a:cs typeface="MS PGothic" charset="0"/>
              </a:rPr>
              <a:t>	= .20[$383,850 – $422,000]</a:t>
            </a:r>
          </a:p>
          <a:p>
            <a:pPr>
              <a:lnSpc>
                <a:spcPct val="120000"/>
              </a:lnSpc>
            </a:pPr>
            <a:r>
              <a:rPr lang="en-US" sz="2400" dirty="0">
                <a:ea typeface="MS PGothic" charset="0"/>
                <a:cs typeface="MS PGothic" charset="0"/>
              </a:rPr>
              <a:t>	= .20[–$38,150] = –$7,630</a:t>
            </a:r>
          </a:p>
        </p:txBody>
      </p:sp>
      <p:sp>
        <p:nvSpPr>
          <p:cNvPr id="62471" name="Text Box 7"/>
          <p:cNvSpPr txBox="1">
            <a:spLocks noChangeArrowheads="1"/>
          </p:cNvSpPr>
          <p:nvPr/>
        </p:nvSpPr>
        <p:spPr bwMode="auto">
          <a:xfrm>
            <a:off x="1508125" y="5521325"/>
            <a:ext cx="6121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2400" dirty="0"/>
              <a:t>Overall EMV = $79,200 – $7,630 = $71,750</a:t>
            </a:r>
          </a:p>
        </p:txBody>
      </p:sp>
      <p:grpSp>
        <p:nvGrpSpPr>
          <p:cNvPr id="5" name="Group 4"/>
          <p:cNvGrpSpPr>
            <a:grpSpLocks/>
          </p:cNvGrpSpPr>
          <p:nvPr/>
        </p:nvGrpSpPr>
        <p:grpSpPr bwMode="auto">
          <a:xfrm>
            <a:off x="3860800" y="1528763"/>
            <a:ext cx="3311525" cy="896937"/>
            <a:chOff x="3860800" y="1528763"/>
            <a:chExt cx="3312170" cy="896937"/>
          </a:xfrm>
        </p:grpSpPr>
        <p:sp>
          <p:nvSpPr>
            <p:cNvPr id="56331" name="TextBox 1"/>
            <p:cNvSpPr txBox="1">
              <a:spLocks noChangeArrowheads="1"/>
            </p:cNvSpPr>
            <p:nvPr/>
          </p:nvSpPr>
          <p:spPr bwMode="auto">
            <a:xfrm>
              <a:off x="4213870" y="1528763"/>
              <a:ext cx="295910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gn="r"/>
              <a:r>
                <a:rPr lang="en-US" sz="2400" dirty="0"/>
                <a:t>The money already in the pot</a:t>
              </a:r>
            </a:p>
          </p:txBody>
        </p:sp>
        <p:sp>
          <p:nvSpPr>
            <p:cNvPr id="4" name="Freeform 3"/>
            <p:cNvSpPr/>
            <p:nvPr/>
          </p:nvSpPr>
          <p:spPr>
            <a:xfrm>
              <a:off x="3860800" y="1778000"/>
              <a:ext cx="508099" cy="647700"/>
            </a:xfrm>
            <a:custGeom>
              <a:avLst/>
              <a:gdLst>
                <a:gd name="connsiteX0" fmla="*/ 508000 w 508000"/>
                <a:gd name="connsiteY0" fmla="*/ 0 h 647700"/>
                <a:gd name="connsiteX1" fmla="*/ 139700 w 508000"/>
                <a:gd name="connsiteY1" fmla="*/ 165100 h 647700"/>
                <a:gd name="connsiteX2" fmla="*/ 0 w 508000"/>
                <a:gd name="connsiteY2" fmla="*/ 647700 h 647700"/>
              </a:gdLst>
              <a:ahLst/>
              <a:cxnLst>
                <a:cxn ang="0">
                  <a:pos x="connsiteX0" y="connsiteY0"/>
                </a:cxn>
                <a:cxn ang="0">
                  <a:pos x="connsiteX1" y="connsiteY1"/>
                </a:cxn>
                <a:cxn ang="0">
                  <a:pos x="connsiteX2" y="connsiteY2"/>
                </a:cxn>
              </a:cxnLst>
              <a:rect l="l" t="t" r="r" b="b"/>
              <a:pathLst>
                <a:path w="508000" h="647700">
                  <a:moveTo>
                    <a:pt x="508000" y="0"/>
                  </a:moveTo>
                  <a:cubicBezTo>
                    <a:pt x="366183" y="28575"/>
                    <a:pt x="224367" y="57150"/>
                    <a:pt x="139700" y="165100"/>
                  </a:cubicBezTo>
                  <a:cubicBezTo>
                    <a:pt x="55033" y="273050"/>
                    <a:pt x="0" y="647700"/>
                    <a:pt x="0" y="647700"/>
                  </a:cubicBezTo>
                </a:path>
              </a:pathLst>
            </a:custGeom>
            <a:ln w="38100" cmpd="sng">
              <a:solidFill>
                <a:schemeClr val="tx1"/>
              </a:solidFill>
              <a:tailEnd type="triangle" w="med" len="sm"/>
            </a:ln>
            <a:effectLst/>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nvGrpSpPr>
          <p:cNvPr id="6" name="Group 5"/>
          <p:cNvGrpSpPr>
            <a:grpSpLocks/>
          </p:cNvGrpSpPr>
          <p:nvPr/>
        </p:nvGrpSpPr>
        <p:grpSpPr bwMode="auto">
          <a:xfrm>
            <a:off x="2590800" y="3314700"/>
            <a:ext cx="4581525" cy="708025"/>
            <a:chOff x="2590800" y="3314700"/>
            <a:chExt cx="4582170" cy="708760"/>
          </a:xfrm>
        </p:grpSpPr>
        <p:sp>
          <p:nvSpPr>
            <p:cNvPr id="56329" name="TextBox 2"/>
            <p:cNvSpPr txBox="1">
              <a:spLocks noChangeArrowheads="1"/>
            </p:cNvSpPr>
            <p:nvPr/>
          </p:nvSpPr>
          <p:spPr bwMode="auto">
            <a:xfrm>
              <a:off x="3761008" y="3314700"/>
              <a:ext cx="341196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2400" dirty="0"/>
                <a:t>The chance T.J. will call</a:t>
              </a:r>
            </a:p>
          </p:txBody>
        </p:sp>
        <p:sp>
          <p:nvSpPr>
            <p:cNvPr id="11" name="Freeform 10"/>
            <p:cNvSpPr/>
            <p:nvPr/>
          </p:nvSpPr>
          <p:spPr>
            <a:xfrm>
              <a:off x="2590800" y="3581677"/>
              <a:ext cx="1092354" cy="441783"/>
            </a:xfrm>
            <a:custGeom>
              <a:avLst/>
              <a:gdLst>
                <a:gd name="connsiteX0" fmla="*/ 508000 w 508000"/>
                <a:gd name="connsiteY0" fmla="*/ 0 h 647700"/>
                <a:gd name="connsiteX1" fmla="*/ 139700 w 508000"/>
                <a:gd name="connsiteY1" fmla="*/ 165100 h 647700"/>
                <a:gd name="connsiteX2" fmla="*/ 0 w 508000"/>
                <a:gd name="connsiteY2" fmla="*/ 647700 h 647700"/>
              </a:gdLst>
              <a:ahLst/>
              <a:cxnLst>
                <a:cxn ang="0">
                  <a:pos x="connsiteX0" y="connsiteY0"/>
                </a:cxn>
                <a:cxn ang="0">
                  <a:pos x="connsiteX1" y="connsiteY1"/>
                </a:cxn>
                <a:cxn ang="0">
                  <a:pos x="connsiteX2" y="connsiteY2"/>
                </a:cxn>
              </a:cxnLst>
              <a:rect l="l" t="t" r="r" b="b"/>
              <a:pathLst>
                <a:path w="508000" h="647700">
                  <a:moveTo>
                    <a:pt x="508000" y="0"/>
                  </a:moveTo>
                  <a:cubicBezTo>
                    <a:pt x="366183" y="28575"/>
                    <a:pt x="224367" y="57150"/>
                    <a:pt x="139700" y="165100"/>
                  </a:cubicBezTo>
                  <a:cubicBezTo>
                    <a:pt x="55033" y="273050"/>
                    <a:pt x="0" y="647700"/>
                    <a:pt x="0" y="647700"/>
                  </a:cubicBezTo>
                </a:path>
              </a:pathLst>
            </a:custGeom>
            <a:ln w="38100" cmpd="sng">
              <a:solidFill>
                <a:schemeClr val="tx1"/>
              </a:solidFill>
              <a:tailEnd type="triangle" w="med" len="sm"/>
            </a:ln>
            <a:effectLst/>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spTree>
    <p:extLst>
      <p:ext uri="{BB962C8B-B14F-4D97-AF65-F5344CB8AC3E}">
        <p14:creationId xmlns:p14="http://schemas.microsoft.com/office/powerpoint/2010/main" val="1450849150"/>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62469"/>
                                        </p:tgtEl>
                                        <p:attrNameLst>
                                          <p:attrName>style.visibility</p:attrName>
                                        </p:attrNameLst>
                                      </p:cBhvr>
                                      <p:to>
                                        <p:strVal val="visible"/>
                                      </p:to>
                                    </p:set>
                                    <p:animEffect transition="in" filter="strips(downRight)">
                                      <p:cBhvr>
                                        <p:cTn id="11" dur="1000"/>
                                        <p:tgtEl>
                                          <p:spTgt spid="62469"/>
                                        </p:tgtEl>
                                      </p:cBhvr>
                                    </p:animEffect>
                                  </p:childTnLst>
                                </p:cTn>
                              </p:par>
                            </p:childTnLst>
                          </p:cTn>
                        </p:par>
                        <p:par>
                          <p:cTn id="12" fill="hold" nodeType="afterGroup">
                            <p:stCondLst>
                              <p:cond delay="4000"/>
                            </p:stCondLst>
                            <p:childTnLst>
                              <p:par>
                                <p:cTn id="13" presetID="16" presetClass="entr" presetSubtype="37"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outVertical)">
                                      <p:cBhvr>
                                        <p:cTn id="15" dur="1000"/>
                                        <p:tgtEl>
                                          <p:spTgt spid="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62468"/>
                                        </p:tgtEl>
                                        <p:attrNameLst>
                                          <p:attrName>style.visibility</p:attrName>
                                        </p:attrNameLst>
                                      </p:cBhvr>
                                      <p:to>
                                        <p:strVal val="visible"/>
                                      </p:to>
                                    </p:set>
                                    <p:animEffect transition="in" filter="wipe(left)">
                                      <p:cBhvr>
                                        <p:cTn id="20" dur="1000"/>
                                        <p:tgtEl>
                                          <p:spTgt spid="62468"/>
                                        </p:tgtEl>
                                      </p:cBhvr>
                                    </p:animEffect>
                                  </p:childTnLst>
                                </p:cTn>
                              </p:par>
                            </p:childTnLst>
                          </p:cTn>
                        </p:par>
                        <p:par>
                          <p:cTn id="21" fill="hold" nodeType="afterGroup">
                            <p:stCondLst>
                              <p:cond delay="1000"/>
                            </p:stCondLst>
                            <p:childTnLst>
                              <p:par>
                                <p:cTn id="22" presetID="18" presetClass="entr" presetSubtype="6" fill="hold" grpId="0" nodeType="afterEffect">
                                  <p:stCondLst>
                                    <p:cond delay="1000"/>
                                  </p:stCondLst>
                                  <p:childTnLst>
                                    <p:set>
                                      <p:cBhvr>
                                        <p:cTn id="23" dur="1" fill="hold">
                                          <p:stCondLst>
                                            <p:cond delay="0"/>
                                          </p:stCondLst>
                                        </p:cTn>
                                        <p:tgtEl>
                                          <p:spTgt spid="62470"/>
                                        </p:tgtEl>
                                        <p:attrNameLst>
                                          <p:attrName>style.visibility</p:attrName>
                                        </p:attrNameLst>
                                      </p:cBhvr>
                                      <p:to>
                                        <p:strVal val="visible"/>
                                      </p:to>
                                    </p:set>
                                    <p:animEffect transition="in" filter="strips(downRight)">
                                      <p:cBhvr>
                                        <p:cTn id="24" dur="1000"/>
                                        <p:tgtEl>
                                          <p:spTgt spid="62470"/>
                                        </p:tgtEl>
                                      </p:cBhvr>
                                    </p:animEffect>
                                  </p:childTnLst>
                                </p:cTn>
                              </p:par>
                            </p:childTnLst>
                          </p:cTn>
                        </p:par>
                        <p:par>
                          <p:cTn id="25" fill="hold" nodeType="afterGroup">
                            <p:stCondLst>
                              <p:cond delay="3000"/>
                            </p:stCondLst>
                            <p:childTnLst>
                              <p:par>
                                <p:cTn id="26" presetID="16" presetClass="entr" presetSubtype="37" fill="hold"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outVertical)">
                                      <p:cBhvr>
                                        <p:cTn id="28" dur="1000"/>
                                        <p:tgtEl>
                                          <p:spTgt spid="6"/>
                                        </p:tgtEl>
                                      </p:cBhvr>
                                    </p:animEffect>
                                  </p:childTnLst>
                                </p:cTn>
                              </p:par>
                            </p:childTnLst>
                          </p:cTn>
                        </p:par>
                        <p:par>
                          <p:cTn id="29" fill="hold" nodeType="afterGroup">
                            <p:stCondLst>
                              <p:cond delay="4000"/>
                            </p:stCondLst>
                            <p:childTnLst>
                              <p:par>
                                <p:cTn id="30" presetID="22" presetClass="entr" presetSubtype="8" fill="hold" grpId="0" nodeType="afterEffect">
                                  <p:stCondLst>
                                    <p:cond delay="1000"/>
                                  </p:stCondLst>
                                  <p:childTnLst>
                                    <p:set>
                                      <p:cBhvr>
                                        <p:cTn id="31" dur="1" fill="hold">
                                          <p:stCondLst>
                                            <p:cond delay="0"/>
                                          </p:stCondLst>
                                        </p:cTn>
                                        <p:tgtEl>
                                          <p:spTgt spid="62471"/>
                                        </p:tgtEl>
                                        <p:attrNameLst>
                                          <p:attrName>style.visibility</p:attrName>
                                        </p:attrNameLst>
                                      </p:cBhvr>
                                      <p:to>
                                        <p:strVal val="visible"/>
                                      </p:to>
                                    </p:set>
                                    <p:animEffect transition="in" filter="wipe(left)">
                                      <p:cBhvr>
                                        <p:cTn id="32" dur="1000"/>
                                        <p:tgtEl>
                                          <p:spTgt spid="62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2468" grpId="0"/>
      <p:bldP spid="62469" grpId="0"/>
      <p:bldP spid="62470" grpId="0"/>
      <p:bldP spid="6247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Box 15"/>
          <p:cNvSpPr txBox="1">
            <a:spLocks noChangeArrowheads="1"/>
          </p:cNvSpPr>
          <p:nvPr/>
        </p:nvSpPr>
        <p:spPr bwMode="auto">
          <a:xfrm>
            <a:off x="622300" y="1778000"/>
            <a:ext cx="2093913" cy="487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90000"/>
              </a:lnSpc>
              <a:spcAft>
                <a:spcPts val="1200"/>
              </a:spcAft>
              <a:buClr>
                <a:srgbClr val="D33320"/>
              </a:buClr>
            </a:pPr>
            <a:r>
              <a:rPr lang="en-US" sz="2800" dirty="0">
                <a:solidFill>
                  <a:srgbClr val="000000"/>
                </a:solidFill>
              </a:rPr>
              <a:t>If T. J. folds,</a:t>
            </a:r>
          </a:p>
        </p:txBody>
      </p:sp>
      <p:sp>
        <p:nvSpPr>
          <p:cNvPr id="57346" name="Rectangle 2"/>
          <p:cNvSpPr>
            <a:spLocks noGrp="1" noChangeArrowheads="1"/>
          </p:cNvSpPr>
          <p:nvPr>
            <p:ph type="title"/>
          </p:nvPr>
        </p:nvSpPr>
        <p:spPr/>
        <p:txBody>
          <a:bodyPr/>
          <a:lstStyle/>
          <a:p>
            <a:r>
              <a:rPr lang="en-US" dirty="0">
                <a:latin typeface="Arial" charset="0"/>
                <a:cs typeface="Arial" charset="0"/>
              </a:rPr>
              <a:t>The Poker Design Process</a:t>
            </a:r>
          </a:p>
        </p:txBody>
      </p:sp>
      <p:sp>
        <p:nvSpPr>
          <p:cNvPr id="57347" name="Rectangle 4"/>
          <p:cNvSpPr>
            <a:spLocks noChangeArrowheads="1"/>
          </p:cNvSpPr>
          <p:nvPr/>
        </p:nvSpPr>
        <p:spPr bwMode="auto">
          <a:xfrm>
            <a:off x="622300" y="3390900"/>
            <a:ext cx="2362200" cy="48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a:lnSpc>
                <a:spcPct val="90000"/>
              </a:lnSpc>
              <a:spcAft>
                <a:spcPct val="40000"/>
              </a:spcAft>
            </a:pPr>
            <a:r>
              <a:rPr lang="en-US" sz="2800" dirty="0"/>
              <a:t>If T. J. calls,</a:t>
            </a:r>
          </a:p>
        </p:txBody>
      </p:sp>
      <p:sp>
        <p:nvSpPr>
          <p:cNvPr id="57348" name="Text Box 5"/>
          <p:cNvSpPr txBox="1">
            <a:spLocks noChangeArrowheads="1"/>
          </p:cNvSpPr>
          <p:nvPr/>
        </p:nvSpPr>
        <p:spPr bwMode="auto">
          <a:xfrm>
            <a:off x="1063625" y="2278063"/>
            <a:ext cx="3190875" cy="968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812800" indent="-8128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120000"/>
              </a:lnSpc>
            </a:pPr>
            <a:r>
              <a:rPr lang="en-US" sz="2400" dirty="0">
                <a:ea typeface="MS PGothic" charset="0"/>
                <a:cs typeface="MS PGothic" charset="0"/>
              </a:rPr>
              <a:t>EMV	= (.80)($99,000)</a:t>
            </a:r>
          </a:p>
          <a:p>
            <a:pPr>
              <a:lnSpc>
                <a:spcPct val="120000"/>
              </a:lnSpc>
            </a:pPr>
            <a:r>
              <a:rPr lang="en-US" sz="2400" dirty="0">
                <a:ea typeface="MS PGothic" charset="0"/>
                <a:cs typeface="MS PGothic" charset="0"/>
              </a:rPr>
              <a:t>	= $79,200</a:t>
            </a:r>
          </a:p>
        </p:txBody>
      </p:sp>
      <p:sp>
        <p:nvSpPr>
          <p:cNvPr id="57349" name="Text Box 6"/>
          <p:cNvSpPr txBox="1">
            <a:spLocks noChangeArrowheads="1"/>
          </p:cNvSpPr>
          <p:nvPr/>
        </p:nvSpPr>
        <p:spPr bwMode="auto">
          <a:xfrm>
            <a:off x="1063625" y="3890963"/>
            <a:ext cx="7902575" cy="1406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812800" indent="-812800">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nSpc>
                <a:spcPct val="120000"/>
              </a:lnSpc>
            </a:pPr>
            <a:r>
              <a:rPr lang="en-US" sz="2400" dirty="0">
                <a:ea typeface="MS PGothic" charset="0"/>
                <a:cs typeface="MS PGothic" charset="0"/>
              </a:rPr>
              <a:t>EMV	= .20[(.45)($853,000) – Phillips</a:t>
            </a:r>
            <a:r>
              <a:rPr lang="ja-JP" altLang="en-US" sz="2400">
                <a:ea typeface="MS PGothic" charset="0"/>
                <a:cs typeface="MS PGothic" charset="0"/>
              </a:rPr>
              <a:t>’</a:t>
            </a:r>
            <a:r>
              <a:rPr lang="en-US" sz="2400" dirty="0">
                <a:ea typeface="MS PGothic" charset="0"/>
                <a:cs typeface="MS PGothic" charset="0"/>
              </a:rPr>
              <a:t>s bet of $422,000]</a:t>
            </a:r>
          </a:p>
          <a:p>
            <a:pPr>
              <a:lnSpc>
                <a:spcPct val="120000"/>
              </a:lnSpc>
            </a:pPr>
            <a:r>
              <a:rPr lang="en-US" sz="2400" dirty="0">
                <a:ea typeface="MS PGothic" charset="0"/>
                <a:cs typeface="MS PGothic" charset="0"/>
              </a:rPr>
              <a:t>	= .20[$383,850 – $422,000]</a:t>
            </a:r>
          </a:p>
          <a:p>
            <a:pPr>
              <a:lnSpc>
                <a:spcPct val="120000"/>
              </a:lnSpc>
            </a:pPr>
            <a:r>
              <a:rPr lang="en-US" sz="2400" dirty="0">
                <a:ea typeface="MS PGothic" charset="0"/>
                <a:cs typeface="MS PGothic" charset="0"/>
              </a:rPr>
              <a:t>	= .20[–$38,150] = –$7,630</a:t>
            </a:r>
          </a:p>
        </p:txBody>
      </p:sp>
      <p:sp>
        <p:nvSpPr>
          <p:cNvPr id="57350" name="Text Box 7"/>
          <p:cNvSpPr txBox="1">
            <a:spLocks noChangeArrowheads="1"/>
          </p:cNvSpPr>
          <p:nvPr/>
        </p:nvSpPr>
        <p:spPr bwMode="auto">
          <a:xfrm>
            <a:off x="1508125" y="5521325"/>
            <a:ext cx="6121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2400" dirty="0"/>
              <a:t>Overall EMV = $79,200 – $7,630 = $71,750</a:t>
            </a:r>
          </a:p>
        </p:txBody>
      </p:sp>
      <p:grpSp>
        <p:nvGrpSpPr>
          <p:cNvPr id="57351" name="Group 4"/>
          <p:cNvGrpSpPr>
            <a:grpSpLocks/>
          </p:cNvGrpSpPr>
          <p:nvPr/>
        </p:nvGrpSpPr>
        <p:grpSpPr bwMode="auto">
          <a:xfrm>
            <a:off x="3860800" y="1528763"/>
            <a:ext cx="3311525" cy="896937"/>
            <a:chOff x="3860800" y="1528763"/>
            <a:chExt cx="3312170" cy="896937"/>
          </a:xfrm>
        </p:grpSpPr>
        <p:sp>
          <p:nvSpPr>
            <p:cNvPr id="57356" name="TextBox 1"/>
            <p:cNvSpPr txBox="1">
              <a:spLocks noChangeArrowheads="1"/>
            </p:cNvSpPr>
            <p:nvPr/>
          </p:nvSpPr>
          <p:spPr bwMode="auto">
            <a:xfrm>
              <a:off x="4213870" y="1528763"/>
              <a:ext cx="295910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pPr algn="r"/>
              <a:r>
                <a:rPr lang="en-US" sz="2400" dirty="0"/>
                <a:t>The money already in the pot</a:t>
              </a:r>
            </a:p>
          </p:txBody>
        </p:sp>
        <p:sp>
          <p:nvSpPr>
            <p:cNvPr id="4" name="Freeform 3"/>
            <p:cNvSpPr/>
            <p:nvPr/>
          </p:nvSpPr>
          <p:spPr>
            <a:xfrm>
              <a:off x="3860800" y="1778000"/>
              <a:ext cx="508099" cy="647700"/>
            </a:xfrm>
            <a:custGeom>
              <a:avLst/>
              <a:gdLst>
                <a:gd name="connsiteX0" fmla="*/ 508000 w 508000"/>
                <a:gd name="connsiteY0" fmla="*/ 0 h 647700"/>
                <a:gd name="connsiteX1" fmla="*/ 139700 w 508000"/>
                <a:gd name="connsiteY1" fmla="*/ 165100 h 647700"/>
                <a:gd name="connsiteX2" fmla="*/ 0 w 508000"/>
                <a:gd name="connsiteY2" fmla="*/ 647700 h 647700"/>
              </a:gdLst>
              <a:ahLst/>
              <a:cxnLst>
                <a:cxn ang="0">
                  <a:pos x="connsiteX0" y="connsiteY0"/>
                </a:cxn>
                <a:cxn ang="0">
                  <a:pos x="connsiteX1" y="connsiteY1"/>
                </a:cxn>
                <a:cxn ang="0">
                  <a:pos x="connsiteX2" y="connsiteY2"/>
                </a:cxn>
              </a:cxnLst>
              <a:rect l="l" t="t" r="r" b="b"/>
              <a:pathLst>
                <a:path w="508000" h="647700">
                  <a:moveTo>
                    <a:pt x="508000" y="0"/>
                  </a:moveTo>
                  <a:cubicBezTo>
                    <a:pt x="366183" y="28575"/>
                    <a:pt x="224367" y="57150"/>
                    <a:pt x="139700" y="165100"/>
                  </a:cubicBezTo>
                  <a:cubicBezTo>
                    <a:pt x="55033" y="273050"/>
                    <a:pt x="0" y="647700"/>
                    <a:pt x="0" y="647700"/>
                  </a:cubicBezTo>
                </a:path>
              </a:pathLst>
            </a:custGeom>
            <a:ln w="38100" cmpd="sng">
              <a:solidFill>
                <a:schemeClr val="tx1"/>
              </a:solidFill>
              <a:tailEnd type="triangle" w="med" len="sm"/>
            </a:ln>
            <a:effectLst/>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nvGrpSpPr>
          <p:cNvPr id="57352" name="Group 5"/>
          <p:cNvGrpSpPr>
            <a:grpSpLocks/>
          </p:cNvGrpSpPr>
          <p:nvPr/>
        </p:nvGrpSpPr>
        <p:grpSpPr bwMode="auto">
          <a:xfrm>
            <a:off x="2590800" y="3314700"/>
            <a:ext cx="4581525" cy="708025"/>
            <a:chOff x="2590800" y="3314700"/>
            <a:chExt cx="4582170" cy="708760"/>
          </a:xfrm>
        </p:grpSpPr>
        <p:sp>
          <p:nvSpPr>
            <p:cNvPr id="57354" name="TextBox 2"/>
            <p:cNvSpPr txBox="1">
              <a:spLocks noChangeArrowheads="1"/>
            </p:cNvSpPr>
            <p:nvPr/>
          </p:nvSpPr>
          <p:spPr bwMode="auto">
            <a:xfrm>
              <a:off x="3761008" y="3314700"/>
              <a:ext cx="341196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2400" dirty="0"/>
                <a:t>The chance T.J. will call</a:t>
              </a:r>
            </a:p>
          </p:txBody>
        </p:sp>
        <p:sp>
          <p:nvSpPr>
            <p:cNvPr id="11" name="Freeform 10"/>
            <p:cNvSpPr/>
            <p:nvPr/>
          </p:nvSpPr>
          <p:spPr>
            <a:xfrm>
              <a:off x="2590800" y="3581677"/>
              <a:ext cx="1092354" cy="441783"/>
            </a:xfrm>
            <a:custGeom>
              <a:avLst/>
              <a:gdLst>
                <a:gd name="connsiteX0" fmla="*/ 508000 w 508000"/>
                <a:gd name="connsiteY0" fmla="*/ 0 h 647700"/>
                <a:gd name="connsiteX1" fmla="*/ 139700 w 508000"/>
                <a:gd name="connsiteY1" fmla="*/ 165100 h 647700"/>
                <a:gd name="connsiteX2" fmla="*/ 0 w 508000"/>
                <a:gd name="connsiteY2" fmla="*/ 647700 h 647700"/>
              </a:gdLst>
              <a:ahLst/>
              <a:cxnLst>
                <a:cxn ang="0">
                  <a:pos x="connsiteX0" y="connsiteY0"/>
                </a:cxn>
                <a:cxn ang="0">
                  <a:pos x="connsiteX1" y="connsiteY1"/>
                </a:cxn>
                <a:cxn ang="0">
                  <a:pos x="connsiteX2" y="connsiteY2"/>
                </a:cxn>
              </a:cxnLst>
              <a:rect l="l" t="t" r="r" b="b"/>
              <a:pathLst>
                <a:path w="508000" h="647700">
                  <a:moveTo>
                    <a:pt x="508000" y="0"/>
                  </a:moveTo>
                  <a:cubicBezTo>
                    <a:pt x="366183" y="28575"/>
                    <a:pt x="224367" y="57150"/>
                    <a:pt x="139700" y="165100"/>
                  </a:cubicBezTo>
                  <a:cubicBezTo>
                    <a:pt x="55033" y="273050"/>
                    <a:pt x="0" y="647700"/>
                    <a:pt x="0" y="647700"/>
                  </a:cubicBezTo>
                </a:path>
              </a:pathLst>
            </a:custGeom>
            <a:ln w="38100" cmpd="sng">
              <a:solidFill>
                <a:schemeClr val="tx1"/>
              </a:solidFill>
              <a:tailEnd type="triangle" w="med" len="sm"/>
            </a:ln>
            <a:effectLst/>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sp>
        <p:nvSpPr>
          <p:cNvPr id="7" name="TextBox 6"/>
          <p:cNvSpPr txBox="1"/>
          <p:nvPr/>
        </p:nvSpPr>
        <p:spPr>
          <a:xfrm rot="21071130">
            <a:off x="769938" y="1765296"/>
            <a:ext cx="7540625" cy="2508258"/>
          </a:xfrm>
          <a:prstGeom prst="rect">
            <a:avLst/>
          </a:prstGeom>
          <a:solidFill>
            <a:schemeClr val="accent4"/>
          </a:solidFill>
          <a:ln>
            <a:solidFill>
              <a:srgbClr val="000000"/>
            </a:solidFill>
          </a:ln>
        </p:spPr>
        <p:txBody>
          <a:bodyPr lIns="360000" tIns="327600" rIns="360000" bIns="327600">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sz="2400" dirty="0"/>
              <a:t>The overall EMV of $71,570 indicates that if this decision were to be made many times, the average payoff would be large. Even though Phillips’s decision in this instance did not work out, his analysis and procedure was the correct one. </a:t>
            </a:r>
          </a:p>
        </p:txBody>
      </p:sp>
    </p:spTree>
    <p:extLst>
      <p:ext uri="{BB962C8B-B14F-4D97-AF65-F5344CB8AC3E}">
        <p14:creationId xmlns:p14="http://schemas.microsoft.com/office/powerpoint/2010/main" val="3330466631"/>
      </p:ext>
    </p:extLst>
  </p:cSld>
  <p:clrMapOvr>
    <a:masterClrMapping/>
  </p:clrMapOvr>
  <p:transition spd="slow">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27050" y="447675"/>
            <a:ext cx="8089900" cy="1358900"/>
          </a:xfrm>
          <a:extLst/>
        </p:spPr>
        <p:txBody>
          <a:bodyPr rtlCol="0">
            <a:normAutofit fontScale="90000"/>
          </a:bodyPr>
          <a:lstStyle/>
          <a:p>
            <a:pPr fontAlgn="auto">
              <a:spcAft>
                <a:spcPts val="0"/>
              </a:spcAft>
              <a:defRPr/>
            </a:pPr>
            <a:r>
              <a:rPr lang="en-US" dirty="0">
                <a:ea typeface="+mj-ea"/>
              </a:rPr>
              <a:t>Fundamentals of </a:t>
            </a:r>
            <a:br>
              <a:rPr lang="en-US" dirty="0">
                <a:ea typeface="+mj-ea"/>
              </a:rPr>
            </a:br>
            <a:r>
              <a:rPr lang="en-US" dirty="0">
                <a:ea typeface="+mj-ea"/>
              </a:rPr>
              <a:t>Decision Making</a:t>
            </a:r>
          </a:p>
        </p:txBody>
      </p:sp>
      <p:sp>
        <p:nvSpPr>
          <p:cNvPr id="28675" name="Rectangle 3"/>
          <p:cNvSpPr>
            <a:spLocks noChangeArrowheads="1"/>
          </p:cNvSpPr>
          <p:nvPr/>
        </p:nvSpPr>
        <p:spPr bwMode="auto">
          <a:xfrm>
            <a:off x="866775" y="2138363"/>
            <a:ext cx="7372350" cy="3238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lnSpc>
                <a:spcPct val="90000"/>
              </a:lnSpc>
              <a:spcAft>
                <a:spcPct val="40000"/>
              </a:spcAft>
              <a:buClr>
                <a:schemeClr val="tx1"/>
              </a:buClr>
              <a:buFont typeface="Times" charset="0"/>
              <a:buAutoNum type="arabicPeriod"/>
            </a:pPr>
            <a:r>
              <a:rPr lang="en-US" sz="3200" dirty="0"/>
              <a:t>Terms:</a:t>
            </a:r>
          </a:p>
          <a:p>
            <a:pPr marL="1169988" lvl="1" indent="-457200">
              <a:lnSpc>
                <a:spcPct val="90000"/>
              </a:lnSpc>
              <a:spcAft>
                <a:spcPct val="40000"/>
              </a:spcAft>
              <a:buClr>
                <a:schemeClr val="tx1"/>
              </a:buClr>
              <a:buFont typeface="Times" charset="0"/>
              <a:buAutoNum type="alphaLcPeriod"/>
            </a:pPr>
            <a:r>
              <a:rPr lang="en-US" sz="2800" b="1" i="1" dirty="0"/>
              <a:t>Alternative</a:t>
            </a:r>
            <a:r>
              <a:rPr lang="en-US" sz="2800" b="1" dirty="0"/>
              <a:t> </a:t>
            </a:r>
            <a:r>
              <a:rPr lang="en-US" sz="2800" dirty="0"/>
              <a:t>– a course of action or </a:t>
            </a:r>
            <a:r>
              <a:rPr lang="en-US" sz="2800" b="1" dirty="0"/>
              <a:t>strategy </a:t>
            </a:r>
            <a:r>
              <a:rPr lang="en-US" sz="2800" dirty="0"/>
              <a:t>that may be chosen by the decision maker</a:t>
            </a:r>
          </a:p>
          <a:p>
            <a:pPr marL="1169988" lvl="1" indent="-457200">
              <a:lnSpc>
                <a:spcPct val="90000"/>
              </a:lnSpc>
              <a:spcAft>
                <a:spcPct val="40000"/>
              </a:spcAft>
              <a:buClr>
                <a:schemeClr val="tx1"/>
              </a:buClr>
              <a:buFont typeface="Times" charset="0"/>
              <a:buAutoNum type="alphaLcPeriod"/>
            </a:pPr>
            <a:r>
              <a:rPr lang="en-US" sz="2800" b="1" i="1" dirty="0"/>
              <a:t>State of nature</a:t>
            </a:r>
            <a:r>
              <a:rPr lang="en-US" sz="2800" i="1" dirty="0"/>
              <a:t> </a:t>
            </a:r>
            <a:r>
              <a:rPr lang="en-US" sz="2800" dirty="0"/>
              <a:t>– an occurrence or a situation over which the decision maker has little or no control</a:t>
            </a:r>
          </a:p>
        </p:txBody>
      </p:sp>
    </p:spTree>
    <p:extLst>
      <p:ext uri="{BB962C8B-B14F-4D97-AF65-F5344CB8AC3E}">
        <p14:creationId xmlns:p14="http://schemas.microsoft.com/office/powerpoint/2010/main" val="4017761737"/>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28675"/>
                                        </p:tgtEl>
                                        <p:attrNameLst>
                                          <p:attrName>style.visibility</p:attrName>
                                        </p:attrNameLst>
                                      </p:cBhvr>
                                      <p:to>
                                        <p:strVal val="visible"/>
                                      </p:to>
                                    </p:set>
                                    <p:animEffect transition="in" filter="strips(downRight)">
                                      <p:cBhvr>
                                        <p:cTn id="7" dur="10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27050" y="447675"/>
            <a:ext cx="8089900" cy="1358900"/>
          </a:xfrm>
          <a:extLst/>
        </p:spPr>
        <p:txBody>
          <a:bodyPr rtlCol="0">
            <a:normAutofit fontScale="90000"/>
          </a:bodyPr>
          <a:lstStyle/>
          <a:p>
            <a:pPr fontAlgn="auto">
              <a:spcAft>
                <a:spcPts val="0"/>
              </a:spcAft>
              <a:defRPr/>
            </a:pPr>
            <a:r>
              <a:rPr lang="en-US" dirty="0">
                <a:ea typeface="+mj-ea"/>
              </a:rPr>
              <a:t>Fundamentals of </a:t>
            </a:r>
            <a:br>
              <a:rPr lang="en-US" dirty="0">
                <a:ea typeface="+mj-ea"/>
              </a:rPr>
            </a:br>
            <a:r>
              <a:rPr lang="en-US" dirty="0">
                <a:ea typeface="+mj-ea"/>
              </a:rPr>
              <a:t>Decision Making</a:t>
            </a:r>
          </a:p>
        </p:txBody>
      </p:sp>
      <p:grpSp>
        <p:nvGrpSpPr>
          <p:cNvPr id="5" name="Group 4"/>
          <p:cNvGrpSpPr>
            <a:grpSpLocks/>
          </p:cNvGrpSpPr>
          <p:nvPr/>
        </p:nvGrpSpPr>
        <p:grpSpPr bwMode="auto">
          <a:xfrm>
            <a:off x="866775" y="2138363"/>
            <a:ext cx="7372350" cy="2463800"/>
            <a:chOff x="866775" y="2138363"/>
            <a:chExt cx="7372350" cy="2463238"/>
          </a:xfrm>
        </p:grpSpPr>
        <p:sp>
          <p:nvSpPr>
            <p:cNvPr id="27651" name="Rectangle 3"/>
            <p:cNvSpPr>
              <a:spLocks noChangeArrowheads="1"/>
            </p:cNvSpPr>
            <p:nvPr/>
          </p:nvSpPr>
          <p:spPr bwMode="auto">
            <a:xfrm>
              <a:off x="866775" y="2138363"/>
              <a:ext cx="7372350" cy="2463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533400" indent="-533400">
                <a:lnSpc>
                  <a:spcPct val="90000"/>
                </a:lnSpc>
                <a:spcAft>
                  <a:spcPct val="40000"/>
                </a:spcAft>
                <a:buClr>
                  <a:schemeClr val="tx1"/>
                </a:buClr>
                <a:buFont typeface="Times" charset="0"/>
                <a:buAutoNum type="arabicPeriod" startAt="2"/>
              </a:pPr>
              <a:r>
                <a:rPr lang="en-US" sz="3200" dirty="0"/>
                <a:t>Symbols used in a decision tree:</a:t>
              </a:r>
            </a:p>
            <a:p>
              <a:pPr marL="1169988" lvl="1" indent="-457200">
                <a:lnSpc>
                  <a:spcPct val="90000"/>
                </a:lnSpc>
                <a:spcAft>
                  <a:spcPct val="40000"/>
                </a:spcAft>
                <a:buClr>
                  <a:schemeClr val="tx1"/>
                </a:buClr>
                <a:buFont typeface="Times" charset="0"/>
                <a:buAutoNum type="alphaLcPeriod"/>
              </a:pPr>
              <a:r>
                <a:rPr lang="en-US" sz="2800" dirty="0">
                  <a:sym typeface="Wingdings" charset="0"/>
                </a:rPr>
                <a:t> </a:t>
              </a:r>
              <a:r>
                <a:rPr lang="en-US" sz="2800" dirty="0"/>
                <a:t>– </a:t>
              </a:r>
              <a:r>
                <a:rPr lang="en-US" sz="2800" dirty="0">
                  <a:sym typeface="Wingdings" charset="0"/>
                </a:rPr>
                <a:t>D</a:t>
              </a:r>
              <a:r>
                <a:rPr lang="en-US" sz="2800" dirty="0"/>
                <a:t>ecision node from which </a:t>
              </a:r>
              <a:r>
                <a:rPr lang="en-US" sz="2800" b="1" dirty="0"/>
                <a:t>one</a:t>
              </a:r>
              <a:r>
                <a:rPr lang="en-US" sz="2800" dirty="0"/>
                <a:t> of several alternatives may be selected </a:t>
              </a:r>
            </a:p>
            <a:p>
              <a:pPr marL="1169988" lvl="1" indent="-457200">
                <a:lnSpc>
                  <a:spcPct val="90000"/>
                </a:lnSpc>
                <a:spcAft>
                  <a:spcPct val="40000"/>
                </a:spcAft>
                <a:buClr>
                  <a:schemeClr val="tx1"/>
                </a:buClr>
                <a:buFont typeface="Times" charset="0"/>
                <a:buAutoNum type="alphaLcPeriod"/>
              </a:pPr>
              <a:r>
                <a:rPr lang="en-US" sz="2800" dirty="0">
                  <a:sym typeface="Wingdings" charset="0"/>
                </a:rPr>
                <a:t></a:t>
              </a:r>
              <a:r>
                <a:rPr lang="en-US" sz="2800" dirty="0"/>
                <a:t> – A state-of-nature node out of which one state of nature will occur</a:t>
              </a:r>
            </a:p>
          </p:txBody>
        </p:sp>
        <p:sp>
          <p:nvSpPr>
            <p:cNvPr id="2" name="Rectangle 1"/>
            <p:cNvSpPr/>
            <p:nvPr/>
          </p:nvSpPr>
          <p:spPr>
            <a:xfrm>
              <a:off x="2136775" y="2860510"/>
              <a:ext cx="276225" cy="276162"/>
            </a:xfrm>
            <a:prstGeom prst="rect">
              <a:avLst/>
            </a:prstGeom>
            <a:solidFill>
              <a:schemeClr val="accent1">
                <a:lumMod val="60000"/>
                <a:lumOff val="40000"/>
              </a:scheme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Oval 2"/>
            <p:cNvSpPr/>
            <p:nvPr/>
          </p:nvSpPr>
          <p:spPr>
            <a:xfrm>
              <a:off x="2136775" y="3809619"/>
              <a:ext cx="276225" cy="276162"/>
            </a:xfrm>
            <a:prstGeom prst="ellipse">
              <a:avLst/>
            </a:prstGeom>
            <a:solidFill>
              <a:schemeClr val="accent3">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grpSp>
    </p:spTree>
    <p:extLst>
      <p:ext uri="{BB962C8B-B14F-4D97-AF65-F5344CB8AC3E}">
        <p14:creationId xmlns:p14="http://schemas.microsoft.com/office/powerpoint/2010/main" val="1351733025"/>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685800" y="434975"/>
            <a:ext cx="7772400" cy="1003300"/>
          </a:xfrm>
        </p:spPr>
        <p:txBody>
          <a:bodyPr/>
          <a:lstStyle/>
          <a:p>
            <a:r>
              <a:rPr lang="en-US" dirty="0">
                <a:latin typeface="Arial" charset="0"/>
                <a:cs typeface="Arial" charset="0"/>
              </a:rPr>
              <a:t>Decision Tree Example</a:t>
            </a:r>
          </a:p>
        </p:txBody>
      </p:sp>
      <p:grpSp>
        <p:nvGrpSpPr>
          <p:cNvPr id="32771" name="Group 3"/>
          <p:cNvGrpSpPr>
            <a:grpSpLocks/>
          </p:cNvGrpSpPr>
          <p:nvPr/>
        </p:nvGrpSpPr>
        <p:grpSpPr bwMode="auto">
          <a:xfrm>
            <a:off x="4572000" y="2144713"/>
            <a:ext cx="3225800" cy="1208087"/>
            <a:chOff x="2880" y="1479"/>
            <a:chExt cx="2032" cy="761"/>
          </a:xfrm>
        </p:grpSpPr>
        <p:sp>
          <p:nvSpPr>
            <p:cNvPr id="29728" name="Freeform 4"/>
            <p:cNvSpPr>
              <a:spLocks/>
            </p:cNvSpPr>
            <p:nvPr/>
          </p:nvSpPr>
          <p:spPr bwMode="auto">
            <a:xfrm>
              <a:off x="2880" y="1728"/>
              <a:ext cx="2032" cy="272"/>
            </a:xfrm>
            <a:custGeom>
              <a:avLst/>
              <a:gdLst>
                <a:gd name="T0" fmla="*/ 0 w 2032"/>
                <a:gd name="T1" fmla="*/ 272 h 272"/>
                <a:gd name="T2" fmla="*/ 416 w 2032"/>
                <a:gd name="T3" fmla="*/ 0 h 272"/>
                <a:gd name="T4" fmla="*/ 2032 w 2032"/>
                <a:gd name="T5" fmla="*/ 0 h 272"/>
                <a:gd name="T6" fmla="*/ 0 60000 65536"/>
                <a:gd name="T7" fmla="*/ 0 60000 65536"/>
                <a:gd name="T8" fmla="*/ 0 60000 65536"/>
                <a:gd name="T9" fmla="*/ 0 w 2032"/>
                <a:gd name="T10" fmla="*/ 0 h 272"/>
                <a:gd name="T11" fmla="*/ 2032 w 2032"/>
                <a:gd name="T12" fmla="*/ 272 h 272"/>
              </a:gdLst>
              <a:ahLst/>
              <a:cxnLst>
                <a:cxn ang="T6">
                  <a:pos x="T0" y="T1"/>
                </a:cxn>
                <a:cxn ang="T7">
                  <a:pos x="T2" y="T3"/>
                </a:cxn>
                <a:cxn ang="T8">
                  <a:pos x="T4" y="T5"/>
                </a:cxn>
              </a:cxnLst>
              <a:rect l="T9" t="T10" r="T11" b="T12"/>
              <a:pathLst>
                <a:path w="2032" h="272">
                  <a:moveTo>
                    <a:pt x="0" y="272"/>
                  </a:moveTo>
                  <a:lnTo>
                    <a:pt x="416" y="0"/>
                  </a:lnTo>
                  <a:lnTo>
                    <a:pt x="2032"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29729" name="Freeform 5"/>
            <p:cNvSpPr>
              <a:spLocks/>
            </p:cNvSpPr>
            <p:nvPr/>
          </p:nvSpPr>
          <p:spPr bwMode="auto">
            <a:xfrm flipV="1">
              <a:off x="2880" y="1968"/>
              <a:ext cx="2032" cy="272"/>
            </a:xfrm>
            <a:custGeom>
              <a:avLst/>
              <a:gdLst>
                <a:gd name="T0" fmla="*/ 0 w 2032"/>
                <a:gd name="T1" fmla="*/ 272 h 272"/>
                <a:gd name="T2" fmla="*/ 416 w 2032"/>
                <a:gd name="T3" fmla="*/ 0 h 272"/>
                <a:gd name="T4" fmla="*/ 2032 w 2032"/>
                <a:gd name="T5" fmla="*/ 0 h 272"/>
                <a:gd name="T6" fmla="*/ 0 60000 65536"/>
                <a:gd name="T7" fmla="*/ 0 60000 65536"/>
                <a:gd name="T8" fmla="*/ 0 60000 65536"/>
                <a:gd name="T9" fmla="*/ 0 w 2032"/>
                <a:gd name="T10" fmla="*/ 0 h 272"/>
                <a:gd name="T11" fmla="*/ 2032 w 2032"/>
                <a:gd name="T12" fmla="*/ 272 h 272"/>
              </a:gdLst>
              <a:ahLst/>
              <a:cxnLst>
                <a:cxn ang="T6">
                  <a:pos x="T0" y="T1"/>
                </a:cxn>
                <a:cxn ang="T7">
                  <a:pos x="T2" y="T3"/>
                </a:cxn>
                <a:cxn ang="T8">
                  <a:pos x="T4" y="T5"/>
                </a:cxn>
              </a:cxnLst>
              <a:rect l="T9" t="T10" r="T11" b="T12"/>
              <a:pathLst>
                <a:path w="2032" h="272">
                  <a:moveTo>
                    <a:pt x="0" y="272"/>
                  </a:moveTo>
                  <a:lnTo>
                    <a:pt x="416" y="0"/>
                  </a:lnTo>
                  <a:lnTo>
                    <a:pt x="2032"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29730" name="Rectangle 6"/>
            <p:cNvSpPr>
              <a:spLocks noChangeArrowheads="1"/>
            </p:cNvSpPr>
            <p:nvPr/>
          </p:nvSpPr>
          <p:spPr bwMode="auto">
            <a:xfrm>
              <a:off x="3334" y="1479"/>
              <a:ext cx="1248"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Favorable market</a:t>
              </a:r>
            </a:p>
          </p:txBody>
        </p:sp>
        <p:sp>
          <p:nvSpPr>
            <p:cNvPr id="29731" name="Rectangle 7"/>
            <p:cNvSpPr>
              <a:spLocks noChangeArrowheads="1"/>
            </p:cNvSpPr>
            <p:nvPr/>
          </p:nvSpPr>
          <p:spPr bwMode="auto">
            <a:xfrm>
              <a:off x="3334" y="1991"/>
              <a:ext cx="138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Unfavorable market</a:t>
              </a:r>
            </a:p>
          </p:txBody>
        </p:sp>
      </p:grpSp>
      <p:grpSp>
        <p:nvGrpSpPr>
          <p:cNvPr id="32776" name="Group 8"/>
          <p:cNvGrpSpPr>
            <a:grpSpLocks/>
          </p:cNvGrpSpPr>
          <p:nvPr/>
        </p:nvGrpSpPr>
        <p:grpSpPr bwMode="auto">
          <a:xfrm>
            <a:off x="4572000" y="3465513"/>
            <a:ext cx="3225800" cy="1195387"/>
            <a:chOff x="2880" y="2311"/>
            <a:chExt cx="2032" cy="753"/>
          </a:xfrm>
        </p:grpSpPr>
        <p:sp>
          <p:nvSpPr>
            <p:cNvPr id="29724" name="Freeform 9"/>
            <p:cNvSpPr>
              <a:spLocks/>
            </p:cNvSpPr>
            <p:nvPr/>
          </p:nvSpPr>
          <p:spPr bwMode="auto">
            <a:xfrm>
              <a:off x="2880" y="2552"/>
              <a:ext cx="2032" cy="272"/>
            </a:xfrm>
            <a:custGeom>
              <a:avLst/>
              <a:gdLst>
                <a:gd name="T0" fmla="*/ 0 w 2032"/>
                <a:gd name="T1" fmla="*/ 272 h 272"/>
                <a:gd name="T2" fmla="*/ 416 w 2032"/>
                <a:gd name="T3" fmla="*/ 0 h 272"/>
                <a:gd name="T4" fmla="*/ 2032 w 2032"/>
                <a:gd name="T5" fmla="*/ 0 h 272"/>
                <a:gd name="T6" fmla="*/ 0 60000 65536"/>
                <a:gd name="T7" fmla="*/ 0 60000 65536"/>
                <a:gd name="T8" fmla="*/ 0 60000 65536"/>
                <a:gd name="T9" fmla="*/ 0 w 2032"/>
                <a:gd name="T10" fmla="*/ 0 h 272"/>
                <a:gd name="T11" fmla="*/ 2032 w 2032"/>
                <a:gd name="T12" fmla="*/ 272 h 272"/>
              </a:gdLst>
              <a:ahLst/>
              <a:cxnLst>
                <a:cxn ang="T6">
                  <a:pos x="T0" y="T1"/>
                </a:cxn>
                <a:cxn ang="T7">
                  <a:pos x="T2" y="T3"/>
                </a:cxn>
                <a:cxn ang="T8">
                  <a:pos x="T4" y="T5"/>
                </a:cxn>
              </a:cxnLst>
              <a:rect l="T9" t="T10" r="T11" b="T12"/>
              <a:pathLst>
                <a:path w="2032" h="272">
                  <a:moveTo>
                    <a:pt x="0" y="272"/>
                  </a:moveTo>
                  <a:lnTo>
                    <a:pt x="416" y="0"/>
                  </a:lnTo>
                  <a:lnTo>
                    <a:pt x="2032"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29725" name="Freeform 10"/>
            <p:cNvSpPr>
              <a:spLocks/>
            </p:cNvSpPr>
            <p:nvPr/>
          </p:nvSpPr>
          <p:spPr bwMode="auto">
            <a:xfrm flipV="1">
              <a:off x="2880" y="2792"/>
              <a:ext cx="2032" cy="272"/>
            </a:xfrm>
            <a:custGeom>
              <a:avLst/>
              <a:gdLst>
                <a:gd name="T0" fmla="*/ 0 w 2032"/>
                <a:gd name="T1" fmla="*/ 272 h 272"/>
                <a:gd name="T2" fmla="*/ 416 w 2032"/>
                <a:gd name="T3" fmla="*/ 0 h 272"/>
                <a:gd name="T4" fmla="*/ 2032 w 2032"/>
                <a:gd name="T5" fmla="*/ 0 h 272"/>
                <a:gd name="T6" fmla="*/ 0 60000 65536"/>
                <a:gd name="T7" fmla="*/ 0 60000 65536"/>
                <a:gd name="T8" fmla="*/ 0 60000 65536"/>
                <a:gd name="T9" fmla="*/ 0 w 2032"/>
                <a:gd name="T10" fmla="*/ 0 h 272"/>
                <a:gd name="T11" fmla="*/ 2032 w 2032"/>
                <a:gd name="T12" fmla="*/ 272 h 272"/>
              </a:gdLst>
              <a:ahLst/>
              <a:cxnLst>
                <a:cxn ang="T6">
                  <a:pos x="T0" y="T1"/>
                </a:cxn>
                <a:cxn ang="T7">
                  <a:pos x="T2" y="T3"/>
                </a:cxn>
                <a:cxn ang="T8">
                  <a:pos x="T4" y="T5"/>
                </a:cxn>
              </a:cxnLst>
              <a:rect l="T9" t="T10" r="T11" b="T12"/>
              <a:pathLst>
                <a:path w="2032" h="272">
                  <a:moveTo>
                    <a:pt x="0" y="272"/>
                  </a:moveTo>
                  <a:lnTo>
                    <a:pt x="416" y="0"/>
                  </a:lnTo>
                  <a:lnTo>
                    <a:pt x="2032" y="0"/>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29726" name="Rectangle 11"/>
            <p:cNvSpPr>
              <a:spLocks noChangeArrowheads="1"/>
            </p:cNvSpPr>
            <p:nvPr/>
          </p:nvSpPr>
          <p:spPr bwMode="auto">
            <a:xfrm>
              <a:off x="3334" y="2311"/>
              <a:ext cx="1248"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Favorable market</a:t>
              </a:r>
            </a:p>
          </p:txBody>
        </p:sp>
        <p:sp>
          <p:nvSpPr>
            <p:cNvPr id="29727" name="Rectangle 12"/>
            <p:cNvSpPr>
              <a:spLocks noChangeArrowheads="1"/>
            </p:cNvSpPr>
            <p:nvPr/>
          </p:nvSpPr>
          <p:spPr bwMode="auto">
            <a:xfrm>
              <a:off x="3334" y="2823"/>
              <a:ext cx="1385"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Unfavorable market</a:t>
              </a:r>
            </a:p>
          </p:txBody>
        </p:sp>
      </p:grpSp>
      <p:grpSp>
        <p:nvGrpSpPr>
          <p:cNvPr id="32785" name="Group 17"/>
          <p:cNvGrpSpPr>
            <a:grpSpLocks/>
          </p:cNvGrpSpPr>
          <p:nvPr/>
        </p:nvGrpSpPr>
        <p:grpSpPr bwMode="auto">
          <a:xfrm>
            <a:off x="1917700" y="4229100"/>
            <a:ext cx="5867400" cy="1447800"/>
            <a:chOff x="1208" y="2792"/>
            <a:chExt cx="3696" cy="912"/>
          </a:xfrm>
        </p:grpSpPr>
        <p:sp>
          <p:nvSpPr>
            <p:cNvPr id="29722" name="Freeform 18"/>
            <p:cNvSpPr>
              <a:spLocks/>
            </p:cNvSpPr>
            <p:nvPr/>
          </p:nvSpPr>
          <p:spPr bwMode="auto">
            <a:xfrm>
              <a:off x="1208" y="2792"/>
              <a:ext cx="3696" cy="912"/>
            </a:xfrm>
            <a:custGeom>
              <a:avLst/>
              <a:gdLst>
                <a:gd name="T0" fmla="*/ 0 w 3696"/>
                <a:gd name="T1" fmla="*/ 0 h 912"/>
                <a:gd name="T2" fmla="*/ 1536 w 3696"/>
                <a:gd name="T3" fmla="*/ 912 h 912"/>
                <a:gd name="T4" fmla="*/ 3696 w 3696"/>
                <a:gd name="T5" fmla="*/ 912 h 912"/>
                <a:gd name="T6" fmla="*/ 0 60000 65536"/>
                <a:gd name="T7" fmla="*/ 0 60000 65536"/>
                <a:gd name="T8" fmla="*/ 0 60000 65536"/>
                <a:gd name="T9" fmla="*/ 0 w 3696"/>
                <a:gd name="T10" fmla="*/ 0 h 912"/>
                <a:gd name="T11" fmla="*/ 3696 w 3696"/>
                <a:gd name="T12" fmla="*/ 912 h 912"/>
              </a:gdLst>
              <a:ahLst/>
              <a:cxnLst>
                <a:cxn ang="T6">
                  <a:pos x="T0" y="T1"/>
                </a:cxn>
                <a:cxn ang="T7">
                  <a:pos x="T2" y="T3"/>
                </a:cxn>
                <a:cxn ang="T8">
                  <a:pos x="T4" y="T5"/>
                </a:cxn>
              </a:cxnLst>
              <a:rect l="T9" t="T10" r="T11" b="T12"/>
              <a:pathLst>
                <a:path w="3696" h="912">
                  <a:moveTo>
                    <a:pt x="0" y="0"/>
                  </a:moveTo>
                  <a:lnTo>
                    <a:pt x="1536" y="912"/>
                  </a:lnTo>
                  <a:lnTo>
                    <a:pt x="3696" y="912"/>
                  </a:lnTo>
                </a:path>
              </a:pathLst>
            </a:custGeom>
            <a:noFill/>
            <a:ln w="57150" cmpd="sng">
              <a:solidFill>
                <a:schemeClr val="tx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dirty="0"/>
            </a:p>
          </p:txBody>
        </p:sp>
        <p:sp>
          <p:nvSpPr>
            <p:cNvPr id="29723" name="Rectangle 19"/>
            <p:cNvSpPr>
              <a:spLocks noChangeArrowheads="1"/>
            </p:cNvSpPr>
            <p:nvPr/>
          </p:nvSpPr>
          <p:spPr bwMode="auto">
            <a:xfrm rot="1849547">
              <a:off x="1656" y="3040"/>
              <a:ext cx="8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Do nothing</a:t>
              </a:r>
            </a:p>
          </p:txBody>
        </p:sp>
      </p:grpSp>
      <p:grpSp>
        <p:nvGrpSpPr>
          <p:cNvPr id="32788" name="Group 20"/>
          <p:cNvGrpSpPr>
            <a:grpSpLocks/>
          </p:cNvGrpSpPr>
          <p:nvPr/>
        </p:nvGrpSpPr>
        <p:grpSpPr bwMode="auto">
          <a:xfrm>
            <a:off x="1266825" y="1801813"/>
            <a:ext cx="1827213" cy="2147887"/>
            <a:chOff x="798" y="1263"/>
            <a:chExt cx="1151" cy="1353"/>
          </a:xfrm>
        </p:grpSpPr>
        <p:sp>
          <p:nvSpPr>
            <p:cNvPr id="29720" name="Rectangle 21"/>
            <p:cNvSpPr>
              <a:spLocks noChangeArrowheads="1"/>
            </p:cNvSpPr>
            <p:nvPr/>
          </p:nvSpPr>
          <p:spPr bwMode="auto">
            <a:xfrm>
              <a:off x="798" y="1263"/>
              <a:ext cx="1151"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A decision node</a:t>
              </a:r>
            </a:p>
          </p:txBody>
        </p:sp>
        <p:sp>
          <p:nvSpPr>
            <p:cNvPr id="29721" name="Line 22"/>
            <p:cNvSpPr>
              <a:spLocks noChangeShapeType="1"/>
            </p:cNvSpPr>
            <p:nvPr/>
          </p:nvSpPr>
          <p:spPr bwMode="auto">
            <a:xfrm flipH="1">
              <a:off x="1064" y="1504"/>
              <a:ext cx="336" cy="1112"/>
            </a:xfrm>
            <a:prstGeom prst="line">
              <a:avLst/>
            </a:prstGeom>
            <a:noFill/>
            <a:ln w="57150">
              <a:solidFill>
                <a:schemeClr val="tx1"/>
              </a:solidFill>
              <a:round/>
              <a:headEnd/>
              <a:tailEnd type="triangle" w="sm" len="sm"/>
            </a:ln>
            <a:extLst>
              <a:ext uri="{909E8E84-426E-40dd-AFC4-6F175D3DCCD1}">
                <a14:hiddenFill xmlns:a14="http://schemas.microsoft.com/office/drawing/2010/main" xmlns="">
                  <a:noFill/>
                </a14:hiddenFill>
              </a:ext>
            </a:extLst>
          </p:spPr>
          <p:txBody>
            <a:bodyPr wrap="none" anchor="ctr"/>
            <a:lstStyle/>
            <a:p>
              <a:endParaRPr lang="en-US" dirty="0"/>
            </a:p>
          </p:txBody>
        </p:sp>
      </p:grpSp>
      <p:grpSp>
        <p:nvGrpSpPr>
          <p:cNvPr id="32791" name="Group 23"/>
          <p:cNvGrpSpPr>
            <a:grpSpLocks/>
          </p:cNvGrpSpPr>
          <p:nvPr/>
        </p:nvGrpSpPr>
        <p:grpSpPr bwMode="auto">
          <a:xfrm>
            <a:off x="3324225" y="1801813"/>
            <a:ext cx="2455863" cy="812800"/>
            <a:chOff x="2094" y="1263"/>
            <a:chExt cx="1547" cy="512"/>
          </a:xfrm>
        </p:grpSpPr>
        <p:sp>
          <p:nvSpPr>
            <p:cNvPr id="29718" name="Rectangle 24"/>
            <p:cNvSpPr>
              <a:spLocks noChangeArrowheads="1"/>
            </p:cNvSpPr>
            <p:nvPr/>
          </p:nvSpPr>
          <p:spPr bwMode="auto">
            <a:xfrm>
              <a:off x="2094" y="1263"/>
              <a:ext cx="1547"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dirty="0"/>
                <a:t>A state of nature node</a:t>
              </a:r>
            </a:p>
          </p:txBody>
        </p:sp>
        <p:sp>
          <p:nvSpPr>
            <p:cNvPr id="29719" name="Line 25"/>
            <p:cNvSpPr>
              <a:spLocks noChangeShapeType="1"/>
            </p:cNvSpPr>
            <p:nvPr/>
          </p:nvSpPr>
          <p:spPr bwMode="auto">
            <a:xfrm flipH="1">
              <a:off x="2795" y="1500"/>
              <a:ext cx="85" cy="275"/>
            </a:xfrm>
            <a:prstGeom prst="line">
              <a:avLst/>
            </a:prstGeom>
            <a:noFill/>
            <a:ln w="57150">
              <a:solidFill>
                <a:schemeClr val="tx1"/>
              </a:solidFill>
              <a:round/>
              <a:headEnd/>
              <a:tailEnd type="triangle" w="sm" len="sm"/>
            </a:ln>
            <a:extLst>
              <a:ext uri="{909E8E84-426E-40dd-AFC4-6F175D3DCCD1}">
                <a14:hiddenFill xmlns:a14="http://schemas.microsoft.com/office/drawing/2010/main" xmlns="">
                  <a:noFill/>
                </a14:hiddenFill>
              </a:ext>
            </a:extLst>
          </p:spPr>
          <p:txBody>
            <a:bodyPr wrap="none" anchor="ctr"/>
            <a:lstStyle/>
            <a:p>
              <a:endParaRPr lang="en-US" dirty="0"/>
            </a:p>
          </p:txBody>
        </p:sp>
      </p:grpSp>
      <p:sp>
        <p:nvSpPr>
          <p:cNvPr id="32799" name="Rectangle 31"/>
          <p:cNvSpPr>
            <a:spLocks noChangeArrowheads="1"/>
          </p:cNvSpPr>
          <p:nvPr/>
        </p:nvSpPr>
        <p:spPr bwMode="auto">
          <a:xfrm>
            <a:off x="836613" y="5576888"/>
            <a:ext cx="1120775"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dirty="0"/>
              <a:t>Figure </a:t>
            </a:r>
            <a:r>
              <a:rPr lang="en-US" sz="1600" dirty="0">
                <a:solidFill>
                  <a:schemeClr val="tx2"/>
                </a:solidFill>
              </a:rPr>
              <a:t>A.1</a:t>
            </a:r>
          </a:p>
        </p:txBody>
      </p:sp>
      <p:sp>
        <p:nvSpPr>
          <p:cNvPr id="32800" name="Rectangle 32"/>
          <p:cNvSpPr>
            <a:spLocks noChangeArrowheads="1"/>
          </p:cNvSpPr>
          <p:nvPr/>
        </p:nvSpPr>
        <p:spPr bwMode="auto">
          <a:xfrm>
            <a:off x="1397000" y="3987800"/>
            <a:ext cx="533400" cy="495300"/>
          </a:xfrm>
          <a:prstGeom prst="rect">
            <a:avLst/>
          </a:prstGeom>
          <a:solidFill>
            <a:schemeClr val="accent1">
              <a:lumMod val="60000"/>
              <a:lumOff val="40000"/>
            </a:schemeClr>
          </a:solidFill>
          <a:ln w="19050">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a typeface="+mn-ea"/>
              <a:cs typeface="+mn-cs"/>
            </a:endParaRPr>
          </a:p>
        </p:txBody>
      </p:sp>
      <p:grpSp>
        <p:nvGrpSpPr>
          <p:cNvPr id="4" name="Group 3"/>
          <p:cNvGrpSpPr>
            <a:grpSpLocks/>
          </p:cNvGrpSpPr>
          <p:nvPr/>
        </p:nvGrpSpPr>
        <p:grpSpPr bwMode="auto">
          <a:xfrm>
            <a:off x="1917700" y="2641600"/>
            <a:ext cx="2762250" cy="1600200"/>
            <a:chOff x="1917700" y="2641600"/>
            <a:chExt cx="2762250" cy="1600200"/>
          </a:xfrm>
        </p:grpSpPr>
        <p:grpSp>
          <p:nvGrpSpPr>
            <p:cNvPr id="29712" name="Group 26"/>
            <p:cNvGrpSpPr>
              <a:grpSpLocks/>
            </p:cNvGrpSpPr>
            <p:nvPr/>
          </p:nvGrpSpPr>
          <p:grpSpPr bwMode="auto">
            <a:xfrm>
              <a:off x="1917700" y="2641600"/>
              <a:ext cx="2762250" cy="1600200"/>
              <a:chOff x="1208" y="1792"/>
              <a:chExt cx="1740" cy="1008"/>
            </a:xfrm>
          </p:grpSpPr>
          <p:grpSp>
            <p:nvGrpSpPr>
              <p:cNvPr id="29714" name="Group 27"/>
              <p:cNvGrpSpPr>
                <a:grpSpLocks/>
              </p:cNvGrpSpPr>
              <p:nvPr/>
            </p:nvGrpSpPr>
            <p:grpSpPr bwMode="auto">
              <a:xfrm>
                <a:off x="1208" y="2000"/>
                <a:ext cx="1512" cy="800"/>
                <a:chOff x="1208" y="2000"/>
                <a:chExt cx="1512" cy="800"/>
              </a:xfrm>
            </p:grpSpPr>
            <p:sp>
              <p:nvSpPr>
                <p:cNvPr id="29716" name="Line 28"/>
                <p:cNvSpPr>
                  <a:spLocks noChangeShapeType="1"/>
                </p:cNvSpPr>
                <p:nvPr/>
              </p:nvSpPr>
              <p:spPr bwMode="auto">
                <a:xfrm flipV="1">
                  <a:off x="1208" y="2000"/>
                  <a:ext cx="1512" cy="800"/>
                </a:xfrm>
                <a:prstGeom prst="line">
                  <a:avLst/>
                </a:prstGeom>
                <a:noFill/>
                <a:ln w="57150">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29717" name="Rectangle 29"/>
                <p:cNvSpPr>
                  <a:spLocks noChangeArrowheads="1"/>
                </p:cNvSpPr>
                <p:nvPr/>
              </p:nvSpPr>
              <p:spPr bwMode="auto">
                <a:xfrm rot="-1649860">
                  <a:off x="1414" y="2056"/>
                  <a:ext cx="900" cy="3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dirty="0"/>
                    <a:t>Construct large plant</a:t>
                  </a:r>
                </a:p>
              </p:txBody>
            </p:sp>
          </p:grpSp>
          <p:sp>
            <p:nvSpPr>
              <p:cNvPr id="32798" name="Oval 30"/>
              <p:cNvSpPr>
                <a:spLocks noChangeArrowheads="1"/>
              </p:cNvSpPr>
              <p:nvPr/>
            </p:nvSpPr>
            <p:spPr bwMode="auto">
              <a:xfrm>
                <a:off x="2588" y="1792"/>
                <a:ext cx="360" cy="360"/>
              </a:xfrm>
              <a:prstGeom prst="ellipse">
                <a:avLst/>
              </a:prstGeom>
              <a:solidFill>
                <a:schemeClr val="accent3">
                  <a:lumMod val="90000"/>
                </a:schemeClr>
              </a:solidFill>
              <a:ln w="19050">
                <a:solidFill>
                  <a:schemeClr val="tx1"/>
                </a:solidFill>
                <a:round/>
                <a:headEnd/>
                <a:tailEnd/>
              </a:ln>
              <a:effectLst/>
              <a:extLst/>
            </p:spPr>
            <p:txBody>
              <a:bodyPr wrap="none" anchor="ctr"/>
              <a:lstStyle/>
              <a:p>
                <a:pPr fontAlgn="auto">
                  <a:spcBef>
                    <a:spcPts val="0"/>
                  </a:spcBef>
                  <a:spcAft>
                    <a:spcPts val="0"/>
                  </a:spcAft>
                  <a:defRPr/>
                </a:pPr>
                <a:endParaRPr lang="en-US" dirty="0">
                  <a:latin typeface="+mn-lt"/>
                  <a:ea typeface="+mn-ea"/>
                  <a:cs typeface="+mn-cs"/>
                </a:endParaRPr>
              </a:p>
            </p:txBody>
          </p:sp>
        </p:grpSp>
        <p:sp>
          <p:nvSpPr>
            <p:cNvPr id="29713" name="TextBox 1"/>
            <p:cNvSpPr txBox="1">
              <a:spLocks noChangeArrowheads="1"/>
            </p:cNvSpPr>
            <p:nvPr/>
          </p:nvSpPr>
          <p:spPr bwMode="auto">
            <a:xfrm>
              <a:off x="4234169" y="2736334"/>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dirty="0"/>
                <a:t>1</a:t>
              </a:r>
            </a:p>
          </p:txBody>
        </p:sp>
      </p:grpSp>
      <p:grpSp>
        <p:nvGrpSpPr>
          <p:cNvPr id="5" name="Group 4"/>
          <p:cNvGrpSpPr>
            <a:grpSpLocks/>
          </p:cNvGrpSpPr>
          <p:nvPr/>
        </p:nvGrpSpPr>
        <p:grpSpPr bwMode="auto">
          <a:xfrm>
            <a:off x="1917700" y="3663950"/>
            <a:ext cx="2762250" cy="857250"/>
            <a:chOff x="1917700" y="3663950"/>
            <a:chExt cx="2762250" cy="857250"/>
          </a:xfrm>
        </p:grpSpPr>
        <p:grpSp>
          <p:nvGrpSpPr>
            <p:cNvPr id="29707" name="Group 13"/>
            <p:cNvGrpSpPr>
              <a:grpSpLocks/>
            </p:cNvGrpSpPr>
            <p:nvPr/>
          </p:nvGrpSpPr>
          <p:grpSpPr bwMode="auto">
            <a:xfrm>
              <a:off x="1917700" y="3663950"/>
              <a:ext cx="2762250" cy="857250"/>
              <a:chOff x="1208" y="2436"/>
              <a:chExt cx="1740" cy="540"/>
            </a:xfrm>
          </p:grpSpPr>
          <p:sp>
            <p:nvSpPr>
              <p:cNvPr id="29709" name="Line 14"/>
              <p:cNvSpPr>
                <a:spLocks noChangeShapeType="1"/>
              </p:cNvSpPr>
              <p:nvPr/>
            </p:nvSpPr>
            <p:spPr bwMode="auto">
              <a:xfrm>
                <a:off x="1208" y="2800"/>
                <a:ext cx="1464" cy="0"/>
              </a:xfrm>
              <a:prstGeom prst="line">
                <a:avLst/>
              </a:prstGeom>
              <a:noFill/>
              <a:ln w="57150">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dirty="0"/>
              </a:p>
            </p:txBody>
          </p:sp>
          <p:sp>
            <p:nvSpPr>
              <p:cNvPr id="29710" name="Oval 15"/>
              <p:cNvSpPr>
                <a:spLocks noChangeArrowheads="1"/>
              </p:cNvSpPr>
              <p:nvPr/>
            </p:nvSpPr>
            <p:spPr bwMode="auto">
              <a:xfrm>
                <a:off x="2588" y="2616"/>
                <a:ext cx="360" cy="360"/>
              </a:xfrm>
              <a:prstGeom prst="ellipse">
                <a:avLst/>
              </a:prstGeom>
              <a:solidFill>
                <a:srgbClr val="F3C586"/>
              </a:solidFill>
              <a:ln w="19050">
                <a:solidFill>
                  <a:schemeClr val="tx1"/>
                </a:solidFill>
                <a:round/>
                <a:headEnd/>
                <a:tailEnd/>
              </a:ln>
            </p:spPr>
            <p:txBody>
              <a:bodyPr wrap="none" anchor="ctr"/>
              <a:lstStyle/>
              <a:p>
                <a:endParaRPr lang="en-US" dirty="0"/>
              </a:p>
            </p:txBody>
          </p:sp>
          <p:sp>
            <p:nvSpPr>
              <p:cNvPr id="29711" name="Rectangle 16"/>
              <p:cNvSpPr>
                <a:spLocks noChangeArrowheads="1"/>
              </p:cNvSpPr>
              <p:nvPr/>
            </p:nvSpPr>
            <p:spPr bwMode="auto">
              <a:xfrm>
                <a:off x="1722" y="2436"/>
                <a:ext cx="924" cy="3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lnSpc>
                    <a:spcPct val="85000"/>
                  </a:lnSpc>
                </a:pPr>
                <a:r>
                  <a:rPr lang="en-US" dirty="0"/>
                  <a:t>Construct small plant</a:t>
                </a:r>
              </a:p>
            </p:txBody>
          </p:sp>
        </p:grpSp>
        <p:sp>
          <p:nvSpPr>
            <p:cNvPr id="29708" name="TextBox 2"/>
            <p:cNvSpPr txBox="1">
              <a:spLocks noChangeArrowheads="1"/>
            </p:cNvSpPr>
            <p:nvPr/>
          </p:nvSpPr>
          <p:spPr bwMode="auto">
            <a:xfrm>
              <a:off x="4234169" y="4049197"/>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fontAlgn="base">
                <a:spcBef>
                  <a:spcPct val="0"/>
                </a:spcBef>
                <a:spcAft>
                  <a:spcPct val="0"/>
                </a:spcAft>
                <a:defRPr>
                  <a:solidFill>
                    <a:schemeClr val="tx1"/>
                  </a:solidFill>
                  <a:latin typeface="Arial" charset="0"/>
                  <a:ea typeface="Arial" charset="0"/>
                  <a:cs typeface="Arial" charset="0"/>
                </a:defRPr>
              </a:lvl6pPr>
              <a:lvl7pPr marL="2971800" indent="-228600" fontAlgn="base">
                <a:spcBef>
                  <a:spcPct val="0"/>
                </a:spcBef>
                <a:spcAft>
                  <a:spcPct val="0"/>
                </a:spcAft>
                <a:defRPr>
                  <a:solidFill>
                    <a:schemeClr val="tx1"/>
                  </a:solidFill>
                  <a:latin typeface="Arial" charset="0"/>
                  <a:ea typeface="Arial" charset="0"/>
                  <a:cs typeface="Arial" charset="0"/>
                </a:defRPr>
              </a:lvl7pPr>
              <a:lvl8pPr marL="3429000" indent="-228600" fontAlgn="base">
                <a:spcBef>
                  <a:spcPct val="0"/>
                </a:spcBef>
                <a:spcAft>
                  <a:spcPct val="0"/>
                </a:spcAft>
                <a:defRPr>
                  <a:solidFill>
                    <a:schemeClr val="tx1"/>
                  </a:solidFill>
                  <a:latin typeface="Arial" charset="0"/>
                  <a:ea typeface="Arial" charset="0"/>
                  <a:cs typeface="Arial" charset="0"/>
                </a:defRPr>
              </a:lvl8pPr>
              <a:lvl9pPr marL="3886200" indent="-228600" fontAlgn="base">
                <a:spcBef>
                  <a:spcPct val="0"/>
                </a:spcBef>
                <a:spcAft>
                  <a:spcPct val="0"/>
                </a:spcAft>
                <a:defRPr>
                  <a:solidFill>
                    <a:schemeClr val="tx1"/>
                  </a:solidFill>
                  <a:latin typeface="Arial" charset="0"/>
                  <a:ea typeface="Arial" charset="0"/>
                  <a:cs typeface="Arial" charset="0"/>
                </a:defRPr>
              </a:lvl9pPr>
            </a:lstStyle>
            <a:p>
              <a:r>
                <a:rPr lang="en-US" dirty="0"/>
                <a:t>2</a:t>
              </a:r>
            </a:p>
          </p:txBody>
        </p:sp>
      </p:grpSp>
    </p:spTree>
    <p:extLst>
      <p:ext uri="{BB962C8B-B14F-4D97-AF65-F5344CB8AC3E}">
        <p14:creationId xmlns:p14="http://schemas.microsoft.com/office/powerpoint/2010/main" val="424510891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32800"/>
                                        </p:tgtEl>
                                        <p:attrNameLst>
                                          <p:attrName>style.visibility</p:attrName>
                                        </p:attrNameLst>
                                      </p:cBhvr>
                                      <p:to>
                                        <p:strVal val="visible"/>
                                      </p:to>
                                    </p:set>
                                    <p:animEffect transition="in" filter="wipe(left)">
                                      <p:cBhvr>
                                        <p:cTn id="7" dur="1000"/>
                                        <p:tgtEl>
                                          <p:spTgt spid="32800"/>
                                        </p:tgtEl>
                                      </p:cBhvr>
                                    </p:animEffect>
                                  </p:childTnLst>
                                </p:cTn>
                              </p:par>
                            </p:childTnLst>
                          </p:cTn>
                        </p:par>
                        <p:par>
                          <p:cTn id="8" fill="hold" nodeType="afterGroup">
                            <p:stCondLst>
                              <p:cond delay="2000"/>
                            </p:stCondLst>
                            <p:childTnLst>
                              <p:par>
                                <p:cTn id="9" presetID="22" presetClass="entr" presetSubtype="1" fill="hold" nodeType="afterEffect">
                                  <p:stCondLst>
                                    <p:cond delay="1000"/>
                                  </p:stCondLst>
                                  <p:childTnLst>
                                    <p:set>
                                      <p:cBhvr>
                                        <p:cTn id="10" dur="1" fill="hold">
                                          <p:stCondLst>
                                            <p:cond delay="0"/>
                                          </p:stCondLst>
                                        </p:cTn>
                                        <p:tgtEl>
                                          <p:spTgt spid="32788"/>
                                        </p:tgtEl>
                                        <p:attrNameLst>
                                          <p:attrName>style.visibility</p:attrName>
                                        </p:attrNameLst>
                                      </p:cBhvr>
                                      <p:to>
                                        <p:strVal val="visible"/>
                                      </p:to>
                                    </p:set>
                                    <p:animEffect transition="in" filter="wipe(up)">
                                      <p:cBhvr>
                                        <p:cTn id="11" dur="1000"/>
                                        <p:tgtEl>
                                          <p:spTgt spid="32788"/>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1000"/>
                                        <p:tgtEl>
                                          <p:spTgt spid="4"/>
                                        </p:tgtEl>
                                      </p:cBhvr>
                                    </p:animEffect>
                                  </p:childTnLst>
                                </p:cTn>
                              </p:par>
                            </p:childTnLst>
                          </p:cTn>
                        </p:par>
                        <p:par>
                          <p:cTn id="16" fill="hold" nodeType="afterGroup">
                            <p:stCondLst>
                              <p:cond delay="6000"/>
                            </p:stCondLst>
                            <p:childTnLst>
                              <p:par>
                                <p:cTn id="17" presetID="22" presetClass="entr" presetSubtype="1" fill="hold" nodeType="afterEffect">
                                  <p:stCondLst>
                                    <p:cond delay="1000"/>
                                  </p:stCondLst>
                                  <p:childTnLst>
                                    <p:set>
                                      <p:cBhvr>
                                        <p:cTn id="18" dur="1" fill="hold">
                                          <p:stCondLst>
                                            <p:cond delay="0"/>
                                          </p:stCondLst>
                                        </p:cTn>
                                        <p:tgtEl>
                                          <p:spTgt spid="32791"/>
                                        </p:tgtEl>
                                        <p:attrNameLst>
                                          <p:attrName>style.visibility</p:attrName>
                                        </p:attrNameLst>
                                      </p:cBhvr>
                                      <p:to>
                                        <p:strVal val="visible"/>
                                      </p:to>
                                    </p:set>
                                    <p:animEffect transition="in" filter="wipe(up)">
                                      <p:cBhvr>
                                        <p:cTn id="19" dur="1000"/>
                                        <p:tgtEl>
                                          <p:spTgt spid="32791"/>
                                        </p:tgtEl>
                                      </p:cBhvr>
                                    </p:animEffect>
                                  </p:childTnLst>
                                </p:cTn>
                              </p:par>
                            </p:childTnLst>
                          </p:cTn>
                        </p:par>
                        <p:par>
                          <p:cTn id="20" fill="hold" nodeType="afterGroup">
                            <p:stCondLst>
                              <p:cond delay="8000"/>
                            </p:stCondLst>
                            <p:childTnLst>
                              <p:par>
                                <p:cTn id="21" presetID="22" presetClass="entr" presetSubtype="8" fill="hold" nodeType="afterEffect">
                                  <p:stCondLst>
                                    <p:cond delay="1000"/>
                                  </p:stCondLst>
                                  <p:childTnLst>
                                    <p:set>
                                      <p:cBhvr>
                                        <p:cTn id="22" dur="1" fill="hold">
                                          <p:stCondLst>
                                            <p:cond delay="0"/>
                                          </p:stCondLst>
                                        </p:cTn>
                                        <p:tgtEl>
                                          <p:spTgt spid="5"/>
                                        </p:tgtEl>
                                        <p:attrNameLst>
                                          <p:attrName>style.visibility</p:attrName>
                                        </p:attrNameLst>
                                      </p:cBhvr>
                                      <p:to>
                                        <p:strVal val="visible"/>
                                      </p:to>
                                    </p:set>
                                    <p:animEffect transition="in" filter="wipe(left)">
                                      <p:cBhvr>
                                        <p:cTn id="23" dur="1000"/>
                                        <p:tgtEl>
                                          <p:spTgt spid="5"/>
                                        </p:tgtEl>
                                      </p:cBhvr>
                                    </p:animEffect>
                                  </p:childTnLst>
                                </p:cTn>
                              </p:par>
                            </p:childTnLst>
                          </p:cTn>
                        </p:par>
                        <p:par>
                          <p:cTn id="24" fill="hold" nodeType="afterGroup">
                            <p:stCondLst>
                              <p:cond delay="10000"/>
                            </p:stCondLst>
                            <p:childTnLst>
                              <p:par>
                                <p:cTn id="25" presetID="22" presetClass="entr" presetSubtype="8" fill="hold" nodeType="afterEffect">
                                  <p:stCondLst>
                                    <p:cond delay="1000"/>
                                  </p:stCondLst>
                                  <p:childTnLst>
                                    <p:set>
                                      <p:cBhvr>
                                        <p:cTn id="26" dur="1" fill="hold">
                                          <p:stCondLst>
                                            <p:cond delay="0"/>
                                          </p:stCondLst>
                                        </p:cTn>
                                        <p:tgtEl>
                                          <p:spTgt spid="32785"/>
                                        </p:tgtEl>
                                        <p:attrNameLst>
                                          <p:attrName>style.visibility</p:attrName>
                                        </p:attrNameLst>
                                      </p:cBhvr>
                                      <p:to>
                                        <p:strVal val="visible"/>
                                      </p:to>
                                    </p:set>
                                    <p:animEffect transition="in" filter="wipe(left)">
                                      <p:cBhvr>
                                        <p:cTn id="27" dur="1000"/>
                                        <p:tgtEl>
                                          <p:spTgt spid="32785"/>
                                        </p:tgtEl>
                                      </p:cBhvr>
                                    </p:animEffect>
                                  </p:childTnLst>
                                </p:cTn>
                              </p:par>
                            </p:childTnLst>
                          </p:cTn>
                        </p:par>
                        <p:par>
                          <p:cTn id="28" fill="hold" nodeType="afterGroup">
                            <p:stCondLst>
                              <p:cond delay="12000"/>
                            </p:stCondLst>
                            <p:childTnLst>
                              <p:par>
                                <p:cTn id="29" presetID="22" presetClass="entr" presetSubtype="8" fill="hold" nodeType="afterEffect">
                                  <p:stCondLst>
                                    <p:cond delay="1000"/>
                                  </p:stCondLst>
                                  <p:childTnLst>
                                    <p:set>
                                      <p:cBhvr>
                                        <p:cTn id="30" dur="1" fill="hold">
                                          <p:stCondLst>
                                            <p:cond delay="0"/>
                                          </p:stCondLst>
                                        </p:cTn>
                                        <p:tgtEl>
                                          <p:spTgt spid="32771"/>
                                        </p:tgtEl>
                                        <p:attrNameLst>
                                          <p:attrName>style.visibility</p:attrName>
                                        </p:attrNameLst>
                                      </p:cBhvr>
                                      <p:to>
                                        <p:strVal val="visible"/>
                                      </p:to>
                                    </p:set>
                                    <p:animEffect transition="in" filter="wipe(left)">
                                      <p:cBhvr>
                                        <p:cTn id="31" dur="1000"/>
                                        <p:tgtEl>
                                          <p:spTgt spid="32771"/>
                                        </p:tgtEl>
                                      </p:cBhvr>
                                    </p:animEffect>
                                  </p:childTnLst>
                                </p:cTn>
                              </p:par>
                            </p:childTnLst>
                          </p:cTn>
                        </p:par>
                        <p:par>
                          <p:cTn id="32" fill="hold" nodeType="afterGroup">
                            <p:stCondLst>
                              <p:cond delay="14000"/>
                            </p:stCondLst>
                            <p:childTnLst>
                              <p:par>
                                <p:cTn id="33" presetID="22" presetClass="entr" presetSubtype="8" fill="hold" nodeType="afterEffect">
                                  <p:stCondLst>
                                    <p:cond delay="1000"/>
                                  </p:stCondLst>
                                  <p:childTnLst>
                                    <p:set>
                                      <p:cBhvr>
                                        <p:cTn id="34" dur="1" fill="hold">
                                          <p:stCondLst>
                                            <p:cond delay="0"/>
                                          </p:stCondLst>
                                        </p:cTn>
                                        <p:tgtEl>
                                          <p:spTgt spid="32776"/>
                                        </p:tgtEl>
                                        <p:attrNameLst>
                                          <p:attrName>style.visibility</p:attrName>
                                        </p:attrNameLst>
                                      </p:cBhvr>
                                      <p:to>
                                        <p:strVal val="visible"/>
                                      </p:to>
                                    </p:set>
                                    <p:animEffect transition="in" filter="wipe(left)">
                                      <p:cBhvr>
                                        <p:cTn id="35" dur="1000"/>
                                        <p:tgtEl>
                                          <p:spTgt spid="32776"/>
                                        </p:tgtEl>
                                      </p:cBhvr>
                                    </p:animEffect>
                                  </p:childTnLst>
                                </p:cTn>
                              </p:par>
                            </p:childTnLst>
                          </p:cTn>
                        </p:par>
                        <p:par>
                          <p:cTn id="36" fill="hold" nodeType="afterGroup">
                            <p:stCondLst>
                              <p:cond delay="16000"/>
                            </p:stCondLst>
                            <p:childTnLst>
                              <p:par>
                                <p:cTn id="37" presetID="22" presetClass="entr" presetSubtype="8" fill="hold" grpId="0" nodeType="afterEffect">
                                  <p:stCondLst>
                                    <p:cond delay="0"/>
                                  </p:stCondLst>
                                  <p:childTnLst>
                                    <p:set>
                                      <p:cBhvr>
                                        <p:cTn id="38" dur="1" fill="hold">
                                          <p:stCondLst>
                                            <p:cond delay="0"/>
                                          </p:stCondLst>
                                        </p:cTn>
                                        <p:tgtEl>
                                          <p:spTgt spid="32799"/>
                                        </p:tgtEl>
                                        <p:attrNameLst>
                                          <p:attrName>style.visibility</p:attrName>
                                        </p:attrNameLst>
                                      </p:cBhvr>
                                      <p:to>
                                        <p:strVal val="visible"/>
                                      </p:to>
                                    </p:set>
                                    <p:animEffect transition="in" filter="wipe(left)">
                                      <p:cBhvr>
                                        <p:cTn id="39" dur="1000"/>
                                        <p:tgtEl>
                                          <p:spTgt spid="32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9" grpId="0"/>
      <p:bldP spid="3280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646906" y="1895330"/>
            <a:ext cx="7772400" cy="1003300"/>
          </a:xfrm>
        </p:spPr>
        <p:txBody>
          <a:bodyPr/>
          <a:lstStyle/>
          <a:p>
            <a:r>
              <a:rPr lang="en-US" sz="3600" dirty="0">
                <a:latin typeface="Arial" charset="0"/>
                <a:cs typeface="Arial" charset="0"/>
              </a:rPr>
              <a:t>Decision Table Example</a:t>
            </a:r>
          </a:p>
        </p:txBody>
      </p:sp>
      <p:graphicFrame>
        <p:nvGraphicFramePr>
          <p:cNvPr id="2" name="Table 1"/>
          <p:cNvGraphicFramePr>
            <a:graphicFrameLocks noGrp="1"/>
          </p:cNvGraphicFramePr>
          <p:nvPr>
            <p:extLst>
              <p:ext uri="{D42A27DB-BD31-4B8C-83A1-F6EECF244321}">
                <p14:modId xmlns:p14="http://schemas.microsoft.com/office/powerpoint/2010/main" val="3903734240"/>
              </p:ext>
            </p:extLst>
          </p:nvPr>
        </p:nvGraphicFramePr>
        <p:xfrm>
          <a:off x="724694" y="3433298"/>
          <a:ext cx="7694612" cy="2228850"/>
        </p:xfrm>
        <a:graphic>
          <a:graphicData uri="http://schemas.openxmlformats.org/drawingml/2006/table">
            <a:tbl>
              <a:tblPr/>
              <a:tblGrid>
                <a:gridCol w="1535112">
                  <a:extLst>
                    <a:ext uri="{9D8B030D-6E8A-4147-A177-3AD203B41FA5}">
                      <a16:colId xmlns:a16="http://schemas.microsoft.com/office/drawing/2014/main" val="20000"/>
                    </a:ext>
                  </a:extLst>
                </a:gridCol>
                <a:gridCol w="800100">
                  <a:extLst>
                    <a:ext uri="{9D8B030D-6E8A-4147-A177-3AD203B41FA5}">
                      <a16:colId xmlns:a16="http://schemas.microsoft.com/office/drawing/2014/main" val="20001"/>
                    </a:ext>
                  </a:extLst>
                </a:gridCol>
                <a:gridCol w="2501900">
                  <a:extLst>
                    <a:ext uri="{9D8B030D-6E8A-4147-A177-3AD203B41FA5}">
                      <a16:colId xmlns:a16="http://schemas.microsoft.com/office/drawing/2014/main" val="20002"/>
                    </a:ext>
                  </a:extLst>
                </a:gridCol>
                <a:gridCol w="2857500">
                  <a:extLst>
                    <a:ext uri="{9D8B030D-6E8A-4147-A177-3AD203B41FA5}">
                      <a16:colId xmlns:a16="http://schemas.microsoft.com/office/drawing/2014/main" val="20003"/>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FFFFFF"/>
                          </a:solidFill>
                          <a:effectLst/>
                          <a:latin typeface="Arial" charset="0"/>
                          <a:ea typeface="ＭＳ Ｐゴシック" charset="0"/>
                          <a:cs typeface="Arial" charset="0"/>
                        </a:rPr>
                        <a:t>TABLE A.1</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tx1"/>
                    </a:solidFill>
                  </a:tcPr>
                </a:tc>
                <a:tc gridSpan="3">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Decision Table with Conditional Values for Getz Products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bg1"/>
                        </a:solidFill>
                        <a:effectLst/>
                        <a:latin typeface="Arial" charset="0"/>
                        <a:ea typeface="ＭＳ Ｐゴシック" charset="0"/>
                        <a:cs typeface="Arial" charset="0"/>
                      </a:endParaRP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chemeClr val="bg1"/>
                          </a:solidFill>
                          <a:effectLst/>
                          <a:latin typeface="Arial" charset="0"/>
                          <a:ea typeface="ＭＳ Ｐゴシック" charset="0"/>
                          <a:cs typeface="Arial" charset="0"/>
                        </a:rPr>
                        <a:t>STATES OF NATURE</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1"/>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ALTERNATIVES</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FAVORABLE MARKET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ea typeface="ＭＳ Ｐゴシック" charset="0"/>
                          <a:cs typeface="Arial" charset="0"/>
                        </a:rPr>
                        <a:t>UNFAVORABLE MARKET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Construct large plant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$200,000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90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–$180,000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Construct small plant</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$100,000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90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20,000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Do nothing</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90700" algn="r"/>
                        </a:tabLst>
                      </a:pPr>
                      <a:r>
                        <a:rPr kumimoji="0" lang="en-US" sz="1600" b="0" i="0" u="none" strike="noStrike" cap="none" normalizeH="0" baseline="0" dirty="0">
                          <a:ln>
                            <a:noFill/>
                          </a:ln>
                          <a:solidFill>
                            <a:schemeClr val="tx1"/>
                          </a:solidFill>
                          <a:effectLst/>
                          <a:latin typeface="Arial" charset="0"/>
                          <a:ea typeface="ＭＳ Ｐゴシック" charset="0"/>
                          <a:cs typeface="Arial" charset="0"/>
                        </a:rPr>
                        <a:t>	$           0</a:t>
                      </a:r>
                    </a:p>
                  </a:txBody>
                  <a:tcPr horzOverflow="overflow">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Rectangle 2"/>
          <p:cNvSpPr txBox="1">
            <a:spLocks noChangeArrowheads="1"/>
          </p:cNvSpPr>
          <p:nvPr/>
        </p:nvSpPr>
        <p:spPr bwMode="auto">
          <a:xfrm>
            <a:off x="439407" y="404496"/>
            <a:ext cx="77724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defTabSz="457200" rtl="0" fontAlgn="base">
              <a:spcBef>
                <a:spcPct val="0"/>
              </a:spcBef>
              <a:spcAft>
                <a:spcPct val="0"/>
              </a:spcAft>
              <a:defRPr sz="4400" b="1" kern="1200">
                <a:solidFill>
                  <a:schemeClr val="tx1"/>
                </a:solidFill>
                <a:latin typeface="Arial"/>
                <a:ea typeface="ＭＳ Ｐゴシック" charset="0"/>
                <a:cs typeface="Arial"/>
              </a:defRPr>
            </a:lvl1pPr>
            <a:lvl2pPr algn="ctr" defTabSz="457200" rtl="0" fontAlgn="base">
              <a:spcBef>
                <a:spcPct val="0"/>
              </a:spcBef>
              <a:spcAft>
                <a:spcPct val="0"/>
              </a:spcAft>
              <a:defRPr sz="4400" b="1">
                <a:solidFill>
                  <a:schemeClr val="tx1"/>
                </a:solidFill>
                <a:latin typeface="Arial" charset="0"/>
                <a:ea typeface="ＭＳ Ｐゴシック" charset="0"/>
                <a:cs typeface="Arial" charset="0"/>
              </a:defRPr>
            </a:lvl2pPr>
            <a:lvl3pPr algn="ctr" defTabSz="457200" rtl="0" fontAlgn="base">
              <a:spcBef>
                <a:spcPct val="0"/>
              </a:spcBef>
              <a:spcAft>
                <a:spcPct val="0"/>
              </a:spcAft>
              <a:defRPr sz="4400" b="1">
                <a:solidFill>
                  <a:schemeClr val="tx1"/>
                </a:solidFill>
                <a:latin typeface="Arial" charset="0"/>
                <a:ea typeface="ＭＳ Ｐゴシック" charset="0"/>
                <a:cs typeface="Arial" charset="0"/>
              </a:defRPr>
            </a:lvl3pPr>
            <a:lvl4pPr algn="ctr" defTabSz="457200" rtl="0" fontAlgn="base">
              <a:spcBef>
                <a:spcPct val="0"/>
              </a:spcBef>
              <a:spcAft>
                <a:spcPct val="0"/>
              </a:spcAft>
              <a:defRPr sz="4400" b="1">
                <a:solidFill>
                  <a:schemeClr val="tx1"/>
                </a:solidFill>
                <a:latin typeface="Arial" charset="0"/>
                <a:ea typeface="ＭＳ Ｐゴシック" charset="0"/>
                <a:cs typeface="Arial" charset="0"/>
              </a:defRPr>
            </a:lvl4pPr>
            <a:lvl5pPr algn="ctr" defTabSz="457200" rtl="0" fontAlgn="base">
              <a:spcBef>
                <a:spcPct val="0"/>
              </a:spcBef>
              <a:spcAft>
                <a:spcPct val="0"/>
              </a:spcAft>
              <a:defRPr sz="4400" b="1">
                <a:solidFill>
                  <a:schemeClr val="tx1"/>
                </a:solidFill>
                <a:latin typeface="Arial" charset="0"/>
                <a:ea typeface="ＭＳ Ｐゴシック" charset="0"/>
                <a:cs typeface="Arial" charset="0"/>
              </a:defRPr>
            </a:lvl5pPr>
            <a:lvl6pPr marL="457200" algn="ctr" defTabSz="457200" rtl="0" fontAlgn="base">
              <a:spcBef>
                <a:spcPct val="0"/>
              </a:spcBef>
              <a:spcAft>
                <a:spcPct val="0"/>
              </a:spcAft>
              <a:defRPr sz="4400" b="1">
                <a:solidFill>
                  <a:schemeClr val="tx1"/>
                </a:solidFill>
                <a:latin typeface="Arial" charset="0"/>
                <a:ea typeface="ＭＳ Ｐゴシック" charset="0"/>
                <a:cs typeface="Arial" charset="0"/>
              </a:defRPr>
            </a:lvl6pPr>
            <a:lvl7pPr marL="914400" algn="ctr" defTabSz="457200" rtl="0" fontAlgn="base">
              <a:spcBef>
                <a:spcPct val="0"/>
              </a:spcBef>
              <a:spcAft>
                <a:spcPct val="0"/>
              </a:spcAft>
              <a:defRPr sz="4400" b="1">
                <a:solidFill>
                  <a:schemeClr val="tx1"/>
                </a:solidFill>
                <a:latin typeface="Arial" charset="0"/>
                <a:ea typeface="ＭＳ Ｐゴシック" charset="0"/>
                <a:cs typeface="Arial" charset="0"/>
              </a:defRPr>
            </a:lvl7pPr>
            <a:lvl8pPr marL="1371600" algn="ctr" defTabSz="457200" rtl="0" fontAlgn="base">
              <a:spcBef>
                <a:spcPct val="0"/>
              </a:spcBef>
              <a:spcAft>
                <a:spcPct val="0"/>
              </a:spcAft>
              <a:defRPr sz="4400" b="1">
                <a:solidFill>
                  <a:schemeClr val="tx1"/>
                </a:solidFill>
                <a:latin typeface="Arial" charset="0"/>
                <a:ea typeface="ＭＳ Ｐゴシック" charset="0"/>
                <a:cs typeface="Arial" charset="0"/>
              </a:defRPr>
            </a:lvl8pPr>
            <a:lvl9pPr marL="1828800" algn="ctr" defTabSz="457200" rtl="0" fontAlgn="base">
              <a:spcBef>
                <a:spcPct val="0"/>
              </a:spcBef>
              <a:spcAft>
                <a:spcPct val="0"/>
              </a:spcAft>
              <a:defRPr sz="4400" b="1">
                <a:solidFill>
                  <a:schemeClr val="tx1"/>
                </a:solidFill>
                <a:latin typeface="Arial" charset="0"/>
                <a:ea typeface="ＭＳ Ｐゴシック" charset="0"/>
                <a:cs typeface="Arial" charset="0"/>
              </a:defRPr>
            </a:lvl9pPr>
          </a:lstStyle>
          <a:p>
            <a:pPr algn="l"/>
            <a:r>
              <a:rPr lang="en-US" sz="2400" dirty="0">
                <a:latin typeface="Arial" charset="0"/>
                <a:cs typeface="Arial" charset="0"/>
              </a:rPr>
              <a:t>Decision Table: </a:t>
            </a:r>
            <a:r>
              <a:rPr lang="en-US" sz="2400" b="0" dirty="0">
                <a:latin typeface="Arial" charset="0"/>
                <a:cs typeface="Arial" charset="0"/>
              </a:rPr>
              <a:t>A tabular means of analyzing decision alternatives and state of nature </a:t>
            </a:r>
          </a:p>
        </p:txBody>
      </p:sp>
    </p:spTree>
    <p:extLst>
      <p:ext uri="{BB962C8B-B14F-4D97-AF65-F5344CB8AC3E}">
        <p14:creationId xmlns:p14="http://schemas.microsoft.com/office/powerpoint/2010/main" val="4290067996"/>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2/3*#ppt_w"/>
                                          </p:val>
                                        </p:tav>
                                        <p:tav tm="100000">
                                          <p:val>
                                            <p:strVal val="#ppt_w"/>
                                          </p:val>
                                        </p:tav>
                                      </p:tavLst>
                                    </p:anim>
                                    <p:anim calcmode="lin" valueType="num">
                                      <p:cBhvr>
                                        <p:cTn id="8" dur="10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extLst/>
        </p:spPr>
        <p:txBody>
          <a:bodyPr rtlCol="0">
            <a:normAutofit fontScale="90000"/>
          </a:bodyPr>
          <a:lstStyle/>
          <a:p>
            <a:pPr fontAlgn="auto">
              <a:spcAft>
                <a:spcPts val="0"/>
              </a:spcAft>
              <a:defRPr/>
            </a:pPr>
            <a:r>
              <a:rPr lang="en-US" dirty="0">
                <a:ea typeface="+mj-ea"/>
              </a:rPr>
              <a:t>Decision-Making Environments</a:t>
            </a:r>
          </a:p>
        </p:txBody>
      </p:sp>
      <p:sp>
        <p:nvSpPr>
          <p:cNvPr id="31746" name="Content Placeholder 1"/>
          <p:cNvSpPr>
            <a:spLocks noGrp="1"/>
          </p:cNvSpPr>
          <p:nvPr>
            <p:ph idx="1"/>
          </p:nvPr>
        </p:nvSpPr>
        <p:spPr>
          <a:xfrm>
            <a:off x="698500" y="1443038"/>
            <a:ext cx="7747000" cy="4525962"/>
          </a:xfrm>
        </p:spPr>
        <p:txBody>
          <a:bodyPr/>
          <a:lstStyle/>
          <a:p>
            <a:pPr>
              <a:buFont typeface="Arial Unicode MS" charset="0"/>
              <a:buChar char="▶"/>
            </a:pPr>
            <a:r>
              <a:rPr lang="en-US" b="1" dirty="0">
                <a:latin typeface="Arial" charset="0"/>
                <a:cs typeface="Arial" charset="0"/>
              </a:rPr>
              <a:t>Decision making under uncertainty</a:t>
            </a:r>
          </a:p>
          <a:p>
            <a:pPr lvl="1">
              <a:buFont typeface="Arial Unicode MS" charset="0"/>
              <a:buChar char="▶"/>
            </a:pPr>
            <a:r>
              <a:rPr lang="en-US" dirty="0">
                <a:solidFill>
                  <a:srgbClr val="FF0000"/>
                </a:solidFill>
                <a:latin typeface="Arial" charset="0"/>
                <a:cs typeface="Arial" charset="0"/>
              </a:rPr>
              <a:t>Complete uncertainty</a:t>
            </a:r>
            <a:r>
              <a:rPr lang="en-US" dirty="0">
                <a:latin typeface="Arial" charset="0"/>
                <a:cs typeface="Arial" charset="0"/>
              </a:rPr>
              <a:t> as to which state of nature may occur</a:t>
            </a:r>
          </a:p>
          <a:p>
            <a:pPr>
              <a:buFont typeface="Arial Unicode MS" charset="0"/>
              <a:buChar char="▶"/>
            </a:pPr>
            <a:r>
              <a:rPr lang="en-US" b="1" dirty="0">
                <a:latin typeface="Arial" charset="0"/>
                <a:cs typeface="Arial" charset="0"/>
              </a:rPr>
              <a:t>Decision making under risk</a:t>
            </a:r>
          </a:p>
          <a:p>
            <a:pPr lvl="1">
              <a:buFont typeface="Arial Unicode MS" charset="0"/>
              <a:buChar char="▶"/>
            </a:pPr>
            <a:r>
              <a:rPr lang="en-US" dirty="0">
                <a:solidFill>
                  <a:srgbClr val="FF0000"/>
                </a:solidFill>
                <a:latin typeface="Arial" charset="0"/>
                <a:cs typeface="Arial" charset="0"/>
              </a:rPr>
              <a:t>Several states </a:t>
            </a:r>
            <a:r>
              <a:rPr lang="en-US" dirty="0">
                <a:latin typeface="Arial" charset="0"/>
                <a:cs typeface="Arial" charset="0"/>
              </a:rPr>
              <a:t>of nature may occur</a:t>
            </a:r>
          </a:p>
          <a:p>
            <a:pPr lvl="1">
              <a:buFont typeface="Arial Unicode MS" charset="0"/>
              <a:buChar char="▶"/>
            </a:pPr>
            <a:r>
              <a:rPr lang="en-US" dirty="0">
                <a:latin typeface="Arial" charset="0"/>
                <a:cs typeface="Arial" charset="0"/>
              </a:rPr>
              <a:t>Each has a </a:t>
            </a:r>
            <a:r>
              <a:rPr lang="en-US" dirty="0">
                <a:solidFill>
                  <a:srgbClr val="FF0000"/>
                </a:solidFill>
                <a:latin typeface="Arial" charset="0"/>
                <a:cs typeface="Arial" charset="0"/>
              </a:rPr>
              <a:t>probability</a:t>
            </a:r>
            <a:r>
              <a:rPr lang="en-US" dirty="0">
                <a:latin typeface="Arial" charset="0"/>
                <a:cs typeface="Arial" charset="0"/>
              </a:rPr>
              <a:t> of occurring</a:t>
            </a:r>
          </a:p>
          <a:p>
            <a:pPr>
              <a:buFont typeface="Arial Unicode MS" charset="0"/>
              <a:buChar char="▶"/>
            </a:pPr>
            <a:r>
              <a:rPr lang="en-US" b="1" dirty="0">
                <a:latin typeface="Arial" charset="0"/>
                <a:cs typeface="Arial" charset="0"/>
              </a:rPr>
              <a:t>Decision making under certainty</a:t>
            </a:r>
          </a:p>
          <a:p>
            <a:pPr lvl="1">
              <a:buFont typeface="Arial Unicode MS" charset="0"/>
              <a:buChar char="▶"/>
            </a:pPr>
            <a:r>
              <a:rPr lang="en-US" dirty="0">
                <a:latin typeface="Arial" charset="0"/>
                <a:cs typeface="Arial" charset="0"/>
              </a:rPr>
              <a:t>State of </a:t>
            </a:r>
            <a:r>
              <a:rPr lang="en-US" dirty="0">
                <a:solidFill>
                  <a:srgbClr val="FF0000"/>
                </a:solidFill>
                <a:latin typeface="Arial" charset="0"/>
                <a:cs typeface="Arial" charset="0"/>
              </a:rPr>
              <a:t>nature is known</a:t>
            </a:r>
          </a:p>
          <a:p>
            <a:pPr>
              <a:buFont typeface="Arial Unicode MS" charset="0"/>
              <a:buChar char="▶"/>
            </a:pPr>
            <a:endParaRPr lang="en-US" dirty="0">
              <a:latin typeface="Arial" charset="0"/>
              <a:cs typeface="Arial" charset="0"/>
            </a:endParaRPr>
          </a:p>
        </p:txBody>
      </p:sp>
    </p:spTree>
    <p:extLst>
      <p:ext uri="{BB962C8B-B14F-4D97-AF65-F5344CB8AC3E}">
        <p14:creationId xmlns:p14="http://schemas.microsoft.com/office/powerpoint/2010/main" val="3026588847"/>
      </p:ext>
    </p:extLst>
  </p:cSld>
  <p:clrMapOvr>
    <a:masterClrMapping/>
  </p:clrMapOvr>
  <p:transition>
    <p:pull dir="l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dirty="0">
                <a:latin typeface="Arial" charset="0"/>
                <a:cs typeface="Arial" charset="0"/>
              </a:rPr>
              <a:t>Uncertainty</a:t>
            </a:r>
          </a:p>
        </p:txBody>
      </p:sp>
      <p:sp>
        <p:nvSpPr>
          <p:cNvPr id="32770" name="Content Placeholder 1"/>
          <p:cNvSpPr>
            <a:spLocks noGrp="1"/>
          </p:cNvSpPr>
          <p:nvPr>
            <p:ph idx="1"/>
          </p:nvPr>
        </p:nvSpPr>
        <p:spPr>
          <a:xfrm>
            <a:off x="642938" y="1600200"/>
            <a:ext cx="7696200" cy="4525963"/>
          </a:xfrm>
        </p:spPr>
        <p:txBody>
          <a:bodyPr/>
          <a:lstStyle/>
          <a:p>
            <a:pPr marL="514350" indent="-514350">
              <a:buClr>
                <a:schemeClr val="tx1"/>
              </a:buClr>
              <a:buFont typeface="Arial" charset="0"/>
              <a:buAutoNum type="arabicPeriod"/>
            </a:pPr>
            <a:r>
              <a:rPr lang="en-US" b="1" dirty="0">
                <a:solidFill>
                  <a:schemeClr val="tx2"/>
                </a:solidFill>
                <a:latin typeface="Arial" charset="0"/>
                <a:cs typeface="Arial" charset="0"/>
              </a:rPr>
              <a:t>Maximax</a:t>
            </a:r>
          </a:p>
          <a:p>
            <a:pPr lvl="1">
              <a:buFont typeface="Arial Unicode MS" charset="0"/>
              <a:buChar char="▶"/>
            </a:pPr>
            <a:r>
              <a:rPr lang="en-US" dirty="0">
                <a:latin typeface="Arial" charset="0"/>
                <a:cs typeface="Arial" charset="0"/>
              </a:rPr>
              <a:t>Find the alternative that </a:t>
            </a:r>
            <a:r>
              <a:rPr lang="en-US" i="1" dirty="0">
                <a:solidFill>
                  <a:srgbClr val="FF0000"/>
                </a:solidFill>
                <a:latin typeface="Arial" charset="0"/>
                <a:cs typeface="Arial" charset="0"/>
              </a:rPr>
              <a:t>max</a:t>
            </a:r>
            <a:r>
              <a:rPr lang="en-US" dirty="0">
                <a:solidFill>
                  <a:srgbClr val="FF0000"/>
                </a:solidFill>
                <a:latin typeface="Arial" charset="0"/>
                <a:cs typeface="Arial" charset="0"/>
              </a:rPr>
              <a:t>imizes the </a:t>
            </a:r>
            <a:r>
              <a:rPr lang="en-US" i="1" dirty="0">
                <a:solidFill>
                  <a:srgbClr val="FF0000"/>
                </a:solidFill>
                <a:latin typeface="Arial" charset="0"/>
                <a:cs typeface="Arial" charset="0"/>
              </a:rPr>
              <a:t>max</a:t>
            </a:r>
            <a:r>
              <a:rPr lang="en-US" dirty="0">
                <a:solidFill>
                  <a:srgbClr val="FF0000"/>
                </a:solidFill>
                <a:latin typeface="Arial" charset="0"/>
                <a:cs typeface="Arial" charset="0"/>
              </a:rPr>
              <a:t>imum outcome for every alternative</a:t>
            </a:r>
          </a:p>
          <a:p>
            <a:pPr lvl="1">
              <a:buFont typeface="Arial Unicode MS" charset="0"/>
              <a:buChar char="▶"/>
            </a:pPr>
            <a:r>
              <a:rPr lang="en-US" dirty="0">
                <a:latin typeface="Arial" charset="0"/>
                <a:cs typeface="Arial" charset="0"/>
              </a:rPr>
              <a:t>Pick the outcome with the maximum number</a:t>
            </a:r>
          </a:p>
          <a:p>
            <a:pPr lvl="1">
              <a:buFont typeface="Arial Unicode MS" charset="0"/>
              <a:buChar char="▶"/>
            </a:pPr>
            <a:r>
              <a:rPr lang="en-US" i="1" dirty="0">
                <a:latin typeface="Arial" charset="0"/>
                <a:cs typeface="Arial" charset="0"/>
              </a:rPr>
              <a:t>Highest</a:t>
            </a:r>
            <a:r>
              <a:rPr lang="en-US" dirty="0">
                <a:latin typeface="Arial" charset="0"/>
                <a:cs typeface="Arial" charset="0"/>
              </a:rPr>
              <a:t> possible </a:t>
            </a:r>
            <a:r>
              <a:rPr lang="en-US" i="1" dirty="0">
                <a:latin typeface="Arial" charset="0"/>
                <a:cs typeface="Arial" charset="0"/>
              </a:rPr>
              <a:t>gain</a:t>
            </a:r>
          </a:p>
          <a:p>
            <a:pPr lvl="1">
              <a:buFont typeface="Arial Unicode MS" charset="0"/>
              <a:buChar char="▶"/>
            </a:pPr>
            <a:r>
              <a:rPr lang="en-US" dirty="0">
                <a:latin typeface="Arial" charset="0"/>
                <a:cs typeface="Arial" charset="0"/>
              </a:rPr>
              <a:t>This is viewed as an </a:t>
            </a:r>
            <a:r>
              <a:rPr lang="en-US" dirty="0">
                <a:solidFill>
                  <a:srgbClr val="FF0000"/>
                </a:solidFill>
                <a:latin typeface="Arial" charset="0"/>
                <a:cs typeface="Arial" charset="0"/>
              </a:rPr>
              <a:t>optimistic decision </a:t>
            </a:r>
            <a:r>
              <a:rPr lang="en-US" dirty="0">
                <a:latin typeface="Arial" charset="0"/>
                <a:cs typeface="Arial" charset="0"/>
              </a:rPr>
              <a:t>criteria</a:t>
            </a:r>
          </a:p>
        </p:txBody>
      </p:sp>
    </p:spTree>
    <p:extLst>
      <p:ext uri="{BB962C8B-B14F-4D97-AF65-F5344CB8AC3E}">
        <p14:creationId xmlns:p14="http://schemas.microsoft.com/office/powerpoint/2010/main" val="1166487232"/>
      </p:ext>
    </p:extLst>
  </p:cSld>
  <p:clrMapOvr>
    <a:masterClrMapping/>
  </p:clrMapOvr>
  <p:transition>
    <p:pull dir="l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r>
              <a:rPr lang="en-US" dirty="0">
                <a:latin typeface="Arial" charset="0"/>
                <a:cs typeface="Arial" charset="0"/>
              </a:rPr>
              <a:t>Uncertainty</a:t>
            </a:r>
          </a:p>
        </p:txBody>
      </p:sp>
      <p:sp>
        <p:nvSpPr>
          <p:cNvPr id="2" name="Content Placeholder 1"/>
          <p:cNvSpPr>
            <a:spLocks noGrp="1"/>
          </p:cNvSpPr>
          <p:nvPr>
            <p:ph idx="1"/>
          </p:nvPr>
        </p:nvSpPr>
        <p:spPr>
          <a:xfrm>
            <a:off x="762000" y="1600200"/>
            <a:ext cx="7632700" cy="4525963"/>
          </a:xfrm>
        </p:spPr>
        <p:txBody>
          <a:bodyPr rtlCol="0">
            <a:normAutofit/>
          </a:bodyPr>
          <a:lstStyle/>
          <a:p>
            <a:pPr marL="514350" indent="-514350" fontAlgn="auto">
              <a:spcBef>
                <a:spcPts val="0"/>
              </a:spcBef>
              <a:buClr>
                <a:schemeClr val="tx1"/>
              </a:buClr>
              <a:buFont typeface="+mj-lt"/>
              <a:buAutoNum type="arabicPeriod" startAt="2"/>
              <a:defRPr/>
            </a:pPr>
            <a:r>
              <a:rPr lang="en-US" b="1" dirty="0">
                <a:solidFill>
                  <a:srgbClr val="255898"/>
                </a:solidFill>
                <a:ea typeface="+mn-ea"/>
              </a:rPr>
              <a:t>Maximin</a:t>
            </a:r>
          </a:p>
          <a:p>
            <a:pPr lvl="1" fontAlgn="auto">
              <a:spcBef>
                <a:spcPts val="0"/>
              </a:spcBef>
              <a:defRPr/>
            </a:pPr>
            <a:r>
              <a:rPr lang="en-US" dirty="0">
                <a:ea typeface="+mn-ea"/>
              </a:rPr>
              <a:t>Find the alternative that </a:t>
            </a:r>
            <a:r>
              <a:rPr lang="en-US" i="1" dirty="0">
                <a:solidFill>
                  <a:srgbClr val="FF0000"/>
                </a:solidFill>
                <a:ea typeface="+mn-ea"/>
              </a:rPr>
              <a:t>max</a:t>
            </a:r>
            <a:r>
              <a:rPr lang="en-US" dirty="0">
                <a:solidFill>
                  <a:srgbClr val="FF0000"/>
                </a:solidFill>
                <a:ea typeface="+mn-ea"/>
              </a:rPr>
              <a:t>imizes the </a:t>
            </a:r>
            <a:r>
              <a:rPr lang="en-US" i="1" dirty="0">
                <a:solidFill>
                  <a:srgbClr val="FF0000"/>
                </a:solidFill>
                <a:ea typeface="+mn-ea"/>
              </a:rPr>
              <a:t>min</a:t>
            </a:r>
            <a:r>
              <a:rPr lang="en-US" dirty="0">
                <a:solidFill>
                  <a:srgbClr val="FF0000"/>
                </a:solidFill>
                <a:ea typeface="+mn-ea"/>
              </a:rPr>
              <a:t>imum outcome for every alternative</a:t>
            </a:r>
          </a:p>
          <a:p>
            <a:pPr lvl="1" fontAlgn="auto">
              <a:spcBef>
                <a:spcPts val="0"/>
              </a:spcBef>
              <a:defRPr/>
            </a:pPr>
            <a:r>
              <a:rPr lang="en-US" dirty="0">
                <a:ea typeface="+mn-ea"/>
              </a:rPr>
              <a:t>Pick the outcome with the </a:t>
            </a:r>
            <a:r>
              <a:rPr lang="en-US" dirty="0">
                <a:solidFill>
                  <a:srgbClr val="FF0000"/>
                </a:solidFill>
                <a:ea typeface="+mn-ea"/>
              </a:rPr>
              <a:t>minimum</a:t>
            </a:r>
            <a:r>
              <a:rPr lang="en-US" dirty="0">
                <a:ea typeface="+mn-ea"/>
              </a:rPr>
              <a:t> number</a:t>
            </a:r>
          </a:p>
          <a:p>
            <a:pPr lvl="1" fontAlgn="auto">
              <a:spcBef>
                <a:spcPts val="0"/>
              </a:spcBef>
              <a:defRPr/>
            </a:pPr>
            <a:r>
              <a:rPr lang="en-US" i="1" dirty="0">
                <a:ea typeface="+mn-ea"/>
              </a:rPr>
              <a:t>Least</a:t>
            </a:r>
            <a:r>
              <a:rPr lang="en-US" dirty="0">
                <a:ea typeface="+mn-ea"/>
              </a:rPr>
              <a:t> possible </a:t>
            </a:r>
            <a:r>
              <a:rPr lang="en-US" i="1" dirty="0">
                <a:ea typeface="+mn-ea"/>
              </a:rPr>
              <a:t>loss</a:t>
            </a:r>
          </a:p>
          <a:p>
            <a:pPr lvl="1" fontAlgn="auto">
              <a:spcBef>
                <a:spcPts val="0"/>
              </a:spcBef>
              <a:defRPr/>
            </a:pPr>
            <a:r>
              <a:rPr lang="en-US" dirty="0">
                <a:ea typeface="+mn-ea"/>
              </a:rPr>
              <a:t>This is viewed as a </a:t>
            </a:r>
            <a:r>
              <a:rPr lang="en-US" dirty="0">
                <a:solidFill>
                  <a:srgbClr val="FF0000"/>
                </a:solidFill>
                <a:ea typeface="+mn-ea"/>
              </a:rPr>
              <a:t>pessimistic decision criteria</a:t>
            </a:r>
          </a:p>
          <a:p>
            <a:pPr fontAlgn="auto">
              <a:spcBef>
                <a:spcPts val="0"/>
              </a:spcBef>
              <a:defRPr/>
            </a:pPr>
            <a:endParaRPr lang="en-US" dirty="0">
              <a:ea typeface="+mn-ea"/>
            </a:endParaRPr>
          </a:p>
        </p:txBody>
      </p:sp>
    </p:spTree>
    <p:extLst>
      <p:ext uri="{BB962C8B-B14F-4D97-AF65-F5344CB8AC3E}">
        <p14:creationId xmlns:p14="http://schemas.microsoft.com/office/powerpoint/2010/main" val="1455038046"/>
      </p:ext>
    </p:extLst>
  </p:cSld>
  <p:clrMapOvr>
    <a:masterClrMapping/>
  </p:clrMapOvr>
  <p:transition>
    <p:strips/>
  </p:transition>
</p:sld>
</file>

<file path=ppt/theme/theme1.xml><?xml version="1.0" encoding="utf-8"?>
<a:theme xmlns:a="http://schemas.openxmlformats.org/drawingml/2006/main" name="Office Theme">
  <a:themeElements>
    <a:clrScheme name="HR11">
      <a:dk1>
        <a:srgbClr val="000000"/>
      </a:dk1>
      <a:lt1>
        <a:srgbClr val="FFFFFF"/>
      </a:lt1>
      <a:dk2>
        <a:srgbClr val="255898"/>
      </a:dk2>
      <a:lt2>
        <a:srgbClr val="FFFCF2"/>
      </a:lt2>
      <a:accent1>
        <a:srgbClr val="D33320"/>
      </a:accent1>
      <a:accent2>
        <a:srgbClr val="9FACC7"/>
      </a:accent2>
      <a:accent3>
        <a:srgbClr val="F7D7AC"/>
      </a:accent3>
      <a:accent4>
        <a:srgbClr val="BDD6AE"/>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1781</TotalTime>
  <Words>1664</Words>
  <Application>Microsoft Office PowerPoint</Application>
  <PresentationFormat>On-screen Show (4:3)</PresentationFormat>
  <Paragraphs>279</Paragraphs>
  <Slides>29</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 Unicode MS</vt:lpstr>
      <vt:lpstr>ＭＳ Ｐゴシック</vt:lpstr>
      <vt:lpstr>ＭＳ Ｐゴシック</vt:lpstr>
      <vt:lpstr>Arial</vt:lpstr>
      <vt:lpstr>Calibri</vt:lpstr>
      <vt:lpstr>Helvetica Neue</vt:lpstr>
      <vt:lpstr>Times</vt:lpstr>
      <vt:lpstr>Times New Roman</vt:lpstr>
      <vt:lpstr>Wingdings</vt:lpstr>
      <vt:lpstr>Office Theme</vt:lpstr>
      <vt:lpstr>PowerPoint Presentation</vt:lpstr>
      <vt:lpstr>The Decision Process in Operations</vt:lpstr>
      <vt:lpstr>Fundamentals of  Decision Making</vt:lpstr>
      <vt:lpstr>Fundamentals of  Decision Making</vt:lpstr>
      <vt:lpstr>Decision Tree Example</vt:lpstr>
      <vt:lpstr>Decision Table Example</vt:lpstr>
      <vt:lpstr>Decision-Making Environments</vt:lpstr>
      <vt:lpstr>Uncertainty</vt:lpstr>
      <vt:lpstr>Uncertainty</vt:lpstr>
      <vt:lpstr>Uncertainty</vt:lpstr>
      <vt:lpstr>Uncertainty Example</vt:lpstr>
      <vt:lpstr>Decision Making Under Risk</vt:lpstr>
      <vt:lpstr>Expected Monetary Value</vt:lpstr>
      <vt:lpstr>EMV Example</vt:lpstr>
      <vt:lpstr>Decision Making Under Certainty</vt:lpstr>
      <vt:lpstr>Expected Value of  Perfect Information</vt:lpstr>
      <vt:lpstr>EVPI Example</vt:lpstr>
      <vt:lpstr>EVPI Example</vt:lpstr>
      <vt:lpstr>Decision Trees</vt:lpstr>
      <vt:lpstr>Decision Trees</vt:lpstr>
      <vt:lpstr>Decision Trees</vt:lpstr>
      <vt:lpstr>Decision Tree Example</vt:lpstr>
      <vt:lpstr>Complex Decision Tree Example</vt:lpstr>
      <vt:lpstr>Complex Example</vt:lpstr>
      <vt:lpstr>Complex Example</vt:lpstr>
      <vt:lpstr>Complex Example</vt:lpstr>
      <vt:lpstr>Complex Example</vt:lpstr>
      <vt:lpstr>The Poker Design Process</vt:lpstr>
      <vt:lpstr>The Poker Design Process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Heizer/Render 12e</dc:title>
  <dc:subject>Module A – Decision-Making Tools</dc:subject>
  <dc:creator>Jeff Heyl</dc:creator>
  <cp:keywords/>
  <dc:description/>
  <cp:lastModifiedBy>Sahar M. El_Jallad</cp:lastModifiedBy>
  <cp:revision>230</cp:revision>
  <dcterms:created xsi:type="dcterms:W3CDTF">2012-09-28T10:33:31Z</dcterms:created>
  <dcterms:modified xsi:type="dcterms:W3CDTF">2019-06-24T13:19:44Z</dcterms:modified>
  <cp:category/>
</cp:coreProperties>
</file>