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57" r:id="rId2"/>
    <p:sldId id="342" r:id="rId3"/>
    <p:sldId id="343" r:id="rId4"/>
    <p:sldId id="344" r:id="rId5"/>
    <p:sldId id="345" r:id="rId6"/>
    <p:sldId id="346" r:id="rId7"/>
    <p:sldId id="347" r:id="rId8"/>
    <p:sldId id="348" r:id="rId9"/>
    <p:sldId id="349" r:id="rId10"/>
    <p:sldId id="350" r:id="rId11"/>
    <p:sldId id="351" r:id="rId12"/>
    <p:sldId id="352" r:id="rId13"/>
    <p:sldId id="353" r:id="rId14"/>
    <p:sldId id="354" r:id="rId15"/>
    <p:sldId id="355" r:id="rId16"/>
    <p:sldId id="356" r:id="rId17"/>
    <p:sldId id="357" r:id="rId18"/>
    <p:sldId id="358" r:id="rId19"/>
    <p:sldId id="359" r:id="rId20"/>
    <p:sldId id="360" r:id="rId21"/>
    <p:sldId id="361" r:id="rId22"/>
    <p:sldId id="362" r:id="rId23"/>
    <p:sldId id="363" r:id="rId24"/>
    <p:sldId id="364" r:id="rId25"/>
    <p:sldId id="365" r:id="rId26"/>
    <p:sldId id="366" r:id="rId27"/>
    <p:sldId id="367" r:id="rId28"/>
    <p:sldId id="368" r:id="rId29"/>
    <p:sldId id="369" r:id="rId3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44">
          <p15:clr>
            <a:srgbClr val="A4A3A4"/>
          </p15:clr>
        </p15:guide>
        <p15:guide id="2" pos="28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B" initials="JLB" lastIdx="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548" autoAdjust="0"/>
    <p:restoredTop sz="97907" autoAdjust="0"/>
  </p:normalViewPr>
  <p:slideViewPr>
    <p:cSldViewPr snapToGrid="0" snapToObjects="1">
      <p:cViewPr varScale="1">
        <p:scale>
          <a:sx n="115" d="100"/>
          <a:sy n="115" d="100"/>
        </p:scale>
        <p:origin x="2160" y="108"/>
      </p:cViewPr>
      <p:guideLst>
        <p:guide orient="horz" pos="2144"/>
        <p:guide pos="2888"/>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2E0611E1-B028-2443-BED6-15B43C61F054}" type="datetimeFigureOut">
              <a:rPr lang="en-US"/>
              <a:pPr/>
              <a:t>6/24/2019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5570E3B-8CB0-CD44-872C-98256F01E610}" type="slidenum">
              <a:rPr lang="en-US"/>
              <a:pPr/>
              <a:t>‹#›</a:t>
            </a:fld>
            <a:endParaRPr lang="en-US" dirty="0"/>
          </a:p>
        </p:txBody>
      </p:sp>
    </p:spTree>
    <p:extLst>
      <p:ext uri="{BB962C8B-B14F-4D97-AF65-F5344CB8AC3E}">
        <p14:creationId xmlns:p14="http://schemas.microsoft.com/office/powerpoint/2010/main" val="283021281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fld id="{2DC4DA04-A749-9647-9868-DC011DB61A0E}" type="slidenum">
              <a:rPr lang="en-AU">
                <a:latin typeface="Calibri" charset="0"/>
              </a:rPr>
              <a:pPr/>
              <a:t>2</a:t>
            </a:fld>
            <a:endParaRPr lang="en-AU" dirty="0">
              <a:latin typeface="Calibri" charset="0"/>
            </a:endParaRPr>
          </a:p>
        </p:txBody>
      </p:sp>
      <p:sp>
        <p:nvSpPr>
          <p:cNvPr id="24578" name="Rectangle 2"/>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a:spcBef>
                <a:spcPct val="0"/>
              </a:spcBef>
            </a:pPr>
            <a:r>
              <a:rPr lang="en-US" dirty="0">
                <a:latin typeface="Calibri" charset="0"/>
              </a:rPr>
              <a:t>This slide provides some reasons that capacity is an issue.  The following slides guide a discussion of capacity.</a:t>
            </a:r>
          </a:p>
        </p:txBody>
      </p:sp>
      <p:sp>
        <p:nvSpPr>
          <p:cNvPr id="24579" name="Rectangle 3"/>
          <p:cNvSpPr>
            <a:spLocks noGrp="1" noRot="1" noChangeAspect="1" noChangeArrowheads="1" noTextEdit="1"/>
          </p:cNvSpPr>
          <p:nvPr>
            <p:ph type="sldImg"/>
          </p:nvPr>
        </p:nvSpPr>
        <p:spPr bwMode="auto">
          <a:noFill/>
          <a:ln cap="flat">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Tree>
    <p:extLst>
      <p:ext uri="{BB962C8B-B14F-4D97-AF65-F5344CB8AC3E}">
        <p14:creationId xmlns:p14="http://schemas.microsoft.com/office/powerpoint/2010/main" val="917890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fld id="{8055847C-0654-424B-A1E7-39258583CA99}" type="slidenum">
              <a:rPr lang="en-AU">
                <a:latin typeface="Calibri" charset="0"/>
              </a:rPr>
              <a:pPr/>
              <a:t>3</a:t>
            </a:fld>
            <a:endParaRPr lang="en-AU" dirty="0">
              <a:latin typeface="Calibri" charset="0"/>
            </a:endParaRPr>
          </a:p>
        </p:txBody>
      </p:sp>
      <p:sp>
        <p:nvSpPr>
          <p:cNvPr id="266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6627"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a:latin typeface="Calibri" charset="0"/>
              </a:rPr>
              <a:t>This slide can be used to frame a discussion of capacity.</a:t>
            </a:r>
          </a:p>
          <a:p>
            <a:pPr>
              <a:spcBef>
                <a:spcPct val="0"/>
              </a:spcBef>
            </a:pPr>
            <a:endParaRPr lang="en-US" dirty="0">
              <a:latin typeface="Calibri" charset="0"/>
            </a:endParaRPr>
          </a:p>
          <a:p>
            <a:pPr>
              <a:spcBef>
                <a:spcPct val="0"/>
              </a:spcBef>
            </a:pPr>
            <a:r>
              <a:rPr lang="en-US" dirty="0">
                <a:latin typeface="Calibri" charset="0"/>
              </a:rPr>
              <a:t>Points to be made might include:</a:t>
            </a:r>
          </a:p>
          <a:p>
            <a:pPr>
              <a:spcBef>
                <a:spcPct val="0"/>
              </a:spcBef>
            </a:pPr>
            <a:r>
              <a:rPr lang="en-US" dirty="0">
                <a:latin typeface="Calibri" charset="0"/>
              </a:rPr>
              <a:t>     - capacity definition and measurement is necessary if we are to develop a production schedule</a:t>
            </a:r>
          </a:p>
          <a:p>
            <a:pPr>
              <a:spcBef>
                <a:spcPct val="0"/>
              </a:spcBef>
            </a:pPr>
            <a:r>
              <a:rPr lang="en-US" dirty="0">
                <a:latin typeface="Calibri" charset="0"/>
              </a:rPr>
              <a:t>     - while a process may have </a:t>
            </a:r>
            <a:r>
              <a:rPr lang="ja-JP" altLang="en-US">
                <a:latin typeface="Calibri" charset="0"/>
              </a:rPr>
              <a:t>“</a:t>
            </a:r>
            <a:r>
              <a:rPr lang="en-US" dirty="0">
                <a:latin typeface="Calibri" charset="0"/>
              </a:rPr>
              <a:t>maximum</a:t>
            </a:r>
            <a:r>
              <a:rPr lang="ja-JP" altLang="en-US">
                <a:latin typeface="Calibri" charset="0"/>
              </a:rPr>
              <a:t>”</a:t>
            </a:r>
            <a:r>
              <a:rPr lang="en-US" dirty="0">
                <a:latin typeface="Calibri" charset="0"/>
              </a:rPr>
              <a:t> capacity, many factors prevent us from achieving that capacity on a continuous basis.</a:t>
            </a:r>
          </a:p>
          <a:p>
            <a:pPr>
              <a:spcBef>
                <a:spcPct val="0"/>
              </a:spcBef>
            </a:pPr>
            <a:endParaRPr lang="en-US" dirty="0">
              <a:latin typeface="Calibri" charset="0"/>
            </a:endParaRPr>
          </a:p>
          <a:p>
            <a:pPr>
              <a:spcBef>
                <a:spcPct val="0"/>
              </a:spcBef>
            </a:pPr>
            <a:r>
              <a:rPr lang="en-US" dirty="0">
                <a:latin typeface="Calibri" charset="0"/>
              </a:rPr>
              <a:t>Students should be asked to suggest factors which might prevent one from achieving maximum capacity.</a:t>
            </a:r>
          </a:p>
        </p:txBody>
      </p:sp>
    </p:spTree>
    <p:extLst>
      <p:ext uri="{BB962C8B-B14F-4D97-AF65-F5344CB8AC3E}">
        <p14:creationId xmlns:p14="http://schemas.microsoft.com/office/powerpoint/2010/main" val="1034344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fld id="{AE30A30B-CAA4-A445-9A73-D304DD9DCFC6}" type="slidenum">
              <a:rPr lang="en-AU">
                <a:latin typeface="Calibri" charset="0"/>
              </a:rPr>
              <a:pPr/>
              <a:t>4</a:t>
            </a:fld>
            <a:endParaRPr lang="en-AU" dirty="0">
              <a:latin typeface="Calibri" charset="0"/>
            </a:endParaRPr>
          </a:p>
        </p:txBody>
      </p:sp>
      <p:sp>
        <p:nvSpPr>
          <p:cNvPr id="286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8675"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a:latin typeface="Calibri" charset="0"/>
              </a:rPr>
              <a:t>This slide can be used to frame a discussion of capacity.</a:t>
            </a:r>
          </a:p>
          <a:p>
            <a:pPr>
              <a:spcBef>
                <a:spcPct val="0"/>
              </a:spcBef>
            </a:pPr>
            <a:endParaRPr lang="en-US" dirty="0">
              <a:latin typeface="Calibri" charset="0"/>
            </a:endParaRPr>
          </a:p>
          <a:p>
            <a:pPr>
              <a:spcBef>
                <a:spcPct val="0"/>
              </a:spcBef>
            </a:pPr>
            <a:r>
              <a:rPr lang="en-US" dirty="0">
                <a:latin typeface="Calibri" charset="0"/>
              </a:rPr>
              <a:t>Points to be made might include:</a:t>
            </a:r>
          </a:p>
          <a:p>
            <a:pPr>
              <a:spcBef>
                <a:spcPct val="0"/>
              </a:spcBef>
            </a:pPr>
            <a:r>
              <a:rPr lang="en-US" dirty="0">
                <a:latin typeface="Calibri" charset="0"/>
              </a:rPr>
              <a:t>     - capacity definition and measurement is necessary if we are to develop a production schedule</a:t>
            </a:r>
          </a:p>
          <a:p>
            <a:pPr>
              <a:spcBef>
                <a:spcPct val="0"/>
              </a:spcBef>
            </a:pPr>
            <a:r>
              <a:rPr lang="en-US" dirty="0">
                <a:latin typeface="Calibri" charset="0"/>
              </a:rPr>
              <a:t>     - while a process may have </a:t>
            </a:r>
            <a:r>
              <a:rPr lang="ja-JP" altLang="en-US">
                <a:latin typeface="Calibri" charset="0"/>
              </a:rPr>
              <a:t>“</a:t>
            </a:r>
            <a:r>
              <a:rPr lang="en-US" dirty="0">
                <a:latin typeface="Calibri" charset="0"/>
              </a:rPr>
              <a:t>maximum</a:t>
            </a:r>
            <a:r>
              <a:rPr lang="ja-JP" altLang="en-US">
                <a:latin typeface="Calibri" charset="0"/>
              </a:rPr>
              <a:t>”</a:t>
            </a:r>
            <a:r>
              <a:rPr lang="en-US" dirty="0">
                <a:latin typeface="Calibri" charset="0"/>
              </a:rPr>
              <a:t> capacity, many factors prevent us from achieving that capacity on a continuous basis.</a:t>
            </a:r>
          </a:p>
          <a:p>
            <a:pPr>
              <a:spcBef>
                <a:spcPct val="0"/>
              </a:spcBef>
            </a:pPr>
            <a:endParaRPr lang="en-US" dirty="0">
              <a:latin typeface="Calibri" charset="0"/>
            </a:endParaRPr>
          </a:p>
          <a:p>
            <a:pPr>
              <a:spcBef>
                <a:spcPct val="0"/>
              </a:spcBef>
            </a:pPr>
            <a:r>
              <a:rPr lang="en-US" dirty="0">
                <a:latin typeface="Calibri" charset="0"/>
              </a:rPr>
              <a:t>Students should be asked to suggest factors which might prevent one from achieving maximum capacity.</a:t>
            </a:r>
          </a:p>
        </p:txBody>
      </p:sp>
    </p:spTree>
    <p:extLst>
      <p:ext uri="{BB962C8B-B14F-4D97-AF65-F5344CB8AC3E}">
        <p14:creationId xmlns:p14="http://schemas.microsoft.com/office/powerpoint/2010/main" val="1531716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fld id="{2432C947-11F0-C44D-A406-C34115DF3456}" type="slidenum">
              <a:rPr lang="en-AU">
                <a:latin typeface="Calibri" charset="0"/>
              </a:rPr>
              <a:pPr/>
              <a:t>13</a:t>
            </a:fld>
            <a:endParaRPr lang="en-AU" dirty="0">
              <a:latin typeface="Calibri" charset="0"/>
            </a:endParaRPr>
          </a:p>
        </p:txBody>
      </p:sp>
      <p:sp>
        <p:nvSpPr>
          <p:cNvPr id="38914" name="Rectangle 2"/>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a:spcBef>
                <a:spcPct val="0"/>
              </a:spcBef>
            </a:pPr>
            <a:r>
              <a:rPr lang="en-US" dirty="0">
                <a:latin typeface="Calibri" charset="0"/>
              </a:rPr>
              <a:t>It might be useful at this point to discuss typical equipment utilization rates for different process strategies if you have not done so before.</a:t>
            </a:r>
          </a:p>
        </p:txBody>
      </p:sp>
      <p:sp>
        <p:nvSpPr>
          <p:cNvPr id="38915" name="Rectangle 3"/>
          <p:cNvSpPr>
            <a:spLocks noGrp="1" noRot="1" noChangeAspect="1" noChangeArrowheads="1" noTextEdit="1"/>
          </p:cNvSpPr>
          <p:nvPr>
            <p:ph type="sldImg"/>
          </p:nvPr>
        </p:nvSpPr>
        <p:spPr bwMode="auto">
          <a:noFill/>
          <a:ln cap="flat">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Tree>
    <p:extLst>
      <p:ext uri="{BB962C8B-B14F-4D97-AF65-F5344CB8AC3E}">
        <p14:creationId xmlns:p14="http://schemas.microsoft.com/office/powerpoint/2010/main" val="3261552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fld id="{AA30ACCD-D4A9-8F4C-B1C0-980361671474}" type="slidenum">
              <a:rPr lang="en-AU">
                <a:latin typeface="Calibri" charset="0"/>
              </a:rPr>
              <a:pPr/>
              <a:t>14</a:t>
            </a:fld>
            <a:endParaRPr lang="en-AU" dirty="0">
              <a:latin typeface="Calibri" charset="0"/>
            </a:endParaRPr>
          </a:p>
        </p:txBody>
      </p:sp>
      <p:sp>
        <p:nvSpPr>
          <p:cNvPr id="40962" name="Rectangle 2"/>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a:spcBef>
                <a:spcPct val="0"/>
              </a:spcBef>
            </a:pPr>
            <a:r>
              <a:rPr lang="en-US" dirty="0">
                <a:latin typeface="Calibri" charset="0"/>
              </a:rPr>
              <a:t>It might be useful at this point to discuss typical equipment utilization rates for different process strategies if you have not done so before.</a:t>
            </a:r>
          </a:p>
        </p:txBody>
      </p:sp>
      <p:sp>
        <p:nvSpPr>
          <p:cNvPr id="40963" name="Rectangle 3"/>
          <p:cNvSpPr>
            <a:spLocks noGrp="1" noRot="1" noChangeAspect="1" noChangeArrowheads="1" noTextEdit="1"/>
          </p:cNvSpPr>
          <p:nvPr>
            <p:ph type="sldImg"/>
          </p:nvPr>
        </p:nvSpPr>
        <p:spPr bwMode="auto">
          <a:noFill/>
          <a:ln cap="flat">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Tree>
    <p:extLst>
      <p:ext uri="{BB962C8B-B14F-4D97-AF65-F5344CB8AC3E}">
        <p14:creationId xmlns:p14="http://schemas.microsoft.com/office/powerpoint/2010/main" val="180687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fld id="{FAAA6F99-E6FE-4546-8BF2-FA32283BEFAF}" type="slidenum">
              <a:rPr lang="en-AU">
                <a:latin typeface="Calibri" charset="0"/>
              </a:rPr>
              <a:pPr/>
              <a:t>15</a:t>
            </a:fld>
            <a:endParaRPr lang="en-AU" dirty="0">
              <a:latin typeface="Calibri" charset="0"/>
            </a:endParaRPr>
          </a:p>
        </p:txBody>
      </p:sp>
      <p:sp>
        <p:nvSpPr>
          <p:cNvPr id="43010" name="Rectangle 2"/>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a:spcBef>
                <a:spcPct val="0"/>
              </a:spcBef>
            </a:pPr>
            <a:r>
              <a:rPr lang="en-US" dirty="0">
                <a:latin typeface="Calibri" charset="0"/>
              </a:rPr>
              <a:t>It might be useful at this point to discuss typical equipment utilization rates for different process strategies if you have not done so before.</a:t>
            </a:r>
          </a:p>
        </p:txBody>
      </p:sp>
      <p:sp>
        <p:nvSpPr>
          <p:cNvPr id="43011" name="Rectangle 3"/>
          <p:cNvSpPr>
            <a:spLocks noGrp="1" noRot="1" noChangeAspect="1" noChangeArrowheads="1" noTextEdit="1"/>
          </p:cNvSpPr>
          <p:nvPr>
            <p:ph type="sldImg"/>
          </p:nvPr>
        </p:nvSpPr>
        <p:spPr bwMode="auto">
          <a:noFill/>
          <a:ln cap="flat">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Tree>
    <p:extLst>
      <p:ext uri="{BB962C8B-B14F-4D97-AF65-F5344CB8AC3E}">
        <p14:creationId xmlns:p14="http://schemas.microsoft.com/office/powerpoint/2010/main" val="1179172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DF9C12CE-0FD8-364D-9768-5447276E87B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01C210C-3266-EB43-B07B-7145F34F04D9}" type="slidenum">
              <a:rPr lang="en-US"/>
              <a:pPr/>
              <a:t>‹#›</a:t>
            </a:fld>
            <a:endParaRPr lang="en-US" dirty="0"/>
          </a:p>
        </p:txBody>
      </p:sp>
    </p:spTree>
    <p:extLst>
      <p:ext uri="{BB962C8B-B14F-4D97-AF65-F5344CB8AC3E}">
        <p14:creationId xmlns:p14="http://schemas.microsoft.com/office/powerpoint/2010/main" val="246964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BB896C-46A8-5B41-A66E-6C0763BACC42}" type="slidenum">
              <a:rPr lang="en-US"/>
              <a:pPr/>
              <a:t>‹#›</a:t>
            </a:fld>
            <a:endParaRPr lang="en-US" dirty="0"/>
          </a:p>
        </p:txBody>
      </p:sp>
      <p:sp>
        <p:nvSpPr>
          <p:cNvPr id="8" name="TextBox 7"/>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Tree>
    <p:extLst>
      <p:ext uri="{BB962C8B-B14F-4D97-AF65-F5344CB8AC3E}">
        <p14:creationId xmlns:p14="http://schemas.microsoft.com/office/powerpoint/2010/main" val="2163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BB3FB61-C215-E543-8FD1-8989B0E7D7CA}" type="slidenum">
              <a:rPr lang="en-US"/>
              <a:pPr/>
              <a:t>‹#›</a:t>
            </a:fld>
            <a:endParaRPr lang="en-US" dirty="0"/>
          </a:p>
        </p:txBody>
      </p:sp>
    </p:spTree>
    <p:extLst>
      <p:ext uri="{BB962C8B-B14F-4D97-AF65-F5344CB8AC3E}">
        <p14:creationId xmlns:p14="http://schemas.microsoft.com/office/powerpoint/2010/main" val="2343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xOverObj">
  <p:cSld name="Title and Text over Content">
    <p:spTree>
      <p:nvGrpSpPr>
        <p:cNvPr id="1" name=""/>
        <p:cNvGrpSpPr/>
        <p:nvPr/>
      </p:nvGrpSpPr>
      <p:grpSpPr>
        <a:xfrm>
          <a:off x="0" y="0"/>
          <a:ext cx="0" cy="0"/>
          <a:chOff x="0" y="0"/>
          <a:chExt cx="0" cy="0"/>
        </a:xfrm>
      </p:grpSpPr>
      <p:sp>
        <p:nvSpPr>
          <p:cNvPr id="5" name="TextBox 4"/>
          <p:cNvSpPr txBox="1"/>
          <p:nvPr userDrawn="1"/>
        </p:nvSpPr>
        <p:spPr>
          <a:xfrm>
            <a:off x="7950200" y="6384925"/>
            <a:ext cx="736600" cy="276225"/>
          </a:xfrm>
          <a:prstGeom prst="rect">
            <a:avLst/>
          </a:prstGeom>
          <a:noFill/>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US" sz="1200" dirty="0">
                <a:solidFill>
                  <a:srgbClr val="A6A6A6"/>
                </a:solidFill>
              </a:rPr>
              <a:t>MA - </a:t>
            </a:r>
            <a:fld id="{D997E9B7-86B2-F54D-9574-2BF8339E7B12}" type="slidenum">
              <a:rPr lang="en-US" sz="1200">
                <a:solidFill>
                  <a:srgbClr val="A6A6A6"/>
                </a:solidFill>
              </a:rPr>
              <a:pPr/>
              <a:t>‹#›</a:t>
            </a:fld>
            <a:endParaRPr lang="en-US" sz="1200" dirty="0">
              <a:solidFill>
                <a:srgbClr val="A6A6A6"/>
              </a:solidFill>
            </a:endParaRPr>
          </a:p>
        </p:txBody>
      </p:sp>
      <p:sp>
        <p:nvSpPr>
          <p:cNvPr id="6" name="TextBox 5"/>
          <p:cNvSpPr txBox="1"/>
          <p:nvPr userDrawn="1"/>
        </p:nvSpPr>
        <p:spPr>
          <a:xfrm>
            <a:off x="457200" y="6384925"/>
            <a:ext cx="2333625" cy="274638"/>
          </a:xfrm>
          <a:prstGeom prst="rect">
            <a:avLst/>
          </a:prstGeom>
          <a:noFill/>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AU" sz="1200" dirty="0">
                <a:solidFill>
                  <a:srgbClr val="A6A6A6"/>
                </a:solidFill>
              </a:rPr>
              <a:t>© 2014 Pearson Education, Inc.</a:t>
            </a:r>
            <a:endParaRPr lang="en-US" sz="1200" dirty="0">
              <a:solidFill>
                <a:srgbClr val="A6A6A6"/>
              </a:solidFill>
            </a:endParaRPr>
          </a:p>
        </p:txBody>
      </p:sp>
      <p:sp>
        <p:nvSpPr>
          <p:cNvPr id="2" name="Title 1"/>
          <p:cNvSpPr>
            <a:spLocks noGrp="1"/>
          </p:cNvSpPr>
          <p:nvPr>
            <p:ph type="title"/>
          </p:nvPr>
        </p:nvSpPr>
        <p:spPr>
          <a:xfrm>
            <a:off x="685800" y="434975"/>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177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5800" y="40513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3284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40851343-75B4-5B41-BA15-A1E5D1AFA31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lvl1pPr marL="342900" indent="-342900">
              <a:buClr>
                <a:schemeClr val="accent1"/>
              </a:buClr>
              <a:buFont typeface="Arial Unicode MS"/>
              <a:buChar char="▶"/>
              <a:defRPr/>
            </a:lvl1pPr>
            <a:lvl2pPr marL="742950" indent="-285750">
              <a:buClr>
                <a:schemeClr val="accent1"/>
              </a:buClr>
              <a:buFont typeface="Arial Unicode MS"/>
              <a:buChar char="▶"/>
              <a:defRPr/>
            </a:lvl2pPr>
            <a:lvl3pPr marL="1143000" indent="-228600">
              <a:buClr>
                <a:schemeClr val="accent1"/>
              </a:buClr>
              <a:buFont typeface="Arial Unicode MS"/>
              <a:buChar char="▶"/>
              <a:defRPr/>
            </a:lvl3pPr>
            <a:lvl4pPr marL="1600200" indent="-228600">
              <a:buClr>
                <a:schemeClr val="accent1"/>
              </a:buClr>
              <a:buFont typeface="Arial Unicode MS"/>
              <a:buChar char="▶"/>
              <a:defRPr/>
            </a:lvl4pPr>
            <a:lvl5pPr marL="2057400" indent="-228600">
              <a:buClr>
                <a:schemeClr val="accent1"/>
              </a:buClr>
              <a:buFont typeface="Arial Unicode MS"/>
              <a:buChar cha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19C0A48-53B8-C64F-AFE6-ECE23F11299D}" type="slidenum">
              <a:rPr lang="en-US"/>
              <a:pPr/>
              <a:t>‹#›</a:t>
            </a:fld>
            <a:endParaRPr lang="en-US" dirty="0"/>
          </a:p>
        </p:txBody>
      </p:sp>
    </p:spTree>
    <p:extLst>
      <p:ext uri="{BB962C8B-B14F-4D97-AF65-F5344CB8AC3E}">
        <p14:creationId xmlns:p14="http://schemas.microsoft.com/office/powerpoint/2010/main" val="202337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BA5193B0-0154-3645-AAC6-F847D834F72F}"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3A2929A9-CBCF-F84E-AF43-5F98BE338A13}" type="slidenum">
              <a:rPr lang="en-US"/>
              <a:pPr/>
              <a:t>‹#›</a:t>
            </a:fld>
            <a:endParaRPr lang="en-US" dirty="0"/>
          </a:p>
        </p:txBody>
      </p:sp>
    </p:spTree>
    <p:extLst>
      <p:ext uri="{BB962C8B-B14F-4D97-AF65-F5344CB8AC3E}">
        <p14:creationId xmlns:p14="http://schemas.microsoft.com/office/powerpoint/2010/main" val="18338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3062501F-5EAC-7245-8D34-C03DAAD42E71}"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E90C4066-B959-7048-993A-1D66F247A476}" type="slidenum">
              <a:rPr lang="en-US"/>
              <a:pPr/>
              <a:t>‹#›</a:t>
            </a:fld>
            <a:endParaRPr lang="en-US" dirty="0"/>
          </a:p>
        </p:txBody>
      </p:sp>
    </p:spTree>
    <p:extLst>
      <p:ext uri="{BB962C8B-B14F-4D97-AF65-F5344CB8AC3E}">
        <p14:creationId xmlns:p14="http://schemas.microsoft.com/office/powerpoint/2010/main" val="21562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636BEDF9-1A21-6B43-B875-962A05A1E8E2}"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Footer Placeholder 7"/>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10" name="Slide Number Placeholder 8"/>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AC6EFCD-90AA-5148-8ABC-1BA59F88CEFF}" type="slidenum">
              <a:rPr lang="en-US"/>
              <a:pPr/>
              <a:t>‹#›</a:t>
            </a:fld>
            <a:endParaRPr lang="en-US" dirty="0"/>
          </a:p>
        </p:txBody>
      </p:sp>
    </p:spTree>
    <p:extLst>
      <p:ext uri="{BB962C8B-B14F-4D97-AF65-F5344CB8AC3E}">
        <p14:creationId xmlns:p14="http://schemas.microsoft.com/office/powerpoint/2010/main" val="382910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par>
                          <p:cTn id="12" fill="hold">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par>
                          <p:cTn id="16" fill="hold">
                            <p:stCondLst>
                              <p:cond delay="4500"/>
                            </p:stCondLst>
                            <p:childTnLst>
                              <p:par>
                                <p:cTn id="17" presetID="18" presetClass="entr" presetSubtype="6" fill="hold" grpId="0" nodeType="afterEffect">
                                  <p:stCondLst>
                                    <p:cond delay="100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60EE7452-E89F-B44F-8EC6-5E7B2C87EB8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4" name="TextBox 3"/>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marL="0" marR="0" indent="0" algn="l" defTabSz="457200" rtl="0" eaLnBrk="1" fontAlgn="base" latinLnBrk="0" hangingPunct="1">
              <a:lnSpc>
                <a:spcPct val="100000"/>
              </a:lnSpc>
              <a:spcBef>
                <a:spcPct val="0"/>
              </a:spcBef>
              <a:spcAft>
                <a:spcPct val="0"/>
              </a:spcAft>
              <a:buClrTx/>
              <a:buSzTx/>
              <a:buFontTx/>
              <a:buNone/>
              <a:tabLst/>
              <a:defRPr/>
            </a:pPr>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5" name="Footer Placeholder 3"/>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6" name="Slide Number Placeholder 4"/>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235D4EDD-6E24-774D-A8B8-BDDB611A773D}" type="slidenum">
              <a:rPr lang="en-US"/>
              <a:pPr/>
              <a:t>‹#›</a:t>
            </a:fld>
            <a:endParaRPr lang="en-US" dirty="0"/>
          </a:p>
        </p:txBody>
      </p:sp>
    </p:spTree>
    <p:extLst>
      <p:ext uri="{BB962C8B-B14F-4D97-AF65-F5344CB8AC3E}">
        <p14:creationId xmlns:p14="http://schemas.microsoft.com/office/powerpoint/2010/main" val="74772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1BEF13AA-8851-2444-B9D7-768558950ADA}"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3" name="TextBox 2"/>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4" name="Footer Placeholder 2"/>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5" name="Slide Number Placeholder 3"/>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6462699-1AF8-664B-ADB3-A01A0E32F0C8}" type="slidenum">
              <a:rPr lang="en-US"/>
              <a:pPr/>
              <a:t>‹#›</a:t>
            </a:fld>
            <a:endParaRPr lang="en-US" dirty="0"/>
          </a:p>
        </p:txBody>
      </p:sp>
    </p:spTree>
    <p:extLst>
      <p:ext uri="{BB962C8B-B14F-4D97-AF65-F5344CB8AC3E}">
        <p14:creationId xmlns:p14="http://schemas.microsoft.com/office/powerpoint/2010/main" val="36146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32A51939-0030-0A4E-A79E-17F611277B5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08157194-97EA-E94B-9726-A838644DB756}" type="slidenum">
              <a:rPr lang="en-US"/>
              <a:pPr/>
              <a:t>‹#›</a:t>
            </a:fld>
            <a:endParaRPr lang="en-US" dirty="0"/>
          </a:p>
        </p:txBody>
      </p:sp>
    </p:spTree>
    <p:extLst>
      <p:ext uri="{BB962C8B-B14F-4D97-AF65-F5344CB8AC3E}">
        <p14:creationId xmlns:p14="http://schemas.microsoft.com/office/powerpoint/2010/main" val="382208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096DE74-CAF8-1D48-A916-7FE4B71AAB36}" type="slidenum">
              <a:rPr lang="en-US"/>
              <a:pPr/>
              <a:t>‹#›</a:t>
            </a:fld>
            <a:endParaRPr lang="en-US" dirty="0"/>
          </a:p>
        </p:txBody>
      </p:sp>
      <p:sp>
        <p:nvSpPr>
          <p:cNvPr id="9" name="TextBox 8"/>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Tree>
    <p:extLst>
      <p:ext uri="{BB962C8B-B14F-4D97-AF65-F5344CB8AC3E}">
        <p14:creationId xmlns:p14="http://schemas.microsoft.com/office/powerpoint/2010/main" val="344281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nodePh="1">
                                  <p:stCondLst>
                                    <p:cond delay="100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6" name="TextBox 5"/>
          <p:cNvSpPr txBox="1"/>
          <p:nvPr userDrawn="1"/>
        </p:nvSpPr>
        <p:spPr>
          <a:xfrm>
            <a:off x="7975600" y="6384925"/>
            <a:ext cx="736099"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MA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8" presetClass="entr" presetSubtype="6" fill="hold" nodeType="afterEffect">
                  <p:stCondLst>
                    <p:cond delay="1000"/>
                  </p:stCondLst>
                  <p:childTnLst>
                    <p:set>
                      <p:cBhvr>
                        <p:cTn dur="1" fill="hold">
                          <p:stCondLst>
                            <p:cond delay="0"/>
                          </p:stCondLst>
                        </p:cTn>
                        <p:tgtEl>
                          <p:spTgt spid="3"/>
                        </p:tgtEl>
                        <p:attrNameLst>
                          <p:attrName>style.visibility</p:attrName>
                        </p:attrNameLst>
                      </p:cBhvr>
                      <p:to>
                        <p:strVal val="visible"/>
                      </p:to>
                    </p:set>
                    <p:animEffect transition="in" filter="strips(downRight)">
                      <p:cBhvr>
                        <p:cTn dur="1000"/>
                        <p:tgtEl>
                          <p:spTgt spid="3"/>
                        </p:tgtEl>
                      </p:cBhvr>
                    </p:animEffect>
                  </p:childTnLst>
                </p:cTn>
              </p:par>
            </p:tnLst>
          </p:tmpl>
        </p:tmplLst>
      </p:bldP>
    </p:bldLst>
  </p:timing>
  <p:txStyles>
    <p:title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p:titleStyle>
    <p:bodyStyle>
      <a:lvl1pPr marL="342900" indent="-342900" algn="l" defTabSz="457200" rtl="0" fontAlgn="base">
        <a:lnSpc>
          <a:spcPct val="90000"/>
        </a:lnSpc>
        <a:spcBef>
          <a:spcPct val="0"/>
        </a:spcBef>
        <a:spcAft>
          <a:spcPts val="1200"/>
        </a:spcAft>
        <a:buClr>
          <a:schemeClr val="accent1"/>
        </a:buClr>
        <a:buFont typeface="Arial Unicode MS" charset="0"/>
        <a:buChar char="▶"/>
        <a:defRPr sz="3200" kern="1200">
          <a:solidFill>
            <a:schemeClr val="tx1"/>
          </a:solidFill>
          <a:latin typeface="Arial"/>
          <a:ea typeface="ＭＳ Ｐゴシック" charset="0"/>
          <a:cs typeface="Arial"/>
        </a:defRPr>
      </a:lvl1pPr>
      <a:lvl2pPr marL="742950" indent="-285750" algn="l" defTabSz="457200" rtl="0" fontAlgn="base">
        <a:lnSpc>
          <a:spcPct val="90000"/>
        </a:lnSpc>
        <a:spcBef>
          <a:spcPct val="0"/>
        </a:spcBef>
        <a:spcAft>
          <a:spcPts val="1200"/>
        </a:spcAft>
        <a:buClr>
          <a:schemeClr val="accent1"/>
        </a:buClr>
        <a:buFont typeface="Arial Unicode MS" charset="0"/>
        <a:buChar char="▶"/>
        <a:defRPr sz="2800" kern="1200">
          <a:solidFill>
            <a:schemeClr val="tx1"/>
          </a:solidFill>
          <a:latin typeface="Arial"/>
          <a:ea typeface="Arial" charset="0"/>
          <a:cs typeface="Arial"/>
        </a:defRPr>
      </a:lvl2pPr>
      <a:lvl3pPr marL="1143000" indent="-228600" algn="l" defTabSz="457200" rtl="0" fontAlgn="base">
        <a:lnSpc>
          <a:spcPct val="90000"/>
        </a:lnSpc>
        <a:spcBef>
          <a:spcPct val="0"/>
        </a:spcBef>
        <a:spcAft>
          <a:spcPts val="1200"/>
        </a:spcAft>
        <a:buClr>
          <a:schemeClr val="accent1"/>
        </a:buClr>
        <a:buFont typeface="Arial Unicode MS" charset="0"/>
        <a:buChar char="▶"/>
        <a:defRPr sz="2400" kern="1200">
          <a:solidFill>
            <a:schemeClr val="tx1"/>
          </a:solidFill>
          <a:latin typeface="Arial"/>
          <a:ea typeface="Arial" charset="0"/>
          <a:cs typeface="Arial"/>
        </a:defRPr>
      </a:lvl3pPr>
      <a:lvl4pPr marL="16002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4pPr>
      <a:lvl5pPr marL="20574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Module title.jpg"/>
          <p:cNvPicPr>
            <a:picLocks noChangeAspect="1"/>
          </p:cNvPicPr>
          <p:nvPr/>
        </p:nvPicPr>
        <p:blipFill rotWithShape="1">
          <a:blip r:embed="rId2">
            <a:alphaModFix amt="50000"/>
            <a:extLst>
              <a:ext uri="{28A0092B-C50C-407E-A947-70E740481C1C}">
                <a14:useLocalDpi xmlns:a14="http://schemas.microsoft.com/office/drawing/2010/main" val="0"/>
              </a:ext>
            </a:extLst>
          </a:blip>
          <a:srcRect l="15320"/>
          <a:stretch/>
        </p:blipFill>
        <p:spPr>
          <a:xfrm>
            <a:off x="0" y="0"/>
            <a:ext cx="9174164" cy="6858000"/>
          </a:xfrm>
          <a:prstGeom prst="rect">
            <a:avLst/>
          </a:prstGeom>
        </p:spPr>
      </p:pic>
      <p:sp>
        <p:nvSpPr>
          <p:cNvPr id="38" name="Rectangle 6"/>
          <p:cNvSpPr txBox="1">
            <a:spLocks noChangeArrowheads="1"/>
          </p:cNvSpPr>
          <p:nvPr/>
        </p:nvSpPr>
        <p:spPr>
          <a:xfrm>
            <a:off x="706438" y="3944938"/>
            <a:ext cx="6596062" cy="1897062"/>
          </a:xfrm>
          <a:prstGeom prst="rect">
            <a:avLst/>
          </a:prstGeom>
          <a:noFill/>
          <a:ln/>
        </p:spPr>
        <p:txBody>
          <a:bodyPr/>
          <a:lstStyle>
            <a:lvl1pPr marL="342900" indent="-342900" algn="l" defTabSz="457200" rtl="0" eaLnBrk="1" latinLnBrk="0" hangingPunct="1">
              <a:spcBef>
                <a:spcPct val="20000"/>
              </a:spcBef>
              <a:buFont typeface="Arial"/>
              <a:buChar char="•"/>
              <a:defRPr sz="3200" kern="1200">
                <a:solidFill>
                  <a:schemeClr val="tx1"/>
                </a:solidFill>
                <a:latin typeface="Times New Roman"/>
                <a:ea typeface="+mn-ea"/>
                <a:cs typeface="Times New Roman"/>
              </a:defRPr>
            </a:lvl1pPr>
            <a:lvl2pPr marL="742950" indent="-285750" algn="l" defTabSz="457200" rtl="0" eaLnBrk="1" latinLnBrk="0" hangingPunct="1">
              <a:spcBef>
                <a:spcPct val="20000"/>
              </a:spcBef>
              <a:buFont typeface="Arial"/>
              <a:buChar char="–"/>
              <a:defRPr sz="2800" kern="1200">
                <a:solidFill>
                  <a:schemeClr val="tx1"/>
                </a:solidFill>
                <a:latin typeface="Times New Roman"/>
                <a:ea typeface="+mn-ea"/>
                <a:cs typeface="Times New Roman"/>
              </a:defRPr>
            </a:lvl2pPr>
            <a:lvl3pPr marL="1143000" indent="-228600" algn="l" defTabSz="457200" rtl="0" eaLnBrk="1" latinLnBrk="0" hangingPunct="1">
              <a:spcBef>
                <a:spcPct val="20000"/>
              </a:spcBef>
              <a:buFont typeface="Arial"/>
              <a:buChar char="•"/>
              <a:defRPr sz="2400" kern="1200">
                <a:solidFill>
                  <a:schemeClr val="tx1"/>
                </a:solidFill>
                <a:latin typeface="Times New Roman"/>
                <a:ea typeface="+mn-ea"/>
                <a:cs typeface="Times New Roman"/>
              </a:defRPr>
            </a:lvl3pPr>
            <a:lvl4pPr marL="1600200" indent="-228600" algn="l" defTabSz="457200" rtl="0" eaLnBrk="1" latinLnBrk="0" hangingPunct="1">
              <a:spcBef>
                <a:spcPct val="20000"/>
              </a:spcBef>
              <a:buFont typeface="Arial"/>
              <a:buChar char="–"/>
              <a:defRPr sz="2000" kern="1200">
                <a:solidFill>
                  <a:schemeClr val="tx1"/>
                </a:solidFill>
                <a:latin typeface="Times New Roman"/>
                <a:ea typeface="+mn-ea"/>
                <a:cs typeface="Times New Roman"/>
              </a:defRPr>
            </a:lvl4pPr>
            <a:lvl5pPr marL="2057400" indent="-228600" algn="l" defTabSz="457200" rtl="0" eaLnBrk="1" latinLnBrk="0" hangingPunct="1">
              <a:spcBef>
                <a:spcPct val="20000"/>
              </a:spcBef>
              <a:buFont typeface="Arial"/>
              <a:buChar char="»"/>
              <a:defRPr sz="20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0" fontAlgn="auto" hangingPunct="0">
              <a:spcBef>
                <a:spcPts val="0"/>
              </a:spcBef>
              <a:buFontTx/>
              <a:buNone/>
              <a:defRPr/>
            </a:pPr>
            <a:r>
              <a:rPr lang="en-US" sz="2000" b="1" dirty="0">
                <a:solidFill>
                  <a:srgbClr val="333333"/>
                </a:solidFill>
                <a:latin typeface="Arial"/>
                <a:cs typeface="Arial"/>
              </a:rPr>
              <a:t>PowerPoint presentation to accompany </a:t>
            </a:r>
          </a:p>
          <a:p>
            <a:pPr eaLnBrk="0" fontAlgn="auto" hangingPunct="0">
              <a:spcBef>
                <a:spcPts val="0"/>
              </a:spcBef>
              <a:buFontTx/>
              <a:buNone/>
              <a:defRPr/>
            </a:pPr>
            <a:r>
              <a:rPr lang="en-US" sz="2000" b="1" dirty="0">
                <a:solidFill>
                  <a:srgbClr val="333333"/>
                </a:solidFill>
                <a:latin typeface="Arial"/>
                <a:cs typeface="Arial"/>
              </a:rPr>
              <a:t>Heizer, Render, Munson </a:t>
            </a:r>
          </a:p>
          <a:p>
            <a:pPr eaLnBrk="0" fontAlgn="auto" hangingPunct="0">
              <a:spcBef>
                <a:spcPts val="0"/>
              </a:spcBef>
              <a:buFontTx/>
              <a:buNone/>
              <a:defRPr/>
            </a:pPr>
            <a:r>
              <a:rPr lang="en-US" sz="2000" b="1" dirty="0">
                <a:solidFill>
                  <a:srgbClr val="333333"/>
                </a:solidFill>
                <a:latin typeface="Arial"/>
                <a:cs typeface="Arial"/>
              </a:rPr>
              <a:t>Operations Management, Twelfth Edition</a:t>
            </a:r>
          </a:p>
          <a:p>
            <a:pPr eaLnBrk="0" fontAlgn="auto" hangingPunct="0">
              <a:spcBef>
                <a:spcPts val="0"/>
              </a:spcBef>
              <a:buFontTx/>
              <a:buNone/>
              <a:defRPr/>
            </a:pPr>
            <a:r>
              <a:rPr lang="en-US" sz="2000" b="1" dirty="0">
                <a:solidFill>
                  <a:srgbClr val="333333"/>
                </a:solidFill>
                <a:latin typeface="Arial"/>
                <a:cs typeface="Arial"/>
              </a:rPr>
              <a:t>Principles of Operations Management, Tenth Edition</a:t>
            </a:r>
          </a:p>
          <a:p>
            <a:pPr eaLnBrk="0" fontAlgn="auto" hangingPunct="0">
              <a:spcBef>
                <a:spcPts val="0"/>
              </a:spcBef>
              <a:buFontTx/>
              <a:buNone/>
              <a:defRPr/>
            </a:pPr>
            <a:endParaRPr lang="en-US" sz="2000" b="1" dirty="0">
              <a:solidFill>
                <a:srgbClr val="333333"/>
              </a:solidFill>
              <a:latin typeface="Arial"/>
              <a:cs typeface="Arial"/>
            </a:endParaRPr>
          </a:p>
          <a:p>
            <a:pPr marL="0" indent="0" fontAlgn="auto">
              <a:spcBef>
                <a:spcPts val="0"/>
              </a:spcBef>
              <a:buFont typeface="Arial"/>
              <a:buNone/>
              <a:defRPr/>
            </a:pPr>
            <a:r>
              <a:rPr lang="en-US" sz="2000" b="1" dirty="0">
                <a:solidFill>
                  <a:schemeClr val="bg1">
                    <a:lumMod val="50000"/>
                  </a:schemeClr>
                </a:solidFill>
                <a:latin typeface="Arial"/>
                <a:cs typeface="Arial"/>
              </a:rPr>
              <a:t>PowerPoint slides by Jeff Heyl</a:t>
            </a:r>
          </a:p>
        </p:txBody>
      </p:sp>
      <p:sp>
        <p:nvSpPr>
          <p:cNvPr id="12" name="Rectangle 11"/>
          <p:cNvSpPr>
            <a:spLocks noChangeArrowheads="1"/>
          </p:cNvSpPr>
          <p:nvPr/>
        </p:nvSpPr>
        <p:spPr bwMode="auto">
          <a:xfrm>
            <a:off x="6838950" y="1109663"/>
            <a:ext cx="1708150" cy="1666875"/>
          </a:xfrm>
          <a:prstGeom prst="rect">
            <a:avLst/>
          </a:prstGeom>
          <a:solidFill>
            <a:srgbClr val="BFBFBF"/>
          </a:solidFill>
          <a:ln>
            <a:noFill/>
          </a:ln>
          <a:effectLst>
            <a:outerShdw blurRad="63500" dist="23000" dir="5400000" rotWithShape="0">
              <a:srgbClr val="00000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chemeClr val="lt1"/>
              </a:solidFill>
              <a:latin typeface="+mn-lt"/>
              <a:ea typeface="+mn-ea"/>
              <a:cs typeface="+mn-cs"/>
            </a:endParaRPr>
          </a:p>
        </p:txBody>
      </p:sp>
      <p:grpSp>
        <p:nvGrpSpPr>
          <p:cNvPr id="13" name="Group 32"/>
          <p:cNvGrpSpPr>
            <a:grpSpLocks/>
          </p:cNvGrpSpPr>
          <p:nvPr/>
        </p:nvGrpSpPr>
        <p:grpSpPr bwMode="auto">
          <a:xfrm>
            <a:off x="368300" y="638175"/>
            <a:ext cx="6732588" cy="2363788"/>
            <a:chOff x="0" y="1417638"/>
            <a:chExt cx="7500407" cy="1305983"/>
          </a:xfrm>
        </p:grpSpPr>
        <p:sp>
          <p:nvSpPr>
            <p:cNvPr id="14" name="Rectangle 4"/>
            <p:cNvSpPr/>
            <p:nvPr/>
          </p:nvSpPr>
          <p:spPr>
            <a:xfrm>
              <a:off x="7056501" y="1564112"/>
              <a:ext cx="443906" cy="1159509"/>
            </a:xfrm>
            <a:custGeom>
              <a:avLst/>
              <a:gdLst>
                <a:gd name="connsiteX0" fmla="*/ 0 w 443441"/>
                <a:gd name="connsiteY0" fmla="*/ 0 h 1159933"/>
                <a:gd name="connsiteX1" fmla="*/ 443441 w 443441"/>
                <a:gd name="connsiteY1" fmla="*/ 0 h 1159933"/>
                <a:gd name="connsiteX2" fmla="*/ 443441 w 443441"/>
                <a:gd name="connsiteY2" fmla="*/ 1159933 h 1159933"/>
                <a:gd name="connsiteX3" fmla="*/ 0 w 443441"/>
                <a:gd name="connsiteY3" fmla="*/ 1159933 h 1159933"/>
                <a:gd name="connsiteX4" fmla="*/ 0 w 443441"/>
                <a:gd name="connsiteY4" fmla="*/ 0 h 1159933"/>
                <a:gd name="connsiteX0" fmla="*/ 0 w 443441"/>
                <a:gd name="connsiteY0" fmla="*/ 0 h 1159933"/>
                <a:gd name="connsiteX1" fmla="*/ 443441 w 443441"/>
                <a:gd name="connsiteY1" fmla="*/ 0 h 1159933"/>
                <a:gd name="connsiteX2" fmla="*/ 262467 w 443441"/>
                <a:gd name="connsiteY2" fmla="*/ 555095 h 1159933"/>
                <a:gd name="connsiteX3" fmla="*/ 443441 w 443441"/>
                <a:gd name="connsiteY3" fmla="*/ 1159933 h 1159933"/>
                <a:gd name="connsiteX4" fmla="*/ 0 w 443441"/>
                <a:gd name="connsiteY4" fmla="*/ 1159933 h 1159933"/>
                <a:gd name="connsiteX5" fmla="*/ 0 w 443441"/>
                <a:gd name="connsiteY5" fmla="*/ 0 h 1159933"/>
                <a:gd name="connsiteX0" fmla="*/ 0 w 443441"/>
                <a:gd name="connsiteY0" fmla="*/ 0 h 1159933"/>
                <a:gd name="connsiteX1" fmla="*/ 443441 w 443441"/>
                <a:gd name="connsiteY1" fmla="*/ 0 h 1159933"/>
                <a:gd name="connsiteX2" fmla="*/ 262467 w 443441"/>
                <a:gd name="connsiteY2" fmla="*/ 555095 h 1159933"/>
                <a:gd name="connsiteX3" fmla="*/ 443441 w 443441"/>
                <a:gd name="connsiteY3" fmla="*/ 1159933 h 1159933"/>
                <a:gd name="connsiteX4" fmla="*/ 0 w 443441"/>
                <a:gd name="connsiteY4" fmla="*/ 1159933 h 1159933"/>
                <a:gd name="connsiteX5" fmla="*/ 0 w 443441"/>
                <a:gd name="connsiteY5" fmla="*/ 0 h 1159933"/>
                <a:gd name="connsiteX0" fmla="*/ 0 w 443441"/>
                <a:gd name="connsiteY0" fmla="*/ 0 h 1159933"/>
                <a:gd name="connsiteX1" fmla="*/ 443441 w 443441"/>
                <a:gd name="connsiteY1" fmla="*/ 0 h 1159933"/>
                <a:gd name="connsiteX2" fmla="*/ 262467 w 443441"/>
                <a:gd name="connsiteY2" fmla="*/ 555095 h 1159933"/>
                <a:gd name="connsiteX3" fmla="*/ 443441 w 443441"/>
                <a:gd name="connsiteY3" fmla="*/ 1159933 h 1159933"/>
                <a:gd name="connsiteX4" fmla="*/ 0 w 443441"/>
                <a:gd name="connsiteY4" fmla="*/ 1159933 h 1159933"/>
                <a:gd name="connsiteX5" fmla="*/ 0 w 443441"/>
                <a:gd name="connsiteY5" fmla="*/ 0 h 1159933"/>
                <a:gd name="connsiteX0" fmla="*/ 0 w 443441"/>
                <a:gd name="connsiteY0" fmla="*/ 0 h 1159933"/>
                <a:gd name="connsiteX1" fmla="*/ 443441 w 443441"/>
                <a:gd name="connsiteY1" fmla="*/ 0 h 1159933"/>
                <a:gd name="connsiteX2" fmla="*/ 262467 w 443441"/>
                <a:gd name="connsiteY2" fmla="*/ 583670 h 1159933"/>
                <a:gd name="connsiteX3" fmla="*/ 443441 w 443441"/>
                <a:gd name="connsiteY3" fmla="*/ 1159933 h 1159933"/>
                <a:gd name="connsiteX4" fmla="*/ 0 w 443441"/>
                <a:gd name="connsiteY4" fmla="*/ 1159933 h 1159933"/>
                <a:gd name="connsiteX5" fmla="*/ 0 w 443441"/>
                <a:gd name="connsiteY5" fmla="*/ 0 h 1159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3441" h="1159933">
                  <a:moveTo>
                    <a:pt x="0" y="0"/>
                  </a:moveTo>
                  <a:lnTo>
                    <a:pt x="443441" y="0"/>
                  </a:lnTo>
                  <a:lnTo>
                    <a:pt x="262467" y="583670"/>
                  </a:lnTo>
                  <a:lnTo>
                    <a:pt x="443441" y="1159933"/>
                  </a:lnTo>
                  <a:lnTo>
                    <a:pt x="0" y="1159933"/>
                  </a:lnTo>
                  <a:lnTo>
                    <a:pt x="0" y="0"/>
                  </a:lnTo>
                  <a:close/>
                </a:path>
              </a:pathLst>
            </a:custGeom>
            <a:solidFill>
              <a:schemeClr val="tx2"/>
            </a:solidFill>
            <a:ln w="254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Helvetica Neue"/>
                <a:cs typeface="Helvetica Neue"/>
              </a:endParaRPr>
            </a:p>
          </p:txBody>
        </p:sp>
        <p:sp>
          <p:nvSpPr>
            <p:cNvPr id="15" name="Rectangle 14"/>
            <p:cNvSpPr/>
            <p:nvPr/>
          </p:nvSpPr>
          <p:spPr>
            <a:xfrm>
              <a:off x="0" y="1417638"/>
              <a:ext cx="7208596" cy="1159509"/>
            </a:xfrm>
            <a:prstGeom prst="rect">
              <a:avLst/>
            </a:prstGeom>
            <a:solidFill>
              <a:schemeClr val="tx2"/>
            </a:solidFill>
            <a:ln w="254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Helvetica Neue"/>
                <a:cs typeface="Helvetica Neue"/>
              </a:endParaRPr>
            </a:p>
          </p:txBody>
        </p:sp>
        <p:sp>
          <p:nvSpPr>
            <p:cNvPr id="16" name="Freeform 15"/>
            <p:cNvSpPr>
              <a:spLocks/>
            </p:cNvSpPr>
            <p:nvPr/>
          </p:nvSpPr>
          <p:spPr bwMode="auto">
            <a:xfrm>
              <a:off x="7054850" y="2574925"/>
              <a:ext cx="149225" cy="142875"/>
            </a:xfrm>
            <a:custGeom>
              <a:avLst/>
              <a:gdLst>
                <a:gd name="T0" fmla="*/ 149225 w 149225"/>
                <a:gd name="T1" fmla="*/ 0 h 142875"/>
                <a:gd name="T2" fmla="*/ 0 w 149225"/>
                <a:gd name="T3" fmla="*/ 142875 h 142875"/>
                <a:gd name="T4" fmla="*/ 6350 w 149225"/>
                <a:gd name="T5" fmla="*/ 0 h 142875"/>
                <a:gd name="T6" fmla="*/ 149225 w 149225"/>
                <a:gd name="T7" fmla="*/ 0 h 1428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9225" h="142875">
                  <a:moveTo>
                    <a:pt x="149225" y="0"/>
                  </a:moveTo>
                  <a:lnTo>
                    <a:pt x="0" y="142875"/>
                  </a:lnTo>
                  <a:lnTo>
                    <a:pt x="6350" y="0"/>
                  </a:lnTo>
                  <a:lnTo>
                    <a:pt x="149225" y="0"/>
                  </a:lnTo>
                  <a:close/>
                </a:path>
              </a:pathLst>
            </a:custGeom>
            <a:solidFill>
              <a:srgbClr val="7F7F7F"/>
            </a:solidFill>
            <a:ln>
              <a:noFill/>
            </a:ln>
            <a:effectLst>
              <a:outerShdw blurRad="63500" dist="23000" dir="5400000" rotWithShape="0">
                <a:srgbClr val="000000">
                  <a:alpha val="34999"/>
                </a:srgbClr>
              </a:outerShdw>
            </a:effectLst>
            <a:extLst>
              <a:ext uri="{91240B29-F687-4f45-9708-019B960494DF}">
                <a14:hiddenLine xmlns:a14="http://schemas.microsoft.com/office/drawing/2010/main" xmlns="" w="9525" cap="flat" cmpd="sng">
                  <a:solidFill>
                    <a:srgbClr val="000000"/>
                  </a:solidFill>
                  <a:prstDash val="solid"/>
                  <a:round/>
                  <a:headEnd/>
                  <a:tailEnd/>
                </a14:hiddenLine>
              </a:ext>
            </a:extLst>
          </p:spPr>
          <p:txBody>
            <a:bodyPr anchor="ctr"/>
            <a:lstStyle/>
            <a:p>
              <a:endParaRPr lang="en-US" dirty="0"/>
            </a:p>
          </p:txBody>
        </p:sp>
      </p:grpSp>
      <p:sp>
        <p:nvSpPr>
          <p:cNvPr id="17" name="Title 1"/>
          <p:cNvSpPr txBox="1">
            <a:spLocks/>
          </p:cNvSpPr>
          <p:nvPr/>
        </p:nvSpPr>
        <p:spPr bwMode="auto">
          <a:xfrm>
            <a:off x="1104900" y="574675"/>
            <a:ext cx="5499100" cy="2166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US" sz="4400" b="1" dirty="0">
                <a:solidFill>
                  <a:schemeClr val="bg1"/>
                </a:solidFill>
              </a:rPr>
              <a:t>Decision-Making Tools</a:t>
            </a:r>
          </a:p>
        </p:txBody>
      </p:sp>
      <p:sp>
        <p:nvSpPr>
          <p:cNvPr id="18" name="TextBox 17"/>
          <p:cNvSpPr txBox="1"/>
          <p:nvPr/>
        </p:nvSpPr>
        <p:spPr>
          <a:xfrm>
            <a:off x="7048500" y="874713"/>
            <a:ext cx="1274763" cy="2000250"/>
          </a:xfrm>
          <a:prstGeom prst="rect">
            <a:avLst/>
          </a:prstGeom>
          <a:noFill/>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US" sz="12400" dirty="0">
                <a:solidFill>
                  <a:schemeClr val="bg1"/>
                </a:solidFill>
                <a:effectLst>
                  <a:outerShdw blurRad="38100" dist="38100" dir="2700000" algn="tl">
                    <a:srgbClr val="DDDDDD"/>
                  </a:outerShdw>
                </a:effectLst>
              </a:rPr>
              <a:t>A</a:t>
            </a:r>
          </a:p>
        </p:txBody>
      </p:sp>
      <p:sp>
        <p:nvSpPr>
          <p:cNvPr id="19" name="TextBox 18"/>
          <p:cNvSpPr txBox="1"/>
          <p:nvPr/>
        </p:nvSpPr>
        <p:spPr>
          <a:xfrm rot="5400000">
            <a:off x="7789863" y="1776412"/>
            <a:ext cx="1073150" cy="339725"/>
          </a:xfrm>
          <a:prstGeom prst="rect">
            <a:avLst/>
          </a:prstGeom>
          <a:noFill/>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US" sz="1600" b="1" dirty="0">
                <a:solidFill>
                  <a:schemeClr val="bg1"/>
                </a:solidFill>
                <a:effectLst>
                  <a:outerShdw blurRad="38100" dist="38100" dir="2700000" algn="tl">
                    <a:srgbClr val="DDDDDD"/>
                  </a:outerShdw>
                </a:effectLst>
              </a:rPr>
              <a:t>MODULE</a:t>
            </a:r>
          </a:p>
        </p:txBody>
      </p:sp>
    </p:spTree>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r>
              <a:rPr lang="en-US" dirty="0">
                <a:latin typeface="Arial" charset="0"/>
                <a:cs typeface="Arial" charset="0"/>
              </a:rPr>
              <a:t>Uncertainty</a:t>
            </a:r>
          </a:p>
        </p:txBody>
      </p:sp>
      <p:sp>
        <p:nvSpPr>
          <p:cNvPr id="2" name="Content Placeholder 1"/>
          <p:cNvSpPr>
            <a:spLocks noGrp="1"/>
          </p:cNvSpPr>
          <p:nvPr>
            <p:ph idx="1"/>
          </p:nvPr>
        </p:nvSpPr>
        <p:spPr>
          <a:xfrm>
            <a:off x="779463" y="1600200"/>
            <a:ext cx="7594600" cy="4525963"/>
          </a:xfrm>
        </p:spPr>
        <p:txBody>
          <a:bodyPr rtlCol="0">
            <a:normAutofit/>
          </a:bodyPr>
          <a:lstStyle/>
          <a:p>
            <a:pPr marL="514350" indent="-514350" fontAlgn="auto">
              <a:spcBef>
                <a:spcPts val="0"/>
              </a:spcBef>
              <a:buClr>
                <a:schemeClr val="tx1"/>
              </a:buClr>
              <a:buFont typeface="+mj-lt"/>
              <a:buAutoNum type="arabicPeriod" startAt="3"/>
              <a:defRPr/>
            </a:pPr>
            <a:r>
              <a:rPr lang="en-US" b="1" dirty="0">
                <a:solidFill>
                  <a:srgbClr val="255898"/>
                </a:solidFill>
                <a:ea typeface="+mn-ea"/>
              </a:rPr>
              <a:t>Equally likely</a:t>
            </a:r>
          </a:p>
          <a:p>
            <a:pPr lvl="1" fontAlgn="auto">
              <a:spcBef>
                <a:spcPts val="0"/>
              </a:spcBef>
              <a:defRPr/>
            </a:pPr>
            <a:r>
              <a:rPr lang="en-US" dirty="0">
                <a:ea typeface="+mn-ea"/>
              </a:rPr>
              <a:t>Find the alternative with </a:t>
            </a:r>
            <a:r>
              <a:rPr lang="en-US" dirty="0">
                <a:solidFill>
                  <a:srgbClr val="FF0000"/>
                </a:solidFill>
                <a:ea typeface="+mn-ea"/>
              </a:rPr>
              <a:t>the highest average outcome</a:t>
            </a:r>
          </a:p>
          <a:p>
            <a:pPr lvl="1" fontAlgn="auto">
              <a:spcBef>
                <a:spcPts val="0"/>
              </a:spcBef>
              <a:defRPr/>
            </a:pPr>
            <a:r>
              <a:rPr lang="en-US" dirty="0">
                <a:ea typeface="+mn-ea"/>
              </a:rPr>
              <a:t>Pick the outcome with the maximum number</a:t>
            </a:r>
          </a:p>
          <a:p>
            <a:pPr lvl="1" fontAlgn="auto">
              <a:spcBef>
                <a:spcPts val="0"/>
              </a:spcBef>
              <a:defRPr/>
            </a:pPr>
            <a:r>
              <a:rPr lang="en-US" dirty="0">
                <a:ea typeface="+mn-ea"/>
              </a:rPr>
              <a:t>Assumes </a:t>
            </a:r>
            <a:r>
              <a:rPr lang="en-US" dirty="0">
                <a:solidFill>
                  <a:srgbClr val="FF0000"/>
                </a:solidFill>
                <a:ea typeface="+mn-ea"/>
              </a:rPr>
              <a:t>each state of nature is equally likely to occur</a:t>
            </a:r>
          </a:p>
          <a:p>
            <a:pPr fontAlgn="auto">
              <a:spcBef>
                <a:spcPts val="0"/>
              </a:spcBef>
              <a:defRPr/>
            </a:pPr>
            <a:endParaRPr lang="en-US" dirty="0">
              <a:ea typeface="+mn-ea"/>
            </a:endParaRPr>
          </a:p>
        </p:txBody>
      </p:sp>
    </p:spTree>
    <p:extLst>
      <p:ext uri="{BB962C8B-B14F-4D97-AF65-F5344CB8AC3E}">
        <p14:creationId xmlns:p14="http://schemas.microsoft.com/office/powerpoint/2010/main" val="3086023704"/>
      </p:ext>
    </p:extLst>
  </p:cSld>
  <p:clrMapOvr>
    <a:masterClrMapping/>
  </p:clrMapOvr>
  <p:transition>
    <p:strip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10132104"/>
              </p:ext>
            </p:extLst>
          </p:nvPr>
        </p:nvGraphicFramePr>
        <p:xfrm>
          <a:off x="406400" y="1397000"/>
          <a:ext cx="8370888" cy="3162300"/>
        </p:xfrm>
        <a:graphic>
          <a:graphicData uri="http://schemas.openxmlformats.org/drawingml/2006/table">
            <a:tbl>
              <a:tblPr/>
              <a:tblGrid>
                <a:gridCol w="1282700">
                  <a:extLst>
                    <a:ext uri="{9D8B030D-6E8A-4147-A177-3AD203B41FA5}">
                      <a16:colId xmlns:a16="http://schemas.microsoft.com/office/drawing/2014/main" val="20000"/>
                    </a:ext>
                  </a:extLst>
                </a:gridCol>
                <a:gridCol w="431800">
                  <a:extLst>
                    <a:ext uri="{9D8B030D-6E8A-4147-A177-3AD203B41FA5}">
                      <a16:colId xmlns:a16="http://schemas.microsoft.com/office/drawing/2014/main" val="20001"/>
                    </a:ext>
                  </a:extLst>
                </a:gridCol>
                <a:gridCol w="1346200">
                  <a:extLst>
                    <a:ext uri="{9D8B030D-6E8A-4147-A177-3AD203B41FA5}">
                      <a16:colId xmlns:a16="http://schemas.microsoft.com/office/drawing/2014/main" val="20002"/>
                    </a:ext>
                  </a:extLst>
                </a:gridCol>
                <a:gridCol w="1612900">
                  <a:extLst>
                    <a:ext uri="{9D8B030D-6E8A-4147-A177-3AD203B41FA5}">
                      <a16:colId xmlns:a16="http://schemas.microsoft.com/office/drawing/2014/main" val="20003"/>
                    </a:ext>
                  </a:extLst>
                </a:gridCol>
                <a:gridCol w="1206500">
                  <a:extLst>
                    <a:ext uri="{9D8B030D-6E8A-4147-A177-3AD203B41FA5}">
                      <a16:colId xmlns:a16="http://schemas.microsoft.com/office/drawing/2014/main" val="20004"/>
                    </a:ext>
                  </a:extLst>
                </a:gridCol>
                <a:gridCol w="1244600">
                  <a:extLst>
                    <a:ext uri="{9D8B030D-6E8A-4147-A177-3AD203B41FA5}">
                      <a16:colId xmlns:a16="http://schemas.microsoft.com/office/drawing/2014/main" val="20005"/>
                    </a:ext>
                  </a:extLst>
                </a:gridCol>
                <a:gridCol w="1246188">
                  <a:extLst>
                    <a:ext uri="{9D8B030D-6E8A-4147-A177-3AD203B41FA5}">
                      <a16:colId xmlns:a16="http://schemas.microsoft.com/office/drawing/2014/main" val="20006"/>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FFFFFF"/>
                          </a:solidFill>
                          <a:effectLst/>
                          <a:latin typeface="Arial" charset="0"/>
                          <a:ea typeface="ＭＳ Ｐゴシック" charset="0"/>
                          <a:cs typeface="Arial" charset="0"/>
                        </a:rPr>
                        <a:t>TABLE A.2</a:t>
                      </a:r>
                    </a:p>
                  </a:txBody>
                  <a:tcPr anchor="ct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tx1"/>
                    </a:solidFill>
                  </a:tcPr>
                </a:tc>
                <a:tc gridSpan="6">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Decision Table for Decision Making Under Uncertainty</a:t>
                      </a:r>
                    </a:p>
                  </a:txBody>
                  <a:tcPr anchor="ct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14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bg1"/>
                        </a:solidFill>
                        <a:effectLst/>
                        <a:latin typeface="Arial" charset="0"/>
                        <a:ea typeface="ＭＳ Ｐゴシック" charset="0"/>
                        <a:cs typeface="Arial" charset="0"/>
                      </a:endParaRPr>
                    </a:p>
                  </a:txBody>
                  <a:tcPr anchor="ct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a:ln>
                            <a:noFill/>
                          </a:ln>
                          <a:solidFill>
                            <a:schemeClr val="bg1"/>
                          </a:solidFill>
                          <a:effectLst/>
                          <a:latin typeface="Arial" charset="0"/>
                          <a:ea typeface="ＭＳ Ｐゴシック" charset="0"/>
                          <a:cs typeface="Arial" charset="0"/>
                        </a:rPr>
                        <a:t>STATES OF NATURE</a:t>
                      </a:r>
                    </a:p>
                  </a:txBody>
                  <a:tcPr anchor="ct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bg1"/>
                        </a:solidFill>
                        <a:effectLst/>
                        <a:latin typeface="Arial" charset="0"/>
                        <a:ea typeface="ＭＳ Ｐゴシック" charset="0"/>
                        <a:cs typeface="Arial" charset="0"/>
                      </a:endParaRPr>
                    </a:p>
                  </a:txBody>
                  <a:tcPr anchor="ct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bg1"/>
                        </a:solidFill>
                        <a:effectLst/>
                        <a:latin typeface="Arial" charset="0"/>
                        <a:ea typeface="ＭＳ Ｐゴシック" charset="0"/>
                        <a:cs typeface="Arial" charset="0"/>
                      </a:endParaRPr>
                    </a:p>
                  </a:txBody>
                  <a:tcPr anchor="ct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bg1"/>
                        </a:solidFill>
                        <a:effectLst/>
                        <a:latin typeface="Arial" charset="0"/>
                        <a:ea typeface="ＭＳ Ｐゴシック" charset="0"/>
                        <a:cs typeface="Arial" charset="0"/>
                      </a:endParaRP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714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ea typeface="ＭＳ Ｐゴシック" charset="0"/>
                          <a:cs typeface="Arial" charset="0"/>
                        </a:rPr>
                        <a:t>ALTERNATIVES</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ea typeface="ＭＳ Ｐゴシック" charset="0"/>
                          <a:cs typeface="Arial" charset="0"/>
                        </a:rPr>
                        <a:t>FAVORABLE MARKET</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ea typeface="ＭＳ Ｐゴシック" charset="0"/>
                          <a:cs typeface="Arial" charset="0"/>
                        </a:rPr>
                        <a:t>UNFAVORABLE MARKET</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ea typeface="ＭＳ Ｐゴシック" charset="0"/>
                          <a:cs typeface="Arial" charset="0"/>
                        </a:rPr>
                        <a:t>MAXIMUM IN ROW</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ea typeface="ＭＳ Ｐゴシック" charset="0"/>
                          <a:cs typeface="Arial" charset="0"/>
                        </a:rPr>
                        <a:t>MINIMUM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ea typeface="ＭＳ Ｐゴシック" charset="0"/>
                          <a:cs typeface="Arial" charset="0"/>
                        </a:rPr>
                        <a:t>IN ROW</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ea typeface="ＭＳ Ｐゴシック" charset="0"/>
                          <a:cs typeface="Arial" charset="0"/>
                        </a:rPr>
                        <a:t>ROW AVERAGE</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Construct large plant</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$200,000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168400" algn="r"/>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–$180,000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$200,000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901700" algn="r"/>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–$180,000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$10,000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Construct small plant</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$100,000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168400" algn="r"/>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  20,000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$100,000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901700" algn="r"/>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  20,000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$40,000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Do nothing</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168400" algn="r"/>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           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901700" algn="r"/>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           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Arial" charset="0"/>
                      </a:endParaRP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Arial" charset="0"/>
                      </a:endParaRP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Arial" charset="0"/>
                      </a:endParaRP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Arial" charset="0"/>
                      </a:endParaRP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Arial" charset="0"/>
                      </a:endParaRP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Arial" charset="0"/>
                      </a:endParaRP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5895" name="Rectangle 2"/>
          <p:cNvSpPr>
            <a:spLocks noGrp="1" noChangeArrowheads="1"/>
          </p:cNvSpPr>
          <p:nvPr>
            <p:ph type="title"/>
          </p:nvPr>
        </p:nvSpPr>
        <p:spPr/>
        <p:txBody>
          <a:bodyPr/>
          <a:lstStyle/>
          <a:p>
            <a:r>
              <a:rPr lang="en-US" dirty="0">
                <a:latin typeface="Arial" charset="0"/>
                <a:cs typeface="Arial" charset="0"/>
              </a:rPr>
              <a:t>Uncertainty Example</a:t>
            </a:r>
          </a:p>
        </p:txBody>
      </p:sp>
      <p:sp>
        <p:nvSpPr>
          <p:cNvPr id="38922" name="Rectangle 10"/>
          <p:cNvSpPr>
            <a:spLocks noChangeArrowheads="1"/>
          </p:cNvSpPr>
          <p:nvPr/>
        </p:nvSpPr>
        <p:spPr bwMode="auto">
          <a:xfrm>
            <a:off x="879475" y="4865688"/>
            <a:ext cx="7199313" cy="1354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457200" indent="-457200">
              <a:spcAft>
                <a:spcPts val="600"/>
              </a:spcAft>
              <a:buFont typeface="Times" charset="0"/>
              <a:buAutoNum type="arabicPeriod"/>
            </a:pPr>
            <a:r>
              <a:rPr lang="en-US" sz="2400" dirty="0"/>
              <a:t>Maximax choice is to construct a large plant</a:t>
            </a:r>
          </a:p>
          <a:p>
            <a:pPr marL="457200" indent="-457200">
              <a:spcAft>
                <a:spcPts val="600"/>
              </a:spcAft>
              <a:buFont typeface="Times" charset="0"/>
              <a:buAutoNum type="arabicPeriod"/>
            </a:pPr>
            <a:r>
              <a:rPr lang="en-US" sz="2400" dirty="0"/>
              <a:t>Maximin choice is to do nothing</a:t>
            </a:r>
          </a:p>
          <a:p>
            <a:pPr marL="457200" indent="-457200">
              <a:spcAft>
                <a:spcPts val="600"/>
              </a:spcAft>
              <a:buFont typeface="Times" charset="0"/>
              <a:buAutoNum type="arabicPeriod"/>
            </a:pPr>
            <a:r>
              <a:rPr lang="en-US" sz="2400" dirty="0"/>
              <a:t>Equally likely choice is to construct a small plant</a:t>
            </a:r>
          </a:p>
        </p:txBody>
      </p:sp>
      <p:grpSp>
        <p:nvGrpSpPr>
          <p:cNvPr id="38923" name="Group 11"/>
          <p:cNvGrpSpPr>
            <a:grpSpLocks/>
          </p:cNvGrpSpPr>
          <p:nvPr/>
        </p:nvGrpSpPr>
        <p:grpSpPr bwMode="auto">
          <a:xfrm>
            <a:off x="5176838" y="3068638"/>
            <a:ext cx="1181100" cy="1450975"/>
            <a:chOff x="3238" y="2018"/>
            <a:chExt cx="744" cy="914"/>
          </a:xfrm>
        </p:grpSpPr>
        <p:sp>
          <p:nvSpPr>
            <p:cNvPr id="35904" name="Rectangle 12"/>
            <p:cNvSpPr>
              <a:spLocks noChangeArrowheads="1"/>
            </p:cNvSpPr>
            <p:nvPr/>
          </p:nvSpPr>
          <p:spPr bwMode="auto">
            <a:xfrm>
              <a:off x="3238" y="2719"/>
              <a:ext cx="633"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Maximax</a:t>
              </a:r>
            </a:p>
          </p:txBody>
        </p:sp>
        <p:sp>
          <p:nvSpPr>
            <p:cNvPr id="35905" name="Freeform 13"/>
            <p:cNvSpPr>
              <a:spLocks/>
            </p:cNvSpPr>
            <p:nvPr/>
          </p:nvSpPr>
          <p:spPr bwMode="auto">
            <a:xfrm>
              <a:off x="3842" y="2018"/>
              <a:ext cx="140" cy="822"/>
            </a:xfrm>
            <a:custGeom>
              <a:avLst/>
              <a:gdLst>
                <a:gd name="T0" fmla="*/ 0 w 123"/>
                <a:gd name="T1" fmla="*/ 822 h 344"/>
                <a:gd name="T2" fmla="*/ 140 w 123"/>
                <a:gd name="T3" fmla="*/ 822 h 344"/>
                <a:gd name="T4" fmla="*/ 140 w 123"/>
                <a:gd name="T5" fmla="*/ 0 h 344"/>
                <a:gd name="T6" fmla="*/ 0 w 123"/>
                <a:gd name="T7" fmla="*/ 0 h 344"/>
                <a:gd name="T8" fmla="*/ 0 60000 65536"/>
                <a:gd name="T9" fmla="*/ 0 60000 65536"/>
                <a:gd name="T10" fmla="*/ 0 60000 65536"/>
                <a:gd name="T11" fmla="*/ 0 60000 65536"/>
                <a:gd name="T12" fmla="*/ 0 w 123"/>
                <a:gd name="T13" fmla="*/ 0 h 344"/>
                <a:gd name="T14" fmla="*/ 123 w 123"/>
                <a:gd name="T15" fmla="*/ 344 h 344"/>
              </a:gdLst>
              <a:ahLst/>
              <a:cxnLst>
                <a:cxn ang="T8">
                  <a:pos x="T0" y="T1"/>
                </a:cxn>
                <a:cxn ang="T9">
                  <a:pos x="T2" y="T3"/>
                </a:cxn>
                <a:cxn ang="T10">
                  <a:pos x="T4" y="T5"/>
                </a:cxn>
                <a:cxn ang="T11">
                  <a:pos x="T6" y="T7"/>
                </a:cxn>
              </a:cxnLst>
              <a:rect l="T12" t="T13" r="T14" b="T15"/>
              <a:pathLst>
                <a:path w="123" h="344">
                  <a:moveTo>
                    <a:pt x="0" y="344"/>
                  </a:moveTo>
                  <a:lnTo>
                    <a:pt x="123" y="344"/>
                  </a:lnTo>
                  <a:lnTo>
                    <a:pt x="123" y="0"/>
                  </a:lnTo>
                  <a:lnTo>
                    <a:pt x="0" y="0"/>
                  </a:lnTo>
                </a:path>
              </a:pathLst>
            </a:custGeom>
            <a:noFill/>
            <a:ln w="38100" cmpd="sng">
              <a:solidFill>
                <a:schemeClr val="tx1"/>
              </a:solidFill>
              <a:round/>
              <a:headEnd type="none" w="med" len="sm"/>
              <a:tailEnd type="triangle" w="med" len="sm"/>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grpSp>
      <p:grpSp>
        <p:nvGrpSpPr>
          <p:cNvPr id="38926" name="Group 14"/>
          <p:cNvGrpSpPr>
            <a:grpSpLocks/>
          </p:cNvGrpSpPr>
          <p:nvPr/>
        </p:nvGrpSpPr>
        <p:grpSpPr bwMode="auto">
          <a:xfrm>
            <a:off x="6507163" y="4022725"/>
            <a:ext cx="1190625" cy="496888"/>
            <a:chOff x="4076" y="2619"/>
            <a:chExt cx="750" cy="313"/>
          </a:xfrm>
        </p:grpSpPr>
        <p:sp>
          <p:nvSpPr>
            <p:cNvPr id="35902" name="Rectangle 15"/>
            <p:cNvSpPr>
              <a:spLocks noChangeArrowheads="1"/>
            </p:cNvSpPr>
            <p:nvPr/>
          </p:nvSpPr>
          <p:spPr bwMode="auto">
            <a:xfrm>
              <a:off x="4076" y="2719"/>
              <a:ext cx="597"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Maximin</a:t>
              </a:r>
            </a:p>
          </p:txBody>
        </p:sp>
        <p:sp>
          <p:nvSpPr>
            <p:cNvPr id="35903" name="Freeform 16"/>
            <p:cNvSpPr>
              <a:spLocks/>
            </p:cNvSpPr>
            <p:nvPr/>
          </p:nvSpPr>
          <p:spPr bwMode="auto">
            <a:xfrm>
              <a:off x="4686" y="2619"/>
              <a:ext cx="140" cy="221"/>
            </a:xfrm>
            <a:custGeom>
              <a:avLst/>
              <a:gdLst>
                <a:gd name="T0" fmla="*/ 0 w 123"/>
                <a:gd name="T1" fmla="*/ 221 h 344"/>
                <a:gd name="T2" fmla="*/ 140 w 123"/>
                <a:gd name="T3" fmla="*/ 221 h 344"/>
                <a:gd name="T4" fmla="*/ 140 w 123"/>
                <a:gd name="T5" fmla="*/ 0 h 344"/>
                <a:gd name="T6" fmla="*/ 0 w 123"/>
                <a:gd name="T7" fmla="*/ 0 h 344"/>
                <a:gd name="T8" fmla="*/ 0 60000 65536"/>
                <a:gd name="T9" fmla="*/ 0 60000 65536"/>
                <a:gd name="T10" fmla="*/ 0 60000 65536"/>
                <a:gd name="T11" fmla="*/ 0 60000 65536"/>
                <a:gd name="T12" fmla="*/ 0 w 123"/>
                <a:gd name="T13" fmla="*/ 0 h 344"/>
                <a:gd name="T14" fmla="*/ 123 w 123"/>
                <a:gd name="T15" fmla="*/ 344 h 344"/>
              </a:gdLst>
              <a:ahLst/>
              <a:cxnLst>
                <a:cxn ang="T8">
                  <a:pos x="T0" y="T1"/>
                </a:cxn>
                <a:cxn ang="T9">
                  <a:pos x="T2" y="T3"/>
                </a:cxn>
                <a:cxn ang="T10">
                  <a:pos x="T4" y="T5"/>
                </a:cxn>
                <a:cxn ang="T11">
                  <a:pos x="T6" y="T7"/>
                </a:cxn>
              </a:cxnLst>
              <a:rect l="T12" t="T13" r="T14" b="T15"/>
              <a:pathLst>
                <a:path w="123" h="344">
                  <a:moveTo>
                    <a:pt x="0" y="344"/>
                  </a:moveTo>
                  <a:lnTo>
                    <a:pt x="123" y="344"/>
                  </a:lnTo>
                  <a:lnTo>
                    <a:pt x="123" y="0"/>
                  </a:lnTo>
                  <a:lnTo>
                    <a:pt x="0" y="0"/>
                  </a:lnTo>
                </a:path>
              </a:pathLst>
            </a:custGeom>
            <a:noFill/>
            <a:ln w="38100" cmpd="sng">
              <a:solidFill>
                <a:schemeClr val="tx1"/>
              </a:solidFill>
              <a:round/>
              <a:headEnd type="none" w="sm" len="sm"/>
              <a:tailEnd type="triangle" w="med" len="sm"/>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grpSp>
      <p:grpSp>
        <p:nvGrpSpPr>
          <p:cNvPr id="38929" name="Group 17"/>
          <p:cNvGrpSpPr>
            <a:grpSpLocks/>
          </p:cNvGrpSpPr>
          <p:nvPr/>
        </p:nvGrpSpPr>
        <p:grpSpPr bwMode="auto">
          <a:xfrm>
            <a:off x="7747000" y="3654425"/>
            <a:ext cx="1073150" cy="982663"/>
            <a:chOff x="4857" y="2387"/>
            <a:chExt cx="676" cy="619"/>
          </a:xfrm>
        </p:grpSpPr>
        <p:sp>
          <p:nvSpPr>
            <p:cNvPr id="35900" name="Rectangle 18"/>
            <p:cNvSpPr>
              <a:spLocks noChangeArrowheads="1"/>
            </p:cNvSpPr>
            <p:nvPr/>
          </p:nvSpPr>
          <p:spPr bwMode="auto">
            <a:xfrm>
              <a:off x="4857" y="2680"/>
              <a:ext cx="676" cy="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nSpc>
                  <a:spcPct val="85000"/>
                </a:lnSpc>
              </a:pPr>
              <a:r>
                <a:rPr lang="en-US" sz="1600" dirty="0"/>
                <a:t>Equally likely</a:t>
              </a:r>
            </a:p>
          </p:txBody>
        </p:sp>
        <p:sp>
          <p:nvSpPr>
            <p:cNvPr id="35901" name="Freeform 19"/>
            <p:cNvSpPr>
              <a:spLocks/>
            </p:cNvSpPr>
            <p:nvPr/>
          </p:nvSpPr>
          <p:spPr bwMode="auto">
            <a:xfrm>
              <a:off x="5371" y="2387"/>
              <a:ext cx="140" cy="453"/>
            </a:xfrm>
            <a:custGeom>
              <a:avLst/>
              <a:gdLst>
                <a:gd name="T0" fmla="*/ 0 w 123"/>
                <a:gd name="T1" fmla="*/ 453 h 344"/>
                <a:gd name="T2" fmla="*/ 140 w 123"/>
                <a:gd name="T3" fmla="*/ 453 h 344"/>
                <a:gd name="T4" fmla="*/ 140 w 123"/>
                <a:gd name="T5" fmla="*/ 0 h 344"/>
                <a:gd name="T6" fmla="*/ 0 w 123"/>
                <a:gd name="T7" fmla="*/ 0 h 344"/>
                <a:gd name="T8" fmla="*/ 0 60000 65536"/>
                <a:gd name="T9" fmla="*/ 0 60000 65536"/>
                <a:gd name="T10" fmla="*/ 0 60000 65536"/>
                <a:gd name="T11" fmla="*/ 0 60000 65536"/>
                <a:gd name="T12" fmla="*/ 0 w 123"/>
                <a:gd name="T13" fmla="*/ 0 h 344"/>
                <a:gd name="T14" fmla="*/ 123 w 123"/>
                <a:gd name="T15" fmla="*/ 344 h 344"/>
              </a:gdLst>
              <a:ahLst/>
              <a:cxnLst>
                <a:cxn ang="T8">
                  <a:pos x="T0" y="T1"/>
                </a:cxn>
                <a:cxn ang="T9">
                  <a:pos x="T2" y="T3"/>
                </a:cxn>
                <a:cxn ang="T10">
                  <a:pos x="T4" y="T5"/>
                </a:cxn>
                <a:cxn ang="T11">
                  <a:pos x="T6" y="T7"/>
                </a:cxn>
              </a:cxnLst>
              <a:rect l="T12" t="T13" r="T14" b="T15"/>
              <a:pathLst>
                <a:path w="123" h="344">
                  <a:moveTo>
                    <a:pt x="0" y="344"/>
                  </a:moveTo>
                  <a:lnTo>
                    <a:pt x="123" y="344"/>
                  </a:lnTo>
                  <a:lnTo>
                    <a:pt x="123" y="0"/>
                  </a:lnTo>
                  <a:lnTo>
                    <a:pt x="0" y="0"/>
                  </a:lnTo>
                </a:path>
              </a:pathLst>
            </a:custGeom>
            <a:noFill/>
            <a:ln w="38100" cmpd="sng">
              <a:solidFill>
                <a:schemeClr val="tx1"/>
              </a:solidFill>
              <a:round/>
              <a:headEnd type="none" w="sm" len="sm"/>
              <a:tailEnd type="triangle" w="med" len="sm"/>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grpSp>
    </p:spTree>
    <p:extLst>
      <p:ext uri="{BB962C8B-B14F-4D97-AF65-F5344CB8AC3E}">
        <p14:creationId xmlns:p14="http://schemas.microsoft.com/office/powerpoint/2010/main" val="247635757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72"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2/3*#ppt_w"/>
                                          </p:val>
                                        </p:tav>
                                        <p:tav tm="100000">
                                          <p:val>
                                            <p:strVal val="#ppt_w"/>
                                          </p:val>
                                        </p:tav>
                                      </p:tavLst>
                                    </p:anim>
                                    <p:anim calcmode="lin" valueType="num">
                                      <p:cBhvr>
                                        <p:cTn id="8" dur="1000" fill="hold"/>
                                        <p:tgtEl>
                                          <p:spTgt spid="2"/>
                                        </p:tgtEl>
                                        <p:attrNameLst>
                                          <p:attrName>ppt_h</p:attrName>
                                        </p:attrNameLst>
                                      </p:cBhvr>
                                      <p:tavLst>
                                        <p:tav tm="0">
                                          <p:val>
                                            <p:strVal val="2/3*#ppt_h"/>
                                          </p:val>
                                        </p:tav>
                                        <p:tav tm="100000">
                                          <p:val>
                                            <p:strVal val="#ppt_h"/>
                                          </p:val>
                                        </p:tav>
                                      </p:tavLst>
                                    </p:anim>
                                  </p:childTnLst>
                                </p:cTn>
                              </p:par>
                            </p:childTnLst>
                          </p:cTn>
                        </p:par>
                        <p:par>
                          <p:cTn id="9" fill="hold" nodeType="afterGroup">
                            <p:stCondLst>
                              <p:cond delay="2000"/>
                            </p:stCondLst>
                            <p:childTnLst>
                              <p:par>
                                <p:cTn id="10" presetID="22" presetClass="entr" presetSubtype="4" fill="hold" nodeType="afterEffect">
                                  <p:stCondLst>
                                    <p:cond delay="1000"/>
                                  </p:stCondLst>
                                  <p:childTnLst>
                                    <p:set>
                                      <p:cBhvr>
                                        <p:cTn id="11" dur="1" fill="hold">
                                          <p:stCondLst>
                                            <p:cond delay="0"/>
                                          </p:stCondLst>
                                        </p:cTn>
                                        <p:tgtEl>
                                          <p:spTgt spid="38923"/>
                                        </p:tgtEl>
                                        <p:attrNameLst>
                                          <p:attrName>style.visibility</p:attrName>
                                        </p:attrNameLst>
                                      </p:cBhvr>
                                      <p:to>
                                        <p:strVal val="visible"/>
                                      </p:to>
                                    </p:set>
                                    <p:animEffect transition="in" filter="wipe(down)">
                                      <p:cBhvr>
                                        <p:cTn id="12" dur="1000"/>
                                        <p:tgtEl>
                                          <p:spTgt spid="38923"/>
                                        </p:tgtEl>
                                      </p:cBhvr>
                                    </p:animEffect>
                                  </p:childTnLst>
                                </p:cTn>
                              </p:par>
                            </p:childTnLst>
                          </p:cTn>
                        </p:par>
                        <p:par>
                          <p:cTn id="13" fill="hold" nodeType="afterGroup">
                            <p:stCondLst>
                              <p:cond delay="4000"/>
                            </p:stCondLst>
                            <p:childTnLst>
                              <p:par>
                                <p:cTn id="14" presetID="22" presetClass="entr" presetSubtype="4" fill="hold" nodeType="afterEffect">
                                  <p:stCondLst>
                                    <p:cond delay="1000"/>
                                  </p:stCondLst>
                                  <p:childTnLst>
                                    <p:set>
                                      <p:cBhvr>
                                        <p:cTn id="15" dur="1" fill="hold">
                                          <p:stCondLst>
                                            <p:cond delay="0"/>
                                          </p:stCondLst>
                                        </p:cTn>
                                        <p:tgtEl>
                                          <p:spTgt spid="38926"/>
                                        </p:tgtEl>
                                        <p:attrNameLst>
                                          <p:attrName>style.visibility</p:attrName>
                                        </p:attrNameLst>
                                      </p:cBhvr>
                                      <p:to>
                                        <p:strVal val="visible"/>
                                      </p:to>
                                    </p:set>
                                    <p:animEffect transition="in" filter="wipe(down)">
                                      <p:cBhvr>
                                        <p:cTn id="16" dur="1000"/>
                                        <p:tgtEl>
                                          <p:spTgt spid="38926"/>
                                        </p:tgtEl>
                                      </p:cBhvr>
                                    </p:animEffect>
                                  </p:childTnLst>
                                </p:cTn>
                              </p:par>
                            </p:childTnLst>
                          </p:cTn>
                        </p:par>
                        <p:par>
                          <p:cTn id="17" fill="hold" nodeType="afterGroup">
                            <p:stCondLst>
                              <p:cond delay="6000"/>
                            </p:stCondLst>
                            <p:childTnLst>
                              <p:par>
                                <p:cTn id="18" presetID="22" presetClass="entr" presetSubtype="4" fill="hold" nodeType="afterEffect">
                                  <p:stCondLst>
                                    <p:cond delay="1000"/>
                                  </p:stCondLst>
                                  <p:childTnLst>
                                    <p:set>
                                      <p:cBhvr>
                                        <p:cTn id="19" dur="1" fill="hold">
                                          <p:stCondLst>
                                            <p:cond delay="0"/>
                                          </p:stCondLst>
                                        </p:cTn>
                                        <p:tgtEl>
                                          <p:spTgt spid="38929"/>
                                        </p:tgtEl>
                                        <p:attrNameLst>
                                          <p:attrName>style.visibility</p:attrName>
                                        </p:attrNameLst>
                                      </p:cBhvr>
                                      <p:to>
                                        <p:strVal val="visible"/>
                                      </p:to>
                                    </p:set>
                                    <p:animEffect transition="in" filter="wipe(down)">
                                      <p:cBhvr>
                                        <p:cTn id="20" dur="1000"/>
                                        <p:tgtEl>
                                          <p:spTgt spid="38929"/>
                                        </p:tgtEl>
                                      </p:cBhvr>
                                    </p:animEffect>
                                  </p:childTnLst>
                                </p:cTn>
                              </p:par>
                            </p:childTnLst>
                          </p:cTn>
                        </p:par>
                        <p:par>
                          <p:cTn id="21" fill="hold" nodeType="afterGroup">
                            <p:stCondLst>
                              <p:cond delay="8000"/>
                            </p:stCondLst>
                            <p:childTnLst>
                              <p:par>
                                <p:cTn id="22" presetID="22" presetClass="entr" presetSubtype="8" fill="hold" grpId="0" nodeType="afterEffect">
                                  <p:stCondLst>
                                    <p:cond delay="1000"/>
                                  </p:stCondLst>
                                  <p:childTnLst>
                                    <p:set>
                                      <p:cBhvr>
                                        <p:cTn id="23" dur="1" fill="hold">
                                          <p:stCondLst>
                                            <p:cond delay="0"/>
                                          </p:stCondLst>
                                        </p:cTn>
                                        <p:tgtEl>
                                          <p:spTgt spid="38922"/>
                                        </p:tgtEl>
                                        <p:attrNameLst>
                                          <p:attrName>style.visibility</p:attrName>
                                        </p:attrNameLst>
                                      </p:cBhvr>
                                      <p:to>
                                        <p:strVal val="visible"/>
                                      </p:to>
                                    </p:set>
                                    <p:animEffect transition="in" filter="wipe(left)">
                                      <p:cBhvr>
                                        <p:cTn id="24" dur="1000"/>
                                        <p:tgtEl>
                                          <p:spTgt spid="38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r>
              <a:rPr lang="en-US" dirty="0">
                <a:latin typeface="Arial" charset="0"/>
                <a:cs typeface="Arial" charset="0"/>
              </a:rPr>
              <a:t>Decision Making Under Risk</a:t>
            </a:r>
          </a:p>
        </p:txBody>
      </p:sp>
      <p:sp>
        <p:nvSpPr>
          <p:cNvPr id="36866" name="Content Placeholder 1"/>
          <p:cNvSpPr>
            <a:spLocks noGrp="1"/>
          </p:cNvSpPr>
          <p:nvPr>
            <p:ph idx="1"/>
          </p:nvPr>
        </p:nvSpPr>
        <p:spPr>
          <a:xfrm>
            <a:off x="731838" y="1600200"/>
            <a:ext cx="7747000" cy="4525963"/>
          </a:xfrm>
        </p:spPr>
        <p:txBody>
          <a:bodyPr/>
          <a:lstStyle/>
          <a:p>
            <a:pPr>
              <a:buFont typeface="Arial Unicode MS" charset="0"/>
              <a:buChar char="▶"/>
            </a:pPr>
            <a:r>
              <a:rPr lang="en-US" dirty="0">
                <a:latin typeface="Arial" charset="0"/>
                <a:cs typeface="Arial" charset="0"/>
              </a:rPr>
              <a:t>Each possible state of nature has an assumed probability</a:t>
            </a:r>
          </a:p>
          <a:p>
            <a:pPr>
              <a:buFont typeface="Arial Unicode MS" charset="0"/>
              <a:buChar char="▶"/>
            </a:pPr>
            <a:r>
              <a:rPr lang="en-US" dirty="0">
                <a:latin typeface="Arial" charset="0"/>
                <a:cs typeface="Arial" charset="0"/>
              </a:rPr>
              <a:t>States of nature are mutually exclusive</a:t>
            </a:r>
          </a:p>
          <a:p>
            <a:pPr>
              <a:buFont typeface="Arial Unicode MS" charset="0"/>
              <a:buChar char="▶"/>
            </a:pPr>
            <a:r>
              <a:rPr lang="en-US" dirty="0">
                <a:latin typeface="Arial" charset="0"/>
                <a:cs typeface="Arial" charset="0"/>
              </a:rPr>
              <a:t>Probabilities must sum to 1</a:t>
            </a:r>
          </a:p>
          <a:p>
            <a:pPr>
              <a:buFont typeface="Arial Unicode MS" charset="0"/>
              <a:buChar char="▶"/>
            </a:pPr>
            <a:r>
              <a:rPr lang="en-US" dirty="0">
                <a:latin typeface="Arial" charset="0"/>
                <a:cs typeface="Arial" charset="0"/>
              </a:rPr>
              <a:t>Determine the </a:t>
            </a:r>
            <a:r>
              <a:rPr lang="en-US" b="1" dirty="0">
                <a:solidFill>
                  <a:schemeClr val="tx2"/>
                </a:solidFill>
                <a:latin typeface="Arial" charset="0"/>
                <a:cs typeface="Arial" charset="0"/>
              </a:rPr>
              <a:t>expected monetary value </a:t>
            </a:r>
            <a:r>
              <a:rPr lang="en-US" dirty="0">
                <a:latin typeface="Arial" charset="0"/>
                <a:cs typeface="Arial" charset="0"/>
              </a:rPr>
              <a:t>(</a:t>
            </a:r>
            <a:r>
              <a:rPr lang="en-US" b="1" dirty="0">
                <a:solidFill>
                  <a:srgbClr val="255898"/>
                </a:solidFill>
                <a:latin typeface="Arial" charset="0"/>
                <a:cs typeface="Arial" charset="0"/>
              </a:rPr>
              <a:t>EMV</a:t>
            </a:r>
            <a:r>
              <a:rPr lang="en-US" dirty="0">
                <a:latin typeface="Arial" charset="0"/>
                <a:cs typeface="Arial" charset="0"/>
              </a:rPr>
              <a:t>) for each alternative</a:t>
            </a:r>
          </a:p>
        </p:txBody>
      </p:sp>
    </p:spTree>
    <p:extLst>
      <p:ext uri="{BB962C8B-B14F-4D97-AF65-F5344CB8AC3E}">
        <p14:creationId xmlns:p14="http://schemas.microsoft.com/office/powerpoint/2010/main" val="1551266353"/>
      </p:ext>
    </p:extLst>
  </p:cSld>
  <p:clrMapOvr>
    <a:masterClrMapping/>
  </p:clrMapOvr>
  <p:transition>
    <p:pull dir="l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r>
              <a:rPr lang="en-US" dirty="0">
                <a:latin typeface="Arial" charset="0"/>
                <a:cs typeface="Arial" charset="0"/>
              </a:rPr>
              <a:t>Expected Monetary Value</a:t>
            </a:r>
          </a:p>
        </p:txBody>
      </p:sp>
      <p:graphicFrame>
        <p:nvGraphicFramePr>
          <p:cNvPr id="40963" name="Group 3"/>
          <p:cNvGraphicFramePr>
            <a:graphicFrameLocks noGrp="1"/>
          </p:cNvGraphicFramePr>
          <p:nvPr/>
        </p:nvGraphicFramePr>
        <p:xfrm>
          <a:off x="685800" y="1993900"/>
          <a:ext cx="7772400" cy="4043680"/>
        </p:xfrm>
        <a:graphic>
          <a:graphicData uri="http://schemas.openxmlformats.org/drawingml/2006/table">
            <a:tbl>
              <a:tblPr/>
              <a:tblGrid>
                <a:gridCol w="3149600">
                  <a:extLst>
                    <a:ext uri="{9D8B030D-6E8A-4147-A177-3AD203B41FA5}">
                      <a16:colId xmlns:a16="http://schemas.microsoft.com/office/drawing/2014/main" val="20000"/>
                    </a:ext>
                  </a:extLst>
                </a:gridCol>
                <a:gridCol w="419100">
                  <a:extLst>
                    <a:ext uri="{9D8B030D-6E8A-4147-A177-3AD203B41FA5}">
                      <a16:colId xmlns:a16="http://schemas.microsoft.com/office/drawing/2014/main" val="20001"/>
                    </a:ext>
                  </a:extLst>
                </a:gridCol>
                <a:gridCol w="660400">
                  <a:extLst>
                    <a:ext uri="{9D8B030D-6E8A-4147-A177-3AD203B41FA5}">
                      <a16:colId xmlns:a16="http://schemas.microsoft.com/office/drawing/2014/main" val="20002"/>
                    </a:ext>
                  </a:extLst>
                </a:gridCol>
                <a:gridCol w="3543300">
                  <a:extLst>
                    <a:ext uri="{9D8B030D-6E8A-4147-A177-3AD203B41FA5}">
                      <a16:colId xmlns:a16="http://schemas.microsoft.com/office/drawing/2014/main" val="20003"/>
                    </a:ext>
                  </a:extLst>
                </a:gridCol>
              </a:tblGrid>
              <a:tr h="1257300">
                <a:tc>
                  <a:txBody>
                    <a:bodyPr/>
                    <a:lstStyle/>
                    <a:p>
                      <a:pPr marL="0" marR="0" lvl="0" indent="0" algn="r" defTabSz="914400" rtl="0" eaLnBrk="1" fontAlgn="base" latinLnBrk="0" hangingPunct="1">
                        <a:lnSpc>
                          <a:spcPct val="90000"/>
                        </a:lnSpc>
                        <a:spcBef>
                          <a:spcPct val="0"/>
                        </a:spcBef>
                        <a:spcAft>
                          <a:spcPct val="40000"/>
                        </a:spcAft>
                        <a:buClrTx/>
                        <a:buSzTx/>
                        <a:buFontTx/>
                        <a:buNone/>
                        <a:tabLst/>
                      </a:pPr>
                      <a:r>
                        <a:rPr kumimoji="0" lang="en-US" sz="2400" b="0" i="0" u="none" strike="noStrike" cap="none" normalizeH="0" baseline="0" dirty="0">
                          <a:ln>
                            <a:noFill/>
                          </a:ln>
                          <a:solidFill>
                            <a:schemeClr val="tx1"/>
                          </a:solidFill>
                          <a:effectLst/>
                          <a:latin typeface="Arial" charset="0"/>
                          <a:ea typeface="MS PGothic" charset="0"/>
                          <a:cs typeface="MS PGothic" charset="0"/>
                        </a:rPr>
                        <a:t>EMV (Alternative </a:t>
                      </a:r>
                      <a:r>
                        <a:rPr kumimoji="0" lang="en-US" sz="2400" b="0" i="1" u="none" strike="noStrike" cap="none" normalizeH="0" baseline="0" dirty="0">
                          <a:ln>
                            <a:noFill/>
                          </a:ln>
                          <a:solidFill>
                            <a:schemeClr val="tx1"/>
                          </a:solidFill>
                          <a:effectLst/>
                          <a:latin typeface="Times New Roman" charset="0"/>
                          <a:ea typeface="MS PGothic" charset="0"/>
                          <a:cs typeface="Times New Roman" charset="0"/>
                        </a:rPr>
                        <a:t>i</a:t>
                      </a:r>
                      <a:r>
                        <a:rPr kumimoji="0" lang="en-US" sz="2400" b="0" i="0" u="none" strike="noStrike" cap="none" normalizeH="0" baseline="0" dirty="0">
                          <a:ln>
                            <a:noFill/>
                          </a:ln>
                          <a:solidFill>
                            <a:schemeClr val="tx1"/>
                          </a:solidFill>
                          <a:effectLst/>
                          <a:latin typeface="Arial" charset="0"/>
                          <a:ea typeface="MS PGothic" charset="0"/>
                          <a:cs typeface="MS PGothic" charset="0"/>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40000"/>
                        </a:spcAft>
                        <a:buClrTx/>
                        <a:buSzTx/>
                        <a:buFontTx/>
                        <a:buNone/>
                        <a:tabLst/>
                      </a:pPr>
                      <a:r>
                        <a:rPr kumimoji="0" lang="en-US" sz="2400" b="0" i="0" u="none" strike="noStrike" cap="none" normalizeH="0" baseline="0" dirty="0">
                          <a:ln>
                            <a:noFill/>
                          </a:ln>
                          <a:solidFill>
                            <a:schemeClr val="tx1"/>
                          </a:solidFill>
                          <a:effectLst/>
                          <a:latin typeface="Arial" charset="0"/>
                          <a:ea typeface="MS PGothic" charset="0"/>
                          <a:cs typeface="MS PGothic" charset="0"/>
                        </a:rPr>
                        <a:t>=</a:t>
                      </a:r>
                    </a:p>
                  </a:txBody>
                  <a:tcPr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ea typeface="MS PGothic" charset="0"/>
                          <a:cs typeface="MS PGothic" charset="0"/>
                        </a:rPr>
                        <a:t>(Payoff of 1</a:t>
                      </a:r>
                      <a:r>
                        <a:rPr kumimoji="0" lang="en-US" sz="2400" b="0" i="0" u="none" strike="noStrike" cap="none" normalizeH="0" baseline="30000" dirty="0">
                          <a:ln>
                            <a:noFill/>
                          </a:ln>
                          <a:solidFill>
                            <a:schemeClr val="tx1"/>
                          </a:solidFill>
                          <a:effectLst/>
                          <a:latin typeface="Arial" charset="0"/>
                          <a:ea typeface="MS PGothic" charset="0"/>
                          <a:cs typeface="MS PGothic" charset="0"/>
                        </a:rPr>
                        <a:t>st</a:t>
                      </a:r>
                      <a:r>
                        <a:rPr kumimoji="0" lang="en-US" sz="2400" b="0" i="0" u="none" strike="noStrike" cap="none" normalizeH="0" baseline="0" dirty="0">
                          <a:ln>
                            <a:noFill/>
                          </a:ln>
                          <a:solidFill>
                            <a:schemeClr val="tx1"/>
                          </a:solidFill>
                          <a:effectLst/>
                          <a:latin typeface="Arial" charset="0"/>
                          <a:ea typeface="MS PGothic" charset="0"/>
                          <a:cs typeface="MS PGothic" charset="0"/>
                        </a:rPr>
                        <a:t> state of nature) x (Probability of 1</a:t>
                      </a:r>
                      <a:r>
                        <a:rPr kumimoji="0" lang="en-US" sz="2400" b="0" i="0" u="none" strike="noStrike" cap="none" normalizeH="0" baseline="30000" dirty="0">
                          <a:ln>
                            <a:noFill/>
                          </a:ln>
                          <a:solidFill>
                            <a:schemeClr val="tx1"/>
                          </a:solidFill>
                          <a:effectLst/>
                          <a:latin typeface="Arial" charset="0"/>
                          <a:ea typeface="MS PGothic" charset="0"/>
                          <a:cs typeface="MS PGothic" charset="0"/>
                        </a:rPr>
                        <a:t>st</a:t>
                      </a:r>
                      <a:r>
                        <a:rPr kumimoji="0" lang="en-US" sz="2400" b="0" i="0" u="none" strike="noStrike" cap="none" normalizeH="0" baseline="0" dirty="0">
                          <a:ln>
                            <a:noFill/>
                          </a:ln>
                          <a:solidFill>
                            <a:schemeClr val="tx1"/>
                          </a:solidFill>
                          <a:effectLst/>
                          <a:latin typeface="Arial" charset="0"/>
                          <a:ea typeface="MS PGothic" charset="0"/>
                          <a:cs typeface="MS PGothic" charset="0"/>
                        </a:rPr>
                        <a:t> state of nature)</a:t>
                      </a:r>
                    </a:p>
                  </a:txBody>
                  <a:tcPr horzOverflow="overflow">
                    <a:lnL>
                      <a:noFill/>
                    </a:lnL>
                    <a:lnR>
                      <a:noFill/>
                    </a:lnR>
                    <a:ln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1231900">
                <a:tc>
                  <a:txBody>
                    <a:bodyPr/>
                    <a:lstStyle/>
                    <a:p>
                      <a:pPr marL="0" marR="0" lvl="0" indent="0" algn="r" defTabSz="914400" rtl="0" eaLnBrk="1" fontAlgn="base" latinLnBrk="0" hangingPunct="1">
                        <a:lnSpc>
                          <a:spcPct val="90000"/>
                        </a:lnSpc>
                        <a:spcBef>
                          <a:spcPct val="0"/>
                        </a:spcBef>
                        <a:spcAft>
                          <a:spcPct val="40000"/>
                        </a:spcAft>
                        <a:buClrTx/>
                        <a:buSzTx/>
                        <a:buFontTx/>
                        <a:buNone/>
                        <a:tabLst/>
                      </a:pPr>
                      <a:endParaRPr kumimoji="0" lang="en-US" sz="2400" b="0" i="0" u="none" strike="noStrike" cap="none" normalizeH="0" baseline="0" dirty="0">
                        <a:ln>
                          <a:noFill/>
                        </a:ln>
                        <a:solidFill>
                          <a:schemeClr val="tx1"/>
                        </a:solidFill>
                        <a:effectLst/>
                        <a:latin typeface="Arial" charset="0"/>
                        <a:ea typeface="MS PGothic" charset="0"/>
                        <a:cs typeface="MS PGothic"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40000"/>
                        </a:spcAft>
                        <a:buClrTx/>
                        <a:buSzTx/>
                        <a:buFontTx/>
                        <a:buNone/>
                        <a:tabLst/>
                      </a:pPr>
                      <a:r>
                        <a:rPr kumimoji="0" lang="en-US" sz="2400" b="0" i="0" u="none" strike="noStrike" cap="none" normalizeH="0" baseline="0" dirty="0">
                          <a:ln>
                            <a:noFill/>
                          </a:ln>
                          <a:solidFill>
                            <a:schemeClr val="tx1"/>
                          </a:solidFill>
                          <a:effectLst/>
                          <a:latin typeface="Arial" charset="0"/>
                          <a:ea typeface="MS PGothic" charset="0"/>
                          <a:cs typeface="MS PGothic" charset="0"/>
                        </a:rPr>
                        <a:t>+</a:t>
                      </a:r>
                    </a:p>
                  </a:txBody>
                  <a:tcPr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ea typeface="MS PGothic" charset="0"/>
                          <a:cs typeface="MS PGothic" charset="0"/>
                        </a:rPr>
                        <a:t>(Payoff of 2</a:t>
                      </a:r>
                      <a:r>
                        <a:rPr kumimoji="0" lang="en-US" sz="2400" b="0" i="0" u="none" strike="noStrike" cap="none" normalizeH="0" baseline="30000" dirty="0">
                          <a:ln>
                            <a:noFill/>
                          </a:ln>
                          <a:solidFill>
                            <a:schemeClr val="tx1"/>
                          </a:solidFill>
                          <a:effectLst/>
                          <a:latin typeface="Arial" charset="0"/>
                          <a:ea typeface="MS PGothic" charset="0"/>
                          <a:cs typeface="MS PGothic" charset="0"/>
                        </a:rPr>
                        <a:t>nd</a:t>
                      </a:r>
                      <a:r>
                        <a:rPr kumimoji="0" lang="en-US" sz="2400" b="0" i="0" u="none" strike="noStrike" cap="none" normalizeH="0" baseline="0" dirty="0">
                          <a:ln>
                            <a:noFill/>
                          </a:ln>
                          <a:solidFill>
                            <a:schemeClr val="tx1"/>
                          </a:solidFill>
                          <a:effectLst/>
                          <a:latin typeface="Arial" charset="0"/>
                          <a:ea typeface="MS PGothic" charset="0"/>
                          <a:cs typeface="MS PGothic" charset="0"/>
                        </a:rPr>
                        <a:t> state of nature) x (Probability of 2</a:t>
                      </a:r>
                      <a:r>
                        <a:rPr kumimoji="0" lang="en-US" sz="2400" b="0" i="0" u="none" strike="noStrike" cap="none" normalizeH="0" baseline="30000" dirty="0">
                          <a:ln>
                            <a:noFill/>
                          </a:ln>
                          <a:solidFill>
                            <a:schemeClr val="tx1"/>
                          </a:solidFill>
                          <a:effectLst/>
                          <a:latin typeface="Arial" charset="0"/>
                          <a:ea typeface="MS PGothic" charset="0"/>
                          <a:cs typeface="MS PGothic" charset="0"/>
                        </a:rPr>
                        <a:t>nd</a:t>
                      </a:r>
                      <a:r>
                        <a:rPr kumimoji="0" lang="en-US" sz="2400" b="0" i="0" u="none" strike="noStrike" cap="none" normalizeH="0" baseline="0" dirty="0">
                          <a:ln>
                            <a:noFill/>
                          </a:ln>
                          <a:solidFill>
                            <a:schemeClr val="tx1"/>
                          </a:solidFill>
                          <a:effectLst/>
                          <a:latin typeface="Arial" charset="0"/>
                          <a:ea typeface="MS PGothic" charset="0"/>
                          <a:cs typeface="MS PGothic" charset="0"/>
                        </a:rPr>
                        <a:t> state of nature)</a:t>
                      </a:r>
                    </a:p>
                  </a:txBody>
                  <a:tcPr horzOverflow="overflow">
                    <a:lnL>
                      <a:noFill/>
                    </a:lnL>
                    <a:lnR>
                      <a:noFill/>
                    </a:lnR>
                    <a:ln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1354138">
                <a:tc>
                  <a:txBody>
                    <a:bodyPr/>
                    <a:lstStyle/>
                    <a:p>
                      <a:pPr marL="0" marR="0" lvl="0" indent="0" algn="r" defTabSz="914400" rtl="0" eaLnBrk="1" fontAlgn="base" latinLnBrk="0" hangingPunct="1">
                        <a:lnSpc>
                          <a:spcPct val="90000"/>
                        </a:lnSpc>
                        <a:spcBef>
                          <a:spcPct val="0"/>
                        </a:spcBef>
                        <a:spcAft>
                          <a:spcPct val="40000"/>
                        </a:spcAft>
                        <a:buClrTx/>
                        <a:buSzTx/>
                        <a:buFontTx/>
                        <a:buNone/>
                        <a:tabLst/>
                      </a:pPr>
                      <a:endParaRPr kumimoji="0" lang="en-US" sz="2400" b="0" i="0" u="none" strike="noStrike" cap="none" normalizeH="0" baseline="0" dirty="0">
                        <a:ln>
                          <a:noFill/>
                        </a:ln>
                        <a:solidFill>
                          <a:schemeClr val="tx1"/>
                        </a:solidFill>
                        <a:effectLst/>
                        <a:latin typeface="Arial" charset="0"/>
                        <a:ea typeface="MS PGothic" charset="0"/>
                        <a:cs typeface="MS PGothic" charset="0"/>
                      </a:endParaRPr>
                    </a:p>
                  </a:txBody>
                  <a:tcPr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90000"/>
                        </a:lnSpc>
                        <a:spcBef>
                          <a:spcPct val="0"/>
                        </a:spcBef>
                        <a:spcAft>
                          <a:spcPct val="40000"/>
                        </a:spcAft>
                        <a:buClrTx/>
                        <a:buSzTx/>
                        <a:buFontTx/>
                        <a:buNone/>
                        <a:tabLst/>
                      </a:pPr>
                      <a:r>
                        <a:rPr kumimoji="0" lang="en-US" sz="2400" b="0" i="0" u="none" strike="noStrike" cap="none" normalizeH="0" baseline="0" dirty="0">
                          <a:ln>
                            <a:noFill/>
                          </a:ln>
                          <a:solidFill>
                            <a:schemeClr val="tx1"/>
                          </a:solidFill>
                          <a:effectLst/>
                          <a:latin typeface="Arial" charset="0"/>
                          <a:ea typeface="MS PGothic" charset="0"/>
                          <a:cs typeface="MS PGothic" charset="0"/>
                        </a:rPr>
                        <a:t>+ … +</a:t>
                      </a: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ea typeface="MS PGothic" charset="0"/>
                          <a:cs typeface="MS PGothic" charset="0"/>
                        </a:rPr>
                        <a:t>(Payoff of last state of nature) x (Probability of last state of nature)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MS PGothic" charset="0"/>
                        <a:cs typeface="MS PGothic"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89903636"/>
      </p:ext>
    </p:extLst>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40963"/>
                                        </p:tgtEl>
                                        <p:attrNameLst>
                                          <p:attrName>style.visibility</p:attrName>
                                        </p:attrNameLst>
                                      </p:cBhvr>
                                      <p:to>
                                        <p:strVal val="visible"/>
                                      </p:to>
                                    </p:set>
                                    <p:animEffect transition="in" filter="strips(downRight)">
                                      <p:cBhvr>
                                        <p:cTn id="7" dur="1000"/>
                                        <p:tgtEl>
                                          <p:spTgt spid="409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r>
              <a:rPr lang="en-US" dirty="0">
                <a:latin typeface="Arial" charset="0"/>
                <a:cs typeface="Arial" charset="0"/>
              </a:rPr>
              <a:t>EMV Example</a:t>
            </a:r>
          </a:p>
        </p:txBody>
      </p:sp>
      <p:sp>
        <p:nvSpPr>
          <p:cNvPr id="43011" name="Rectangle 3"/>
          <p:cNvSpPr>
            <a:spLocks noChangeArrowheads="1"/>
          </p:cNvSpPr>
          <p:nvPr/>
        </p:nvSpPr>
        <p:spPr bwMode="auto">
          <a:xfrm>
            <a:off x="647700" y="4730750"/>
            <a:ext cx="7994650" cy="1354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457200" indent="-457200">
              <a:spcAft>
                <a:spcPts val="600"/>
              </a:spcAft>
              <a:buFont typeface="Times" charset="0"/>
              <a:buAutoNum type="arabicPeriod"/>
            </a:pPr>
            <a:r>
              <a:rPr lang="en-US" sz="2400" dirty="0"/>
              <a:t>EMV(</a:t>
            </a:r>
            <a:r>
              <a:rPr lang="en-US" sz="2400" i="1" dirty="0"/>
              <a:t>A</a:t>
            </a:r>
            <a:r>
              <a:rPr lang="en-US" sz="2400" baseline="-25000" dirty="0"/>
              <a:t>1</a:t>
            </a:r>
            <a:r>
              <a:rPr lang="en-US" sz="2400" dirty="0"/>
              <a:t>) = (.6)($200,000) + (.4)(–$180,000) = $48,000</a:t>
            </a:r>
          </a:p>
          <a:p>
            <a:pPr marL="457200" indent="-457200">
              <a:spcAft>
                <a:spcPts val="600"/>
              </a:spcAft>
              <a:buFont typeface="Times" charset="0"/>
              <a:buAutoNum type="arabicPeriod"/>
            </a:pPr>
            <a:r>
              <a:rPr lang="en-US" sz="2400" dirty="0"/>
              <a:t>EMV(</a:t>
            </a:r>
            <a:r>
              <a:rPr lang="en-US" sz="2400" i="1" dirty="0"/>
              <a:t>A</a:t>
            </a:r>
            <a:r>
              <a:rPr lang="en-US" sz="2400" baseline="-25000" dirty="0"/>
              <a:t>2</a:t>
            </a:r>
            <a:r>
              <a:rPr lang="en-US" sz="2400" dirty="0"/>
              <a:t>) = (.6)($100,000) + (.4)(–$20,000) = $52,000</a:t>
            </a:r>
          </a:p>
          <a:p>
            <a:pPr marL="457200" indent="-457200">
              <a:spcAft>
                <a:spcPts val="600"/>
              </a:spcAft>
              <a:buFont typeface="Times" charset="0"/>
              <a:buAutoNum type="arabicPeriod"/>
            </a:pPr>
            <a:r>
              <a:rPr lang="en-US" sz="2400" dirty="0"/>
              <a:t>EMV(</a:t>
            </a:r>
            <a:r>
              <a:rPr lang="en-US" sz="2400" i="1" dirty="0"/>
              <a:t>A</a:t>
            </a:r>
            <a:r>
              <a:rPr lang="en-US" sz="2400" baseline="-25000" dirty="0"/>
              <a:t>3</a:t>
            </a:r>
            <a:r>
              <a:rPr lang="en-US" sz="2400" dirty="0"/>
              <a:t>) = (.6)($0) + (.4)($0) = $0</a:t>
            </a:r>
          </a:p>
        </p:txBody>
      </p:sp>
      <p:graphicFrame>
        <p:nvGraphicFramePr>
          <p:cNvPr id="2" name="Table 1"/>
          <p:cNvGraphicFramePr>
            <a:graphicFrameLocks noGrp="1"/>
          </p:cNvGraphicFramePr>
          <p:nvPr/>
        </p:nvGraphicFramePr>
        <p:xfrm>
          <a:off x="647700" y="1524000"/>
          <a:ext cx="7823200" cy="2868930"/>
        </p:xfrm>
        <a:graphic>
          <a:graphicData uri="http://schemas.openxmlformats.org/drawingml/2006/table">
            <a:tbl>
              <a:tblPr/>
              <a:tblGrid>
                <a:gridCol w="16891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52700">
                  <a:extLst>
                    <a:ext uri="{9D8B030D-6E8A-4147-A177-3AD203B41FA5}">
                      <a16:colId xmlns:a16="http://schemas.microsoft.com/office/drawing/2014/main" val="20003"/>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charset="0"/>
                          <a:ea typeface="ＭＳ Ｐゴシック" charset="0"/>
                          <a:cs typeface="Arial" charset="0"/>
                        </a:rPr>
                        <a:t>TABLE A.3</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rgbClr val="000000"/>
                    </a:solidFill>
                  </a:tcPr>
                </a:tc>
                <a:tc gridSpan="3">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Decision Table for Getz Products</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FFFFFF"/>
                        </a:solidFill>
                        <a:effectLst/>
                        <a:latin typeface="Arial" charset="0"/>
                        <a:ea typeface="ＭＳ Ｐゴシック" charset="0"/>
                        <a:cs typeface="Arial" charset="0"/>
                      </a:endParaRP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0"/>
                          <a:cs typeface="Arial" charset="0"/>
                        </a:rPr>
                        <a:t>STATES OF NATURE</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extLst>
                  <a:ext uri="{0D108BD9-81ED-4DB2-BD59-A6C34878D82A}">
                    <a16:rowId xmlns:a16="http://schemas.microsoft.com/office/drawing/2014/main" val="10001"/>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0"/>
                          <a:cs typeface="Arial" charset="0"/>
                        </a:rPr>
                        <a:t>ALTERNATIVES</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0"/>
                          <a:cs typeface="Arial" charset="0"/>
                        </a:rPr>
                        <a:t>FAVORABLE MARKET</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ea typeface="ＭＳ Ｐゴシック" charset="0"/>
                          <a:cs typeface="Arial" charset="0"/>
                        </a:rPr>
                        <a:t>UNFAVORABLE MARKET</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Construct large plant (</a:t>
                      </a:r>
                      <a:r>
                        <a:rPr kumimoji="0" lang="en-US" sz="1800" b="0" i="1" u="none" strike="noStrike" cap="none" normalizeH="0" baseline="0" dirty="0">
                          <a:ln>
                            <a:noFill/>
                          </a:ln>
                          <a:solidFill>
                            <a:schemeClr val="tx1"/>
                          </a:solidFill>
                          <a:effectLst/>
                          <a:latin typeface="Arial" charset="0"/>
                          <a:ea typeface="ＭＳ Ｐゴシック" charset="0"/>
                          <a:cs typeface="Arial" charset="0"/>
                        </a:rPr>
                        <a:t>A</a:t>
                      </a:r>
                      <a:r>
                        <a:rPr kumimoji="0" lang="en-US" sz="1800" b="0" i="0" u="none" strike="noStrike" cap="none" normalizeH="0" baseline="-25000" dirty="0">
                          <a:ln>
                            <a:noFill/>
                          </a:ln>
                          <a:solidFill>
                            <a:schemeClr val="tx1"/>
                          </a:solidFill>
                          <a:effectLst/>
                          <a:latin typeface="Arial" charset="0"/>
                          <a:ea typeface="ＭＳ Ｐゴシック" charset="0"/>
                          <a:cs typeface="Arial" charset="0"/>
                        </a:rPr>
                        <a:t>1</a:t>
                      </a:r>
                      <a:r>
                        <a:rPr kumimoji="0" lang="en-US" sz="1800" b="0" i="0" u="none" strike="noStrike" cap="none" normalizeH="0" baseline="0" dirty="0">
                          <a:ln>
                            <a:noFill/>
                          </a:ln>
                          <a:solidFill>
                            <a:schemeClr val="tx1"/>
                          </a:solidFill>
                          <a:effectLst/>
                          <a:latin typeface="Arial" charset="0"/>
                          <a:ea typeface="ＭＳ Ｐゴシック" charset="0"/>
                          <a:cs typeface="Arial" charset="0"/>
                        </a:rPr>
                        <a: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524000" algn="r"/>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	$200,000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701800" algn="r"/>
                          <a:tab pos="1790700" algn="r"/>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	–$180,000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Construct small plant (</a:t>
                      </a:r>
                      <a:r>
                        <a:rPr kumimoji="0" lang="en-US" sz="1800" b="0" i="1" u="none" strike="noStrike" cap="none" normalizeH="0" baseline="0" dirty="0">
                          <a:ln>
                            <a:noFill/>
                          </a:ln>
                          <a:solidFill>
                            <a:schemeClr val="tx1"/>
                          </a:solidFill>
                          <a:effectLst/>
                          <a:latin typeface="Arial" charset="0"/>
                          <a:ea typeface="ＭＳ Ｐゴシック" charset="0"/>
                          <a:cs typeface="Arial" charset="0"/>
                        </a:rPr>
                        <a:t>A</a:t>
                      </a:r>
                      <a:r>
                        <a:rPr kumimoji="0" lang="en-US" sz="1800" b="0" i="0" u="none" strike="noStrike" cap="none" normalizeH="0" baseline="-25000" dirty="0">
                          <a:ln>
                            <a:noFill/>
                          </a:ln>
                          <a:solidFill>
                            <a:schemeClr val="tx1"/>
                          </a:solidFill>
                          <a:effectLst/>
                          <a:latin typeface="Arial" charset="0"/>
                          <a:ea typeface="ＭＳ Ｐゴシック" charset="0"/>
                          <a:cs typeface="Arial" charset="0"/>
                        </a:rPr>
                        <a:t>2</a:t>
                      </a:r>
                      <a:r>
                        <a:rPr kumimoji="0" lang="en-US" sz="1800" b="0" i="0" u="none" strike="noStrike" cap="none" normalizeH="0" baseline="0" dirty="0">
                          <a:ln>
                            <a:noFill/>
                          </a:ln>
                          <a:solidFill>
                            <a:schemeClr val="tx1"/>
                          </a:solidFill>
                          <a:effectLst/>
                          <a:latin typeface="Arial" charset="0"/>
                          <a:ea typeface="ＭＳ Ｐゴシック" charset="0"/>
                          <a:cs typeface="Arial" charset="0"/>
                        </a:rPr>
                        <a: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524000" algn="r"/>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	$100,000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701800" algn="r"/>
                          <a:tab pos="1790700" algn="r"/>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	–$  20,000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Do nothing (</a:t>
                      </a:r>
                      <a:r>
                        <a:rPr kumimoji="0" lang="en-US" sz="1800" b="0" i="1" u="none" strike="noStrike" cap="none" normalizeH="0" baseline="0" dirty="0">
                          <a:ln>
                            <a:noFill/>
                          </a:ln>
                          <a:solidFill>
                            <a:schemeClr val="tx1"/>
                          </a:solidFill>
                          <a:effectLst/>
                          <a:latin typeface="Arial" charset="0"/>
                          <a:ea typeface="ＭＳ Ｐゴシック" charset="0"/>
                          <a:cs typeface="Arial" charset="0"/>
                        </a:rPr>
                        <a:t>A</a:t>
                      </a:r>
                      <a:r>
                        <a:rPr kumimoji="0" lang="en-US" sz="1800" b="0" i="0" u="none" strike="noStrike" cap="none" normalizeH="0" baseline="-25000" dirty="0">
                          <a:ln>
                            <a:noFill/>
                          </a:ln>
                          <a:solidFill>
                            <a:schemeClr val="tx1"/>
                          </a:solidFill>
                          <a:effectLst/>
                          <a:latin typeface="Arial" charset="0"/>
                          <a:ea typeface="ＭＳ Ｐゴシック" charset="0"/>
                          <a:cs typeface="Arial" charset="0"/>
                        </a:rPr>
                        <a:t>3</a:t>
                      </a:r>
                      <a:r>
                        <a:rPr kumimoji="0" lang="en-US" sz="1800" b="0" i="0" u="none" strike="noStrike" cap="none" normalizeH="0" baseline="0" dirty="0">
                          <a:ln>
                            <a:noFill/>
                          </a:ln>
                          <a:solidFill>
                            <a:schemeClr val="tx1"/>
                          </a:solidFill>
                          <a:effectLst/>
                          <a:latin typeface="Arial" charset="0"/>
                          <a:ea typeface="ＭＳ Ｐゴシック" charset="0"/>
                          <a:cs typeface="Arial" charset="0"/>
                        </a:rPr>
                        <a: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524000" algn="r"/>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	$           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701800" algn="r"/>
                          <a:tab pos="1790700" algn="r"/>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	$           0</a:t>
                      </a:r>
                    </a:p>
                  </a:txBody>
                  <a:tcPr anchor="b"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Probabilities</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524000" algn="r"/>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	0.6</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701800" algn="r"/>
                          <a:tab pos="1790700" algn="r"/>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	0.4</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5" name="Oval 10"/>
          <p:cNvSpPr>
            <a:spLocks noChangeArrowheads="1"/>
          </p:cNvSpPr>
          <p:nvPr/>
        </p:nvSpPr>
        <p:spPr bwMode="auto">
          <a:xfrm>
            <a:off x="6934200" y="5067300"/>
            <a:ext cx="1752600" cy="647700"/>
          </a:xfrm>
          <a:prstGeom prst="ellipse">
            <a:avLst/>
          </a:prstGeom>
          <a:noFill/>
          <a:ln w="76200">
            <a:solidFill>
              <a:schemeClr val="accent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2400" dirty="0"/>
          </a:p>
        </p:txBody>
      </p:sp>
      <p:sp>
        <p:nvSpPr>
          <p:cNvPr id="16" name="Rectangle 11"/>
          <p:cNvSpPr>
            <a:spLocks noChangeArrowheads="1"/>
          </p:cNvSpPr>
          <p:nvPr/>
        </p:nvSpPr>
        <p:spPr bwMode="auto">
          <a:xfrm>
            <a:off x="5915025" y="5792788"/>
            <a:ext cx="2008188" cy="754062"/>
          </a:xfrm>
          <a:prstGeom prst="rect">
            <a:avLst/>
          </a:prstGeom>
          <a:solidFill>
            <a:schemeClr val="accent4"/>
          </a:solidFill>
          <a:ln>
            <a:solidFill>
              <a:schemeClr val="tx1"/>
            </a:solidFill>
          </a:ln>
          <a:effectLst/>
        </p:spPr>
        <p:txBody>
          <a:bodyPr wrap="none" lIns="198000" tIns="190800" rIns="198000" bIns="190800">
            <a:spAutoFit/>
          </a:bodyPr>
          <a:lstStyle/>
          <a:p>
            <a:pPr fontAlgn="auto">
              <a:spcBef>
                <a:spcPts val="0"/>
              </a:spcBef>
              <a:spcAft>
                <a:spcPts val="0"/>
              </a:spcAft>
              <a:defRPr/>
            </a:pPr>
            <a:r>
              <a:rPr lang="en-US" sz="2400" dirty="0">
                <a:latin typeface="+mn-lt"/>
                <a:ea typeface="+mn-ea"/>
                <a:cs typeface="+mn-cs"/>
              </a:rPr>
              <a:t>Best Option</a:t>
            </a:r>
          </a:p>
        </p:txBody>
      </p:sp>
    </p:spTree>
    <p:extLst>
      <p:ext uri="{BB962C8B-B14F-4D97-AF65-F5344CB8AC3E}">
        <p14:creationId xmlns:p14="http://schemas.microsoft.com/office/powerpoint/2010/main" val="3075000550"/>
      </p:ext>
    </p:extLst>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72"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2/3*#ppt_w"/>
                                          </p:val>
                                        </p:tav>
                                        <p:tav tm="100000">
                                          <p:val>
                                            <p:strVal val="#ppt_w"/>
                                          </p:val>
                                        </p:tav>
                                      </p:tavLst>
                                    </p:anim>
                                    <p:anim calcmode="lin" valueType="num">
                                      <p:cBhvr>
                                        <p:cTn id="8" dur="1000" fill="hold"/>
                                        <p:tgtEl>
                                          <p:spTgt spid="2"/>
                                        </p:tgtEl>
                                        <p:attrNameLst>
                                          <p:attrName>ppt_h</p:attrName>
                                        </p:attrNameLst>
                                      </p:cBhvr>
                                      <p:tavLst>
                                        <p:tav tm="0">
                                          <p:val>
                                            <p:strVal val="2/3*#ppt_h"/>
                                          </p:val>
                                        </p:tav>
                                        <p:tav tm="100000">
                                          <p:val>
                                            <p:strVal val="#ppt_h"/>
                                          </p:val>
                                        </p:tav>
                                      </p:tavLst>
                                    </p:anim>
                                  </p:childTnLst>
                                </p:cTn>
                              </p:par>
                            </p:childTnLst>
                          </p:cTn>
                        </p:par>
                        <p:par>
                          <p:cTn id="9" fill="hold" nodeType="afterGroup">
                            <p:stCondLst>
                              <p:cond delay="2000"/>
                            </p:stCondLst>
                            <p:childTnLst>
                              <p:par>
                                <p:cTn id="10" presetID="22" presetClass="entr" presetSubtype="8" fill="hold" grpId="0" nodeType="afterEffect">
                                  <p:stCondLst>
                                    <p:cond delay="1000"/>
                                  </p:stCondLst>
                                  <p:childTnLst>
                                    <p:set>
                                      <p:cBhvr>
                                        <p:cTn id="11" dur="1" fill="hold">
                                          <p:stCondLst>
                                            <p:cond delay="0"/>
                                          </p:stCondLst>
                                        </p:cTn>
                                        <p:tgtEl>
                                          <p:spTgt spid="43011"/>
                                        </p:tgtEl>
                                        <p:attrNameLst>
                                          <p:attrName>style.visibility</p:attrName>
                                        </p:attrNameLst>
                                      </p:cBhvr>
                                      <p:to>
                                        <p:strVal val="visible"/>
                                      </p:to>
                                    </p:set>
                                    <p:animEffect transition="in" filter="wipe(left)">
                                      <p:cBhvr>
                                        <p:cTn id="12" dur="1000"/>
                                        <p:tgtEl>
                                          <p:spTgt spid="430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272"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1000" fill="hold"/>
                                        <p:tgtEl>
                                          <p:spTgt spid="15"/>
                                        </p:tgtEl>
                                        <p:attrNameLst>
                                          <p:attrName>ppt_w</p:attrName>
                                        </p:attrNameLst>
                                      </p:cBhvr>
                                      <p:tavLst>
                                        <p:tav tm="0">
                                          <p:val>
                                            <p:strVal val="2/3*#ppt_w"/>
                                          </p:val>
                                        </p:tav>
                                        <p:tav tm="100000">
                                          <p:val>
                                            <p:strVal val="#ppt_w"/>
                                          </p:val>
                                        </p:tav>
                                      </p:tavLst>
                                    </p:anim>
                                    <p:anim calcmode="lin" valueType="num">
                                      <p:cBhvr>
                                        <p:cTn id="18" dur="1000" fill="hold"/>
                                        <p:tgtEl>
                                          <p:spTgt spid="15"/>
                                        </p:tgtEl>
                                        <p:attrNameLst>
                                          <p:attrName>ppt_h</p:attrName>
                                        </p:attrNameLst>
                                      </p:cBhvr>
                                      <p:tavLst>
                                        <p:tav tm="0">
                                          <p:val>
                                            <p:strVal val="2/3*#ppt_h"/>
                                          </p:val>
                                        </p:tav>
                                        <p:tav tm="100000">
                                          <p:val>
                                            <p:strVal val="#ppt_h"/>
                                          </p:val>
                                        </p:tav>
                                      </p:tavLst>
                                    </p:anim>
                                  </p:childTnLst>
                                </p:cTn>
                              </p:par>
                              <p:par>
                                <p:cTn id="19" presetID="22" presetClass="entr" presetSubtype="8"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left)">
                                      <p:cBhvr>
                                        <p:cTn id="21"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autoUpdateAnimBg="0"/>
      <p:bldP spid="15"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extLst/>
        </p:spPr>
        <p:txBody>
          <a:bodyPr rtlCol="0">
            <a:normAutofit fontScale="90000"/>
          </a:bodyPr>
          <a:lstStyle/>
          <a:p>
            <a:pPr fontAlgn="auto">
              <a:spcAft>
                <a:spcPts val="0"/>
              </a:spcAft>
              <a:defRPr/>
            </a:pPr>
            <a:r>
              <a:rPr lang="en-US" dirty="0">
                <a:ea typeface="+mj-ea"/>
              </a:rPr>
              <a:t>Decision Making Under Certainty</a:t>
            </a:r>
          </a:p>
        </p:txBody>
      </p:sp>
      <p:sp>
        <p:nvSpPr>
          <p:cNvPr id="41986" name="Content Placeholder 1"/>
          <p:cNvSpPr>
            <a:spLocks noGrp="1"/>
          </p:cNvSpPr>
          <p:nvPr>
            <p:ph idx="1"/>
          </p:nvPr>
        </p:nvSpPr>
        <p:spPr>
          <a:xfrm>
            <a:off x="873125" y="1933575"/>
            <a:ext cx="7200900" cy="3149600"/>
          </a:xfrm>
        </p:spPr>
        <p:txBody>
          <a:bodyPr/>
          <a:lstStyle/>
          <a:p>
            <a:pPr>
              <a:buFont typeface="Arial Unicode MS" charset="0"/>
              <a:buChar char="▶"/>
            </a:pPr>
            <a:r>
              <a:rPr lang="en-US" dirty="0">
                <a:latin typeface="Arial" charset="0"/>
                <a:cs typeface="Arial" charset="0"/>
              </a:rPr>
              <a:t>Is the cost of perfect information worth it?</a:t>
            </a:r>
          </a:p>
          <a:p>
            <a:pPr>
              <a:buFont typeface="Arial Unicode MS" charset="0"/>
              <a:buChar char="▶"/>
            </a:pPr>
            <a:r>
              <a:rPr lang="en-US" dirty="0">
                <a:latin typeface="Arial" charset="0"/>
                <a:cs typeface="Arial" charset="0"/>
              </a:rPr>
              <a:t>Determine the </a:t>
            </a:r>
            <a:r>
              <a:rPr lang="en-US" b="1" dirty="0">
                <a:latin typeface="Arial" charset="0"/>
                <a:cs typeface="Arial" charset="0"/>
              </a:rPr>
              <a:t>expected value of perfect information (EVPI)</a:t>
            </a:r>
          </a:p>
        </p:txBody>
      </p:sp>
    </p:spTree>
    <p:extLst>
      <p:ext uri="{BB962C8B-B14F-4D97-AF65-F5344CB8AC3E}">
        <p14:creationId xmlns:p14="http://schemas.microsoft.com/office/powerpoint/2010/main" val="432101042"/>
      </p:ext>
    </p:extLst>
  </p:cSld>
  <p:clrMapOvr>
    <a:masterClrMapping/>
  </p:clrMapOvr>
  <p:transition spd="slow">
    <p:pull dir="l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11188" y="341313"/>
            <a:ext cx="7920037" cy="1384300"/>
          </a:xfrm>
          <a:extLst/>
        </p:spPr>
        <p:txBody>
          <a:bodyPr rtlCol="0">
            <a:normAutofit fontScale="90000"/>
          </a:bodyPr>
          <a:lstStyle/>
          <a:p>
            <a:pPr fontAlgn="auto">
              <a:spcAft>
                <a:spcPts val="0"/>
              </a:spcAft>
              <a:defRPr/>
            </a:pPr>
            <a:r>
              <a:rPr lang="en-US" dirty="0">
                <a:ea typeface="+mj-ea"/>
              </a:rPr>
              <a:t>Expected Value of </a:t>
            </a:r>
            <a:br>
              <a:rPr lang="en-US" dirty="0">
                <a:ea typeface="+mj-ea"/>
              </a:rPr>
            </a:br>
            <a:r>
              <a:rPr lang="en-US" dirty="0">
                <a:ea typeface="+mj-ea"/>
              </a:rPr>
              <a:t>Perfect Information</a:t>
            </a:r>
          </a:p>
        </p:txBody>
      </p:sp>
      <p:sp>
        <p:nvSpPr>
          <p:cNvPr id="49155" name="Rectangle 3"/>
          <p:cNvSpPr>
            <a:spLocks noChangeArrowheads="1"/>
          </p:cNvSpPr>
          <p:nvPr/>
        </p:nvSpPr>
        <p:spPr bwMode="auto">
          <a:xfrm>
            <a:off x="844550" y="1839913"/>
            <a:ext cx="7454900" cy="874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nSpc>
                <a:spcPct val="90000"/>
              </a:lnSpc>
            </a:pPr>
            <a:r>
              <a:rPr lang="en-US" sz="2800" dirty="0"/>
              <a:t>EVPI is the difference between the payoff under certainty and the payoff under risk</a:t>
            </a:r>
          </a:p>
        </p:txBody>
      </p:sp>
      <p:grpSp>
        <p:nvGrpSpPr>
          <p:cNvPr id="49156" name="Group 4"/>
          <p:cNvGrpSpPr>
            <a:grpSpLocks/>
          </p:cNvGrpSpPr>
          <p:nvPr/>
        </p:nvGrpSpPr>
        <p:grpSpPr bwMode="auto">
          <a:xfrm>
            <a:off x="2000250" y="2827338"/>
            <a:ext cx="5556250" cy="1042987"/>
            <a:chOff x="1052" y="1845"/>
            <a:chExt cx="3500" cy="657"/>
          </a:xfrm>
        </p:grpSpPr>
        <p:sp>
          <p:nvSpPr>
            <p:cNvPr id="44046" name="Rectangle 5"/>
            <p:cNvSpPr>
              <a:spLocks noChangeArrowheads="1"/>
            </p:cNvSpPr>
            <p:nvPr/>
          </p:nvSpPr>
          <p:spPr bwMode="auto">
            <a:xfrm>
              <a:off x="1052" y="2016"/>
              <a:ext cx="2449"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400" dirty="0"/>
                <a:t>EVPI =                              –</a:t>
              </a:r>
            </a:p>
          </p:txBody>
        </p:sp>
        <p:sp>
          <p:nvSpPr>
            <p:cNvPr id="44047" name="Rectangle 6"/>
            <p:cNvSpPr>
              <a:spLocks noChangeArrowheads="1"/>
            </p:cNvSpPr>
            <p:nvPr/>
          </p:nvSpPr>
          <p:spPr bwMode="auto">
            <a:xfrm>
              <a:off x="1688" y="1845"/>
              <a:ext cx="1631" cy="6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pPr>
              <a:r>
                <a:rPr lang="en-US" sz="2400" dirty="0"/>
                <a:t>Expected value with perfect information</a:t>
              </a:r>
            </a:p>
          </p:txBody>
        </p:sp>
        <p:sp>
          <p:nvSpPr>
            <p:cNvPr id="44048" name="Rectangle 7"/>
            <p:cNvSpPr>
              <a:spLocks noChangeArrowheads="1"/>
            </p:cNvSpPr>
            <p:nvPr/>
          </p:nvSpPr>
          <p:spPr bwMode="auto">
            <a:xfrm>
              <a:off x="3468" y="1935"/>
              <a:ext cx="1084" cy="4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pPr>
              <a:r>
                <a:rPr lang="en-US" sz="2400" dirty="0"/>
                <a:t>Maximum EMV</a:t>
              </a:r>
            </a:p>
          </p:txBody>
        </p:sp>
      </p:grpSp>
      <p:graphicFrame>
        <p:nvGraphicFramePr>
          <p:cNvPr id="49182" name="Group 30"/>
          <p:cNvGraphicFramePr>
            <a:graphicFrameLocks noGrp="1"/>
          </p:cNvGraphicFramePr>
          <p:nvPr>
            <p:extLst>
              <p:ext uri="{D42A27DB-BD31-4B8C-83A1-F6EECF244321}">
                <p14:modId xmlns:p14="http://schemas.microsoft.com/office/powerpoint/2010/main" val="4281484261"/>
              </p:ext>
            </p:extLst>
          </p:nvPr>
        </p:nvGraphicFramePr>
        <p:xfrm>
          <a:off x="615950" y="4033838"/>
          <a:ext cx="7910513" cy="2438400"/>
        </p:xfrm>
        <a:graphic>
          <a:graphicData uri="http://schemas.openxmlformats.org/drawingml/2006/table">
            <a:tbl>
              <a:tblPr/>
              <a:tblGrid>
                <a:gridCol w="2460625">
                  <a:extLst>
                    <a:ext uri="{9D8B030D-6E8A-4147-A177-3AD203B41FA5}">
                      <a16:colId xmlns:a16="http://schemas.microsoft.com/office/drawing/2014/main" val="20000"/>
                    </a:ext>
                  </a:extLst>
                </a:gridCol>
                <a:gridCol w="514764">
                  <a:extLst>
                    <a:ext uri="{9D8B030D-6E8A-4147-A177-3AD203B41FA5}">
                      <a16:colId xmlns:a16="http://schemas.microsoft.com/office/drawing/2014/main" val="20001"/>
                    </a:ext>
                  </a:extLst>
                </a:gridCol>
                <a:gridCol w="4935124">
                  <a:extLst>
                    <a:ext uri="{9D8B030D-6E8A-4147-A177-3AD203B41FA5}">
                      <a16:colId xmlns:a16="http://schemas.microsoft.com/office/drawing/2014/main" val="20002"/>
                    </a:ext>
                  </a:extLst>
                </a:gridCol>
              </a:tblGrid>
              <a:tr h="887413">
                <a:tc>
                  <a:txBody>
                    <a:bodyPr/>
                    <a:lstStyle/>
                    <a:p>
                      <a:pPr marL="0" marR="0" lvl="0" indent="0" algn="l" defTabSz="914400" rtl="0" eaLnBrk="1" fontAlgn="base" latinLnBrk="0" hangingPunct="1">
                        <a:lnSpc>
                          <a:spcPct val="90000"/>
                        </a:lnSpc>
                        <a:spcBef>
                          <a:spcPct val="0"/>
                        </a:spcBef>
                        <a:spcAft>
                          <a:spcPct val="40000"/>
                        </a:spcAft>
                        <a:buClrTx/>
                        <a:buSzTx/>
                        <a:buFontTx/>
                        <a:buNone/>
                        <a:tabLst/>
                      </a:pPr>
                      <a:r>
                        <a:rPr kumimoji="0" lang="en-US" sz="2000" b="0" i="0" u="none" strike="noStrike" cap="none" normalizeH="0" baseline="0" dirty="0">
                          <a:ln>
                            <a:noFill/>
                          </a:ln>
                          <a:solidFill>
                            <a:schemeClr val="tx1"/>
                          </a:solidFill>
                          <a:effectLst/>
                          <a:latin typeface="Arial" charset="0"/>
                          <a:ea typeface="MS PGothic" charset="0"/>
                          <a:cs typeface="MS PGothic" charset="0"/>
                        </a:rPr>
                        <a:t>Expected value </a:t>
                      </a:r>
                      <a:r>
                        <a:rPr kumimoji="0" lang="en-US" sz="2000" b="0" i="1" u="none" strike="noStrike" cap="none" normalizeH="0" baseline="0" dirty="0">
                          <a:ln>
                            <a:noFill/>
                          </a:ln>
                          <a:solidFill>
                            <a:schemeClr val="tx1"/>
                          </a:solidFill>
                          <a:effectLst/>
                          <a:latin typeface="Arial" charset="0"/>
                          <a:ea typeface="MS PGothic" charset="0"/>
                          <a:cs typeface="MS PGothic" charset="0"/>
                        </a:rPr>
                        <a:t>with</a:t>
                      </a:r>
                      <a:r>
                        <a:rPr kumimoji="0" lang="en-US" sz="2000" b="0" i="0" u="none" strike="noStrike" cap="none" normalizeH="0" baseline="0" dirty="0">
                          <a:ln>
                            <a:noFill/>
                          </a:ln>
                          <a:solidFill>
                            <a:schemeClr val="tx1"/>
                          </a:solidFill>
                          <a:effectLst/>
                          <a:latin typeface="Arial" charset="0"/>
                          <a:ea typeface="MS PGothic" charset="0"/>
                          <a:cs typeface="MS PGothic" charset="0"/>
                        </a:rPr>
                        <a:t> perfect information (EVwPI)</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90000"/>
                        </a:lnSpc>
                        <a:spcBef>
                          <a:spcPct val="0"/>
                        </a:spcBef>
                        <a:spcAft>
                          <a:spcPct val="40000"/>
                        </a:spcAft>
                        <a:buClrTx/>
                        <a:buSzTx/>
                        <a:buFontTx/>
                        <a:buNone/>
                        <a:tabLst/>
                      </a:pPr>
                      <a:r>
                        <a:rPr kumimoji="0" lang="en-US" sz="2000" b="0" i="0" u="none" strike="noStrike" cap="none" normalizeH="0" baseline="0" dirty="0">
                          <a:ln>
                            <a:noFill/>
                          </a:ln>
                          <a:solidFill>
                            <a:schemeClr val="tx1"/>
                          </a:solidFill>
                          <a:effectLst/>
                          <a:latin typeface="Arial" charset="0"/>
                          <a:ea typeface="MS PGothic" charset="0"/>
                          <a:cs typeface="MS PGothic" charset="0"/>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40000"/>
                        </a:spcAft>
                        <a:buClrTx/>
                        <a:buSzTx/>
                        <a:buFontTx/>
                        <a:buNone/>
                        <a:tabLst/>
                      </a:pPr>
                      <a:r>
                        <a:rPr kumimoji="0" lang="en-US" sz="2000" b="0" i="0" u="none" strike="noStrike" cap="none" normalizeH="0" baseline="0" dirty="0">
                          <a:ln>
                            <a:noFill/>
                          </a:ln>
                          <a:solidFill>
                            <a:schemeClr val="tx1"/>
                          </a:solidFill>
                          <a:effectLst/>
                          <a:latin typeface="Arial" charset="0"/>
                          <a:ea typeface="MS PGothic" charset="0"/>
                          <a:cs typeface="MS PGothic" charset="0"/>
                        </a:rPr>
                        <a:t>(</a:t>
                      </a:r>
                      <a:r>
                        <a:rPr kumimoji="0" lang="en-US" sz="2000" b="0" i="0" u="none" strike="noStrike" cap="none" normalizeH="0" baseline="0" dirty="0">
                          <a:ln>
                            <a:noFill/>
                          </a:ln>
                          <a:solidFill>
                            <a:srgbClr val="FF0000"/>
                          </a:solidFill>
                          <a:effectLst/>
                          <a:latin typeface="Arial" charset="0"/>
                          <a:ea typeface="MS PGothic" charset="0"/>
                          <a:cs typeface="MS PGothic" charset="0"/>
                        </a:rPr>
                        <a:t>Best outcome</a:t>
                      </a:r>
                      <a:r>
                        <a:rPr kumimoji="0" lang="en-US" sz="2000" b="0" i="0" u="none" strike="noStrike" cap="none" normalizeH="0" baseline="0" dirty="0">
                          <a:ln>
                            <a:noFill/>
                          </a:ln>
                          <a:solidFill>
                            <a:schemeClr val="tx1"/>
                          </a:solidFill>
                          <a:effectLst/>
                          <a:latin typeface="Arial" charset="0"/>
                          <a:ea typeface="MS PGothic" charset="0"/>
                          <a:cs typeface="MS PGothic" charset="0"/>
                        </a:rPr>
                        <a:t> or consequence for </a:t>
                      </a:r>
                      <a:r>
                        <a:rPr kumimoji="0" lang="en-US" sz="2000" b="0" i="0" u="none" strike="noStrike" cap="none" normalizeH="0" baseline="0" dirty="0">
                          <a:ln>
                            <a:noFill/>
                          </a:ln>
                          <a:solidFill>
                            <a:srgbClr val="FF0000"/>
                          </a:solidFill>
                          <a:effectLst/>
                          <a:latin typeface="Arial" charset="0"/>
                          <a:ea typeface="MS PGothic" charset="0"/>
                          <a:cs typeface="MS PGothic" charset="0"/>
                        </a:rPr>
                        <a:t>1</a:t>
                      </a:r>
                      <a:r>
                        <a:rPr kumimoji="0" lang="en-US" sz="2000" b="0" i="0" u="none" strike="noStrike" cap="none" normalizeH="0" baseline="30000" dirty="0">
                          <a:ln>
                            <a:noFill/>
                          </a:ln>
                          <a:solidFill>
                            <a:srgbClr val="FF0000"/>
                          </a:solidFill>
                          <a:effectLst/>
                          <a:latin typeface="Arial" charset="0"/>
                          <a:ea typeface="MS PGothic" charset="0"/>
                          <a:cs typeface="MS PGothic" charset="0"/>
                        </a:rPr>
                        <a:t>st</a:t>
                      </a:r>
                      <a:r>
                        <a:rPr kumimoji="0" lang="en-US" sz="2000" b="0" i="0" u="none" strike="noStrike" cap="none" normalizeH="0" baseline="0" dirty="0">
                          <a:ln>
                            <a:noFill/>
                          </a:ln>
                          <a:solidFill>
                            <a:srgbClr val="FF0000"/>
                          </a:solidFill>
                          <a:effectLst/>
                          <a:latin typeface="Arial" charset="0"/>
                          <a:ea typeface="MS PGothic" charset="0"/>
                          <a:cs typeface="MS PGothic" charset="0"/>
                        </a:rPr>
                        <a:t> state of nature</a:t>
                      </a:r>
                      <a:r>
                        <a:rPr kumimoji="0" lang="en-US" sz="2000" b="0" i="0" u="none" strike="noStrike" cap="none" normalizeH="0" baseline="0" dirty="0">
                          <a:ln>
                            <a:noFill/>
                          </a:ln>
                          <a:solidFill>
                            <a:schemeClr val="tx1"/>
                          </a:solidFill>
                          <a:effectLst/>
                          <a:latin typeface="Arial" charset="0"/>
                          <a:ea typeface="MS PGothic" charset="0"/>
                          <a:cs typeface="MS PGothic" charset="0"/>
                        </a:rPr>
                        <a:t>) x (Probability of 1</a:t>
                      </a:r>
                      <a:r>
                        <a:rPr kumimoji="0" lang="en-US" sz="2000" b="0" i="0" u="none" strike="noStrike" cap="none" normalizeH="0" baseline="30000" dirty="0">
                          <a:ln>
                            <a:noFill/>
                          </a:ln>
                          <a:solidFill>
                            <a:schemeClr val="tx1"/>
                          </a:solidFill>
                          <a:effectLst/>
                          <a:latin typeface="Arial" charset="0"/>
                          <a:ea typeface="MS PGothic" charset="0"/>
                          <a:cs typeface="MS PGothic" charset="0"/>
                        </a:rPr>
                        <a:t>st</a:t>
                      </a:r>
                      <a:r>
                        <a:rPr kumimoji="0" lang="en-US" sz="2000" b="0" i="0" u="none" strike="noStrike" cap="none" normalizeH="0" baseline="0" dirty="0">
                          <a:ln>
                            <a:noFill/>
                          </a:ln>
                          <a:solidFill>
                            <a:schemeClr val="tx1"/>
                          </a:solidFill>
                          <a:effectLst/>
                          <a:latin typeface="Arial" charset="0"/>
                          <a:ea typeface="MS PGothic" charset="0"/>
                          <a:cs typeface="MS PGothic" charset="0"/>
                        </a:rPr>
                        <a:t> state of nature)</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666750">
                <a:tc>
                  <a:txBody>
                    <a:bodyPr/>
                    <a:lstStyle/>
                    <a:p>
                      <a:pPr marL="0" marR="0" lvl="0" indent="0" algn="l" defTabSz="914400" rtl="0" eaLnBrk="1" fontAlgn="base" latinLnBrk="0" hangingPunct="1">
                        <a:lnSpc>
                          <a:spcPct val="90000"/>
                        </a:lnSpc>
                        <a:spcBef>
                          <a:spcPct val="0"/>
                        </a:spcBef>
                        <a:spcAft>
                          <a:spcPct val="40000"/>
                        </a:spcAft>
                        <a:buClrTx/>
                        <a:buSzTx/>
                        <a:buFontTx/>
                        <a:buNone/>
                        <a:tabLst/>
                      </a:pPr>
                      <a:endParaRPr kumimoji="0" lang="en-US" sz="2000" b="0" i="0" u="none" strike="noStrike" cap="none" normalizeH="0" baseline="0" dirty="0">
                        <a:ln>
                          <a:noFill/>
                        </a:ln>
                        <a:solidFill>
                          <a:schemeClr val="tx1"/>
                        </a:solidFill>
                        <a:effectLst/>
                        <a:latin typeface="Arial" charset="0"/>
                        <a:ea typeface="MS PGothic" charset="0"/>
                        <a:cs typeface="MS PGothic"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90000"/>
                        </a:lnSpc>
                        <a:spcBef>
                          <a:spcPct val="0"/>
                        </a:spcBef>
                        <a:spcAft>
                          <a:spcPct val="40000"/>
                        </a:spcAft>
                        <a:buClrTx/>
                        <a:buSzTx/>
                        <a:buFontTx/>
                        <a:buNone/>
                        <a:tabLst/>
                      </a:pPr>
                      <a:r>
                        <a:rPr kumimoji="0" lang="en-US" sz="2000" b="0" i="0" u="none" strike="noStrike" cap="none" normalizeH="0" baseline="0" dirty="0">
                          <a:ln>
                            <a:noFill/>
                          </a:ln>
                          <a:solidFill>
                            <a:schemeClr val="tx1"/>
                          </a:solidFill>
                          <a:effectLst/>
                          <a:latin typeface="Arial" charset="0"/>
                          <a:ea typeface="MS PGothic" charset="0"/>
                          <a:cs typeface="MS PGothic" charset="0"/>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40000"/>
                        </a:spcAft>
                        <a:buClrTx/>
                        <a:buSzTx/>
                        <a:buFontTx/>
                        <a:buNone/>
                        <a:tabLst/>
                      </a:pPr>
                      <a:r>
                        <a:rPr kumimoji="0" lang="en-US" sz="2000" b="0" i="0" u="none" strike="noStrike" cap="none" normalizeH="0" baseline="0" dirty="0">
                          <a:ln>
                            <a:noFill/>
                          </a:ln>
                          <a:solidFill>
                            <a:srgbClr val="FF0000"/>
                          </a:solidFill>
                          <a:effectLst/>
                          <a:latin typeface="Arial" charset="0"/>
                          <a:ea typeface="MS PGothic" charset="0"/>
                          <a:cs typeface="MS PGothic" charset="0"/>
                        </a:rPr>
                        <a:t>Best outcome</a:t>
                      </a:r>
                      <a:r>
                        <a:rPr kumimoji="0" lang="en-US" sz="2000" b="0" i="0" u="none" strike="noStrike" cap="none" normalizeH="0" baseline="0" dirty="0">
                          <a:ln>
                            <a:noFill/>
                          </a:ln>
                          <a:solidFill>
                            <a:schemeClr val="tx1"/>
                          </a:solidFill>
                          <a:effectLst/>
                          <a:latin typeface="Arial" charset="0"/>
                          <a:ea typeface="MS PGothic" charset="0"/>
                          <a:cs typeface="MS PGothic" charset="0"/>
                        </a:rPr>
                        <a:t> for </a:t>
                      </a:r>
                      <a:r>
                        <a:rPr kumimoji="0" lang="en-US" sz="2000" b="0" i="0" u="none" strike="noStrike" cap="none" normalizeH="0" baseline="0" dirty="0">
                          <a:ln>
                            <a:noFill/>
                          </a:ln>
                          <a:solidFill>
                            <a:srgbClr val="FF0000"/>
                          </a:solidFill>
                          <a:effectLst/>
                          <a:latin typeface="Arial" charset="0"/>
                          <a:ea typeface="MS PGothic" charset="0"/>
                          <a:cs typeface="MS PGothic" charset="0"/>
                        </a:rPr>
                        <a:t>2</a:t>
                      </a:r>
                      <a:r>
                        <a:rPr kumimoji="0" lang="en-US" sz="2000" b="0" i="0" u="none" strike="noStrike" cap="none" normalizeH="0" baseline="30000" dirty="0">
                          <a:ln>
                            <a:noFill/>
                          </a:ln>
                          <a:solidFill>
                            <a:srgbClr val="FF0000"/>
                          </a:solidFill>
                          <a:effectLst/>
                          <a:latin typeface="Arial" charset="0"/>
                          <a:ea typeface="MS PGothic" charset="0"/>
                          <a:cs typeface="MS PGothic" charset="0"/>
                        </a:rPr>
                        <a:t>nd</a:t>
                      </a:r>
                      <a:r>
                        <a:rPr kumimoji="0" lang="en-US" sz="2000" b="0" i="0" u="none" strike="noStrike" cap="none" normalizeH="0" baseline="0" dirty="0">
                          <a:ln>
                            <a:noFill/>
                          </a:ln>
                          <a:solidFill>
                            <a:srgbClr val="FF0000"/>
                          </a:solidFill>
                          <a:effectLst/>
                          <a:latin typeface="Arial" charset="0"/>
                          <a:ea typeface="MS PGothic" charset="0"/>
                          <a:cs typeface="MS PGothic" charset="0"/>
                        </a:rPr>
                        <a:t> state of nature</a:t>
                      </a:r>
                      <a:r>
                        <a:rPr kumimoji="0" lang="en-US" sz="2000" b="0" i="0" u="none" strike="noStrike" cap="none" normalizeH="0" baseline="0" dirty="0">
                          <a:ln>
                            <a:noFill/>
                          </a:ln>
                          <a:solidFill>
                            <a:schemeClr val="tx1"/>
                          </a:solidFill>
                          <a:effectLst/>
                          <a:latin typeface="Arial" charset="0"/>
                          <a:ea typeface="MS PGothic" charset="0"/>
                          <a:cs typeface="MS PGothic" charset="0"/>
                        </a:rPr>
                        <a:t>) </a:t>
                      </a:r>
                    </a:p>
                    <a:p>
                      <a:pPr marL="0" marR="0" lvl="0" indent="0" algn="l" defTabSz="914400" rtl="0" eaLnBrk="1" fontAlgn="base" latinLnBrk="0" hangingPunct="1">
                        <a:lnSpc>
                          <a:spcPct val="90000"/>
                        </a:lnSpc>
                        <a:spcBef>
                          <a:spcPct val="0"/>
                        </a:spcBef>
                        <a:spcAft>
                          <a:spcPct val="40000"/>
                        </a:spcAft>
                        <a:buClrTx/>
                        <a:buSzTx/>
                        <a:buFontTx/>
                        <a:buNone/>
                        <a:tabLst/>
                      </a:pPr>
                      <a:r>
                        <a:rPr kumimoji="0" lang="en-US" sz="2000" b="0" i="0" u="none" strike="noStrike" cap="none" normalizeH="0" baseline="0" dirty="0">
                          <a:ln>
                            <a:noFill/>
                          </a:ln>
                          <a:solidFill>
                            <a:schemeClr val="tx1"/>
                          </a:solidFill>
                          <a:effectLst/>
                          <a:latin typeface="Arial" charset="0"/>
                          <a:ea typeface="MS PGothic" charset="0"/>
                          <a:cs typeface="MS PGothic" charset="0"/>
                        </a:rPr>
                        <a:t>x (Probability of 2</a:t>
                      </a:r>
                      <a:r>
                        <a:rPr kumimoji="0" lang="en-US" sz="2000" b="0" i="0" u="none" strike="noStrike" cap="none" normalizeH="0" baseline="30000" dirty="0">
                          <a:ln>
                            <a:noFill/>
                          </a:ln>
                          <a:solidFill>
                            <a:schemeClr val="tx1"/>
                          </a:solidFill>
                          <a:effectLst/>
                          <a:latin typeface="Arial" charset="0"/>
                          <a:ea typeface="MS PGothic" charset="0"/>
                          <a:cs typeface="MS PGothic" charset="0"/>
                        </a:rPr>
                        <a:t>nd</a:t>
                      </a:r>
                      <a:r>
                        <a:rPr kumimoji="0" lang="en-US" sz="2000" b="0" i="0" u="none" strike="noStrike" cap="none" normalizeH="0" baseline="0" dirty="0">
                          <a:ln>
                            <a:noFill/>
                          </a:ln>
                          <a:solidFill>
                            <a:schemeClr val="tx1"/>
                          </a:solidFill>
                          <a:effectLst/>
                          <a:latin typeface="Arial" charset="0"/>
                          <a:ea typeface="MS PGothic" charset="0"/>
                          <a:cs typeface="MS PGothic" charset="0"/>
                        </a:rPr>
                        <a:t> state of nature)</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644525">
                <a:tc>
                  <a:txBody>
                    <a:bodyPr/>
                    <a:lstStyle/>
                    <a:p>
                      <a:pPr marL="0" marR="0" lvl="0" indent="0" algn="l" defTabSz="914400" rtl="0" eaLnBrk="1" fontAlgn="base" latinLnBrk="0" hangingPunct="1">
                        <a:lnSpc>
                          <a:spcPct val="90000"/>
                        </a:lnSpc>
                        <a:spcBef>
                          <a:spcPct val="0"/>
                        </a:spcBef>
                        <a:spcAft>
                          <a:spcPct val="40000"/>
                        </a:spcAft>
                        <a:buClrTx/>
                        <a:buSzTx/>
                        <a:buFontTx/>
                        <a:buNone/>
                        <a:tabLst/>
                      </a:pPr>
                      <a:endParaRPr kumimoji="0" lang="en-US" sz="2000" b="0" i="0" u="none" strike="noStrike" cap="none" normalizeH="0" baseline="0" dirty="0">
                        <a:ln>
                          <a:noFill/>
                        </a:ln>
                        <a:solidFill>
                          <a:schemeClr val="tx1"/>
                        </a:solidFill>
                        <a:effectLst/>
                        <a:latin typeface="Arial" charset="0"/>
                        <a:ea typeface="MS PGothic" charset="0"/>
                        <a:cs typeface="MS PGothic"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90000"/>
                        </a:lnSpc>
                        <a:spcBef>
                          <a:spcPct val="0"/>
                        </a:spcBef>
                        <a:spcAft>
                          <a:spcPct val="40000"/>
                        </a:spcAft>
                        <a:buClrTx/>
                        <a:buSzTx/>
                        <a:buFontTx/>
                        <a:buNone/>
                        <a:tabLst/>
                      </a:pPr>
                      <a:r>
                        <a:rPr kumimoji="0" lang="en-US" sz="2000" b="0" i="0" u="none" strike="noStrike" cap="none" normalizeH="0" baseline="0" dirty="0">
                          <a:ln>
                            <a:noFill/>
                          </a:ln>
                          <a:solidFill>
                            <a:schemeClr val="tx1"/>
                          </a:solidFill>
                          <a:effectLst/>
                          <a:latin typeface="Arial" charset="0"/>
                          <a:ea typeface="MS PGothic" charset="0"/>
                          <a:cs typeface="MS PGothic" charset="0"/>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40000"/>
                        </a:spcAft>
                        <a:buClrTx/>
                        <a:buSzTx/>
                        <a:buFontTx/>
                        <a:buNone/>
                        <a:tabLst/>
                      </a:pPr>
                      <a:r>
                        <a:rPr kumimoji="0" lang="en-US" sz="2000" b="0" i="0" u="none" strike="noStrike" cap="none" normalizeH="0" baseline="0" dirty="0">
                          <a:ln>
                            <a:noFill/>
                          </a:ln>
                          <a:solidFill>
                            <a:schemeClr val="tx1"/>
                          </a:solidFill>
                          <a:effectLst/>
                          <a:latin typeface="Arial" charset="0"/>
                          <a:ea typeface="MS PGothic" charset="0"/>
                          <a:cs typeface="MS PGothic" charset="0"/>
                        </a:rPr>
                        <a:t>… + </a:t>
                      </a:r>
                      <a:r>
                        <a:rPr kumimoji="0" lang="en-US" sz="2000" b="0" i="0" u="none" strike="noStrike" cap="none" normalizeH="0" baseline="0" dirty="0">
                          <a:ln>
                            <a:noFill/>
                          </a:ln>
                          <a:solidFill>
                            <a:srgbClr val="FF0000"/>
                          </a:solidFill>
                          <a:effectLst/>
                          <a:latin typeface="Arial" charset="0"/>
                          <a:ea typeface="MS PGothic" charset="0"/>
                          <a:cs typeface="MS PGothic" charset="0"/>
                        </a:rPr>
                        <a:t>Best outcome </a:t>
                      </a:r>
                      <a:r>
                        <a:rPr kumimoji="0" lang="en-US" sz="2000" b="0" i="0" u="none" strike="noStrike" cap="none" normalizeH="0" baseline="0" dirty="0">
                          <a:ln>
                            <a:noFill/>
                          </a:ln>
                          <a:solidFill>
                            <a:schemeClr val="tx1"/>
                          </a:solidFill>
                          <a:effectLst/>
                          <a:latin typeface="Arial" charset="0"/>
                          <a:ea typeface="MS PGothic" charset="0"/>
                          <a:cs typeface="MS PGothic" charset="0"/>
                        </a:rPr>
                        <a:t>for </a:t>
                      </a:r>
                      <a:r>
                        <a:rPr kumimoji="0" lang="en-US" sz="2000" b="0" i="0" u="none" strike="noStrike" cap="none" normalizeH="0" baseline="0" dirty="0">
                          <a:ln>
                            <a:noFill/>
                          </a:ln>
                          <a:solidFill>
                            <a:srgbClr val="FF0000"/>
                          </a:solidFill>
                          <a:effectLst/>
                          <a:latin typeface="Arial" charset="0"/>
                          <a:ea typeface="MS PGothic" charset="0"/>
                          <a:cs typeface="MS PGothic" charset="0"/>
                        </a:rPr>
                        <a:t>last state of nature</a:t>
                      </a:r>
                      <a:r>
                        <a:rPr kumimoji="0" lang="en-US" sz="2000" b="0" i="0" u="none" strike="noStrike" cap="none" normalizeH="0" baseline="0" dirty="0">
                          <a:ln>
                            <a:noFill/>
                          </a:ln>
                          <a:solidFill>
                            <a:schemeClr val="tx1"/>
                          </a:solidFill>
                          <a:effectLst/>
                          <a:latin typeface="Arial" charset="0"/>
                          <a:ea typeface="MS PGothic" charset="0"/>
                          <a:cs typeface="MS PGothic" charset="0"/>
                        </a:rPr>
                        <a:t>) </a:t>
                      </a:r>
                    </a:p>
                    <a:p>
                      <a:pPr marL="0" marR="0" lvl="0" indent="0" algn="l" defTabSz="914400" rtl="0" eaLnBrk="1" fontAlgn="base" latinLnBrk="0" hangingPunct="1">
                        <a:lnSpc>
                          <a:spcPct val="90000"/>
                        </a:lnSpc>
                        <a:spcBef>
                          <a:spcPct val="0"/>
                        </a:spcBef>
                        <a:spcAft>
                          <a:spcPct val="40000"/>
                        </a:spcAft>
                        <a:buClrTx/>
                        <a:buSzTx/>
                        <a:buFontTx/>
                        <a:buNone/>
                        <a:tabLst/>
                      </a:pPr>
                      <a:r>
                        <a:rPr kumimoji="0" lang="en-US" sz="2000" b="0" i="0" u="none" strike="noStrike" cap="none" normalizeH="0" baseline="0" dirty="0">
                          <a:ln>
                            <a:noFill/>
                          </a:ln>
                          <a:solidFill>
                            <a:schemeClr val="tx1"/>
                          </a:solidFill>
                          <a:effectLst/>
                          <a:latin typeface="Arial" charset="0"/>
                          <a:ea typeface="MS PGothic" charset="0"/>
                          <a:cs typeface="MS PGothic" charset="0"/>
                        </a:rPr>
                        <a:t>        x (Probability of last state of nature)</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51519431"/>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49155"/>
                                        </p:tgtEl>
                                        <p:attrNameLst>
                                          <p:attrName>style.visibility</p:attrName>
                                        </p:attrNameLst>
                                      </p:cBhvr>
                                      <p:to>
                                        <p:strVal val="visible"/>
                                      </p:to>
                                    </p:set>
                                    <p:animEffect transition="in" filter="wipe(left)">
                                      <p:cBhvr>
                                        <p:cTn id="7" dur="1000"/>
                                        <p:tgtEl>
                                          <p:spTgt spid="49155"/>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49156"/>
                                        </p:tgtEl>
                                        <p:attrNameLst>
                                          <p:attrName>style.visibility</p:attrName>
                                        </p:attrNameLst>
                                      </p:cBhvr>
                                      <p:to>
                                        <p:strVal val="visible"/>
                                      </p:to>
                                    </p:set>
                                    <p:animEffect transition="in" filter="wipe(left)">
                                      <p:cBhvr>
                                        <p:cTn id="11" dur="1000"/>
                                        <p:tgtEl>
                                          <p:spTgt spid="49156"/>
                                        </p:tgtEl>
                                      </p:cBhvr>
                                    </p:animEffect>
                                  </p:childTnLst>
                                </p:cTn>
                              </p:par>
                            </p:childTnLst>
                          </p:cTn>
                        </p:par>
                        <p:par>
                          <p:cTn id="12" fill="hold" nodeType="afterGroup">
                            <p:stCondLst>
                              <p:cond delay="4000"/>
                            </p:stCondLst>
                            <p:childTnLst>
                              <p:par>
                                <p:cTn id="13" presetID="18" presetClass="entr" presetSubtype="6" fill="hold" nodeType="afterEffect">
                                  <p:stCondLst>
                                    <p:cond delay="1000"/>
                                  </p:stCondLst>
                                  <p:childTnLst>
                                    <p:set>
                                      <p:cBhvr>
                                        <p:cTn id="14" dur="1" fill="hold">
                                          <p:stCondLst>
                                            <p:cond delay="0"/>
                                          </p:stCondLst>
                                        </p:cTn>
                                        <p:tgtEl>
                                          <p:spTgt spid="49182"/>
                                        </p:tgtEl>
                                        <p:attrNameLst>
                                          <p:attrName>style.visibility</p:attrName>
                                        </p:attrNameLst>
                                      </p:cBhvr>
                                      <p:to>
                                        <p:strVal val="visible"/>
                                      </p:to>
                                    </p:set>
                                    <p:animEffect transition="in" filter="strips(downRight)">
                                      <p:cBhvr>
                                        <p:cTn id="15" dur="1000"/>
                                        <p:tgtEl>
                                          <p:spTgt spid="49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685800" y="434975"/>
            <a:ext cx="7772400" cy="927100"/>
          </a:xfrm>
        </p:spPr>
        <p:txBody>
          <a:bodyPr/>
          <a:lstStyle/>
          <a:p>
            <a:pPr>
              <a:lnSpc>
                <a:spcPct val="80000"/>
              </a:lnSpc>
            </a:pPr>
            <a:r>
              <a:rPr lang="en-US" dirty="0">
                <a:latin typeface="Arial" charset="0"/>
                <a:cs typeface="Arial" charset="0"/>
              </a:rPr>
              <a:t>EVPI Example</a:t>
            </a:r>
          </a:p>
        </p:txBody>
      </p:sp>
      <p:sp>
        <p:nvSpPr>
          <p:cNvPr id="50179" name="Rectangle 3"/>
          <p:cNvSpPr>
            <a:spLocks noChangeArrowheads="1"/>
          </p:cNvSpPr>
          <p:nvPr/>
        </p:nvSpPr>
        <p:spPr bwMode="auto">
          <a:xfrm>
            <a:off x="660400" y="1600200"/>
            <a:ext cx="7821613" cy="2246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33400" indent="-533400">
              <a:buClr>
                <a:schemeClr val="tx1"/>
              </a:buClr>
              <a:buFont typeface="Times" charset="0"/>
              <a:buAutoNum type="arabicPeriod"/>
            </a:pPr>
            <a:r>
              <a:rPr lang="en-US" sz="2800" dirty="0"/>
              <a:t>The best outcome for the state of nature </a:t>
            </a:r>
            <a:r>
              <a:rPr lang="en-AU" sz="2800" dirty="0"/>
              <a:t>"</a:t>
            </a:r>
            <a:r>
              <a:rPr lang="en-US" sz="2800" dirty="0"/>
              <a:t>favorable market</a:t>
            </a:r>
            <a:r>
              <a:rPr lang="en-AU" sz="2800" dirty="0"/>
              <a:t>"</a:t>
            </a:r>
            <a:r>
              <a:rPr lang="en-US" sz="2800" dirty="0"/>
              <a:t> is </a:t>
            </a:r>
            <a:r>
              <a:rPr lang="en-AU" sz="2800" dirty="0"/>
              <a:t>"</a:t>
            </a:r>
            <a:r>
              <a:rPr lang="en-US" sz="2800" dirty="0"/>
              <a:t>build a large facility</a:t>
            </a:r>
            <a:r>
              <a:rPr lang="en-AU" sz="2800" dirty="0"/>
              <a:t>"</a:t>
            </a:r>
            <a:r>
              <a:rPr lang="en-US" sz="2800" dirty="0"/>
              <a:t> with a payoff of $200,000. The best outcome for </a:t>
            </a:r>
            <a:r>
              <a:rPr lang="en-AU" sz="2800" dirty="0"/>
              <a:t>"</a:t>
            </a:r>
            <a:r>
              <a:rPr lang="en-US" sz="2800" dirty="0"/>
              <a:t>unfavorable</a:t>
            </a:r>
            <a:r>
              <a:rPr lang="en-AU" sz="2800" dirty="0"/>
              <a:t>"</a:t>
            </a:r>
            <a:r>
              <a:rPr lang="en-US" sz="2800" dirty="0"/>
              <a:t> is </a:t>
            </a:r>
            <a:r>
              <a:rPr lang="en-AU" sz="2800" dirty="0"/>
              <a:t>"</a:t>
            </a:r>
            <a:r>
              <a:rPr lang="en-US" sz="2800" dirty="0"/>
              <a:t>do nothing</a:t>
            </a:r>
            <a:r>
              <a:rPr lang="en-AU" sz="2800" dirty="0"/>
              <a:t>"</a:t>
            </a:r>
            <a:r>
              <a:rPr lang="en-US" sz="2800" dirty="0"/>
              <a:t> with a payoff of $0.</a:t>
            </a:r>
            <a:endParaRPr lang="en-US" dirty="0"/>
          </a:p>
        </p:txBody>
      </p:sp>
      <p:grpSp>
        <p:nvGrpSpPr>
          <p:cNvPr id="50180" name="Group 4"/>
          <p:cNvGrpSpPr>
            <a:grpSpLocks/>
          </p:cNvGrpSpPr>
          <p:nvPr/>
        </p:nvGrpSpPr>
        <p:grpSpPr bwMode="auto">
          <a:xfrm>
            <a:off x="587375" y="4090988"/>
            <a:ext cx="7745413" cy="1042987"/>
            <a:chOff x="370" y="2577"/>
            <a:chExt cx="4879" cy="657"/>
          </a:xfrm>
        </p:grpSpPr>
        <p:sp>
          <p:nvSpPr>
            <p:cNvPr id="45060" name="Rectangle 5"/>
            <p:cNvSpPr>
              <a:spLocks noChangeArrowheads="1"/>
            </p:cNvSpPr>
            <p:nvPr/>
          </p:nvSpPr>
          <p:spPr bwMode="auto">
            <a:xfrm>
              <a:off x="370" y="2577"/>
              <a:ext cx="1584" cy="6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pPr>
              <a:r>
                <a:rPr lang="en-US" sz="2400" dirty="0"/>
                <a:t>Expected value with perfect information</a:t>
              </a:r>
            </a:p>
          </p:txBody>
        </p:sp>
        <p:sp>
          <p:nvSpPr>
            <p:cNvPr id="45061" name="Rectangle 6"/>
            <p:cNvSpPr>
              <a:spLocks noChangeArrowheads="1"/>
            </p:cNvSpPr>
            <p:nvPr/>
          </p:nvSpPr>
          <p:spPr bwMode="auto">
            <a:xfrm>
              <a:off x="1851" y="2753"/>
              <a:ext cx="3398"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400" dirty="0"/>
                <a:t>= ($200,000)(.6) + ($0)(.4) = $120,000</a:t>
              </a:r>
            </a:p>
          </p:txBody>
        </p:sp>
      </p:grpSp>
    </p:spTree>
    <p:extLst>
      <p:ext uri="{BB962C8B-B14F-4D97-AF65-F5344CB8AC3E}">
        <p14:creationId xmlns:p14="http://schemas.microsoft.com/office/powerpoint/2010/main" val="73224865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50179"/>
                                        </p:tgtEl>
                                        <p:attrNameLst>
                                          <p:attrName>style.visibility</p:attrName>
                                        </p:attrNameLst>
                                      </p:cBhvr>
                                      <p:to>
                                        <p:strVal val="visible"/>
                                      </p:to>
                                    </p:set>
                                    <p:animEffect transition="in" filter="strips(downRight)">
                                      <p:cBhvr>
                                        <p:cTn id="7" dur="1000"/>
                                        <p:tgtEl>
                                          <p:spTgt spid="50179"/>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50180"/>
                                        </p:tgtEl>
                                        <p:attrNameLst>
                                          <p:attrName>style.visibility</p:attrName>
                                        </p:attrNameLst>
                                      </p:cBhvr>
                                      <p:to>
                                        <p:strVal val="visible"/>
                                      </p:to>
                                    </p:set>
                                    <p:animEffect transition="in" filter="wipe(left)">
                                      <p:cBhvr>
                                        <p:cTn id="11" dur="1000"/>
                                        <p:tgtEl>
                                          <p:spTgt spid="50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685800" y="434975"/>
            <a:ext cx="7772400" cy="927100"/>
          </a:xfrm>
        </p:spPr>
        <p:txBody>
          <a:bodyPr/>
          <a:lstStyle/>
          <a:p>
            <a:pPr>
              <a:lnSpc>
                <a:spcPct val="80000"/>
              </a:lnSpc>
            </a:pPr>
            <a:r>
              <a:rPr lang="en-US" dirty="0">
                <a:latin typeface="Arial" charset="0"/>
                <a:cs typeface="Arial" charset="0"/>
              </a:rPr>
              <a:t>EVPI Example</a:t>
            </a:r>
          </a:p>
        </p:txBody>
      </p:sp>
      <p:sp>
        <p:nvSpPr>
          <p:cNvPr id="51203" name="Rectangle 3"/>
          <p:cNvSpPr>
            <a:spLocks noChangeArrowheads="1"/>
          </p:cNvSpPr>
          <p:nvPr/>
        </p:nvSpPr>
        <p:spPr bwMode="auto">
          <a:xfrm>
            <a:off x="660400" y="1701800"/>
            <a:ext cx="7821613"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33400" indent="-533400">
              <a:buClr>
                <a:schemeClr val="tx1"/>
              </a:buClr>
              <a:buFont typeface="Times" charset="0"/>
              <a:buAutoNum type="arabicPeriod" startAt="2"/>
            </a:pPr>
            <a:r>
              <a:rPr lang="en-US" sz="2800" dirty="0"/>
              <a:t>The maximum EMV is $52,000, which is the expected outcome </a:t>
            </a:r>
            <a:r>
              <a:rPr lang="en-US" sz="2800" dirty="0">
                <a:solidFill>
                  <a:srgbClr val="FF0000"/>
                </a:solidFill>
              </a:rPr>
              <a:t>without</a:t>
            </a:r>
            <a:r>
              <a:rPr lang="en-US" sz="2800" dirty="0"/>
              <a:t> perfect information. Thus:</a:t>
            </a:r>
            <a:endParaRPr lang="en-US" dirty="0"/>
          </a:p>
        </p:txBody>
      </p:sp>
      <p:sp>
        <p:nvSpPr>
          <p:cNvPr id="51204" name="Rectangle 4"/>
          <p:cNvSpPr>
            <a:spLocks noChangeArrowheads="1"/>
          </p:cNvSpPr>
          <p:nvPr/>
        </p:nvSpPr>
        <p:spPr bwMode="auto">
          <a:xfrm>
            <a:off x="2887663" y="4371975"/>
            <a:ext cx="4651375"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400" dirty="0"/>
              <a:t>= $120,000 – $52,000 = $68,000</a:t>
            </a:r>
          </a:p>
        </p:txBody>
      </p:sp>
      <p:grpSp>
        <p:nvGrpSpPr>
          <p:cNvPr id="51205" name="Group 5"/>
          <p:cNvGrpSpPr>
            <a:grpSpLocks/>
          </p:cNvGrpSpPr>
          <p:nvPr/>
        </p:nvGrpSpPr>
        <p:grpSpPr bwMode="auto">
          <a:xfrm>
            <a:off x="2112963" y="3432175"/>
            <a:ext cx="4237037" cy="728663"/>
            <a:chOff x="1573" y="2106"/>
            <a:chExt cx="2669" cy="459"/>
          </a:xfrm>
        </p:grpSpPr>
        <p:sp>
          <p:nvSpPr>
            <p:cNvPr id="46086" name="Rectangle 6"/>
            <p:cNvSpPr>
              <a:spLocks noChangeArrowheads="1"/>
            </p:cNvSpPr>
            <p:nvPr/>
          </p:nvSpPr>
          <p:spPr bwMode="auto">
            <a:xfrm>
              <a:off x="1573" y="2160"/>
              <a:ext cx="1576"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400" dirty="0"/>
                <a:t>EVPI = EVwPI  –</a:t>
              </a:r>
            </a:p>
          </p:txBody>
        </p:sp>
        <p:sp>
          <p:nvSpPr>
            <p:cNvPr id="46087" name="Rectangle 7"/>
            <p:cNvSpPr>
              <a:spLocks noChangeArrowheads="1"/>
            </p:cNvSpPr>
            <p:nvPr/>
          </p:nvSpPr>
          <p:spPr bwMode="auto">
            <a:xfrm>
              <a:off x="3019" y="2106"/>
              <a:ext cx="1223" cy="4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pPr>
              <a:r>
                <a:rPr lang="en-US" sz="2400" dirty="0"/>
                <a:t>Maximum EMV</a:t>
              </a:r>
            </a:p>
          </p:txBody>
        </p:sp>
      </p:grpSp>
      <p:sp>
        <p:nvSpPr>
          <p:cNvPr id="51208" name="Rectangle 8"/>
          <p:cNvSpPr>
            <a:spLocks noChangeArrowheads="1"/>
          </p:cNvSpPr>
          <p:nvPr/>
        </p:nvSpPr>
        <p:spPr bwMode="auto">
          <a:xfrm>
            <a:off x="1152525" y="5246688"/>
            <a:ext cx="6496050"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400" dirty="0"/>
              <a:t>The most the company should pay for perfect information is $68,000</a:t>
            </a:r>
          </a:p>
        </p:txBody>
      </p:sp>
    </p:spTree>
    <p:extLst>
      <p:ext uri="{BB962C8B-B14F-4D97-AF65-F5344CB8AC3E}">
        <p14:creationId xmlns:p14="http://schemas.microsoft.com/office/powerpoint/2010/main" val="3188775929"/>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51203"/>
                                        </p:tgtEl>
                                        <p:attrNameLst>
                                          <p:attrName>style.visibility</p:attrName>
                                        </p:attrNameLst>
                                      </p:cBhvr>
                                      <p:to>
                                        <p:strVal val="visible"/>
                                      </p:to>
                                    </p:set>
                                    <p:animEffect transition="in" filter="strips(downRight)">
                                      <p:cBhvr>
                                        <p:cTn id="7" dur="1000"/>
                                        <p:tgtEl>
                                          <p:spTgt spid="51203"/>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51205"/>
                                        </p:tgtEl>
                                        <p:attrNameLst>
                                          <p:attrName>style.visibility</p:attrName>
                                        </p:attrNameLst>
                                      </p:cBhvr>
                                      <p:to>
                                        <p:strVal val="visible"/>
                                      </p:to>
                                    </p:set>
                                    <p:animEffect transition="in" filter="wipe(left)">
                                      <p:cBhvr>
                                        <p:cTn id="11" dur="1000"/>
                                        <p:tgtEl>
                                          <p:spTgt spid="51205"/>
                                        </p:tgtEl>
                                      </p:cBhvr>
                                    </p:animEffect>
                                  </p:childTnLst>
                                </p:cTn>
                              </p:par>
                            </p:childTnLst>
                          </p:cTn>
                        </p:par>
                        <p:par>
                          <p:cTn id="12" fill="hold" nodeType="afterGroup">
                            <p:stCondLst>
                              <p:cond delay="4000"/>
                            </p:stCondLst>
                            <p:childTnLst>
                              <p:par>
                                <p:cTn id="13" presetID="22" presetClass="entr" presetSubtype="8" fill="hold" grpId="0" nodeType="afterEffect">
                                  <p:stCondLst>
                                    <p:cond delay="1000"/>
                                  </p:stCondLst>
                                  <p:childTnLst>
                                    <p:set>
                                      <p:cBhvr>
                                        <p:cTn id="14" dur="1" fill="hold">
                                          <p:stCondLst>
                                            <p:cond delay="0"/>
                                          </p:stCondLst>
                                        </p:cTn>
                                        <p:tgtEl>
                                          <p:spTgt spid="51204"/>
                                        </p:tgtEl>
                                        <p:attrNameLst>
                                          <p:attrName>style.visibility</p:attrName>
                                        </p:attrNameLst>
                                      </p:cBhvr>
                                      <p:to>
                                        <p:strVal val="visible"/>
                                      </p:to>
                                    </p:set>
                                    <p:animEffect transition="in" filter="wipe(left)">
                                      <p:cBhvr>
                                        <p:cTn id="15" dur="1000"/>
                                        <p:tgtEl>
                                          <p:spTgt spid="51204"/>
                                        </p:tgtEl>
                                      </p:cBhvr>
                                    </p:animEffect>
                                  </p:childTnLst>
                                </p:cTn>
                              </p:par>
                            </p:childTnLst>
                          </p:cTn>
                        </p:par>
                        <p:par>
                          <p:cTn id="16" fill="hold" nodeType="afterGroup">
                            <p:stCondLst>
                              <p:cond delay="6000"/>
                            </p:stCondLst>
                            <p:childTnLst>
                              <p:par>
                                <p:cTn id="17" presetID="22" presetClass="entr" presetSubtype="8" fill="hold" grpId="0" nodeType="afterEffect">
                                  <p:stCondLst>
                                    <p:cond delay="1000"/>
                                  </p:stCondLst>
                                  <p:childTnLst>
                                    <p:set>
                                      <p:cBhvr>
                                        <p:cTn id="18" dur="1" fill="hold">
                                          <p:stCondLst>
                                            <p:cond delay="0"/>
                                          </p:stCondLst>
                                        </p:cTn>
                                        <p:tgtEl>
                                          <p:spTgt spid="51208"/>
                                        </p:tgtEl>
                                        <p:attrNameLst>
                                          <p:attrName>style.visibility</p:attrName>
                                        </p:attrNameLst>
                                      </p:cBhvr>
                                      <p:to>
                                        <p:strVal val="visible"/>
                                      </p:to>
                                    </p:set>
                                    <p:animEffect transition="in" filter="wipe(left)">
                                      <p:cBhvr>
                                        <p:cTn id="19" dur="1000"/>
                                        <p:tgtEl>
                                          <p:spTgt spid="51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utoUpdateAnimBg="0"/>
      <p:bldP spid="51204" grpId="0" autoUpdateAnimBg="0"/>
      <p:bldP spid="51208"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a:lnSpc>
                <a:spcPct val="80000"/>
              </a:lnSpc>
            </a:pPr>
            <a:r>
              <a:rPr lang="en-US" dirty="0">
                <a:latin typeface="Arial" charset="0"/>
                <a:cs typeface="Arial" charset="0"/>
              </a:rPr>
              <a:t>Decision Trees</a:t>
            </a:r>
          </a:p>
        </p:txBody>
      </p:sp>
      <p:sp>
        <p:nvSpPr>
          <p:cNvPr id="47106" name="Content Placeholder 1"/>
          <p:cNvSpPr>
            <a:spLocks noGrp="1"/>
          </p:cNvSpPr>
          <p:nvPr>
            <p:ph idx="1"/>
          </p:nvPr>
        </p:nvSpPr>
        <p:spPr>
          <a:xfrm>
            <a:off x="660400" y="1600200"/>
            <a:ext cx="7670800" cy="4525963"/>
          </a:xfrm>
        </p:spPr>
        <p:txBody>
          <a:bodyPr/>
          <a:lstStyle/>
          <a:p>
            <a:pPr>
              <a:buFont typeface="Arial Unicode MS" charset="0"/>
              <a:buChar char="▶"/>
            </a:pPr>
            <a:r>
              <a:rPr lang="en-US" sz="2800" dirty="0">
                <a:solidFill>
                  <a:srgbClr val="FF0000"/>
                </a:solidFill>
                <a:latin typeface="Arial" charset="0"/>
                <a:cs typeface="Arial" charset="0"/>
              </a:rPr>
              <a:t>Information</a:t>
            </a:r>
            <a:r>
              <a:rPr lang="en-US" sz="2800" dirty="0">
                <a:latin typeface="Arial" charset="0"/>
                <a:cs typeface="Arial" charset="0"/>
              </a:rPr>
              <a:t> in decision tables can be displayed as decision trees</a:t>
            </a:r>
          </a:p>
          <a:p>
            <a:pPr>
              <a:buFont typeface="Arial Unicode MS" charset="0"/>
              <a:buChar char="▶"/>
            </a:pPr>
            <a:r>
              <a:rPr lang="en-US" sz="2800" dirty="0">
                <a:latin typeface="Arial" charset="0"/>
                <a:cs typeface="Arial" charset="0"/>
              </a:rPr>
              <a:t>A decision tree is a graphic display of the decision process that indicates </a:t>
            </a:r>
            <a:r>
              <a:rPr lang="en-US" sz="2800" dirty="0">
                <a:solidFill>
                  <a:srgbClr val="FF0000"/>
                </a:solidFill>
                <a:latin typeface="Arial" charset="0"/>
                <a:cs typeface="Arial" charset="0"/>
              </a:rPr>
              <a:t>decision alternatives, states of nature and their respective probabilities, and payoffs </a:t>
            </a:r>
            <a:r>
              <a:rPr lang="en-US" sz="2800" dirty="0">
                <a:latin typeface="Arial" charset="0"/>
                <a:cs typeface="Arial" charset="0"/>
              </a:rPr>
              <a:t>for each combination of decision alternative and state of nature</a:t>
            </a:r>
          </a:p>
          <a:p>
            <a:pPr>
              <a:buFont typeface="Arial Unicode MS" charset="0"/>
              <a:buChar char="▶"/>
            </a:pPr>
            <a:r>
              <a:rPr lang="en-US" sz="2800" dirty="0">
                <a:latin typeface="Arial" charset="0"/>
                <a:cs typeface="Arial" charset="0"/>
              </a:rPr>
              <a:t>Appropriate for showing sequential decisions</a:t>
            </a:r>
          </a:p>
        </p:txBody>
      </p:sp>
    </p:spTree>
    <p:extLst>
      <p:ext uri="{BB962C8B-B14F-4D97-AF65-F5344CB8AC3E}">
        <p14:creationId xmlns:p14="http://schemas.microsoft.com/office/powerpoint/2010/main" val="41893255"/>
      </p:ext>
    </p:extLst>
  </p:cSld>
  <p:clrMapOvr>
    <a:masterClrMapping/>
  </p:clrMapOvr>
  <p:transition>
    <p:pull dir="l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317500"/>
            <a:ext cx="7772400" cy="1422400"/>
          </a:xfrm>
          <a:extLst/>
        </p:spPr>
        <p:txBody>
          <a:bodyPr rtlCol="0">
            <a:normAutofit fontScale="90000"/>
          </a:bodyPr>
          <a:lstStyle/>
          <a:p>
            <a:pPr fontAlgn="auto">
              <a:spcAft>
                <a:spcPts val="0"/>
              </a:spcAft>
              <a:defRPr/>
            </a:pPr>
            <a:r>
              <a:rPr lang="en-US" dirty="0">
                <a:ea typeface="+mj-ea"/>
              </a:rPr>
              <a:t>The Decision Process in Operations</a:t>
            </a:r>
          </a:p>
        </p:txBody>
      </p:sp>
      <p:sp>
        <p:nvSpPr>
          <p:cNvPr id="26627" name="Rectangle 3"/>
          <p:cNvSpPr>
            <a:spLocks noChangeArrowheads="1"/>
          </p:cNvSpPr>
          <p:nvPr/>
        </p:nvSpPr>
        <p:spPr bwMode="auto">
          <a:xfrm>
            <a:off x="1093788" y="1906588"/>
            <a:ext cx="6956425" cy="4578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82600" indent="-482600">
              <a:lnSpc>
                <a:spcPct val="90000"/>
              </a:lnSpc>
              <a:spcAft>
                <a:spcPct val="40000"/>
              </a:spcAft>
              <a:buClr>
                <a:schemeClr val="tx1"/>
              </a:buClr>
              <a:buFont typeface="Times" charset="0"/>
              <a:buAutoNum type="arabicPeriod"/>
            </a:pPr>
            <a:r>
              <a:rPr lang="en-US" sz="2800" dirty="0"/>
              <a:t>Clearly define the problem and the factors that influence it</a:t>
            </a:r>
          </a:p>
          <a:p>
            <a:pPr marL="482600" indent="-482600">
              <a:lnSpc>
                <a:spcPct val="90000"/>
              </a:lnSpc>
              <a:spcAft>
                <a:spcPct val="40000"/>
              </a:spcAft>
              <a:buClr>
                <a:schemeClr val="tx1"/>
              </a:buClr>
              <a:buFont typeface="Times" charset="0"/>
              <a:buAutoNum type="arabicPeriod"/>
            </a:pPr>
            <a:r>
              <a:rPr lang="en-US" sz="2800" dirty="0"/>
              <a:t>Develop specific and measurable objectives</a:t>
            </a:r>
          </a:p>
          <a:p>
            <a:pPr marL="482600" indent="-482600">
              <a:lnSpc>
                <a:spcPct val="90000"/>
              </a:lnSpc>
              <a:spcAft>
                <a:spcPct val="40000"/>
              </a:spcAft>
              <a:buClr>
                <a:schemeClr val="tx1"/>
              </a:buClr>
              <a:buFont typeface="Times" charset="0"/>
              <a:buAutoNum type="arabicPeriod"/>
            </a:pPr>
            <a:r>
              <a:rPr lang="en-US" sz="2800" dirty="0"/>
              <a:t>Develop a model</a:t>
            </a:r>
          </a:p>
          <a:p>
            <a:pPr marL="482600" indent="-482600">
              <a:lnSpc>
                <a:spcPct val="90000"/>
              </a:lnSpc>
              <a:spcAft>
                <a:spcPct val="40000"/>
              </a:spcAft>
              <a:buClr>
                <a:schemeClr val="tx1"/>
              </a:buClr>
              <a:buFont typeface="Times" charset="0"/>
              <a:buAutoNum type="arabicPeriod"/>
            </a:pPr>
            <a:r>
              <a:rPr lang="en-US" sz="2800" dirty="0"/>
              <a:t>Evaluate each alternative solution</a:t>
            </a:r>
          </a:p>
          <a:p>
            <a:pPr marL="482600" indent="-482600">
              <a:lnSpc>
                <a:spcPct val="90000"/>
              </a:lnSpc>
              <a:spcAft>
                <a:spcPct val="40000"/>
              </a:spcAft>
              <a:buClr>
                <a:schemeClr val="tx1"/>
              </a:buClr>
              <a:buFont typeface="Times" charset="0"/>
              <a:buAutoNum type="arabicPeriod"/>
            </a:pPr>
            <a:r>
              <a:rPr lang="en-US" sz="2800" dirty="0"/>
              <a:t>Select the best alternative</a:t>
            </a:r>
          </a:p>
          <a:p>
            <a:pPr marL="482600" indent="-482600">
              <a:lnSpc>
                <a:spcPct val="90000"/>
              </a:lnSpc>
              <a:spcAft>
                <a:spcPct val="40000"/>
              </a:spcAft>
              <a:buClr>
                <a:schemeClr val="tx1"/>
              </a:buClr>
              <a:buFont typeface="Times" charset="0"/>
              <a:buAutoNum type="arabicPeriod"/>
            </a:pPr>
            <a:r>
              <a:rPr lang="en-US" sz="2800" dirty="0"/>
              <a:t>Implement the decision and set a timetable for completion</a:t>
            </a:r>
          </a:p>
        </p:txBody>
      </p:sp>
    </p:spTree>
    <p:extLst>
      <p:ext uri="{BB962C8B-B14F-4D97-AF65-F5344CB8AC3E}">
        <p14:creationId xmlns:p14="http://schemas.microsoft.com/office/powerpoint/2010/main" val="233111217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6627"/>
                                        </p:tgtEl>
                                        <p:attrNameLst>
                                          <p:attrName>style.visibility</p:attrName>
                                        </p:attrNameLst>
                                      </p:cBhvr>
                                      <p:to>
                                        <p:strVal val="visible"/>
                                      </p:to>
                                    </p:set>
                                    <p:animEffect transition="in" filter="strips(downRight)">
                                      <p:cBhvr>
                                        <p:cTn id="7" dur="1000"/>
                                        <p:tgtEl>
                                          <p:spTgt spid="26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336675"/>
            <a:ext cx="5788025" cy="4822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8130" name="Rectangle 3"/>
          <p:cNvSpPr>
            <a:spLocks noGrp="1" noChangeArrowheads="1"/>
          </p:cNvSpPr>
          <p:nvPr>
            <p:ph type="title"/>
          </p:nvPr>
        </p:nvSpPr>
        <p:spPr/>
        <p:txBody>
          <a:bodyPr/>
          <a:lstStyle/>
          <a:p>
            <a:pPr>
              <a:lnSpc>
                <a:spcPct val="80000"/>
              </a:lnSpc>
            </a:pPr>
            <a:r>
              <a:rPr lang="en-US" dirty="0">
                <a:latin typeface="Arial" charset="0"/>
                <a:cs typeface="Arial" charset="0"/>
              </a:rPr>
              <a:t>Decision Trees</a:t>
            </a:r>
          </a:p>
        </p:txBody>
      </p:sp>
    </p:spTree>
    <p:extLst>
      <p:ext uri="{BB962C8B-B14F-4D97-AF65-F5344CB8AC3E}">
        <p14:creationId xmlns:p14="http://schemas.microsoft.com/office/powerpoint/2010/main" val="1920813043"/>
      </p:ext>
    </p:extLst>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nodeType="afterEffect">
                                  <p:stCondLst>
                                    <p:cond delay="1000"/>
                                  </p:stCondLst>
                                  <p:childTnLst>
                                    <p:set>
                                      <p:cBhvr>
                                        <p:cTn id="6" dur="1" fill="hold">
                                          <p:stCondLst>
                                            <p:cond delay="0"/>
                                          </p:stCondLst>
                                        </p:cTn>
                                        <p:tgtEl>
                                          <p:spTgt spid="53250"/>
                                        </p:tgtEl>
                                        <p:attrNameLst>
                                          <p:attrName>style.visibility</p:attrName>
                                        </p:attrNameLst>
                                      </p:cBhvr>
                                      <p:to>
                                        <p:strVal val="visible"/>
                                      </p:to>
                                    </p:set>
                                    <p:anim calcmode="lin" valueType="num">
                                      <p:cBhvr>
                                        <p:cTn id="7" dur="1000" fill="hold"/>
                                        <p:tgtEl>
                                          <p:spTgt spid="53250"/>
                                        </p:tgtEl>
                                        <p:attrNameLst>
                                          <p:attrName>ppt_w</p:attrName>
                                        </p:attrNameLst>
                                      </p:cBhvr>
                                      <p:tavLst>
                                        <p:tav tm="0">
                                          <p:val>
                                            <p:strVal val="2/3*#ppt_w"/>
                                          </p:val>
                                        </p:tav>
                                        <p:tav tm="100000">
                                          <p:val>
                                            <p:strVal val="#ppt_w"/>
                                          </p:val>
                                        </p:tav>
                                      </p:tavLst>
                                    </p:anim>
                                    <p:anim calcmode="lin" valueType="num">
                                      <p:cBhvr>
                                        <p:cTn id="8" dur="1000" fill="hold"/>
                                        <p:tgtEl>
                                          <p:spTgt spid="53250"/>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a:lnSpc>
                <a:spcPct val="80000"/>
              </a:lnSpc>
            </a:pPr>
            <a:r>
              <a:rPr lang="en-US" dirty="0">
                <a:latin typeface="Arial" charset="0"/>
                <a:cs typeface="Arial" charset="0"/>
              </a:rPr>
              <a:t>Decision Trees</a:t>
            </a:r>
          </a:p>
        </p:txBody>
      </p:sp>
      <p:sp>
        <p:nvSpPr>
          <p:cNvPr id="54275" name="Rectangle 3"/>
          <p:cNvSpPr>
            <a:spLocks noChangeArrowheads="1"/>
          </p:cNvSpPr>
          <p:nvPr/>
        </p:nvSpPr>
        <p:spPr bwMode="auto">
          <a:xfrm>
            <a:off x="768350" y="1536700"/>
            <a:ext cx="7605713" cy="4205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82600" indent="-482600">
              <a:lnSpc>
                <a:spcPct val="90000"/>
              </a:lnSpc>
              <a:spcAft>
                <a:spcPts val="1200"/>
              </a:spcAft>
              <a:buClr>
                <a:schemeClr val="tx1"/>
              </a:buClr>
              <a:buFont typeface="Times" charset="0"/>
              <a:buAutoNum type="arabicPeriod"/>
            </a:pPr>
            <a:r>
              <a:rPr lang="en-US" sz="2800" dirty="0"/>
              <a:t>Define the problem</a:t>
            </a:r>
          </a:p>
          <a:p>
            <a:pPr marL="482600" indent="-482600">
              <a:lnSpc>
                <a:spcPct val="90000"/>
              </a:lnSpc>
              <a:spcAft>
                <a:spcPts val="1200"/>
              </a:spcAft>
              <a:buClr>
                <a:schemeClr val="tx1"/>
              </a:buClr>
              <a:buFont typeface="Times" charset="0"/>
              <a:buAutoNum type="arabicPeriod"/>
            </a:pPr>
            <a:r>
              <a:rPr lang="en-US" sz="2800" dirty="0"/>
              <a:t>Structure or draw the decision tree</a:t>
            </a:r>
          </a:p>
          <a:p>
            <a:pPr marL="482600" indent="-482600">
              <a:lnSpc>
                <a:spcPct val="90000"/>
              </a:lnSpc>
              <a:spcAft>
                <a:spcPts val="1200"/>
              </a:spcAft>
              <a:buClr>
                <a:schemeClr val="tx1"/>
              </a:buClr>
              <a:buFont typeface="Times" charset="0"/>
              <a:buAutoNum type="arabicPeriod"/>
            </a:pPr>
            <a:r>
              <a:rPr lang="en-US" sz="2800" dirty="0"/>
              <a:t>Assign probabilities to the states of nature</a:t>
            </a:r>
          </a:p>
          <a:p>
            <a:pPr marL="482600" indent="-482600">
              <a:lnSpc>
                <a:spcPct val="90000"/>
              </a:lnSpc>
              <a:spcAft>
                <a:spcPts val="1200"/>
              </a:spcAft>
              <a:buClr>
                <a:schemeClr val="tx1"/>
              </a:buClr>
              <a:buFont typeface="Times" charset="0"/>
              <a:buAutoNum type="arabicPeriod"/>
            </a:pPr>
            <a:r>
              <a:rPr lang="en-US" sz="2800" dirty="0"/>
              <a:t>Estimate payoffs for each possible combination of decision alternatives and states of nature</a:t>
            </a:r>
          </a:p>
          <a:p>
            <a:pPr marL="482600" indent="-482600">
              <a:lnSpc>
                <a:spcPct val="90000"/>
              </a:lnSpc>
              <a:spcAft>
                <a:spcPts val="1200"/>
              </a:spcAft>
              <a:buClr>
                <a:schemeClr val="tx1"/>
              </a:buClr>
              <a:buFont typeface="Times" charset="0"/>
              <a:buAutoNum type="arabicPeriod"/>
            </a:pPr>
            <a:r>
              <a:rPr lang="en-US" sz="2800" dirty="0"/>
              <a:t>Solve the problem by working backward through the tree computing the EMV for each state-of-nature node</a:t>
            </a:r>
          </a:p>
        </p:txBody>
      </p:sp>
    </p:spTree>
    <p:extLst>
      <p:ext uri="{BB962C8B-B14F-4D97-AF65-F5344CB8AC3E}">
        <p14:creationId xmlns:p14="http://schemas.microsoft.com/office/powerpoint/2010/main" val="1285957737"/>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54275"/>
                                        </p:tgtEl>
                                        <p:attrNameLst>
                                          <p:attrName>style.visibility</p:attrName>
                                        </p:attrNameLst>
                                      </p:cBhvr>
                                      <p:to>
                                        <p:strVal val="visible"/>
                                      </p:to>
                                    </p:set>
                                    <p:animEffect transition="in" filter="strips(downRight)">
                                      <p:cBhvr>
                                        <p:cTn id="7" dur="1000"/>
                                        <p:tgtEl>
                                          <p:spTgt spid="54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434975"/>
            <a:ext cx="7772400" cy="927100"/>
          </a:xfrm>
        </p:spPr>
        <p:txBody>
          <a:bodyPr/>
          <a:lstStyle/>
          <a:p>
            <a:pPr>
              <a:lnSpc>
                <a:spcPct val="80000"/>
              </a:lnSpc>
            </a:pPr>
            <a:r>
              <a:rPr lang="en-US" dirty="0">
                <a:latin typeface="Arial" charset="0"/>
                <a:cs typeface="Arial" charset="0"/>
              </a:rPr>
              <a:t>Decision Tree Example</a:t>
            </a:r>
          </a:p>
        </p:txBody>
      </p:sp>
      <p:grpSp>
        <p:nvGrpSpPr>
          <p:cNvPr id="55299" name="Group 3"/>
          <p:cNvGrpSpPr>
            <a:grpSpLocks/>
          </p:cNvGrpSpPr>
          <p:nvPr/>
        </p:nvGrpSpPr>
        <p:grpSpPr bwMode="auto">
          <a:xfrm>
            <a:off x="2778125" y="1581150"/>
            <a:ext cx="5265738" cy="1377950"/>
            <a:chOff x="1750" y="1116"/>
            <a:chExt cx="3317" cy="868"/>
          </a:xfrm>
        </p:grpSpPr>
        <p:sp>
          <p:nvSpPr>
            <p:cNvPr id="50222" name="Rectangle 4"/>
            <p:cNvSpPr>
              <a:spLocks noChangeArrowheads="1"/>
            </p:cNvSpPr>
            <p:nvPr/>
          </p:nvSpPr>
          <p:spPr bwMode="auto">
            <a:xfrm>
              <a:off x="2982" y="1230"/>
              <a:ext cx="2085"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 (.6)($200,000) + (.4)(–$180,000)</a:t>
              </a:r>
            </a:p>
          </p:txBody>
        </p:sp>
        <p:grpSp>
          <p:nvGrpSpPr>
            <p:cNvPr id="50223" name="Group 5"/>
            <p:cNvGrpSpPr>
              <a:grpSpLocks/>
            </p:cNvGrpSpPr>
            <p:nvPr/>
          </p:nvGrpSpPr>
          <p:grpSpPr bwMode="auto">
            <a:xfrm>
              <a:off x="1750" y="1116"/>
              <a:ext cx="1225" cy="868"/>
              <a:chOff x="1750" y="1116"/>
              <a:chExt cx="1225" cy="868"/>
            </a:xfrm>
          </p:grpSpPr>
          <p:sp>
            <p:nvSpPr>
              <p:cNvPr id="50224" name="AutoShape 6"/>
              <p:cNvSpPr>
                <a:spLocks noChangeArrowheads="1"/>
              </p:cNvSpPr>
              <p:nvPr/>
            </p:nvSpPr>
            <p:spPr bwMode="auto">
              <a:xfrm>
                <a:off x="1815" y="1116"/>
                <a:ext cx="1096" cy="424"/>
              </a:xfrm>
              <a:prstGeom prst="roundRect">
                <a:avLst>
                  <a:gd name="adj" fmla="val 50000"/>
                </a:avLst>
              </a:prstGeom>
              <a:solidFill>
                <a:srgbClr val="92D2CA"/>
              </a:solidFill>
              <a:ln w="9525">
                <a:solidFill>
                  <a:schemeClr val="tx1"/>
                </a:solidFill>
                <a:round/>
                <a:headEnd/>
                <a:tailEnd/>
              </a:ln>
            </p:spPr>
            <p:txBody>
              <a:bodyPr wrap="none" anchor="ctr"/>
              <a:lstStyle/>
              <a:p>
                <a:endParaRPr lang="en-US" dirty="0"/>
              </a:p>
            </p:txBody>
          </p:sp>
          <p:sp>
            <p:nvSpPr>
              <p:cNvPr id="50225" name="Rectangle 7"/>
              <p:cNvSpPr>
                <a:spLocks noChangeArrowheads="1"/>
              </p:cNvSpPr>
              <p:nvPr/>
            </p:nvSpPr>
            <p:spPr bwMode="auto">
              <a:xfrm>
                <a:off x="1750" y="1185"/>
                <a:ext cx="1225" cy="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pPr>
                <a:r>
                  <a:rPr lang="en-US" sz="1600" dirty="0"/>
                  <a:t>EMV for node 1</a:t>
                </a:r>
              </a:p>
              <a:p>
                <a:pPr algn="ctr">
                  <a:lnSpc>
                    <a:spcPct val="85000"/>
                  </a:lnSpc>
                </a:pPr>
                <a:r>
                  <a:rPr lang="en-US" sz="1600" dirty="0"/>
                  <a:t>= $48,000</a:t>
                </a:r>
              </a:p>
            </p:txBody>
          </p:sp>
          <p:sp>
            <p:nvSpPr>
              <p:cNvPr id="50226" name="Line 8"/>
              <p:cNvSpPr>
                <a:spLocks noChangeShapeType="1"/>
              </p:cNvSpPr>
              <p:nvPr/>
            </p:nvSpPr>
            <p:spPr bwMode="auto">
              <a:xfrm>
                <a:off x="2384" y="1536"/>
                <a:ext cx="56" cy="448"/>
              </a:xfrm>
              <a:prstGeom prst="line">
                <a:avLst/>
              </a:prstGeom>
              <a:noFill/>
              <a:ln w="38100">
                <a:solidFill>
                  <a:schemeClr val="tx1"/>
                </a:solidFill>
                <a:round/>
                <a:headEnd/>
                <a:tailEnd type="triangle" w="med" len="sm"/>
              </a:ln>
              <a:extLst>
                <a:ext uri="{909E8E84-426E-40dd-AFC4-6F175D3DCCD1}">
                  <a14:hiddenFill xmlns:a14="http://schemas.microsoft.com/office/drawing/2010/main" xmlns="">
                    <a:noFill/>
                  </a14:hiddenFill>
                </a:ext>
              </a:extLst>
            </p:spPr>
            <p:txBody>
              <a:bodyPr wrap="none" anchor="ctr"/>
              <a:lstStyle/>
              <a:p>
                <a:endParaRPr lang="en-US" dirty="0"/>
              </a:p>
            </p:txBody>
          </p:sp>
        </p:grpSp>
      </p:grpSp>
      <p:grpSp>
        <p:nvGrpSpPr>
          <p:cNvPr id="55305" name="Group 9"/>
          <p:cNvGrpSpPr>
            <a:grpSpLocks/>
          </p:cNvGrpSpPr>
          <p:nvPr/>
        </p:nvGrpSpPr>
        <p:grpSpPr bwMode="auto">
          <a:xfrm>
            <a:off x="2828925" y="4533900"/>
            <a:ext cx="5113338" cy="889000"/>
            <a:chOff x="1782" y="2976"/>
            <a:chExt cx="3221" cy="560"/>
          </a:xfrm>
        </p:grpSpPr>
        <p:grpSp>
          <p:nvGrpSpPr>
            <p:cNvPr id="50217" name="Group 10"/>
            <p:cNvGrpSpPr>
              <a:grpSpLocks/>
            </p:cNvGrpSpPr>
            <p:nvPr/>
          </p:nvGrpSpPr>
          <p:grpSpPr bwMode="auto">
            <a:xfrm>
              <a:off x="1782" y="2976"/>
              <a:ext cx="1225" cy="560"/>
              <a:chOff x="1782" y="2976"/>
              <a:chExt cx="1225" cy="560"/>
            </a:xfrm>
          </p:grpSpPr>
          <p:sp>
            <p:nvSpPr>
              <p:cNvPr id="50219" name="Line 11"/>
              <p:cNvSpPr>
                <a:spLocks noChangeShapeType="1"/>
              </p:cNvSpPr>
              <p:nvPr/>
            </p:nvSpPr>
            <p:spPr bwMode="auto">
              <a:xfrm flipV="1">
                <a:off x="2408" y="2976"/>
                <a:ext cx="48" cy="296"/>
              </a:xfrm>
              <a:prstGeom prst="line">
                <a:avLst/>
              </a:prstGeom>
              <a:noFill/>
              <a:ln w="38100">
                <a:solidFill>
                  <a:schemeClr val="tx1"/>
                </a:solidFill>
                <a:round/>
                <a:headEnd/>
                <a:tailEnd type="triangle" w="med" len="sm"/>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50220" name="AutoShape 12"/>
              <p:cNvSpPr>
                <a:spLocks noChangeArrowheads="1"/>
              </p:cNvSpPr>
              <p:nvPr/>
            </p:nvSpPr>
            <p:spPr bwMode="auto">
              <a:xfrm>
                <a:off x="1864" y="3112"/>
                <a:ext cx="1072" cy="424"/>
              </a:xfrm>
              <a:prstGeom prst="roundRect">
                <a:avLst>
                  <a:gd name="adj" fmla="val 50000"/>
                </a:avLst>
              </a:prstGeom>
              <a:solidFill>
                <a:srgbClr val="92D2CA"/>
              </a:solidFill>
              <a:ln w="9525">
                <a:solidFill>
                  <a:schemeClr val="tx1"/>
                </a:solidFill>
                <a:round/>
                <a:headEnd/>
                <a:tailEnd/>
              </a:ln>
            </p:spPr>
            <p:txBody>
              <a:bodyPr wrap="none" anchor="ctr"/>
              <a:lstStyle/>
              <a:p>
                <a:endParaRPr lang="en-US" dirty="0"/>
              </a:p>
            </p:txBody>
          </p:sp>
          <p:sp>
            <p:nvSpPr>
              <p:cNvPr id="50221" name="Rectangle 13"/>
              <p:cNvSpPr>
                <a:spLocks noChangeArrowheads="1"/>
              </p:cNvSpPr>
              <p:nvPr/>
            </p:nvSpPr>
            <p:spPr bwMode="auto">
              <a:xfrm>
                <a:off x="1782" y="3185"/>
                <a:ext cx="1225" cy="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pPr>
                <a:r>
                  <a:rPr lang="en-US" sz="1600" dirty="0"/>
                  <a:t>EMV for node 2</a:t>
                </a:r>
              </a:p>
              <a:p>
                <a:pPr algn="ctr">
                  <a:lnSpc>
                    <a:spcPct val="85000"/>
                  </a:lnSpc>
                </a:pPr>
                <a:r>
                  <a:rPr lang="en-US" sz="1600" dirty="0"/>
                  <a:t>= $52,000</a:t>
                </a:r>
              </a:p>
            </p:txBody>
          </p:sp>
        </p:grpSp>
        <p:sp>
          <p:nvSpPr>
            <p:cNvPr id="50218" name="Rectangle 14"/>
            <p:cNvSpPr>
              <a:spLocks noChangeArrowheads="1"/>
            </p:cNvSpPr>
            <p:nvPr/>
          </p:nvSpPr>
          <p:spPr bwMode="auto">
            <a:xfrm>
              <a:off x="2990" y="3230"/>
              <a:ext cx="2013"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 (.6)($100,000) + (.4)(–$20,000)</a:t>
              </a:r>
            </a:p>
          </p:txBody>
        </p:sp>
      </p:grpSp>
      <p:grpSp>
        <p:nvGrpSpPr>
          <p:cNvPr id="55311" name="Group 15"/>
          <p:cNvGrpSpPr>
            <a:grpSpLocks/>
          </p:cNvGrpSpPr>
          <p:nvPr/>
        </p:nvGrpSpPr>
        <p:grpSpPr bwMode="auto">
          <a:xfrm>
            <a:off x="7058025" y="2282825"/>
            <a:ext cx="1154113" cy="3841750"/>
            <a:chOff x="4446" y="1558"/>
            <a:chExt cx="727" cy="2420"/>
          </a:xfrm>
        </p:grpSpPr>
        <p:sp>
          <p:nvSpPr>
            <p:cNvPr id="50211" name="Rectangle 16"/>
            <p:cNvSpPr>
              <a:spLocks noChangeArrowheads="1"/>
            </p:cNvSpPr>
            <p:nvPr/>
          </p:nvSpPr>
          <p:spPr bwMode="auto">
            <a:xfrm>
              <a:off x="4560" y="1558"/>
              <a:ext cx="545"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Payoffs</a:t>
              </a:r>
            </a:p>
          </p:txBody>
        </p:sp>
        <p:sp>
          <p:nvSpPr>
            <p:cNvPr id="50212" name="Rectangle 17"/>
            <p:cNvSpPr>
              <a:spLocks noChangeArrowheads="1"/>
            </p:cNvSpPr>
            <p:nvPr/>
          </p:nvSpPr>
          <p:spPr bwMode="auto">
            <a:xfrm>
              <a:off x="4489" y="1814"/>
              <a:ext cx="6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$200,000</a:t>
              </a:r>
            </a:p>
          </p:txBody>
        </p:sp>
        <p:sp>
          <p:nvSpPr>
            <p:cNvPr id="50213" name="Rectangle 18"/>
            <p:cNvSpPr>
              <a:spLocks noChangeArrowheads="1"/>
            </p:cNvSpPr>
            <p:nvPr/>
          </p:nvSpPr>
          <p:spPr bwMode="auto">
            <a:xfrm>
              <a:off x="4446" y="2246"/>
              <a:ext cx="727"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–$180,000</a:t>
              </a:r>
            </a:p>
          </p:txBody>
        </p:sp>
        <p:sp>
          <p:nvSpPr>
            <p:cNvPr id="50214" name="Rectangle 19"/>
            <p:cNvSpPr>
              <a:spLocks noChangeArrowheads="1"/>
            </p:cNvSpPr>
            <p:nvPr/>
          </p:nvSpPr>
          <p:spPr bwMode="auto">
            <a:xfrm>
              <a:off x="4489" y="2486"/>
              <a:ext cx="6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$100,000</a:t>
              </a:r>
            </a:p>
          </p:txBody>
        </p:sp>
        <p:sp>
          <p:nvSpPr>
            <p:cNvPr id="50215" name="Rectangle 20"/>
            <p:cNvSpPr>
              <a:spLocks noChangeArrowheads="1"/>
            </p:cNvSpPr>
            <p:nvPr/>
          </p:nvSpPr>
          <p:spPr bwMode="auto">
            <a:xfrm>
              <a:off x="4517" y="2918"/>
              <a:ext cx="655"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–$20,000</a:t>
              </a:r>
            </a:p>
          </p:txBody>
        </p:sp>
        <p:sp>
          <p:nvSpPr>
            <p:cNvPr id="50216" name="Rectangle 21"/>
            <p:cNvSpPr>
              <a:spLocks noChangeArrowheads="1"/>
            </p:cNvSpPr>
            <p:nvPr/>
          </p:nvSpPr>
          <p:spPr bwMode="auto">
            <a:xfrm>
              <a:off x="4880" y="3766"/>
              <a:ext cx="258"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$0</a:t>
              </a:r>
            </a:p>
          </p:txBody>
        </p:sp>
      </p:grpSp>
      <p:grpSp>
        <p:nvGrpSpPr>
          <p:cNvPr id="55318" name="Group 22"/>
          <p:cNvGrpSpPr>
            <a:grpSpLocks/>
          </p:cNvGrpSpPr>
          <p:nvPr/>
        </p:nvGrpSpPr>
        <p:grpSpPr bwMode="auto">
          <a:xfrm>
            <a:off x="1117600" y="3238500"/>
            <a:ext cx="5918200" cy="2717800"/>
            <a:chOff x="704" y="2160"/>
            <a:chExt cx="3728" cy="1712"/>
          </a:xfrm>
        </p:grpSpPr>
        <p:sp>
          <p:nvSpPr>
            <p:cNvPr id="50204" name="Line 23"/>
            <p:cNvSpPr>
              <a:spLocks noChangeShapeType="1"/>
            </p:cNvSpPr>
            <p:nvPr/>
          </p:nvSpPr>
          <p:spPr bwMode="auto">
            <a:xfrm flipV="1">
              <a:off x="992" y="2160"/>
              <a:ext cx="1336" cy="656"/>
            </a:xfrm>
            <a:prstGeom prst="line">
              <a:avLst/>
            </a:prstGeom>
            <a:noFill/>
            <a:ln w="57150">
              <a:solidFill>
                <a:schemeClr val="tx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50205" name="Rectangle 24"/>
            <p:cNvSpPr>
              <a:spLocks noChangeArrowheads="1"/>
            </p:cNvSpPr>
            <p:nvPr/>
          </p:nvSpPr>
          <p:spPr bwMode="auto">
            <a:xfrm rot="-1566985">
              <a:off x="1043" y="2292"/>
              <a:ext cx="1160"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400" dirty="0"/>
                <a:t>Construct large plant</a:t>
              </a:r>
            </a:p>
          </p:txBody>
        </p:sp>
        <p:sp>
          <p:nvSpPr>
            <p:cNvPr id="50206" name="Line 25"/>
            <p:cNvSpPr>
              <a:spLocks noChangeShapeType="1"/>
            </p:cNvSpPr>
            <p:nvPr/>
          </p:nvSpPr>
          <p:spPr bwMode="auto">
            <a:xfrm flipV="1">
              <a:off x="984" y="2808"/>
              <a:ext cx="1432" cy="0"/>
            </a:xfrm>
            <a:prstGeom prst="line">
              <a:avLst/>
            </a:prstGeom>
            <a:noFill/>
            <a:ln w="57150">
              <a:solidFill>
                <a:srgbClr val="175097"/>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50207" name="Freeform 26"/>
            <p:cNvSpPr>
              <a:spLocks/>
            </p:cNvSpPr>
            <p:nvPr/>
          </p:nvSpPr>
          <p:spPr bwMode="auto">
            <a:xfrm>
              <a:off x="984" y="2792"/>
              <a:ext cx="3448" cy="1080"/>
            </a:xfrm>
            <a:custGeom>
              <a:avLst/>
              <a:gdLst>
                <a:gd name="T0" fmla="*/ 0 w 3448"/>
                <a:gd name="T1" fmla="*/ 0 h 1080"/>
                <a:gd name="T2" fmla="*/ 1152 w 3448"/>
                <a:gd name="T3" fmla="*/ 1080 h 1080"/>
                <a:gd name="T4" fmla="*/ 3448 w 3448"/>
                <a:gd name="T5" fmla="*/ 1080 h 1080"/>
                <a:gd name="T6" fmla="*/ 0 60000 65536"/>
                <a:gd name="T7" fmla="*/ 0 60000 65536"/>
                <a:gd name="T8" fmla="*/ 0 60000 65536"/>
                <a:gd name="T9" fmla="*/ 0 w 3448"/>
                <a:gd name="T10" fmla="*/ 0 h 1080"/>
                <a:gd name="T11" fmla="*/ 3448 w 3448"/>
                <a:gd name="T12" fmla="*/ 1080 h 1080"/>
              </a:gdLst>
              <a:ahLst/>
              <a:cxnLst>
                <a:cxn ang="T6">
                  <a:pos x="T0" y="T1"/>
                </a:cxn>
                <a:cxn ang="T7">
                  <a:pos x="T2" y="T3"/>
                </a:cxn>
                <a:cxn ang="T8">
                  <a:pos x="T4" y="T5"/>
                </a:cxn>
              </a:cxnLst>
              <a:rect l="T9" t="T10" r="T11" b="T12"/>
              <a:pathLst>
                <a:path w="3448" h="1080">
                  <a:moveTo>
                    <a:pt x="0" y="0"/>
                  </a:moveTo>
                  <a:lnTo>
                    <a:pt x="1152" y="1080"/>
                  </a:lnTo>
                  <a:lnTo>
                    <a:pt x="3448" y="1080"/>
                  </a:lnTo>
                </a:path>
              </a:pathLst>
            </a:custGeom>
            <a:noFill/>
            <a:ln w="5715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50208" name="Rectangle 27"/>
            <p:cNvSpPr>
              <a:spLocks noChangeArrowheads="1"/>
            </p:cNvSpPr>
            <p:nvPr/>
          </p:nvSpPr>
          <p:spPr bwMode="auto">
            <a:xfrm>
              <a:off x="1430" y="2631"/>
              <a:ext cx="777" cy="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spcAft>
                  <a:spcPts val="1200"/>
                </a:spcAft>
              </a:pPr>
              <a:r>
                <a:rPr lang="en-US" sz="1400" dirty="0"/>
                <a:t>Construct small plant</a:t>
              </a:r>
            </a:p>
          </p:txBody>
        </p:sp>
        <p:sp>
          <p:nvSpPr>
            <p:cNvPr id="50209" name="Rectangle 28"/>
            <p:cNvSpPr>
              <a:spLocks noChangeArrowheads="1"/>
            </p:cNvSpPr>
            <p:nvPr/>
          </p:nvSpPr>
          <p:spPr bwMode="auto">
            <a:xfrm rot="2544378">
              <a:off x="1224" y="3092"/>
              <a:ext cx="663"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400" dirty="0"/>
                <a:t>Do nothing</a:t>
              </a:r>
            </a:p>
          </p:txBody>
        </p:sp>
        <p:sp>
          <p:nvSpPr>
            <p:cNvPr id="55325" name="Rectangle 29"/>
            <p:cNvSpPr>
              <a:spLocks noChangeArrowheads="1"/>
            </p:cNvSpPr>
            <p:nvPr/>
          </p:nvSpPr>
          <p:spPr bwMode="auto">
            <a:xfrm>
              <a:off x="704" y="2656"/>
              <a:ext cx="296" cy="304"/>
            </a:xfrm>
            <a:prstGeom prst="rect">
              <a:avLst/>
            </a:prstGeom>
            <a:solidFill>
              <a:schemeClr val="accent1">
                <a:lumMod val="60000"/>
                <a:lumOff val="40000"/>
              </a:schemeClr>
            </a:solidFill>
            <a:ln w="9525">
              <a:solidFill>
                <a:schemeClr val="tx1"/>
              </a:solidFill>
              <a:miter lim="800000"/>
              <a:headEnd/>
              <a:tailEnd/>
            </a:ln>
            <a:effectLst/>
            <a:extLst/>
          </p:spPr>
          <p:txBody>
            <a:bodyPr wrap="none" anchor="ctr"/>
            <a:lstStyle/>
            <a:p>
              <a:pPr fontAlgn="auto">
                <a:spcBef>
                  <a:spcPts val="0"/>
                </a:spcBef>
                <a:spcAft>
                  <a:spcPts val="0"/>
                </a:spcAft>
                <a:defRPr/>
              </a:pPr>
              <a:endParaRPr lang="en-US" dirty="0">
                <a:latin typeface="+mn-lt"/>
                <a:ea typeface="+mn-ea"/>
                <a:cs typeface="+mn-cs"/>
              </a:endParaRPr>
            </a:p>
          </p:txBody>
        </p:sp>
      </p:grpSp>
      <p:grpSp>
        <p:nvGrpSpPr>
          <p:cNvPr id="55326" name="Group 30"/>
          <p:cNvGrpSpPr>
            <a:grpSpLocks/>
          </p:cNvGrpSpPr>
          <p:nvPr/>
        </p:nvGrpSpPr>
        <p:grpSpPr bwMode="auto">
          <a:xfrm>
            <a:off x="3644900" y="2551113"/>
            <a:ext cx="3416300" cy="992187"/>
            <a:chOff x="2296" y="1727"/>
            <a:chExt cx="2152" cy="625"/>
          </a:xfrm>
        </p:grpSpPr>
        <p:grpSp>
          <p:nvGrpSpPr>
            <p:cNvPr id="50195" name="Group 31"/>
            <p:cNvGrpSpPr>
              <a:grpSpLocks/>
            </p:cNvGrpSpPr>
            <p:nvPr/>
          </p:nvGrpSpPr>
          <p:grpSpPr bwMode="auto">
            <a:xfrm>
              <a:off x="2608" y="1727"/>
              <a:ext cx="1840" cy="625"/>
              <a:chOff x="2608" y="1727"/>
              <a:chExt cx="1840" cy="625"/>
            </a:xfrm>
          </p:grpSpPr>
          <p:grpSp>
            <p:nvGrpSpPr>
              <p:cNvPr id="50199" name="Group 32"/>
              <p:cNvGrpSpPr>
                <a:grpSpLocks/>
              </p:cNvGrpSpPr>
              <p:nvPr/>
            </p:nvGrpSpPr>
            <p:grpSpPr bwMode="auto">
              <a:xfrm>
                <a:off x="2608" y="1920"/>
                <a:ext cx="1840" cy="432"/>
                <a:chOff x="2600" y="2592"/>
                <a:chExt cx="1840" cy="432"/>
              </a:xfrm>
            </p:grpSpPr>
            <p:sp>
              <p:nvSpPr>
                <p:cNvPr id="50202" name="Freeform 33"/>
                <p:cNvSpPr>
                  <a:spLocks/>
                </p:cNvSpPr>
                <p:nvPr/>
              </p:nvSpPr>
              <p:spPr bwMode="auto">
                <a:xfrm>
                  <a:off x="2600" y="2592"/>
                  <a:ext cx="1840" cy="208"/>
                </a:xfrm>
                <a:custGeom>
                  <a:avLst/>
                  <a:gdLst>
                    <a:gd name="T0" fmla="*/ 0 w 1840"/>
                    <a:gd name="T1" fmla="*/ 208 h 208"/>
                    <a:gd name="T2" fmla="*/ 336 w 1840"/>
                    <a:gd name="T3" fmla="*/ 0 h 208"/>
                    <a:gd name="T4" fmla="*/ 1840 w 1840"/>
                    <a:gd name="T5" fmla="*/ 0 h 208"/>
                    <a:gd name="T6" fmla="*/ 0 60000 65536"/>
                    <a:gd name="T7" fmla="*/ 0 60000 65536"/>
                    <a:gd name="T8" fmla="*/ 0 60000 65536"/>
                    <a:gd name="T9" fmla="*/ 0 w 1840"/>
                    <a:gd name="T10" fmla="*/ 0 h 208"/>
                    <a:gd name="T11" fmla="*/ 1840 w 1840"/>
                    <a:gd name="T12" fmla="*/ 208 h 208"/>
                  </a:gdLst>
                  <a:ahLst/>
                  <a:cxnLst>
                    <a:cxn ang="T6">
                      <a:pos x="T0" y="T1"/>
                    </a:cxn>
                    <a:cxn ang="T7">
                      <a:pos x="T2" y="T3"/>
                    </a:cxn>
                    <a:cxn ang="T8">
                      <a:pos x="T4" y="T5"/>
                    </a:cxn>
                  </a:cxnLst>
                  <a:rect l="T9" t="T10" r="T11" b="T12"/>
                  <a:pathLst>
                    <a:path w="1840" h="208">
                      <a:moveTo>
                        <a:pt x="0" y="208"/>
                      </a:moveTo>
                      <a:lnTo>
                        <a:pt x="336" y="0"/>
                      </a:lnTo>
                      <a:lnTo>
                        <a:pt x="1840" y="0"/>
                      </a:lnTo>
                    </a:path>
                  </a:pathLst>
                </a:custGeom>
                <a:noFill/>
                <a:ln w="5715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50203" name="Freeform 34"/>
                <p:cNvSpPr>
                  <a:spLocks/>
                </p:cNvSpPr>
                <p:nvPr/>
              </p:nvSpPr>
              <p:spPr bwMode="auto">
                <a:xfrm flipV="1">
                  <a:off x="2600" y="2816"/>
                  <a:ext cx="1840" cy="208"/>
                </a:xfrm>
                <a:custGeom>
                  <a:avLst/>
                  <a:gdLst>
                    <a:gd name="T0" fmla="*/ 0 w 1840"/>
                    <a:gd name="T1" fmla="*/ 208 h 208"/>
                    <a:gd name="T2" fmla="*/ 336 w 1840"/>
                    <a:gd name="T3" fmla="*/ 0 h 208"/>
                    <a:gd name="T4" fmla="*/ 1840 w 1840"/>
                    <a:gd name="T5" fmla="*/ 0 h 208"/>
                    <a:gd name="T6" fmla="*/ 0 60000 65536"/>
                    <a:gd name="T7" fmla="*/ 0 60000 65536"/>
                    <a:gd name="T8" fmla="*/ 0 60000 65536"/>
                    <a:gd name="T9" fmla="*/ 0 w 1840"/>
                    <a:gd name="T10" fmla="*/ 0 h 208"/>
                    <a:gd name="T11" fmla="*/ 1840 w 1840"/>
                    <a:gd name="T12" fmla="*/ 208 h 208"/>
                  </a:gdLst>
                  <a:ahLst/>
                  <a:cxnLst>
                    <a:cxn ang="T6">
                      <a:pos x="T0" y="T1"/>
                    </a:cxn>
                    <a:cxn ang="T7">
                      <a:pos x="T2" y="T3"/>
                    </a:cxn>
                    <a:cxn ang="T8">
                      <a:pos x="T4" y="T5"/>
                    </a:cxn>
                  </a:cxnLst>
                  <a:rect l="T9" t="T10" r="T11" b="T12"/>
                  <a:pathLst>
                    <a:path w="1840" h="208">
                      <a:moveTo>
                        <a:pt x="0" y="208"/>
                      </a:moveTo>
                      <a:lnTo>
                        <a:pt x="336" y="0"/>
                      </a:lnTo>
                      <a:lnTo>
                        <a:pt x="1840" y="0"/>
                      </a:lnTo>
                    </a:path>
                  </a:pathLst>
                </a:custGeom>
                <a:noFill/>
                <a:ln w="5715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grpSp>
          <p:sp>
            <p:nvSpPr>
              <p:cNvPr id="50200" name="Rectangle 35"/>
              <p:cNvSpPr>
                <a:spLocks noChangeArrowheads="1"/>
              </p:cNvSpPr>
              <p:nvPr/>
            </p:nvSpPr>
            <p:spPr bwMode="auto">
              <a:xfrm>
                <a:off x="2990" y="1727"/>
                <a:ext cx="1197"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400" dirty="0"/>
                  <a:t>Favorable market (.6)</a:t>
                </a:r>
              </a:p>
            </p:txBody>
          </p:sp>
          <p:sp>
            <p:nvSpPr>
              <p:cNvPr id="50201" name="Rectangle 36"/>
              <p:cNvSpPr>
                <a:spLocks noChangeArrowheads="1"/>
              </p:cNvSpPr>
              <p:nvPr/>
            </p:nvSpPr>
            <p:spPr bwMode="auto">
              <a:xfrm>
                <a:off x="2990" y="2151"/>
                <a:ext cx="1304"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400" dirty="0"/>
                  <a:t>Unfavorable market (.4)</a:t>
                </a:r>
              </a:p>
            </p:txBody>
          </p:sp>
        </p:grpSp>
        <p:grpSp>
          <p:nvGrpSpPr>
            <p:cNvPr id="50196" name="Group 37"/>
            <p:cNvGrpSpPr>
              <a:grpSpLocks/>
            </p:cNvGrpSpPr>
            <p:nvPr/>
          </p:nvGrpSpPr>
          <p:grpSpPr bwMode="auto">
            <a:xfrm>
              <a:off x="2296" y="1992"/>
              <a:ext cx="304" cy="304"/>
              <a:chOff x="2296" y="1992"/>
              <a:chExt cx="304" cy="304"/>
            </a:xfrm>
          </p:grpSpPr>
          <p:sp>
            <p:nvSpPr>
              <p:cNvPr id="55334" name="Oval 38"/>
              <p:cNvSpPr>
                <a:spLocks noChangeArrowheads="1"/>
              </p:cNvSpPr>
              <p:nvPr/>
            </p:nvSpPr>
            <p:spPr bwMode="auto">
              <a:xfrm>
                <a:off x="2296" y="1992"/>
                <a:ext cx="304" cy="304"/>
              </a:xfrm>
              <a:prstGeom prst="ellipse">
                <a:avLst/>
              </a:prstGeom>
              <a:solidFill>
                <a:schemeClr val="accent3">
                  <a:lumMod val="75000"/>
                </a:schemeClr>
              </a:solidFill>
              <a:ln w="9525">
                <a:solidFill>
                  <a:schemeClr val="tx1"/>
                </a:solidFill>
                <a:round/>
                <a:headEnd/>
                <a:tailEnd/>
              </a:ln>
              <a:effectLst/>
              <a:extLst/>
            </p:spPr>
            <p:txBody>
              <a:bodyPr wrap="none" anchor="ctr"/>
              <a:lstStyle/>
              <a:p>
                <a:pPr fontAlgn="auto">
                  <a:spcBef>
                    <a:spcPts val="0"/>
                  </a:spcBef>
                  <a:spcAft>
                    <a:spcPts val="0"/>
                  </a:spcAft>
                  <a:defRPr/>
                </a:pPr>
                <a:endParaRPr lang="en-US" dirty="0">
                  <a:latin typeface="+mn-lt"/>
                  <a:ea typeface="+mn-ea"/>
                  <a:cs typeface="+mn-cs"/>
                </a:endParaRPr>
              </a:p>
            </p:txBody>
          </p:sp>
          <p:sp>
            <p:nvSpPr>
              <p:cNvPr id="50198" name="Rectangle 39"/>
              <p:cNvSpPr>
                <a:spLocks noChangeArrowheads="1"/>
              </p:cNvSpPr>
              <p:nvPr/>
            </p:nvSpPr>
            <p:spPr bwMode="auto">
              <a:xfrm>
                <a:off x="2355" y="2038"/>
                <a:ext cx="187"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1</a:t>
                </a:r>
              </a:p>
            </p:txBody>
          </p:sp>
        </p:grpSp>
      </p:grpSp>
      <p:grpSp>
        <p:nvGrpSpPr>
          <p:cNvPr id="55336" name="Group 40"/>
          <p:cNvGrpSpPr>
            <a:grpSpLocks/>
          </p:cNvGrpSpPr>
          <p:nvPr/>
        </p:nvGrpSpPr>
        <p:grpSpPr bwMode="auto">
          <a:xfrm>
            <a:off x="3644900" y="3605213"/>
            <a:ext cx="3403600" cy="1004887"/>
            <a:chOff x="2296" y="2391"/>
            <a:chExt cx="2144" cy="633"/>
          </a:xfrm>
        </p:grpSpPr>
        <p:grpSp>
          <p:nvGrpSpPr>
            <p:cNvPr id="50186" name="Group 41"/>
            <p:cNvGrpSpPr>
              <a:grpSpLocks/>
            </p:cNvGrpSpPr>
            <p:nvPr/>
          </p:nvGrpSpPr>
          <p:grpSpPr bwMode="auto">
            <a:xfrm>
              <a:off x="2600" y="2391"/>
              <a:ext cx="1840" cy="633"/>
              <a:chOff x="2600" y="2391"/>
              <a:chExt cx="1840" cy="633"/>
            </a:xfrm>
          </p:grpSpPr>
          <p:grpSp>
            <p:nvGrpSpPr>
              <p:cNvPr id="50190" name="Group 42"/>
              <p:cNvGrpSpPr>
                <a:grpSpLocks/>
              </p:cNvGrpSpPr>
              <p:nvPr/>
            </p:nvGrpSpPr>
            <p:grpSpPr bwMode="auto">
              <a:xfrm>
                <a:off x="2600" y="2592"/>
                <a:ext cx="1840" cy="432"/>
                <a:chOff x="2600" y="2592"/>
                <a:chExt cx="1840" cy="432"/>
              </a:xfrm>
            </p:grpSpPr>
            <p:sp>
              <p:nvSpPr>
                <p:cNvPr id="50193" name="Freeform 43"/>
                <p:cNvSpPr>
                  <a:spLocks/>
                </p:cNvSpPr>
                <p:nvPr/>
              </p:nvSpPr>
              <p:spPr bwMode="auto">
                <a:xfrm>
                  <a:off x="2600" y="2592"/>
                  <a:ext cx="1840" cy="208"/>
                </a:xfrm>
                <a:custGeom>
                  <a:avLst/>
                  <a:gdLst>
                    <a:gd name="T0" fmla="*/ 0 w 1840"/>
                    <a:gd name="T1" fmla="*/ 208 h 208"/>
                    <a:gd name="T2" fmla="*/ 336 w 1840"/>
                    <a:gd name="T3" fmla="*/ 0 h 208"/>
                    <a:gd name="T4" fmla="*/ 1840 w 1840"/>
                    <a:gd name="T5" fmla="*/ 0 h 208"/>
                    <a:gd name="T6" fmla="*/ 0 60000 65536"/>
                    <a:gd name="T7" fmla="*/ 0 60000 65536"/>
                    <a:gd name="T8" fmla="*/ 0 60000 65536"/>
                    <a:gd name="T9" fmla="*/ 0 w 1840"/>
                    <a:gd name="T10" fmla="*/ 0 h 208"/>
                    <a:gd name="T11" fmla="*/ 1840 w 1840"/>
                    <a:gd name="T12" fmla="*/ 208 h 208"/>
                  </a:gdLst>
                  <a:ahLst/>
                  <a:cxnLst>
                    <a:cxn ang="T6">
                      <a:pos x="T0" y="T1"/>
                    </a:cxn>
                    <a:cxn ang="T7">
                      <a:pos x="T2" y="T3"/>
                    </a:cxn>
                    <a:cxn ang="T8">
                      <a:pos x="T4" y="T5"/>
                    </a:cxn>
                  </a:cxnLst>
                  <a:rect l="T9" t="T10" r="T11" b="T12"/>
                  <a:pathLst>
                    <a:path w="1840" h="208">
                      <a:moveTo>
                        <a:pt x="0" y="208"/>
                      </a:moveTo>
                      <a:lnTo>
                        <a:pt x="336" y="0"/>
                      </a:lnTo>
                      <a:lnTo>
                        <a:pt x="1840" y="0"/>
                      </a:lnTo>
                    </a:path>
                  </a:pathLst>
                </a:custGeom>
                <a:noFill/>
                <a:ln w="5715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50194" name="Freeform 44"/>
                <p:cNvSpPr>
                  <a:spLocks/>
                </p:cNvSpPr>
                <p:nvPr/>
              </p:nvSpPr>
              <p:spPr bwMode="auto">
                <a:xfrm flipV="1">
                  <a:off x="2600" y="2816"/>
                  <a:ext cx="1840" cy="208"/>
                </a:xfrm>
                <a:custGeom>
                  <a:avLst/>
                  <a:gdLst>
                    <a:gd name="T0" fmla="*/ 0 w 1840"/>
                    <a:gd name="T1" fmla="*/ 208 h 208"/>
                    <a:gd name="T2" fmla="*/ 336 w 1840"/>
                    <a:gd name="T3" fmla="*/ 0 h 208"/>
                    <a:gd name="T4" fmla="*/ 1840 w 1840"/>
                    <a:gd name="T5" fmla="*/ 0 h 208"/>
                    <a:gd name="T6" fmla="*/ 0 60000 65536"/>
                    <a:gd name="T7" fmla="*/ 0 60000 65536"/>
                    <a:gd name="T8" fmla="*/ 0 60000 65536"/>
                    <a:gd name="T9" fmla="*/ 0 w 1840"/>
                    <a:gd name="T10" fmla="*/ 0 h 208"/>
                    <a:gd name="T11" fmla="*/ 1840 w 1840"/>
                    <a:gd name="T12" fmla="*/ 208 h 208"/>
                  </a:gdLst>
                  <a:ahLst/>
                  <a:cxnLst>
                    <a:cxn ang="T6">
                      <a:pos x="T0" y="T1"/>
                    </a:cxn>
                    <a:cxn ang="T7">
                      <a:pos x="T2" y="T3"/>
                    </a:cxn>
                    <a:cxn ang="T8">
                      <a:pos x="T4" y="T5"/>
                    </a:cxn>
                  </a:cxnLst>
                  <a:rect l="T9" t="T10" r="T11" b="T12"/>
                  <a:pathLst>
                    <a:path w="1840" h="208">
                      <a:moveTo>
                        <a:pt x="0" y="208"/>
                      </a:moveTo>
                      <a:lnTo>
                        <a:pt x="336" y="0"/>
                      </a:lnTo>
                      <a:lnTo>
                        <a:pt x="1840" y="0"/>
                      </a:lnTo>
                    </a:path>
                  </a:pathLst>
                </a:custGeom>
                <a:noFill/>
                <a:ln w="5715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grpSp>
          <p:sp>
            <p:nvSpPr>
              <p:cNvPr id="50191" name="Rectangle 45"/>
              <p:cNvSpPr>
                <a:spLocks noChangeArrowheads="1"/>
              </p:cNvSpPr>
              <p:nvPr/>
            </p:nvSpPr>
            <p:spPr bwMode="auto">
              <a:xfrm>
                <a:off x="2990" y="2391"/>
                <a:ext cx="1197"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400" dirty="0"/>
                  <a:t>Favorable market (.6)</a:t>
                </a:r>
              </a:p>
            </p:txBody>
          </p:sp>
          <p:sp>
            <p:nvSpPr>
              <p:cNvPr id="50192" name="Rectangle 46"/>
              <p:cNvSpPr>
                <a:spLocks noChangeArrowheads="1"/>
              </p:cNvSpPr>
              <p:nvPr/>
            </p:nvSpPr>
            <p:spPr bwMode="auto">
              <a:xfrm>
                <a:off x="2990" y="2823"/>
                <a:ext cx="1304"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400" dirty="0"/>
                  <a:t>Unfavorable market (.4)</a:t>
                </a:r>
              </a:p>
            </p:txBody>
          </p:sp>
        </p:grpSp>
        <p:grpSp>
          <p:nvGrpSpPr>
            <p:cNvPr id="50187" name="Group 47"/>
            <p:cNvGrpSpPr>
              <a:grpSpLocks/>
            </p:cNvGrpSpPr>
            <p:nvPr/>
          </p:nvGrpSpPr>
          <p:grpSpPr bwMode="auto">
            <a:xfrm>
              <a:off x="2296" y="2672"/>
              <a:ext cx="304" cy="304"/>
              <a:chOff x="2296" y="2672"/>
              <a:chExt cx="304" cy="304"/>
            </a:xfrm>
          </p:grpSpPr>
          <p:sp>
            <p:nvSpPr>
              <p:cNvPr id="50188" name="Oval 48"/>
              <p:cNvSpPr>
                <a:spLocks noChangeArrowheads="1"/>
              </p:cNvSpPr>
              <p:nvPr/>
            </p:nvSpPr>
            <p:spPr bwMode="auto">
              <a:xfrm>
                <a:off x="2296" y="2672"/>
                <a:ext cx="304" cy="304"/>
              </a:xfrm>
              <a:prstGeom prst="ellipse">
                <a:avLst/>
              </a:prstGeom>
              <a:solidFill>
                <a:srgbClr val="EEA94C"/>
              </a:solidFill>
              <a:ln w="9525">
                <a:solidFill>
                  <a:schemeClr val="tx1"/>
                </a:solidFill>
                <a:round/>
                <a:headEnd/>
                <a:tailEnd/>
              </a:ln>
            </p:spPr>
            <p:txBody>
              <a:bodyPr wrap="none" anchor="ctr"/>
              <a:lstStyle/>
              <a:p>
                <a:endParaRPr lang="en-US" dirty="0"/>
              </a:p>
            </p:txBody>
          </p:sp>
          <p:sp>
            <p:nvSpPr>
              <p:cNvPr id="50189" name="Rectangle 49"/>
              <p:cNvSpPr>
                <a:spLocks noChangeArrowheads="1"/>
              </p:cNvSpPr>
              <p:nvPr/>
            </p:nvSpPr>
            <p:spPr bwMode="auto">
              <a:xfrm>
                <a:off x="2354" y="2718"/>
                <a:ext cx="187"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2</a:t>
                </a:r>
              </a:p>
            </p:txBody>
          </p:sp>
        </p:grpSp>
      </p:grpSp>
      <p:sp>
        <p:nvSpPr>
          <p:cNvPr id="55346" name="Rectangle 50"/>
          <p:cNvSpPr>
            <a:spLocks noChangeArrowheads="1"/>
          </p:cNvSpPr>
          <p:nvPr/>
        </p:nvSpPr>
        <p:spPr bwMode="auto">
          <a:xfrm>
            <a:off x="561975" y="1690688"/>
            <a:ext cx="1120775"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A.2</a:t>
            </a:r>
          </a:p>
        </p:txBody>
      </p:sp>
      <p:sp>
        <p:nvSpPr>
          <p:cNvPr id="55347" name="Oval 51"/>
          <p:cNvSpPr>
            <a:spLocks noChangeArrowheads="1"/>
          </p:cNvSpPr>
          <p:nvPr/>
        </p:nvSpPr>
        <p:spPr bwMode="auto">
          <a:xfrm>
            <a:off x="2174875" y="3898900"/>
            <a:ext cx="1449388" cy="785813"/>
          </a:xfrm>
          <a:prstGeom prst="ellipse">
            <a:avLst/>
          </a:prstGeom>
          <a:noFill/>
          <a:ln w="76200">
            <a:solidFill>
              <a:schemeClr val="accent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Tree>
    <p:extLst>
      <p:ext uri="{BB962C8B-B14F-4D97-AF65-F5344CB8AC3E}">
        <p14:creationId xmlns:p14="http://schemas.microsoft.com/office/powerpoint/2010/main" val="370107663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000"/>
                                  </p:stCondLst>
                                  <p:childTnLst>
                                    <p:set>
                                      <p:cBhvr>
                                        <p:cTn id="6" dur="1" fill="hold">
                                          <p:stCondLst>
                                            <p:cond delay="0"/>
                                          </p:stCondLst>
                                        </p:cTn>
                                        <p:tgtEl>
                                          <p:spTgt spid="55318"/>
                                        </p:tgtEl>
                                        <p:attrNameLst>
                                          <p:attrName>style.visibility</p:attrName>
                                        </p:attrNameLst>
                                      </p:cBhvr>
                                      <p:to>
                                        <p:strVal val="visible"/>
                                      </p:to>
                                    </p:set>
                                    <p:animEffect transition="in" filter="wipe(left)">
                                      <p:cBhvr>
                                        <p:cTn id="7" dur="1000"/>
                                        <p:tgtEl>
                                          <p:spTgt spid="55318"/>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55326"/>
                                        </p:tgtEl>
                                        <p:attrNameLst>
                                          <p:attrName>style.visibility</p:attrName>
                                        </p:attrNameLst>
                                      </p:cBhvr>
                                      <p:to>
                                        <p:strVal val="visible"/>
                                      </p:to>
                                    </p:set>
                                    <p:animEffect transition="in" filter="wipe(left)">
                                      <p:cBhvr>
                                        <p:cTn id="11" dur="1000"/>
                                        <p:tgtEl>
                                          <p:spTgt spid="55326"/>
                                        </p:tgtEl>
                                      </p:cBhvr>
                                    </p:animEffect>
                                  </p:childTnLst>
                                </p:cTn>
                              </p:par>
                            </p:childTnLst>
                          </p:cTn>
                        </p:par>
                        <p:par>
                          <p:cTn id="12" fill="hold" nodeType="afterGroup">
                            <p:stCondLst>
                              <p:cond delay="4000"/>
                            </p:stCondLst>
                            <p:childTnLst>
                              <p:par>
                                <p:cTn id="13" presetID="22" presetClass="entr" presetSubtype="8" fill="hold" nodeType="afterEffect">
                                  <p:stCondLst>
                                    <p:cond delay="1000"/>
                                  </p:stCondLst>
                                  <p:childTnLst>
                                    <p:set>
                                      <p:cBhvr>
                                        <p:cTn id="14" dur="1" fill="hold">
                                          <p:stCondLst>
                                            <p:cond delay="0"/>
                                          </p:stCondLst>
                                        </p:cTn>
                                        <p:tgtEl>
                                          <p:spTgt spid="55336"/>
                                        </p:tgtEl>
                                        <p:attrNameLst>
                                          <p:attrName>style.visibility</p:attrName>
                                        </p:attrNameLst>
                                      </p:cBhvr>
                                      <p:to>
                                        <p:strVal val="visible"/>
                                      </p:to>
                                    </p:set>
                                    <p:animEffect transition="in" filter="wipe(left)">
                                      <p:cBhvr>
                                        <p:cTn id="15" dur="1000"/>
                                        <p:tgtEl>
                                          <p:spTgt spid="55336"/>
                                        </p:tgtEl>
                                      </p:cBhvr>
                                    </p:animEffect>
                                  </p:childTnLst>
                                </p:cTn>
                              </p:par>
                            </p:childTnLst>
                          </p:cTn>
                        </p:par>
                        <p:par>
                          <p:cTn id="16" fill="hold" nodeType="afterGroup">
                            <p:stCondLst>
                              <p:cond delay="6000"/>
                            </p:stCondLst>
                            <p:childTnLst>
                              <p:par>
                                <p:cTn id="17" presetID="22" presetClass="entr" presetSubtype="1" fill="hold" nodeType="afterEffect">
                                  <p:stCondLst>
                                    <p:cond delay="1000"/>
                                  </p:stCondLst>
                                  <p:childTnLst>
                                    <p:set>
                                      <p:cBhvr>
                                        <p:cTn id="18" dur="1" fill="hold">
                                          <p:stCondLst>
                                            <p:cond delay="0"/>
                                          </p:stCondLst>
                                        </p:cTn>
                                        <p:tgtEl>
                                          <p:spTgt spid="55311"/>
                                        </p:tgtEl>
                                        <p:attrNameLst>
                                          <p:attrName>style.visibility</p:attrName>
                                        </p:attrNameLst>
                                      </p:cBhvr>
                                      <p:to>
                                        <p:strVal val="visible"/>
                                      </p:to>
                                    </p:set>
                                    <p:animEffect transition="in" filter="wipe(up)">
                                      <p:cBhvr>
                                        <p:cTn id="19" dur="1000"/>
                                        <p:tgtEl>
                                          <p:spTgt spid="5531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55299"/>
                                        </p:tgtEl>
                                        <p:attrNameLst>
                                          <p:attrName>style.visibility</p:attrName>
                                        </p:attrNameLst>
                                      </p:cBhvr>
                                      <p:to>
                                        <p:strVal val="visible"/>
                                      </p:to>
                                    </p:set>
                                    <p:animEffect transition="in" filter="wipe(left)">
                                      <p:cBhvr>
                                        <p:cTn id="24" dur="1000"/>
                                        <p:tgtEl>
                                          <p:spTgt spid="5529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55305"/>
                                        </p:tgtEl>
                                        <p:attrNameLst>
                                          <p:attrName>style.visibility</p:attrName>
                                        </p:attrNameLst>
                                      </p:cBhvr>
                                      <p:to>
                                        <p:strVal val="visible"/>
                                      </p:to>
                                    </p:set>
                                    <p:animEffect transition="in" filter="wipe(left)">
                                      <p:cBhvr>
                                        <p:cTn id="29" dur="1000"/>
                                        <p:tgtEl>
                                          <p:spTgt spid="55305"/>
                                        </p:tgtEl>
                                      </p:cBhvr>
                                    </p:animEffect>
                                  </p:childTnLst>
                                </p:cTn>
                              </p:par>
                            </p:childTnLst>
                          </p:cTn>
                        </p:par>
                        <p:par>
                          <p:cTn id="30" fill="hold" nodeType="afterGroup">
                            <p:stCondLst>
                              <p:cond delay="1000"/>
                            </p:stCondLst>
                            <p:childTnLst>
                              <p:par>
                                <p:cTn id="31" presetID="22" presetClass="entr" presetSubtype="8" fill="hold" grpId="0" nodeType="afterEffect">
                                  <p:stCondLst>
                                    <p:cond delay="0"/>
                                  </p:stCondLst>
                                  <p:childTnLst>
                                    <p:set>
                                      <p:cBhvr>
                                        <p:cTn id="32" dur="1" fill="hold">
                                          <p:stCondLst>
                                            <p:cond delay="0"/>
                                          </p:stCondLst>
                                        </p:cTn>
                                        <p:tgtEl>
                                          <p:spTgt spid="55346"/>
                                        </p:tgtEl>
                                        <p:attrNameLst>
                                          <p:attrName>style.visibility</p:attrName>
                                        </p:attrNameLst>
                                      </p:cBhvr>
                                      <p:to>
                                        <p:strVal val="visible"/>
                                      </p:to>
                                    </p:set>
                                    <p:animEffect transition="in" filter="wipe(left)">
                                      <p:cBhvr>
                                        <p:cTn id="33" dur="1000"/>
                                        <p:tgtEl>
                                          <p:spTgt spid="55346"/>
                                        </p:tgtEl>
                                      </p:cBhvr>
                                    </p:animEffect>
                                  </p:childTnLst>
                                </p:cTn>
                              </p:par>
                            </p:childTnLst>
                          </p:cTn>
                        </p:par>
                        <p:par>
                          <p:cTn id="34" fill="hold" nodeType="afterGroup">
                            <p:stCondLst>
                              <p:cond delay="2000"/>
                            </p:stCondLst>
                            <p:childTnLst>
                              <p:par>
                                <p:cTn id="35" presetID="6" presetClass="entr" presetSubtype="32" fill="hold" grpId="0" nodeType="afterEffect">
                                  <p:stCondLst>
                                    <p:cond delay="1000"/>
                                  </p:stCondLst>
                                  <p:childTnLst>
                                    <p:set>
                                      <p:cBhvr>
                                        <p:cTn id="36" dur="1" fill="hold">
                                          <p:stCondLst>
                                            <p:cond delay="0"/>
                                          </p:stCondLst>
                                        </p:cTn>
                                        <p:tgtEl>
                                          <p:spTgt spid="55347"/>
                                        </p:tgtEl>
                                        <p:attrNameLst>
                                          <p:attrName>style.visibility</p:attrName>
                                        </p:attrNameLst>
                                      </p:cBhvr>
                                      <p:to>
                                        <p:strVal val="visible"/>
                                      </p:to>
                                    </p:set>
                                    <p:animEffect transition="in" filter="circle(out)">
                                      <p:cBhvr>
                                        <p:cTn id="37" dur="1000"/>
                                        <p:tgtEl>
                                          <p:spTgt spid="55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46" grpId="0" autoUpdateAnimBg="0"/>
      <p:bldP spid="5534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a-3.tif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44863" y="266700"/>
            <a:ext cx="5114925" cy="6148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1202" name="Rectangle 2"/>
          <p:cNvSpPr>
            <a:spLocks noGrp="1" noChangeArrowheads="1"/>
          </p:cNvSpPr>
          <p:nvPr>
            <p:ph type="title"/>
          </p:nvPr>
        </p:nvSpPr>
        <p:spPr>
          <a:xfrm>
            <a:off x="317500" y="431800"/>
            <a:ext cx="3187700" cy="2628900"/>
          </a:xfrm>
        </p:spPr>
        <p:txBody>
          <a:bodyPr/>
          <a:lstStyle/>
          <a:p>
            <a:pPr>
              <a:lnSpc>
                <a:spcPct val="80000"/>
              </a:lnSpc>
            </a:pPr>
            <a:r>
              <a:rPr lang="en-US" dirty="0">
                <a:latin typeface="Arial" charset="0"/>
                <a:cs typeface="Arial" charset="0"/>
              </a:rPr>
              <a:t>Complex Decision Tree Example</a:t>
            </a:r>
          </a:p>
        </p:txBody>
      </p:sp>
      <p:sp>
        <p:nvSpPr>
          <p:cNvPr id="56324" name="Rectangle 4"/>
          <p:cNvSpPr>
            <a:spLocks noChangeArrowheads="1"/>
          </p:cNvSpPr>
          <p:nvPr/>
        </p:nvSpPr>
        <p:spPr bwMode="auto">
          <a:xfrm>
            <a:off x="1127125" y="5902325"/>
            <a:ext cx="1119188"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rgbClr val="255898"/>
                </a:solidFill>
              </a:rPr>
              <a:t>A.3</a:t>
            </a:r>
          </a:p>
        </p:txBody>
      </p:sp>
    </p:spTree>
    <p:extLst>
      <p:ext uri="{BB962C8B-B14F-4D97-AF65-F5344CB8AC3E}">
        <p14:creationId xmlns:p14="http://schemas.microsoft.com/office/powerpoint/2010/main" val="175227958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nodeType="afterGroup">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56324"/>
                                        </p:tgtEl>
                                        <p:attrNameLst>
                                          <p:attrName>style.visibility</p:attrName>
                                        </p:attrNameLst>
                                      </p:cBhvr>
                                      <p:to>
                                        <p:strVal val="visible"/>
                                      </p:to>
                                    </p:set>
                                    <p:animEffect transition="in" filter="wipe(left)">
                                      <p:cBhvr>
                                        <p:cTn id="11" dur="1000"/>
                                        <p:tgtEl>
                                          <p:spTgt spid="56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685800" y="434975"/>
            <a:ext cx="7772400" cy="927100"/>
          </a:xfrm>
        </p:spPr>
        <p:txBody>
          <a:bodyPr/>
          <a:lstStyle/>
          <a:p>
            <a:pPr>
              <a:lnSpc>
                <a:spcPct val="80000"/>
              </a:lnSpc>
            </a:pPr>
            <a:r>
              <a:rPr lang="en-US" dirty="0">
                <a:latin typeface="Arial" charset="0"/>
                <a:cs typeface="Arial" charset="0"/>
              </a:rPr>
              <a:t>Complex Example</a:t>
            </a:r>
          </a:p>
        </p:txBody>
      </p:sp>
      <p:sp>
        <p:nvSpPr>
          <p:cNvPr id="57347" name="Rectangle 3"/>
          <p:cNvSpPr>
            <a:spLocks noChangeArrowheads="1"/>
          </p:cNvSpPr>
          <p:nvPr/>
        </p:nvSpPr>
        <p:spPr bwMode="auto">
          <a:xfrm>
            <a:off x="635000" y="1828800"/>
            <a:ext cx="6183313" cy="487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82600" indent="-482600">
              <a:lnSpc>
                <a:spcPct val="90000"/>
              </a:lnSpc>
              <a:spcBef>
                <a:spcPct val="40000"/>
              </a:spcBef>
              <a:buClr>
                <a:schemeClr val="tx1"/>
              </a:buClr>
              <a:buFont typeface="Times" charset="0"/>
              <a:buAutoNum type="arabicPeriod"/>
            </a:pPr>
            <a:r>
              <a:rPr lang="en-US" sz="2800" dirty="0"/>
              <a:t>Given favorable survey results</a:t>
            </a:r>
          </a:p>
        </p:txBody>
      </p:sp>
      <p:sp>
        <p:nvSpPr>
          <p:cNvPr id="57348" name="Rectangle 4"/>
          <p:cNvSpPr>
            <a:spLocks noChangeArrowheads="1"/>
          </p:cNvSpPr>
          <p:nvPr/>
        </p:nvSpPr>
        <p:spPr bwMode="auto">
          <a:xfrm>
            <a:off x="649288" y="2541588"/>
            <a:ext cx="7908925" cy="984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spcAft>
                <a:spcPts val="1200"/>
              </a:spcAft>
            </a:pPr>
            <a:r>
              <a:rPr lang="en-US" sz="2400" dirty="0"/>
              <a:t>EMV(2) = (.78)($190,000) + (.22)(–$190,000) = $106,400</a:t>
            </a:r>
          </a:p>
          <a:p>
            <a:pPr>
              <a:spcAft>
                <a:spcPts val="1200"/>
              </a:spcAft>
            </a:pPr>
            <a:r>
              <a:rPr lang="en-US" sz="2400" dirty="0"/>
              <a:t>EMV(3) = (.78)($90,000) + (.22)(–$30,000) = $63,600</a:t>
            </a:r>
          </a:p>
        </p:txBody>
      </p:sp>
      <p:sp>
        <p:nvSpPr>
          <p:cNvPr id="57349" name="Rectangle 5"/>
          <p:cNvSpPr>
            <a:spLocks noChangeArrowheads="1"/>
          </p:cNvSpPr>
          <p:nvPr/>
        </p:nvSpPr>
        <p:spPr bwMode="auto">
          <a:xfrm>
            <a:off x="1381125" y="4049713"/>
            <a:ext cx="6381750"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800" dirty="0"/>
              <a:t>The EMV for no plant = –$10,000 so, if the survey results are favorable, build the large plant</a:t>
            </a:r>
          </a:p>
        </p:txBody>
      </p:sp>
    </p:spTree>
    <p:extLst>
      <p:ext uri="{BB962C8B-B14F-4D97-AF65-F5344CB8AC3E}">
        <p14:creationId xmlns:p14="http://schemas.microsoft.com/office/powerpoint/2010/main" val="107670273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57347"/>
                                        </p:tgtEl>
                                        <p:attrNameLst>
                                          <p:attrName>style.visibility</p:attrName>
                                        </p:attrNameLst>
                                      </p:cBhvr>
                                      <p:to>
                                        <p:strVal val="visible"/>
                                      </p:to>
                                    </p:set>
                                    <p:animEffect transition="in" filter="strips(downRight)">
                                      <p:cBhvr>
                                        <p:cTn id="7" dur="1000"/>
                                        <p:tgtEl>
                                          <p:spTgt spid="57347"/>
                                        </p:tgtEl>
                                      </p:cBhvr>
                                    </p:animEffect>
                                  </p:childTnLst>
                                </p:cTn>
                              </p:par>
                            </p:childTnLst>
                          </p:cTn>
                        </p:par>
                        <p:par>
                          <p:cTn id="8" fill="hold" nodeType="afterGroup">
                            <p:stCondLst>
                              <p:cond delay="2000"/>
                            </p:stCondLst>
                            <p:childTnLst>
                              <p:par>
                                <p:cTn id="9" presetID="22" presetClass="entr" presetSubtype="8" fill="hold" grpId="0" nodeType="afterEffect">
                                  <p:stCondLst>
                                    <p:cond delay="1000"/>
                                  </p:stCondLst>
                                  <p:childTnLst>
                                    <p:set>
                                      <p:cBhvr>
                                        <p:cTn id="10" dur="1" fill="hold">
                                          <p:stCondLst>
                                            <p:cond delay="0"/>
                                          </p:stCondLst>
                                        </p:cTn>
                                        <p:tgtEl>
                                          <p:spTgt spid="57348"/>
                                        </p:tgtEl>
                                        <p:attrNameLst>
                                          <p:attrName>style.visibility</p:attrName>
                                        </p:attrNameLst>
                                      </p:cBhvr>
                                      <p:to>
                                        <p:strVal val="visible"/>
                                      </p:to>
                                    </p:set>
                                    <p:animEffect transition="in" filter="wipe(left)">
                                      <p:cBhvr>
                                        <p:cTn id="11" dur="1000"/>
                                        <p:tgtEl>
                                          <p:spTgt spid="57348"/>
                                        </p:tgtEl>
                                      </p:cBhvr>
                                    </p:animEffect>
                                  </p:childTnLst>
                                </p:cTn>
                              </p:par>
                            </p:childTnLst>
                          </p:cTn>
                        </p:par>
                        <p:par>
                          <p:cTn id="12" fill="hold" nodeType="afterGroup">
                            <p:stCondLst>
                              <p:cond delay="4000"/>
                            </p:stCondLst>
                            <p:childTnLst>
                              <p:par>
                                <p:cTn id="13" presetID="22" presetClass="entr" presetSubtype="8" fill="hold" grpId="0" nodeType="afterEffect">
                                  <p:stCondLst>
                                    <p:cond delay="1000"/>
                                  </p:stCondLst>
                                  <p:childTnLst>
                                    <p:set>
                                      <p:cBhvr>
                                        <p:cTn id="14" dur="1" fill="hold">
                                          <p:stCondLst>
                                            <p:cond delay="0"/>
                                          </p:stCondLst>
                                        </p:cTn>
                                        <p:tgtEl>
                                          <p:spTgt spid="57349"/>
                                        </p:tgtEl>
                                        <p:attrNameLst>
                                          <p:attrName>style.visibility</p:attrName>
                                        </p:attrNameLst>
                                      </p:cBhvr>
                                      <p:to>
                                        <p:strVal val="visible"/>
                                      </p:to>
                                    </p:set>
                                    <p:animEffect transition="in" filter="wipe(left)">
                                      <p:cBhvr>
                                        <p:cTn id="15" dur="1000"/>
                                        <p:tgtEl>
                                          <p:spTgt spid="57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autoUpdateAnimBg="0"/>
      <p:bldP spid="57348" grpId="0" autoUpdateAnimBg="0"/>
      <p:bldP spid="57349"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85800" y="434975"/>
            <a:ext cx="7772400" cy="927100"/>
          </a:xfrm>
        </p:spPr>
        <p:txBody>
          <a:bodyPr/>
          <a:lstStyle/>
          <a:p>
            <a:pPr>
              <a:lnSpc>
                <a:spcPct val="80000"/>
              </a:lnSpc>
            </a:pPr>
            <a:r>
              <a:rPr lang="en-US" dirty="0">
                <a:latin typeface="Arial" charset="0"/>
                <a:cs typeface="Arial" charset="0"/>
              </a:rPr>
              <a:t>Complex Example</a:t>
            </a:r>
          </a:p>
        </p:txBody>
      </p:sp>
      <p:sp>
        <p:nvSpPr>
          <p:cNvPr id="58371" name="Rectangle 3"/>
          <p:cNvSpPr>
            <a:spLocks noChangeArrowheads="1"/>
          </p:cNvSpPr>
          <p:nvPr/>
        </p:nvSpPr>
        <p:spPr bwMode="auto">
          <a:xfrm>
            <a:off x="647700" y="1828800"/>
            <a:ext cx="6183313" cy="487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82600" indent="-482600">
              <a:lnSpc>
                <a:spcPct val="90000"/>
              </a:lnSpc>
              <a:spcBef>
                <a:spcPct val="40000"/>
              </a:spcBef>
              <a:buClr>
                <a:schemeClr val="tx1"/>
              </a:buClr>
              <a:buFont typeface="Times" charset="0"/>
              <a:buAutoNum type="arabicPeriod" startAt="2"/>
            </a:pPr>
            <a:r>
              <a:rPr lang="en-US" sz="2800" dirty="0"/>
              <a:t>Given negative survey results</a:t>
            </a:r>
          </a:p>
        </p:txBody>
      </p:sp>
      <p:sp>
        <p:nvSpPr>
          <p:cNvPr id="58372" name="Rectangle 4"/>
          <p:cNvSpPr>
            <a:spLocks noChangeArrowheads="1"/>
          </p:cNvSpPr>
          <p:nvPr/>
        </p:nvSpPr>
        <p:spPr bwMode="auto">
          <a:xfrm>
            <a:off x="649288" y="2541588"/>
            <a:ext cx="8021637" cy="984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spcAft>
                <a:spcPts val="1200"/>
              </a:spcAft>
            </a:pPr>
            <a:r>
              <a:rPr lang="en-US" sz="2400" dirty="0"/>
              <a:t>EMV(4) = (.27)($190,000) + (.73)(–$190,000) = –$87,400</a:t>
            </a:r>
          </a:p>
          <a:p>
            <a:pPr>
              <a:spcAft>
                <a:spcPts val="1200"/>
              </a:spcAft>
            </a:pPr>
            <a:r>
              <a:rPr lang="en-US" sz="2400" dirty="0"/>
              <a:t>EMV(5) = (.27)($90,000) + (.73)(–$30,000) = $2,400</a:t>
            </a:r>
          </a:p>
        </p:txBody>
      </p:sp>
      <p:sp>
        <p:nvSpPr>
          <p:cNvPr id="58373" name="Rectangle 5"/>
          <p:cNvSpPr>
            <a:spLocks noChangeArrowheads="1"/>
          </p:cNvSpPr>
          <p:nvPr/>
        </p:nvSpPr>
        <p:spPr bwMode="auto">
          <a:xfrm>
            <a:off x="1381125" y="4049713"/>
            <a:ext cx="6381750"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800" dirty="0"/>
              <a:t>The EMV for no plant = –$10,000 so, if the survey results are negative, build the small plant</a:t>
            </a:r>
          </a:p>
        </p:txBody>
      </p:sp>
    </p:spTree>
    <p:extLst>
      <p:ext uri="{BB962C8B-B14F-4D97-AF65-F5344CB8AC3E}">
        <p14:creationId xmlns:p14="http://schemas.microsoft.com/office/powerpoint/2010/main" val="3137623230"/>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58371"/>
                                        </p:tgtEl>
                                        <p:attrNameLst>
                                          <p:attrName>style.visibility</p:attrName>
                                        </p:attrNameLst>
                                      </p:cBhvr>
                                      <p:to>
                                        <p:strVal val="visible"/>
                                      </p:to>
                                    </p:set>
                                    <p:animEffect transition="in" filter="strips(downRight)">
                                      <p:cBhvr>
                                        <p:cTn id="7" dur="1000"/>
                                        <p:tgtEl>
                                          <p:spTgt spid="58371"/>
                                        </p:tgtEl>
                                      </p:cBhvr>
                                    </p:animEffect>
                                  </p:childTnLst>
                                </p:cTn>
                              </p:par>
                            </p:childTnLst>
                          </p:cTn>
                        </p:par>
                        <p:par>
                          <p:cTn id="8" fill="hold" nodeType="afterGroup">
                            <p:stCondLst>
                              <p:cond delay="2000"/>
                            </p:stCondLst>
                            <p:childTnLst>
                              <p:par>
                                <p:cTn id="9" presetID="22" presetClass="entr" presetSubtype="8" fill="hold" grpId="0" nodeType="afterEffect">
                                  <p:stCondLst>
                                    <p:cond delay="1000"/>
                                  </p:stCondLst>
                                  <p:childTnLst>
                                    <p:set>
                                      <p:cBhvr>
                                        <p:cTn id="10" dur="1" fill="hold">
                                          <p:stCondLst>
                                            <p:cond delay="0"/>
                                          </p:stCondLst>
                                        </p:cTn>
                                        <p:tgtEl>
                                          <p:spTgt spid="58372"/>
                                        </p:tgtEl>
                                        <p:attrNameLst>
                                          <p:attrName>style.visibility</p:attrName>
                                        </p:attrNameLst>
                                      </p:cBhvr>
                                      <p:to>
                                        <p:strVal val="visible"/>
                                      </p:to>
                                    </p:set>
                                    <p:animEffect transition="in" filter="wipe(left)">
                                      <p:cBhvr>
                                        <p:cTn id="11" dur="1000"/>
                                        <p:tgtEl>
                                          <p:spTgt spid="58372"/>
                                        </p:tgtEl>
                                      </p:cBhvr>
                                    </p:animEffect>
                                  </p:childTnLst>
                                </p:cTn>
                              </p:par>
                            </p:childTnLst>
                          </p:cTn>
                        </p:par>
                        <p:par>
                          <p:cTn id="12" fill="hold" nodeType="afterGroup">
                            <p:stCondLst>
                              <p:cond delay="4000"/>
                            </p:stCondLst>
                            <p:childTnLst>
                              <p:par>
                                <p:cTn id="13" presetID="22" presetClass="entr" presetSubtype="8" fill="hold" grpId="0" nodeType="afterEffect">
                                  <p:stCondLst>
                                    <p:cond delay="1000"/>
                                  </p:stCondLst>
                                  <p:childTnLst>
                                    <p:set>
                                      <p:cBhvr>
                                        <p:cTn id="14" dur="1" fill="hold">
                                          <p:stCondLst>
                                            <p:cond delay="0"/>
                                          </p:stCondLst>
                                        </p:cTn>
                                        <p:tgtEl>
                                          <p:spTgt spid="58373"/>
                                        </p:tgtEl>
                                        <p:attrNameLst>
                                          <p:attrName>style.visibility</p:attrName>
                                        </p:attrNameLst>
                                      </p:cBhvr>
                                      <p:to>
                                        <p:strVal val="visible"/>
                                      </p:to>
                                    </p:set>
                                    <p:animEffect transition="in" filter="wipe(left)">
                                      <p:cBhvr>
                                        <p:cTn id="15" dur="1000"/>
                                        <p:tgtEl>
                                          <p:spTgt spid="58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autoUpdateAnimBg="0"/>
      <p:bldP spid="58372" grpId="0" autoUpdateAnimBg="0"/>
      <p:bldP spid="58373"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685800" y="434975"/>
            <a:ext cx="7772400" cy="927100"/>
          </a:xfrm>
        </p:spPr>
        <p:txBody>
          <a:bodyPr/>
          <a:lstStyle/>
          <a:p>
            <a:pPr>
              <a:lnSpc>
                <a:spcPct val="80000"/>
              </a:lnSpc>
            </a:pPr>
            <a:r>
              <a:rPr lang="en-US" dirty="0">
                <a:latin typeface="Arial" charset="0"/>
                <a:cs typeface="Arial" charset="0"/>
              </a:rPr>
              <a:t>Complex Example</a:t>
            </a:r>
          </a:p>
        </p:txBody>
      </p:sp>
      <p:sp>
        <p:nvSpPr>
          <p:cNvPr id="59395" name="Rectangle 3"/>
          <p:cNvSpPr>
            <a:spLocks noChangeArrowheads="1"/>
          </p:cNvSpPr>
          <p:nvPr/>
        </p:nvSpPr>
        <p:spPr bwMode="auto">
          <a:xfrm>
            <a:off x="635000" y="1498600"/>
            <a:ext cx="7046913" cy="874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82600" indent="-482600">
              <a:lnSpc>
                <a:spcPct val="90000"/>
              </a:lnSpc>
              <a:spcBef>
                <a:spcPct val="40000"/>
              </a:spcBef>
              <a:buClr>
                <a:schemeClr val="tx1"/>
              </a:buClr>
              <a:buFont typeface="Times" charset="0"/>
              <a:buAutoNum type="arabicPeriod" startAt="3"/>
            </a:pPr>
            <a:r>
              <a:rPr lang="en-US" sz="2800" dirty="0"/>
              <a:t>Compute the expected value of the market survey</a:t>
            </a:r>
          </a:p>
        </p:txBody>
      </p:sp>
      <p:sp>
        <p:nvSpPr>
          <p:cNvPr id="59396" name="Rectangle 4"/>
          <p:cNvSpPr>
            <a:spLocks noChangeArrowheads="1"/>
          </p:cNvSpPr>
          <p:nvPr/>
        </p:nvSpPr>
        <p:spPr bwMode="auto">
          <a:xfrm>
            <a:off x="958850" y="2578100"/>
            <a:ext cx="729297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400" dirty="0"/>
              <a:t>EMV(1) = (.45)($106,400) + (.55)($2,400) = $49,200</a:t>
            </a:r>
          </a:p>
        </p:txBody>
      </p:sp>
      <p:sp>
        <p:nvSpPr>
          <p:cNvPr id="59397" name="Rectangle 5"/>
          <p:cNvSpPr>
            <a:spLocks noChangeArrowheads="1"/>
          </p:cNvSpPr>
          <p:nvPr/>
        </p:nvSpPr>
        <p:spPr bwMode="auto">
          <a:xfrm>
            <a:off x="1474788" y="5321300"/>
            <a:ext cx="6207125"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800" dirty="0"/>
              <a:t>The EMV for no plant = $0 so, given no survey, build the small plant</a:t>
            </a:r>
          </a:p>
        </p:txBody>
      </p:sp>
      <p:sp>
        <p:nvSpPr>
          <p:cNvPr id="59398" name="Rectangle 6"/>
          <p:cNvSpPr>
            <a:spLocks noChangeArrowheads="1"/>
          </p:cNvSpPr>
          <p:nvPr/>
        </p:nvSpPr>
        <p:spPr bwMode="auto">
          <a:xfrm>
            <a:off x="635000" y="3429000"/>
            <a:ext cx="7046913" cy="487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82600" indent="-482600">
              <a:lnSpc>
                <a:spcPct val="90000"/>
              </a:lnSpc>
              <a:spcBef>
                <a:spcPct val="40000"/>
              </a:spcBef>
              <a:buClr>
                <a:schemeClr val="tx1"/>
              </a:buClr>
              <a:buFont typeface="Times" charset="0"/>
              <a:buAutoNum type="arabicPeriod" startAt="4"/>
            </a:pPr>
            <a:r>
              <a:rPr lang="en-US" sz="2800" dirty="0"/>
              <a:t>If the market survey is </a:t>
            </a:r>
            <a:r>
              <a:rPr lang="en-US" sz="2800" i="1" dirty="0"/>
              <a:t>not</a:t>
            </a:r>
            <a:r>
              <a:rPr lang="en-US" sz="2800" dirty="0"/>
              <a:t> conducted</a:t>
            </a:r>
          </a:p>
        </p:txBody>
      </p:sp>
      <p:sp>
        <p:nvSpPr>
          <p:cNvPr id="59399" name="Rectangle 7"/>
          <p:cNvSpPr>
            <a:spLocks noChangeArrowheads="1"/>
          </p:cNvSpPr>
          <p:nvPr/>
        </p:nvSpPr>
        <p:spPr bwMode="auto">
          <a:xfrm>
            <a:off x="958850" y="4140200"/>
            <a:ext cx="7396163" cy="984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spcAft>
                <a:spcPts val="1200"/>
              </a:spcAft>
            </a:pPr>
            <a:r>
              <a:rPr lang="en-US" sz="2400" dirty="0"/>
              <a:t>EMV(6) = (.6)($200,000) + (.4)(–$180,000) = $48,000</a:t>
            </a:r>
          </a:p>
          <a:p>
            <a:pPr>
              <a:spcAft>
                <a:spcPts val="1200"/>
              </a:spcAft>
            </a:pPr>
            <a:r>
              <a:rPr lang="en-US" sz="2400" dirty="0"/>
              <a:t>EMV(7) = (.6)($100,000) + (.4)(–$20,000) = $52,000</a:t>
            </a:r>
          </a:p>
        </p:txBody>
      </p:sp>
    </p:spTree>
    <p:extLst>
      <p:ext uri="{BB962C8B-B14F-4D97-AF65-F5344CB8AC3E}">
        <p14:creationId xmlns:p14="http://schemas.microsoft.com/office/powerpoint/2010/main" val="401142208"/>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59395"/>
                                        </p:tgtEl>
                                        <p:attrNameLst>
                                          <p:attrName>style.visibility</p:attrName>
                                        </p:attrNameLst>
                                      </p:cBhvr>
                                      <p:to>
                                        <p:strVal val="visible"/>
                                      </p:to>
                                    </p:set>
                                    <p:animEffect transition="in" filter="strips(downRight)">
                                      <p:cBhvr>
                                        <p:cTn id="7" dur="1000"/>
                                        <p:tgtEl>
                                          <p:spTgt spid="59395"/>
                                        </p:tgtEl>
                                      </p:cBhvr>
                                    </p:animEffect>
                                  </p:childTnLst>
                                </p:cTn>
                              </p:par>
                            </p:childTnLst>
                          </p:cTn>
                        </p:par>
                        <p:par>
                          <p:cTn id="8" fill="hold" nodeType="afterGroup">
                            <p:stCondLst>
                              <p:cond delay="2000"/>
                            </p:stCondLst>
                            <p:childTnLst>
                              <p:par>
                                <p:cTn id="9" presetID="22" presetClass="entr" presetSubtype="8" fill="hold" grpId="0" nodeType="afterEffect">
                                  <p:stCondLst>
                                    <p:cond delay="1000"/>
                                  </p:stCondLst>
                                  <p:childTnLst>
                                    <p:set>
                                      <p:cBhvr>
                                        <p:cTn id="10" dur="1" fill="hold">
                                          <p:stCondLst>
                                            <p:cond delay="0"/>
                                          </p:stCondLst>
                                        </p:cTn>
                                        <p:tgtEl>
                                          <p:spTgt spid="59396"/>
                                        </p:tgtEl>
                                        <p:attrNameLst>
                                          <p:attrName>style.visibility</p:attrName>
                                        </p:attrNameLst>
                                      </p:cBhvr>
                                      <p:to>
                                        <p:strVal val="visible"/>
                                      </p:to>
                                    </p:set>
                                    <p:animEffect transition="in" filter="wipe(left)">
                                      <p:cBhvr>
                                        <p:cTn id="11" dur="1000"/>
                                        <p:tgtEl>
                                          <p:spTgt spid="5939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6" fill="hold" grpId="0" nodeType="clickEffect">
                                  <p:stCondLst>
                                    <p:cond delay="0"/>
                                  </p:stCondLst>
                                  <p:childTnLst>
                                    <p:set>
                                      <p:cBhvr>
                                        <p:cTn id="15" dur="1" fill="hold">
                                          <p:stCondLst>
                                            <p:cond delay="0"/>
                                          </p:stCondLst>
                                        </p:cTn>
                                        <p:tgtEl>
                                          <p:spTgt spid="59398"/>
                                        </p:tgtEl>
                                        <p:attrNameLst>
                                          <p:attrName>style.visibility</p:attrName>
                                        </p:attrNameLst>
                                      </p:cBhvr>
                                      <p:to>
                                        <p:strVal val="visible"/>
                                      </p:to>
                                    </p:set>
                                    <p:animEffect transition="in" filter="strips(downRight)">
                                      <p:cBhvr>
                                        <p:cTn id="16" dur="1000"/>
                                        <p:tgtEl>
                                          <p:spTgt spid="59398"/>
                                        </p:tgtEl>
                                      </p:cBhvr>
                                    </p:animEffect>
                                  </p:childTnLst>
                                </p:cTn>
                              </p:par>
                            </p:childTnLst>
                          </p:cTn>
                        </p:par>
                        <p:par>
                          <p:cTn id="17" fill="hold" nodeType="afterGroup">
                            <p:stCondLst>
                              <p:cond delay="1000"/>
                            </p:stCondLst>
                            <p:childTnLst>
                              <p:par>
                                <p:cTn id="18" presetID="22" presetClass="entr" presetSubtype="8" fill="hold" grpId="0" nodeType="afterEffect">
                                  <p:stCondLst>
                                    <p:cond delay="1000"/>
                                  </p:stCondLst>
                                  <p:childTnLst>
                                    <p:set>
                                      <p:cBhvr>
                                        <p:cTn id="19" dur="1" fill="hold">
                                          <p:stCondLst>
                                            <p:cond delay="0"/>
                                          </p:stCondLst>
                                        </p:cTn>
                                        <p:tgtEl>
                                          <p:spTgt spid="59399"/>
                                        </p:tgtEl>
                                        <p:attrNameLst>
                                          <p:attrName>style.visibility</p:attrName>
                                        </p:attrNameLst>
                                      </p:cBhvr>
                                      <p:to>
                                        <p:strVal val="visible"/>
                                      </p:to>
                                    </p:set>
                                    <p:animEffect transition="in" filter="wipe(left)">
                                      <p:cBhvr>
                                        <p:cTn id="20" dur="1000"/>
                                        <p:tgtEl>
                                          <p:spTgt spid="59399"/>
                                        </p:tgtEl>
                                      </p:cBhvr>
                                    </p:animEffect>
                                  </p:childTnLst>
                                </p:cTn>
                              </p:par>
                            </p:childTnLst>
                          </p:cTn>
                        </p:par>
                        <p:par>
                          <p:cTn id="21" fill="hold" nodeType="afterGroup">
                            <p:stCondLst>
                              <p:cond delay="3000"/>
                            </p:stCondLst>
                            <p:childTnLst>
                              <p:par>
                                <p:cTn id="22" presetID="22" presetClass="entr" presetSubtype="8" fill="hold" grpId="0" nodeType="afterEffect">
                                  <p:stCondLst>
                                    <p:cond delay="1000"/>
                                  </p:stCondLst>
                                  <p:childTnLst>
                                    <p:set>
                                      <p:cBhvr>
                                        <p:cTn id="23" dur="1" fill="hold">
                                          <p:stCondLst>
                                            <p:cond delay="0"/>
                                          </p:stCondLst>
                                        </p:cTn>
                                        <p:tgtEl>
                                          <p:spTgt spid="59397"/>
                                        </p:tgtEl>
                                        <p:attrNameLst>
                                          <p:attrName>style.visibility</p:attrName>
                                        </p:attrNameLst>
                                      </p:cBhvr>
                                      <p:to>
                                        <p:strVal val="visible"/>
                                      </p:to>
                                    </p:set>
                                    <p:animEffect transition="in" filter="wipe(left)">
                                      <p:cBhvr>
                                        <p:cTn id="24" dur="1000"/>
                                        <p:tgtEl>
                                          <p:spTgt spid="593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utoUpdateAnimBg="0"/>
      <p:bldP spid="59396" grpId="0" autoUpdateAnimBg="0"/>
      <p:bldP spid="59397" grpId="0" autoUpdateAnimBg="0"/>
      <p:bldP spid="59398" grpId="0" autoUpdateAnimBg="0"/>
      <p:bldP spid="59399"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685800" y="434975"/>
            <a:ext cx="7772400" cy="927100"/>
          </a:xfrm>
        </p:spPr>
        <p:txBody>
          <a:bodyPr/>
          <a:lstStyle/>
          <a:p>
            <a:pPr>
              <a:lnSpc>
                <a:spcPct val="80000"/>
              </a:lnSpc>
            </a:pPr>
            <a:r>
              <a:rPr lang="en-US" dirty="0">
                <a:latin typeface="Arial" charset="0"/>
                <a:cs typeface="Arial" charset="0"/>
              </a:rPr>
              <a:t>Complex Example</a:t>
            </a:r>
          </a:p>
        </p:txBody>
      </p:sp>
      <p:sp>
        <p:nvSpPr>
          <p:cNvPr id="59395" name="Rectangle 3"/>
          <p:cNvSpPr>
            <a:spLocks noChangeArrowheads="1"/>
          </p:cNvSpPr>
          <p:nvPr/>
        </p:nvSpPr>
        <p:spPr bwMode="auto">
          <a:xfrm>
            <a:off x="787400" y="1600200"/>
            <a:ext cx="7327900" cy="2678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a:buClr>
                <a:schemeClr val="tx1"/>
              </a:buClr>
              <a:buFont typeface="Arial" charset="0"/>
              <a:buAutoNum type="arabicPeriod" startAt="5"/>
            </a:pPr>
            <a:r>
              <a:rPr lang="en-US" sz="2800" dirty="0"/>
              <a:t>The expected monetary value of not conducting the survey is $52,000 and the EMV for conducting the study is $49,200</a:t>
            </a:r>
            <a:br>
              <a:rPr lang="en-US" sz="2800" dirty="0"/>
            </a:br>
            <a:r>
              <a:rPr lang="en-US" sz="2800" dirty="0"/>
              <a:t/>
            </a:r>
            <a:br>
              <a:rPr lang="en-US" sz="2800" dirty="0"/>
            </a:br>
            <a:r>
              <a:rPr lang="en-US" sz="2800" dirty="0"/>
              <a:t>The best choice is to </a:t>
            </a:r>
            <a:r>
              <a:rPr lang="en-US" sz="2800" i="1" dirty="0"/>
              <a:t>not seek marketing information</a:t>
            </a:r>
            <a:r>
              <a:rPr lang="en-US" sz="2800" dirty="0"/>
              <a:t> and build the small plant </a:t>
            </a:r>
          </a:p>
        </p:txBody>
      </p:sp>
    </p:spTree>
    <p:extLst>
      <p:ext uri="{BB962C8B-B14F-4D97-AF65-F5344CB8AC3E}">
        <p14:creationId xmlns:p14="http://schemas.microsoft.com/office/powerpoint/2010/main" val="4072492114"/>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59395"/>
                                        </p:tgtEl>
                                        <p:attrNameLst>
                                          <p:attrName>style.visibility</p:attrName>
                                        </p:attrNameLst>
                                      </p:cBhvr>
                                      <p:to>
                                        <p:strVal val="visible"/>
                                      </p:to>
                                    </p:set>
                                    <p:animEffect transition="in" filter="strips(downRight)">
                                      <p:cBhvr>
                                        <p:cTn id="7" dur="10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noChangeArrowheads="1"/>
          </p:cNvSpPr>
          <p:nvPr/>
        </p:nvSpPr>
        <p:spPr bwMode="auto">
          <a:xfrm>
            <a:off x="622300" y="1778000"/>
            <a:ext cx="2093913" cy="487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342900" indent="-342900">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pPr>
              <a:lnSpc>
                <a:spcPct val="90000"/>
              </a:lnSpc>
              <a:spcAft>
                <a:spcPts val="1200"/>
              </a:spcAft>
              <a:buClr>
                <a:srgbClr val="D33320"/>
              </a:buClr>
            </a:pPr>
            <a:r>
              <a:rPr lang="en-US" sz="2800" dirty="0">
                <a:solidFill>
                  <a:srgbClr val="000000"/>
                </a:solidFill>
              </a:rPr>
              <a:t>If T. J. folds,</a:t>
            </a:r>
          </a:p>
        </p:txBody>
      </p:sp>
      <p:sp>
        <p:nvSpPr>
          <p:cNvPr id="56322" name="Rectangle 2"/>
          <p:cNvSpPr>
            <a:spLocks noGrp="1" noChangeArrowheads="1"/>
          </p:cNvSpPr>
          <p:nvPr>
            <p:ph type="title"/>
          </p:nvPr>
        </p:nvSpPr>
        <p:spPr/>
        <p:txBody>
          <a:bodyPr/>
          <a:lstStyle/>
          <a:p>
            <a:r>
              <a:rPr lang="en-US" dirty="0">
                <a:latin typeface="Arial" charset="0"/>
                <a:cs typeface="Arial" charset="0"/>
              </a:rPr>
              <a:t>The Poker Design Process</a:t>
            </a:r>
          </a:p>
        </p:txBody>
      </p:sp>
      <p:sp>
        <p:nvSpPr>
          <p:cNvPr id="62468" name="Rectangle 4"/>
          <p:cNvSpPr>
            <a:spLocks noChangeArrowheads="1"/>
          </p:cNvSpPr>
          <p:nvPr/>
        </p:nvSpPr>
        <p:spPr bwMode="auto">
          <a:xfrm>
            <a:off x="622300" y="3390900"/>
            <a:ext cx="2362200" cy="48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lnSpc>
                <a:spcPct val="90000"/>
              </a:lnSpc>
              <a:spcAft>
                <a:spcPct val="40000"/>
              </a:spcAft>
            </a:pPr>
            <a:r>
              <a:rPr lang="en-US" sz="2800" dirty="0"/>
              <a:t>If T. J. calls,</a:t>
            </a:r>
          </a:p>
        </p:txBody>
      </p:sp>
      <p:sp>
        <p:nvSpPr>
          <p:cNvPr id="62469" name="Text Box 5"/>
          <p:cNvSpPr txBox="1">
            <a:spLocks noChangeArrowheads="1"/>
          </p:cNvSpPr>
          <p:nvPr/>
        </p:nvSpPr>
        <p:spPr bwMode="auto">
          <a:xfrm>
            <a:off x="1063625" y="2278063"/>
            <a:ext cx="3190875" cy="968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812800" indent="-812800">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pPr>
              <a:lnSpc>
                <a:spcPct val="120000"/>
              </a:lnSpc>
            </a:pPr>
            <a:r>
              <a:rPr lang="en-US" sz="2400" dirty="0">
                <a:ea typeface="MS PGothic" charset="0"/>
                <a:cs typeface="MS PGothic" charset="0"/>
              </a:rPr>
              <a:t>EMV	= (.80)($99,000)</a:t>
            </a:r>
          </a:p>
          <a:p>
            <a:pPr>
              <a:lnSpc>
                <a:spcPct val="120000"/>
              </a:lnSpc>
            </a:pPr>
            <a:r>
              <a:rPr lang="en-US" sz="2400" dirty="0">
                <a:ea typeface="MS PGothic" charset="0"/>
                <a:cs typeface="MS PGothic" charset="0"/>
              </a:rPr>
              <a:t>	= $79,200</a:t>
            </a:r>
          </a:p>
        </p:txBody>
      </p:sp>
      <p:sp>
        <p:nvSpPr>
          <p:cNvPr id="62470" name="Text Box 6"/>
          <p:cNvSpPr txBox="1">
            <a:spLocks noChangeArrowheads="1"/>
          </p:cNvSpPr>
          <p:nvPr/>
        </p:nvSpPr>
        <p:spPr bwMode="auto">
          <a:xfrm>
            <a:off x="1063625" y="3890963"/>
            <a:ext cx="7902575" cy="1406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812800" indent="-812800">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pPr>
              <a:lnSpc>
                <a:spcPct val="120000"/>
              </a:lnSpc>
            </a:pPr>
            <a:r>
              <a:rPr lang="en-US" sz="2400" dirty="0">
                <a:ea typeface="MS PGothic" charset="0"/>
                <a:cs typeface="MS PGothic" charset="0"/>
              </a:rPr>
              <a:t>EMV	= .20[(.45)($853,000) – Phillips</a:t>
            </a:r>
            <a:r>
              <a:rPr lang="ja-JP" altLang="en-US" sz="2400">
                <a:ea typeface="MS PGothic" charset="0"/>
                <a:cs typeface="MS PGothic" charset="0"/>
              </a:rPr>
              <a:t>’</a:t>
            </a:r>
            <a:r>
              <a:rPr lang="en-US" sz="2400" dirty="0">
                <a:ea typeface="MS PGothic" charset="0"/>
                <a:cs typeface="MS PGothic" charset="0"/>
              </a:rPr>
              <a:t>s bet of $422,000]</a:t>
            </a:r>
          </a:p>
          <a:p>
            <a:pPr>
              <a:lnSpc>
                <a:spcPct val="120000"/>
              </a:lnSpc>
            </a:pPr>
            <a:r>
              <a:rPr lang="en-US" sz="2400" dirty="0">
                <a:ea typeface="MS PGothic" charset="0"/>
                <a:cs typeface="MS PGothic" charset="0"/>
              </a:rPr>
              <a:t>	= .20[$383,850 – $422,000]</a:t>
            </a:r>
          </a:p>
          <a:p>
            <a:pPr>
              <a:lnSpc>
                <a:spcPct val="120000"/>
              </a:lnSpc>
            </a:pPr>
            <a:r>
              <a:rPr lang="en-US" sz="2400" dirty="0">
                <a:ea typeface="MS PGothic" charset="0"/>
                <a:cs typeface="MS PGothic" charset="0"/>
              </a:rPr>
              <a:t>	= .20[–$38,150] = –$7,630</a:t>
            </a:r>
          </a:p>
        </p:txBody>
      </p:sp>
      <p:sp>
        <p:nvSpPr>
          <p:cNvPr id="62471" name="Text Box 7"/>
          <p:cNvSpPr txBox="1">
            <a:spLocks noChangeArrowheads="1"/>
          </p:cNvSpPr>
          <p:nvPr/>
        </p:nvSpPr>
        <p:spPr bwMode="auto">
          <a:xfrm>
            <a:off x="1508125" y="5521325"/>
            <a:ext cx="61214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US" sz="2400" dirty="0"/>
              <a:t>Overall EMV = $79,200 – $7,630 = $71,750</a:t>
            </a:r>
          </a:p>
        </p:txBody>
      </p:sp>
      <p:grpSp>
        <p:nvGrpSpPr>
          <p:cNvPr id="5" name="Group 4"/>
          <p:cNvGrpSpPr>
            <a:grpSpLocks/>
          </p:cNvGrpSpPr>
          <p:nvPr/>
        </p:nvGrpSpPr>
        <p:grpSpPr bwMode="auto">
          <a:xfrm>
            <a:off x="3860800" y="1528763"/>
            <a:ext cx="3311525" cy="896937"/>
            <a:chOff x="3860800" y="1528763"/>
            <a:chExt cx="3312170" cy="896937"/>
          </a:xfrm>
        </p:grpSpPr>
        <p:sp>
          <p:nvSpPr>
            <p:cNvPr id="56331" name="TextBox 1"/>
            <p:cNvSpPr txBox="1">
              <a:spLocks noChangeArrowheads="1"/>
            </p:cNvSpPr>
            <p:nvPr/>
          </p:nvSpPr>
          <p:spPr bwMode="auto">
            <a:xfrm>
              <a:off x="4213870" y="1528763"/>
              <a:ext cx="29591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pPr algn="r"/>
              <a:r>
                <a:rPr lang="en-US" sz="2400" dirty="0"/>
                <a:t>The money already in the pot</a:t>
              </a:r>
            </a:p>
          </p:txBody>
        </p:sp>
        <p:sp>
          <p:nvSpPr>
            <p:cNvPr id="4" name="Freeform 3"/>
            <p:cNvSpPr/>
            <p:nvPr/>
          </p:nvSpPr>
          <p:spPr>
            <a:xfrm>
              <a:off x="3860800" y="1778000"/>
              <a:ext cx="508099" cy="647700"/>
            </a:xfrm>
            <a:custGeom>
              <a:avLst/>
              <a:gdLst>
                <a:gd name="connsiteX0" fmla="*/ 508000 w 508000"/>
                <a:gd name="connsiteY0" fmla="*/ 0 h 647700"/>
                <a:gd name="connsiteX1" fmla="*/ 139700 w 508000"/>
                <a:gd name="connsiteY1" fmla="*/ 165100 h 647700"/>
                <a:gd name="connsiteX2" fmla="*/ 0 w 508000"/>
                <a:gd name="connsiteY2" fmla="*/ 647700 h 647700"/>
              </a:gdLst>
              <a:ahLst/>
              <a:cxnLst>
                <a:cxn ang="0">
                  <a:pos x="connsiteX0" y="connsiteY0"/>
                </a:cxn>
                <a:cxn ang="0">
                  <a:pos x="connsiteX1" y="connsiteY1"/>
                </a:cxn>
                <a:cxn ang="0">
                  <a:pos x="connsiteX2" y="connsiteY2"/>
                </a:cxn>
              </a:cxnLst>
              <a:rect l="l" t="t" r="r" b="b"/>
              <a:pathLst>
                <a:path w="508000" h="647700">
                  <a:moveTo>
                    <a:pt x="508000" y="0"/>
                  </a:moveTo>
                  <a:cubicBezTo>
                    <a:pt x="366183" y="28575"/>
                    <a:pt x="224367" y="57150"/>
                    <a:pt x="139700" y="165100"/>
                  </a:cubicBezTo>
                  <a:cubicBezTo>
                    <a:pt x="55033" y="273050"/>
                    <a:pt x="0" y="647700"/>
                    <a:pt x="0" y="647700"/>
                  </a:cubicBezTo>
                </a:path>
              </a:pathLst>
            </a:custGeom>
            <a:ln w="38100" cmpd="sng">
              <a:solidFill>
                <a:schemeClr val="tx1"/>
              </a:solidFill>
              <a:tailEnd type="triangle" w="med" len="sm"/>
            </a:ln>
            <a:effectLst/>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grpSp>
        <p:nvGrpSpPr>
          <p:cNvPr id="6" name="Group 5"/>
          <p:cNvGrpSpPr>
            <a:grpSpLocks/>
          </p:cNvGrpSpPr>
          <p:nvPr/>
        </p:nvGrpSpPr>
        <p:grpSpPr bwMode="auto">
          <a:xfrm>
            <a:off x="2590800" y="3314700"/>
            <a:ext cx="4581525" cy="708025"/>
            <a:chOff x="2590800" y="3314700"/>
            <a:chExt cx="4582170" cy="708760"/>
          </a:xfrm>
        </p:grpSpPr>
        <p:sp>
          <p:nvSpPr>
            <p:cNvPr id="56329" name="TextBox 2"/>
            <p:cNvSpPr txBox="1">
              <a:spLocks noChangeArrowheads="1"/>
            </p:cNvSpPr>
            <p:nvPr/>
          </p:nvSpPr>
          <p:spPr bwMode="auto">
            <a:xfrm>
              <a:off x="3761008" y="3314700"/>
              <a:ext cx="341196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US" sz="2400" dirty="0"/>
                <a:t>The chance T.J. will call</a:t>
              </a:r>
            </a:p>
          </p:txBody>
        </p:sp>
        <p:sp>
          <p:nvSpPr>
            <p:cNvPr id="11" name="Freeform 10"/>
            <p:cNvSpPr/>
            <p:nvPr/>
          </p:nvSpPr>
          <p:spPr>
            <a:xfrm>
              <a:off x="2590800" y="3581677"/>
              <a:ext cx="1092354" cy="441783"/>
            </a:xfrm>
            <a:custGeom>
              <a:avLst/>
              <a:gdLst>
                <a:gd name="connsiteX0" fmla="*/ 508000 w 508000"/>
                <a:gd name="connsiteY0" fmla="*/ 0 h 647700"/>
                <a:gd name="connsiteX1" fmla="*/ 139700 w 508000"/>
                <a:gd name="connsiteY1" fmla="*/ 165100 h 647700"/>
                <a:gd name="connsiteX2" fmla="*/ 0 w 508000"/>
                <a:gd name="connsiteY2" fmla="*/ 647700 h 647700"/>
              </a:gdLst>
              <a:ahLst/>
              <a:cxnLst>
                <a:cxn ang="0">
                  <a:pos x="connsiteX0" y="connsiteY0"/>
                </a:cxn>
                <a:cxn ang="0">
                  <a:pos x="connsiteX1" y="connsiteY1"/>
                </a:cxn>
                <a:cxn ang="0">
                  <a:pos x="connsiteX2" y="connsiteY2"/>
                </a:cxn>
              </a:cxnLst>
              <a:rect l="l" t="t" r="r" b="b"/>
              <a:pathLst>
                <a:path w="508000" h="647700">
                  <a:moveTo>
                    <a:pt x="508000" y="0"/>
                  </a:moveTo>
                  <a:cubicBezTo>
                    <a:pt x="366183" y="28575"/>
                    <a:pt x="224367" y="57150"/>
                    <a:pt x="139700" y="165100"/>
                  </a:cubicBezTo>
                  <a:cubicBezTo>
                    <a:pt x="55033" y="273050"/>
                    <a:pt x="0" y="647700"/>
                    <a:pt x="0" y="647700"/>
                  </a:cubicBezTo>
                </a:path>
              </a:pathLst>
            </a:custGeom>
            <a:ln w="38100" cmpd="sng">
              <a:solidFill>
                <a:schemeClr val="tx1"/>
              </a:solidFill>
              <a:tailEnd type="triangle" w="med" len="sm"/>
            </a:ln>
            <a:effectLst/>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spTree>
    <p:extLst>
      <p:ext uri="{BB962C8B-B14F-4D97-AF65-F5344CB8AC3E}">
        <p14:creationId xmlns:p14="http://schemas.microsoft.com/office/powerpoint/2010/main" val="1450849150"/>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62469"/>
                                        </p:tgtEl>
                                        <p:attrNameLst>
                                          <p:attrName>style.visibility</p:attrName>
                                        </p:attrNameLst>
                                      </p:cBhvr>
                                      <p:to>
                                        <p:strVal val="visible"/>
                                      </p:to>
                                    </p:set>
                                    <p:animEffect transition="in" filter="strips(downRight)">
                                      <p:cBhvr>
                                        <p:cTn id="11" dur="1000"/>
                                        <p:tgtEl>
                                          <p:spTgt spid="62469"/>
                                        </p:tgtEl>
                                      </p:cBhvr>
                                    </p:animEffect>
                                  </p:childTnLst>
                                </p:cTn>
                              </p:par>
                            </p:childTnLst>
                          </p:cTn>
                        </p:par>
                        <p:par>
                          <p:cTn id="12" fill="hold" nodeType="afterGroup">
                            <p:stCondLst>
                              <p:cond delay="4000"/>
                            </p:stCondLst>
                            <p:childTnLst>
                              <p:par>
                                <p:cTn id="13" presetID="16" presetClass="entr" presetSubtype="37"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outVertical)">
                                      <p:cBhvr>
                                        <p:cTn id="15" dur="1000"/>
                                        <p:tgtEl>
                                          <p:spTgt spid="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2468"/>
                                        </p:tgtEl>
                                        <p:attrNameLst>
                                          <p:attrName>style.visibility</p:attrName>
                                        </p:attrNameLst>
                                      </p:cBhvr>
                                      <p:to>
                                        <p:strVal val="visible"/>
                                      </p:to>
                                    </p:set>
                                    <p:animEffect transition="in" filter="wipe(left)">
                                      <p:cBhvr>
                                        <p:cTn id="20" dur="1000"/>
                                        <p:tgtEl>
                                          <p:spTgt spid="62468"/>
                                        </p:tgtEl>
                                      </p:cBhvr>
                                    </p:animEffect>
                                  </p:childTnLst>
                                </p:cTn>
                              </p:par>
                            </p:childTnLst>
                          </p:cTn>
                        </p:par>
                        <p:par>
                          <p:cTn id="21" fill="hold" nodeType="afterGroup">
                            <p:stCondLst>
                              <p:cond delay="1000"/>
                            </p:stCondLst>
                            <p:childTnLst>
                              <p:par>
                                <p:cTn id="22" presetID="18" presetClass="entr" presetSubtype="6" fill="hold" grpId="0" nodeType="afterEffect">
                                  <p:stCondLst>
                                    <p:cond delay="1000"/>
                                  </p:stCondLst>
                                  <p:childTnLst>
                                    <p:set>
                                      <p:cBhvr>
                                        <p:cTn id="23" dur="1" fill="hold">
                                          <p:stCondLst>
                                            <p:cond delay="0"/>
                                          </p:stCondLst>
                                        </p:cTn>
                                        <p:tgtEl>
                                          <p:spTgt spid="62470"/>
                                        </p:tgtEl>
                                        <p:attrNameLst>
                                          <p:attrName>style.visibility</p:attrName>
                                        </p:attrNameLst>
                                      </p:cBhvr>
                                      <p:to>
                                        <p:strVal val="visible"/>
                                      </p:to>
                                    </p:set>
                                    <p:animEffect transition="in" filter="strips(downRight)">
                                      <p:cBhvr>
                                        <p:cTn id="24" dur="1000"/>
                                        <p:tgtEl>
                                          <p:spTgt spid="62470"/>
                                        </p:tgtEl>
                                      </p:cBhvr>
                                    </p:animEffect>
                                  </p:childTnLst>
                                </p:cTn>
                              </p:par>
                            </p:childTnLst>
                          </p:cTn>
                        </p:par>
                        <p:par>
                          <p:cTn id="25" fill="hold" nodeType="afterGroup">
                            <p:stCondLst>
                              <p:cond delay="3000"/>
                            </p:stCondLst>
                            <p:childTnLst>
                              <p:par>
                                <p:cTn id="26" presetID="16" presetClass="entr" presetSubtype="37" fill="hold"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arn(outVertical)">
                                      <p:cBhvr>
                                        <p:cTn id="28" dur="1000"/>
                                        <p:tgtEl>
                                          <p:spTgt spid="6"/>
                                        </p:tgtEl>
                                      </p:cBhvr>
                                    </p:animEffect>
                                  </p:childTnLst>
                                </p:cTn>
                              </p:par>
                            </p:childTnLst>
                          </p:cTn>
                        </p:par>
                        <p:par>
                          <p:cTn id="29" fill="hold" nodeType="afterGroup">
                            <p:stCondLst>
                              <p:cond delay="4000"/>
                            </p:stCondLst>
                            <p:childTnLst>
                              <p:par>
                                <p:cTn id="30" presetID="22" presetClass="entr" presetSubtype="8" fill="hold" grpId="0" nodeType="afterEffect">
                                  <p:stCondLst>
                                    <p:cond delay="1000"/>
                                  </p:stCondLst>
                                  <p:childTnLst>
                                    <p:set>
                                      <p:cBhvr>
                                        <p:cTn id="31" dur="1" fill="hold">
                                          <p:stCondLst>
                                            <p:cond delay="0"/>
                                          </p:stCondLst>
                                        </p:cTn>
                                        <p:tgtEl>
                                          <p:spTgt spid="62471"/>
                                        </p:tgtEl>
                                        <p:attrNameLst>
                                          <p:attrName>style.visibility</p:attrName>
                                        </p:attrNameLst>
                                      </p:cBhvr>
                                      <p:to>
                                        <p:strVal val="visible"/>
                                      </p:to>
                                    </p:set>
                                    <p:animEffect transition="in" filter="wipe(left)">
                                      <p:cBhvr>
                                        <p:cTn id="32" dur="1000"/>
                                        <p:tgtEl>
                                          <p:spTgt spid="624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2468" grpId="0"/>
      <p:bldP spid="62469" grpId="0"/>
      <p:bldP spid="62470" grpId="0"/>
      <p:bldP spid="6247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extBox 15"/>
          <p:cNvSpPr txBox="1">
            <a:spLocks noChangeArrowheads="1"/>
          </p:cNvSpPr>
          <p:nvPr/>
        </p:nvSpPr>
        <p:spPr bwMode="auto">
          <a:xfrm>
            <a:off x="622300" y="1778000"/>
            <a:ext cx="2093913" cy="487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342900" indent="-342900">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pPr>
              <a:lnSpc>
                <a:spcPct val="90000"/>
              </a:lnSpc>
              <a:spcAft>
                <a:spcPts val="1200"/>
              </a:spcAft>
              <a:buClr>
                <a:srgbClr val="D33320"/>
              </a:buClr>
            </a:pPr>
            <a:r>
              <a:rPr lang="en-US" sz="2800" dirty="0">
                <a:solidFill>
                  <a:srgbClr val="000000"/>
                </a:solidFill>
              </a:rPr>
              <a:t>If T. J. folds,</a:t>
            </a:r>
          </a:p>
        </p:txBody>
      </p:sp>
      <p:sp>
        <p:nvSpPr>
          <p:cNvPr id="57346" name="Rectangle 2"/>
          <p:cNvSpPr>
            <a:spLocks noGrp="1" noChangeArrowheads="1"/>
          </p:cNvSpPr>
          <p:nvPr>
            <p:ph type="title"/>
          </p:nvPr>
        </p:nvSpPr>
        <p:spPr/>
        <p:txBody>
          <a:bodyPr/>
          <a:lstStyle/>
          <a:p>
            <a:r>
              <a:rPr lang="en-US" dirty="0">
                <a:latin typeface="Arial" charset="0"/>
                <a:cs typeface="Arial" charset="0"/>
              </a:rPr>
              <a:t>The Poker Design Process</a:t>
            </a:r>
          </a:p>
        </p:txBody>
      </p:sp>
      <p:sp>
        <p:nvSpPr>
          <p:cNvPr id="57347" name="Rectangle 4"/>
          <p:cNvSpPr>
            <a:spLocks noChangeArrowheads="1"/>
          </p:cNvSpPr>
          <p:nvPr/>
        </p:nvSpPr>
        <p:spPr bwMode="auto">
          <a:xfrm>
            <a:off x="622300" y="3390900"/>
            <a:ext cx="2362200" cy="48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lnSpc>
                <a:spcPct val="90000"/>
              </a:lnSpc>
              <a:spcAft>
                <a:spcPct val="40000"/>
              </a:spcAft>
            </a:pPr>
            <a:r>
              <a:rPr lang="en-US" sz="2800" dirty="0"/>
              <a:t>If T. J. calls,</a:t>
            </a:r>
          </a:p>
        </p:txBody>
      </p:sp>
      <p:sp>
        <p:nvSpPr>
          <p:cNvPr id="57348" name="Text Box 5"/>
          <p:cNvSpPr txBox="1">
            <a:spLocks noChangeArrowheads="1"/>
          </p:cNvSpPr>
          <p:nvPr/>
        </p:nvSpPr>
        <p:spPr bwMode="auto">
          <a:xfrm>
            <a:off x="1063625" y="2278063"/>
            <a:ext cx="3190875" cy="968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812800" indent="-812800">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pPr>
              <a:lnSpc>
                <a:spcPct val="120000"/>
              </a:lnSpc>
            </a:pPr>
            <a:r>
              <a:rPr lang="en-US" sz="2400" dirty="0">
                <a:ea typeface="MS PGothic" charset="0"/>
                <a:cs typeface="MS PGothic" charset="0"/>
              </a:rPr>
              <a:t>EMV	= (.80)($99,000)</a:t>
            </a:r>
          </a:p>
          <a:p>
            <a:pPr>
              <a:lnSpc>
                <a:spcPct val="120000"/>
              </a:lnSpc>
            </a:pPr>
            <a:r>
              <a:rPr lang="en-US" sz="2400" dirty="0">
                <a:ea typeface="MS PGothic" charset="0"/>
                <a:cs typeface="MS PGothic" charset="0"/>
              </a:rPr>
              <a:t>	= $79,200</a:t>
            </a:r>
          </a:p>
        </p:txBody>
      </p:sp>
      <p:sp>
        <p:nvSpPr>
          <p:cNvPr id="57349" name="Text Box 6"/>
          <p:cNvSpPr txBox="1">
            <a:spLocks noChangeArrowheads="1"/>
          </p:cNvSpPr>
          <p:nvPr/>
        </p:nvSpPr>
        <p:spPr bwMode="auto">
          <a:xfrm>
            <a:off x="1063625" y="3890963"/>
            <a:ext cx="7902575" cy="1406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812800" indent="-812800">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pPr>
              <a:lnSpc>
                <a:spcPct val="120000"/>
              </a:lnSpc>
            </a:pPr>
            <a:r>
              <a:rPr lang="en-US" sz="2400" dirty="0">
                <a:ea typeface="MS PGothic" charset="0"/>
                <a:cs typeface="MS PGothic" charset="0"/>
              </a:rPr>
              <a:t>EMV	= .20[(.45)($853,000) – Phillips</a:t>
            </a:r>
            <a:r>
              <a:rPr lang="ja-JP" altLang="en-US" sz="2400">
                <a:ea typeface="MS PGothic" charset="0"/>
                <a:cs typeface="MS PGothic" charset="0"/>
              </a:rPr>
              <a:t>’</a:t>
            </a:r>
            <a:r>
              <a:rPr lang="en-US" sz="2400" dirty="0">
                <a:ea typeface="MS PGothic" charset="0"/>
                <a:cs typeface="MS PGothic" charset="0"/>
              </a:rPr>
              <a:t>s bet of $422,000]</a:t>
            </a:r>
          </a:p>
          <a:p>
            <a:pPr>
              <a:lnSpc>
                <a:spcPct val="120000"/>
              </a:lnSpc>
            </a:pPr>
            <a:r>
              <a:rPr lang="en-US" sz="2400" dirty="0">
                <a:ea typeface="MS PGothic" charset="0"/>
                <a:cs typeface="MS PGothic" charset="0"/>
              </a:rPr>
              <a:t>	= .20[$383,850 – $422,000]</a:t>
            </a:r>
          </a:p>
          <a:p>
            <a:pPr>
              <a:lnSpc>
                <a:spcPct val="120000"/>
              </a:lnSpc>
            </a:pPr>
            <a:r>
              <a:rPr lang="en-US" sz="2400" dirty="0">
                <a:ea typeface="MS PGothic" charset="0"/>
                <a:cs typeface="MS PGothic" charset="0"/>
              </a:rPr>
              <a:t>	= .20[–$38,150] = –$7,630</a:t>
            </a:r>
          </a:p>
        </p:txBody>
      </p:sp>
      <p:sp>
        <p:nvSpPr>
          <p:cNvPr id="57350" name="Text Box 7"/>
          <p:cNvSpPr txBox="1">
            <a:spLocks noChangeArrowheads="1"/>
          </p:cNvSpPr>
          <p:nvPr/>
        </p:nvSpPr>
        <p:spPr bwMode="auto">
          <a:xfrm>
            <a:off x="1508125" y="5521325"/>
            <a:ext cx="61214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US" sz="2400" dirty="0"/>
              <a:t>Overall EMV = $79,200 – $7,630 = $71,750</a:t>
            </a:r>
          </a:p>
        </p:txBody>
      </p:sp>
      <p:grpSp>
        <p:nvGrpSpPr>
          <p:cNvPr id="57351" name="Group 4"/>
          <p:cNvGrpSpPr>
            <a:grpSpLocks/>
          </p:cNvGrpSpPr>
          <p:nvPr/>
        </p:nvGrpSpPr>
        <p:grpSpPr bwMode="auto">
          <a:xfrm>
            <a:off x="3860800" y="1528763"/>
            <a:ext cx="3311525" cy="896937"/>
            <a:chOff x="3860800" y="1528763"/>
            <a:chExt cx="3312170" cy="896937"/>
          </a:xfrm>
        </p:grpSpPr>
        <p:sp>
          <p:nvSpPr>
            <p:cNvPr id="57356" name="TextBox 1"/>
            <p:cNvSpPr txBox="1">
              <a:spLocks noChangeArrowheads="1"/>
            </p:cNvSpPr>
            <p:nvPr/>
          </p:nvSpPr>
          <p:spPr bwMode="auto">
            <a:xfrm>
              <a:off x="4213870" y="1528763"/>
              <a:ext cx="29591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pPr algn="r"/>
              <a:r>
                <a:rPr lang="en-US" sz="2400" dirty="0"/>
                <a:t>The money already in the pot</a:t>
              </a:r>
            </a:p>
          </p:txBody>
        </p:sp>
        <p:sp>
          <p:nvSpPr>
            <p:cNvPr id="4" name="Freeform 3"/>
            <p:cNvSpPr/>
            <p:nvPr/>
          </p:nvSpPr>
          <p:spPr>
            <a:xfrm>
              <a:off x="3860800" y="1778000"/>
              <a:ext cx="508099" cy="647700"/>
            </a:xfrm>
            <a:custGeom>
              <a:avLst/>
              <a:gdLst>
                <a:gd name="connsiteX0" fmla="*/ 508000 w 508000"/>
                <a:gd name="connsiteY0" fmla="*/ 0 h 647700"/>
                <a:gd name="connsiteX1" fmla="*/ 139700 w 508000"/>
                <a:gd name="connsiteY1" fmla="*/ 165100 h 647700"/>
                <a:gd name="connsiteX2" fmla="*/ 0 w 508000"/>
                <a:gd name="connsiteY2" fmla="*/ 647700 h 647700"/>
              </a:gdLst>
              <a:ahLst/>
              <a:cxnLst>
                <a:cxn ang="0">
                  <a:pos x="connsiteX0" y="connsiteY0"/>
                </a:cxn>
                <a:cxn ang="0">
                  <a:pos x="connsiteX1" y="connsiteY1"/>
                </a:cxn>
                <a:cxn ang="0">
                  <a:pos x="connsiteX2" y="connsiteY2"/>
                </a:cxn>
              </a:cxnLst>
              <a:rect l="l" t="t" r="r" b="b"/>
              <a:pathLst>
                <a:path w="508000" h="647700">
                  <a:moveTo>
                    <a:pt x="508000" y="0"/>
                  </a:moveTo>
                  <a:cubicBezTo>
                    <a:pt x="366183" y="28575"/>
                    <a:pt x="224367" y="57150"/>
                    <a:pt x="139700" y="165100"/>
                  </a:cubicBezTo>
                  <a:cubicBezTo>
                    <a:pt x="55033" y="273050"/>
                    <a:pt x="0" y="647700"/>
                    <a:pt x="0" y="647700"/>
                  </a:cubicBezTo>
                </a:path>
              </a:pathLst>
            </a:custGeom>
            <a:ln w="38100" cmpd="sng">
              <a:solidFill>
                <a:schemeClr val="tx1"/>
              </a:solidFill>
              <a:tailEnd type="triangle" w="med" len="sm"/>
            </a:ln>
            <a:effectLst/>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grpSp>
        <p:nvGrpSpPr>
          <p:cNvPr id="57352" name="Group 5"/>
          <p:cNvGrpSpPr>
            <a:grpSpLocks/>
          </p:cNvGrpSpPr>
          <p:nvPr/>
        </p:nvGrpSpPr>
        <p:grpSpPr bwMode="auto">
          <a:xfrm>
            <a:off x="2590800" y="3314700"/>
            <a:ext cx="4581525" cy="708025"/>
            <a:chOff x="2590800" y="3314700"/>
            <a:chExt cx="4582170" cy="708760"/>
          </a:xfrm>
        </p:grpSpPr>
        <p:sp>
          <p:nvSpPr>
            <p:cNvPr id="57354" name="TextBox 2"/>
            <p:cNvSpPr txBox="1">
              <a:spLocks noChangeArrowheads="1"/>
            </p:cNvSpPr>
            <p:nvPr/>
          </p:nvSpPr>
          <p:spPr bwMode="auto">
            <a:xfrm>
              <a:off x="3761008" y="3314700"/>
              <a:ext cx="341196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US" sz="2400" dirty="0"/>
                <a:t>The chance T.J. will call</a:t>
              </a:r>
            </a:p>
          </p:txBody>
        </p:sp>
        <p:sp>
          <p:nvSpPr>
            <p:cNvPr id="11" name="Freeform 10"/>
            <p:cNvSpPr/>
            <p:nvPr/>
          </p:nvSpPr>
          <p:spPr>
            <a:xfrm>
              <a:off x="2590800" y="3581677"/>
              <a:ext cx="1092354" cy="441783"/>
            </a:xfrm>
            <a:custGeom>
              <a:avLst/>
              <a:gdLst>
                <a:gd name="connsiteX0" fmla="*/ 508000 w 508000"/>
                <a:gd name="connsiteY0" fmla="*/ 0 h 647700"/>
                <a:gd name="connsiteX1" fmla="*/ 139700 w 508000"/>
                <a:gd name="connsiteY1" fmla="*/ 165100 h 647700"/>
                <a:gd name="connsiteX2" fmla="*/ 0 w 508000"/>
                <a:gd name="connsiteY2" fmla="*/ 647700 h 647700"/>
              </a:gdLst>
              <a:ahLst/>
              <a:cxnLst>
                <a:cxn ang="0">
                  <a:pos x="connsiteX0" y="connsiteY0"/>
                </a:cxn>
                <a:cxn ang="0">
                  <a:pos x="connsiteX1" y="connsiteY1"/>
                </a:cxn>
                <a:cxn ang="0">
                  <a:pos x="connsiteX2" y="connsiteY2"/>
                </a:cxn>
              </a:cxnLst>
              <a:rect l="l" t="t" r="r" b="b"/>
              <a:pathLst>
                <a:path w="508000" h="647700">
                  <a:moveTo>
                    <a:pt x="508000" y="0"/>
                  </a:moveTo>
                  <a:cubicBezTo>
                    <a:pt x="366183" y="28575"/>
                    <a:pt x="224367" y="57150"/>
                    <a:pt x="139700" y="165100"/>
                  </a:cubicBezTo>
                  <a:cubicBezTo>
                    <a:pt x="55033" y="273050"/>
                    <a:pt x="0" y="647700"/>
                    <a:pt x="0" y="647700"/>
                  </a:cubicBezTo>
                </a:path>
              </a:pathLst>
            </a:custGeom>
            <a:ln w="38100" cmpd="sng">
              <a:solidFill>
                <a:schemeClr val="tx1"/>
              </a:solidFill>
              <a:tailEnd type="triangle" w="med" len="sm"/>
            </a:ln>
            <a:effectLst/>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sp>
        <p:nvSpPr>
          <p:cNvPr id="7" name="TextBox 6"/>
          <p:cNvSpPr txBox="1"/>
          <p:nvPr/>
        </p:nvSpPr>
        <p:spPr>
          <a:xfrm rot="21071130">
            <a:off x="769938" y="1765296"/>
            <a:ext cx="7540625" cy="2508258"/>
          </a:xfrm>
          <a:prstGeom prst="rect">
            <a:avLst/>
          </a:prstGeom>
          <a:solidFill>
            <a:schemeClr val="accent4"/>
          </a:solidFill>
          <a:ln>
            <a:solidFill>
              <a:srgbClr val="000000"/>
            </a:solidFill>
          </a:ln>
        </p:spPr>
        <p:txBody>
          <a:bodyPr lIns="360000" tIns="327600" rIns="360000" bIns="327600">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US" sz="2400" dirty="0"/>
              <a:t>The overall EMV of $71,570 indicates that if this decision were to be made many times, the average payoff would be large. Even though Phillips’s decision in this instance did not work out, his analysis and procedure was the correct one. </a:t>
            </a:r>
          </a:p>
        </p:txBody>
      </p:sp>
    </p:spTree>
    <p:extLst>
      <p:ext uri="{BB962C8B-B14F-4D97-AF65-F5344CB8AC3E}">
        <p14:creationId xmlns:p14="http://schemas.microsoft.com/office/powerpoint/2010/main" val="3330466631"/>
      </p:ext>
    </p:extLst>
  </p:cSld>
  <p:clrMapOvr>
    <a:masterClrMapping/>
  </p:clrMapOvr>
  <p:transition spd="slow">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27050" y="447675"/>
            <a:ext cx="8089900" cy="1358900"/>
          </a:xfrm>
          <a:extLst/>
        </p:spPr>
        <p:txBody>
          <a:bodyPr rtlCol="0">
            <a:normAutofit fontScale="90000"/>
          </a:bodyPr>
          <a:lstStyle/>
          <a:p>
            <a:pPr fontAlgn="auto">
              <a:spcAft>
                <a:spcPts val="0"/>
              </a:spcAft>
              <a:defRPr/>
            </a:pPr>
            <a:r>
              <a:rPr lang="en-US" dirty="0">
                <a:ea typeface="+mj-ea"/>
              </a:rPr>
              <a:t>Fundamentals of </a:t>
            </a:r>
            <a:br>
              <a:rPr lang="en-US" dirty="0">
                <a:ea typeface="+mj-ea"/>
              </a:rPr>
            </a:br>
            <a:r>
              <a:rPr lang="en-US" dirty="0">
                <a:ea typeface="+mj-ea"/>
              </a:rPr>
              <a:t>Decision Making</a:t>
            </a:r>
          </a:p>
        </p:txBody>
      </p:sp>
      <p:sp>
        <p:nvSpPr>
          <p:cNvPr id="28675" name="Rectangle 3"/>
          <p:cNvSpPr>
            <a:spLocks noChangeArrowheads="1"/>
          </p:cNvSpPr>
          <p:nvPr/>
        </p:nvSpPr>
        <p:spPr bwMode="auto">
          <a:xfrm>
            <a:off x="866775" y="2138363"/>
            <a:ext cx="7372350" cy="3238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33400" indent="-533400">
              <a:lnSpc>
                <a:spcPct val="90000"/>
              </a:lnSpc>
              <a:spcAft>
                <a:spcPct val="40000"/>
              </a:spcAft>
              <a:buClr>
                <a:schemeClr val="tx1"/>
              </a:buClr>
              <a:buFont typeface="Times" charset="0"/>
              <a:buAutoNum type="arabicPeriod"/>
            </a:pPr>
            <a:r>
              <a:rPr lang="en-US" sz="3200" dirty="0"/>
              <a:t>Terms:</a:t>
            </a:r>
          </a:p>
          <a:p>
            <a:pPr marL="1169988" lvl="1" indent="-457200">
              <a:lnSpc>
                <a:spcPct val="90000"/>
              </a:lnSpc>
              <a:spcAft>
                <a:spcPct val="40000"/>
              </a:spcAft>
              <a:buClr>
                <a:schemeClr val="tx1"/>
              </a:buClr>
              <a:buFont typeface="Times" charset="0"/>
              <a:buAutoNum type="alphaLcPeriod"/>
            </a:pPr>
            <a:r>
              <a:rPr lang="en-US" sz="2800" b="1" i="1" dirty="0"/>
              <a:t>Alternative</a:t>
            </a:r>
            <a:r>
              <a:rPr lang="en-US" sz="2800" b="1" dirty="0"/>
              <a:t> </a:t>
            </a:r>
            <a:r>
              <a:rPr lang="en-US" sz="2800" dirty="0"/>
              <a:t>– a course of action or </a:t>
            </a:r>
            <a:r>
              <a:rPr lang="en-US" sz="2800" b="1" dirty="0"/>
              <a:t>strategy </a:t>
            </a:r>
            <a:r>
              <a:rPr lang="en-US" sz="2800" dirty="0"/>
              <a:t>that may be chosen by the decision maker</a:t>
            </a:r>
          </a:p>
          <a:p>
            <a:pPr marL="1169988" lvl="1" indent="-457200">
              <a:lnSpc>
                <a:spcPct val="90000"/>
              </a:lnSpc>
              <a:spcAft>
                <a:spcPct val="40000"/>
              </a:spcAft>
              <a:buClr>
                <a:schemeClr val="tx1"/>
              </a:buClr>
              <a:buFont typeface="Times" charset="0"/>
              <a:buAutoNum type="alphaLcPeriod"/>
            </a:pPr>
            <a:r>
              <a:rPr lang="en-US" sz="2800" b="1" i="1" dirty="0"/>
              <a:t>State of nature</a:t>
            </a:r>
            <a:r>
              <a:rPr lang="en-US" sz="2800" i="1" dirty="0"/>
              <a:t> </a:t>
            </a:r>
            <a:r>
              <a:rPr lang="en-US" sz="2800" dirty="0"/>
              <a:t>– an occurrence or a situation over which the decision maker has little or no control</a:t>
            </a:r>
          </a:p>
        </p:txBody>
      </p:sp>
    </p:spTree>
    <p:extLst>
      <p:ext uri="{BB962C8B-B14F-4D97-AF65-F5344CB8AC3E}">
        <p14:creationId xmlns:p14="http://schemas.microsoft.com/office/powerpoint/2010/main" val="401776173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8675"/>
                                        </p:tgtEl>
                                        <p:attrNameLst>
                                          <p:attrName>style.visibility</p:attrName>
                                        </p:attrNameLst>
                                      </p:cBhvr>
                                      <p:to>
                                        <p:strVal val="visible"/>
                                      </p:to>
                                    </p:set>
                                    <p:animEffect transition="in" filter="strips(downRight)">
                                      <p:cBhvr>
                                        <p:cTn id="7" dur="1000"/>
                                        <p:tgtEl>
                                          <p:spTgt spid="28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27050" y="447675"/>
            <a:ext cx="8089900" cy="1358900"/>
          </a:xfrm>
          <a:extLst/>
        </p:spPr>
        <p:txBody>
          <a:bodyPr rtlCol="0">
            <a:normAutofit fontScale="90000"/>
          </a:bodyPr>
          <a:lstStyle/>
          <a:p>
            <a:pPr fontAlgn="auto">
              <a:spcAft>
                <a:spcPts val="0"/>
              </a:spcAft>
              <a:defRPr/>
            </a:pPr>
            <a:r>
              <a:rPr lang="en-US" dirty="0">
                <a:ea typeface="+mj-ea"/>
              </a:rPr>
              <a:t>Fundamentals of </a:t>
            </a:r>
            <a:br>
              <a:rPr lang="en-US" dirty="0">
                <a:ea typeface="+mj-ea"/>
              </a:rPr>
            </a:br>
            <a:r>
              <a:rPr lang="en-US" dirty="0">
                <a:ea typeface="+mj-ea"/>
              </a:rPr>
              <a:t>Decision Making</a:t>
            </a:r>
          </a:p>
        </p:txBody>
      </p:sp>
      <p:grpSp>
        <p:nvGrpSpPr>
          <p:cNvPr id="5" name="Group 4"/>
          <p:cNvGrpSpPr>
            <a:grpSpLocks/>
          </p:cNvGrpSpPr>
          <p:nvPr/>
        </p:nvGrpSpPr>
        <p:grpSpPr bwMode="auto">
          <a:xfrm>
            <a:off x="866775" y="2138363"/>
            <a:ext cx="7372350" cy="2463800"/>
            <a:chOff x="866775" y="2138363"/>
            <a:chExt cx="7372350" cy="2463238"/>
          </a:xfrm>
        </p:grpSpPr>
        <p:sp>
          <p:nvSpPr>
            <p:cNvPr id="27651" name="Rectangle 3"/>
            <p:cNvSpPr>
              <a:spLocks noChangeArrowheads="1"/>
            </p:cNvSpPr>
            <p:nvPr/>
          </p:nvSpPr>
          <p:spPr bwMode="auto">
            <a:xfrm>
              <a:off x="866775" y="2138363"/>
              <a:ext cx="7372350" cy="2463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33400" indent="-533400">
                <a:lnSpc>
                  <a:spcPct val="90000"/>
                </a:lnSpc>
                <a:spcAft>
                  <a:spcPct val="40000"/>
                </a:spcAft>
                <a:buClr>
                  <a:schemeClr val="tx1"/>
                </a:buClr>
                <a:buFont typeface="Times" charset="0"/>
                <a:buAutoNum type="arabicPeriod" startAt="2"/>
              </a:pPr>
              <a:r>
                <a:rPr lang="en-US" sz="3200" dirty="0"/>
                <a:t>Symbols used in a decision tree:</a:t>
              </a:r>
            </a:p>
            <a:p>
              <a:pPr marL="1169988" lvl="1" indent="-457200">
                <a:lnSpc>
                  <a:spcPct val="90000"/>
                </a:lnSpc>
                <a:spcAft>
                  <a:spcPct val="40000"/>
                </a:spcAft>
                <a:buClr>
                  <a:schemeClr val="tx1"/>
                </a:buClr>
                <a:buFont typeface="Times" charset="0"/>
                <a:buAutoNum type="alphaLcPeriod"/>
              </a:pPr>
              <a:r>
                <a:rPr lang="en-US" sz="2800" dirty="0">
                  <a:sym typeface="Wingdings" charset="0"/>
                </a:rPr>
                <a:t> </a:t>
              </a:r>
              <a:r>
                <a:rPr lang="en-US" sz="2800" dirty="0"/>
                <a:t>– </a:t>
              </a:r>
              <a:r>
                <a:rPr lang="en-US" sz="2800" dirty="0">
                  <a:sym typeface="Wingdings" charset="0"/>
                </a:rPr>
                <a:t>D</a:t>
              </a:r>
              <a:r>
                <a:rPr lang="en-US" sz="2800" dirty="0"/>
                <a:t>ecision node from which </a:t>
              </a:r>
              <a:r>
                <a:rPr lang="en-US" sz="2800" b="1" dirty="0"/>
                <a:t>one</a:t>
              </a:r>
              <a:r>
                <a:rPr lang="en-US" sz="2800" dirty="0"/>
                <a:t> of several alternatives may be selected </a:t>
              </a:r>
            </a:p>
            <a:p>
              <a:pPr marL="1169988" lvl="1" indent="-457200">
                <a:lnSpc>
                  <a:spcPct val="90000"/>
                </a:lnSpc>
                <a:spcAft>
                  <a:spcPct val="40000"/>
                </a:spcAft>
                <a:buClr>
                  <a:schemeClr val="tx1"/>
                </a:buClr>
                <a:buFont typeface="Times" charset="0"/>
                <a:buAutoNum type="alphaLcPeriod"/>
              </a:pPr>
              <a:r>
                <a:rPr lang="en-US" sz="2800" dirty="0">
                  <a:sym typeface="Wingdings" charset="0"/>
                </a:rPr>
                <a:t></a:t>
              </a:r>
              <a:r>
                <a:rPr lang="en-US" sz="2800" dirty="0"/>
                <a:t> – A state-of-nature node out of which one state of nature will occur</a:t>
              </a:r>
            </a:p>
          </p:txBody>
        </p:sp>
        <p:sp>
          <p:nvSpPr>
            <p:cNvPr id="2" name="Rectangle 1"/>
            <p:cNvSpPr/>
            <p:nvPr/>
          </p:nvSpPr>
          <p:spPr>
            <a:xfrm>
              <a:off x="2136775" y="2860510"/>
              <a:ext cx="276225" cy="276162"/>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Oval 2"/>
            <p:cNvSpPr/>
            <p:nvPr/>
          </p:nvSpPr>
          <p:spPr>
            <a:xfrm>
              <a:off x="2136775" y="3809619"/>
              <a:ext cx="276225" cy="276162"/>
            </a:xfrm>
            <a:prstGeom prst="ellipse">
              <a:avLst/>
            </a:prstGeom>
            <a:solidFill>
              <a:schemeClr val="accent3">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extLst>
      <p:ext uri="{BB962C8B-B14F-4D97-AF65-F5344CB8AC3E}">
        <p14:creationId xmlns:p14="http://schemas.microsoft.com/office/powerpoint/2010/main" val="1351733025"/>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685800" y="434975"/>
            <a:ext cx="7772400" cy="1003300"/>
          </a:xfrm>
        </p:spPr>
        <p:txBody>
          <a:bodyPr/>
          <a:lstStyle/>
          <a:p>
            <a:r>
              <a:rPr lang="en-US" dirty="0">
                <a:latin typeface="Arial" charset="0"/>
                <a:cs typeface="Arial" charset="0"/>
              </a:rPr>
              <a:t>Decision Tree Example</a:t>
            </a:r>
          </a:p>
        </p:txBody>
      </p:sp>
      <p:grpSp>
        <p:nvGrpSpPr>
          <p:cNvPr id="32771" name="Group 3"/>
          <p:cNvGrpSpPr>
            <a:grpSpLocks/>
          </p:cNvGrpSpPr>
          <p:nvPr/>
        </p:nvGrpSpPr>
        <p:grpSpPr bwMode="auto">
          <a:xfrm>
            <a:off x="4572000" y="2144713"/>
            <a:ext cx="3225800" cy="1208087"/>
            <a:chOff x="2880" y="1479"/>
            <a:chExt cx="2032" cy="761"/>
          </a:xfrm>
        </p:grpSpPr>
        <p:sp>
          <p:nvSpPr>
            <p:cNvPr id="29728" name="Freeform 4"/>
            <p:cNvSpPr>
              <a:spLocks/>
            </p:cNvSpPr>
            <p:nvPr/>
          </p:nvSpPr>
          <p:spPr bwMode="auto">
            <a:xfrm>
              <a:off x="2880" y="1728"/>
              <a:ext cx="2032" cy="272"/>
            </a:xfrm>
            <a:custGeom>
              <a:avLst/>
              <a:gdLst>
                <a:gd name="T0" fmla="*/ 0 w 2032"/>
                <a:gd name="T1" fmla="*/ 272 h 272"/>
                <a:gd name="T2" fmla="*/ 416 w 2032"/>
                <a:gd name="T3" fmla="*/ 0 h 272"/>
                <a:gd name="T4" fmla="*/ 2032 w 2032"/>
                <a:gd name="T5" fmla="*/ 0 h 272"/>
                <a:gd name="T6" fmla="*/ 0 60000 65536"/>
                <a:gd name="T7" fmla="*/ 0 60000 65536"/>
                <a:gd name="T8" fmla="*/ 0 60000 65536"/>
                <a:gd name="T9" fmla="*/ 0 w 2032"/>
                <a:gd name="T10" fmla="*/ 0 h 272"/>
                <a:gd name="T11" fmla="*/ 2032 w 2032"/>
                <a:gd name="T12" fmla="*/ 272 h 272"/>
              </a:gdLst>
              <a:ahLst/>
              <a:cxnLst>
                <a:cxn ang="T6">
                  <a:pos x="T0" y="T1"/>
                </a:cxn>
                <a:cxn ang="T7">
                  <a:pos x="T2" y="T3"/>
                </a:cxn>
                <a:cxn ang="T8">
                  <a:pos x="T4" y="T5"/>
                </a:cxn>
              </a:cxnLst>
              <a:rect l="T9" t="T10" r="T11" b="T12"/>
              <a:pathLst>
                <a:path w="2032" h="272">
                  <a:moveTo>
                    <a:pt x="0" y="272"/>
                  </a:moveTo>
                  <a:lnTo>
                    <a:pt x="416" y="0"/>
                  </a:lnTo>
                  <a:lnTo>
                    <a:pt x="2032" y="0"/>
                  </a:lnTo>
                </a:path>
              </a:pathLst>
            </a:custGeom>
            <a:noFill/>
            <a:ln w="5715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29729" name="Freeform 5"/>
            <p:cNvSpPr>
              <a:spLocks/>
            </p:cNvSpPr>
            <p:nvPr/>
          </p:nvSpPr>
          <p:spPr bwMode="auto">
            <a:xfrm flipV="1">
              <a:off x="2880" y="1968"/>
              <a:ext cx="2032" cy="272"/>
            </a:xfrm>
            <a:custGeom>
              <a:avLst/>
              <a:gdLst>
                <a:gd name="T0" fmla="*/ 0 w 2032"/>
                <a:gd name="T1" fmla="*/ 272 h 272"/>
                <a:gd name="T2" fmla="*/ 416 w 2032"/>
                <a:gd name="T3" fmla="*/ 0 h 272"/>
                <a:gd name="T4" fmla="*/ 2032 w 2032"/>
                <a:gd name="T5" fmla="*/ 0 h 272"/>
                <a:gd name="T6" fmla="*/ 0 60000 65536"/>
                <a:gd name="T7" fmla="*/ 0 60000 65536"/>
                <a:gd name="T8" fmla="*/ 0 60000 65536"/>
                <a:gd name="T9" fmla="*/ 0 w 2032"/>
                <a:gd name="T10" fmla="*/ 0 h 272"/>
                <a:gd name="T11" fmla="*/ 2032 w 2032"/>
                <a:gd name="T12" fmla="*/ 272 h 272"/>
              </a:gdLst>
              <a:ahLst/>
              <a:cxnLst>
                <a:cxn ang="T6">
                  <a:pos x="T0" y="T1"/>
                </a:cxn>
                <a:cxn ang="T7">
                  <a:pos x="T2" y="T3"/>
                </a:cxn>
                <a:cxn ang="T8">
                  <a:pos x="T4" y="T5"/>
                </a:cxn>
              </a:cxnLst>
              <a:rect l="T9" t="T10" r="T11" b="T12"/>
              <a:pathLst>
                <a:path w="2032" h="272">
                  <a:moveTo>
                    <a:pt x="0" y="272"/>
                  </a:moveTo>
                  <a:lnTo>
                    <a:pt x="416" y="0"/>
                  </a:lnTo>
                  <a:lnTo>
                    <a:pt x="2032" y="0"/>
                  </a:lnTo>
                </a:path>
              </a:pathLst>
            </a:custGeom>
            <a:noFill/>
            <a:ln w="5715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29730" name="Rectangle 6"/>
            <p:cNvSpPr>
              <a:spLocks noChangeArrowheads="1"/>
            </p:cNvSpPr>
            <p:nvPr/>
          </p:nvSpPr>
          <p:spPr bwMode="auto">
            <a:xfrm>
              <a:off x="3334" y="1479"/>
              <a:ext cx="1248"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Favorable market</a:t>
              </a:r>
            </a:p>
          </p:txBody>
        </p:sp>
        <p:sp>
          <p:nvSpPr>
            <p:cNvPr id="29731" name="Rectangle 7"/>
            <p:cNvSpPr>
              <a:spLocks noChangeArrowheads="1"/>
            </p:cNvSpPr>
            <p:nvPr/>
          </p:nvSpPr>
          <p:spPr bwMode="auto">
            <a:xfrm>
              <a:off x="3334" y="1991"/>
              <a:ext cx="1385"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Unfavorable market</a:t>
              </a:r>
            </a:p>
          </p:txBody>
        </p:sp>
      </p:grpSp>
      <p:grpSp>
        <p:nvGrpSpPr>
          <p:cNvPr id="32776" name="Group 8"/>
          <p:cNvGrpSpPr>
            <a:grpSpLocks/>
          </p:cNvGrpSpPr>
          <p:nvPr/>
        </p:nvGrpSpPr>
        <p:grpSpPr bwMode="auto">
          <a:xfrm>
            <a:off x="4572000" y="3465513"/>
            <a:ext cx="3225800" cy="1195387"/>
            <a:chOff x="2880" y="2311"/>
            <a:chExt cx="2032" cy="753"/>
          </a:xfrm>
        </p:grpSpPr>
        <p:sp>
          <p:nvSpPr>
            <p:cNvPr id="29724" name="Freeform 9"/>
            <p:cNvSpPr>
              <a:spLocks/>
            </p:cNvSpPr>
            <p:nvPr/>
          </p:nvSpPr>
          <p:spPr bwMode="auto">
            <a:xfrm>
              <a:off x="2880" y="2552"/>
              <a:ext cx="2032" cy="272"/>
            </a:xfrm>
            <a:custGeom>
              <a:avLst/>
              <a:gdLst>
                <a:gd name="T0" fmla="*/ 0 w 2032"/>
                <a:gd name="T1" fmla="*/ 272 h 272"/>
                <a:gd name="T2" fmla="*/ 416 w 2032"/>
                <a:gd name="T3" fmla="*/ 0 h 272"/>
                <a:gd name="T4" fmla="*/ 2032 w 2032"/>
                <a:gd name="T5" fmla="*/ 0 h 272"/>
                <a:gd name="T6" fmla="*/ 0 60000 65536"/>
                <a:gd name="T7" fmla="*/ 0 60000 65536"/>
                <a:gd name="T8" fmla="*/ 0 60000 65536"/>
                <a:gd name="T9" fmla="*/ 0 w 2032"/>
                <a:gd name="T10" fmla="*/ 0 h 272"/>
                <a:gd name="T11" fmla="*/ 2032 w 2032"/>
                <a:gd name="T12" fmla="*/ 272 h 272"/>
              </a:gdLst>
              <a:ahLst/>
              <a:cxnLst>
                <a:cxn ang="T6">
                  <a:pos x="T0" y="T1"/>
                </a:cxn>
                <a:cxn ang="T7">
                  <a:pos x="T2" y="T3"/>
                </a:cxn>
                <a:cxn ang="T8">
                  <a:pos x="T4" y="T5"/>
                </a:cxn>
              </a:cxnLst>
              <a:rect l="T9" t="T10" r="T11" b="T12"/>
              <a:pathLst>
                <a:path w="2032" h="272">
                  <a:moveTo>
                    <a:pt x="0" y="272"/>
                  </a:moveTo>
                  <a:lnTo>
                    <a:pt x="416" y="0"/>
                  </a:lnTo>
                  <a:lnTo>
                    <a:pt x="2032" y="0"/>
                  </a:lnTo>
                </a:path>
              </a:pathLst>
            </a:custGeom>
            <a:noFill/>
            <a:ln w="5715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29725" name="Freeform 10"/>
            <p:cNvSpPr>
              <a:spLocks/>
            </p:cNvSpPr>
            <p:nvPr/>
          </p:nvSpPr>
          <p:spPr bwMode="auto">
            <a:xfrm flipV="1">
              <a:off x="2880" y="2792"/>
              <a:ext cx="2032" cy="272"/>
            </a:xfrm>
            <a:custGeom>
              <a:avLst/>
              <a:gdLst>
                <a:gd name="T0" fmla="*/ 0 w 2032"/>
                <a:gd name="T1" fmla="*/ 272 h 272"/>
                <a:gd name="T2" fmla="*/ 416 w 2032"/>
                <a:gd name="T3" fmla="*/ 0 h 272"/>
                <a:gd name="T4" fmla="*/ 2032 w 2032"/>
                <a:gd name="T5" fmla="*/ 0 h 272"/>
                <a:gd name="T6" fmla="*/ 0 60000 65536"/>
                <a:gd name="T7" fmla="*/ 0 60000 65536"/>
                <a:gd name="T8" fmla="*/ 0 60000 65536"/>
                <a:gd name="T9" fmla="*/ 0 w 2032"/>
                <a:gd name="T10" fmla="*/ 0 h 272"/>
                <a:gd name="T11" fmla="*/ 2032 w 2032"/>
                <a:gd name="T12" fmla="*/ 272 h 272"/>
              </a:gdLst>
              <a:ahLst/>
              <a:cxnLst>
                <a:cxn ang="T6">
                  <a:pos x="T0" y="T1"/>
                </a:cxn>
                <a:cxn ang="T7">
                  <a:pos x="T2" y="T3"/>
                </a:cxn>
                <a:cxn ang="T8">
                  <a:pos x="T4" y="T5"/>
                </a:cxn>
              </a:cxnLst>
              <a:rect l="T9" t="T10" r="T11" b="T12"/>
              <a:pathLst>
                <a:path w="2032" h="272">
                  <a:moveTo>
                    <a:pt x="0" y="272"/>
                  </a:moveTo>
                  <a:lnTo>
                    <a:pt x="416" y="0"/>
                  </a:lnTo>
                  <a:lnTo>
                    <a:pt x="2032" y="0"/>
                  </a:lnTo>
                </a:path>
              </a:pathLst>
            </a:custGeom>
            <a:noFill/>
            <a:ln w="5715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29726" name="Rectangle 11"/>
            <p:cNvSpPr>
              <a:spLocks noChangeArrowheads="1"/>
            </p:cNvSpPr>
            <p:nvPr/>
          </p:nvSpPr>
          <p:spPr bwMode="auto">
            <a:xfrm>
              <a:off x="3334" y="2311"/>
              <a:ext cx="1248"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Favorable market</a:t>
              </a:r>
            </a:p>
          </p:txBody>
        </p:sp>
        <p:sp>
          <p:nvSpPr>
            <p:cNvPr id="29727" name="Rectangle 12"/>
            <p:cNvSpPr>
              <a:spLocks noChangeArrowheads="1"/>
            </p:cNvSpPr>
            <p:nvPr/>
          </p:nvSpPr>
          <p:spPr bwMode="auto">
            <a:xfrm>
              <a:off x="3334" y="2823"/>
              <a:ext cx="1385"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Unfavorable market</a:t>
              </a:r>
            </a:p>
          </p:txBody>
        </p:sp>
      </p:grpSp>
      <p:grpSp>
        <p:nvGrpSpPr>
          <p:cNvPr id="32785" name="Group 17"/>
          <p:cNvGrpSpPr>
            <a:grpSpLocks/>
          </p:cNvGrpSpPr>
          <p:nvPr/>
        </p:nvGrpSpPr>
        <p:grpSpPr bwMode="auto">
          <a:xfrm>
            <a:off x="1917700" y="4229100"/>
            <a:ext cx="5867400" cy="1447800"/>
            <a:chOff x="1208" y="2792"/>
            <a:chExt cx="3696" cy="912"/>
          </a:xfrm>
        </p:grpSpPr>
        <p:sp>
          <p:nvSpPr>
            <p:cNvPr id="29722" name="Freeform 18"/>
            <p:cNvSpPr>
              <a:spLocks/>
            </p:cNvSpPr>
            <p:nvPr/>
          </p:nvSpPr>
          <p:spPr bwMode="auto">
            <a:xfrm>
              <a:off x="1208" y="2792"/>
              <a:ext cx="3696" cy="912"/>
            </a:xfrm>
            <a:custGeom>
              <a:avLst/>
              <a:gdLst>
                <a:gd name="T0" fmla="*/ 0 w 3696"/>
                <a:gd name="T1" fmla="*/ 0 h 912"/>
                <a:gd name="T2" fmla="*/ 1536 w 3696"/>
                <a:gd name="T3" fmla="*/ 912 h 912"/>
                <a:gd name="T4" fmla="*/ 3696 w 3696"/>
                <a:gd name="T5" fmla="*/ 912 h 912"/>
                <a:gd name="T6" fmla="*/ 0 60000 65536"/>
                <a:gd name="T7" fmla="*/ 0 60000 65536"/>
                <a:gd name="T8" fmla="*/ 0 60000 65536"/>
                <a:gd name="T9" fmla="*/ 0 w 3696"/>
                <a:gd name="T10" fmla="*/ 0 h 912"/>
                <a:gd name="T11" fmla="*/ 3696 w 3696"/>
                <a:gd name="T12" fmla="*/ 912 h 912"/>
              </a:gdLst>
              <a:ahLst/>
              <a:cxnLst>
                <a:cxn ang="T6">
                  <a:pos x="T0" y="T1"/>
                </a:cxn>
                <a:cxn ang="T7">
                  <a:pos x="T2" y="T3"/>
                </a:cxn>
                <a:cxn ang="T8">
                  <a:pos x="T4" y="T5"/>
                </a:cxn>
              </a:cxnLst>
              <a:rect l="T9" t="T10" r="T11" b="T12"/>
              <a:pathLst>
                <a:path w="3696" h="912">
                  <a:moveTo>
                    <a:pt x="0" y="0"/>
                  </a:moveTo>
                  <a:lnTo>
                    <a:pt x="1536" y="912"/>
                  </a:lnTo>
                  <a:lnTo>
                    <a:pt x="3696" y="912"/>
                  </a:lnTo>
                </a:path>
              </a:pathLst>
            </a:custGeom>
            <a:noFill/>
            <a:ln w="5715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29723" name="Rectangle 19"/>
            <p:cNvSpPr>
              <a:spLocks noChangeArrowheads="1"/>
            </p:cNvSpPr>
            <p:nvPr/>
          </p:nvSpPr>
          <p:spPr bwMode="auto">
            <a:xfrm rot="1849547">
              <a:off x="1656" y="3040"/>
              <a:ext cx="820"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Do nothing</a:t>
              </a:r>
            </a:p>
          </p:txBody>
        </p:sp>
      </p:grpSp>
      <p:grpSp>
        <p:nvGrpSpPr>
          <p:cNvPr id="32788" name="Group 20"/>
          <p:cNvGrpSpPr>
            <a:grpSpLocks/>
          </p:cNvGrpSpPr>
          <p:nvPr/>
        </p:nvGrpSpPr>
        <p:grpSpPr bwMode="auto">
          <a:xfrm>
            <a:off x="1266825" y="1801813"/>
            <a:ext cx="1827213" cy="2147887"/>
            <a:chOff x="798" y="1263"/>
            <a:chExt cx="1151" cy="1353"/>
          </a:xfrm>
        </p:grpSpPr>
        <p:sp>
          <p:nvSpPr>
            <p:cNvPr id="29720" name="Rectangle 21"/>
            <p:cNvSpPr>
              <a:spLocks noChangeArrowheads="1"/>
            </p:cNvSpPr>
            <p:nvPr/>
          </p:nvSpPr>
          <p:spPr bwMode="auto">
            <a:xfrm>
              <a:off x="798" y="1263"/>
              <a:ext cx="1151"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A decision node</a:t>
              </a:r>
            </a:p>
          </p:txBody>
        </p:sp>
        <p:sp>
          <p:nvSpPr>
            <p:cNvPr id="29721" name="Line 22"/>
            <p:cNvSpPr>
              <a:spLocks noChangeShapeType="1"/>
            </p:cNvSpPr>
            <p:nvPr/>
          </p:nvSpPr>
          <p:spPr bwMode="auto">
            <a:xfrm flipH="1">
              <a:off x="1064" y="1504"/>
              <a:ext cx="336" cy="1112"/>
            </a:xfrm>
            <a:prstGeom prst="line">
              <a:avLst/>
            </a:prstGeom>
            <a:noFill/>
            <a:ln w="57150">
              <a:solidFill>
                <a:schemeClr val="tx1"/>
              </a:solidFill>
              <a:round/>
              <a:headEnd/>
              <a:tailEnd type="triangle" w="sm" len="sm"/>
            </a:ln>
            <a:extLst>
              <a:ext uri="{909E8E84-426E-40dd-AFC4-6F175D3DCCD1}">
                <a14:hiddenFill xmlns:a14="http://schemas.microsoft.com/office/drawing/2010/main" xmlns="">
                  <a:noFill/>
                </a14:hiddenFill>
              </a:ext>
            </a:extLst>
          </p:spPr>
          <p:txBody>
            <a:bodyPr wrap="none" anchor="ctr"/>
            <a:lstStyle/>
            <a:p>
              <a:endParaRPr lang="en-US" dirty="0"/>
            </a:p>
          </p:txBody>
        </p:sp>
      </p:grpSp>
      <p:grpSp>
        <p:nvGrpSpPr>
          <p:cNvPr id="32791" name="Group 23"/>
          <p:cNvGrpSpPr>
            <a:grpSpLocks/>
          </p:cNvGrpSpPr>
          <p:nvPr/>
        </p:nvGrpSpPr>
        <p:grpSpPr bwMode="auto">
          <a:xfrm>
            <a:off x="3324225" y="1801813"/>
            <a:ext cx="2455863" cy="812800"/>
            <a:chOff x="2094" y="1263"/>
            <a:chExt cx="1547" cy="512"/>
          </a:xfrm>
        </p:grpSpPr>
        <p:sp>
          <p:nvSpPr>
            <p:cNvPr id="29718" name="Rectangle 24"/>
            <p:cNvSpPr>
              <a:spLocks noChangeArrowheads="1"/>
            </p:cNvSpPr>
            <p:nvPr/>
          </p:nvSpPr>
          <p:spPr bwMode="auto">
            <a:xfrm>
              <a:off x="2094" y="1263"/>
              <a:ext cx="1547"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A state of nature node</a:t>
              </a:r>
            </a:p>
          </p:txBody>
        </p:sp>
        <p:sp>
          <p:nvSpPr>
            <p:cNvPr id="29719" name="Line 25"/>
            <p:cNvSpPr>
              <a:spLocks noChangeShapeType="1"/>
            </p:cNvSpPr>
            <p:nvPr/>
          </p:nvSpPr>
          <p:spPr bwMode="auto">
            <a:xfrm flipH="1">
              <a:off x="2795" y="1500"/>
              <a:ext cx="85" cy="275"/>
            </a:xfrm>
            <a:prstGeom prst="line">
              <a:avLst/>
            </a:prstGeom>
            <a:noFill/>
            <a:ln w="57150">
              <a:solidFill>
                <a:schemeClr val="tx1"/>
              </a:solidFill>
              <a:round/>
              <a:headEnd/>
              <a:tailEnd type="triangle" w="sm" len="sm"/>
            </a:ln>
            <a:extLst>
              <a:ext uri="{909E8E84-426E-40dd-AFC4-6F175D3DCCD1}">
                <a14:hiddenFill xmlns:a14="http://schemas.microsoft.com/office/drawing/2010/main" xmlns="">
                  <a:noFill/>
                </a14:hiddenFill>
              </a:ext>
            </a:extLst>
          </p:spPr>
          <p:txBody>
            <a:bodyPr wrap="none" anchor="ctr"/>
            <a:lstStyle/>
            <a:p>
              <a:endParaRPr lang="en-US" dirty="0"/>
            </a:p>
          </p:txBody>
        </p:sp>
      </p:grpSp>
      <p:sp>
        <p:nvSpPr>
          <p:cNvPr id="32799" name="Rectangle 31"/>
          <p:cNvSpPr>
            <a:spLocks noChangeArrowheads="1"/>
          </p:cNvSpPr>
          <p:nvPr/>
        </p:nvSpPr>
        <p:spPr bwMode="auto">
          <a:xfrm>
            <a:off x="836613" y="5576888"/>
            <a:ext cx="1120775"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A.1</a:t>
            </a:r>
          </a:p>
        </p:txBody>
      </p:sp>
      <p:sp>
        <p:nvSpPr>
          <p:cNvPr id="32800" name="Rectangle 32"/>
          <p:cNvSpPr>
            <a:spLocks noChangeArrowheads="1"/>
          </p:cNvSpPr>
          <p:nvPr/>
        </p:nvSpPr>
        <p:spPr bwMode="auto">
          <a:xfrm>
            <a:off x="1397000" y="3987800"/>
            <a:ext cx="533400" cy="495300"/>
          </a:xfrm>
          <a:prstGeom prst="rect">
            <a:avLst/>
          </a:prstGeom>
          <a:solidFill>
            <a:schemeClr val="accent1">
              <a:lumMod val="60000"/>
              <a:lumOff val="40000"/>
            </a:schemeClr>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mn-lt"/>
              <a:ea typeface="+mn-ea"/>
              <a:cs typeface="+mn-cs"/>
            </a:endParaRPr>
          </a:p>
        </p:txBody>
      </p:sp>
      <p:grpSp>
        <p:nvGrpSpPr>
          <p:cNvPr id="4" name="Group 3"/>
          <p:cNvGrpSpPr>
            <a:grpSpLocks/>
          </p:cNvGrpSpPr>
          <p:nvPr/>
        </p:nvGrpSpPr>
        <p:grpSpPr bwMode="auto">
          <a:xfrm>
            <a:off x="1917700" y="2641600"/>
            <a:ext cx="2762250" cy="1600200"/>
            <a:chOff x="1917700" y="2641600"/>
            <a:chExt cx="2762250" cy="1600200"/>
          </a:xfrm>
        </p:grpSpPr>
        <p:grpSp>
          <p:nvGrpSpPr>
            <p:cNvPr id="29712" name="Group 26"/>
            <p:cNvGrpSpPr>
              <a:grpSpLocks/>
            </p:cNvGrpSpPr>
            <p:nvPr/>
          </p:nvGrpSpPr>
          <p:grpSpPr bwMode="auto">
            <a:xfrm>
              <a:off x="1917700" y="2641600"/>
              <a:ext cx="2762250" cy="1600200"/>
              <a:chOff x="1208" y="1792"/>
              <a:chExt cx="1740" cy="1008"/>
            </a:xfrm>
          </p:grpSpPr>
          <p:grpSp>
            <p:nvGrpSpPr>
              <p:cNvPr id="29714" name="Group 27"/>
              <p:cNvGrpSpPr>
                <a:grpSpLocks/>
              </p:cNvGrpSpPr>
              <p:nvPr/>
            </p:nvGrpSpPr>
            <p:grpSpPr bwMode="auto">
              <a:xfrm>
                <a:off x="1208" y="2000"/>
                <a:ext cx="1512" cy="800"/>
                <a:chOff x="1208" y="2000"/>
                <a:chExt cx="1512" cy="800"/>
              </a:xfrm>
            </p:grpSpPr>
            <p:sp>
              <p:nvSpPr>
                <p:cNvPr id="29716" name="Line 28"/>
                <p:cNvSpPr>
                  <a:spLocks noChangeShapeType="1"/>
                </p:cNvSpPr>
                <p:nvPr/>
              </p:nvSpPr>
              <p:spPr bwMode="auto">
                <a:xfrm flipV="1">
                  <a:off x="1208" y="2000"/>
                  <a:ext cx="1512" cy="800"/>
                </a:xfrm>
                <a:prstGeom prst="line">
                  <a:avLst/>
                </a:prstGeom>
                <a:noFill/>
                <a:ln w="57150">
                  <a:solidFill>
                    <a:schemeClr val="tx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29717" name="Rectangle 29"/>
                <p:cNvSpPr>
                  <a:spLocks noChangeArrowheads="1"/>
                </p:cNvSpPr>
                <p:nvPr/>
              </p:nvSpPr>
              <p:spPr bwMode="auto">
                <a:xfrm rot="-1649860">
                  <a:off x="1414" y="2056"/>
                  <a:ext cx="900" cy="3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pPr>
                  <a:r>
                    <a:rPr lang="en-US" dirty="0"/>
                    <a:t>Construct large plant</a:t>
                  </a:r>
                </a:p>
              </p:txBody>
            </p:sp>
          </p:grpSp>
          <p:sp>
            <p:nvSpPr>
              <p:cNvPr id="32798" name="Oval 30"/>
              <p:cNvSpPr>
                <a:spLocks noChangeArrowheads="1"/>
              </p:cNvSpPr>
              <p:nvPr/>
            </p:nvSpPr>
            <p:spPr bwMode="auto">
              <a:xfrm>
                <a:off x="2588" y="1792"/>
                <a:ext cx="360" cy="360"/>
              </a:xfrm>
              <a:prstGeom prst="ellipse">
                <a:avLst/>
              </a:prstGeom>
              <a:solidFill>
                <a:schemeClr val="accent3">
                  <a:lumMod val="90000"/>
                </a:schemeClr>
              </a:solidFill>
              <a:ln w="19050">
                <a:solidFill>
                  <a:schemeClr val="tx1"/>
                </a:solidFill>
                <a:round/>
                <a:headEnd/>
                <a:tailEnd/>
              </a:ln>
              <a:effectLst/>
              <a:extLst/>
            </p:spPr>
            <p:txBody>
              <a:bodyPr wrap="none" anchor="ctr"/>
              <a:lstStyle/>
              <a:p>
                <a:pPr fontAlgn="auto">
                  <a:spcBef>
                    <a:spcPts val="0"/>
                  </a:spcBef>
                  <a:spcAft>
                    <a:spcPts val="0"/>
                  </a:spcAft>
                  <a:defRPr/>
                </a:pPr>
                <a:endParaRPr lang="en-US" dirty="0">
                  <a:latin typeface="+mn-lt"/>
                  <a:ea typeface="+mn-ea"/>
                  <a:cs typeface="+mn-cs"/>
                </a:endParaRPr>
              </a:p>
            </p:txBody>
          </p:sp>
        </p:grpSp>
        <p:sp>
          <p:nvSpPr>
            <p:cNvPr id="29713" name="TextBox 1"/>
            <p:cNvSpPr txBox="1">
              <a:spLocks noChangeArrowheads="1"/>
            </p:cNvSpPr>
            <p:nvPr/>
          </p:nvSpPr>
          <p:spPr bwMode="auto">
            <a:xfrm>
              <a:off x="4234169" y="2736334"/>
              <a:ext cx="31304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US" dirty="0"/>
                <a:t>1</a:t>
              </a:r>
            </a:p>
          </p:txBody>
        </p:sp>
      </p:grpSp>
      <p:grpSp>
        <p:nvGrpSpPr>
          <p:cNvPr id="5" name="Group 4"/>
          <p:cNvGrpSpPr>
            <a:grpSpLocks/>
          </p:cNvGrpSpPr>
          <p:nvPr/>
        </p:nvGrpSpPr>
        <p:grpSpPr bwMode="auto">
          <a:xfrm>
            <a:off x="1917700" y="3663950"/>
            <a:ext cx="2762250" cy="857250"/>
            <a:chOff x="1917700" y="3663950"/>
            <a:chExt cx="2762250" cy="857250"/>
          </a:xfrm>
        </p:grpSpPr>
        <p:grpSp>
          <p:nvGrpSpPr>
            <p:cNvPr id="29707" name="Group 13"/>
            <p:cNvGrpSpPr>
              <a:grpSpLocks/>
            </p:cNvGrpSpPr>
            <p:nvPr/>
          </p:nvGrpSpPr>
          <p:grpSpPr bwMode="auto">
            <a:xfrm>
              <a:off x="1917700" y="3663950"/>
              <a:ext cx="2762250" cy="857250"/>
              <a:chOff x="1208" y="2436"/>
              <a:chExt cx="1740" cy="540"/>
            </a:xfrm>
          </p:grpSpPr>
          <p:sp>
            <p:nvSpPr>
              <p:cNvPr id="29709" name="Line 14"/>
              <p:cNvSpPr>
                <a:spLocks noChangeShapeType="1"/>
              </p:cNvSpPr>
              <p:nvPr/>
            </p:nvSpPr>
            <p:spPr bwMode="auto">
              <a:xfrm>
                <a:off x="1208" y="2800"/>
                <a:ext cx="1464" cy="0"/>
              </a:xfrm>
              <a:prstGeom prst="line">
                <a:avLst/>
              </a:prstGeom>
              <a:noFill/>
              <a:ln w="57150">
                <a:solidFill>
                  <a:schemeClr val="tx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29710" name="Oval 15"/>
              <p:cNvSpPr>
                <a:spLocks noChangeArrowheads="1"/>
              </p:cNvSpPr>
              <p:nvPr/>
            </p:nvSpPr>
            <p:spPr bwMode="auto">
              <a:xfrm>
                <a:off x="2588" y="2616"/>
                <a:ext cx="360" cy="360"/>
              </a:xfrm>
              <a:prstGeom prst="ellipse">
                <a:avLst/>
              </a:prstGeom>
              <a:solidFill>
                <a:srgbClr val="F3C586"/>
              </a:solidFill>
              <a:ln w="19050">
                <a:solidFill>
                  <a:schemeClr val="tx1"/>
                </a:solidFill>
                <a:round/>
                <a:headEnd/>
                <a:tailEnd/>
              </a:ln>
            </p:spPr>
            <p:txBody>
              <a:bodyPr wrap="none" anchor="ctr"/>
              <a:lstStyle/>
              <a:p>
                <a:endParaRPr lang="en-US" dirty="0"/>
              </a:p>
            </p:txBody>
          </p:sp>
          <p:sp>
            <p:nvSpPr>
              <p:cNvPr id="29711" name="Rectangle 16"/>
              <p:cNvSpPr>
                <a:spLocks noChangeArrowheads="1"/>
              </p:cNvSpPr>
              <p:nvPr/>
            </p:nvSpPr>
            <p:spPr bwMode="auto">
              <a:xfrm>
                <a:off x="1722" y="2436"/>
                <a:ext cx="924" cy="3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pPr>
                <a:r>
                  <a:rPr lang="en-US" dirty="0"/>
                  <a:t>Construct small plant</a:t>
                </a:r>
              </a:p>
            </p:txBody>
          </p:sp>
        </p:grpSp>
        <p:sp>
          <p:nvSpPr>
            <p:cNvPr id="29708" name="TextBox 2"/>
            <p:cNvSpPr txBox="1">
              <a:spLocks noChangeArrowheads="1"/>
            </p:cNvSpPr>
            <p:nvPr/>
          </p:nvSpPr>
          <p:spPr bwMode="auto">
            <a:xfrm>
              <a:off x="4234169" y="4049197"/>
              <a:ext cx="31304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fontAlgn="base">
                <a:spcBef>
                  <a:spcPct val="0"/>
                </a:spcBef>
                <a:spcAft>
                  <a:spcPct val="0"/>
                </a:spcAft>
                <a:defRPr>
                  <a:solidFill>
                    <a:schemeClr val="tx1"/>
                  </a:solidFill>
                  <a:latin typeface="Arial" charset="0"/>
                  <a:ea typeface="Arial" charset="0"/>
                  <a:cs typeface="Arial" charset="0"/>
                </a:defRPr>
              </a:lvl6pPr>
              <a:lvl7pPr marL="2971800" indent="-228600" fontAlgn="base">
                <a:spcBef>
                  <a:spcPct val="0"/>
                </a:spcBef>
                <a:spcAft>
                  <a:spcPct val="0"/>
                </a:spcAft>
                <a:defRPr>
                  <a:solidFill>
                    <a:schemeClr val="tx1"/>
                  </a:solidFill>
                  <a:latin typeface="Arial" charset="0"/>
                  <a:ea typeface="Arial" charset="0"/>
                  <a:cs typeface="Arial" charset="0"/>
                </a:defRPr>
              </a:lvl7pPr>
              <a:lvl8pPr marL="3429000" indent="-228600" fontAlgn="base">
                <a:spcBef>
                  <a:spcPct val="0"/>
                </a:spcBef>
                <a:spcAft>
                  <a:spcPct val="0"/>
                </a:spcAft>
                <a:defRPr>
                  <a:solidFill>
                    <a:schemeClr val="tx1"/>
                  </a:solidFill>
                  <a:latin typeface="Arial" charset="0"/>
                  <a:ea typeface="Arial" charset="0"/>
                  <a:cs typeface="Arial" charset="0"/>
                </a:defRPr>
              </a:lvl8pPr>
              <a:lvl9pPr marL="3886200" indent="-228600" fontAlgn="base">
                <a:spcBef>
                  <a:spcPct val="0"/>
                </a:spcBef>
                <a:spcAft>
                  <a:spcPct val="0"/>
                </a:spcAft>
                <a:defRPr>
                  <a:solidFill>
                    <a:schemeClr val="tx1"/>
                  </a:solidFill>
                  <a:latin typeface="Arial" charset="0"/>
                  <a:ea typeface="Arial" charset="0"/>
                  <a:cs typeface="Arial" charset="0"/>
                </a:defRPr>
              </a:lvl9pPr>
            </a:lstStyle>
            <a:p>
              <a:r>
                <a:rPr lang="en-US" dirty="0"/>
                <a:t>2</a:t>
              </a:r>
            </a:p>
          </p:txBody>
        </p:sp>
      </p:grpSp>
    </p:spTree>
    <p:extLst>
      <p:ext uri="{BB962C8B-B14F-4D97-AF65-F5344CB8AC3E}">
        <p14:creationId xmlns:p14="http://schemas.microsoft.com/office/powerpoint/2010/main" val="424510891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32800"/>
                                        </p:tgtEl>
                                        <p:attrNameLst>
                                          <p:attrName>style.visibility</p:attrName>
                                        </p:attrNameLst>
                                      </p:cBhvr>
                                      <p:to>
                                        <p:strVal val="visible"/>
                                      </p:to>
                                    </p:set>
                                    <p:animEffect transition="in" filter="wipe(left)">
                                      <p:cBhvr>
                                        <p:cTn id="7" dur="1000"/>
                                        <p:tgtEl>
                                          <p:spTgt spid="32800"/>
                                        </p:tgtEl>
                                      </p:cBhvr>
                                    </p:animEffect>
                                  </p:childTnLst>
                                </p:cTn>
                              </p:par>
                            </p:childTnLst>
                          </p:cTn>
                        </p:par>
                        <p:par>
                          <p:cTn id="8" fill="hold" nodeType="afterGroup">
                            <p:stCondLst>
                              <p:cond delay="2000"/>
                            </p:stCondLst>
                            <p:childTnLst>
                              <p:par>
                                <p:cTn id="9" presetID="22" presetClass="entr" presetSubtype="1" fill="hold" nodeType="afterEffect">
                                  <p:stCondLst>
                                    <p:cond delay="1000"/>
                                  </p:stCondLst>
                                  <p:childTnLst>
                                    <p:set>
                                      <p:cBhvr>
                                        <p:cTn id="10" dur="1" fill="hold">
                                          <p:stCondLst>
                                            <p:cond delay="0"/>
                                          </p:stCondLst>
                                        </p:cTn>
                                        <p:tgtEl>
                                          <p:spTgt spid="32788"/>
                                        </p:tgtEl>
                                        <p:attrNameLst>
                                          <p:attrName>style.visibility</p:attrName>
                                        </p:attrNameLst>
                                      </p:cBhvr>
                                      <p:to>
                                        <p:strVal val="visible"/>
                                      </p:to>
                                    </p:set>
                                    <p:animEffect transition="in" filter="wipe(up)">
                                      <p:cBhvr>
                                        <p:cTn id="11" dur="1000"/>
                                        <p:tgtEl>
                                          <p:spTgt spid="32788"/>
                                        </p:tgtEl>
                                      </p:cBhvr>
                                    </p:animEffect>
                                  </p:childTnLst>
                                </p:cTn>
                              </p:par>
                            </p:childTnLst>
                          </p:cTn>
                        </p:par>
                        <p:par>
                          <p:cTn id="12" fill="hold" nodeType="afterGroup">
                            <p:stCondLst>
                              <p:cond delay="4000"/>
                            </p:stCondLst>
                            <p:childTnLst>
                              <p:par>
                                <p:cTn id="13" presetID="22" presetClass="entr" presetSubtype="8" fill="hold" nodeType="afterEffect">
                                  <p:stCondLst>
                                    <p:cond delay="100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1000"/>
                                        <p:tgtEl>
                                          <p:spTgt spid="4"/>
                                        </p:tgtEl>
                                      </p:cBhvr>
                                    </p:animEffect>
                                  </p:childTnLst>
                                </p:cTn>
                              </p:par>
                            </p:childTnLst>
                          </p:cTn>
                        </p:par>
                        <p:par>
                          <p:cTn id="16" fill="hold" nodeType="afterGroup">
                            <p:stCondLst>
                              <p:cond delay="6000"/>
                            </p:stCondLst>
                            <p:childTnLst>
                              <p:par>
                                <p:cTn id="17" presetID="22" presetClass="entr" presetSubtype="1" fill="hold" nodeType="afterEffect">
                                  <p:stCondLst>
                                    <p:cond delay="1000"/>
                                  </p:stCondLst>
                                  <p:childTnLst>
                                    <p:set>
                                      <p:cBhvr>
                                        <p:cTn id="18" dur="1" fill="hold">
                                          <p:stCondLst>
                                            <p:cond delay="0"/>
                                          </p:stCondLst>
                                        </p:cTn>
                                        <p:tgtEl>
                                          <p:spTgt spid="32791"/>
                                        </p:tgtEl>
                                        <p:attrNameLst>
                                          <p:attrName>style.visibility</p:attrName>
                                        </p:attrNameLst>
                                      </p:cBhvr>
                                      <p:to>
                                        <p:strVal val="visible"/>
                                      </p:to>
                                    </p:set>
                                    <p:animEffect transition="in" filter="wipe(up)">
                                      <p:cBhvr>
                                        <p:cTn id="19" dur="1000"/>
                                        <p:tgtEl>
                                          <p:spTgt spid="32791"/>
                                        </p:tgtEl>
                                      </p:cBhvr>
                                    </p:animEffect>
                                  </p:childTnLst>
                                </p:cTn>
                              </p:par>
                            </p:childTnLst>
                          </p:cTn>
                        </p:par>
                        <p:par>
                          <p:cTn id="20" fill="hold" nodeType="afterGroup">
                            <p:stCondLst>
                              <p:cond delay="8000"/>
                            </p:stCondLst>
                            <p:childTnLst>
                              <p:par>
                                <p:cTn id="21" presetID="22" presetClass="entr" presetSubtype="8" fill="hold" nodeType="afterEffect">
                                  <p:stCondLst>
                                    <p:cond delay="1000"/>
                                  </p:stCondLst>
                                  <p:childTnLst>
                                    <p:set>
                                      <p:cBhvr>
                                        <p:cTn id="22" dur="1" fill="hold">
                                          <p:stCondLst>
                                            <p:cond delay="0"/>
                                          </p:stCondLst>
                                        </p:cTn>
                                        <p:tgtEl>
                                          <p:spTgt spid="5"/>
                                        </p:tgtEl>
                                        <p:attrNameLst>
                                          <p:attrName>style.visibility</p:attrName>
                                        </p:attrNameLst>
                                      </p:cBhvr>
                                      <p:to>
                                        <p:strVal val="visible"/>
                                      </p:to>
                                    </p:set>
                                    <p:animEffect transition="in" filter="wipe(left)">
                                      <p:cBhvr>
                                        <p:cTn id="23" dur="1000"/>
                                        <p:tgtEl>
                                          <p:spTgt spid="5"/>
                                        </p:tgtEl>
                                      </p:cBhvr>
                                    </p:animEffect>
                                  </p:childTnLst>
                                </p:cTn>
                              </p:par>
                            </p:childTnLst>
                          </p:cTn>
                        </p:par>
                        <p:par>
                          <p:cTn id="24" fill="hold" nodeType="afterGroup">
                            <p:stCondLst>
                              <p:cond delay="10000"/>
                            </p:stCondLst>
                            <p:childTnLst>
                              <p:par>
                                <p:cTn id="25" presetID="22" presetClass="entr" presetSubtype="8" fill="hold" nodeType="afterEffect">
                                  <p:stCondLst>
                                    <p:cond delay="1000"/>
                                  </p:stCondLst>
                                  <p:childTnLst>
                                    <p:set>
                                      <p:cBhvr>
                                        <p:cTn id="26" dur="1" fill="hold">
                                          <p:stCondLst>
                                            <p:cond delay="0"/>
                                          </p:stCondLst>
                                        </p:cTn>
                                        <p:tgtEl>
                                          <p:spTgt spid="32785"/>
                                        </p:tgtEl>
                                        <p:attrNameLst>
                                          <p:attrName>style.visibility</p:attrName>
                                        </p:attrNameLst>
                                      </p:cBhvr>
                                      <p:to>
                                        <p:strVal val="visible"/>
                                      </p:to>
                                    </p:set>
                                    <p:animEffect transition="in" filter="wipe(left)">
                                      <p:cBhvr>
                                        <p:cTn id="27" dur="1000"/>
                                        <p:tgtEl>
                                          <p:spTgt spid="32785"/>
                                        </p:tgtEl>
                                      </p:cBhvr>
                                    </p:animEffect>
                                  </p:childTnLst>
                                </p:cTn>
                              </p:par>
                            </p:childTnLst>
                          </p:cTn>
                        </p:par>
                        <p:par>
                          <p:cTn id="28" fill="hold" nodeType="afterGroup">
                            <p:stCondLst>
                              <p:cond delay="12000"/>
                            </p:stCondLst>
                            <p:childTnLst>
                              <p:par>
                                <p:cTn id="29" presetID="22" presetClass="entr" presetSubtype="8" fill="hold" nodeType="afterEffect">
                                  <p:stCondLst>
                                    <p:cond delay="1000"/>
                                  </p:stCondLst>
                                  <p:childTnLst>
                                    <p:set>
                                      <p:cBhvr>
                                        <p:cTn id="30" dur="1" fill="hold">
                                          <p:stCondLst>
                                            <p:cond delay="0"/>
                                          </p:stCondLst>
                                        </p:cTn>
                                        <p:tgtEl>
                                          <p:spTgt spid="32771"/>
                                        </p:tgtEl>
                                        <p:attrNameLst>
                                          <p:attrName>style.visibility</p:attrName>
                                        </p:attrNameLst>
                                      </p:cBhvr>
                                      <p:to>
                                        <p:strVal val="visible"/>
                                      </p:to>
                                    </p:set>
                                    <p:animEffect transition="in" filter="wipe(left)">
                                      <p:cBhvr>
                                        <p:cTn id="31" dur="1000"/>
                                        <p:tgtEl>
                                          <p:spTgt spid="32771"/>
                                        </p:tgtEl>
                                      </p:cBhvr>
                                    </p:animEffect>
                                  </p:childTnLst>
                                </p:cTn>
                              </p:par>
                            </p:childTnLst>
                          </p:cTn>
                        </p:par>
                        <p:par>
                          <p:cTn id="32" fill="hold" nodeType="afterGroup">
                            <p:stCondLst>
                              <p:cond delay="14000"/>
                            </p:stCondLst>
                            <p:childTnLst>
                              <p:par>
                                <p:cTn id="33" presetID="22" presetClass="entr" presetSubtype="8" fill="hold" nodeType="afterEffect">
                                  <p:stCondLst>
                                    <p:cond delay="1000"/>
                                  </p:stCondLst>
                                  <p:childTnLst>
                                    <p:set>
                                      <p:cBhvr>
                                        <p:cTn id="34" dur="1" fill="hold">
                                          <p:stCondLst>
                                            <p:cond delay="0"/>
                                          </p:stCondLst>
                                        </p:cTn>
                                        <p:tgtEl>
                                          <p:spTgt spid="32776"/>
                                        </p:tgtEl>
                                        <p:attrNameLst>
                                          <p:attrName>style.visibility</p:attrName>
                                        </p:attrNameLst>
                                      </p:cBhvr>
                                      <p:to>
                                        <p:strVal val="visible"/>
                                      </p:to>
                                    </p:set>
                                    <p:animEffect transition="in" filter="wipe(left)">
                                      <p:cBhvr>
                                        <p:cTn id="35" dur="1000"/>
                                        <p:tgtEl>
                                          <p:spTgt spid="32776"/>
                                        </p:tgtEl>
                                      </p:cBhvr>
                                    </p:animEffect>
                                  </p:childTnLst>
                                </p:cTn>
                              </p:par>
                            </p:childTnLst>
                          </p:cTn>
                        </p:par>
                        <p:par>
                          <p:cTn id="36" fill="hold" nodeType="afterGroup">
                            <p:stCondLst>
                              <p:cond delay="16000"/>
                            </p:stCondLst>
                            <p:childTnLst>
                              <p:par>
                                <p:cTn id="37" presetID="22" presetClass="entr" presetSubtype="8" fill="hold" grpId="0" nodeType="afterEffect">
                                  <p:stCondLst>
                                    <p:cond delay="0"/>
                                  </p:stCondLst>
                                  <p:childTnLst>
                                    <p:set>
                                      <p:cBhvr>
                                        <p:cTn id="38" dur="1" fill="hold">
                                          <p:stCondLst>
                                            <p:cond delay="0"/>
                                          </p:stCondLst>
                                        </p:cTn>
                                        <p:tgtEl>
                                          <p:spTgt spid="32799"/>
                                        </p:tgtEl>
                                        <p:attrNameLst>
                                          <p:attrName>style.visibility</p:attrName>
                                        </p:attrNameLst>
                                      </p:cBhvr>
                                      <p:to>
                                        <p:strVal val="visible"/>
                                      </p:to>
                                    </p:set>
                                    <p:animEffect transition="in" filter="wipe(left)">
                                      <p:cBhvr>
                                        <p:cTn id="39" dur="1000"/>
                                        <p:tgtEl>
                                          <p:spTgt spid="327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99" grpId="0"/>
      <p:bldP spid="3280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646906" y="1895330"/>
            <a:ext cx="7772400" cy="1003300"/>
          </a:xfrm>
        </p:spPr>
        <p:txBody>
          <a:bodyPr/>
          <a:lstStyle/>
          <a:p>
            <a:r>
              <a:rPr lang="en-US" sz="3600" dirty="0">
                <a:latin typeface="Arial" charset="0"/>
                <a:cs typeface="Arial" charset="0"/>
              </a:rPr>
              <a:t>Decision Table Example</a:t>
            </a:r>
          </a:p>
        </p:txBody>
      </p:sp>
      <p:graphicFrame>
        <p:nvGraphicFramePr>
          <p:cNvPr id="2" name="Table 1"/>
          <p:cNvGraphicFramePr>
            <a:graphicFrameLocks noGrp="1"/>
          </p:cNvGraphicFramePr>
          <p:nvPr>
            <p:extLst>
              <p:ext uri="{D42A27DB-BD31-4B8C-83A1-F6EECF244321}">
                <p14:modId xmlns:p14="http://schemas.microsoft.com/office/powerpoint/2010/main" val="3903734240"/>
              </p:ext>
            </p:extLst>
          </p:nvPr>
        </p:nvGraphicFramePr>
        <p:xfrm>
          <a:off x="724694" y="3433298"/>
          <a:ext cx="7694612" cy="2228850"/>
        </p:xfrm>
        <a:graphic>
          <a:graphicData uri="http://schemas.openxmlformats.org/drawingml/2006/table">
            <a:tbl>
              <a:tblPr/>
              <a:tblGrid>
                <a:gridCol w="1535112">
                  <a:extLst>
                    <a:ext uri="{9D8B030D-6E8A-4147-A177-3AD203B41FA5}">
                      <a16:colId xmlns:a16="http://schemas.microsoft.com/office/drawing/2014/main" val="20000"/>
                    </a:ext>
                  </a:extLst>
                </a:gridCol>
                <a:gridCol w="800100">
                  <a:extLst>
                    <a:ext uri="{9D8B030D-6E8A-4147-A177-3AD203B41FA5}">
                      <a16:colId xmlns:a16="http://schemas.microsoft.com/office/drawing/2014/main" val="20001"/>
                    </a:ext>
                  </a:extLst>
                </a:gridCol>
                <a:gridCol w="2501900">
                  <a:extLst>
                    <a:ext uri="{9D8B030D-6E8A-4147-A177-3AD203B41FA5}">
                      <a16:colId xmlns:a16="http://schemas.microsoft.com/office/drawing/2014/main" val="20002"/>
                    </a:ext>
                  </a:extLst>
                </a:gridCol>
                <a:gridCol w="2857500">
                  <a:extLst>
                    <a:ext uri="{9D8B030D-6E8A-4147-A177-3AD203B41FA5}">
                      <a16:colId xmlns:a16="http://schemas.microsoft.com/office/drawing/2014/main" val="20003"/>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FFFFFF"/>
                          </a:solidFill>
                          <a:effectLst/>
                          <a:latin typeface="Arial" charset="0"/>
                          <a:ea typeface="ＭＳ Ｐゴシック" charset="0"/>
                          <a:cs typeface="Arial" charset="0"/>
                        </a:rPr>
                        <a:t>TABLE A.1</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tx1"/>
                    </a:solidFill>
                  </a:tcPr>
                </a:tc>
                <a:tc gridSpan="3">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Decision Table with Conditional Values for Getz Products</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bg1"/>
                        </a:solidFill>
                        <a:effectLst/>
                        <a:latin typeface="Arial" charset="0"/>
                        <a:ea typeface="ＭＳ Ｐゴシック" charset="0"/>
                        <a:cs typeface="Arial" charset="0"/>
                      </a:endParaRP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chemeClr val="bg1"/>
                          </a:solidFill>
                          <a:effectLst/>
                          <a:latin typeface="Arial" charset="0"/>
                          <a:ea typeface="ＭＳ Ｐゴシック" charset="0"/>
                          <a:cs typeface="Arial" charset="0"/>
                        </a:rPr>
                        <a:t>STATES OF NATURE</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extLst>
                  <a:ext uri="{0D108BD9-81ED-4DB2-BD59-A6C34878D82A}">
                    <a16:rowId xmlns:a16="http://schemas.microsoft.com/office/drawing/2014/main" val="10001"/>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ＭＳ Ｐゴシック" charset="0"/>
                          <a:cs typeface="Arial" charset="0"/>
                        </a:rPr>
                        <a:t>ALTERNATIVES</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ＭＳ Ｐゴシック" charset="0"/>
                          <a:cs typeface="Arial" charset="0"/>
                        </a:rPr>
                        <a:t>FAVORABLE MARKET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ＭＳ Ｐゴシック" charset="0"/>
                          <a:cs typeface="Arial" charset="0"/>
                        </a:rPr>
                        <a:t>UNFAVORABLE MARKET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Construct large plant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$200,000</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790700" algn="r"/>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–$180,000</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Construct small plant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$100,000</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790700" algn="r"/>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  20,000</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Do nothing</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0</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790700" algn="r"/>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	$           0</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 name="Rectangle 2"/>
          <p:cNvSpPr txBox="1">
            <a:spLocks noChangeArrowheads="1"/>
          </p:cNvSpPr>
          <p:nvPr/>
        </p:nvSpPr>
        <p:spPr bwMode="auto">
          <a:xfrm>
            <a:off x="439407" y="404496"/>
            <a:ext cx="7772400" cy="1003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a:lstStyle>
          <a:p>
            <a:pPr algn="l"/>
            <a:r>
              <a:rPr lang="en-US" sz="2400" dirty="0">
                <a:latin typeface="Arial" charset="0"/>
                <a:cs typeface="Arial" charset="0"/>
              </a:rPr>
              <a:t>Decision Table: </a:t>
            </a:r>
            <a:r>
              <a:rPr lang="en-US" sz="2400" b="0" dirty="0">
                <a:latin typeface="Arial" charset="0"/>
                <a:cs typeface="Arial" charset="0"/>
              </a:rPr>
              <a:t>A tabular means of analyzing decision alternatives and state of nature </a:t>
            </a:r>
          </a:p>
        </p:txBody>
      </p:sp>
    </p:spTree>
    <p:extLst>
      <p:ext uri="{BB962C8B-B14F-4D97-AF65-F5344CB8AC3E}">
        <p14:creationId xmlns:p14="http://schemas.microsoft.com/office/powerpoint/2010/main" val="429006799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72"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2/3*#ppt_w"/>
                                          </p:val>
                                        </p:tav>
                                        <p:tav tm="100000">
                                          <p:val>
                                            <p:strVal val="#ppt_w"/>
                                          </p:val>
                                        </p:tav>
                                      </p:tavLst>
                                    </p:anim>
                                    <p:anim calcmode="lin" valueType="num">
                                      <p:cBhvr>
                                        <p:cTn id="8" dur="1000" fill="hold"/>
                                        <p:tgtEl>
                                          <p:spTgt spid="2"/>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extLst/>
        </p:spPr>
        <p:txBody>
          <a:bodyPr rtlCol="0">
            <a:normAutofit fontScale="90000"/>
          </a:bodyPr>
          <a:lstStyle/>
          <a:p>
            <a:pPr fontAlgn="auto">
              <a:spcAft>
                <a:spcPts val="0"/>
              </a:spcAft>
              <a:defRPr/>
            </a:pPr>
            <a:r>
              <a:rPr lang="en-US" dirty="0">
                <a:ea typeface="+mj-ea"/>
              </a:rPr>
              <a:t>Decision-Making Environments</a:t>
            </a:r>
          </a:p>
        </p:txBody>
      </p:sp>
      <p:sp>
        <p:nvSpPr>
          <p:cNvPr id="31746" name="Content Placeholder 1"/>
          <p:cNvSpPr>
            <a:spLocks noGrp="1"/>
          </p:cNvSpPr>
          <p:nvPr>
            <p:ph idx="1"/>
          </p:nvPr>
        </p:nvSpPr>
        <p:spPr>
          <a:xfrm>
            <a:off x="698500" y="1443038"/>
            <a:ext cx="7747000" cy="4525962"/>
          </a:xfrm>
        </p:spPr>
        <p:txBody>
          <a:bodyPr/>
          <a:lstStyle/>
          <a:p>
            <a:pPr>
              <a:buFont typeface="Arial Unicode MS" charset="0"/>
              <a:buChar char="▶"/>
            </a:pPr>
            <a:r>
              <a:rPr lang="en-US" b="1" dirty="0">
                <a:latin typeface="Arial" charset="0"/>
                <a:cs typeface="Arial" charset="0"/>
              </a:rPr>
              <a:t>Decision making under uncertainty</a:t>
            </a:r>
          </a:p>
          <a:p>
            <a:pPr lvl="1">
              <a:buFont typeface="Arial Unicode MS" charset="0"/>
              <a:buChar char="▶"/>
            </a:pPr>
            <a:r>
              <a:rPr lang="en-US" dirty="0">
                <a:solidFill>
                  <a:srgbClr val="FF0000"/>
                </a:solidFill>
                <a:latin typeface="Arial" charset="0"/>
                <a:cs typeface="Arial" charset="0"/>
              </a:rPr>
              <a:t>Complete uncertainty</a:t>
            </a:r>
            <a:r>
              <a:rPr lang="en-US" dirty="0">
                <a:latin typeface="Arial" charset="0"/>
                <a:cs typeface="Arial" charset="0"/>
              </a:rPr>
              <a:t> as to which state of nature may occur</a:t>
            </a:r>
          </a:p>
          <a:p>
            <a:pPr>
              <a:buFont typeface="Arial Unicode MS" charset="0"/>
              <a:buChar char="▶"/>
            </a:pPr>
            <a:r>
              <a:rPr lang="en-US" b="1" dirty="0">
                <a:latin typeface="Arial" charset="0"/>
                <a:cs typeface="Arial" charset="0"/>
              </a:rPr>
              <a:t>Decision making under risk</a:t>
            </a:r>
          </a:p>
          <a:p>
            <a:pPr lvl="1">
              <a:buFont typeface="Arial Unicode MS" charset="0"/>
              <a:buChar char="▶"/>
            </a:pPr>
            <a:r>
              <a:rPr lang="en-US" dirty="0">
                <a:solidFill>
                  <a:srgbClr val="FF0000"/>
                </a:solidFill>
                <a:latin typeface="Arial" charset="0"/>
                <a:cs typeface="Arial" charset="0"/>
              </a:rPr>
              <a:t>Several states </a:t>
            </a:r>
            <a:r>
              <a:rPr lang="en-US" dirty="0">
                <a:latin typeface="Arial" charset="0"/>
                <a:cs typeface="Arial" charset="0"/>
              </a:rPr>
              <a:t>of nature may occur</a:t>
            </a:r>
          </a:p>
          <a:p>
            <a:pPr lvl="1">
              <a:buFont typeface="Arial Unicode MS" charset="0"/>
              <a:buChar char="▶"/>
            </a:pPr>
            <a:r>
              <a:rPr lang="en-US" dirty="0">
                <a:latin typeface="Arial" charset="0"/>
                <a:cs typeface="Arial" charset="0"/>
              </a:rPr>
              <a:t>Each has a </a:t>
            </a:r>
            <a:r>
              <a:rPr lang="en-US" dirty="0">
                <a:solidFill>
                  <a:srgbClr val="FF0000"/>
                </a:solidFill>
                <a:latin typeface="Arial" charset="0"/>
                <a:cs typeface="Arial" charset="0"/>
              </a:rPr>
              <a:t>probability</a:t>
            </a:r>
            <a:r>
              <a:rPr lang="en-US" dirty="0">
                <a:latin typeface="Arial" charset="0"/>
                <a:cs typeface="Arial" charset="0"/>
              </a:rPr>
              <a:t> of occurring</a:t>
            </a:r>
          </a:p>
          <a:p>
            <a:pPr>
              <a:buFont typeface="Arial Unicode MS" charset="0"/>
              <a:buChar char="▶"/>
            </a:pPr>
            <a:r>
              <a:rPr lang="en-US" b="1" dirty="0">
                <a:latin typeface="Arial" charset="0"/>
                <a:cs typeface="Arial" charset="0"/>
              </a:rPr>
              <a:t>Decision making under certainty</a:t>
            </a:r>
          </a:p>
          <a:p>
            <a:pPr lvl="1">
              <a:buFont typeface="Arial Unicode MS" charset="0"/>
              <a:buChar char="▶"/>
            </a:pPr>
            <a:r>
              <a:rPr lang="en-US" dirty="0">
                <a:latin typeface="Arial" charset="0"/>
                <a:cs typeface="Arial" charset="0"/>
              </a:rPr>
              <a:t>State of </a:t>
            </a:r>
            <a:r>
              <a:rPr lang="en-US" dirty="0">
                <a:solidFill>
                  <a:srgbClr val="FF0000"/>
                </a:solidFill>
                <a:latin typeface="Arial" charset="0"/>
                <a:cs typeface="Arial" charset="0"/>
              </a:rPr>
              <a:t>nature is known</a:t>
            </a:r>
          </a:p>
          <a:p>
            <a:pPr>
              <a:buFont typeface="Arial Unicode MS" charset="0"/>
              <a:buChar char="▶"/>
            </a:pPr>
            <a:endParaRPr lang="en-US" dirty="0">
              <a:latin typeface="Arial" charset="0"/>
              <a:cs typeface="Arial" charset="0"/>
            </a:endParaRPr>
          </a:p>
        </p:txBody>
      </p:sp>
    </p:spTree>
    <p:extLst>
      <p:ext uri="{BB962C8B-B14F-4D97-AF65-F5344CB8AC3E}">
        <p14:creationId xmlns:p14="http://schemas.microsoft.com/office/powerpoint/2010/main" val="3026588847"/>
      </p:ext>
    </p:extLst>
  </p:cSld>
  <p:clrMapOvr>
    <a:masterClrMapping/>
  </p:clrMapOvr>
  <p:transition>
    <p:pull dir="l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r>
              <a:rPr lang="en-US" dirty="0">
                <a:latin typeface="Arial" charset="0"/>
                <a:cs typeface="Arial" charset="0"/>
              </a:rPr>
              <a:t>Uncertainty</a:t>
            </a:r>
          </a:p>
        </p:txBody>
      </p:sp>
      <p:sp>
        <p:nvSpPr>
          <p:cNvPr id="32770" name="Content Placeholder 1"/>
          <p:cNvSpPr>
            <a:spLocks noGrp="1"/>
          </p:cNvSpPr>
          <p:nvPr>
            <p:ph idx="1"/>
          </p:nvPr>
        </p:nvSpPr>
        <p:spPr>
          <a:xfrm>
            <a:off x="642938" y="1600200"/>
            <a:ext cx="7696200" cy="4525963"/>
          </a:xfrm>
        </p:spPr>
        <p:txBody>
          <a:bodyPr/>
          <a:lstStyle/>
          <a:p>
            <a:pPr marL="514350" indent="-514350">
              <a:buClr>
                <a:schemeClr val="tx1"/>
              </a:buClr>
              <a:buFont typeface="Arial" charset="0"/>
              <a:buAutoNum type="arabicPeriod"/>
            </a:pPr>
            <a:r>
              <a:rPr lang="en-US" b="1" dirty="0">
                <a:solidFill>
                  <a:schemeClr val="tx2"/>
                </a:solidFill>
                <a:latin typeface="Arial" charset="0"/>
                <a:cs typeface="Arial" charset="0"/>
              </a:rPr>
              <a:t>Maximax</a:t>
            </a:r>
          </a:p>
          <a:p>
            <a:pPr lvl="1">
              <a:buFont typeface="Arial Unicode MS" charset="0"/>
              <a:buChar char="▶"/>
            </a:pPr>
            <a:r>
              <a:rPr lang="en-US" dirty="0">
                <a:latin typeface="Arial" charset="0"/>
                <a:cs typeface="Arial" charset="0"/>
              </a:rPr>
              <a:t>Find the alternative that </a:t>
            </a:r>
            <a:r>
              <a:rPr lang="en-US" i="1" dirty="0">
                <a:solidFill>
                  <a:srgbClr val="FF0000"/>
                </a:solidFill>
                <a:latin typeface="Arial" charset="0"/>
                <a:cs typeface="Arial" charset="0"/>
              </a:rPr>
              <a:t>max</a:t>
            </a:r>
            <a:r>
              <a:rPr lang="en-US" dirty="0">
                <a:solidFill>
                  <a:srgbClr val="FF0000"/>
                </a:solidFill>
                <a:latin typeface="Arial" charset="0"/>
                <a:cs typeface="Arial" charset="0"/>
              </a:rPr>
              <a:t>imizes the </a:t>
            </a:r>
            <a:r>
              <a:rPr lang="en-US" i="1" dirty="0">
                <a:solidFill>
                  <a:srgbClr val="FF0000"/>
                </a:solidFill>
                <a:latin typeface="Arial" charset="0"/>
                <a:cs typeface="Arial" charset="0"/>
              </a:rPr>
              <a:t>max</a:t>
            </a:r>
            <a:r>
              <a:rPr lang="en-US" dirty="0">
                <a:solidFill>
                  <a:srgbClr val="FF0000"/>
                </a:solidFill>
                <a:latin typeface="Arial" charset="0"/>
                <a:cs typeface="Arial" charset="0"/>
              </a:rPr>
              <a:t>imum outcome for every alternative</a:t>
            </a:r>
          </a:p>
          <a:p>
            <a:pPr lvl="1">
              <a:buFont typeface="Arial Unicode MS" charset="0"/>
              <a:buChar char="▶"/>
            </a:pPr>
            <a:r>
              <a:rPr lang="en-US" dirty="0">
                <a:latin typeface="Arial" charset="0"/>
                <a:cs typeface="Arial" charset="0"/>
              </a:rPr>
              <a:t>Pick the outcome with the maximum number</a:t>
            </a:r>
          </a:p>
          <a:p>
            <a:pPr lvl="1">
              <a:buFont typeface="Arial Unicode MS" charset="0"/>
              <a:buChar char="▶"/>
            </a:pPr>
            <a:r>
              <a:rPr lang="en-US" i="1" dirty="0">
                <a:latin typeface="Arial" charset="0"/>
                <a:cs typeface="Arial" charset="0"/>
              </a:rPr>
              <a:t>Highest</a:t>
            </a:r>
            <a:r>
              <a:rPr lang="en-US" dirty="0">
                <a:latin typeface="Arial" charset="0"/>
                <a:cs typeface="Arial" charset="0"/>
              </a:rPr>
              <a:t> possible </a:t>
            </a:r>
            <a:r>
              <a:rPr lang="en-US" i="1" dirty="0">
                <a:latin typeface="Arial" charset="0"/>
                <a:cs typeface="Arial" charset="0"/>
              </a:rPr>
              <a:t>gain</a:t>
            </a:r>
          </a:p>
          <a:p>
            <a:pPr lvl="1">
              <a:buFont typeface="Arial Unicode MS" charset="0"/>
              <a:buChar char="▶"/>
            </a:pPr>
            <a:r>
              <a:rPr lang="en-US" dirty="0">
                <a:latin typeface="Arial" charset="0"/>
                <a:cs typeface="Arial" charset="0"/>
              </a:rPr>
              <a:t>This is viewed as an </a:t>
            </a:r>
            <a:r>
              <a:rPr lang="en-US" dirty="0">
                <a:solidFill>
                  <a:srgbClr val="FF0000"/>
                </a:solidFill>
                <a:latin typeface="Arial" charset="0"/>
                <a:cs typeface="Arial" charset="0"/>
              </a:rPr>
              <a:t>optimistic decision </a:t>
            </a:r>
            <a:r>
              <a:rPr lang="en-US" dirty="0">
                <a:latin typeface="Arial" charset="0"/>
                <a:cs typeface="Arial" charset="0"/>
              </a:rPr>
              <a:t>criteria</a:t>
            </a:r>
          </a:p>
        </p:txBody>
      </p:sp>
    </p:spTree>
    <p:extLst>
      <p:ext uri="{BB962C8B-B14F-4D97-AF65-F5344CB8AC3E}">
        <p14:creationId xmlns:p14="http://schemas.microsoft.com/office/powerpoint/2010/main" val="1166487232"/>
      </p:ext>
    </p:extLst>
  </p:cSld>
  <p:clrMapOvr>
    <a:masterClrMapping/>
  </p:clrMapOvr>
  <p:transition>
    <p:pull dir="l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r>
              <a:rPr lang="en-US" dirty="0">
                <a:latin typeface="Arial" charset="0"/>
                <a:cs typeface="Arial" charset="0"/>
              </a:rPr>
              <a:t>Uncertainty</a:t>
            </a:r>
          </a:p>
        </p:txBody>
      </p:sp>
      <p:sp>
        <p:nvSpPr>
          <p:cNvPr id="2" name="Content Placeholder 1"/>
          <p:cNvSpPr>
            <a:spLocks noGrp="1"/>
          </p:cNvSpPr>
          <p:nvPr>
            <p:ph idx="1"/>
          </p:nvPr>
        </p:nvSpPr>
        <p:spPr>
          <a:xfrm>
            <a:off x="762000" y="1600200"/>
            <a:ext cx="7632700" cy="4525963"/>
          </a:xfrm>
        </p:spPr>
        <p:txBody>
          <a:bodyPr rtlCol="0">
            <a:normAutofit/>
          </a:bodyPr>
          <a:lstStyle/>
          <a:p>
            <a:pPr marL="514350" indent="-514350" fontAlgn="auto">
              <a:spcBef>
                <a:spcPts val="0"/>
              </a:spcBef>
              <a:buClr>
                <a:schemeClr val="tx1"/>
              </a:buClr>
              <a:buFont typeface="+mj-lt"/>
              <a:buAutoNum type="arabicPeriod" startAt="2"/>
              <a:defRPr/>
            </a:pPr>
            <a:r>
              <a:rPr lang="en-US" b="1" dirty="0">
                <a:solidFill>
                  <a:srgbClr val="255898"/>
                </a:solidFill>
                <a:ea typeface="+mn-ea"/>
              </a:rPr>
              <a:t>Maximin</a:t>
            </a:r>
          </a:p>
          <a:p>
            <a:pPr lvl="1" fontAlgn="auto">
              <a:spcBef>
                <a:spcPts val="0"/>
              </a:spcBef>
              <a:defRPr/>
            </a:pPr>
            <a:r>
              <a:rPr lang="en-US" dirty="0">
                <a:ea typeface="+mn-ea"/>
              </a:rPr>
              <a:t>Find the alternative that </a:t>
            </a:r>
            <a:r>
              <a:rPr lang="en-US" i="1" dirty="0">
                <a:solidFill>
                  <a:srgbClr val="FF0000"/>
                </a:solidFill>
                <a:ea typeface="+mn-ea"/>
              </a:rPr>
              <a:t>max</a:t>
            </a:r>
            <a:r>
              <a:rPr lang="en-US" dirty="0">
                <a:solidFill>
                  <a:srgbClr val="FF0000"/>
                </a:solidFill>
                <a:ea typeface="+mn-ea"/>
              </a:rPr>
              <a:t>imizes the </a:t>
            </a:r>
            <a:r>
              <a:rPr lang="en-US" i="1" dirty="0">
                <a:solidFill>
                  <a:srgbClr val="FF0000"/>
                </a:solidFill>
                <a:ea typeface="+mn-ea"/>
              </a:rPr>
              <a:t>min</a:t>
            </a:r>
            <a:r>
              <a:rPr lang="en-US" dirty="0">
                <a:solidFill>
                  <a:srgbClr val="FF0000"/>
                </a:solidFill>
                <a:ea typeface="+mn-ea"/>
              </a:rPr>
              <a:t>imum outcome for every alternative</a:t>
            </a:r>
          </a:p>
          <a:p>
            <a:pPr lvl="1" fontAlgn="auto">
              <a:spcBef>
                <a:spcPts val="0"/>
              </a:spcBef>
              <a:defRPr/>
            </a:pPr>
            <a:r>
              <a:rPr lang="en-US" dirty="0">
                <a:ea typeface="+mn-ea"/>
              </a:rPr>
              <a:t>Pick the outcome with the </a:t>
            </a:r>
            <a:r>
              <a:rPr lang="en-US" dirty="0">
                <a:solidFill>
                  <a:srgbClr val="FF0000"/>
                </a:solidFill>
                <a:ea typeface="+mn-ea"/>
              </a:rPr>
              <a:t>minimum</a:t>
            </a:r>
            <a:r>
              <a:rPr lang="en-US" dirty="0">
                <a:ea typeface="+mn-ea"/>
              </a:rPr>
              <a:t> number</a:t>
            </a:r>
          </a:p>
          <a:p>
            <a:pPr lvl="1" fontAlgn="auto">
              <a:spcBef>
                <a:spcPts val="0"/>
              </a:spcBef>
              <a:defRPr/>
            </a:pPr>
            <a:r>
              <a:rPr lang="en-US" i="1" dirty="0">
                <a:ea typeface="+mn-ea"/>
              </a:rPr>
              <a:t>Least</a:t>
            </a:r>
            <a:r>
              <a:rPr lang="en-US" dirty="0">
                <a:ea typeface="+mn-ea"/>
              </a:rPr>
              <a:t> possible </a:t>
            </a:r>
            <a:r>
              <a:rPr lang="en-US" i="1" dirty="0">
                <a:ea typeface="+mn-ea"/>
              </a:rPr>
              <a:t>loss</a:t>
            </a:r>
          </a:p>
          <a:p>
            <a:pPr lvl="1" fontAlgn="auto">
              <a:spcBef>
                <a:spcPts val="0"/>
              </a:spcBef>
              <a:defRPr/>
            </a:pPr>
            <a:r>
              <a:rPr lang="en-US" dirty="0">
                <a:ea typeface="+mn-ea"/>
              </a:rPr>
              <a:t>This is viewed as a </a:t>
            </a:r>
            <a:r>
              <a:rPr lang="en-US" dirty="0">
                <a:solidFill>
                  <a:srgbClr val="FF0000"/>
                </a:solidFill>
                <a:ea typeface="+mn-ea"/>
              </a:rPr>
              <a:t>pessimistic decision criteria</a:t>
            </a:r>
          </a:p>
          <a:p>
            <a:pPr fontAlgn="auto">
              <a:spcBef>
                <a:spcPts val="0"/>
              </a:spcBef>
              <a:defRPr/>
            </a:pPr>
            <a:endParaRPr lang="en-US" dirty="0">
              <a:ea typeface="+mn-ea"/>
            </a:endParaRPr>
          </a:p>
        </p:txBody>
      </p:sp>
    </p:spTree>
    <p:extLst>
      <p:ext uri="{BB962C8B-B14F-4D97-AF65-F5344CB8AC3E}">
        <p14:creationId xmlns:p14="http://schemas.microsoft.com/office/powerpoint/2010/main" val="1455038046"/>
      </p:ext>
    </p:extLst>
  </p:cSld>
  <p:clrMapOvr>
    <a:masterClrMapping/>
  </p:clrMapOvr>
  <p:transition>
    <p:strips/>
  </p:transition>
</p:sld>
</file>

<file path=ppt/theme/theme1.xml><?xml version="1.0" encoding="utf-8"?>
<a:theme xmlns:a="http://schemas.openxmlformats.org/drawingml/2006/main" name="Office Theme">
  <a:themeElements>
    <a:clrScheme name="HR11">
      <a:dk1>
        <a:srgbClr val="000000"/>
      </a:dk1>
      <a:lt1>
        <a:srgbClr val="FFFFFF"/>
      </a:lt1>
      <a:dk2>
        <a:srgbClr val="255898"/>
      </a:dk2>
      <a:lt2>
        <a:srgbClr val="FFFCF2"/>
      </a:lt2>
      <a:accent1>
        <a:srgbClr val="D33320"/>
      </a:accent1>
      <a:accent2>
        <a:srgbClr val="9FACC7"/>
      </a:accent2>
      <a:accent3>
        <a:srgbClr val="F7D7AC"/>
      </a:accent3>
      <a:accent4>
        <a:srgbClr val="BDD6A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1781</TotalTime>
  <Words>1664</Words>
  <Application>Microsoft Office PowerPoint</Application>
  <PresentationFormat>On-screen Show (4:3)</PresentationFormat>
  <Paragraphs>279</Paragraphs>
  <Slides>29</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 Unicode MS</vt:lpstr>
      <vt:lpstr>ＭＳ Ｐゴシック</vt:lpstr>
      <vt:lpstr>ＭＳ Ｐゴシック</vt:lpstr>
      <vt:lpstr>Arial</vt:lpstr>
      <vt:lpstr>Calibri</vt:lpstr>
      <vt:lpstr>Helvetica Neue</vt:lpstr>
      <vt:lpstr>Times</vt:lpstr>
      <vt:lpstr>Times New Roman</vt:lpstr>
      <vt:lpstr>Wingdings</vt:lpstr>
      <vt:lpstr>Office Theme</vt:lpstr>
      <vt:lpstr>PowerPoint Presentation</vt:lpstr>
      <vt:lpstr>The Decision Process in Operations</vt:lpstr>
      <vt:lpstr>Fundamentals of  Decision Making</vt:lpstr>
      <vt:lpstr>Fundamentals of  Decision Making</vt:lpstr>
      <vt:lpstr>Decision Tree Example</vt:lpstr>
      <vt:lpstr>Decision Table Example</vt:lpstr>
      <vt:lpstr>Decision-Making Environments</vt:lpstr>
      <vt:lpstr>Uncertainty</vt:lpstr>
      <vt:lpstr>Uncertainty</vt:lpstr>
      <vt:lpstr>Uncertainty</vt:lpstr>
      <vt:lpstr>Uncertainty Example</vt:lpstr>
      <vt:lpstr>Decision Making Under Risk</vt:lpstr>
      <vt:lpstr>Expected Monetary Value</vt:lpstr>
      <vt:lpstr>EMV Example</vt:lpstr>
      <vt:lpstr>Decision Making Under Certainty</vt:lpstr>
      <vt:lpstr>Expected Value of  Perfect Information</vt:lpstr>
      <vt:lpstr>EVPI Example</vt:lpstr>
      <vt:lpstr>EVPI Example</vt:lpstr>
      <vt:lpstr>Decision Trees</vt:lpstr>
      <vt:lpstr>Decision Trees</vt:lpstr>
      <vt:lpstr>Decision Trees</vt:lpstr>
      <vt:lpstr>Decision Tree Example</vt:lpstr>
      <vt:lpstr>Complex Decision Tree Example</vt:lpstr>
      <vt:lpstr>Complex Example</vt:lpstr>
      <vt:lpstr>Complex Example</vt:lpstr>
      <vt:lpstr>Complex Example</vt:lpstr>
      <vt:lpstr>Complex Example</vt:lpstr>
      <vt:lpstr>The Poker Design Process</vt:lpstr>
      <vt:lpstr>The Poker Design Process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Heizer/Render 12e</dc:title>
  <dc:subject>Module A – Decision-Making Tools</dc:subject>
  <dc:creator>Jeff Heyl</dc:creator>
  <cp:keywords/>
  <dc:description/>
  <cp:lastModifiedBy>Sahar M. El_Jallad</cp:lastModifiedBy>
  <cp:revision>230</cp:revision>
  <dcterms:created xsi:type="dcterms:W3CDTF">2012-09-28T10:33:31Z</dcterms:created>
  <dcterms:modified xsi:type="dcterms:W3CDTF">2019-06-24T13:19:44Z</dcterms:modified>
  <cp:category/>
</cp:coreProperties>
</file>