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256" r:id="rId2"/>
    <p:sldId id="271" r:id="rId3"/>
    <p:sldId id="272" r:id="rId4"/>
    <p:sldId id="273" r:id="rId5"/>
    <p:sldId id="275" r:id="rId6"/>
    <p:sldId id="276" r:id="rId7"/>
    <p:sldId id="278" r:id="rId8"/>
    <p:sldId id="279" r:id="rId9"/>
    <p:sldId id="281" r:id="rId10"/>
    <p:sldId id="282" r:id="rId11"/>
    <p:sldId id="283" r:id="rId12"/>
    <p:sldId id="284" r:id="rId13"/>
    <p:sldId id="280" r:id="rId14"/>
    <p:sldId id="285" r:id="rId15"/>
    <p:sldId id="286" r:id="rId16"/>
    <p:sldId id="287" r:id="rId17"/>
    <p:sldId id="325" r:id="rId18"/>
    <p:sldId id="288" r:id="rId19"/>
    <p:sldId id="301" r:id="rId20"/>
    <p:sldId id="302" r:id="rId21"/>
    <p:sldId id="303" r:id="rId22"/>
    <p:sldId id="269" r:id="rId23"/>
    <p:sldId id="324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42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CB7A6-F9BD-49C3-9ECF-4DAF095CBB1C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B5942-6D54-4526-995F-589302A5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AC34-6369-47AD-9227-C94D863A9CC0}" type="datetime1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5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E9C9-84B0-4CCC-8BB5-D31EF955DABF}" type="datetime1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2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59C9-6810-46A7-8E27-73A52524CA34}" type="datetime1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3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A306-D31B-4E3C-AD40-EA3294957AA6}" type="datetime1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4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660C-86E2-43CF-B22A-29E62815AB7D}" type="datetime1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5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3629-6BC7-4BF9-A2A1-981038F36C55}" type="datetime1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9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99CF-F104-4BC6-A098-3ABC219C8A7D}" type="datetime1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1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00F5-980D-47D4-9F20-E5F458E76937}" type="datetime1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4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0C59-39A1-4E7B-8276-56A7060F0A3E}" type="datetime1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2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B8A8-F829-4B10-8A5D-952BBAE5F11B}" type="datetime1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3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8FAD-01C2-4C81-8B26-770D72A95E71}" type="datetime1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2D69C-6875-48F7-B20D-CB317DFF406B}" type="datetime1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0915" y="6280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8DA42-601D-40A8-83CA-2F2CBDE5F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mtClean="0"/>
              <a:t>Structure Type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286000"/>
            <a:ext cx="6934200" cy="3352800"/>
          </a:xfrm>
        </p:spPr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</a:rPr>
              <a:t>Problem Solving &amp; Program Design in C</a:t>
            </a:r>
          </a:p>
          <a:p>
            <a:endParaRPr lang="en-US" i="1" dirty="0">
              <a:solidFill>
                <a:srgbClr val="0000FF"/>
              </a:solidFill>
            </a:endParaRPr>
          </a:p>
          <a:p>
            <a:r>
              <a:rPr lang="en-US" sz="2400" i="1" dirty="0" smtClean="0">
                <a:solidFill>
                  <a:srgbClr val="0000FF"/>
                </a:solidFill>
              </a:rPr>
              <a:t>Eighth Edition</a:t>
            </a:r>
          </a:p>
          <a:p>
            <a:r>
              <a:rPr lang="en-US" sz="2400" i="1" dirty="0" smtClean="0">
                <a:solidFill>
                  <a:srgbClr val="0000FF"/>
                </a:solidFill>
              </a:rPr>
              <a:t>Jeri R. </a:t>
            </a:r>
            <a:r>
              <a:rPr lang="en-US" sz="2400" i="1" dirty="0" err="1" smtClean="0">
                <a:solidFill>
                  <a:srgbClr val="0000FF"/>
                </a:solidFill>
              </a:rPr>
              <a:t>Hanly</a:t>
            </a:r>
            <a:r>
              <a:rPr lang="en-US" sz="2400" i="1" dirty="0" smtClean="0">
                <a:solidFill>
                  <a:srgbClr val="0000FF"/>
                </a:solidFill>
              </a:rPr>
              <a:t> &amp; Elliot B. </a:t>
            </a:r>
            <a:r>
              <a:rPr lang="en-US" sz="2400" i="1" dirty="0" err="1" smtClean="0">
                <a:solidFill>
                  <a:srgbClr val="0000FF"/>
                </a:solidFill>
              </a:rPr>
              <a:t>Koffman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17058"/>
            <a:ext cx="7391400" cy="583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92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11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29" y="990600"/>
            <a:ext cx="7085013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038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8744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10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Functions Whose Result Values are Structured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function that computes a structured result can be modeled on a function computing a simple result.</a:t>
            </a:r>
          </a:p>
          <a:p>
            <a:endParaRPr lang="en-US" dirty="0" smtClean="0"/>
          </a:p>
          <a:p>
            <a:r>
              <a:rPr lang="en-US" dirty="0" smtClean="0"/>
              <a:t>A local variable of the structure type can be allocated, fill with the desired data, and returned as the function result.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1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Functions Whose Result Values are Structured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function does not return the </a:t>
            </a:r>
            <a:r>
              <a:rPr lang="en-US" i="1" dirty="0" smtClean="0"/>
              <a:t>address</a:t>
            </a:r>
            <a:r>
              <a:rPr lang="en-US" dirty="0" smtClean="0"/>
              <a:t> of the structure as it would with an array result.</a:t>
            </a:r>
          </a:p>
          <a:p>
            <a:endParaRPr lang="en-US" dirty="0"/>
          </a:p>
          <a:p>
            <a:r>
              <a:rPr lang="en-US" dirty="0" smtClean="0"/>
              <a:t>Rather, it returns the </a:t>
            </a:r>
            <a:r>
              <a:rPr lang="en-US" i="1" dirty="0" smtClean="0"/>
              <a:t>values</a:t>
            </a:r>
            <a:r>
              <a:rPr lang="en-US" dirty="0" smtClean="0"/>
              <a:t> of all components.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50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15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4" y="533400"/>
            <a:ext cx="792016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501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16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38188"/>
            <a:ext cx="8742363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7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7594204" cy="479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Solving with Structure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524000"/>
          </a:xfrm>
        </p:spPr>
        <p:txBody>
          <a:bodyPr/>
          <a:lstStyle/>
          <a:p>
            <a:r>
              <a:rPr lang="en-US" dirty="0" smtClean="0"/>
              <a:t>abstract data type (ADT</a:t>
            </a:r>
          </a:p>
          <a:p>
            <a:pPr lvl="1"/>
            <a:r>
              <a:rPr lang="en-US" dirty="0" smtClean="0"/>
              <a:t>a data type combined with a set of basic operations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18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14625"/>
            <a:ext cx="31527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191000"/>
            <a:ext cx="1809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4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 Arrays and Arrays of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natural organization of parallel arrays with data that contain items of different types is to group the data into a structure whose type we define.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6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User-Defined Structure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</a:t>
            </a:r>
          </a:p>
          <a:p>
            <a:pPr lvl="1"/>
            <a:r>
              <a:rPr lang="en-US" dirty="0" smtClean="0"/>
              <a:t>a collection of information about one data object</a:t>
            </a:r>
            <a:endParaRPr lang="en-US" dirty="0"/>
          </a:p>
          <a:p>
            <a:r>
              <a:rPr lang="en-US" dirty="0" smtClean="0"/>
              <a:t>structure type</a:t>
            </a:r>
          </a:p>
          <a:p>
            <a:pPr lvl="1"/>
            <a:r>
              <a:rPr lang="en-US" dirty="0" smtClean="0"/>
              <a:t>a data type for a record composed of multiple components</a:t>
            </a:r>
          </a:p>
          <a:p>
            <a:r>
              <a:rPr lang="en-US" dirty="0" smtClean="0"/>
              <a:t>hierarchical structure</a:t>
            </a:r>
          </a:p>
          <a:p>
            <a:pPr lvl="1"/>
            <a:r>
              <a:rPr lang="en-US" dirty="0" smtClean="0"/>
              <a:t>a structure containing components that are structures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4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3" y="533400"/>
            <a:ext cx="8001000" cy="1143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810000" cy="364066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800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21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56133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779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permits the user to define a type composed of multiple named components.</a:t>
            </a:r>
          </a:p>
          <a:p>
            <a:r>
              <a:rPr lang="en-US" dirty="0" smtClean="0"/>
              <a:t>User-defined structure types can be used in most situations where build-in types are value.</a:t>
            </a:r>
          </a:p>
          <a:p>
            <a:r>
              <a:rPr lang="en-US" dirty="0" smtClean="0"/>
              <a:t>Structured values can be function arguments and function results and can be copied using the assignment operator.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types are legitimate in declarations of variables, of structure components, and of arrays.</a:t>
            </a:r>
          </a:p>
          <a:p>
            <a:r>
              <a:rPr lang="en-US" dirty="0" smtClean="0"/>
              <a:t>Structure types play an important role in data abstraction. You create an abstract data type (ADT) by implementing all of the types necessary operations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23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Pointers and Dynamic</a:t>
            </a:r>
            <a:br>
              <a:rPr lang="en-US" dirty="0" smtClean="0"/>
            </a:br>
            <a:r>
              <a:rPr lang="en-US" dirty="0" smtClean="0"/>
              <a:t>Data </a:t>
            </a:r>
            <a:r>
              <a:rPr lang="en-US" dirty="0" smtClean="0"/>
              <a:t>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286000"/>
            <a:ext cx="6934200" cy="3352800"/>
          </a:xfrm>
        </p:spPr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</a:rPr>
              <a:t>Problem Solving &amp; Program Design in C</a:t>
            </a:r>
          </a:p>
          <a:p>
            <a:endParaRPr lang="en-US" i="1" dirty="0">
              <a:solidFill>
                <a:srgbClr val="0000FF"/>
              </a:solidFill>
            </a:endParaRPr>
          </a:p>
          <a:p>
            <a:r>
              <a:rPr lang="en-US" sz="2400" i="1" dirty="0" smtClean="0">
                <a:solidFill>
                  <a:srgbClr val="0000FF"/>
                </a:solidFill>
              </a:rPr>
              <a:t>Eighth Edition</a:t>
            </a:r>
          </a:p>
          <a:p>
            <a:r>
              <a:rPr lang="en-US" sz="2400" i="1" dirty="0" smtClean="0">
                <a:solidFill>
                  <a:srgbClr val="0000FF"/>
                </a:solidFill>
              </a:rPr>
              <a:t>Jeri R. </a:t>
            </a:r>
            <a:r>
              <a:rPr lang="en-US" sz="2400" i="1" dirty="0" err="1" smtClean="0">
                <a:solidFill>
                  <a:srgbClr val="0000FF"/>
                </a:solidFill>
              </a:rPr>
              <a:t>Hanly</a:t>
            </a:r>
            <a:r>
              <a:rPr lang="en-US" sz="2400" i="1" dirty="0" smtClean="0">
                <a:solidFill>
                  <a:srgbClr val="0000FF"/>
                </a:solidFill>
              </a:rPr>
              <a:t> &amp; Elliot B. </a:t>
            </a:r>
            <a:r>
              <a:rPr lang="en-US" sz="2400" i="1" dirty="0" err="1" smtClean="0">
                <a:solidFill>
                  <a:srgbClr val="0000FF"/>
                </a:solidFill>
              </a:rPr>
              <a:t>Koffman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Hoboken, NJ.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25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762000"/>
            <a:ext cx="66182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62867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1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886575" cy="540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1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27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49283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3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Memory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heap</a:t>
            </a:r>
          </a:p>
          <a:p>
            <a:pPr lvl="1"/>
            <a:r>
              <a:rPr lang="en-US" dirty="0" smtClean="0"/>
              <a:t>region of memory in which function </a:t>
            </a:r>
            <a:r>
              <a:rPr lang="en-US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malloc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dynamically allocates blocks of storage</a:t>
            </a:r>
          </a:p>
          <a:p>
            <a:pPr lvl="1"/>
            <a:endParaRPr lang="en-US" dirty="0"/>
          </a:p>
          <a:p>
            <a:r>
              <a:rPr lang="en-US" dirty="0" smtClean="0"/>
              <a:t>stack</a:t>
            </a:r>
          </a:p>
          <a:p>
            <a:pPr lvl="1"/>
            <a:r>
              <a:rPr lang="en-US" dirty="0" smtClean="0"/>
              <a:t>region of memory in which function data areas are allocated and reclaimed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29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58" y="1219200"/>
            <a:ext cx="63055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0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Structure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06" y="1257300"/>
            <a:ext cx="82296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Name: Jupiter</a:t>
            </a:r>
          </a:p>
          <a:p>
            <a:pPr marL="0" indent="0">
              <a:buNone/>
            </a:pPr>
            <a:r>
              <a:rPr lang="en-US" sz="2400" dirty="0" smtClean="0"/>
              <a:t>Diameter: 142,800 km</a:t>
            </a:r>
          </a:p>
          <a:p>
            <a:pPr marL="0" indent="0">
              <a:buNone/>
            </a:pPr>
            <a:r>
              <a:rPr lang="en-US" sz="2400" dirty="0" smtClean="0"/>
              <a:t>Moons: 16</a:t>
            </a:r>
          </a:p>
          <a:p>
            <a:pPr marL="0" indent="0">
              <a:buNone/>
            </a:pPr>
            <a:r>
              <a:rPr lang="en-US" sz="2400" dirty="0" smtClean="0"/>
              <a:t>Orbit time: 11.9 years</a:t>
            </a:r>
          </a:p>
          <a:p>
            <a:pPr marL="0" indent="0">
              <a:buNone/>
            </a:pPr>
            <a:r>
              <a:rPr lang="en-US" sz="2400" dirty="0" smtClean="0"/>
              <a:t>Rotation time: 9.925 hours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581400"/>
            <a:ext cx="7332663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30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066800"/>
            <a:ext cx="7446963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5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31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914400"/>
            <a:ext cx="7504113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1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990600"/>
            <a:ext cx="89328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33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576888" cy="59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8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34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4581525" cy="542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1266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4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alloc</a:t>
            </a:r>
            <a:r>
              <a:rPr lang="en-US" dirty="0" smtClean="0"/>
              <a:t>() example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077200" cy="468017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Example: Demonstrate the Dynamic Memory Allocation for </a:t>
            </a:r>
            <a:r>
              <a:rPr lang="en-US" b="1" dirty="0" smtClean="0"/>
              <a:t>Structure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458" y="1600200"/>
            <a:ext cx="6399084" cy="452596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37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1019200"/>
            <a:ext cx="4714875" cy="260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5867400" cy="239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68867"/>
            <a:ext cx="1914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4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 </a:t>
            </a:r>
            <a:r>
              <a:rPr lang="en-US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malloc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from the </a:t>
            </a:r>
            <a:r>
              <a:rPr lang="en-US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stdlib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library can be used to allocate single elements, or nodes, or a dynamic data structure.</a:t>
            </a:r>
          </a:p>
          <a:p>
            <a:r>
              <a:rPr lang="en-US" dirty="0" smtClean="0"/>
              <a:t>Function </a:t>
            </a:r>
            <a:r>
              <a:rPr lang="en-US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calloc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from </a:t>
            </a:r>
            <a:r>
              <a:rPr lang="en-US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stdlib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dynamically allocates an array.</a:t>
            </a:r>
          </a:p>
          <a:p>
            <a:r>
              <a:rPr lang="en-US" dirty="0" smtClean="0"/>
              <a:t>Function </a:t>
            </a:r>
            <a:r>
              <a:rPr lang="en-US" dirty="0" smtClean="0">
                <a:solidFill>
                  <a:srgbClr val="7030A0"/>
                </a:solidFill>
                <a:latin typeface="Cambria" panose="02040503050406030204" pitchFamily="18" charset="0"/>
              </a:rPr>
              <a:t>free</a:t>
            </a:r>
            <a:r>
              <a:rPr lang="en-US" dirty="0" smtClean="0"/>
              <a:t> from </a:t>
            </a:r>
            <a:r>
              <a:rPr lang="en-US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stdlib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returns memory cells to the storage heap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Components of a</a:t>
            </a:r>
            <a:br>
              <a:rPr lang="en-US" dirty="0" smtClean="0"/>
            </a:br>
            <a:r>
              <a:rPr lang="en-US" dirty="0" smtClean="0"/>
              <a:t>Structured Data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98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direct component selection operator</a:t>
            </a:r>
          </a:p>
          <a:p>
            <a:pPr lvl="1"/>
            <a:r>
              <a:rPr lang="en-US" sz="2400" dirty="0" smtClean="0"/>
              <a:t>a period placed between a structure type variable and a component name to create a reference to the </a:t>
            </a:r>
            <a:r>
              <a:rPr lang="en-US" sz="2400" dirty="0" smtClean="0"/>
              <a:t>component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6818312" cy="333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85800"/>
            <a:ext cx="82661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3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Data Type as Input and Output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When a structured variable is passed as an input argument to a function, all of its component </a:t>
            </a:r>
            <a:r>
              <a:rPr lang="en-US" u="sng" dirty="0" smtClean="0"/>
              <a:t>values</a:t>
            </a:r>
            <a:r>
              <a:rPr lang="en-US" dirty="0" smtClean="0"/>
              <a:t> are copied into the components of the function’s corresponding formal parameter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FFC000"/>
                </a:solidFill>
              </a:rPr>
              <a:t>previous_planet</a:t>
            </a:r>
            <a:r>
              <a:rPr lang="en-US" dirty="0">
                <a:solidFill>
                  <a:srgbClr val="FFC000"/>
                </a:solidFill>
              </a:rPr>
              <a:t> = </a:t>
            </a:r>
            <a:r>
              <a:rPr lang="en-US" dirty="0" err="1">
                <a:solidFill>
                  <a:srgbClr val="FFC000"/>
                </a:solidFill>
              </a:rPr>
              <a:t>current_planet</a:t>
            </a:r>
            <a:r>
              <a:rPr lang="en-US" dirty="0">
                <a:solidFill>
                  <a:srgbClr val="FFC000"/>
                </a:solidFill>
              </a:rPr>
              <a:t>;</a:t>
            </a:r>
            <a:endParaRPr lang="en-US" dirty="0">
              <a:solidFill>
                <a:srgbClr val="FFC000"/>
              </a:solidFill>
            </a:endParaRPr>
          </a:p>
          <a:p>
            <a:pPr algn="just"/>
            <a:r>
              <a:rPr lang="en-US" dirty="0"/>
              <a:t>When such a variable is used as an output argument, the address-of operator must be applied in the same way that we would pass output arguments of the standard types </a:t>
            </a:r>
            <a:r>
              <a:rPr lang="en-US" dirty="0">
                <a:solidFill>
                  <a:srgbClr val="7030A0"/>
                </a:solidFill>
                <a:latin typeface="Cambria" panose="02040503050406030204" pitchFamily="18" charset="0"/>
              </a:rPr>
              <a:t>char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  <a:latin typeface="Cambria" panose="02040503050406030204" pitchFamily="18" charset="0"/>
              </a:rPr>
              <a:t>int</a:t>
            </a:r>
            <a:r>
              <a:rPr lang="en-US" dirty="0"/>
              <a:t>, and </a:t>
            </a:r>
            <a:r>
              <a:rPr lang="en-US" dirty="0">
                <a:solidFill>
                  <a:srgbClr val="7030A0"/>
                </a:solidFill>
                <a:latin typeface="Cambria" panose="02040503050406030204" pitchFamily="18" charset="0"/>
              </a:rPr>
              <a:t>double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066800"/>
            <a:ext cx="8180387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688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457200"/>
            <a:ext cx="893286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3619500"/>
            <a:ext cx="90757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78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Data Type as Input and Output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indirect component selection operator</a:t>
            </a:r>
          </a:p>
          <a:p>
            <a:pPr lvl="1"/>
            <a:r>
              <a:rPr lang="en-US" dirty="0" smtClean="0"/>
              <a:t>the character sequence  -&gt;  placed between a pointer variable and a component name creates a reference that follows the pointer to a structure and selects the component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DA42-601D-40A8-83CA-2F2CBDE5F9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24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989</TotalTime>
  <Words>1170</Words>
  <Application>Microsoft Office PowerPoint</Application>
  <PresentationFormat>On-screen Show (4:3)</PresentationFormat>
  <Paragraphs>141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Cambria</vt:lpstr>
      <vt:lpstr>Office Theme</vt:lpstr>
      <vt:lpstr>Structure Type</vt:lpstr>
      <vt:lpstr>User-Defined Structure Types</vt:lpstr>
      <vt:lpstr>User-Defined Structure Types</vt:lpstr>
      <vt:lpstr>Individual Components of a Structured Data Object</vt:lpstr>
      <vt:lpstr>PowerPoint Presentation</vt:lpstr>
      <vt:lpstr>Structure Data Type as Input and Output Parameters</vt:lpstr>
      <vt:lpstr>PowerPoint Presentation</vt:lpstr>
      <vt:lpstr>PowerPoint Presentation</vt:lpstr>
      <vt:lpstr>Structure Data Type as Input and Output Parameters</vt:lpstr>
      <vt:lpstr>PowerPoint Presentation</vt:lpstr>
      <vt:lpstr>PowerPoint Presentation</vt:lpstr>
      <vt:lpstr>PowerPoint Presentation</vt:lpstr>
      <vt:lpstr>Functions Whose Result Values are Structured</vt:lpstr>
      <vt:lpstr>Functions Whose Result Values are Structured</vt:lpstr>
      <vt:lpstr>PowerPoint Presentation</vt:lpstr>
      <vt:lpstr>PowerPoint Presentation</vt:lpstr>
      <vt:lpstr>PowerPoint Presentation</vt:lpstr>
      <vt:lpstr>Problem Solving with Structure Types</vt:lpstr>
      <vt:lpstr>Parallel Arrays and Arrays of Structures</vt:lpstr>
      <vt:lpstr>PowerPoint Presentation</vt:lpstr>
      <vt:lpstr>PowerPoint Presentation</vt:lpstr>
      <vt:lpstr>Wrap Up</vt:lpstr>
      <vt:lpstr>Wrap Up</vt:lpstr>
      <vt:lpstr>Pointers and Dynamic Data Structures</vt:lpstr>
      <vt:lpstr>PowerPoint Presentation</vt:lpstr>
      <vt:lpstr>PowerPoint Presentation</vt:lpstr>
      <vt:lpstr>PowerPoint Presentation</vt:lpstr>
      <vt:lpstr>Dynamic Memory Allocation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malloc() example</vt:lpstr>
      <vt:lpstr>Example: Demonstrate the Dynamic Memory Allocation for Structure</vt:lpstr>
      <vt:lpstr>PowerPoint Presentation</vt:lpstr>
      <vt:lpstr>Wrap Up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</dc:creator>
  <cp:lastModifiedBy>Majdi</cp:lastModifiedBy>
  <cp:revision>56</cp:revision>
  <dcterms:created xsi:type="dcterms:W3CDTF">2015-09-28T20:03:08Z</dcterms:created>
  <dcterms:modified xsi:type="dcterms:W3CDTF">2017-02-19T09:23:33Z</dcterms:modified>
</cp:coreProperties>
</file>