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9" r:id="rId3"/>
    <p:sldId id="268" r:id="rId4"/>
    <p:sldId id="269" r:id="rId5"/>
    <p:sldId id="271" r:id="rId6"/>
    <p:sldId id="270" r:id="rId7"/>
    <p:sldId id="261" r:id="rId8"/>
    <p:sldId id="262" r:id="rId9"/>
    <p:sldId id="263" r:id="rId10"/>
    <p:sldId id="272" r:id="rId11"/>
    <p:sldId id="264" r:id="rId12"/>
    <p:sldId id="265" r:id="rId13"/>
    <p:sldId id="266" r:id="rId14"/>
    <p:sldId id="273" r:id="rId15"/>
    <p:sldId id="274" r:id="rId16"/>
    <p:sldId id="275" r:id="rId17"/>
    <p:sldId id="277" r:id="rId18"/>
    <p:sldId id="276"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0" autoAdjust="0"/>
    <p:restoredTop sz="94750" autoAdjust="0"/>
  </p:normalViewPr>
  <p:slideViewPr>
    <p:cSldViewPr>
      <p:cViewPr varScale="1">
        <p:scale>
          <a:sx n="68" d="100"/>
          <a:sy n="68" d="100"/>
        </p:scale>
        <p:origin x="1240" y="52"/>
      </p:cViewPr>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1592B-F510-4511-AB49-88FF9B0D747E}" type="datetimeFigureOut">
              <a:rPr lang="en-US" smtClean="0"/>
              <a:pPr/>
              <a:t>6/24/2022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F59BB2-F9E7-4EF2-830B-32320C64DC54}" type="slidenum">
              <a:rPr lang="en-US" smtClean="0"/>
              <a:pPr/>
              <a:t>‹#›</a:t>
            </a:fld>
            <a:endParaRPr lang="en-US"/>
          </a:p>
        </p:txBody>
      </p:sp>
    </p:spTree>
    <p:extLst>
      <p:ext uri="{BB962C8B-B14F-4D97-AF65-F5344CB8AC3E}">
        <p14:creationId xmlns:p14="http://schemas.microsoft.com/office/powerpoint/2010/main" val="498776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F59BB2-F9E7-4EF2-830B-32320C64DC54}" type="slidenum">
              <a:rPr lang="en-US" smtClean="0"/>
              <a:pPr/>
              <a:t>8</a:t>
            </a:fld>
            <a:endParaRPr lang="en-US"/>
          </a:p>
        </p:txBody>
      </p:sp>
    </p:spTree>
    <p:extLst>
      <p:ext uri="{BB962C8B-B14F-4D97-AF65-F5344CB8AC3E}">
        <p14:creationId xmlns:p14="http://schemas.microsoft.com/office/powerpoint/2010/main" val="144262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EF4700-624B-44B5-B259-10834AF2AC2F}"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F4700-624B-44B5-B259-10834AF2AC2F}"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F4700-624B-44B5-B259-10834AF2AC2F}"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F4700-624B-44B5-B259-10834AF2AC2F}"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EF4700-624B-44B5-B259-10834AF2AC2F}" type="datetimeFigureOut">
              <a:rPr lang="en-US" smtClean="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EF4700-624B-44B5-B259-10834AF2AC2F}"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EF4700-624B-44B5-B259-10834AF2AC2F}" type="datetimeFigureOut">
              <a:rPr lang="en-US" smtClean="0"/>
              <a:pPr/>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EF4700-624B-44B5-B259-10834AF2AC2F}" type="datetimeFigureOut">
              <a:rPr lang="en-US" smtClean="0"/>
              <a:pPr/>
              <a:t>6/24/2022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F4700-624B-44B5-B259-10834AF2AC2F}" type="datetimeFigureOut">
              <a:rPr lang="en-US" smtClean="0"/>
              <a:pPr/>
              <a:t>6/24/2022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EF4700-624B-44B5-B259-10834AF2AC2F}"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EF4700-624B-44B5-B259-10834AF2AC2F}" type="datetimeFigureOut">
              <a:rPr lang="en-US" smtClean="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B8E4FD-E262-493C-A36E-39D1B0F01B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F4700-624B-44B5-B259-10834AF2AC2F}" type="datetimeFigureOut">
              <a:rPr lang="en-US" smtClean="0"/>
              <a:pPr/>
              <a:t>6/24/2022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B8E4FD-E262-493C-A36E-39D1B0F01B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C000"/>
                </a:solidFill>
                <a:latin typeface="Comic Sans MS" pitchFamily="66" charset="0"/>
              </a:rPr>
              <a:t>History of bioethics</a:t>
            </a:r>
          </a:p>
        </p:txBody>
      </p:sp>
      <p:sp>
        <p:nvSpPr>
          <p:cNvPr id="3" name="Subtitle 2"/>
          <p:cNvSpPr>
            <a:spLocks noGrp="1"/>
          </p:cNvSpPr>
          <p:nvPr>
            <p:ph type="subTitle" idx="1"/>
          </p:nvPr>
        </p:nvSpPr>
        <p:spPr/>
        <p:txBody>
          <a:bodyPr>
            <a:normAutofit/>
          </a:bodyPr>
          <a:lstStyle/>
          <a:p>
            <a:r>
              <a:rPr lang="en-US" sz="3600" b="1" dirty="0">
                <a:solidFill>
                  <a:srgbClr val="FFC000"/>
                </a:solidFill>
                <a:latin typeface="Comic Sans MS" pitchFamily="66" charset="0"/>
              </a:rPr>
              <a:t>Lecture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latin typeface="Comic Sans MS" pitchFamily="66" charset="0"/>
              </a:rPr>
              <a:t>The 1960s</a:t>
            </a:r>
          </a:p>
        </p:txBody>
      </p:sp>
      <p:sp>
        <p:nvSpPr>
          <p:cNvPr id="3" name="Content Placeholder 2"/>
          <p:cNvSpPr>
            <a:spLocks noGrp="1"/>
          </p:cNvSpPr>
          <p:nvPr>
            <p:ph idx="1"/>
          </p:nvPr>
        </p:nvSpPr>
        <p:spPr>
          <a:xfrm>
            <a:off x="0" y="1417638"/>
            <a:ext cx="9067800" cy="5165724"/>
          </a:xfrm>
        </p:spPr>
        <p:txBody>
          <a:bodyPr>
            <a:normAutofit fontScale="77500" lnSpcReduction="20000"/>
          </a:bodyPr>
          <a:lstStyle/>
          <a:p>
            <a:pPr>
              <a:lnSpc>
                <a:spcPct val="160000"/>
              </a:lnSpc>
            </a:pPr>
            <a:r>
              <a:rPr lang="en-US" dirty="0">
                <a:solidFill>
                  <a:schemeClr val="bg1"/>
                </a:solidFill>
                <a:latin typeface="Comic Sans MS" pitchFamily="66" charset="0"/>
              </a:rPr>
              <a:t>Bioethics as a distinct field of academic study has existed only since the early </a:t>
            </a:r>
            <a:r>
              <a:rPr lang="en-US" dirty="0">
                <a:solidFill>
                  <a:schemeClr val="bg1"/>
                </a:solidFill>
                <a:highlight>
                  <a:srgbClr val="808080"/>
                </a:highlight>
                <a:latin typeface="Comic Sans MS" pitchFamily="66" charset="0"/>
              </a:rPr>
              <a:t>1960s</a:t>
            </a:r>
            <a:r>
              <a:rPr lang="en-US" dirty="0">
                <a:solidFill>
                  <a:schemeClr val="bg1"/>
                </a:solidFill>
                <a:latin typeface="Comic Sans MS" pitchFamily="66" charset="0"/>
              </a:rPr>
              <a:t>, history can be traced back to a cluster of scientific and cultural developments in the US during that decade. </a:t>
            </a:r>
          </a:p>
          <a:p>
            <a:pPr>
              <a:lnSpc>
                <a:spcPct val="160000"/>
              </a:lnSpc>
            </a:pPr>
            <a:r>
              <a:rPr lang="en-US" dirty="0">
                <a:solidFill>
                  <a:schemeClr val="bg1"/>
                </a:solidFill>
                <a:latin typeface="Comic Sans MS" pitchFamily="66" charset="0"/>
              </a:rPr>
              <a:t>Organ transplantation, kidney dialysis, respirators, and intensive care units (ICUs) these breakthroughs also raised daunting ethical dilemmas, such as when to initiate admission to an ICU or when treatments such as dialysis could be withdrawn.</a:t>
            </a:r>
          </a:p>
          <a:p>
            <a:endParaRPr lang="en-US" dirty="0">
              <a:solidFill>
                <a:schemeClr val="bg1"/>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latin typeface="Comic Sans MS" pitchFamily="66" charset="0"/>
              </a:rPr>
              <a:t>The 1960s</a:t>
            </a:r>
          </a:p>
        </p:txBody>
      </p:sp>
      <p:sp>
        <p:nvSpPr>
          <p:cNvPr id="3" name="Content Placeholder 2"/>
          <p:cNvSpPr>
            <a:spLocks noGrp="1"/>
          </p:cNvSpPr>
          <p:nvPr>
            <p:ph idx="1"/>
          </p:nvPr>
        </p:nvSpPr>
        <p:spPr>
          <a:xfrm>
            <a:off x="457200" y="1600200"/>
            <a:ext cx="8229600" cy="5257800"/>
          </a:xfrm>
        </p:spPr>
        <p:txBody>
          <a:bodyPr>
            <a:normAutofit fontScale="32500" lnSpcReduction="20000"/>
          </a:bodyPr>
          <a:lstStyle/>
          <a:p>
            <a:r>
              <a:rPr lang="en-US" sz="7400" dirty="0">
                <a:solidFill>
                  <a:schemeClr val="bg1"/>
                </a:solidFill>
                <a:latin typeface="Comic Sans MS" pitchFamily="66" charset="0"/>
              </a:rPr>
              <a:t>The advent of the contraceptive pill and safe techniques for performing abortions </a:t>
            </a:r>
          </a:p>
          <a:p>
            <a:r>
              <a:rPr lang="en-US" sz="7400" dirty="0">
                <a:solidFill>
                  <a:schemeClr val="bg1"/>
                </a:solidFill>
                <a:latin typeface="Comic Sans MS" pitchFamily="66" charset="0"/>
              </a:rPr>
              <a:t>Cultural changes placed a new emphasis on individual autonomy and rights, setting the stage for greater public involvement and control over medical care and treatment.</a:t>
            </a:r>
          </a:p>
          <a:p>
            <a:r>
              <a:rPr lang="en-US" sz="7400" dirty="0">
                <a:solidFill>
                  <a:schemeClr val="bg1"/>
                </a:solidFill>
                <a:latin typeface="Comic Sans MS" pitchFamily="66" charset="0"/>
              </a:rPr>
              <a:t> Public debates about abortion, contraceptive freedom, and patient rights were gaining momentum. </a:t>
            </a:r>
          </a:p>
          <a:p>
            <a:r>
              <a:rPr lang="en-US" sz="7400" dirty="0">
                <a:solidFill>
                  <a:schemeClr val="bg1"/>
                </a:solidFill>
                <a:latin typeface="Comic Sans MS" pitchFamily="66" charset="0"/>
              </a:rPr>
              <a:t>In response, academics began to write about these thorny issues, and scholars were beginning to view these "applied ethics" questions as the purview of philosophy and theology. "Bioethics"—or, at the time, "medical ethics"—had become a legitimate area of scholarly attention</a:t>
            </a:r>
            <a:br>
              <a:rPr lang="en-US" dirty="0"/>
            </a:b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1960- 1970s</a:t>
            </a:r>
          </a:p>
        </p:txBody>
      </p:sp>
      <p:sp>
        <p:nvSpPr>
          <p:cNvPr id="3" name="Content Placeholder 2"/>
          <p:cNvSpPr>
            <a:spLocks noGrp="1"/>
          </p:cNvSpPr>
          <p:nvPr>
            <p:ph idx="1"/>
          </p:nvPr>
        </p:nvSpPr>
        <p:spPr>
          <a:xfrm>
            <a:off x="152400" y="1295400"/>
            <a:ext cx="8915400" cy="5562600"/>
          </a:xfrm>
        </p:spPr>
        <p:txBody>
          <a:bodyPr>
            <a:normAutofit fontScale="77500" lnSpcReduction="20000"/>
          </a:bodyPr>
          <a:lstStyle/>
          <a:p>
            <a:pPr>
              <a:lnSpc>
                <a:spcPct val="120000"/>
              </a:lnSpc>
            </a:pPr>
            <a:r>
              <a:rPr lang="en-US" sz="3400" dirty="0">
                <a:solidFill>
                  <a:schemeClr val="bg1"/>
                </a:solidFill>
                <a:latin typeface="Comic Sans MS" pitchFamily="66" charset="0"/>
              </a:rPr>
              <a:t>In its early years, the study of bioethical questions was undertaken by a handful of </a:t>
            </a:r>
            <a:r>
              <a:rPr lang="en-US" sz="3400" dirty="0">
                <a:solidFill>
                  <a:schemeClr val="bg1"/>
                </a:solidFill>
                <a:highlight>
                  <a:srgbClr val="808080"/>
                </a:highlight>
                <a:latin typeface="Comic Sans MS" pitchFamily="66" charset="0"/>
              </a:rPr>
              <a:t>scholars</a:t>
            </a:r>
            <a:r>
              <a:rPr lang="en-US" sz="3400" dirty="0">
                <a:solidFill>
                  <a:schemeClr val="bg1"/>
                </a:solidFill>
                <a:latin typeface="Comic Sans MS" pitchFamily="66" charset="0"/>
              </a:rPr>
              <a:t> whose academic home was traditional university departments of </a:t>
            </a:r>
            <a:r>
              <a:rPr lang="en-US" sz="3400" dirty="0">
                <a:solidFill>
                  <a:schemeClr val="bg1"/>
                </a:solidFill>
                <a:highlight>
                  <a:srgbClr val="808080"/>
                </a:highlight>
                <a:latin typeface="Comic Sans MS" pitchFamily="66" charset="0"/>
              </a:rPr>
              <a:t>religion or philosophy</a:t>
            </a:r>
            <a:r>
              <a:rPr lang="en-US" sz="3400" dirty="0">
                <a:solidFill>
                  <a:schemeClr val="bg1"/>
                </a:solidFill>
                <a:latin typeface="Comic Sans MS" pitchFamily="66" charset="0"/>
              </a:rPr>
              <a:t>. </a:t>
            </a:r>
          </a:p>
          <a:p>
            <a:pPr>
              <a:lnSpc>
                <a:spcPct val="170000"/>
              </a:lnSpc>
            </a:pPr>
            <a:r>
              <a:rPr lang="en-US" sz="3400" dirty="0">
                <a:solidFill>
                  <a:schemeClr val="bg1"/>
                </a:solidFill>
                <a:latin typeface="Comic Sans MS" pitchFamily="66" charset="0"/>
              </a:rPr>
              <a:t>wrote about the problems generated by the new medicine and technologies of the time, but they were not part of a discourse community that could be called an academic field or subject area. Individual scholars, working in isolation, began to legitimize bioethical issues as questions deserving rigorous academic study.</a:t>
            </a:r>
          </a:p>
          <a:p>
            <a:pPr>
              <a:buNone/>
            </a:pPr>
            <a:endParaRPr lang="en-US"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latin typeface="Comic Sans MS" pitchFamily="66" charset="0"/>
              </a:rPr>
              <a:t>1970s</a:t>
            </a:r>
          </a:p>
        </p:txBody>
      </p:sp>
      <p:sp>
        <p:nvSpPr>
          <p:cNvPr id="3" name="Content Placeholder 2"/>
          <p:cNvSpPr>
            <a:spLocks noGrp="1"/>
          </p:cNvSpPr>
          <p:nvPr>
            <p:ph idx="1"/>
          </p:nvPr>
        </p:nvSpPr>
        <p:spPr/>
        <p:txBody>
          <a:bodyPr>
            <a:normAutofit/>
          </a:bodyPr>
          <a:lstStyle/>
          <a:p>
            <a:r>
              <a:rPr lang="en-US" dirty="0">
                <a:solidFill>
                  <a:schemeClr val="bg1"/>
                </a:solidFill>
                <a:latin typeface="Comic Sans MS" pitchFamily="66" charset="0"/>
              </a:rPr>
              <a:t>Academic bioethics was born with the creation of the first "bioethics center."</a:t>
            </a:r>
            <a:endParaRPr lang="en-US" dirty="0"/>
          </a:p>
          <a:p>
            <a:r>
              <a:rPr lang="en-US" dirty="0">
                <a:solidFill>
                  <a:schemeClr val="bg1"/>
                </a:solidFill>
                <a:latin typeface="Comic Sans MS" pitchFamily="66" charset="0"/>
              </a:rPr>
              <a:t>The Institute of Society, Ethics and the Life Sciences. Founded by Daniel Callahan. 1970</a:t>
            </a:r>
          </a:p>
          <a:p>
            <a:r>
              <a:rPr lang="en-US" dirty="0">
                <a:solidFill>
                  <a:schemeClr val="bg1"/>
                </a:solidFill>
                <a:latin typeface="Comic Sans MS" pitchFamily="66" charset="0"/>
              </a:rPr>
              <a:t>The Kennedy Institute of Ethics, Georgetown University in 1971</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Tuskegee syphilis experiment</a:t>
            </a:r>
            <a:endParaRPr lang="en-US" dirty="0">
              <a:solidFill>
                <a:srgbClr val="FFC000"/>
              </a:solidFill>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latin typeface="Comic Sans MS" pitchFamily="66" charset="0"/>
              </a:rPr>
              <a:t>The </a:t>
            </a:r>
            <a:r>
              <a:rPr lang="en-US" b="1" dirty="0">
                <a:solidFill>
                  <a:schemeClr val="bg1"/>
                </a:solidFill>
                <a:latin typeface="Comic Sans MS" pitchFamily="66" charset="0"/>
              </a:rPr>
              <a:t>Tuskegee syphilis experiment</a:t>
            </a:r>
            <a:r>
              <a:rPr lang="en-US" b="1" baseline="30000" dirty="0">
                <a:solidFill>
                  <a:schemeClr val="bg1"/>
                </a:solidFill>
                <a:latin typeface="Comic Sans MS" pitchFamily="66" charset="0"/>
              </a:rPr>
              <a:t> </a:t>
            </a:r>
            <a:r>
              <a:rPr lang="en-US" b="1" dirty="0">
                <a:solidFill>
                  <a:schemeClr val="bg1"/>
                </a:solidFill>
                <a:latin typeface="Comic Sans MS" pitchFamily="66" charset="0"/>
              </a:rPr>
              <a:t>   clinical study</a:t>
            </a:r>
            <a:r>
              <a:rPr lang="en-US" dirty="0">
                <a:solidFill>
                  <a:schemeClr val="bg1"/>
                </a:solidFill>
                <a:latin typeface="Comic Sans MS" pitchFamily="66" charset="0"/>
              </a:rPr>
              <a:t> conducted between 1932 and 1972 in Tuskegee, Alabama by the U.S. Public Health Service to study the natural progression of </a:t>
            </a:r>
            <a:r>
              <a:rPr lang="en-US" dirty="0">
                <a:solidFill>
                  <a:schemeClr val="bg1"/>
                </a:solidFill>
                <a:highlight>
                  <a:srgbClr val="808080"/>
                </a:highlight>
                <a:latin typeface="Comic Sans MS" pitchFamily="66" charset="0"/>
              </a:rPr>
              <a:t>untreated  syphilis </a:t>
            </a:r>
            <a:r>
              <a:rPr lang="en-US" dirty="0">
                <a:solidFill>
                  <a:schemeClr val="bg1"/>
                </a:solidFill>
                <a:latin typeface="Comic Sans MS" pitchFamily="66" charset="0"/>
              </a:rPr>
              <a:t>in rural </a:t>
            </a:r>
            <a:r>
              <a:rPr lang="en-US" dirty="0">
                <a:solidFill>
                  <a:schemeClr val="bg1"/>
                </a:solidFill>
                <a:highlight>
                  <a:srgbClr val="808080"/>
                </a:highlight>
                <a:latin typeface="Comic Sans MS" pitchFamily="66" charset="0"/>
              </a:rPr>
              <a:t>black men </a:t>
            </a:r>
            <a:r>
              <a:rPr lang="en-US" dirty="0">
                <a:solidFill>
                  <a:schemeClr val="bg1"/>
                </a:solidFill>
                <a:latin typeface="Comic Sans MS" pitchFamily="66" charset="0"/>
              </a:rPr>
              <a:t>who thought they were receiving free health care from the U.S. government</a:t>
            </a:r>
          </a:p>
          <a:p>
            <a:r>
              <a:rPr lang="en-US" dirty="0">
                <a:solidFill>
                  <a:schemeClr val="bg1"/>
                </a:solidFill>
                <a:latin typeface="Comic Sans MS" pitchFamily="66" charset="0"/>
              </a:rPr>
              <a:t>For participating in the study, the men were given free medical care, meals, and free burial insurance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rPr>
              <a:t>They were never told they had syphilis, nor were they ever treated for it.</a:t>
            </a:r>
          </a:p>
          <a:p>
            <a:r>
              <a:rPr lang="en-US" dirty="0">
                <a:solidFill>
                  <a:schemeClr val="bg1"/>
                </a:solidFill>
              </a:rPr>
              <a:t>the men were told they were being treated for </a:t>
            </a:r>
            <a:r>
              <a:rPr lang="en-US" dirty="0">
                <a:solidFill>
                  <a:schemeClr val="bg1"/>
                </a:solidFill>
                <a:highlight>
                  <a:srgbClr val="808080"/>
                </a:highlight>
              </a:rPr>
              <a:t>"bad blood," </a:t>
            </a:r>
            <a:r>
              <a:rPr lang="en-US" dirty="0">
                <a:solidFill>
                  <a:schemeClr val="bg1"/>
                </a:solidFill>
              </a:rPr>
              <a:t>a local term for various illnesses that include syphilis, anemia, and fatigue.</a:t>
            </a:r>
          </a:p>
        </p:txBody>
      </p:sp>
      <p:sp>
        <p:nvSpPr>
          <p:cNvPr id="4" name="Title 1"/>
          <p:cNvSpPr>
            <a:spLocks noGrp="1"/>
          </p:cNvSpPr>
          <p:nvPr>
            <p:ph type="title"/>
          </p:nvPr>
        </p:nvSpPr>
        <p:spPr/>
        <p:txBody>
          <a:bodyPr/>
          <a:lstStyle/>
          <a:p>
            <a:r>
              <a:rPr lang="en-US" b="1" dirty="0">
                <a:solidFill>
                  <a:srgbClr val="FFC000"/>
                </a:solidFill>
                <a:latin typeface="Comic Sans MS" pitchFamily="66" charset="0"/>
              </a:rPr>
              <a:t>Tuskegee syphilis experiment</a:t>
            </a:r>
            <a:endParaRPr lang="en-US" dirty="0">
              <a:solidFill>
                <a:srgbClr val="FFC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rPr>
              <a:t>The 40-year study was controversial for reasons related to  ethical standards; primarily because researchers knowingly </a:t>
            </a:r>
            <a:r>
              <a:rPr lang="en-US" dirty="0">
                <a:solidFill>
                  <a:schemeClr val="bg1"/>
                </a:solidFill>
                <a:highlight>
                  <a:srgbClr val="808080"/>
                </a:highlight>
              </a:rPr>
              <a:t>failed</a:t>
            </a:r>
            <a:r>
              <a:rPr lang="en-US" dirty="0">
                <a:solidFill>
                  <a:schemeClr val="bg1"/>
                </a:solidFill>
              </a:rPr>
              <a:t> to treat patients appropriately after the 1940s validation of  </a:t>
            </a:r>
            <a:r>
              <a:rPr lang="en-US" dirty="0">
                <a:solidFill>
                  <a:schemeClr val="bg1"/>
                </a:solidFill>
                <a:highlight>
                  <a:srgbClr val="808080"/>
                </a:highlight>
              </a:rPr>
              <a:t>penicillin</a:t>
            </a:r>
            <a:r>
              <a:rPr lang="en-US" dirty="0">
                <a:solidFill>
                  <a:schemeClr val="bg1"/>
                </a:solidFill>
              </a:rPr>
              <a:t> as an effective cure for the disease they were studying.</a:t>
            </a:r>
          </a:p>
        </p:txBody>
      </p:sp>
      <p:sp>
        <p:nvSpPr>
          <p:cNvPr id="4" name="Title 1"/>
          <p:cNvSpPr>
            <a:spLocks noGrp="1"/>
          </p:cNvSpPr>
          <p:nvPr>
            <p:ph type="title"/>
          </p:nvPr>
        </p:nvSpPr>
        <p:spPr/>
        <p:txBody>
          <a:bodyPr/>
          <a:lstStyle/>
          <a:p>
            <a:r>
              <a:rPr lang="en-US" b="1" dirty="0">
                <a:solidFill>
                  <a:srgbClr val="FFC000"/>
                </a:solidFill>
                <a:latin typeface="Comic Sans MS" pitchFamily="66" charset="0"/>
              </a:rPr>
              <a:t>Tuskegee syphilis experiment</a:t>
            </a:r>
            <a:endParaRPr lang="en-US" dirty="0">
              <a:solidFill>
                <a:srgbClr val="FFC000"/>
              </a:solidFill>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bg1"/>
                </a:solidFill>
              </a:rPr>
              <a:t>The victims of the study included numerous </a:t>
            </a:r>
            <a:r>
              <a:rPr lang="en-US" dirty="0">
                <a:solidFill>
                  <a:schemeClr val="bg1"/>
                </a:solidFill>
                <a:highlight>
                  <a:srgbClr val="808080"/>
                </a:highlight>
              </a:rPr>
              <a:t>men who died of syphilis,</a:t>
            </a:r>
            <a:r>
              <a:rPr lang="en-US" dirty="0">
                <a:solidFill>
                  <a:schemeClr val="bg1"/>
                </a:solidFill>
              </a:rPr>
              <a:t> </a:t>
            </a:r>
            <a:r>
              <a:rPr lang="en-US" dirty="0">
                <a:solidFill>
                  <a:schemeClr val="bg1"/>
                </a:solidFill>
                <a:highlight>
                  <a:srgbClr val="808080"/>
                </a:highlight>
              </a:rPr>
              <a:t>wives who contracted the disease,</a:t>
            </a:r>
            <a:r>
              <a:rPr lang="en-US" dirty="0">
                <a:solidFill>
                  <a:schemeClr val="bg1"/>
                </a:solidFill>
              </a:rPr>
              <a:t> and </a:t>
            </a:r>
            <a:r>
              <a:rPr lang="en-US" dirty="0">
                <a:solidFill>
                  <a:schemeClr val="bg1"/>
                </a:solidFill>
                <a:highlight>
                  <a:srgbClr val="808080"/>
                </a:highlight>
              </a:rPr>
              <a:t>children born with  congenital syphilis.</a:t>
            </a:r>
          </a:p>
        </p:txBody>
      </p:sp>
      <p:sp>
        <p:nvSpPr>
          <p:cNvPr id="4" name="Title 1"/>
          <p:cNvSpPr>
            <a:spLocks noGrp="1"/>
          </p:cNvSpPr>
          <p:nvPr>
            <p:ph type="title"/>
          </p:nvPr>
        </p:nvSpPr>
        <p:spPr/>
        <p:txBody>
          <a:bodyPr/>
          <a:lstStyle/>
          <a:p>
            <a:r>
              <a:rPr lang="en-US" b="1" dirty="0">
                <a:solidFill>
                  <a:srgbClr val="FFC000"/>
                </a:solidFill>
                <a:latin typeface="Comic Sans MS" pitchFamily="66" charset="0"/>
              </a:rPr>
              <a:t>Tuskegee syphilis experiment</a:t>
            </a:r>
            <a:endParaRPr lang="en-US" dirty="0">
              <a:solidFill>
                <a:srgbClr val="FFC000"/>
              </a:solidFill>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solidFill>
                  <a:schemeClr val="bg1"/>
                </a:solidFill>
              </a:rPr>
              <a:t>led to major changes in U.S. law and regulation on the protection of participants in clinical studies. Now studies require informed consent , communication of  diagnosis, and accurate reporting of test results.</a:t>
            </a:r>
          </a:p>
          <a:p>
            <a:endParaRPr lang="en-US" dirty="0"/>
          </a:p>
        </p:txBody>
      </p:sp>
      <p:sp>
        <p:nvSpPr>
          <p:cNvPr id="4" name="Title 1"/>
          <p:cNvSpPr>
            <a:spLocks noGrp="1"/>
          </p:cNvSpPr>
          <p:nvPr>
            <p:ph type="title"/>
          </p:nvPr>
        </p:nvSpPr>
        <p:spPr/>
        <p:txBody>
          <a:bodyPr/>
          <a:lstStyle/>
          <a:p>
            <a:r>
              <a:rPr lang="en-US" b="1" dirty="0">
                <a:solidFill>
                  <a:srgbClr val="FFC000"/>
                </a:solidFill>
                <a:latin typeface="Comic Sans MS" pitchFamily="66" charset="0"/>
              </a:rPr>
              <a:t>Tuskegee syphilis experiment</a:t>
            </a:r>
            <a:endParaRPr lang="en-US" dirty="0">
              <a:solidFill>
                <a:srgbClr val="FFC000"/>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solidFill>
                  <a:schemeClr val="bg1"/>
                </a:solidFill>
              </a:rPr>
              <a:t>The Tuskegee Syphilis Study, cited as "arguably the most infamous biomedical research study  in the history of the US”  led to the establishment of the  </a:t>
            </a:r>
            <a:r>
              <a:rPr lang="en-US" dirty="0">
                <a:solidFill>
                  <a:srgbClr val="FFC000"/>
                </a:solidFill>
                <a:highlight>
                  <a:srgbClr val="808080"/>
                </a:highlight>
              </a:rPr>
              <a:t>Office for Human Research Protections (OHRP)</a:t>
            </a:r>
            <a:r>
              <a:rPr lang="en-US" dirty="0">
                <a:solidFill>
                  <a:srgbClr val="FFC000"/>
                </a:solidFill>
              </a:rPr>
              <a:t>.</a:t>
            </a:r>
            <a:r>
              <a:rPr lang="en-US" baseline="30000" dirty="0">
                <a:solidFill>
                  <a:srgbClr val="FFC000"/>
                </a:solidFill>
              </a:rPr>
              <a:t> </a:t>
            </a:r>
            <a:r>
              <a:rPr lang="en-US" dirty="0">
                <a:solidFill>
                  <a:schemeClr val="bg1"/>
                </a:solidFill>
              </a:rPr>
              <a:t>It also led to federal laws and regulations requiring  Institutional Review Boards for the protection of human subjects in studies involving human subjects. </a:t>
            </a:r>
            <a:r>
              <a:rPr lang="en-US" dirty="0">
                <a:solidFill>
                  <a:srgbClr val="FFC000"/>
                </a:solidFill>
              </a:rPr>
              <a:t>The Office for Human Research Protections (OHRP) </a:t>
            </a:r>
            <a:r>
              <a:rPr lang="en-US" dirty="0">
                <a:solidFill>
                  <a:schemeClr val="bg1"/>
                </a:solidFill>
              </a:rPr>
              <a:t>manages this responsibility within the </a:t>
            </a:r>
            <a:r>
              <a:rPr lang="en-US" dirty="0">
                <a:solidFill>
                  <a:srgbClr val="FFC000"/>
                </a:solidFill>
              </a:rPr>
              <a:t>US  Department of Health and Human Services.(HHS).</a:t>
            </a:r>
          </a:p>
        </p:txBody>
      </p:sp>
      <p:sp>
        <p:nvSpPr>
          <p:cNvPr id="4" name="Title 1"/>
          <p:cNvSpPr>
            <a:spLocks noGrp="1"/>
          </p:cNvSpPr>
          <p:nvPr>
            <p:ph type="title"/>
          </p:nvPr>
        </p:nvSpPr>
        <p:spPr/>
        <p:txBody>
          <a:bodyPr/>
          <a:lstStyle/>
          <a:p>
            <a:r>
              <a:rPr lang="en-US" b="1" dirty="0">
                <a:solidFill>
                  <a:srgbClr val="FFC000"/>
                </a:solidFill>
                <a:latin typeface="Comic Sans MS" pitchFamily="66" charset="0"/>
              </a:rPr>
              <a:t>Tuskegee syphilis experiment</a:t>
            </a:r>
            <a:endParaRPr lang="en-US" dirty="0">
              <a:solidFill>
                <a:srgbClr val="FFC000"/>
              </a:solidFill>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50623"/>
          </a:xfrm>
        </p:spPr>
        <p:txBody>
          <a:bodyPr>
            <a:normAutofit fontScale="90000"/>
          </a:bodyPr>
          <a:lstStyle/>
          <a:p>
            <a:pPr lvl="0"/>
            <a:br>
              <a:rPr lang="ar-SA" b="1" dirty="0">
                <a:solidFill>
                  <a:srgbClr val="FFC000"/>
                </a:solidFill>
                <a:latin typeface="Comic Sans MS" pitchFamily="66" charset="0"/>
              </a:rPr>
            </a:br>
            <a:r>
              <a:rPr lang="en-US" b="1" dirty="0">
                <a:solidFill>
                  <a:srgbClr val="FFC000"/>
                </a:solidFill>
                <a:latin typeface="Comic Sans MS" pitchFamily="66" charset="0"/>
              </a:rPr>
              <a:t>Hippocratic Oath - value over the centuries</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solidFill>
                  <a:schemeClr val="bg1"/>
                </a:solidFill>
                <a:highlight>
                  <a:srgbClr val="808080"/>
                </a:highlight>
              </a:rPr>
              <a:t>Hippocrates</a:t>
            </a:r>
            <a:r>
              <a:rPr lang="en-US" dirty="0">
                <a:solidFill>
                  <a:schemeClr val="bg1"/>
                </a:solidFill>
              </a:rPr>
              <a:t>, often referred to as the </a:t>
            </a:r>
            <a:r>
              <a:rPr lang="en-US" dirty="0">
                <a:solidFill>
                  <a:schemeClr val="bg1"/>
                </a:solidFill>
                <a:highlight>
                  <a:srgbClr val="808080"/>
                </a:highlight>
              </a:rPr>
              <a:t>“Father of Medicine,</a:t>
            </a:r>
            <a:r>
              <a:rPr lang="en-US" dirty="0">
                <a:solidFill>
                  <a:schemeClr val="bg1"/>
                </a:solidFill>
              </a:rPr>
              <a:t>” was an ancient </a:t>
            </a:r>
            <a:r>
              <a:rPr lang="en-US" dirty="0">
                <a:solidFill>
                  <a:schemeClr val="bg1"/>
                </a:solidFill>
                <a:highlight>
                  <a:srgbClr val="808080"/>
                </a:highlight>
              </a:rPr>
              <a:t>Greek physician </a:t>
            </a:r>
            <a:r>
              <a:rPr lang="en-US" dirty="0">
                <a:solidFill>
                  <a:schemeClr val="bg1"/>
                </a:solidFill>
              </a:rPr>
              <a:t>who is said to have lived according to outstanding moral values and ethical medical practice. </a:t>
            </a:r>
          </a:p>
          <a:p>
            <a:r>
              <a:rPr lang="en-US" dirty="0">
                <a:solidFill>
                  <a:schemeClr val="bg1"/>
                </a:solidFill>
              </a:rPr>
              <a:t>Although the oath has been subject to much debate over the centuries, both in terms of its content and its author, it remains one of </a:t>
            </a:r>
            <a:r>
              <a:rPr lang="en-US" dirty="0">
                <a:solidFill>
                  <a:schemeClr val="bg1"/>
                </a:solidFill>
                <a:highlight>
                  <a:srgbClr val="808080"/>
                </a:highlight>
              </a:rPr>
              <a:t>the most quoted documents in the history of medicine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a:t>
            </a:r>
          </a:p>
        </p:txBody>
      </p:sp>
      <p:sp>
        <p:nvSpPr>
          <p:cNvPr id="3" name="Content Placeholder 2"/>
          <p:cNvSpPr>
            <a:spLocks noGrp="1"/>
          </p:cNvSpPr>
          <p:nvPr>
            <p:ph idx="1"/>
          </p:nvPr>
        </p:nvSpPr>
        <p:spPr/>
        <p:txBody>
          <a:bodyPr/>
          <a:lstStyle/>
          <a:p>
            <a:r>
              <a:rPr lang="en-US" dirty="0">
                <a:solidFill>
                  <a:schemeClr val="bg1"/>
                </a:solidFill>
              </a:rPr>
              <a:t>Is a set of research ethics principles  for </a:t>
            </a:r>
            <a:r>
              <a:rPr lang="en-US" dirty="0">
                <a:solidFill>
                  <a:schemeClr val="bg1"/>
                </a:solidFill>
                <a:highlight>
                  <a:srgbClr val="808080"/>
                </a:highlight>
              </a:rPr>
              <a:t>human experimentation </a:t>
            </a:r>
            <a:r>
              <a:rPr lang="en-US" dirty="0">
                <a:solidFill>
                  <a:schemeClr val="bg1"/>
                </a:solidFill>
              </a:rPr>
              <a:t>set as a result of the Subsequent Nuremberg Trials at the end of the Second World War.</a:t>
            </a:r>
          </a:p>
          <a:p>
            <a:endParaRPr lang="en-US"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bg1"/>
                </a:solidFill>
              </a:rPr>
              <a:t>1. The </a:t>
            </a:r>
            <a:r>
              <a:rPr lang="en-US" dirty="0">
                <a:solidFill>
                  <a:schemeClr val="bg1"/>
                </a:solidFill>
                <a:highlight>
                  <a:srgbClr val="808080"/>
                </a:highlight>
              </a:rPr>
              <a:t>voluntary </a:t>
            </a:r>
            <a:r>
              <a:rPr lang="en-US" dirty="0">
                <a:solidFill>
                  <a:srgbClr val="FFC000"/>
                </a:solidFill>
                <a:highlight>
                  <a:srgbClr val="808080"/>
                </a:highlight>
              </a:rPr>
              <a:t>consent</a:t>
            </a:r>
            <a:r>
              <a:rPr lang="en-US" dirty="0">
                <a:solidFill>
                  <a:schemeClr val="bg1"/>
                </a:solidFill>
                <a:highlight>
                  <a:srgbClr val="808080"/>
                </a:highlight>
              </a:rPr>
              <a:t> </a:t>
            </a:r>
            <a:r>
              <a:rPr lang="en-US" dirty="0">
                <a:solidFill>
                  <a:schemeClr val="bg1"/>
                </a:solidFill>
              </a:rPr>
              <a:t>of the human subject is absolutely </a:t>
            </a:r>
            <a:r>
              <a:rPr lang="en-US" dirty="0">
                <a:solidFill>
                  <a:srgbClr val="FFC000"/>
                </a:solidFill>
              </a:rPr>
              <a:t>essential</a:t>
            </a:r>
            <a:r>
              <a:rPr lang="en-US" dirty="0">
                <a:solidFill>
                  <a:schemeClr val="bg1"/>
                </a:solidFill>
              </a:rPr>
              <a:t>. This means that the person involved should have  </a:t>
            </a:r>
            <a:r>
              <a:rPr lang="en-US" dirty="0">
                <a:solidFill>
                  <a:srgbClr val="FFC000"/>
                </a:solidFill>
              </a:rPr>
              <a:t>legal</a:t>
            </a:r>
            <a:r>
              <a:rPr lang="en-US" dirty="0">
                <a:solidFill>
                  <a:schemeClr val="bg1"/>
                </a:solidFill>
              </a:rPr>
              <a:t> capacity to give consent; should be so situated as to be able to exercise free power of choice, without the intervention of any element of force, fraud, deceit, duress, over-reaching, or other ulterior form of constraint or coercion; and should have sufficient knowledge and comprehension of the elements of the subject matter involved as to enable him/her to make an understanding and enlightened decision.</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2. The experiment should be such as to yield </a:t>
            </a:r>
            <a:r>
              <a:rPr lang="en-US" dirty="0">
                <a:solidFill>
                  <a:schemeClr val="bg1"/>
                </a:solidFill>
                <a:highlight>
                  <a:srgbClr val="808080"/>
                </a:highlight>
              </a:rPr>
              <a:t>fruitful results for the good of society</a:t>
            </a:r>
            <a:r>
              <a:rPr lang="en-US" dirty="0">
                <a:solidFill>
                  <a:schemeClr val="bg1"/>
                </a:solidFill>
              </a:rPr>
              <a:t>, unprocurable by other methods or means of study, and </a:t>
            </a:r>
            <a:r>
              <a:rPr lang="en-US" dirty="0">
                <a:solidFill>
                  <a:srgbClr val="FFC000"/>
                </a:solidFill>
                <a:highlight>
                  <a:srgbClr val="808080"/>
                </a:highlight>
              </a:rPr>
              <a:t>not  random and unnecessary </a:t>
            </a:r>
            <a:r>
              <a:rPr lang="en-US" dirty="0">
                <a:solidFill>
                  <a:schemeClr val="bg1"/>
                </a:solidFill>
              </a:rPr>
              <a:t>in nature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a:xfrm>
            <a:off x="457200" y="1646237"/>
            <a:ext cx="8458200" cy="4525963"/>
          </a:xfrm>
        </p:spPr>
        <p:txBody>
          <a:bodyPr/>
          <a:lstStyle/>
          <a:p>
            <a:pPr>
              <a:buNone/>
            </a:pPr>
            <a:r>
              <a:rPr lang="en-US" dirty="0">
                <a:solidFill>
                  <a:schemeClr val="bg1"/>
                </a:solidFill>
              </a:rPr>
              <a:t>3. The experiment should be </a:t>
            </a:r>
            <a:r>
              <a:rPr lang="en-US" dirty="0">
                <a:solidFill>
                  <a:schemeClr val="bg1"/>
                </a:solidFill>
                <a:highlight>
                  <a:srgbClr val="808080"/>
                </a:highlight>
              </a:rPr>
              <a:t>so designed and based on the results of  </a:t>
            </a:r>
            <a:r>
              <a:rPr lang="en-US" dirty="0">
                <a:solidFill>
                  <a:srgbClr val="FFC000"/>
                </a:solidFill>
                <a:highlight>
                  <a:srgbClr val="808080"/>
                </a:highlight>
              </a:rPr>
              <a:t>animal experimentation </a:t>
            </a:r>
            <a:r>
              <a:rPr lang="en-US" dirty="0">
                <a:solidFill>
                  <a:schemeClr val="bg1"/>
                </a:solidFill>
              </a:rPr>
              <a:t>and a knowledge of the natural history of the disease or other problem under study that the anticipated results will justify the performance of the experiment.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4. The experiment should be </a:t>
            </a:r>
            <a:r>
              <a:rPr lang="en-US" dirty="0">
                <a:solidFill>
                  <a:schemeClr val="bg1"/>
                </a:solidFill>
                <a:highlight>
                  <a:srgbClr val="808080"/>
                </a:highlight>
              </a:rPr>
              <a:t>so conducted </a:t>
            </a:r>
            <a:r>
              <a:rPr lang="en-US" dirty="0">
                <a:solidFill>
                  <a:schemeClr val="bg1"/>
                </a:solidFill>
              </a:rPr>
              <a:t>as </a:t>
            </a:r>
            <a:r>
              <a:rPr lang="en-US" dirty="0">
                <a:solidFill>
                  <a:schemeClr val="bg1"/>
                </a:solidFill>
                <a:highlight>
                  <a:srgbClr val="808080"/>
                </a:highlight>
              </a:rPr>
              <a:t>to avoid</a:t>
            </a:r>
            <a:r>
              <a:rPr lang="en-US" dirty="0">
                <a:solidFill>
                  <a:schemeClr val="bg1"/>
                </a:solidFill>
              </a:rPr>
              <a:t> all unnecessary </a:t>
            </a:r>
            <a:r>
              <a:rPr lang="en-US" dirty="0">
                <a:solidFill>
                  <a:srgbClr val="FFC000"/>
                </a:solidFill>
                <a:highlight>
                  <a:srgbClr val="808080"/>
                </a:highlight>
              </a:rPr>
              <a:t>physical and mental </a:t>
            </a:r>
            <a:r>
              <a:rPr lang="en-US" dirty="0">
                <a:solidFill>
                  <a:schemeClr val="bg1"/>
                </a:solidFill>
                <a:highlight>
                  <a:srgbClr val="808080"/>
                </a:highlight>
              </a:rPr>
              <a:t>suffering and injury.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5. </a:t>
            </a:r>
            <a:r>
              <a:rPr lang="en-US" dirty="0">
                <a:solidFill>
                  <a:schemeClr val="bg1"/>
                </a:solidFill>
                <a:highlight>
                  <a:srgbClr val="808080"/>
                </a:highlight>
              </a:rPr>
              <a:t>No experiment </a:t>
            </a:r>
            <a:r>
              <a:rPr lang="en-US" dirty="0">
                <a:solidFill>
                  <a:schemeClr val="bg1"/>
                </a:solidFill>
              </a:rPr>
              <a:t>should be conducted where there is a prior reason to believe that </a:t>
            </a:r>
            <a:r>
              <a:rPr lang="en-US" dirty="0">
                <a:solidFill>
                  <a:schemeClr val="bg1"/>
                </a:solidFill>
                <a:highlight>
                  <a:srgbClr val="808080"/>
                </a:highlight>
              </a:rPr>
              <a:t>death or disabling </a:t>
            </a:r>
            <a:r>
              <a:rPr lang="en-US" dirty="0">
                <a:solidFill>
                  <a:srgbClr val="FFC000"/>
                </a:solidFill>
                <a:highlight>
                  <a:srgbClr val="808080"/>
                </a:highlight>
              </a:rPr>
              <a:t>injury</a:t>
            </a:r>
            <a:r>
              <a:rPr lang="en-US" dirty="0">
                <a:solidFill>
                  <a:schemeClr val="bg1"/>
                </a:solidFill>
                <a:highlight>
                  <a:srgbClr val="808080"/>
                </a:highlight>
              </a:rPr>
              <a:t> will occur.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6. The </a:t>
            </a:r>
            <a:r>
              <a:rPr lang="en-US" dirty="0">
                <a:solidFill>
                  <a:schemeClr val="bg1"/>
                </a:solidFill>
                <a:highlight>
                  <a:srgbClr val="808080"/>
                </a:highlight>
              </a:rPr>
              <a:t>degree of risk </a:t>
            </a:r>
            <a:r>
              <a:rPr lang="en-US" dirty="0">
                <a:solidFill>
                  <a:schemeClr val="bg1"/>
                </a:solidFill>
              </a:rPr>
              <a:t>to be taken </a:t>
            </a:r>
            <a:r>
              <a:rPr lang="en-US" dirty="0">
                <a:solidFill>
                  <a:schemeClr val="bg1"/>
                </a:solidFill>
                <a:highlight>
                  <a:srgbClr val="808080"/>
                </a:highlight>
              </a:rPr>
              <a:t>should never exceed </a:t>
            </a:r>
            <a:r>
              <a:rPr lang="en-US" dirty="0">
                <a:solidFill>
                  <a:schemeClr val="bg1"/>
                </a:solidFill>
              </a:rPr>
              <a:t>that determined by the </a:t>
            </a:r>
            <a:r>
              <a:rPr lang="en-US" dirty="0">
                <a:solidFill>
                  <a:srgbClr val="FFC000"/>
                </a:solidFill>
                <a:highlight>
                  <a:srgbClr val="808080"/>
                </a:highlight>
              </a:rPr>
              <a:t>humanitarian </a:t>
            </a:r>
            <a:r>
              <a:rPr lang="en-US" dirty="0">
                <a:solidFill>
                  <a:schemeClr val="bg1"/>
                </a:solidFill>
                <a:highlight>
                  <a:srgbClr val="808080"/>
                </a:highlight>
              </a:rPr>
              <a:t>importance of the problem to be solved </a:t>
            </a:r>
            <a:r>
              <a:rPr lang="en-US" dirty="0">
                <a:solidFill>
                  <a:schemeClr val="bg1"/>
                </a:solidFill>
              </a:rPr>
              <a:t>by the experiment.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7. </a:t>
            </a:r>
            <a:r>
              <a:rPr lang="en-US" dirty="0">
                <a:solidFill>
                  <a:schemeClr val="bg1"/>
                </a:solidFill>
                <a:highlight>
                  <a:srgbClr val="808080"/>
                </a:highlight>
              </a:rPr>
              <a:t>Proper preparations </a:t>
            </a:r>
            <a:r>
              <a:rPr lang="en-US" dirty="0">
                <a:solidFill>
                  <a:schemeClr val="bg1"/>
                </a:solidFill>
              </a:rPr>
              <a:t>should be made, and adequate facilities provided to protect the experimental subject against even remote possibilities of injury, disability, or death.</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8. The </a:t>
            </a:r>
            <a:r>
              <a:rPr lang="en-US" dirty="0">
                <a:solidFill>
                  <a:schemeClr val="bg1"/>
                </a:solidFill>
                <a:highlight>
                  <a:srgbClr val="808080"/>
                </a:highlight>
              </a:rPr>
              <a:t>experiment</a:t>
            </a:r>
            <a:r>
              <a:rPr lang="en-US" dirty="0">
                <a:solidFill>
                  <a:schemeClr val="bg1"/>
                </a:solidFill>
              </a:rPr>
              <a:t> should be </a:t>
            </a:r>
            <a:r>
              <a:rPr lang="en-US" dirty="0">
                <a:solidFill>
                  <a:schemeClr val="bg1"/>
                </a:solidFill>
                <a:highlight>
                  <a:srgbClr val="808080"/>
                </a:highlight>
              </a:rPr>
              <a:t>conducted only by scientifically qualified persons</a:t>
            </a:r>
            <a:r>
              <a:rPr lang="en-US" dirty="0">
                <a:solidFill>
                  <a:schemeClr val="bg1"/>
                </a:solidFill>
              </a:rPr>
              <a:t>. The highest degree of skill and care should be required through all stages of the experiment of those who conduct or engage in the experiment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9. During the course of the experiment the </a:t>
            </a:r>
            <a:r>
              <a:rPr lang="en-US" dirty="0">
                <a:solidFill>
                  <a:schemeClr val="bg1"/>
                </a:solidFill>
                <a:highlight>
                  <a:srgbClr val="808080"/>
                </a:highlight>
              </a:rPr>
              <a:t>human subject </a:t>
            </a:r>
            <a:r>
              <a:rPr lang="en-US" dirty="0">
                <a:solidFill>
                  <a:schemeClr val="bg1"/>
                </a:solidFill>
              </a:rPr>
              <a:t>should be at </a:t>
            </a:r>
            <a:r>
              <a:rPr lang="en-US" dirty="0">
                <a:solidFill>
                  <a:srgbClr val="FFC000"/>
                </a:solidFill>
                <a:highlight>
                  <a:srgbClr val="808080"/>
                </a:highlight>
              </a:rPr>
              <a:t>liberty</a:t>
            </a:r>
            <a:r>
              <a:rPr lang="en-US" dirty="0">
                <a:solidFill>
                  <a:schemeClr val="bg1"/>
                </a:solidFill>
                <a:highlight>
                  <a:srgbClr val="808080"/>
                </a:highlight>
              </a:rPr>
              <a:t> to bring the experiment to an end </a:t>
            </a:r>
            <a:r>
              <a:rPr lang="en-US" dirty="0">
                <a:solidFill>
                  <a:schemeClr val="bg1"/>
                </a:solidFill>
              </a:rPr>
              <a:t>if he has reached the physical or mental state where continuation of the experiment seems to him to be impossible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The Oath</a:t>
            </a:r>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a:solidFill>
                  <a:schemeClr val="bg1"/>
                </a:solidFill>
                <a:latin typeface="Comic Sans MS" pitchFamily="66" charset="0"/>
              </a:rPr>
              <a:t>I swear by Apollo, the healer,  Asclepius, </a:t>
            </a:r>
            <a:r>
              <a:rPr lang="en-US" dirty="0" err="1">
                <a:solidFill>
                  <a:schemeClr val="bg1"/>
                </a:solidFill>
                <a:latin typeface="Comic Sans MS" pitchFamily="66" charset="0"/>
              </a:rPr>
              <a:t>Hygieia</a:t>
            </a:r>
            <a:r>
              <a:rPr lang="en-US" dirty="0">
                <a:solidFill>
                  <a:schemeClr val="bg1"/>
                </a:solidFill>
                <a:latin typeface="Comic Sans MS" pitchFamily="66" charset="0"/>
              </a:rPr>
              <a:t>, and Panacea, and I take to witness all the gods, all the goddesses, to keep according to my ability and my judgment, the following Oath and agreement:</a:t>
            </a:r>
          </a:p>
          <a:p>
            <a:r>
              <a:rPr lang="en-US" dirty="0">
                <a:solidFill>
                  <a:schemeClr val="bg1"/>
                </a:solidFill>
                <a:latin typeface="Comic Sans MS" pitchFamily="66" charset="0"/>
              </a:rPr>
              <a:t>To consider dear to me, as my parents, him who taught me  this art ; to live in common with him and, if necessary, to share my goods with him; To look upon his children as my own brothers, to </a:t>
            </a:r>
            <a:r>
              <a:rPr lang="en-US" u="sng" dirty="0">
                <a:solidFill>
                  <a:srgbClr val="FFC000"/>
                </a:solidFill>
                <a:latin typeface="Comic Sans MS" pitchFamily="66" charset="0"/>
              </a:rPr>
              <a:t>teach</a:t>
            </a:r>
            <a:r>
              <a:rPr lang="en-US" dirty="0">
                <a:solidFill>
                  <a:schemeClr val="bg1"/>
                </a:solidFill>
                <a:latin typeface="Comic Sans MS" pitchFamily="66" charset="0"/>
              </a:rPr>
              <a:t> them this art; and that by my teaching, I will impart a knowledge of this art to my own sons, and to my teacher's sons, and to disciples bound by an indenture and oath according to the medical laws, and no others.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Nuremberg code- 10 points</a:t>
            </a:r>
            <a:endParaRPr lang="en-US" dirty="0"/>
          </a:p>
        </p:txBody>
      </p:sp>
      <p:sp>
        <p:nvSpPr>
          <p:cNvPr id="3" name="Content Placeholder 2"/>
          <p:cNvSpPr>
            <a:spLocks noGrp="1"/>
          </p:cNvSpPr>
          <p:nvPr>
            <p:ph idx="1"/>
          </p:nvPr>
        </p:nvSpPr>
        <p:spPr/>
        <p:txBody>
          <a:bodyPr/>
          <a:lstStyle/>
          <a:p>
            <a:pPr>
              <a:buNone/>
            </a:pPr>
            <a:r>
              <a:rPr lang="en-US" dirty="0">
                <a:solidFill>
                  <a:schemeClr val="bg1"/>
                </a:solidFill>
              </a:rPr>
              <a:t>10. During the course of the experiment the </a:t>
            </a:r>
            <a:r>
              <a:rPr lang="en-US" dirty="0">
                <a:solidFill>
                  <a:schemeClr val="bg1"/>
                </a:solidFill>
                <a:highlight>
                  <a:srgbClr val="808080"/>
                </a:highlight>
              </a:rPr>
              <a:t>scientist</a:t>
            </a:r>
            <a:r>
              <a:rPr lang="en-US" dirty="0">
                <a:solidFill>
                  <a:schemeClr val="bg1"/>
                </a:solidFill>
              </a:rPr>
              <a:t> in charge must </a:t>
            </a:r>
            <a:r>
              <a:rPr lang="en-US" dirty="0">
                <a:solidFill>
                  <a:schemeClr val="bg1"/>
                </a:solidFill>
                <a:highlight>
                  <a:srgbClr val="808080"/>
                </a:highlight>
              </a:rPr>
              <a:t>be prepared to terminate the experiment</a:t>
            </a:r>
            <a:r>
              <a:rPr lang="en-US" dirty="0">
                <a:solidFill>
                  <a:schemeClr val="bg1"/>
                </a:solidFill>
              </a:rPr>
              <a:t> at any stage, if he has  </a:t>
            </a:r>
            <a:r>
              <a:rPr lang="en-US" dirty="0">
                <a:solidFill>
                  <a:srgbClr val="FFC000"/>
                </a:solidFill>
              </a:rPr>
              <a:t>probable cause </a:t>
            </a:r>
            <a:r>
              <a:rPr lang="en-US" dirty="0">
                <a:solidFill>
                  <a:schemeClr val="bg1"/>
                </a:solidFill>
              </a:rPr>
              <a:t>to believe, in the exercise of the good faith, superior skill and careful  judgment  required of him that a continuation of the experiment is likely to result in </a:t>
            </a:r>
            <a:r>
              <a:rPr lang="en-US" dirty="0">
                <a:solidFill>
                  <a:srgbClr val="FFC000"/>
                </a:solidFill>
              </a:rPr>
              <a:t>injury</a:t>
            </a:r>
            <a:r>
              <a:rPr lang="en-US" dirty="0">
                <a:solidFill>
                  <a:schemeClr val="bg1"/>
                </a:solidFill>
              </a:rPr>
              <a:t>, </a:t>
            </a:r>
            <a:r>
              <a:rPr lang="en-US" dirty="0">
                <a:solidFill>
                  <a:srgbClr val="FFC000"/>
                </a:solidFill>
              </a:rPr>
              <a:t>disability</a:t>
            </a:r>
            <a:r>
              <a:rPr lang="en-US" dirty="0">
                <a:solidFill>
                  <a:schemeClr val="bg1"/>
                </a:solidFill>
              </a:rPr>
              <a:t> or </a:t>
            </a:r>
            <a:r>
              <a:rPr lang="en-US" dirty="0">
                <a:solidFill>
                  <a:srgbClr val="FFC000"/>
                </a:solidFill>
              </a:rPr>
              <a:t>death</a:t>
            </a:r>
            <a:r>
              <a:rPr lang="en-US" dirty="0">
                <a:solidFill>
                  <a:schemeClr val="bg1"/>
                </a:solidFill>
              </a:rPr>
              <a:t> to </a:t>
            </a:r>
            <a:r>
              <a:rPr lang="en-US" dirty="0">
                <a:solidFill>
                  <a:srgbClr val="FFC000"/>
                </a:solidFill>
              </a:rPr>
              <a:t>the experimental subject.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Declaration of Geneva</a:t>
            </a:r>
          </a:p>
        </p:txBody>
      </p:sp>
      <p:sp>
        <p:nvSpPr>
          <p:cNvPr id="3" name="Content Placeholder 2"/>
          <p:cNvSpPr>
            <a:spLocks noGrp="1"/>
          </p:cNvSpPr>
          <p:nvPr>
            <p:ph idx="1"/>
          </p:nvPr>
        </p:nvSpPr>
        <p:spPr/>
        <p:txBody>
          <a:bodyPr>
            <a:normAutofit/>
          </a:bodyPr>
          <a:lstStyle/>
          <a:p>
            <a:r>
              <a:rPr lang="en-US" dirty="0">
                <a:solidFill>
                  <a:schemeClr val="bg1"/>
                </a:solidFill>
              </a:rPr>
              <a:t>The </a:t>
            </a:r>
            <a:r>
              <a:rPr lang="en-US" b="1" dirty="0">
                <a:solidFill>
                  <a:schemeClr val="bg1"/>
                </a:solidFill>
              </a:rPr>
              <a:t>Declaration of Geneva</a:t>
            </a:r>
            <a:r>
              <a:rPr lang="en-US" dirty="0">
                <a:solidFill>
                  <a:schemeClr val="bg1"/>
                </a:solidFill>
              </a:rPr>
              <a:t> was adopted by the General Assembly of the  </a:t>
            </a:r>
            <a:r>
              <a:rPr lang="en-US" u="sng" dirty="0">
                <a:solidFill>
                  <a:srgbClr val="FFC000"/>
                </a:solidFill>
              </a:rPr>
              <a:t>World Medical Association </a:t>
            </a:r>
            <a:r>
              <a:rPr lang="en-US" dirty="0">
                <a:solidFill>
                  <a:schemeClr val="bg1"/>
                </a:solidFill>
              </a:rPr>
              <a:t>at </a:t>
            </a:r>
            <a:r>
              <a:rPr lang="en-US" u="sng" dirty="0">
                <a:solidFill>
                  <a:srgbClr val="FFC000"/>
                </a:solidFill>
              </a:rPr>
              <a:t>Geneva </a:t>
            </a:r>
            <a:r>
              <a:rPr lang="en-US" dirty="0">
                <a:solidFill>
                  <a:schemeClr val="bg1"/>
                </a:solidFill>
              </a:rPr>
              <a:t>in 1948 and amended in 1968, 1984, 1994, 2005 and 2006. It is a declaration of </a:t>
            </a:r>
            <a:r>
              <a:rPr lang="en-US" dirty="0">
                <a:solidFill>
                  <a:srgbClr val="FFC000"/>
                </a:solidFill>
              </a:rPr>
              <a:t>physicians'</a:t>
            </a:r>
            <a:r>
              <a:rPr lang="en-US" dirty="0">
                <a:solidFill>
                  <a:schemeClr val="bg1"/>
                </a:solidFill>
              </a:rPr>
              <a:t> dedication to the </a:t>
            </a:r>
            <a:r>
              <a:rPr lang="en-US" dirty="0">
                <a:solidFill>
                  <a:srgbClr val="FFC000"/>
                </a:solidFill>
                <a:highlight>
                  <a:srgbClr val="808080"/>
                </a:highlight>
              </a:rPr>
              <a:t>humanitarian</a:t>
            </a:r>
            <a:r>
              <a:rPr lang="en-US" dirty="0">
                <a:solidFill>
                  <a:schemeClr val="bg1"/>
                </a:solidFill>
                <a:highlight>
                  <a:srgbClr val="808080"/>
                </a:highlight>
              </a:rPr>
              <a:t> goals of </a:t>
            </a:r>
            <a:r>
              <a:rPr lang="en-US" dirty="0">
                <a:solidFill>
                  <a:srgbClr val="FFC000"/>
                </a:solidFill>
                <a:highlight>
                  <a:srgbClr val="808080"/>
                </a:highlight>
              </a:rPr>
              <a:t>medicine</a:t>
            </a:r>
            <a:r>
              <a:rPr lang="en-US" dirty="0">
                <a:solidFill>
                  <a:schemeClr val="bg1"/>
                </a:solidFill>
              </a:rPr>
              <a:t>, a declaration that was especially important in view of the medical crimes which had just been committed in  </a:t>
            </a:r>
            <a:r>
              <a:rPr lang="en-US" dirty="0">
                <a:solidFill>
                  <a:srgbClr val="FFC000"/>
                </a:solidFill>
                <a:highlight>
                  <a:srgbClr val="808080"/>
                </a:highlight>
              </a:rPr>
              <a:t>Nazi Germany</a:t>
            </a:r>
            <a:r>
              <a:rPr lang="en-US" dirty="0">
                <a:solidFill>
                  <a:schemeClr val="bg1"/>
                </a:solidFill>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Declaration of Geneva</a:t>
            </a:r>
            <a:endParaRPr lang="en-US" dirty="0"/>
          </a:p>
        </p:txBody>
      </p:sp>
      <p:sp>
        <p:nvSpPr>
          <p:cNvPr id="3" name="Content Placeholder 2"/>
          <p:cNvSpPr>
            <a:spLocks noGrp="1"/>
          </p:cNvSpPr>
          <p:nvPr>
            <p:ph idx="1"/>
          </p:nvPr>
        </p:nvSpPr>
        <p:spPr/>
        <p:txBody>
          <a:bodyPr/>
          <a:lstStyle/>
          <a:p>
            <a:r>
              <a:rPr lang="en-US" dirty="0">
                <a:solidFill>
                  <a:schemeClr val="bg1"/>
                </a:solidFill>
              </a:rPr>
              <a:t>The Declaration of Geneva was intended as a revision  of </a:t>
            </a:r>
            <a:r>
              <a:rPr lang="en-US" dirty="0">
                <a:solidFill>
                  <a:schemeClr val="bg1"/>
                </a:solidFill>
                <a:highlight>
                  <a:srgbClr val="808080"/>
                </a:highlight>
              </a:rPr>
              <a:t>the  </a:t>
            </a:r>
            <a:r>
              <a:rPr lang="en-US" u="sng" dirty="0">
                <a:solidFill>
                  <a:srgbClr val="FFC000"/>
                </a:solidFill>
                <a:highlight>
                  <a:srgbClr val="808080"/>
                </a:highlight>
              </a:rPr>
              <a:t>Oath</a:t>
            </a:r>
            <a:r>
              <a:rPr lang="en-US" dirty="0">
                <a:solidFill>
                  <a:schemeClr val="bg1"/>
                </a:solidFill>
                <a:highlight>
                  <a:srgbClr val="808080"/>
                </a:highlight>
              </a:rPr>
              <a:t> of  </a:t>
            </a:r>
            <a:r>
              <a:rPr lang="en-US" u="sng" dirty="0">
                <a:solidFill>
                  <a:srgbClr val="FFC000"/>
                </a:solidFill>
                <a:highlight>
                  <a:srgbClr val="808080"/>
                </a:highlight>
              </a:rPr>
              <a:t>Hippocrates</a:t>
            </a:r>
            <a:r>
              <a:rPr lang="en-US" dirty="0">
                <a:solidFill>
                  <a:schemeClr val="bg1"/>
                </a:solidFill>
                <a:highlight>
                  <a:srgbClr val="808080"/>
                </a:highlight>
              </a:rPr>
              <a:t> </a:t>
            </a:r>
            <a:r>
              <a:rPr lang="en-US" dirty="0">
                <a:solidFill>
                  <a:schemeClr val="bg1"/>
                </a:solidFill>
              </a:rPr>
              <a:t>to a formulation of that oath's moral truths that could be comprehended and acknowledged in a modern way</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Declaration of Geneva</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solidFill>
                  <a:schemeClr val="bg1"/>
                </a:solidFill>
              </a:rPr>
              <a:t>AT THE TIME OF BEING ADMITTED AS A MEMBER OF THE MEDICAL PROFESSION: </a:t>
            </a:r>
          </a:p>
          <a:p>
            <a:r>
              <a:rPr lang="en-US" dirty="0">
                <a:solidFill>
                  <a:schemeClr val="bg1"/>
                </a:solidFill>
              </a:rPr>
              <a:t>I SOLEMNLY PLEDGE to consecrate my life to the service of humanity; </a:t>
            </a:r>
          </a:p>
          <a:p>
            <a:r>
              <a:rPr lang="en-US" dirty="0">
                <a:solidFill>
                  <a:schemeClr val="bg1"/>
                </a:solidFill>
              </a:rPr>
              <a:t>I WILL GIVE to my teachers the respect and gratitude that is their due; </a:t>
            </a:r>
          </a:p>
          <a:p>
            <a:r>
              <a:rPr lang="en-US" dirty="0">
                <a:solidFill>
                  <a:schemeClr val="bg1"/>
                </a:solidFill>
              </a:rPr>
              <a:t>I WILL PRACTICE my profession with conscience and dignity; </a:t>
            </a:r>
          </a:p>
          <a:p>
            <a:r>
              <a:rPr lang="en-US" dirty="0">
                <a:solidFill>
                  <a:schemeClr val="bg1"/>
                </a:solidFill>
              </a:rPr>
              <a:t>THE HEALTH OF MY PATIENT will be my first consideration; </a:t>
            </a:r>
          </a:p>
          <a:p>
            <a:r>
              <a:rPr lang="en-US" dirty="0">
                <a:solidFill>
                  <a:schemeClr val="bg1"/>
                </a:solidFill>
              </a:rPr>
              <a:t>I WILL RESPECT the secrets that are confided in me, even after the patient has died;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Declaration of Geneva</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chemeClr val="bg1"/>
                </a:solidFill>
              </a:rPr>
              <a:t>I WILL MAINTAIN by all the means in my power, the </a:t>
            </a:r>
            <a:r>
              <a:rPr lang="en-US" dirty="0" err="1">
                <a:solidFill>
                  <a:schemeClr val="bg1"/>
                </a:solidFill>
              </a:rPr>
              <a:t>honour</a:t>
            </a:r>
            <a:r>
              <a:rPr lang="en-US" dirty="0">
                <a:solidFill>
                  <a:schemeClr val="bg1"/>
                </a:solidFill>
              </a:rPr>
              <a:t> and the noble traditions of the medical profession; </a:t>
            </a:r>
          </a:p>
          <a:p>
            <a:r>
              <a:rPr lang="en-US" dirty="0">
                <a:solidFill>
                  <a:schemeClr val="bg1"/>
                </a:solidFill>
              </a:rPr>
              <a:t>MY COLLEAGUES will be my sisters and brothers; </a:t>
            </a:r>
          </a:p>
          <a:p>
            <a:r>
              <a:rPr lang="en-US" dirty="0">
                <a:solidFill>
                  <a:schemeClr val="bg1"/>
                </a:solidFill>
              </a:rPr>
              <a:t>I WILL NOT PERMIT considerations of age, disease or disability, creed, ethnic origin, gender, nationality, political affiliation, race, sexual orientation, social standing or any other factor to intervene between my duty and my patient; </a:t>
            </a:r>
          </a:p>
          <a:p>
            <a:r>
              <a:rPr lang="en-US" dirty="0">
                <a:solidFill>
                  <a:schemeClr val="bg1"/>
                </a:solidFill>
              </a:rPr>
              <a:t>I WILL MAINTAIN the utmost respect for human life; </a:t>
            </a:r>
          </a:p>
          <a:p>
            <a:r>
              <a:rPr lang="en-US" dirty="0">
                <a:solidFill>
                  <a:schemeClr val="bg1"/>
                </a:solidFill>
              </a:rPr>
              <a:t>I WILL NOT USE my medical knowledge to violate human rights and civil liberties, even under threat; </a:t>
            </a:r>
          </a:p>
          <a:p>
            <a:r>
              <a:rPr lang="en-US" dirty="0">
                <a:solidFill>
                  <a:schemeClr val="bg1"/>
                </a:solidFill>
              </a:rPr>
              <a:t>I MAKE THESE PROMISES solemnly, freely and upon my honor. </a:t>
            </a:r>
          </a:p>
          <a:p>
            <a:pPr>
              <a:buNone/>
            </a:pPr>
            <a:endParaRPr lang="en-US"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en-US" b="1" dirty="0">
                <a:solidFill>
                  <a:srgbClr val="FFC000"/>
                </a:solidFill>
              </a:rPr>
              <a:t>Declaration of Helsinki</a:t>
            </a:r>
            <a:endParaRPr lang="en-US" dirty="0">
              <a:solidFill>
                <a:srgbClr val="FFC000"/>
              </a:solidFill>
            </a:endParaRPr>
          </a:p>
        </p:txBody>
      </p:sp>
      <p:sp>
        <p:nvSpPr>
          <p:cNvPr id="3" name="Content Placeholder 2"/>
          <p:cNvSpPr>
            <a:spLocks noGrp="1"/>
          </p:cNvSpPr>
          <p:nvPr>
            <p:ph idx="1"/>
          </p:nvPr>
        </p:nvSpPr>
        <p:spPr/>
        <p:txBody>
          <a:bodyPr/>
          <a:lstStyle/>
          <a:p>
            <a:r>
              <a:rPr lang="en-US" dirty="0">
                <a:solidFill>
                  <a:schemeClr val="bg1"/>
                </a:solidFill>
              </a:rPr>
              <a:t>The </a:t>
            </a:r>
            <a:r>
              <a:rPr lang="en-US" b="1" dirty="0">
                <a:solidFill>
                  <a:schemeClr val="bg1"/>
                </a:solidFill>
              </a:rPr>
              <a:t>Declaration of Helsinki</a:t>
            </a:r>
            <a:r>
              <a:rPr lang="en-US" dirty="0">
                <a:solidFill>
                  <a:schemeClr val="bg1"/>
                </a:solidFill>
              </a:rPr>
              <a:t> is a set of ethical principles regarding  </a:t>
            </a:r>
            <a:r>
              <a:rPr lang="en-US" dirty="0">
                <a:solidFill>
                  <a:srgbClr val="FFC000"/>
                </a:solidFill>
                <a:highlight>
                  <a:srgbClr val="808080"/>
                </a:highlight>
              </a:rPr>
              <a:t>human experimentation </a:t>
            </a:r>
            <a:r>
              <a:rPr lang="en-US" dirty="0">
                <a:solidFill>
                  <a:schemeClr val="bg1"/>
                </a:solidFill>
              </a:rPr>
              <a:t>developed for the medical community by the  </a:t>
            </a:r>
            <a:r>
              <a:rPr lang="en-US" dirty="0">
                <a:solidFill>
                  <a:srgbClr val="FFC000"/>
                </a:solidFill>
              </a:rPr>
              <a:t>World Medical Association </a:t>
            </a:r>
            <a:r>
              <a:rPr lang="en-US" dirty="0">
                <a:solidFill>
                  <a:schemeClr val="bg1"/>
                </a:solidFill>
              </a:rPr>
              <a:t>(WMA). It is widely regarded as the cornerstone document of human </a:t>
            </a:r>
            <a:r>
              <a:rPr lang="en-US" dirty="0">
                <a:solidFill>
                  <a:srgbClr val="FFC000"/>
                </a:solidFill>
                <a:highlight>
                  <a:srgbClr val="808080"/>
                </a:highlight>
              </a:rPr>
              <a:t>research ethics</a:t>
            </a:r>
            <a:r>
              <a:rPr lang="en-US" dirty="0">
                <a:solidFill>
                  <a:srgbClr val="FFC000"/>
                </a:solidFill>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endParaRPr lang="en-US" b="1" dirty="0"/>
          </a:p>
          <a:p>
            <a:r>
              <a:rPr lang="en-US" dirty="0">
                <a:solidFill>
                  <a:schemeClr val="bg1"/>
                </a:solidFill>
              </a:rPr>
              <a:t>The Declaration was originally adopted in </a:t>
            </a:r>
            <a:r>
              <a:rPr lang="en-US" dirty="0">
                <a:solidFill>
                  <a:srgbClr val="FFC000"/>
                </a:solidFill>
              </a:rPr>
              <a:t>June 1964 in Helsinki, Finland</a:t>
            </a:r>
            <a:r>
              <a:rPr lang="en-US" dirty="0">
                <a:solidFill>
                  <a:schemeClr val="bg1"/>
                </a:solidFill>
              </a:rPr>
              <a:t> and has since undergone six revisions (the most recent at the General Assembly in October 2008) and two clarifications, growing considerably in length from 11 to 35 paragraphs (35 paragraphs in 2008 version). The Declaration is an important document in the history of research ethics as the first significant effort of the medical community to </a:t>
            </a:r>
            <a:r>
              <a:rPr lang="en-US" dirty="0">
                <a:solidFill>
                  <a:schemeClr val="bg1"/>
                </a:solidFill>
                <a:highlight>
                  <a:srgbClr val="808080"/>
                </a:highlight>
              </a:rPr>
              <a:t>regulate research itself, </a:t>
            </a:r>
            <a:r>
              <a:rPr lang="en-US" dirty="0">
                <a:solidFill>
                  <a:schemeClr val="bg1"/>
                </a:solidFill>
              </a:rPr>
              <a:t>and forms the basis of most subsequent documents</a:t>
            </a:r>
          </a:p>
          <a:p>
            <a:endParaRPr lang="en-US" dirty="0"/>
          </a:p>
        </p:txBody>
      </p:sp>
      <p:sp>
        <p:nvSpPr>
          <p:cNvPr id="4" name="Title 1"/>
          <p:cNvSpPr>
            <a:spLocks noGrp="1"/>
          </p:cNvSpPr>
          <p:nvPr>
            <p:ph type="title"/>
          </p:nvPr>
        </p:nvSpPr>
        <p:spPr/>
        <p:txBody>
          <a:bodyPr/>
          <a:lstStyle/>
          <a:p>
            <a:r>
              <a:rPr lang="en-US" b="1" dirty="0">
                <a:solidFill>
                  <a:srgbClr val="FFC000"/>
                </a:solidFill>
              </a:rPr>
              <a:t>Declaration of Helsinki</a:t>
            </a:r>
            <a:endParaRPr lang="en-US" dirty="0">
              <a:solidFill>
                <a:srgbClr val="FFC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The Oath</a:t>
            </a:r>
            <a:endParaRPr lang="en-US" dirty="0"/>
          </a:p>
        </p:txBody>
      </p:sp>
      <p:sp>
        <p:nvSpPr>
          <p:cNvPr id="3" name="Content Placeholder 2"/>
          <p:cNvSpPr>
            <a:spLocks noGrp="1"/>
          </p:cNvSpPr>
          <p:nvPr>
            <p:ph idx="1"/>
          </p:nvPr>
        </p:nvSpPr>
        <p:spPr/>
        <p:txBody>
          <a:bodyPr>
            <a:normAutofit fontScale="92500"/>
          </a:bodyPr>
          <a:lstStyle/>
          <a:p>
            <a:r>
              <a:rPr lang="en-US" dirty="0">
                <a:solidFill>
                  <a:schemeClr val="bg1"/>
                </a:solidFill>
                <a:latin typeface="Comic Sans MS" pitchFamily="66" charset="0"/>
              </a:rPr>
              <a:t>I will prescribe regimens for the good of my patients according to my ability and my judgment and </a:t>
            </a:r>
            <a:r>
              <a:rPr lang="en-US" u="sng" dirty="0">
                <a:solidFill>
                  <a:srgbClr val="FFC000"/>
                </a:solidFill>
                <a:latin typeface="Comic Sans MS" pitchFamily="66" charset="0"/>
              </a:rPr>
              <a:t>never do harm </a:t>
            </a:r>
            <a:r>
              <a:rPr lang="en-US" dirty="0">
                <a:solidFill>
                  <a:schemeClr val="bg1"/>
                </a:solidFill>
                <a:latin typeface="Comic Sans MS" pitchFamily="66" charset="0"/>
              </a:rPr>
              <a:t>to anyone.</a:t>
            </a:r>
          </a:p>
          <a:p>
            <a:r>
              <a:rPr lang="en-US" dirty="0">
                <a:solidFill>
                  <a:schemeClr val="bg1"/>
                </a:solidFill>
                <a:latin typeface="Comic Sans MS" pitchFamily="66" charset="0"/>
              </a:rPr>
              <a:t>I will give no deadly medicine to any one if asked, nor suggest any such counsel; and similarly I will not give a woman a </a:t>
            </a:r>
            <a:r>
              <a:rPr lang="en-US" u="sng" dirty="0" err="1">
                <a:solidFill>
                  <a:srgbClr val="FFC000"/>
                </a:solidFill>
                <a:latin typeface="Comic Sans MS" pitchFamily="66" charset="0"/>
              </a:rPr>
              <a:t>pessary</a:t>
            </a:r>
            <a:r>
              <a:rPr lang="en-US" dirty="0">
                <a:solidFill>
                  <a:schemeClr val="bg1"/>
                </a:solidFill>
                <a:latin typeface="Comic Sans MS" pitchFamily="66" charset="0"/>
              </a:rPr>
              <a:t> to cause an </a:t>
            </a:r>
            <a:r>
              <a:rPr lang="en-US" u="sng" dirty="0">
                <a:solidFill>
                  <a:srgbClr val="FFC000"/>
                </a:solidFill>
                <a:latin typeface="Comic Sans MS" pitchFamily="66" charset="0"/>
              </a:rPr>
              <a:t>abortion.</a:t>
            </a:r>
          </a:p>
          <a:p>
            <a:r>
              <a:rPr lang="en-US" dirty="0">
                <a:solidFill>
                  <a:schemeClr val="bg1"/>
                </a:solidFill>
                <a:latin typeface="Comic Sans MS" pitchFamily="66" charset="0"/>
              </a:rPr>
              <a:t>But I will preserve the purity of my life and my arts.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The Oath</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latin typeface="Comic Sans MS" pitchFamily="66" charset="0"/>
              </a:rPr>
              <a:t>I will not </a:t>
            </a:r>
            <a:r>
              <a:rPr lang="en-US" u="sng" dirty="0">
                <a:solidFill>
                  <a:srgbClr val="FFC000"/>
                </a:solidFill>
                <a:latin typeface="Comic Sans MS" pitchFamily="66" charset="0"/>
              </a:rPr>
              <a:t>cut for stone</a:t>
            </a:r>
            <a:r>
              <a:rPr lang="en-US" dirty="0">
                <a:solidFill>
                  <a:schemeClr val="bg1"/>
                </a:solidFill>
                <a:latin typeface="Comic Sans MS" pitchFamily="66" charset="0"/>
              </a:rPr>
              <a:t>, even for patients in whom the disease is manifest; I will leave this operation to be performed by practitioners, specialists in </a:t>
            </a:r>
            <a:r>
              <a:rPr lang="en-US" u="sng" dirty="0">
                <a:solidFill>
                  <a:srgbClr val="FFC000"/>
                </a:solidFill>
                <a:latin typeface="Comic Sans MS" pitchFamily="66" charset="0"/>
              </a:rPr>
              <a:t>this art</a:t>
            </a:r>
            <a:r>
              <a:rPr lang="en-US" dirty="0">
                <a:solidFill>
                  <a:schemeClr val="bg1"/>
                </a:solidFill>
                <a:latin typeface="Comic Sans MS" pitchFamily="66" charset="0"/>
              </a:rPr>
              <a:t>.</a:t>
            </a:r>
          </a:p>
          <a:p>
            <a:r>
              <a:rPr lang="en-US" dirty="0">
                <a:solidFill>
                  <a:schemeClr val="bg1"/>
                </a:solidFill>
                <a:latin typeface="Comic Sans MS" pitchFamily="66" charset="0"/>
              </a:rPr>
              <a:t>In every house where I come I will enter only for the good of my patients, keeping myself far from all intentional ill-doing and all seduction and especially from the pleasures of </a:t>
            </a:r>
            <a:r>
              <a:rPr lang="en-US" u="sng" dirty="0">
                <a:solidFill>
                  <a:srgbClr val="FFC000"/>
                </a:solidFill>
                <a:latin typeface="Comic Sans MS" pitchFamily="66" charset="0"/>
              </a:rPr>
              <a:t>love</a:t>
            </a:r>
            <a:r>
              <a:rPr lang="en-US" dirty="0">
                <a:solidFill>
                  <a:schemeClr val="bg1"/>
                </a:solidFill>
                <a:latin typeface="Comic Sans MS" pitchFamily="66" charset="0"/>
              </a:rPr>
              <a:t> with women or men, be they free or slaves.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Comic Sans MS" pitchFamily="66" charset="0"/>
              </a:rPr>
              <a:t>The Oath</a:t>
            </a: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chemeClr val="bg1"/>
                </a:solidFill>
                <a:latin typeface="Comic Sans MS" pitchFamily="66" charset="0"/>
              </a:rPr>
              <a:t>All that may come to my knowledge in the exercise of my profession or in daily commerce with men, which ought not to be spread abroad, I will </a:t>
            </a:r>
            <a:r>
              <a:rPr lang="en-US" u="sng" dirty="0">
                <a:solidFill>
                  <a:srgbClr val="FFC000"/>
                </a:solidFill>
                <a:latin typeface="Comic Sans MS" pitchFamily="66" charset="0"/>
              </a:rPr>
              <a:t>keep secret </a:t>
            </a:r>
            <a:r>
              <a:rPr lang="en-US" dirty="0">
                <a:solidFill>
                  <a:schemeClr val="bg1"/>
                </a:solidFill>
                <a:latin typeface="Comic Sans MS" pitchFamily="66" charset="0"/>
              </a:rPr>
              <a:t>and will never reveal.</a:t>
            </a:r>
          </a:p>
          <a:p>
            <a:r>
              <a:rPr lang="en-US" dirty="0">
                <a:solidFill>
                  <a:schemeClr val="bg1"/>
                </a:solidFill>
                <a:latin typeface="Comic Sans MS" pitchFamily="66" charset="0"/>
              </a:rPr>
              <a:t>If I keep this oath faithfully, may I enjoy my life and practice my art, respected by all humanity and in all times; but if I </a:t>
            </a:r>
            <a:r>
              <a:rPr lang="en-US" u="sng" dirty="0">
                <a:solidFill>
                  <a:srgbClr val="FFC000"/>
                </a:solidFill>
                <a:latin typeface="Comic Sans MS" pitchFamily="66" charset="0"/>
              </a:rPr>
              <a:t>swerve</a:t>
            </a:r>
            <a:r>
              <a:rPr lang="en-US" dirty="0">
                <a:solidFill>
                  <a:schemeClr val="bg1"/>
                </a:solidFill>
                <a:latin typeface="Comic Sans MS" pitchFamily="66" charset="0"/>
              </a:rPr>
              <a:t> from it or violate it, may the reverse be my life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solidFill>
                  <a:schemeClr val="bg1"/>
                </a:solidFill>
              </a:rPr>
              <a:t>The Hippocratic Oath was an oath taken by physicians to protect all life, to hold in highest regard one’s teachers, to recognize one’s limitations, and to renounce self-interest in the treatment of patients. </a:t>
            </a:r>
          </a:p>
          <a:p>
            <a:r>
              <a:rPr lang="en-US" dirty="0">
                <a:solidFill>
                  <a:schemeClr val="bg1"/>
                </a:solidFill>
              </a:rPr>
              <a:t>The significance of the Hippocratic Oath does not reside in its </a:t>
            </a:r>
            <a:r>
              <a:rPr lang="en-US" dirty="0">
                <a:solidFill>
                  <a:schemeClr val="bg1"/>
                </a:solidFill>
                <a:highlight>
                  <a:srgbClr val="808080"/>
                </a:highlight>
              </a:rPr>
              <a:t>specific guidelines</a:t>
            </a:r>
            <a:r>
              <a:rPr lang="en-US" dirty="0">
                <a:solidFill>
                  <a:schemeClr val="bg1"/>
                </a:solidFill>
              </a:rPr>
              <a:t>, but rather, in its </a:t>
            </a:r>
            <a:r>
              <a:rPr lang="en-US" dirty="0">
                <a:solidFill>
                  <a:schemeClr val="bg1"/>
                </a:solidFill>
                <a:highlight>
                  <a:srgbClr val="808080"/>
                </a:highlight>
              </a:rPr>
              <a:t>symbolism</a:t>
            </a:r>
            <a:r>
              <a:rPr lang="en-US" dirty="0">
                <a:solidFill>
                  <a:schemeClr val="bg1"/>
                </a:solidFill>
              </a:rPr>
              <a:t> of an ideal: the selfless dedication to the preservation of human life</a:t>
            </a:r>
          </a:p>
        </p:txBody>
      </p:sp>
      <p:sp>
        <p:nvSpPr>
          <p:cNvPr id="4" name="Title 1"/>
          <p:cNvSpPr>
            <a:spLocks noGrp="1"/>
          </p:cNvSpPr>
          <p:nvPr>
            <p:ph type="title"/>
          </p:nvPr>
        </p:nvSpPr>
        <p:spPr/>
        <p:txBody>
          <a:bodyPr>
            <a:normAutofit fontScale="90000"/>
          </a:bodyPr>
          <a:lstStyle/>
          <a:p>
            <a:pPr lvl="0"/>
            <a:r>
              <a:rPr lang="en-US" b="1" dirty="0">
                <a:solidFill>
                  <a:srgbClr val="FFC000"/>
                </a:solidFill>
                <a:latin typeface="Comic Sans MS" pitchFamily="66" charset="0"/>
              </a:rPr>
              <a:t>Hippocratic Oath - value over the centuries</a:t>
            </a:r>
            <a:br>
              <a:rPr lang="en-US" dirty="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latin typeface="Comic Sans MS" pitchFamily="66" charset="0"/>
              </a:rPr>
              <a:t>Beyond Hippocrates</a:t>
            </a:r>
          </a:p>
        </p:txBody>
      </p:sp>
      <p:sp>
        <p:nvSpPr>
          <p:cNvPr id="3" name="Content Placeholder 2"/>
          <p:cNvSpPr>
            <a:spLocks noGrp="1"/>
          </p:cNvSpPr>
          <p:nvPr>
            <p:ph idx="1"/>
          </p:nvPr>
        </p:nvSpPr>
        <p:spPr/>
        <p:txBody>
          <a:bodyPr>
            <a:normAutofit fontScale="92500" lnSpcReduction="20000"/>
          </a:bodyPr>
          <a:lstStyle/>
          <a:p>
            <a:r>
              <a:rPr lang="en-US" dirty="0">
                <a:solidFill>
                  <a:schemeClr val="bg1"/>
                </a:solidFill>
                <a:latin typeface="Comic Sans MS" pitchFamily="66" charset="0"/>
              </a:rPr>
              <a:t>Bioethics as a field is relatively new, emerging only in the late 1960s, though many of the questions it addresses are as old as medicine itself. When Hippocrates wrote his now famous dictum </a:t>
            </a:r>
            <a:r>
              <a:rPr lang="en-US" i="1" dirty="0" err="1">
                <a:solidFill>
                  <a:schemeClr val="bg1"/>
                </a:solidFill>
                <a:latin typeface="Comic Sans MS" pitchFamily="66" charset="0"/>
              </a:rPr>
              <a:t>Primum</a:t>
            </a:r>
            <a:r>
              <a:rPr lang="en-US" i="1" dirty="0">
                <a:solidFill>
                  <a:schemeClr val="bg1"/>
                </a:solidFill>
                <a:latin typeface="Comic Sans MS" pitchFamily="66" charset="0"/>
              </a:rPr>
              <a:t> non </a:t>
            </a:r>
            <a:r>
              <a:rPr lang="en-US" i="1" dirty="0" err="1">
                <a:solidFill>
                  <a:schemeClr val="bg1"/>
                </a:solidFill>
                <a:latin typeface="Comic Sans MS" pitchFamily="66" charset="0"/>
              </a:rPr>
              <a:t>nocere</a:t>
            </a:r>
            <a:r>
              <a:rPr lang="en-US" dirty="0">
                <a:solidFill>
                  <a:schemeClr val="bg1"/>
                </a:solidFill>
                <a:latin typeface="Comic Sans MS" pitchFamily="66" charset="0"/>
              </a:rPr>
              <a:t> (First, do no harm), he was focusing on one of the core issues still facing human medicine, namely, the role and duty of the physician. </a:t>
            </a:r>
            <a:br>
              <a:rPr lang="en-US" dirty="0">
                <a:latin typeface="Comic Sans MS" pitchFamily="66" charset="0"/>
              </a:rPr>
            </a:br>
            <a:br>
              <a:rPr lang="en-US"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C000"/>
                </a:solidFill>
                <a:latin typeface="Comic Sans MS" pitchFamily="66" charset="0"/>
              </a:rPr>
              <a:t>Beyond Hippocrates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a:solidFill>
                  <a:schemeClr val="bg1"/>
                </a:solidFill>
                <a:latin typeface="Comic Sans MS" pitchFamily="66" charset="0"/>
              </a:rPr>
              <a:t>With the advent of late-twentieth-century science, an academic field emerged to reflect not only on the important and age-old issues raised by the practice of medicine, but also on the ethical problems generated by rapid progress in technology and science. Forty years after the emergence of this field, bioethics now reflects the profound changes in medicine and the life sciences</a:t>
            </a:r>
            <a:br>
              <a:rPr lang="en-US" dirty="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2246</Words>
  <Application>Microsoft Office PowerPoint</Application>
  <PresentationFormat>On-screen Show (4:3)</PresentationFormat>
  <Paragraphs>100</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Comic Sans MS</vt:lpstr>
      <vt:lpstr>Office Theme</vt:lpstr>
      <vt:lpstr>History of bioethics</vt:lpstr>
      <vt:lpstr> Hippocratic Oath - value over the centuries </vt:lpstr>
      <vt:lpstr>The Oath</vt:lpstr>
      <vt:lpstr>The Oath</vt:lpstr>
      <vt:lpstr>The Oath</vt:lpstr>
      <vt:lpstr>The Oath</vt:lpstr>
      <vt:lpstr>Hippocratic Oath - value over the centuries </vt:lpstr>
      <vt:lpstr>Beyond Hippocrates</vt:lpstr>
      <vt:lpstr>Beyond Hippocrates</vt:lpstr>
      <vt:lpstr>The 1960s</vt:lpstr>
      <vt:lpstr>The 1960s</vt:lpstr>
      <vt:lpstr>1960- 1970s</vt:lpstr>
      <vt:lpstr>1970s</vt:lpstr>
      <vt:lpstr>Tuskegee syphilis experiment</vt:lpstr>
      <vt:lpstr>Tuskegee syphilis experiment</vt:lpstr>
      <vt:lpstr>Tuskegee syphilis experiment</vt:lpstr>
      <vt:lpstr>Tuskegee syphilis experiment</vt:lpstr>
      <vt:lpstr>Tuskegee syphilis experiment</vt:lpstr>
      <vt:lpstr>Tuskegee syphilis experiment</vt:lpstr>
      <vt:lpstr>Nuremberg code</vt:lpstr>
      <vt:lpstr>Nuremberg code- 10 points</vt:lpstr>
      <vt:lpstr>Nuremberg code- 10 points</vt:lpstr>
      <vt:lpstr>Nuremberg code- 10 points</vt:lpstr>
      <vt:lpstr>Nuremberg code- 10 points</vt:lpstr>
      <vt:lpstr>Nuremberg code- 10 points</vt:lpstr>
      <vt:lpstr>Nuremberg code- 10 points</vt:lpstr>
      <vt:lpstr>Nuremberg code- 10 points</vt:lpstr>
      <vt:lpstr>Nuremberg code- 10 points</vt:lpstr>
      <vt:lpstr>Nuremberg code- 10 points</vt:lpstr>
      <vt:lpstr>Nuremberg code- 10 points</vt:lpstr>
      <vt:lpstr>Declaration of Geneva</vt:lpstr>
      <vt:lpstr>Declaration of Geneva</vt:lpstr>
      <vt:lpstr>Declaration of Geneva</vt:lpstr>
      <vt:lpstr>Declaration of Geneva</vt:lpstr>
      <vt:lpstr>Declaration of Helsinki</vt:lpstr>
      <vt:lpstr>Declaration of Helsinki</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bioethics</dc:title>
  <dc:creator>Admin</dc:creator>
  <cp:lastModifiedBy>Israa</cp:lastModifiedBy>
  <cp:revision>19</cp:revision>
  <dcterms:created xsi:type="dcterms:W3CDTF">2013-01-29T14:24:38Z</dcterms:created>
  <dcterms:modified xsi:type="dcterms:W3CDTF">2022-06-24T20:04:23Z</dcterms:modified>
</cp:coreProperties>
</file>