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1" r:id="rId1"/>
  </p:sldMasterIdLst>
  <p:notesMasterIdLst>
    <p:notesMasterId r:id="rId60"/>
  </p:notesMasterIdLst>
  <p:handoutMasterIdLst>
    <p:handoutMasterId r:id="rId61"/>
  </p:handoutMasterIdLst>
  <p:sldIdLst>
    <p:sldId id="325" r:id="rId2"/>
    <p:sldId id="326" r:id="rId3"/>
    <p:sldId id="265" r:id="rId4"/>
    <p:sldId id="266" r:id="rId5"/>
    <p:sldId id="388" r:id="rId6"/>
    <p:sldId id="389" r:id="rId7"/>
    <p:sldId id="390" r:id="rId8"/>
    <p:sldId id="391" r:id="rId9"/>
    <p:sldId id="444" r:id="rId10"/>
    <p:sldId id="392" r:id="rId11"/>
    <p:sldId id="394" r:id="rId12"/>
    <p:sldId id="393" r:id="rId13"/>
    <p:sldId id="396" r:id="rId14"/>
    <p:sldId id="397" r:id="rId15"/>
    <p:sldId id="398" r:id="rId16"/>
    <p:sldId id="399" r:id="rId17"/>
    <p:sldId id="401" r:id="rId18"/>
    <p:sldId id="402" r:id="rId19"/>
    <p:sldId id="443" r:id="rId20"/>
    <p:sldId id="404" r:id="rId21"/>
    <p:sldId id="405" r:id="rId22"/>
    <p:sldId id="406" r:id="rId23"/>
    <p:sldId id="407" r:id="rId24"/>
    <p:sldId id="409" r:id="rId25"/>
    <p:sldId id="411" r:id="rId26"/>
    <p:sldId id="403" r:id="rId27"/>
    <p:sldId id="410" r:id="rId28"/>
    <p:sldId id="412" r:id="rId29"/>
    <p:sldId id="413" r:id="rId30"/>
    <p:sldId id="414" r:id="rId31"/>
    <p:sldId id="417" r:id="rId32"/>
    <p:sldId id="418" r:id="rId33"/>
    <p:sldId id="419" r:id="rId34"/>
    <p:sldId id="415" r:id="rId35"/>
    <p:sldId id="421" r:id="rId36"/>
    <p:sldId id="420" r:id="rId37"/>
    <p:sldId id="423" r:id="rId38"/>
    <p:sldId id="424" r:id="rId39"/>
    <p:sldId id="425" r:id="rId40"/>
    <p:sldId id="427" r:id="rId41"/>
    <p:sldId id="428" r:id="rId42"/>
    <p:sldId id="430" r:id="rId43"/>
    <p:sldId id="429" r:id="rId44"/>
    <p:sldId id="431" r:id="rId45"/>
    <p:sldId id="432" r:id="rId46"/>
    <p:sldId id="433" r:id="rId47"/>
    <p:sldId id="434" r:id="rId48"/>
    <p:sldId id="422" r:id="rId49"/>
    <p:sldId id="435" r:id="rId50"/>
    <p:sldId id="426" r:id="rId51"/>
    <p:sldId id="436" r:id="rId52"/>
    <p:sldId id="438" r:id="rId53"/>
    <p:sldId id="439" r:id="rId54"/>
    <p:sldId id="440" r:id="rId55"/>
    <p:sldId id="441" r:id="rId56"/>
    <p:sldId id="442" r:id="rId57"/>
    <p:sldId id="445" r:id="rId58"/>
    <p:sldId id="387" r:id="rId59"/>
  </p:sldIdLst>
  <p:sldSz cx="8229600" cy="5943600"/>
  <p:notesSz cx="6858000" cy="9144000"/>
  <p:custDataLst>
    <p:tags r:id="rId63"/>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1872">
          <p15:clr>
            <a:srgbClr val="A4A3A4"/>
          </p15:clr>
        </p15:guide>
        <p15:guide id="2" pos="25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ate 10" initials="A1" lastIdx="2" clrIdx="0"/>
  <p:cmAuthor id="1" name="Colton Gigot" initials="C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96F"/>
    <a:srgbClr val="336699"/>
    <a:srgbClr val="CCECFF"/>
    <a:srgbClr val="99CCFF"/>
    <a:srgbClr val="A6C9FC"/>
    <a:srgbClr val="66CCFF"/>
    <a:srgbClr val="0033CC"/>
    <a:srgbClr val="0581CD"/>
    <a:srgbClr val="66A2FA"/>
    <a:srgbClr val="A3B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2" autoAdjust="0"/>
    <p:restoredTop sz="86370" autoAdjust="0"/>
  </p:normalViewPr>
  <p:slideViewPr>
    <p:cSldViewPr snapToGrid="0">
      <p:cViewPr>
        <p:scale>
          <a:sx n="90" d="100"/>
          <a:sy n="90" d="100"/>
        </p:scale>
        <p:origin x="-1136" y="-584"/>
      </p:cViewPr>
      <p:guideLst>
        <p:guide orient="horz" pos="1872"/>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gs" Target="tags/tag1.xml"/><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86C0C-B71C-4903-B1DE-8171951F2A93}" type="doc">
      <dgm:prSet loTypeId="urn:microsoft.com/office/officeart/2005/8/layout/radial1" loCatId="relationship" qsTypeId="urn:microsoft.com/office/officeart/2005/8/quickstyle/3d2" qsCatId="3D" csTypeId="urn:microsoft.com/office/officeart/2005/8/colors/colorful5" csCatId="colorful" phldr="1"/>
      <dgm:spPr/>
      <dgm:t>
        <a:bodyPr/>
        <a:lstStyle/>
        <a:p>
          <a:endParaRPr lang="en-US"/>
        </a:p>
      </dgm:t>
    </dgm:pt>
    <dgm:pt modelId="{1827AE00-7112-4BA3-A30F-2EFCA63D7EC7}">
      <dgm:prSet phldrT="[Text]"/>
      <dgm:spPr/>
      <dgm:t>
        <a:bodyPr/>
        <a:lstStyle/>
        <a:p>
          <a:r>
            <a:rPr lang="en-US" dirty="0" smtClean="0"/>
            <a:t>Fiduciary Funds</a:t>
          </a:r>
          <a:endParaRPr lang="en-US" dirty="0"/>
        </a:p>
      </dgm:t>
    </dgm:pt>
    <dgm:pt modelId="{347FDDFB-1FFA-4DB7-AC79-E3D31D5D671D}" type="parTrans" cxnId="{884485C4-F780-4028-BF94-3161C371E55B}">
      <dgm:prSet/>
      <dgm:spPr/>
      <dgm:t>
        <a:bodyPr/>
        <a:lstStyle/>
        <a:p>
          <a:endParaRPr lang="en-US"/>
        </a:p>
      </dgm:t>
    </dgm:pt>
    <dgm:pt modelId="{19BCF1B1-ABD7-492E-9BEC-5621FE57AD34}" type="sibTrans" cxnId="{884485C4-F780-4028-BF94-3161C371E55B}">
      <dgm:prSet/>
      <dgm:spPr/>
      <dgm:t>
        <a:bodyPr/>
        <a:lstStyle/>
        <a:p>
          <a:endParaRPr lang="en-US"/>
        </a:p>
      </dgm:t>
    </dgm:pt>
    <dgm:pt modelId="{05785DD3-B8B1-431B-925B-7E112D6D03FB}">
      <dgm:prSet phldrT="[Text]"/>
      <dgm:spPr>
        <a:solidFill>
          <a:schemeClr val="accent6">
            <a:lumMod val="60000"/>
            <a:lumOff val="40000"/>
          </a:schemeClr>
        </a:solidFill>
      </dgm:spPr>
      <dgm:t>
        <a:bodyPr/>
        <a:lstStyle/>
        <a:p>
          <a:r>
            <a:rPr lang="en-US" dirty="0" smtClean="0"/>
            <a:t>Custodial Funds</a:t>
          </a:r>
          <a:endParaRPr lang="en-US" dirty="0"/>
        </a:p>
      </dgm:t>
    </dgm:pt>
    <dgm:pt modelId="{00E5F58C-C30F-4333-B497-821BF4CC1343}" type="parTrans" cxnId="{9BBD01D9-4D09-4802-B304-34D6A7A0D34C}">
      <dgm:prSet/>
      <dgm:spPr/>
      <dgm:t>
        <a:bodyPr/>
        <a:lstStyle/>
        <a:p>
          <a:endParaRPr lang="en-US" dirty="0"/>
        </a:p>
      </dgm:t>
    </dgm:pt>
    <dgm:pt modelId="{76837E24-E919-4499-8F01-F640B1404F1B}" type="sibTrans" cxnId="{9BBD01D9-4D09-4802-B304-34D6A7A0D34C}">
      <dgm:prSet/>
      <dgm:spPr/>
      <dgm:t>
        <a:bodyPr/>
        <a:lstStyle/>
        <a:p>
          <a:endParaRPr lang="en-US"/>
        </a:p>
      </dgm:t>
    </dgm:pt>
    <dgm:pt modelId="{6A5CC45A-5C11-4D6F-BAA6-8EEFC249B597}">
      <dgm:prSet phldrT="[Text]"/>
      <dgm:spPr>
        <a:solidFill>
          <a:srgbClr val="336699"/>
        </a:solidFill>
      </dgm:spPr>
      <dgm:t>
        <a:bodyPr/>
        <a:lstStyle/>
        <a:p>
          <a:r>
            <a:rPr lang="en-US" dirty="0" smtClean="0"/>
            <a:t>Private-purpose Trust Funds</a:t>
          </a:r>
          <a:endParaRPr lang="en-US" dirty="0"/>
        </a:p>
      </dgm:t>
    </dgm:pt>
    <dgm:pt modelId="{C4611D36-6854-4F83-8E07-BFE97EDA6B4F}" type="parTrans" cxnId="{068E1D2B-7D82-432A-9040-17B41B87D603}">
      <dgm:prSet/>
      <dgm:spPr/>
      <dgm:t>
        <a:bodyPr/>
        <a:lstStyle/>
        <a:p>
          <a:endParaRPr lang="en-US" dirty="0"/>
        </a:p>
      </dgm:t>
    </dgm:pt>
    <dgm:pt modelId="{01E62BE8-F91A-467D-AA62-92A30E5DCBFE}" type="sibTrans" cxnId="{068E1D2B-7D82-432A-9040-17B41B87D603}">
      <dgm:prSet/>
      <dgm:spPr/>
      <dgm:t>
        <a:bodyPr/>
        <a:lstStyle/>
        <a:p>
          <a:endParaRPr lang="en-US"/>
        </a:p>
      </dgm:t>
    </dgm:pt>
    <dgm:pt modelId="{51AA1B3B-3526-44B1-9944-2215D3DF9474}">
      <dgm:prSet phldrT="[Text]"/>
      <dgm:spPr/>
      <dgm:t>
        <a:bodyPr/>
        <a:lstStyle/>
        <a:p>
          <a:r>
            <a:rPr lang="en-US" dirty="0" smtClean="0"/>
            <a:t>Pension Trust Funds</a:t>
          </a:r>
          <a:endParaRPr lang="en-US" dirty="0"/>
        </a:p>
      </dgm:t>
    </dgm:pt>
    <dgm:pt modelId="{C3B1EBC3-395C-4237-A647-D2A120FFC305}" type="parTrans" cxnId="{EF8D67AF-7CC5-407D-9FB5-9B3DB9A2B3BF}">
      <dgm:prSet/>
      <dgm:spPr/>
      <dgm:t>
        <a:bodyPr/>
        <a:lstStyle/>
        <a:p>
          <a:endParaRPr lang="en-US" dirty="0"/>
        </a:p>
      </dgm:t>
    </dgm:pt>
    <dgm:pt modelId="{87686F7D-0E54-46D4-8EC3-D2861E1CEDCB}" type="sibTrans" cxnId="{EF8D67AF-7CC5-407D-9FB5-9B3DB9A2B3BF}">
      <dgm:prSet/>
      <dgm:spPr/>
      <dgm:t>
        <a:bodyPr/>
        <a:lstStyle/>
        <a:p>
          <a:endParaRPr lang="en-US"/>
        </a:p>
      </dgm:t>
    </dgm:pt>
    <dgm:pt modelId="{C5A3E532-DFEB-4045-94AA-BB6A142C3444}">
      <dgm:prSet phldrT="[Text]"/>
      <dgm:spPr/>
      <dgm:t>
        <a:bodyPr/>
        <a:lstStyle/>
        <a:p>
          <a:r>
            <a:rPr lang="en-US" dirty="0" smtClean="0"/>
            <a:t>Investment Trust Funds</a:t>
          </a:r>
          <a:endParaRPr lang="en-US" dirty="0"/>
        </a:p>
      </dgm:t>
    </dgm:pt>
    <dgm:pt modelId="{DF2BC2B2-9793-47C4-A04B-C07592A829ED}" type="parTrans" cxnId="{39E06C31-6029-4956-9ECD-ACF57E864A81}">
      <dgm:prSet/>
      <dgm:spPr/>
      <dgm:t>
        <a:bodyPr/>
        <a:lstStyle/>
        <a:p>
          <a:endParaRPr lang="en-US" dirty="0"/>
        </a:p>
      </dgm:t>
    </dgm:pt>
    <dgm:pt modelId="{CE0557B9-D1F9-4C35-BDA8-209BFD739A18}" type="sibTrans" cxnId="{39E06C31-6029-4956-9ECD-ACF57E864A81}">
      <dgm:prSet/>
      <dgm:spPr/>
      <dgm:t>
        <a:bodyPr/>
        <a:lstStyle/>
        <a:p>
          <a:endParaRPr lang="en-US"/>
        </a:p>
      </dgm:t>
    </dgm:pt>
    <dgm:pt modelId="{3EEF111A-CDCA-4F84-9B7B-99054DDD44D6}" type="pres">
      <dgm:prSet presAssocID="{F3E86C0C-B71C-4903-B1DE-8171951F2A93}" presName="cycle" presStyleCnt="0">
        <dgm:presLayoutVars>
          <dgm:chMax val="1"/>
          <dgm:dir/>
          <dgm:animLvl val="ctr"/>
          <dgm:resizeHandles val="exact"/>
        </dgm:presLayoutVars>
      </dgm:prSet>
      <dgm:spPr/>
      <dgm:t>
        <a:bodyPr/>
        <a:lstStyle/>
        <a:p>
          <a:endParaRPr lang="en-US"/>
        </a:p>
      </dgm:t>
    </dgm:pt>
    <dgm:pt modelId="{5D8DBA57-14F5-4BE5-B84C-2FAB61EB6D44}" type="pres">
      <dgm:prSet presAssocID="{1827AE00-7112-4BA3-A30F-2EFCA63D7EC7}" presName="centerShape" presStyleLbl="node0" presStyleIdx="0" presStyleCnt="1"/>
      <dgm:spPr/>
      <dgm:t>
        <a:bodyPr/>
        <a:lstStyle/>
        <a:p>
          <a:endParaRPr lang="en-US"/>
        </a:p>
      </dgm:t>
    </dgm:pt>
    <dgm:pt modelId="{BA7D1796-8D82-4FA8-88B8-1489043AAFDD}" type="pres">
      <dgm:prSet presAssocID="{00E5F58C-C30F-4333-B497-821BF4CC1343}" presName="Name9" presStyleLbl="parChTrans1D2" presStyleIdx="0" presStyleCnt="4"/>
      <dgm:spPr/>
      <dgm:t>
        <a:bodyPr/>
        <a:lstStyle/>
        <a:p>
          <a:endParaRPr lang="en-US"/>
        </a:p>
      </dgm:t>
    </dgm:pt>
    <dgm:pt modelId="{4D38949E-22B0-4A25-AD9B-E25433CA7E3F}" type="pres">
      <dgm:prSet presAssocID="{00E5F58C-C30F-4333-B497-821BF4CC1343}" presName="connTx" presStyleLbl="parChTrans1D2" presStyleIdx="0" presStyleCnt="4"/>
      <dgm:spPr/>
      <dgm:t>
        <a:bodyPr/>
        <a:lstStyle/>
        <a:p>
          <a:endParaRPr lang="en-US"/>
        </a:p>
      </dgm:t>
    </dgm:pt>
    <dgm:pt modelId="{BE3B243C-2AA4-4A67-9C51-759CA1832B45}" type="pres">
      <dgm:prSet presAssocID="{05785DD3-B8B1-431B-925B-7E112D6D03FB}" presName="node" presStyleLbl="node1" presStyleIdx="0" presStyleCnt="4" custScaleX="190726" custScaleY="94336">
        <dgm:presLayoutVars>
          <dgm:bulletEnabled val="1"/>
        </dgm:presLayoutVars>
      </dgm:prSet>
      <dgm:spPr/>
      <dgm:t>
        <a:bodyPr/>
        <a:lstStyle/>
        <a:p>
          <a:endParaRPr lang="en-US"/>
        </a:p>
      </dgm:t>
    </dgm:pt>
    <dgm:pt modelId="{5B55A268-7B2D-4739-9596-4BD07E15A6E8}" type="pres">
      <dgm:prSet presAssocID="{C4611D36-6854-4F83-8E07-BFE97EDA6B4F}" presName="Name9" presStyleLbl="parChTrans1D2" presStyleIdx="1" presStyleCnt="4"/>
      <dgm:spPr/>
      <dgm:t>
        <a:bodyPr/>
        <a:lstStyle/>
        <a:p>
          <a:endParaRPr lang="en-US"/>
        </a:p>
      </dgm:t>
    </dgm:pt>
    <dgm:pt modelId="{22F70554-61C8-4B49-BE5D-D35096D78D20}" type="pres">
      <dgm:prSet presAssocID="{C4611D36-6854-4F83-8E07-BFE97EDA6B4F}" presName="connTx" presStyleLbl="parChTrans1D2" presStyleIdx="1" presStyleCnt="4"/>
      <dgm:spPr/>
      <dgm:t>
        <a:bodyPr/>
        <a:lstStyle/>
        <a:p>
          <a:endParaRPr lang="en-US"/>
        </a:p>
      </dgm:t>
    </dgm:pt>
    <dgm:pt modelId="{3C9351F7-81FF-479B-BA74-F4AA297E8D20}" type="pres">
      <dgm:prSet presAssocID="{6A5CC45A-5C11-4D6F-BAA6-8EEFC249B597}" presName="node" presStyleLbl="node1" presStyleIdx="1" presStyleCnt="4" custScaleX="190765" custScaleY="100186" custRadScaleRad="144241" custRadScaleInc="-630">
        <dgm:presLayoutVars>
          <dgm:bulletEnabled val="1"/>
        </dgm:presLayoutVars>
      </dgm:prSet>
      <dgm:spPr/>
      <dgm:t>
        <a:bodyPr/>
        <a:lstStyle/>
        <a:p>
          <a:endParaRPr lang="en-US"/>
        </a:p>
      </dgm:t>
    </dgm:pt>
    <dgm:pt modelId="{1069C148-92AF-47BC-8998-7B34DEC7D5CF}" type="pres">
      <dgm:prSet presAssocID="{C3B1EBC3-395C-4237-A647-D2A120FFC305}" presName="Name9" presStyleLbl="parChTrans1D2" presStyleIdx="2" presStyleCnt="4"/>
      <dgm:spPr/>
      <dgm:t>
        <a:bodyPr/>
        <a:lstStyle/>
        <a:p>
          <a:endParaRPr lang="en-US"/>
        </a:p>
      </dgm:t>
    </dgm:pt>
    <dgm:pt modelId="{E6BC4468-FD17-4DC9-AEBB-57208077D8A6}" type="pres">
      <dgm:prSet presAssocID="{C3B1EBC3-395C-4237-A647-D2A120FFC305}" presName="connTx" presStyleLbl="parChTrans1D2" presStyleIdx="2" presStyleCnt="4"/>
      <dgm:spPr/>
      <dgm:t>
        <a:bodyPr/>
        <a:lstStyle/>
        <a:p>
          <a:endParaRPr lang="en-US"/>
        </a:p>
      </dgm:t>
    </dgm:pt>
    <dgm:pt modelId="{A6C7D17D-3432-4EC3-A4B7-A626FBE3CF79}" type="pres">
      <dgm:prSet presAssocID="{51AA1B3B-3526-44B1-9944-2215D3DF9474}" presName="node" presStyleLbl="node1" presStyleIdx="2" presStyleCnt="4" custScaleX="194518" custScaleY="97868">
        <dgm:presLayoutVars>
          <dgm:bulletEnabled val="1"/>
        </dgm:presLayoutVars>
      </dgm:prSet>
      <dgm:spPr/>
      <dgm:t>
        <a:bodyPr/>
        <a:lstStyle/>
        <a:p>
          <a:endParaRPr lang="en-US"/>
        </a:p>
      </dgm:t>
    </dgm:pt>
    <dgm:pt modelId="{13BA4822-BF5E-4FD3-953D-9525E42080C8}" type="pres">
      <dgm:prSet presAssocID="{DF2BC2B2-9793-47C4-A04B-C07592A829ED}" presName="Name9" presStyleLbl="parChTrans1D2" presStyleIdx="3" presStyleCnt="4"/>
      <dgm:spPr/>
      <dgm:t>
        <a:bodyPr/>
        <a:lstStyle/>
        <a:p>
          <a:endParaRPr lang="en-US"/>
        </a:p>
      </dgm:t>
    </dgm:pt>
    <dgm:pt modelId="{FC68DA35-3FB0-4E37-99C0-A763B314EE3B}" type="pres">
      <dgm:prSet presAssocID="{DF2BC2B2-9793-47C4-A04B-C07592A829ED}" presName="connTx" presStyleLbl="parChTrans1D2" presStyleIdx="3" presStyleCnt="4"/>
      <dgm:spPr/>
      <dgm:t>
        <a:bodyPr/>
        <a:lstStyle/>
        <a:p>
          <a:endParaRPr lang="en-US"/>
        </a:p>
      </dgm:t>
    </dgm:pt>
    <dgm:pt modelId="{1870DB15-9420-486F-9E21-779561671CD7}" type="pres">
      <dgm:prSet presAssocID="{C5A3E532-DFEB-4045-94AA-BB6A142C3444}" presName="node" presStyleLbl="node1" presStyleIdx="3" presStyleCnt="4" custScaleX="182645" custScaleY="107960" custRadScaleRad="133554" custRadScaleInc="2041">
        <dgm:presLayoutVars>
          <dgm:bulletEnabled val="1"/>
        </dgm:presLayoutVars>
      </dgm:prSet>
      <dgm:spPr/>
      <dgm:t>
        <a:bodyPr/>
        <a:lstStyle/>
        <a:p>
          <a:endParaRPr lang="en-US"/>
        </a:p>
      </dgm:t>
    </dgm:pt>
  </dgm:ptLst>
  <dgm:cxnLst>
    <dgm:cxn modelId="{BB93E6AA-9C8C-4AA1-A9F1-E7B02CA06396}" type="presOf" srcId="{C3B1EBC3-395C-4237-A647-D2A120FFC305}" destId="{1069C148-92AF-47BC-8998-7B34DEC7D5CF}" srcOrd="0" destOrd="0" presId="urn:microsoft.com/office/officeart/2005/8/layout/radial1"/>
    <dgm:cxn modelId="{F75A8224-1011-4EE8-A179-5A42B1CD5FF8}" type="presOf" srcId="{05785DD3-B8B1-431B-925B-7E112D6D03FB}" destId="{BE3B243C-2AA4-4A67-9C51-759CA1832B45}" srcOrd="0" destOrd="0" presId="urn:microsoft.com/office/officeart/2005/8/layout/radial1"/>
    <dgm:cxn modelId="{90BA44D6-AB7B-4846-B38B-8C0ADA3C8E0E}" type="presOf" srcId="{00E5F58C-C30F-4333-B497-821BF4CC1343}" destId="{4D38949E-22B0-4A25-AD9B-E25433CA7E3F}" srcOrd="1" destOrd="0" presId="urn:microsoft.com/office/officeart/2005/8/layout/radial1"/>
    <dgm:cxn modelId="{215BAD58-2919-4B59-957F-665D2FC557F8}" type="presOf" srcId="{1827AE00-7112-4BA3-A30F-2EFCA63D7EC7}" destId="{5D8DBA57-14F5-4BE5-B84C-2FAB61EB6D44}" srcOrd="0" destOrd="0" presId="urn:microsoft.com/office/officeart/2005/8/layout/radial1"/>
    <dgm:cxn modelId="{4E38FD12-C149-4985-B76A-421B4E8B7730}" type="presOf" srcId="{DF2BC2B2-9793-47C4-A04B-C07592A829ED}" destId="{FC68DA35-3FB0-4E37-99C0-A763B314EE3B}" srcOrd="1" destOrd="0" presId="urn:microsoft.com/office/officeart/2005/8/layout/radial1"/>
    <dgm:cxn modelId="{39E06C31-6029-4956-9ECD-ACF57E864A81}" srcId="{1827AE00-7112-4BA3-A30F-2EFCA63D7EC7}" destId="{C5A3E532-DFEB-4045-94AA-BB6A142C3444}" srcOrd="3" destOrd="0" parTransId="{DF2BC2B2-9793-47C4-A04B-C07592A829ED}" sibTransId="{CE0557B9-D1F9-4C35-BDA8-209BFD739A18}"/>
    <dgm:cxn modelId="{BA3B8141-0409-4FCB-8669-0978D4F94543}" type="presOf" srcId="{DF2BC2B2-9793-47C4-A04B-C07592A829ED}" destId="{13BA4822-BF5E-4FD3-953D-9525E42080C8}" srcOrd="0" destOrd="0" presId="urn:microsoft.com/office/officeart/2005/8/layout/radial1"/>
    <dgm:cxn modelId="{884485C4-F780-4028-BF94-3161C371E55B}" srcId="{F3E86C0C-B71C-4903-B1DE-8171951F2A93}" destId="{1827AE00-7112-4BA3-A30F-2EFCA63D7EC7}" srcOrd="0" destOrd="0" parTransId="{347FDDFB-1FFA-4DB7-AC79-E3D31D5D671D}" sibTransId="{19BCF1B1-ABD7-492E-9BEC-5621FE57AD34}"/>
    <dgm:cxn modelId="{4DE6958E-282A-4B90-92FD-F8431B5E4B81}" type="presOf" srcId="{C3B1EBC3-395C-4237-A647-D2A120FFC305}" destId="{E6BC4468-FD17-4DC9-AEBB-57208077D8A6}" srcOrd="1" destOrd="0" presId="urn:microsoft.com/office/officeart/2005/8/layout/radial1"/>
    <dgm:cxn modelId="{CC401AF3-4F12-45FF-901D-C2E5F71A6D2E}" type="presOf" srcId="{C5A3E532-DFEB-4045-94AA-BB6A142C3444}" destId="{1870DB15-9420-486F-9E21-779561671CD7}" srcOrd="0" destOrd="0" presId="urn:microsoft.com/office/officeart/2005/8/layout/radial1"/>
    <dgm:cxn modelId="{BFCD8634-6F72-43B5-8143-D446CE333C7D}" type="presOf" srcId="{51AA1B3B-3526-44B1-9944-2215D3DF9474}" destId="{A6C7D17D-3432-4EC3-A4B7-A626FBE3CF79}" srcOrd="0" destOrd="0" presId="urn:microsoft.com/office/officeart/2005/8/layout/radial1"/>
    <dgm:cxn modelId="{068E1D2B-7D82-432A-9040-17B41B87D603}" srcId="{1827AE00-7112-4BA3-A30F-2EFCA63D7EC7}" destId="{6A5CC45A-5C11-4D6F-BAA6-8EEFC249B597}" srcOrd="1" destOrd="0" parTransId="{C4611D36-6854-4F83-8E07-BFE97EDA6B4F}" sibTransId="{01E62BE8-F91A-467D-AA62-92A30E5DCBFE}"/>
    <dgm:cxn modelId="{44235FEF-9928-4AEF-85F7-084A38F84A56}" type="presOf" srcId="{F3E86C0C-B71C-4903-B1DE-8171951F2A93}" destId="{3EEF111A-CDCA-4F84-9B7B-99054DDD44D6}" srcOrd="0" destOrd="0" presId="urn:microsoft.com/office/officeart/2005/8/layout/radial1"/>
    <dgm:cxn modelId="{9BBD01D9-4D09-4802-B304-34D6A7A0D34C}" srcId="{1827AE00-7112-4BA3-A30F-2EFCA63D7EC7}" destId="{05785DD3-B8B1-431B-925B-7E112D6D03FB}" srcOrd="0" destOrd="0" parTransId="{00E5F58C-C30F-4333-B497-821BF4CC1343}" sibTransId="{76837E24-E919-4499-8F01-F640B1404F1B}"/>
    <dgm:cxn modelId="{32144FD7-6A0A-4217-AF7D-D3F9F36BFC1F}" type="presOf" srcId="{C4611D36-6854-4F83-8E07-BFE97EDA6B4F}" destId="{22F70554-61C8-4B49-BE5D-D35096D78D20}" srcOrd="1" destOrd="0" presId="urn:microsoft.com/office/officeart/2005/8/layout/radial1"/>
    <dgm:cxn modelId="{94AA047A-B67D-4401-B7DF-031D7E91DA7D}" type="presOf" srcId="{C4611D36-6854-4F83-8E07-BFE97EDA6B4F}" destId="{5B55A268-7B2D-4739-9596-4BD07E15A6E8}" srcOrd="0" destOrd="0" presId="urn:microsoft.com/office/officeart/2005/8/layout/radial1"/>
    <dgm:cxn modelId="{EF8D67AF-7CC5-407D-9FB5-9B3DB9A2B3BF}" srcId="{1827AE00-7112-4BA3-A30F-2EFCA63D7EC7}" destId="{51AA1B3B-3526-44B1-9944-2215D3DF9474}" srcOrd="2" destOrd="0" parTransId="{C3B1EBC3-395C-4237-A647-D2A120FFC305}" sibTransId="{87686F7D-0E54-46D4-8EC3-D2861E1CEDCB}"/>
    <dgm:cxn modelId="{6A976EA1-9FA9-48A0-A92F-66FE7321F9B5}" type="presOf" srcId="{00E5F58C-C30F-4333-B497-821BF4CC1343}" destId="{BA7D1796-8D82-4FA8-88B8-1489043AAFDD}" srcOrd="0" destOrd="0" presId="urn:microsoft.com/office/officeart/2005/8/layout/radial1"/>
    <dgm:cxn modelId="{77829529-7C3B-48DE-A9CF-8CDA9336F664}" type="presOf" srcId="{6A5CC45A-5C11-4D6F-BAA6-8EEFC249B597}" destId="{3C9351F7-81FF-479B-BA74-F4AA297E8D20}" srcOrd="0" destOrd="0" presId="urn:microsoft.com/office/officeart/2005/8/layout/radial1"/>
    <dgm:cxn modelId="{03AFF435-758D-4054-B266-3101AAE6F372}" type="presParOf" srcId="{3EEF111A-CDCA-4F84-9B7B-99054DDD44D6}" destId="{5D8DBA57-14F5-4BE5-B84C-2FAB61EB6D44}" srcOrd="0" destOrd="0" presId="urn:microsoft.com/office/officeart/2005/8/layout/radial1"/>
    <dgm:cxn modelId="{9657C92A-DB74-4874-B4CD-7909A37FCFEA}" type="presParOf" srcId="{3EEF111A-CDCA-4F84-9B7B-99054DDD44D6}" destId="{BA7D1796-8D82-4FA8-88B8-1489043AAFDD}" srcOrd="1" destOrd="0" presId="urn:microsoft.com/office/officeart/2005/8/layout/radial1"/>
    <dgm:cxn modelId="{13C17DF9-E4F8-4287-A50F-FBC1663D376B}" type="presParOf" srcId="{BA7D1796-8D82-4FA8-88B8-1489043AAFDD}" destId="{4D38949E-22B0-4A25-AD9B-E25433CA7E3F}" srcOrd="0" destOrd="0" presId="urn:microsoft.com/office/officeart/2005/8/layout/radial1"/>
    <dgm:cxn modelId="{EBD94FD8-C62E-4D02-AFCB-7F8B7EAD43F8}" type="presParOf" srcId="{3EEF111A-CDCA-4F84-9B7B-99054DDD44D6}" destId="{BE3B243C-2AA4-4A67-9C51-759CA1832B45}" srcOrd="2" destOrd="0" presId="urn:microsoft.com/office/officeart/2005/8/layout/radial1"/>
    <dgm:cxn modelId="{0023DCAA-3809-4324-B132-28436560CA28}" type="presParOf" srcId="{3EEF111A-CDCA-4F84-9B7B-99054DDD44D6}" destId="{5B55A268-7B2D-4739-9596-4BD07E15A6E8}" srcOrd="3" destOrd="0" presId="urn:microsoft.com/office/officeart/2005/8/layout/radial1"/>
    <dgm:cxn modelId="{178CD40E-A3FB-4806-BD72-5EC45E18ADDD}" type="presParOf" srcId="{5B55A268-7B2D-4739-9596-4BD07E15A6E8}" destId="{22F70554-61C8-4B49-BE5D-D35096D78D20}" srcOrd="0" destOrd="0" presId="urn:microsoft.com/office/officeart/2005/8/layout/radial1"/>
    <dgm:cxn modelId="{DCDE3D3C-7A99-4E4F-AFFC-799C19663D45}" type="presParOf" srcId="{3EEF111A-CDCA-4F84-9B7B-99054DDD44D6}" destId="{3C9351F7-81FF-479B-BA74-F4AA297E8D20}" srcOrd="4" destOrd="0" presId="urn:microsoft.com/office/officeart/2005/8/layout/radial1"/>
    <dgm:cxn modelId="{789EB1DD-1707-4E1D-83A6-EDB14548353F}" type="presParOf" srcId="{3EEF111A-CDCA-4F84-9B7B-99054DDD44D6}" destId="{1069C148-92AF-47BC-8998-7B34DEC7D5CF}" srcOrd="5" destOrd="0" presId="urn:microsoft.com/office/officeart/2005/8/layout/radial1"/>
    <dgm:cxn modelId="{40E4E011-DA69-487A-9A4A-466673B1A76A}" type="presParOf" srcId="{1069C148-92AF-47BC-8998-7B34DEC7D5CF}" destId="{E6BC4468-FD17-4DC9-AEBB-57208077D8A6}" srcOrd="0" destOrd="0" presId="urn:microsoft.com/office/officeart/2005/8/layout/radial1"/>
    <dgm:cxn modelId="{A6BD2F66-2845-45D3-84E2-51B39B22DCF8}" type="presParOf" srcId="{3EEF111A-CDCA-4F84-9B7B-99054DDD44D6}" destId="{A6C7D17D-3432-4EC3-A4B7-A626FBE3CF79}" srcOrd="6" destOrd="0" presId="urn:microsoft.com/office/officeart/2005/8/layout/radial1"/>
    <dgm:cxn modelId="{E8C95368-5A7C-423F-96AF-25E768E8BD00}" type="presParOf" srcId="{3EEF111A-CDCA-4F84-9B7B-99054DDD44D6}" destId="{13BA4822-BF5E-4FD3-953D-9525E42080C8}" srcOrd="7" destOrd="0" presId="urn:microsoft.com/office/officeart/2005/8/layout/radial1"/>
    <dgm:cxn modelId="{D6815FF0-F2D6-409E-A334-B0C4F12C7807}" type="presParOf" srcId="{13BA4822-BF5E-4FD3-953D-9525E42080C8}" destId="{FC68DA35-3FB0-4E37-99C0-A763B314EE3B}" srcOrd="0" destOrd="0" presId="urn:microsoft.com/office/officeart/2005/8/layout/radial1"/>
    <dgm:cxn modelId="{04B0C876-17C3-417E-A71F-19109ABD9A59}" type="presParOf" srcId="{3EEF111A-CDCA-4F84-9B7B-99054DDD44D6}" destId="{1870DB15-9420-486F-9E21-779561671CD7}"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0D927E-B3E9-4262-84D4-F60D33C0D31D}" type="doc">
      <dgm:prSet loTypeId="urn:microsoft.com/office/officeart/2005/8/layout/equation2" loCatId="relationship" qsTypeId="urn:microsoft.com/office/officeart/2005/8/quickstyle/simple1" qsCatId="simple" csTypeId="urn:microsoft.com/office/officeart/2005/8/colors/accent2_5" csCatId="accent2" phldr="1"/>
      <dgm:spPr/>
    </dgm:pt>
    <dgm:pt modelId="{06748104-4A56-4405-A295-5224C1571715}">
      <dgm:prSet phldrT="[Text]" custT="1"/>
      <dgm:spPr/>
      <dgm:t>
        <a:bodyPr/>
        <a:lstStyle/>
        <a:p>
          <a:r>
            <a:rPr lang="en-US" sz="1600" dirty="0" smtClean="0"/>
            <a:t>Amounts paid by the employer to the pension plan </a:t>
          </a:r>
          <a:endParaRPr lang="en-US" sz="1600" dirty="0"/>
        </a:p>
      </dgm:t>
    </dgm:pt>
    <dgm:pt modelId="{33E3F6E6-E486-411A-9E7C-5B9D05EEAA98}" type="parTrans" cxnId="{E0400D6B-21A8-4D2A-9CA5-12D2A8A7C29C}">
      <dgm:prSet/>
      <dgm:spPr/>
      <dgm:t>
        <a:bodyPr/>
        <a:lstStyle/>
        <a:p>
          <a:endParaRPr lang="en-US"/>
        </a:p>
      </dgm:t>
    </dgm:pt>
    <dgm:pt modelId="{250B3742-2251-483D-822A-B3BFC15B5A6D}" type="sibTrans" cxnId="{E0400D6B-21A8-4D2A-9CA5-12D2A8A7C29C}">
      <dgm:prSet/>
      <dgm:spPr/>
      <dgm:t>
        <a:bodyPr/>
        <a:lstStyle/>
        <a:p>
          <a:endParaRPr lang="en-US" dirty="0"/>
        </a:p>
      </dgm:t>
    </dgm:pt>
    <dgm:pt modelId="{955DC896-214C-49C4-831F-D5EA76EF013F}">
      <dgm:prSet phldrT="[Text]" custT="1"/>
      <dgm:spPr/>
      <dgm:t>
        <a:bodyPr/>
        <a:lstStyle/>
        <a:p>
          <a:r>
            <a:rPr lang="en-US" sz="1600" dirty="0" smtClean="0"/>
            <a:t>The change between the beginning and ending balances of amounts normally expected to be liquidated with expendable available financial resources</a:t>
          </a:r>
          <a:endParaRPr lang="en-US" sz="1600" dirty="0"/>
        </a:p>
      </dgm:t>
    </dgm:pt>
    <dgm:pt modelId="{1664F2B7-AC93-4893-8F40-63CDC413CFB1}" type="parTrans" cxnId="{4C335E55-B1CD-4B04-86DF-D5C42F91B87F}">
      <dgm:prSet/>
      <dgm:spPr/>
      <dgm:t>
        <a:bodyPr/>
        <a:lstStyle/>
        <a:p>
          <a:endParaRPr lang="en-US"/>
        </a:p>
      </dgm:t>
    </dgm:pt>
    <dgm:pt modelId="{A682CA4A-CD43-4F14-B001-328233445486}" type="sibTrans" cxnId="{4C335E55-B1CD-4B04-86DF-D5C42F91B87F}">
      <dgm:prSet/>
      <dgm:spPr>
        <a:ln>
          <a:solidFill>
            <a:srgbClr val="18696F"/>
          </a:solidFill>
        </a:ln>
      </dgm:spPr>
      <dgm:t>
        <a:bodyPr/>
        <a:lstStyle/>
        <a:p>
          <a:endParaRPr lang="en-US" dirty="0"/>
        </a:p>
      </dgm:t>
    </dgm:pt>
    <dgm:pt modelId="{54CAAD12-06B7-46CA-B41B-72D7F4CE3775}">
      <dgm:prSet phldrT="[Text]"/>
      <dgm:spPr/>
      <dgm:t>
        <a:bodyPr/>
        <a:lstStyle/>
        <a:p>
          <a:r>
            <a:rPr lang="en-US" dirty="0" smtClean="0"/>
            <a:t>Pension Expenditure</a:t>
          </a:r>
          <a:endParaRPr lang="en-US" dirty="0"/>
        </a:p>
      </dgm:t>
    </dgm:pt>
    <dgm:pt modelId="{F53E8102-E665-4FCF-B48B-49B101D50D74}" type="parTrans" cxnId="{20C834E9-80A8-424E-86DE-7D3D9C22EF32}">
      <dgm:prSet/>
      <dgm:spPr/>
      <dgm:t>
        <a:bodyPr/>
        <a:lstStyle/>
        <a:p>
          <a:endParaRPr lang="en-US"/>
        </a:p>
      </dgm:t>
    </dgm:pt>
    <dgm:pt modelId="{AD87E696-900E-48E4-AE66-BF6F1926B880}" type="sibTrans" cxnId="{20C834E9-80A8-424E-86DE-7D3D9C22EF32}">
      <dgm:prSet/>
      <dgm:spPr/>
      <dgm:t>
        <a:bodyPr/>
        <a:lstStyle/>
        <a:p>
          <a:endParaRPr lang="en-US"/>
        </a:p>
      </dgm:t>
    </dgm:pt>
    <dgm:pt modelId="{E632291D-F9BB-4517-B793-B9952690F102}" type="pres">
      <dgm:prSet presAssocID="{A00D927E-B3E9-4262-84D4-F60D33C0D31D}" presName="Name0" presStyleCnt="0">
        <dgm:presLayoutVars>
          <dgm:dir/>
          <dgm:resizeHandles val="exact"/>
        </dgm:presLayoutVars>
      </dgm:prSet>
      <dgm:spPr/>
    </dgm:pt>
    <dgm:pt modelId="{7A203331-818F-4131-A1F1-225F4F5BD13D}" type="pres">
      <dgm:prSet presAssocID="{A00D927E-B3E9-4262-84D4-F60D33C0D31D}" presName="vNodes" presStyleCnt="0"/>
      <dgm:spPr/>
    </dgm:pt>
    <dgm:pt modelId="{46F54282-DAE7-42DF-9AF3-DAAF5091F25A}" type="pres">
      <dgm:prSet presAssocID="{06748104-4A56-4405-A295-5224C1571715}" presName="node" presStyleLbl="node1" presStyleIdx="0" presStyleCnt="3" custScaleX="1007890" custScaleY="577277">
        <dgm:presLayoutVars>
          <dgm:bulletEnabled val="1"/>
        </dgm:presLayoutVars>
      </dgm:prSet>
      <dgm:spPr/>
      <dgm:t>
        <a:bodyPr/>
        <a:lstStyle/>
        <a:p>
          <a:endParaRPr lang="en-US"/>
        </a:p>
      </dgm:t>
    </dgm:pt>
    <dgm:pt modelId="{BF43A19B-198A-4D95-B3A1-EF631DED97A3}" type="pres">
      <dgm:prSet presAssocID="{250B3742-2251-483D-822A-B3BFC15B5A6D}" presName="spacerT" presStyleCnt="0"/>
      <dgm:spPr/>
    </dgm:pt>
    <dgm:pt modelId="{CDE7F7F4-E1B3-41C6-87EF-72CDF6E8BF4F}" type="pres">
      <dgm:prSet presAssocID="{250B3742-2251-483D-822A-B3BFC15B5A6D}" presName="sibTrans" presStyleLbl="sibTrans2D1" presStyleIdx="0" presStyleCnt="2"/>
      <dgm:spPr/>
      <dgm:t>
        <a:bodyPr/>
        <a:lstStyle/>
        <a:p>
          <a:endParaRPr lang="en-US"/>
        </a:p>
      </dgm:t>
    </dgm:pt>
    <dgm:pt modelId="{58A2DBD0-E6C0-4079-B007-B3C9E5A8AC70}" type="pres">
      <dgm:prSet presAssocID="{250B3742-2251-483D-822A-B3BFC15B5A6D}" presName="spacerB" presStyleCnt="0"/>
      <dgm:spPr/>
    </dgm:pt>
    <dgm:pt modelId="{80C13ADE-BDF4-4EC7-BD04-5FC119E00A62}" type="pres">
      <dgm:prSet presAssocID="{955DC896-214C-49C4-831F-D5EA76EF013F}" presName="node" presStyleLbl="node1" presStyleIdx="1" presStyleCnt="3" custScaleX="1017431" custScaleY="600300">
        <dgm:presLayoutVars>
          <dgm:bulletEnabled val="1"/>
        </dgm:presLayoutVars>
      </dgm:prSet>
      <dgm:spPr/>
      <dgm:t>
        <a:bodyPr/>
        <a:lstStyle/>
        <a:p>
          <a:endParaRPr lang="en-US"/>
        </a:p>
      </dgm:t>
    </dgm:pt>
    <dgm:pt modelId="{51094578-68AD-49F3-A510-4D768EEA2AD2}" type="pres">
      <dgm:prSet presAssocID="{A00D927E-B3E9-4262-84D4-F60D33C0D31D}" presName="sibTransLast" presStyleLbl="sibTrans2D1" presStyleIdx="1" presStyleCnt="2" custScaleX="190873" custScaleY="333513" custLinFactNeighborX="-47023"/>
      <dgm:spPr/>
      <dgm:t>
        <a:bodyPr/>
        <a:lstStyle/>
        <a:p>
          <a:endParaRPr lang="en-US"/>
        </a:p>
      </dgm:t>
    </dgm:pt>
    <dgm:pt modelId="{DA3E1B64-92AC-48D1-8E83-AB793A5E5ADF}" type="pres">
      <dgm:prSet presAssocID="{A00D927E-B3E9-4262-84D4-F60D33C0D31D}" presName="connectorText" presStyleLbl="sibTrans2D1" presStyleIdx="1" presStyleCnt="2"/>
      <dgm:spPr/>
      <dgm:t>
        <a:bodyPr/>
        <a:lstStyle/>
        <a:p>
          <a:endParaRPr lang="en-US"/>
        </a:p>
      </dgm:t>
    </dgm:pt>
    <dgm:pt modelId="{8748A01C-BFEB-44CE-A5F5-78CFA8DB667A}" type="pres">
      <dgm:prSet presAssocID="{A00D927E-B3E9-4262-84D4-F60D33C0D31D}" presName="lastNode" presStyleLbl="node1" presStyleIdx="2" presStyleCnt="3" custScaleX="331545" custScaleY="212188" custLinFactX="54840" custLinFactNeighborX="100000" custLinFactNeighborY="1672">
        <dgm:presLayoutVars>
          <dgm:bulletEnabled val="1"/>
        </dgm:presLayoutVars>
      </dgm:prSet>
      <dgm:spPr/>
      <dgm:t>
        <a:bodyPr/>
        <a:lstStyle/>
        <a:p>
          <a:endParaRPr lang="en-US"/>
        </a:p>
      </dgm:t>
    </dgm:pt>
  </dgm:ptLst>
  <dgm:cxnLst>
    <dgm:cxn modelId="{20C834E9-80A8-424E-86DE-7D3D9C22EF32}" srcId="{A00D927E-B3E9-4262-84D4-F60D33C0D31D}" destId="{54CAAD12-06B7-46CA-B41B-72D7F4CE3775}" srcOrd="2" destOrd="0" parTransId="{F53E8102-E665-4FCF-B48B-49B101D50D74}" sibTransId="{AD87E696-900E-48E4-AE66-BF6F1926B880}"/>
    <dgm:cxn modelId="{2F42592B-625F-4623-BF37-46536279E336}" type="presOf" srcId="{250B3742-2251-483D-822A-B3BFC15B5A6D}" destId="{CDE7F7F4-E1B3-41C6-87EF-72CDF6E8BF4F}" srcOrd="0" destOrd="0" presId="urn:microsoft.com/office/officeart/2005/8/layout/equation2"/>
    <dgm:cxn modelId="{4C335E55-B1CD-4B04-86DF-D5C42F91B87F}" srcId="{A00D927E-B3E9-4262-84D4-F60D33C0D31D}" destId="{955DC896-214C-49C4-831F-D5EA76EF013F}" srcOrd="1" destOrd="0" parTransId="{1664F2B7-AC93-4893-8F40-63CDC413CFB1}" sibTransId="{A682CA4A-CD43-4F14-B001-328233445486}"/>
    <dgm:cxn modelId="{D08B5331-B630-4991-9046-7226AC9BE4F7}" type="presOf" srcId="{A682CA4A-CD43-4F14-B001-328233445486}" destId="{DA3E1B64-92AC-48D1-8E83-AB793A5E5ADF}" srcOrd="1" destOrd="0" presId="urn:microsoft.com/office/officeart/2005/8/layout/equation2"/>
    <dgm:cxn modelId="{64EFD55B-AB83-4D04-95DF-D73C54263C7C}" type="presOf" srcId="{A00D927E-B3E9-4262-84D4-F60D33C0D31D}" destId="{E632291D-F9BB-4517-B793-B9952690F102}" srcOrd="0" destOrd="0" presId="urn:microsoft.com/office/officeart/2005/8/layout/equation2"/>
    <dgm:cxn modelId="{A1E3A6DD-923B-44AB-B872-DF36CF4973E9}" type="presOf" srcId="{54CAAD12-06B7-46CA-B41B-72D7F4CE3775}" destId="{8748A01C-BFEB-44CE-A5F5-78CFA8DB667A}" srcOrd="0" destOrd="0" presId="urn:microsoft.com/office/officeart/2005/8/layout/equation2"/>
    <dgm:cxn modelId="{E0400D6B-21A8-4D2A-9CA5-12D2A8A7C29C}" srcId="{A00D927E-B3E9-4262-84D4-F60D33C0D31D}" destId="{06748104-4A56-4405-A295-5224C1571715}" srcOrd="0" destOrd="0" parTransId="{33E3F6E6-E486-411A-9E7C-5B9D05EEAA98}" sibTransId="{250B3742-2251-483D-822A-B3BFC15B5A6D}"/>
    <dgm:cxn modelId="{30EE5C24-2401-4749-A45C-154D5A95E800}" type="presOf" srcId="{06748104-4A56-4405-A295-5224C1571715}" destId="{46F54282-DAE7-42DF-9AF3-DAAF5091F25A}" srcOrd="0" destOrd="0" presId="urn:microsoft.com/office/officeart/2005/8/layout/equation2"/>
    <dgm:cxn modelId="{F869312A-F7AB-4638-9062-CEBF918BF164}" type="presOf" srcId="{A682CA4A-CD43-4F14-B001-328233445486}" destId="{51094578-68AD-49F3-A510-4D768EEA2AD2}" srcOrd="0" destOrd="0" presId="urn:microsoft.com/office/officeart/2005/8/layout/equation2"/>
    <dgm:cxn modelId="{134A8F10-4AE7-48DB-AD9B-2B707F8533E4}" type="presOf" srcId="{955DC896-214C-49C4-831F-D5EA76EF013F}" destId="{80C13ADE-BDF4-4EC7-BD04-5FC119E00A62}" srcOrd="0" destOrd="0" presId="urn:microsoft.com/office/officeart/2005/8/layout/equation2"/>
    <dgm:cxn modelId="{A49BA73F-58FE-4757-8D67-FC0D1C4AA5E1}" type="presParOf" srcId="{E632291D-F9BB-4517-B793-B9952690F102}" destId="{7A203331-818F-4131-A1F1-225F4F5BD13D}" srcOrd="0" destOrd="0" presId="urn:microsoft.com/office/officeart/2005/8/layout/equation2"/>
    <dgm:cxn modelId="{68DFCC3E-0DD2-4E72-A355-B34C1EF8C596}" type="presParOf" srcId="{7A203331-818F-4131-A1F1-225F4F5BD13D}" destId="{46F54282-DAE7-42DF-9AF3-DAAF5091F25A}" srcOrd="0" destOrd="0" presId="urn:microsoft.com/office/officeart/2005/8/layout/equation2"/>
    <dgm:cxn modelId="{1BC86AAB-ADF1-4664-B8FC-312A27555F06}" type="presParOf" srcId="{7A203331-818F-4131-A1F1-225F4F5BD13D}" destId="{BF43A19B-198A-4D95-B3A1-EF631DED97A3}" srcOrd="1" destOrd="0" presId="urn:microsoft.com/office/officeart/2005/8/layout/equation2"/>
    <dgm:cxn modelId="{D6C5478A-AC9C-4C94-8A0E-A17A238CDA51}" type="presParOf" srcId="{7A203331-818F-4131-A1F1-225F4F5BD13D}" destId="{CDE7F7F4-E1B3-41C6-87EF-72CDF6E8BF4F}" srcOrd="2" destOrd="0" presId="urn:microsoft.com/office/officeart/2005/8/layout/equation2"/>
    <dgm:cxn modelId="{E8E3AACF-906F-4E78-B7C8-F152B94818B3}" type="presParOf" srcId="{7A203331-818F-4131-A1F1-225F4F5BD13D}" destId="{58A2DBD0-E6C0-4079-B007-B3C9E5A8AC70}" srcOrd="3" destOrd="0" presId="urn:microsoft.com/office/officeart/2005/8/layout/equation2"/>
    <dgm:cxn modelId="{276C41E1-9F0B-4B40-8AD7-B5862B20F696}" type="presParOf" srcId="{7A203331-818F-4131-A1F1-225F4F5BD13D}" destId="{80C13ADE-BDF4-4EC7-BD04-5FC119E00A62}" srcOrd="4" destOrd="0" presId="urn:microsoft.com/office/officeart/2005/8/layout/equation2"/>
    <dgm:cxn modelId="{BAF91B3F-91AC-4BC5-A675-378B61F9B8F3}" type="presParOf" srcId="{E632291D-F9BB-4517-B793-B9952690F102}" destId="{51094578-68AD-49F3-A510-4D768EEA2AD2}" srcOrd="1" destOrd="0" presId="urn:microsoft.com/office/officeart/2005/8/layout/equation2"/>
    <dgm:cxn modelId="{930E3EC6-2A35-4426-99CA-30CFD00F4CD0}" type="presParOf" srcId="{51094578-68AD-49F3-A510-4D768EEA2AD2}" destId="{DA3E1B64-92AC-48D1-8E83-AB793A5E5ADF}" srcOrd="0" destOrd="0" presId="urn:microsoft.com/office/officeart/2005/8/layout/equation2"/>
    <dgm:cxn modelId="{A78923C4-D8E4-4CC5-BD53-979674CE17FD}" type="presParOf" srcId="{E632291D-F9BB-4517-B793-B9952690F102}" destId="{8748A01C-BFEB-44CE-A5F5-78CFA8DB667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B0E0DA-88A6-4EE2-9705-14C95B840939}" type="doc">
      <dgm:prSet loTypeId="urn:microsoft.com/office/officeart/2005/8/layout/chart3" loCatId="relationship" qsTypeId="urn:microsoft.com/office/officeart/2005/8/quickstyle/3d7" qsCatId="3D" csTypeId="urn:microsoft.com/office/officeart/2005/8/colors/accent1_2" csCatId="accent1" phldr="1"/>
      <dgm:spPr/>
    </dgm:pt>
    <dgm:pt modelId="{500172AA-FE52-4E13-BE28-0C09CDAEFEC8}">
      <dgm:prSet phldrT="[Text]" custT="1"/>
      <dgm:spPr/>
      <dgm:t>
        <a:bodyPr/>
        <a:lstStyle/>
        <a:p>
          <a:r>
            <a:rPr lang="en-US" sz="1600" dirty="0" smtClean="0"/>
            <a:t>School Taxes</a:t>
          </a:r>
          <a:endParaRPr lang="en-US" sz="1600" dirty="0"/>
        </a:p>
      </dgm:t>
    </dgm:pt>
    <dgm:pt modelId="{1DB5B17C-1034-4F09-B355-B7D26E7F9AB0}" type="parTrans" cxnId="{E7F90189-66FB-4020-867F-B1B92B182227}">
      <dgm:prSet/>
      <dgm:spPr/>
      <dgm:t>
        <a:bodyPr/>
        <a:lstStyle/>
        <a:p>
          <a:endParaRPr lang="en-US"/>
        </a:p>
      </dgm:t>
    </dgm:pt>
    <dgm:pt modelId="{7729A743-16BA-4369-9E62-86E032ACBD98}" type="sibTrans" cxnId="{E7F90189-66FB-4020-867F-B1B92B182227}">
      <dgm:prSet/>
      <dgm:spPr/>
      <dgm:t>
        <a:bodyPr/>
        <a:lstStyle/>
        <a:p>
          <a:endParaRPr lang="en-US"/>
        </a:p>
      </dgm:t>
    </dgm:pt>
    <dgm:pt modelId="{0DF88B4B-76C5-408D-A8AB-ACA01AE03F3A}">
      <dgm:prSet phldrT="[Text]" custT="1"/>
      <dgm:spPr/>
      <dgm:t>
        <a:bodyPr/>
        <a:lstStyle/>
        <a:p>
          <a:r>
            <a:rPr lang="en-US" sz="1600" dirty="0" smtClean="0"/>
            <a:t>Port Authority</a:t>
          </a:r>
          <a:endParaRPr lang="en-US" sz="1600" dirty="0"/>
        </a:p>
      </dgm:t>
    </dgm:pt>
    <dgm:pt modelId="{8DDEC3FE-A0B7-4AEC-A5FC-F5885015D028}" type="parTrans" cxnId="{C3FE5D21-9936-45AD-A550-2C30B7B8D558}">
      <dgm:prSet/>
      <dgm:spPr/>
      <dgm:t>
        <a:bodyPr/>
        <a:lstStyle/>
        <a:p>
          <a:endParaRPr lang="en-US"/>
        </a:p>
      </dgm:t>
    </dgm:pt>
    <dgm:pt modelId="{8D620F20-1AA9-42E8-B371-11FF7E1854D4}" type="sibTrans" cxnId="{C3FE5D21-9936-45AD-A550-2C30B7B8D558}">
      <dgm:prSet/>
      <dgm:spPr/>
      <dgm:t>
        <a:bodyPr/>
        <a:lstStyle/>
        <a:p>
          <a:endParaRPr lang="en-US"/>
        </a:p>
      </dgm:t>
    </dgm:pt>
    <dgm:pt modelId="{8592C6BD-6560-479E-9E78-49E0B290948A}">
      <dgm:prSet phldrT="[Text]" custT="1"/>
      <dgm:spPr/>
      <dgm:t>
        <a:bodyPr/>
        <a:lstStyle/>
        <a:p>
          <a:r>
            <a:rPr lang="en-US" sz="1600" dirty="0" smtClean="0"/>
            <a:t>County</a:t>
          </a:r>
        </a:p>
        <a:p>
          <a:r>
            <a:rPr lang="en-US" sz="1600" dirty="0" smtClean="0"/>
            <a:t> Operating</a:t>
          </a:r>
          <a:endParaRPr lang="en-US" sz="1600" dirty="0"/>
        </a:p>
      </dgm:t>
    </dgm:pt>
    <dgm:pt modelId="{14BA113C-F5E4-45F1-9F6C-88F8A082FEA8}" type="parTrans" cxnId="{78508A1D-2AB2-4D05-8D18-CCBA50B2BC9B}">
      <dgm:prSet/>
      <dgm:spPr/>
      <dgm:t>
        <a:bodyPr/>
        <a:lstStyle/>
        <a:p>
          <a:endParaRPr lang="en-US"/>
        </a:p>
      </dgm:t>
    </dgm:pt>
    <dgm:pt modelId="{03CA8CF6-49A2-470B-BACE-6C8C5D984067}" type="sibTrans" cxnId="{78508A1D-2AB2-4D05-8D18-CCBA50B2BC9B}">
      <dgm:prSet/>
      <dgm:spPr/>
      <dgm:t>
        <a:bodyPr/>
        <a:lstStyle/>
        <a:p>
          <a:endParaRPr lang="en-US"/>
        </a:p>
      </dgm:t>
    </dgm:pt>
    <dgm:pt modelId="{A7D6F5A8-855C-4A7E-B26D-F787F7895E0E}">
      <dgm:prSet phldrT="[Text]" custT="1"/>
      <dgm:spPr/>
      <dgm:t>
        <a:bodyPr/>
        <a:lstStyle/>
        <a:p>
          <a:r>
            <a:rPr lang="en-US" sz="1600" dirty="0" smtClean="0"/>
            <a:t>Transit</a:t>
          </a:r>
        </a:p>
        <a:p>
          <a:r>
            <a:rPr lang="en-US" sz="1600" dirty="0" smtClean="0"/>
            <a:t> Authority</a:t>
          </a:r>
          <a:endParaRPr lang="en-US" sz="1600" dirty="0"/>
        </a:p>
      </dgm:t>
    </dgm:pt>
    <dgm:pt modelId="{E1EB67A7-678D-4198-BCCF-64F14F252254}" type="parTrans" cxnId="{18D893FD-4E2C-447A-A495-74E0A5C48C00}">
      <dgm:prSet/>
      <dgm:spPr/>
      <dgm:t>
        <a:bodyPr/>
        <a:lstStyle/>
        <a:p>
          <a:endParaRPr lang="en-US"/>
        </a:p>
      </dgm:t>
    </dgm:pt>
    <dgm:pt modelId="{4C8D2817-FE7E-488F-A673-4637035BD3E7}" type="sibTrans" cxnId="{18D893FD-4E2C-447A-A495-74E0A5C48C00}">
      <dgm:prSet/>
      <dgm:spPr/>
      <dgm:t>
        <a:bodyPr/>
        <a:lstStyle/>
        <a:p>
          <a:endParaRPr lang="en-US"/>
        </a:p>
      </dgm:t>
    </dgm:pt>
    <dgm:pt modelId="{02D4AF95-D599-4681-AE37-D2BB7570C8BB}">
      <dgm:prSet phldrT="[Text]" custT="1"/>
      <dgm:spPr/>
      <dgm:t>
        <a:bodyPr/>
        <a:lstStyle/>
        <a:p>
          <a:r>
            <a:rPr lang="en-US" sz="1600" dirty="0" smtClean="0"/>
            <a:t>Library Service</a:t>
          </a:r>
          <a:endParaRPr lang="en-US" sz="1600" dirty="0"/>
        </a:p>
      </dgm:t>
    </dgm:pt>
    <dgm:pt modelId="{AFA0CC38-A0FC-48A4-845A-986DCBDF0854}" type="parTrans" cxnId="{FBDF418C-6D52-4B32-BA7A-A27D0A62CB4B}">
      <dgm:prSet/>
      <dgm:spPr/>
      <dgm:t>
        <a:bodyPr/>
        <a:lstStyle/>
        <a:p>
          <a:endParaRPr lang="en-US"/>
        </a:p>
      </dgm:t>
    </dgm:pt>
    <dgm:pt modelId="{344CB17E-9E35-47B3-9639-730B4248749E}" type="sibTrans" cxnId="{FBDF418C-6D52-4B32-BA7A-A27D0A62CB4B}">
      <dgm:prSet/>
      <dgm:spPr/>
      <dgm:t>
        <a:bodyPr/>
        <a:lstStyle/>
        <a:p>
          <a:endParaRPr lang="en-US"/>
        </a:p>
      </dgm:t>
    </dgm:pt>
    <dgm:pt modelId="{80C44D6E-957A-484C-B2D9-03509C18464B}" type="pres">
      <dgm:prSet presAssocID="{57B0E0DA-88A6-4EE2-9705-14C95B840939}" presName="compositeShape" presStyleCnt="0">
        <dgm:presLayoutVars>
          <dgm:chMax val="7"/>
          <dgm:dir/>
          <dgm:resizeHandles val="exact"/>
        </dgm:presLayoutVars>
      </dgm:prSet>
      <dgm:spPr/>
    </dgm:pt>
    <dgm:pt modelId="{14D58BD5-4473-475B-8769-58F4FA4BDA14}" type="pres">
      <dgm:prSet presAssocID="{57B0E0DA-88A6-4EE2-9705-14C95B840939}" presName="wedge1" presStyleLbl="node1" presStyleIdx="0" presStyleCnt="5" custLinFactNeighborX="-1783" custLinFactNeighborY="6242"/>
      <dgm:spPr/>
      <dgm:t>
        <a:bodyPr/>
        <a:lstStyle/>
        <a:p>
          <a:endParaRPr lang="en-US"/>
        </a:p>
      </dgm:t>
    </dgm:pt>
    <dgm:pt modelId="{2834B4C7-3E9F-403C-B444-6203E8FADE01}" type="pres">
      <dgm:prSet presAssocID="{57B0E0DA-88A6-4EE2-9705-14C95B840939}" presName="wedge1Tx" presStyleLbl="node1" presStyleIdx="0" presStyleCnt="5">
        <dgm:presLayoutVars>
          <dgm:chMax val="0"/>
          <dgm:chPref val="0"/>
          <dgm:bulletEnabled val="1"/>
        </dgm:presLayoutVars>
      </dgm:prSet>
      <dgm:spPr/>
      <dgm:t>
        <a:bodyPr/>
        <a:lstStyle/>
        <a:p>
          <a:endParaRPr lang="en-US"/>
        </a:p>
      </dgm:t>
    </dgm:pt>
    <dgm:pt modelId="{77CD9E69-D3AE-4D82-9DC8-DFB341E875BF}" type="pres">
      <dgm:prSet presAssocID="{57B0E0DA-88A6-4EE2-9705-14C95B840939}" presName="wedge2" presStyleLbl="node1" presStyleIdx="1" presStyleCnt="5" custLinFactNeighborX="297" custLinFactNeighborY="0"/>
      <dgm:spPr/>
      <dgm:t>
        <a:bodyPr/>
        <a:lstStyle/>
        <a:p>
          <a:endParaRPr lang="en-US"/>
        </a:p>
      </dgm:t>
    </dgm:pt>
    <dgm:pt modelId="{E83541A5-A614-4D78-A929-4CEFB8DD81E2}" type="pres">
      <dgm:prSet presAssocID="{57B0E0DA-88A6-4EE2-9705-14C95B840939}" presName="wedge2Tx" presStyleLbl="node1" presStyleIdx="1" presStyleCnt="5">
        <dgm:presLayoutVars>
          <dgm:chMax val="0"/>
          <dgm:chPref val="0"/>
          <dgm:bulletEnabled val="1"/>
        </dgm:presLayoutVars>
      </dgm:prSet>
      <dgm:spPr/>
      <dgm:t>
        <a:bodyPr/>
        <a:lstStyle/>
        <a:p>
          <a:endParaRPr lang="en-US"/>
        </a:p>
      </dgm:t>
    </dgm:pt>
    <dgm:pt modelId="{B6A98936-4ECB-4369-B9DB-A6C62BC80306}" type="pres">
      <dgm:prSet presAssocID="{57B0E0DA-88A6-4EE2-9705-14C95B840939}" presName="wedge3" presStyleLbl="node1" presStyleIdx="2" presStyleCnt="5"/>
      <dgm:spPr/>
      <dgm:t>
        <a:bodyPr/>
        <a:lstStyle/>
        <a:p>
          <a:endParaRPr lang="en-US"/>
        </a:p>
      </dgm:t>
    </dgm:pt>
    <dgm:pt modelId="{A6678E3E-C457-4300-A3B2-790985CB808B}" type="pres">
      <dgm:prSet presAssocID="{57B0E0DA-88A6-4EE2-9705-14C95B840939}" presName="wedge3Tx" presStyleLbl="node1" presStyleIdx="2" presStyleCnt="5">
        <dgm:presLayoutVars>
          <dgm:chMax val="0"/>
          <dgm:chPref val="0"/>
          <dgm:bulletEnabled val="1"/>
        </dgm:presLayoutVars>
      </dgm:prSet>
      <dgm:spPr/>
      <dgm:t>
        <a:bodyPr/>
        <a:lstStyle/>
        <a:p>
          <a:endParaRPr lang="en-US"/>
        </a:p>
      </dgm:t>
    </dgm:pt>
    <dgm:pt modelId="{7D554AB4-F6FA-4E9F-9403-0A5A48543DDF}" type="pres">
      <dgm:prSet presAssocID="{57B0E0DA-88A6-4EE2-9705-14C95B840939}" presName="wedge4" presStyleLbl="node1" presStyleIdx="3" presStyleCnt="5"/>
      <dgm:spPr/>
      <dgm:t>
        <a:bodyPr/>
        <a:lstStyle/>
        <a:p>
          <a:endParaRPr lang="en-US"/>
        </a:p>
      </dgm:t>
    </dgm:pt>
    <dgm:pt modelId="{2FAF4E68-F4BB-446C-A132-056DC3E1CEC7}" type="pres">
      <dgm:prSet presAssocID="{57B0E0DA-88A6-4EE2-9705-14C95B840939}" presName="wedge4Tx" presStyleLbl="node1" presStyleIdx="3" presStyleCnt="5">
        <dgm:presLayoutVars>
          <dgm:chMax val="0"/>
          <dgm:chPref val="0"/>
          <dgm:bulletEnabled val="1"/>
        </dgm:presLayoutVars>
      </dgm:prSet>
      <dgm:spPr/>
      <dgm:t>
        <a:bodyPr/>
        <a:lstStyle/>
        <a:p>
          <a:endParaRPr lang="en-US"/>
        </a:p>
      </dgm:t>
    </dgm:pt>
    <dgm:pt modelId="{CE006204-BB97-412A-AF64-C5AB26ECF1A3}" type="pres">
      <dgm:prSet presAssocID="{57B0E0DA-88A6-4EE2-9705-14C95B840939}" presName="wedge5" presStyleLbl="node1" presStyleIdx="4" presStyleCnt="5" custLinFactNeighborY="1038"/>
      <dgm:spPr/>
      <dgm:t>
        <a:bodyPr/>
        <a:lstStyle/>
        <a:p>
          <a:endParaRPr lang="en-US"/>
        </a:p>
      </dgm:t>
    </dgm:pt>
    <dgm:pt modelId="{04CA679E-57BE-40D0-922A-71AC8B7BDFC1}" type="pres">
      <dgm:prSet presAssocID="{57B0E0DA-88A6-4EE2-9705-14C95B840939}" presName="wedge5Tx" presStyleLbl="node1" presStyleIdx="4" presStyleCnt="5">
        <dgm:presLayoutVars>
          <dgm:chMax val="0"/>
          <dgm:chPref val="0"/>
          <dgm:bulletEnabled val="1"/>
        </dgm:presLayoutVars>
      </dgm:prSet>
      <dgm:spPr/>
      <dgm:t>
        <a:bodyPr/>
        <a:lstStyle/>
        <a:p>
          <a:endParaRPr lang="en-US"/>
        </a:p>
      </dgm:t>
    </dgm:pt>
  </dgm:ptLst>
  <dgm:cxnLst>
    <dgm:cxn modelId="{9E3E8854-511F-4120-9449-BEEA43E41CCE}" type="presOf" srcId="{02D4AF95-D599-4681-AE37-D2BB7570C8BB}" destId="{04CA679E-57BE-40D0-922A-71AC8B7BDFC1}" srcOrd="1" destOrd="0" presId="urn:microsoft.com/office/officeart/2005/8/layout/chart3"/>
    <dgm:cxn modelId="{E0E0BBF1-4592-4B61-970A-D478058FBD63}" type="presOf" srcId="{8592C6BD-6560-479E-9E78-49E0B290948A}" destId="{A6678E3E-C457-4300-A3B2-790985CB808B}" srcOrd="1" destOrd="0" presId="urn:microsoft.com/office/officeart/2005/8/layout/chart3"/>
    <dgm:cxn modelId="{F4D9550D-6C32-45F2-9450-1C7AAEC3A545}" type="presOf" srcId="{500172AA-FE52-4E13-BE28-0C09CDAEFEC8}" destId="{14D58BD5-4473-475B-8769-58F4FA4BDA14}" srcOrd="0" destOrd="0" presId="urn:microsoft.com/office/officeart/2005/8/layout/chart3"/>
    <dgm:cxn modelId="{FBDF418C-6D52-4B32-BA7A-A27D0A62CB4B}" srcId="{57B0E0DA-88A6-4EE2-9705-14C95B840939}" destId="{02D4AF95-D599-4681-AE37-D2BB7570C8BB}" srcOrd="4" destOrd="0" parTransId="{AFA0CC38-A0FC-48A4-845A-986DCBDF0854}" sibTransId="{344CB17E-9E35-47B3-9639-730B4248749E}"/>
    <dgm:cxn modelId="{8C050608-8AD6-47D2-8C4B-41FE97F6B9A6}" type="presOf" srcId="{0DF88B4B-76C5-408D-A8AB-ACA01AE03F3A}" destId="{E83541A5-A614-4D78-A929-4CEFB8DD81E2}" srcOrd="1" destOrd="0" presId="urn:microsoft.com/office/officeart/2005/8/layout/chart3"/>
    <dgm:cxn modelId="{E7F90189-66FB-4020-867F-B1B92B182227}" srcId="{57B0E0DA-88A6-4EE2-9705-14C95B840939}" destId="{500172AA-FE52-4E13-BE28-0C09CDAEFEC8}" srcOrd="0" destOrd="0" parTransId="{1DB5B17C-1034-4F09-B355-B7D26E7F9AB0}" sibTransId="{7729A743-16BA-4369-9E62-86E032ACBD98}"/>
    <dgm:cxn modelId="{78508A1D-2AB2-4D05-8D18-CCBA50B2BC9B}" srcId="{57B0E0DA-88A6-4EE2-9705-14C95B840939}" destId="{8592C6BD-6560-479E-9E78-49E0B290948A}" srcOrd="2" destOrd="0" parTransId="{14BA113C-F5E4-45F1-9F6C-88F8A082FEA8}" sibTransId="{03CA8CF6-49A2-470B-BACE-6C8C5D984067}"/>
    <dgm:cxn modelId="{5E01C82E-2B67-4048-963F-2A8102EEBDA1}" type="presOf" srcId="{A7D6F5A8-855C-4A7E-B26D-F787F7895E0E}" destId="{7D554AB4-F6FA-4E9F-9403-0A5A48543DDF}" srcOrd="0" destOrd="0" presId="urn:microsoft.com/office/officeart/2005/8/layout/chart3"/>
    <dgm:cxn modelId="{4BB21073-0004-47D6-A700-F591D5A81E53}" type="presOf" srcId="{02D4AF95-D599-4681-AE37-D2BB7570C8BB}" destId="{CE006204-BB97-412A-AF64-C5AB26ECF1A3}" srcOrd="0" destOrd="0" presId="urn:microsoft.com/office/officeart/2005/8/layout/chart3"/>
    <dgm:cxn modelId="{5FDD01A1-B88E-480C-A243-B1DFD316C9BF}" type="presOf" srcId="{500172AA-FE52-4E13-BE28-0C09CDAEFEC8}" destId="{2834B4C7-3E9F-403C-B444-6203E8FADE01}" srcOrd="1" destOrd="0" presId="urn:microsoft.com/office/officeart/2005/8/layout/chart3"/>
    <dgm:cxn modelId="{95386EE3-CAA8-4FDB-ADFA-B5E35367D26C}" type="presOf" srcId="{A7D6F5A8-855C-4A7E-B26D-F787F7895E0E}" destId="{2FAF4E68-F4BB-446C-A132-056DC3E1CEC7}" srcOrd="1" destOrd="0" presId="urn:microsoft.com/office/officeart/2005/8/layout/chart3"/>
    <dgm:cxn modelId="{18D893FD-4E2C-447A-A495-74E0A5C48C00}" srcId="{57B0E0DA-88A6-4EE2-9705-14C95B840939}" destId="{A7D6F5A8-855C-4A7E-B26D-F787F7895E0E}" srcOrd="3" destOrd="0" parTransId="{E1EB67A7-678D-4198-BCCF-64F14F252254}" sibTransId="{4C8D2817-FE7E-488F-A673-4637035BD3E7}"/>
    <dgm:cxn modelId="{2CCEB760-9F69-4019-B7E9-F4A929E0DE9F}" type="presOf" srcId="{0DF88B4B-76C5-408D-A8AB-ACA01AE03F3A}" destId="{77CD9E69-D3AE-4D82-9DC8-DFB341E875BF}" srcOrd="0" destOrd="0" presId="urn:microsoft.com/office/officeart/2005/8/layout/chart3"/>
    <dgm:cxn modelId="{EF0F97A6-28D8-41C8-8A93-EC60B276D723}" type="presOf" srcId="{8592C6BD-6560-479E-9E78-49E0B290948A}" destId="{B6A98936-4ECB-4369-B9DB-A6C62BC80306}" srcOrd="0" destOrd="0" presId="urn:microsoft.com/office/officeart/2005/8/layout/chart3"/>
    <dgm:cxn modelId="{C3FE5D21-9936-45AD-A550-2C30B7B8D558}" srcId="{57B0E0DA-88A6-4EE2-9705-14C95B840939}" destId="{0DF88B4B-76C5-408D-A8AB-ACA01AE03F3A}" srcOrd="1" destOrd="0" parTransId="{8DDEC3FE-A0B7-4AEC-A5FC-F5885015D028}" sibTransId="{8D620F20-1AA9-42E8-B371-11FF7E1854D4}"/>
    <dgm:cxn modelId="{0EF2684F-792B-45B5-8E37-710D188E0219}" type="presOf" srcId="{57B0E0DA-88A6-4EE2-9705-14C95B840939}" destId="{80C44D6E-957A-484C-B2D9-03509C18464B}" srcOrd="0" destOrd="0" presId="urn:microsoft.com/office/officeart/2005/8/layout/chart3"/>
    <dgm:cxn modelId="{289F03CE-793C-4D3D-B8BE-B123B86BD3CA}" type="presParOf" srcId="{80C44D6E-957A-484C-B2D9-03509C18464B}" destId="{14D58BD5-4473-475B-8769-58F4FA4BDA14}" srcOrd="0" destOrd="0" presId="urn:microsoft.com/office/officeart/2005/8/layout/chart3"/>
    <dgm:cxn modelId="{648A70ED-B295-4DA8-989A-A84F78CB4F66}" type="presParOf" srcId="{80C44D6E-957A-484C-B2D9-03509C18464B}" destId="{2834B4C7-3E9F-403C-B444-6203E8FADE01}" srcOrd="1" destOrd="0" presId="urn:microsoft.com/office/officeart/2005/8/layout/chart3"/>
    <dgm:cxn modelId="{D26A851D-9601-4BF8-B45C-C0A4E811A7D7}" type="presParOf" srcId="{80C44D6E-957A-484C-B2D9-03509C18464B}" destId="{77CD9E69-D3AE-4D82-9DC8-DFB341E875BF}" srcOrd="2" destOrd="0" presId="urn:microsoft.com/office/officeart/2005/8/layout/chart3"/>
    <dgm:cxn modelId="{348BDA2B-7048-406D-AACA-D05289423E22}" type="presParOf" srcId="{80C44D6E-957A-484C-B2D9-03509C18464B}" destId="{E83541A5-A614-4D78-A929-4CEFB8DD81E2}" srcOrd="3" destOrd="0" presId="urn:microsoft.com/office/officeart/2005/8/layout/chart3"/>
    <dgm:cxn modelId="{FAF253B6-9B3C-45C8-8952-2E1AC4288959}" type="presParOf" srcId="{80C44D6E-957A-484C-B2D9-03509C18464B}" destId="{B6A98936-4ECB-4369-B9DB-A6C62BC80306}" srcOrd="4" destOrd="0" presId="urn:microsoft.com/office/officeart/2005/8/layout/chart3"/>
    <dgm:cxn modelId="{DCDBF3BA-4284-4B06-A06A-8D91A9971B13}" type="presParOf" srcId="{80C44D6E-957A-484C-B2D9-03509C18464B}" destId="{A6678E3E-C457-4300-A3B2-790985CB808B}" srcOrd="5" destOrd="0" presId="urn:microsoft.com/office/officeart/2005/8/layout/chart3"/>
    <dgm:cxn modelId="{C984B4B4-0782-43B1-B41D-E920C688D13B}" type="presParOf" srcId="{80C44D6E-957A-484C-B2D9-03509C18464B}" destId="{7D554AB4-F6FA-4E9F-9403-0A5A48543DDF}" srcOrd="6" destOrd="0" presId="urn:microsoft.com/office/officeart/2005/8/layout/chart3"/>
    <dgm:cxn modelId="{E67186E6-5482-46DA-BEC8-373CC7C6107F}" type="presParOf" srcId="{80C44D6E-957A-484C-B2D9-03509C18464B}" destId="{2FAF4E68-F4BB-446C-A132-056DC3E1CEC7}" srcOrd="7" destOrd="0" presId="urn:microsoft.com/office/officeart/2005/8/layout/chart3"/>
    <dgm:cxn modelId="{4622FF94-ACA8-465D-B5B7-BCF6FFA53CA8}" type="presParOf" srcId="{80C44D6E-957A-484C-B2D9-03509C18464B}" destId="{CE006204-BB97-412A-AF64-C5AB26ECF1A3}" srcOrd="8" destOrd="0" presId="urn:microsoft.com/office/officeart/2005/8/layout/chart3"/>
    <dgm:cxn modelId="{A2F1C100-8DFE-47E7-88A7-E69AF94C0582}" type="presParOf" srcId="{80C44D6E-957A-484C-B2D9-03509C18464B}" destId="{04CA679E-57BE-40D0-922A-71AC8B7BDFC1}"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8E86E8-E246-4DC5-B203-99FF9CB72846}" type="doc">
      <dgm:prSet loTypeId="urn:microsoft.com/office/officeart/2008/layout/RadialCluster" loCatId="cycle" qsTypeId="urn:microsoft.com/office/officeart/2005/8/quickstyle/simple1" qsCatId="simple" csTypeId="urn:microsoft.com/office/officeart/2005/8/colors/accent2_4" csCatId="accent2" phldr="1"/>
      <dgm:spPr/>
      <dgm:t>
        <a:bodyPr/>
        <a:lstStyle/>
        <a:p>
          <a:endParaRPr lang="en-US"/>
        </a:p>
      </dgm:t>
    </dgm:pt>
    <dgm:pt modelId="{90FAA2ED-22FD-4FF2-AE06-4F1467131901}">
      <dgm:prSet phldrT="[Text]"/>
      <dgm:spPr/>
      <dgm:t>
        <a:bodyPr/>
        <a:lstStyle/>
        <a:p>
          <a:r>
            <a:rPr lang="en-US" dirty="0" smtClean="0"/>
            <a:t>Primary Recipient</a:t>
          </a:r>
          <a:endParaRPr lang="en-US" dirty="0"/>
        </a:p>
      </dgm:t>
    </dgm:pt>
    <dgm:pt modelId="{50A9038A-5B67-462D-9D5A-51690BA8AC10}" type="parTrans" cxnId="{AFABF868-939D-4444-8844-A7DB81925329}">
      <dgm:prSet/>
      <dgm:spPr/>
      <dgm:t>
        <a:bodyPr/>
        <a:lstStyle/>
        <a:p>
          <a:endParaRPr lang="en-US"/>
        </a:p>
      </dgm:t>
    </dgm:pt>
    <dgm:pt modelId="{0C55F534-959B-4500-937B-452CC9EF35FA}" type="sibTrans" cxnId="{AFABF868-939D-4444-8844-A7DB81925329}">
      <dgm:prSet/>
      <dgm:spPr/>
      <dgm:t>
        <a:bodyPr/>
        <a:lstStyle/>
        <a:p>
          <a:endParaRPr lang="en-US"/>
        </a:p>
      </dgm:t>
    </dgm:pt>
    <dgm:pt modelId="{D6384EB3-C962-4A10-8E77-8C1B35CE7804}">
      <dgm:prSet phldrT="[Text]"/>
      <dgm:spPr/>
      <dgm:t>
        <a:bodyPr/>
        <a:lstStyle/>
        <a:p>
          <a:r>
            <a:rPr lang="en-US" dirty="0" smtClean="0"/>
            <a:t>Administrative Involvement</a:t>
          </a:r>
          <a:endParaRPr lang="en-US" dirty="0"/>
        </a:p>
      </dgm:t>
    </dgm:pt>
    <dgm:pt modelId="{E8185219-587F-4F10-BEA2-8112AB4E6C28}" type="parTrans" cxnId="{A148CD35-F945-46BE-8105-ADC04C693C9E}">
      <dgm:prSet/>
      <dgm:spPr/>
      <dgm:t>
        <a:bodyPr/>
        <a:lstStyle/>
        <a:p>
          <a:endParaRPr lang="en-US"/>
        </a:p>
      </dgm:t>
    </dgm:pt>
    <dgm:pt modelId="{0B54F1CF-5BBD-4183-B1DC-8AFB3EF3F6C1}" type="sibTrans" cxnId="{A148CD35-F945-46BE-8105-ADC04C693C9E}">
      <dgm:prSet/>
      <dgm:spPr/>
      <dgm:t>
        <a:bodyPr/>
        <a:lstStyle/>
        <a:p>
          <a:endParaRPr lang="en-US"/>
        </a:p>
      </dgm:t>
    </dgm:pt>
    <dgm:pt modelId="{64069402-5F0B-4B7B-8D7A-97ABC8994AE6}">
      <dgm:prSet phldrT="[Text]"/>
      <dgm:spPr/>
      <dgm:t>
        <a:bodyPr/>
        <a:lstStyle/>
        <a:p>
          <a:r>
            <a:rPr lang="en-US" dirty="0" smtClean="0"/>
            <a:t>Direct Financial Involvement</a:t>
          </a:r>
          <a:endParaRPr lang="en-US" dirty="0"/>
        </a:p>
      </dgm:t>
    </dgm:pt>
    <dgm:pt modelId="{534A1A81-A5AC-44F5-81AD-4507E67EEC3A}" type="parTrans" cxnId="{C8FF8B56-D016-4E2C-BB1A-5B5E01C53162}">
      <dgm:prSet/>
      <dgm:spPr/>
      <dgm:t>
        <a:bodyPr/>
        <a:lstStyle/>
        <a:p>
          <a:endParaRPr lang="en-US"/>
        </a:p>
      </dgm:t>
    </dgm:pt>
    <dgm:pt modelId="{8DEDD681-08ED-4728-BD91-3D80A0FDCE92}" type="sibTrans" cxnId="{C8FF8B56-D016-4E2C-BB1A-5B5E01C53162}">
      <dgm:prSet/>
      <dgm:spPr/>
      <dgm:t>
        <a:bodyPr/>
        <a:lstStyle/>
        <a:p>
          <a:endParaRPr lang="en-US"/>
        </a:p>
      </dgm:t>
    </dgm:pt>
    <dgm:pt modelId="{811BE083-450D-4970-BCFB-B4EFF570CC35}" type="pres">
      <dgm:prSet presAssocID="{918E86E8-E246-4DC5-B203-99FF9CB72846}" presName="Name0" presStyleCnt="0">
        <dgm:presLayoutVars>
          <dgm:chMax val="1"/>
          <dgm:chPref val="1"/>
          <dgm:dir/>
          <dgm:animOne val="branch"/>
          <dgm:animLvl val="lvl"/>
        </dgm:presLayoutVars>
      </dgm:prSet>
      <dgm:spPr/>
      <dgm:t>
        <a:bodyPr/>
        <a:lstStyle/>
        <a:p>
          <a:endParaRPr lang="en-US"/>
        </a:p>
      </dgm:t>
    </dgm:pt>
    <dgm:pt modelId="{617106EE-32B9-4D3C-9E40-EE387958FC30}" type="pres">
      <dgm:prSet presAssocID="{90FAA2ED-22FD-4FF2-AE06-4F1467131901}" presName="singleCycle" presStyleCnt="0"/>
      <dgm:spPr/>
    </dgm:pt>
    <dgm:pt modelId="{BA906333-A65E-4A29-A2DC-9D6DEF2EDA91}" type="pres">
      <dgm:prSet presAssocID="{90FAA2ED-22FD-4FF2-AE06-4F1467131901}" presName="singleCenter" presStyleLbl="node1" presStyleIdx="0" presStyleCnt="3" custScaleX="189855" custLinFactNeighborY="-31024">
        <dgm:presLayoutVars>
          <dgm:chMax val="7"/>
          <dgm:chPref val="7"/>
        </dgm:presLayoutVars>
      </dgm:prSet>
      <dgm:spPr/>
      <dgm:t>
        <a:bodyPr/>
        <a:lstStyle/>
        <a:p>
          <a:endParaRPr lang="en-US"/>
        </a:p>
      </dgm:t>
    </dgm:pt>
    <dgm:pt modelId="{300C7FE8-65C7-4282-88F0-2238295D4F2C}" type="pres">
      <dgm:prSet presAssocID="{E8185219-587F-4F10-BEA2-8112AB4E6C28}" presName="Name56" presStyleLbl="parChTrans1D2" presStyleIdx="0" presStyleCnt="2"/>
      <dgm:spPr/>
      <dgm:t>
        <a:bodyPr/>
        <a:lstStyle/>
        <a:p>
          <a:endParaRPr lang="en-US"/>
        </a:p>
      </dgm:t>
    </dgm:pt>
    <dgm:pt modelId="{EDEBEAB3-CBA5-4426-A50D-2DB4E8B16E22}" type="pres">
      <dgm:prSet presAssocID="{D6384EB3-C962-4A10-8E77-8C1B35CE7804}" presName="text0" presStyleLbl="node1" presStyleIdx="1" presStyleCnt="3" custScaleX="519726" custRadScaleRad="210812" custRadScaleInc="125473">
        <dgm:presLayoutVars>
          <dgm:bulletEnabled val="1"/>
        </dgm:presLayoutVars>
      </dgm:prSet>
      <dgm:spPr/>
      <dgm:t>
        <a:bodyPr/>
        <a:lstStyle/>
        <a:p>
          <a:endParaRPr lang="en-US"/>
        </a:p>
      </dgm:t>
    </dgm:pt>
    <dgm:pt modelId="{EC3D5986-10CD-4180-AA12-3A139369975B}" type="pres">
      <dgm:prSet presAssocID="{534A1A81-A5AC-44F5-81AD-4507E67EEC3A}" presName="Name56" presStyleLbl="parChTrans1D2" presStyleIdx="1" presStyleCnt="2"/>
      <dgm:spPr/>
      <dgm:t>
        <a:bodyPr/>
        <a:lstStyle/>
        <a:p>
          <a:endParaRPr lang="en-US"/>
        </a:p>
      </dgm:t>
    </dgm:pt>
    <dgm:pt modelId="{EC121CE3-7E44-41B0-8A3C-673A1E5B7282}" type="pres">
      <dgm:prSet presAssocID="{64069402-5F0B-4B7B-8D7A-97ABC8994AE6}" presName="text0" presStyleLbl="node1" presStyleIdx="2" presStyleCnt="3" custScaleX="532676" custRadScaleRad="200157" custRadScaleInc="72206">
        <dgm:presLayoutVars>
          <dgm:bulletEnabled val="1"/>
        </dgm:presLayoutVars>
      </dgm:prSet>
      <dgm:spPr/>
      <dgm:t>
        <a:bodyPr/>
        <a:lstStyle/>
        <a:p>
          <a:endParaRPr lang="en-US"/>
        </a:p>
      </dgm:t>
    </dgm:pt>
  </dgm:ptLst>
  <dgm:cxnLst>
    <dgm:cxn modelId="{F5CAAB19-85C2-4B98-A976-571C67C8C846}" type="presOf" srcId="{90FAA2ED-22FD-4FF2-AE06-4F1467131901}" destId="{BA906333-A65E-4A29-A2DC-9D6DEF2EDA91}" srcOrd="0" destOrd="0" presId="urn:microsoft.com/office/officeart/2008/layout/RadialCluster"/>
    <dgm:cxn modelId="{A148CD35-F945-46BE-8105-ADC04C693C9E}" srcId="{90FAA2ED-22FD-4FF2-AE06-4F1467131901}" destId="{D6384EB3-C962-4A10-8E77-8C1B35CE7804}" srcOrd="0" destOrd="0" parTransId="{E8185219-587F-4F10-BEA2-8112AB4E6C28}" sibTransId="{0B54F1CF-5BBD-4183-B1DC-8AFB3EF3F6C1}"/>
    <dgm:cxn modelId="{C8FF8B56-D016-4E2C-BB1A-5B5E01C53162}" srcId="{90FAA2ED-22FD-4FF2-AE06-4F1467131901}" destId="{64069402-5F0B-4B7B-8D7A-97ABC8994AE6}" srcOrd="1" destOrd="0" parTransId="{534A1A81-A5AC-44F5-81AD-4507E67EEC3A}" sibTransId="{8DEDD681-08ED-4728-BD91-3D80A0FDCE92}"/>
    <dgm:cxn modelId="{32F1EA8E-2C0B-4B5C-A1FA-D706AB78DD09}" type="presOf" srcId="{64069402-5F0B-4B7B-8D7A-97ABC8994AE6}" destId="{EC121CE3-7E44-41B0-8A3C-673A1E5B7282}" srcOrd="0" destOrd="0" presId="urn:microsoft.com/office/officeart/2008/layout/RadialCluster"/>
    <dgm:cxn modelId="{6D14B99A-538E-4E5F-B9FF-8CCF90A6F8D3}" type="presOf" srcId="{D6384EB3-C962-4A10-8E77-8C1B35CE7804}" destId="{EDEBEAB3-CBA5-4426-A50D-2DB4E8B16E22}" srcOrd="0" destOrd="0" presId="urn:microsoft.com/office/officeart/2008/layout/RadialCluster"/>
    <dgm:cxn modelId="{B5C82882-47EE-48F8-B619-A5A06008BCAE}" type="presOf" srcId="{918E86E8-E246-4DC5-B203-99FF9CB72846}" destId="{811BE083-450D-4970-BCFB-B4EFF570CC35}" srcOrd="0" destOrd="0" presId="urn:microsoft.com/office/officeart/2008/layout/RadialCluster"/>
    <dgm:cxn modelId="{AFABF868-939D-4444-8844-A7DB81925329}" srcId="{918E86E8-E246-4DC5-B203-99FF9CB72846}" destId="{90FAA2ED-22FD-4FF2-AE06-4F1467131901}" srcOrd="0" destOrd="0" parTransId="{50A9038A-5B67-462D-9D5A-51690BA8AC10}" sibTransId="{0C55F534-959B-4500-937B-452CC9EF35FA}"/>
    <dgm:cxn modelId="{7A5E3C21-54D1-4274-B4FD-2B648ED01150}" type="presOf" srcId="{534A1A81-A5AC-44F5-81AD-4507E67EEC3A}" destId="{EC3D5986-10CD-4180-AA12-3A139369975B}" srcOrd="0" destOrd="0" presId="urn:microsoft.com/office/officeart/2008/layout/RadialCluster"/>
    <dgm:cxn modelId="{E69C983C-970E-439F-98CD-BA866F42B65A}" type="presOf" srcId="{E8185219-587F-4F10-BEA2-8112AB4E6C28}" destId="{300C7FE8-65C7-4282-88F0-2238295D4F2C}" srcOrd="0" destOrd="0" presId="urn:microsoft.com/office/officeart/2008/layout/RadialCluster"/>
    <dgm:cxn modelId="{3643A5D9-B249-44CB-9071-040EBDA53D7D}" type="presParOf" srcId="{811BE083-450D-4970-BCFB-B4EFF570CC35}" destId="{617106EE-32B9-4D3C-9E40-EE387958FC30}" srcOrd="0" destOrd="0" presId="urn:microsoft.com/office/officeart/2008/layout/RadialCluster"/>
    <dgm:cxn modelId="{21B00E73-554E-43FA-AA18-F19A4A2B1165}" type="presParOf" srcId="{617106EE-32B9-4D3C-9E40-EE387958FC30}" destId="{BA906333-A65E-4A29-A2DC-9D6DEF2EDA91}" srcOrd="0" destOrd="0" presId="urn:microsoft.com/office/officeart/2008/layout/RadialCluster"/>
    <dgm:cxn modelId="{7BB3D55A-7274-4848-842E-CBB2D7828F27}" type="presParOf" srcId="{617106EE-32B9-4D3C-9E40-EE387958FC30}" destId="{300C7FE8-65C7-4282-88F0-2238295D4F2C}" srcOrd="1" destOrd="0" presId="urn:microsoft.com/office/officeart/2008/layout/RadialCluster"/>
    <dgm:cxn modelId="{12DBCD17-44C6-42E2-B781-2AAAAEAE99F6}" type="presParOf" srcId="{617106EE-32B9-4D3C-9E40-EE387958FC30}" destId="{EDEBEAB3-CBA5-4426-A50D-2DB4E8B16E22}" srcOrd="2" destOrd="0" presId="urn:microsoft.com/office/officeart/2008/layout/RadialCluster"/>
    <dgm:cxn modelId="{05468F22-8166-4044-B4E9-7C3DDF322937}" type="presParOf" srcId="{617106EE-32B9-4D3C-9E40-EE387958FC30}" destId="{EC3D5986-10CD-4180-AA12-3A139369975B}" srcOrd="3" destOrd="0" presId="urn:microsoft.com/office/officeart/2008/layout/RadialCluster"/>
    <dgm:cxn modelId="{2312659F-C2A7-4FC2-8F86-AC5BCD7B52CC}" type="presParOf" srcId="{617106EE-32B9-4D3C-9E40-EE387958FC30}" destId="{EC121CE3-7E44-41B0-8A3C-673A1E5B7282}"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7B44D0-5A02-4257-B167-DD7DDD935378}"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US"/>
        </a:p>
      </dgm:t>
    </dgm:pt>
    <dgm:pt modelId="{E7E422FC-4308-47CC-901B-1DBC36FEEDFD}">
      <dgm:prSet phldrT="[Text]"/>
      <dgm:spPr>
        <a:noFill/>
      </dgm:spPr>
      <dgm:t>
        <a:bodyPr/>
        <a:lstStyle/>
        <a:p>
          <a:r>
            <a:rPr lang="en-US" dirty="0" smtClean="0">
              <a:solidFill>
                <a:schemeClr val="tx1"/>
              </a:solidFill>
            </a:rPr>
            <a:t>Trust funds account for assets received by a government under a trust agreement.</a:t>
          </a:r>
          <a:endParaRPr lang="en-US" dirty="0">
            <a:solidFill>
              <a:schemeClr val="tx1"/>
            </a:solidFill>
          </a:endParaRPr>
        </a:p>
      </dgm:t>
    </dgm:pt>
    <dgm:pt modelId="{745EEDF3-4DF0-4C73-A38A-79A25FB8C282}" type="parTrans" cxnId="{F59695E6-A347-4379-B3EA-4D377DAC845F}">
      <dgm:prSet/>
      <dgm:spPr/>
      <dgm:t>
        <a:bodyPr/>
        <a:lstStyle/>
        <a:p>
          <a:endParaRPr lang="en-US"/>
        </a:p>
      </dgm:t>
    </dgm:pt>
    <dgm:pt modelId="{68ABB6D8-0936-4CF4-A8D7-F33CA62BB53D}" type="sibTrans" cxnId="{F59695E6-A347-4379-B3EA-4D377DAC845F}">
      <dgm:prSet/>
      <dgm:spPr/>
      <dgm:t>
        <a:bodyPr/>
        <a:lstStyle/>
        <a:p>
          <a:endParaRPr lang="en-US"/>
        </a:p>
      </dgm:t>
    </dgm:pt>
    <dgm:pt modelId="{8B4336CA-0787-4E6A-9BBC-0E9BAD2A2E72}">
      <dgm:prSet phldrT="[Text]"/>
      <dgm:spPr/>
      <dgm:t>
        <a:bodyPr/>
        <a:lstStyle/>
        <a:p>
          <a:r>
            <a:rPr lang="en-US" dirty="0" smtClean="0">
              <a:solidFill>
                <a:schemeClr val="accent1">
                  <a:lumMod val="50000"/>
                </a:schemeClr>
              </a:solidFill>
            </a:rPr>
            <a:t>Investment trust fund</a:t>
          </a:r>
          <a:endParaRPr lang="en-US" dirty="0">
            <a:solidFill>
              <a:schemeClr val="accent1">
                <a:lumMod val="50000"/>
              </a:schemeClr>
            </a:solidFill>
          </a:endParaRPr>
        </a:p>
      </dgm:t>
    </dgm:pt>
    <dgm:pt modelId="{A25EC117-9E16-4871-932D-7860190F02F7}" type="parTrans" cxnId="{89C739C8-F283-4789-871E-AD10C952945C}">
      <dgm:prSet/>
      <dgm:spPr/>
      <dgm:t>
        <a:bodyPr/>
        <a:lstStyle/>
        <a:p>
          <a:endParaRPr lang="en-US"/>
        </a:p>
      </dgm:t>
    </dgm:pt>
    <dgm:pt modelId="{8E092C61-13EB-4650-9C63-1BE606AD7DEB}" type="sibTrans" cxnId="{89C739C8-F283-4789-871E-AD10C952945C}">
      <dgm:prSet/>
      <dgm:spPr/>
      <dgm:t>
        <a:bodyPr/>
        <a:lstStyle/>
        <a:p>
          <a:endParaRPr lang="en-US"/>
        </a:p>
      </dgm:t>
    </dgm:pt>
    <dgm:pt modelId="{FF8DD5D8-3FC8-4FB2-AACA-D769DB8EFEF3}">
      <dgm:prSet phldrT="[Text]"/>
      <dgm:spPr>
        <a:solidFill>
          <a:srgbClr val="18696F"/>
        </a:solidFill>
      </dgm:spPr>
      <dgm:t>
        <a:bodyPr/>
        <a:lstStyle/>
        <a:p>
          <a:r>
            <a:rPr lang="en-US" dirty="0" smtClean="0"/>
            <a:t>Private-purpose trust fund</a:t>
          </a:r>
          <a:endParaRPr lang="en-US" dirty="0"/>
        </a:p>
      </dgm:t>
    </dgm:pt>
    <dgm:pt modelId="{BDB0C5F7-787F-4535-A68B-1C16F4200078}" type="parTrans" cxnId="{8AB36A20-6623-4782-BEEE-C17B24377B9E}">
      <dgm:prSet/>
      <dgm:spPr/>
      <dgm:t>
        <a:bodyPr/>
        <a:lstStyle/>
        <a:p>
          <a:endParaRPr lang="en-US"/>
        </a:p>
      </dgm:t>
    </dgm:pt>
    <dgm:pt modelId="{3A38398C-6EF4-4649-A415-E32E27F4DB83}" type="sibTrans" cxnId="{8AB36A20-6623-4782-BEEE-C17B24377B9E}">
      <dgm:prSet/>
      <dgm:spPr/>
      <dgm:t>
        <a:bodyPr/>
        <a:lstStyle/>
        <a:p>
          <a:endParaRPr lang="en-US"/>
        </a:p>
      </dgm:t>
    </dgm:pt>
    <dgm:pt modelId="{52CEC623-371D-4311-92AC-8B6223098A74}">
      <dgm:prSet phldrT="[Text]"/>
      <dgm:spPr/>
      <dgm:t>
        <a:bodyPr/>
        <a:lstStyle/>
        <a:p>
          <a:r>
            <a:rPr lang="en-US" dirty="0" smtClean="0"/>
            <a:t>Pension trust fund</a:t>
          </a:r>
          <a:endParaRPr lang="en-US" dirty="0"/>
        </a:p>
      </dgm:t>
    </dgm:pt>
    <dgm:pt modelId="{963A1302-2E2A-4863-B044-396E54F10FC9}" type="parTrans" cxnId="{0D9AB69D-53AB-4B91-A761-5EFB75126A08}">
      <dgm:prSet/>
      <dgm:spPr/>
      <dgm:t>
        <a:bodyPr/>
        <a:lstStyle/>
        <a:p>
          <a:endParaRPr lang="en-US"/>
        </a:p>
      </dgm:t>
    </dgm:pt>
    <dgm:pt modelId="{11CD6603-1560-4154-9E13-CF1A2B2F5F6F}" type="sibTrans" cxnId="{0D9AB69D-53AB-4B91-A761-5EFB75126A08}">
      <dgm:prSet/>
      <dgm:spPr/>
      <dgm:t>
        <a:bodyPr/>
        <a:lstStyle/>
        <a:p>
          <a:endParaRPr lang="en-US"/>
        </a:p>
      </dgm:t>
    </dgm:pt>
    <dgm:pt modelId="{831B8DBD-D1F8-43E6-834A-5561628A3746}" type="pres">
      <dgm:prSet presAssocID="{077B44D0-5A02-4257-B167-DD7DDD935378}" presName="composite" presStyleCnt="0">
        <dgm:presLayoutVars>
          <dgm:chMax val="1"/>
          <dgm:dir/>
          <dgm:resizeHandles val="exact"/>
        </dgm:presLayoutVars>
      </dgm:prSet>
      <dgm:spPr/>
      <dgm:t>
        <a:bodyPr/>
        <a:lstStyle/>
        <a:p>
          <a:endParaRPr lang="en-US"/>
        </a:p>
      </dgm:t>
    </dgm:pt>
    <dgm:pt modelId="{FE1A5FDE-5EC0-443A-9E7F-ED19EDC7D0DB}" type="pres">
      <dgm:prSet presAssocID="{E7E422FC-4308-47CC-901B-1DBC36FEEDFD}" presName="roof" presStyleLbl="dkBgShp" presStyleIdx="0" presStyleCnt="2"/>
      <dgm:spPr/>
      <dgm:t>
        <a:bodyPr/>
        <a:lstStyle/>
        <a:p>
          <a:endParaRPr lang="en-US"/>
        </a:p>
      </dgm:t>
    </dgm:pt>
    <dgm:pt modelId="{229E7B7D-E90F-4A7E-8AEF-118EC6A45C54}" type="pres">
      <dgm:prSet presAssocID="{E7E422FC-4308-47CC-901B-1DBC36FEEDFD}" presName="pillars" presStyleCnt="0"/>
      <dgm:spPr/>
      <dgm:t>
        <a:bodyPr/>
        <a:lstStyle/>
        <a:p>
          <a:endParaRPr lang="en-US"/>
        </a:p>
      </dgm:t>
    </dgm:pt>
    <dgm:pt modelId="{9D7EA57B-2042-43DE-87D3-5AE20869272C}" type="pres">
      <dgm:prSet presAssocID="{E7E422FC-4308-47CC-901B-1DBC36FEEDFD}" presName="pillar1" presStyleLbl="node1" presStyleIdx="0" presStyleCnt="3">
        <dgm:presLayoutVars>
          <dgm:bulletEnabled val="1"/>
        </dgm:presLayoutVars>
      </dgm:prSet>
      <dgm:spPr/>
      <dgm:t>
        <a:bodyPr/>
        <a:lstStyle/>
        <a:p>
          <a:endParaRPr lang="en-US"/>
        </a:p>
      </dgm:t>
    </dgm:pt>
    <dgm:pt modelId="{8A8F257F-72A1-4B2D-B2EC-4CF6B036F937}" type="pres">
      <dgm:prSet presAssocID="{FF8DD5D8-3FC8-4FB2-AACA-D769DB8EFEF3}" presName="pillarX" presStyleLbl="node1" presStyleIdx="1" presStyleCnt="3">
        <dgm:presLayoutVars>
          <dgm:bulletEnabled val="1"/>
        </dgm:presLayoutVars>
      </dgm:prSet>
      <dgm:spPr/>
      <dgm:t>
        <a:bodyPr/>
        <a:lstStyle/>
        <a:p>
          <a:endParaRPr lang="en-US"/>
        </a:p>
      </dgm:t>
    </dgm:pt>
    <dgm:pt modelId="{2D36A86B-192E-482B-9D40-3C9AE27EE880}" type="pres">
      <dgm:prSet presAssocID="{52CEC623-371D-4311-92AC-8B6223098A74}" presName="pillarX" presStyleLbl="node1" presStyleIdx="2" presStyleCnt="3">
        <dgm:presLayoutVars>
          <dgm:bulletEnabled val="1"/>
        </dgm:presLayoutVars>
      </dgm:prSet>
      <dgm:spPr/>
      <dgm:t>
        <a:bodyPr/>
        <a:lstStyle/>
        <a:p>
          <a:endParaRPr lang="en-US"/>
        </a:p>
      </dgm:t>
    </dgm:pt>
    <dgm:pt modelId="{121A0A3B-D70D-4837-8628-9CF491564B00}" type="pres">
      <dgm:prSet presAssocID="{E7E422FC-4308-47CC-901B-1DBC36FEEDFD}" presName="base" presStyleLbl="dkBgShp" presStyleIdx="1" presStyleCnt="2"/>
      <dgm:spPr>
        <a:noFill/>
      </dgm:spPr>
      <dgm:t>
        <a:bodyPr/>
        <a:lstStyle/>
        <a:p>
          <a:endParaRPr lang="en-US"/>
        </a:p>
      </dgm:t>
    </dgm:pt>
  </dgm:ptLst>
  <dgm:cxnLst>
    <dgm:cxn modelId="{89C739C8-F283-4789-871E-AD10C952945C}" srcId="{E7E422FC-4308-47CC-901B-1DBC36FEEDFD}" destId="{8B4336CA-0787-4E6A-9BBC-0E9BAD2A2E72}" srcOrd="0" destOrd="0" parTransId="{A25EC117-9E16-4871-932D-7860190F02F7}" sibTransId="{8E092C61-13EB-4650-9C63-1BE606AD7DEB}"/>
    <dgm:cxn modelId="{7C663092-DF05-481B-BB59-B1A8313A5019}" type="presOf" srcId="{FF8DD5D8-3FC8-4FB2-AACA-D769DB8EFEF3}" destId="{8A8F257F-72A1-4B2D-B2EC-4CF6B036F937}" srcOrd="0" destOrd="0" presId="urn:microsoft.com/office/officeart/2005/8/layout/hList3"/>
    <dgm:cxn modelId="{8AB36A20-6623-4782-BEEE-C17B24377B9E}" srcId="{E7E422FC-4308-47CC-901B-1DBC36FEEDFD}" destId="{FF8DD5D8-3FC8-4FB2-AACA-D769DB8EFEF3}" srcOrd="1" destOrd="0" parTransId="{BDB0C5F7-787F-4535-A68B-1C16F4200078}" sibTransId="{3A38398C-6EF4-4649-A415-E32E27F4DB83}"/>
    <dgm:cxn modelId="{C43700A7-AEA3-46E3-86D6-062AD50D059D}" type="presOf" srcId="{077B44D0-5A02-4257-B167-DD7DDD935378}" destId="{831B8DBD-D1F8-43E6-834A-5561628A3746}" srcOrd="0" destOrd="0" presId="urn:microsoft.com/office/officeart/2005/8/layout/hList3"/>
    <dgm:cxn modelId="{5162803F-28DD-43E2-998C-BA249DE5EF15}" type="presOf" srcId="{8B4336CA-0787-4E6A-9BBC-0E9BAD2A2E72}" destId="{9D7EA57B-2042-43DE-87D3-5AE20869272C}" srcOrd="0" destOrd="0" presId="urn:microsoft.com/office/officeart/2005/8/layout/hList3"/>
    <dgm:cxn modelId="{F59695E6-A347-4379-B3EA-4D377DAC845F}" srcId="{077B44D0-5A02-4257-B167-DD7DDD935378}" destId="{E7E422FC-4308-47CC-901B-1DBC36FEEDFD}" srcOrd="0" destOrd="0" parTransId="{745EEDF3-4DF0-4C73-A38A-79A25FB8C282}" sibTransId="{68ABB6D8-0936-4CF4-A8D7-F33CA62BB53D}"/>
    <dgm:cxn modelId="{60FA7D62-72AF-4F85-B926-F9CD3756C95C}" type="presOf" srcId="{52CEC623-371D-4311-92AC-8B6223098A74}" destId="{2D36A86B-192E-482B-9D40-3C9AE27EE880}" srcOrd="0" destOrd="0" presId="urn:microsoft.com/office/officeart/2005/8/layout/hList3"/>
    <dgm:cxn modelId="{0D9AB69D-53AB-4B91-A761-5EFB75126A08}" srcId="{E7E422FC-4308-47CC-901B-1DBC36FEEDFD}" destId="{52CEC623-371D-4311-92AC-8B6223098A74}" srcOrd="2" destOrd="0" parTransId="{963A1302-2E2A-4863-B044-396E54F10FC9}" sibTransId="{11CD6603-1560-4154-9E13-CF1A2B2F5F6F}"/>
    <dgm:cxn modelId="{0FF70976-0F1A-4FC8-8FAE-029A62F53BDE}" type="presOf" srcId="{E7E422FC-4308-47CC-901B-1DBC36FEEDFD}" destId="{FE1A5FDE-5EC0-443A-9E7F-ED19EDC7D0DB}" srcOrd="0" destOrd="0" presId="urn:microsoft.com/office/officeart/2005/8/layout/hList3"/>
    <dgm:cxn modelId="{6B204AE9-6570-4FFC-84C1-8127BBAE1938}" type="presParOf" srcId="{831B8DBD-D1F8-43E6-834A-5561628A3746}" destId="{FE1A5FDE-5EC0-443A-9E7F-ED19EDC7D0DB}" srcOrd="0" destOrd="0" presId="urn:microsoft.com/office/officeart/2005/8/layout/hList3"/>
    <dgm:cxn modelId="{8BC51D76-412F-4D5B-8829-2651F93075F3}" type="presParOf" srcId="{831B8DBD-D1F8-43E6-834A-5561628A3746}" destId="{229E7B7D-E90F-4A7E-8AEF-118EC6A45C54}" srcOrd="1" destOrd="0" presId="urn:microsoft.com/office/officeart/2005/8/layout/hList3"/>
    <dgm:cxn modelId="{553398AF-A2FE-402E-8AA2-DC5E64D875E4}" type="presParOf" srcId="{229E7B7D-E90F-4A7E-8AEF-118EC6A45C54}" destId="{9D7EA57B-2042-43DE-87D3-5AE20869272C}" srcOrd="0" destOrd="0" presId="urn:microsoft.com/office/officeart/2005/8/layout/hList3"/>
    <dgm:cxn modelId="{CE81D03F-FD5A-4F3E-A992-2DEB81C6761D}" type="presParOf" srcId="{229E7B7D-E90F-4A7E-8AEF-118EC6A45C54}" destId="{8A8F257F-72A1-4B2D-B2EC-4CF6B036F937}" srcOrd="1" destOrd="0" presId="urn:microsoft.com/office/officeart/2005/8/layout/hList3"/>
    <dgm:cxn modelId="{FDEB4DFA-0CDD-4DC2-95E0-34EE276049EB}" type="presParOf" srcId="{229E7B7D-E90F-4A7E-8AEF-118EC6A45C54}" destId="{2D36A86B-192E-482B-9D40-3C9AE27EE880}" srcOrd="2" destOrd="0" presId="urn:microsoft.com/office/officeart/2005/8/layout/hList3"/>
    <dgm:cxn modelId="{48F27A49-9744-4D51-B7F5-43B71A098FDD}" type="presParOf" srcId="{831B8DBD-D1F8-43E6-834A-5561628A3746}" destId="{121A0A3B-D70D-4837-8628-9CF491564B0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830181-573A-43CB-A01F-5F811AF1718F}"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95FC75C2-3FBD-4133-90E5-FB2D806C96C0}">
      <dgm:prSet phldrT="[Text]"/>
      <dgm:spPr/>
      <dgm:t>
        <a:bodyPr/>
        <a:lstStyle/>
        <a:p>
          <a:r>
            <a:rPr lang="en-US" dirty="0" smtClean="0">
              <a:solidFill>
                <a:schemeClr val="accent1">
                  <a:lumMod val="50000"/>
                </a:schemeClr>
              </a:solidFill>
            </a:rPr>
            <a:t>Special revenue fund</a:t>
          </a:r>
          <a:endParaRPr lang="en-US" dirty="0">
            <a:solidFill>
              <a:schemeClr val="accent1">
                <a:lumMod val="50000"/>
              </a:schemeClr>
            </a:solidFill>
          </a:endParaRPr>
        </a:p>
      </dgm:t>
    </dgm:pt>
    <dgm:pt modelId="{6C5F6A34-F301-4D6D-BF4E-838B34CCB2D0}" type="parTrans" cxnId="{54B5AF80-472E-4006-84A9-E4C09A975404}">
      <dgm:prSet/>
      <dgm:spPr/>
      <dgm:t>
        <a:bodyPr/>
        <a:lstStyle/>
        <a:p>
          <a:endParaRPr lang="en-US"/>
        </a:p>
      </dgm:t>
    </dgm:pt>
    <dgm:pt modelId="{ABD9860D-940C-4891-8AFB-277B6D743CA0}" type="sibTrans" cxnId="{54B5AF80-472E-4006-84A9-E4C09A975404}">
      <dgm:prSet/>
      <dgm:spPr/>
      <dgm:t>
        <a:bodyPr/>
        <a:lstStyle/>
        <a:p>
          <a:endParaRPr lang="en-US"/>
        </a:p>
      </dgm:t>
    </dgm:pt>
    <dgm:pt modelId="{75E1C49C-BC16-42B6-89D7-E91143470FC4}">
      <dgm:prSet phldrT="[Text]" custT="1"/>
      <dgm:spPr/>
      <dgm:t>
        <a:bodyPr/>
        <a:lstStyle/>
        <a:p>
          <a:r>
            <a:rPr lang="en-US" sz="1600" dirty="0" smtClean="0"/>
            <a:t>Benefits government’s own programs or citizenry</a:t>
          </a:r>
          <a:endParaRPr lang="en-US" sz="1600" dirty="0"/>
        </a:p>
      </dgm:t>
    </dgm:pt>
    <dgm:pt modelId="{BA497464-8CC7-4838-9384-70735FB01908}" type="parTrans" cxnId="{72BD5260-40B0-4BEE-B496-177C0768B482}">
      <dgm:prSet/>
      <dgm:spPr/>
      <dgm:t>
        <a:bodyPr/>
        <a:lstStyle/>
        <a:p>
          <a:endParaRPr lang="en-US"/>
        </a:p>
      </dgm:t>
    </dgm:pt>
    <dgm:pt modelId="{53EC4457-47C9-4EDA-905D-469C4852BC50}" type="sibTrans" cxnId="{72BD5260-40B0-4BEE-B496-177C0768B482}">
      <dgm:prSet/>
      <dgm:spPr/>
      <dgm:t>
        <a:bodyPr/>
        <a:lstStyle/>
        <a:p>
          <a:endParaRPr lang="en-US"/>
        </a:p>
      </dgm:t>
    </dgm:pt>
    <dgm:pt modelId="{CD546BA3-2AF4-4A15-986E-A4BCC02A673D}">
      <dgm:prSet phldrT="[Text]" custT="1"/>
      <dgm:spPr/>
      <dgm:t>
        <a:bodyPr/>
        <a:lstStyle/>
        <a:p>
          <a:r>
            <a:rPr lang="en-US" sz="1600" dirty="0" smtClean="0"/>
            <a:t>Both earnings and principal can be spent</a:t>
          </a:r>
          <a:endParaRPr lang="en-US" sz="1600" dirty="0"/>
        </a:p>
      </dgm:t>
    </dgm:pt>
    <dgm:pt modelId="{1493F784-6D98-4E23-84F7-2CC3790607E6}" type="parTrans" cxnId="{D5087F5A-717D-4A5A-AB5D-4450587ABB61}">
      <dgm:prSet/>
      <dgm:spPr/>
      <dgm:t>
        <a:bodyPr/>
        <a:lstStyle/>
        <a:p>
          <a:endParaRPr lang="en-US"/>
        </a:p>
      </dgm:t>
    </dgm:pt>
    <dgm:pt modelId="{66653645-BC2E-40A0-A1E5-724A69A02DE4}" type="sibTrans" cxnId="{D5087F5A-717D-4A5A-AB5D-4450587ABB61}">
      <dgm:prSet/>
      <dgm:spPr/>
      <dgm:t>
        <a:bodyPr/>
        <a:lstStyle/>
        <a:p>
          <a:endParaRPr lang="en-US"/>
        </a:p>
      </dgm:t>
    </dgm:pt>
    <dgm:pt modelId="{8B3EBC07-6075-4CAF-8C0E-AEF3002E5452}">
      <dgm:prSet phldrT="[Text]"/>
      <dgm:spPr>
        <a:solidFill>
          <a:srgbClr val="18696F"/>
        </a:solidFill>
      </dgm:spPr>
      <dgm:t>
        <a:bodyPr/>
        <a:lstStyle/>
        <a:p>
          <a:r>
            <a:rPr lang="en-US" dirty="0" smtClean="0"/>
            <a:t>Permanent fund</a:t>
          </a:r>
          <a:endParaRPr lang="en-US" dirty="0"/>
        </a:p>
      </dgm:t>
    </dgm:pt>
    <dgm:pt modelId="{EB44DEEB-7B0F-455C-9B04-FB677E28774D}" type="parTrans" cxnId="{D5AA6F4B-31C4-496D-A449-B58359CB17C7}">
      <dgm:prSet/>
      <dgm:spPr/>
      <dgm:t>
        <a:bodyPr/>
        <a:lstStyle/>
        <a:p>
          <a:endParaRPr lang="en-US"/>
        </a:p>
      </dgm:t>
    </dgm:pt>
    <dgm:pt modelId="{6DA2284D-6A66-4BE2-B7A6-08234B42474D}" type="sibTrans" cxnId="{D5AA6F4B-31C4-496D-A449-B58359CB17C7}">
      <dgm:prSet/>
      <dgm:spPr/>
      <dgm:t>
        <a:bodyPr/>
        <a:lstStyle/>
        <a:p>
          <a:endParaRPr lang="en-US"/>
        </a:p>
      </dgm:t>
    </dgm:pt>
    <dgm:pt modelId="{7909A7F1-D8D4-433B-8502-14BEEA78B149}">
      <dgm:prSet phldrT="[Text]" custT="1"/>
      <dgm:spPr/>
      <dgm:t>
        <a:bodyPr/>
        <a:lstStyle/>
        <a:p>
          <a:r>
            <a:rPr lang="en-US" sz="1600" dirty="0" smtClean="0"/>
            <a:t>Benefits government’s own programs or citizenry</a:t>
          </a:r>
          <a:endParaRPr lang="en-US" sz="1600" dirty="0"/>
        </a:p>
      </dgm:t>
    </dgm:pt>
    <dgm:pt modelId="{5FD53890-A694-4D4E-A1BE-4803B6146DAB}" type="parTrans" cxnId="{8509703B-A275-4A06-B0DF-AFE25F438AC7}">
      <dgm:prSet/>
      <dgm:spPr/>
      <dgm:t>
        <a:bodyPr/>
        <a:lstStyle/>
        <a:p>
          <a:endParaRPr lang="en-US"/>
        </a:p>
      </dgm:t>
    </dgm:pt>
    <dgm:pt modelId="{C56F8D04-B4BC-4FD1-BCE4-D68E4621F56F}" type="sibTrans" cxnId="{8509703B-A275-4A06-B0DF-AFE25F438AC7}">
      <dgm:prSet/>
      <dgm:spPr/>
      <dgm:t>
        <a:bodyPr/>
        <a:lstStyle/>
        <a:p>
          <a:endParaRPr lang="en-US"/>
        </a:p>
      </dgm:t>
    </dgm:pt>
    <dgm:pt modelId="{5FD61775-A4A0-4AA3-84F2-EEB1635DDBD6}">
      <dgm:prSet phldrT="[Text]" custT="1"/>
      <dgm:spPr/>
      <dgm:t>
        <a:bodyPr/>
        <a:lstStyle/>
        <a:p>
          <a:r>
            <a:rPr lang="en-US" sz="1600" dirty="0" smtClean="0"/>
            <a:t>Only earnings can be spent</a:t>
          </a:r>
          <a:endParaRPr lang="en-US" sz="1600" dirty="0"/>
        </a:p>
      </dgm:t>
    </dgm:pt>
    <dgm:pt modelId="{21475F10-FB77-4AD7-AB92-950D345632FE}" type="parTrans" cxnId="{5372F626-BB61-4405-A594-0A3F916925E4}">
      <dgm:prSet/>
      <dgm:spPr/>
      <dgm:t>
        <a:bodyPr/>
        <a:lstStyle/>
        <a:p>
          <a:endParaRPr lang="en-US"/>
        </a:p>
      </dgm:t>
    </dgm:pt>
    <dgm:pt modelId="{21F5CC9C-F98B-4EA1-B8C1-060D14E3F89E}" type="sibTrans" cxnId="{5372F626-BB61-4405-A594-0A3F916925E4}">
      <dgm:prSet/>
      <dgm:spPr/>
      <dgm:t>
        <a:bodyPr/>
        <a:lstStyle/>
        <a:p>
          <a:endParaRPr lang="en-US"/>
        </a:p>
      </dgm:t>
    </dgm:pt>
    <dgm:pt modelId="{BFCF0E14-7D97-4DD2-803F-DBD85E2ECBD7}">
      <dgm:prSet phldrT="[Text]"/>
      <dgm:spPr/>
      <dgm:t>
        <a:bodyPr/>
        <a:lstStyle/>
        <a:p>
          <a:r>
            <a:rPr lang="en-US" dirty="0" smtClean="0"/>
            <a:t>Trust fund</a:t>
          </a:r>
          <a:endParaRPr lang="en-US" dirty="0"/>
        </a:p>
      </dgm:t>
    </dgm:pt>
    <dgm:pt modelId="{B7A3A48C-743A-4B56-996C-FB9325FAC5CF}" type="parTrans" cxnId="{00313E69-8F32-423C-A00E-A09D5081B420}">
      <dgm:prSet/>
      <dgm:spPr/>
      <dgm:t>
        <a:bodyPr/>
        <a:lstStyle/>
        <a:p>
          <a:endParaRPr lang="en-US"/>
        </a:p>
      </dgm:t>
    </dgm:pt>
    <dgm:pt modelId="{04D6F7F2-BDC8-4B56-AEDF-F7C92964B9D1}" type="sibTrans" cxnId="{00313E69-8F32-423C-A00E-A09D5081B420}">
      <dgm:prSet/>
      <dgm:spPr/>
      <dgm:t>
        <a:bodyPr/>
        <a:lstStyle/>
        <a:p>
          <a:endParaRPr lang="en-US"/>
        </a:p>
      </dgm:t>
    </dgm:pt>
    <dgm:pt modelId="{9C279A6B-AAD3-4747-BCC3-FC73604F4CE9}">
      <dgm:prSet phldrT="[Text]"/>
      <dgm:spPr/>
      <dgm:t>
        <a:bodyPr/>
        <a:lstStyle/>
        <a:p>
          <a:r>
            <a:rPr lang="en-US" dirty="0" smtClean="0"/>
            <a:t>Benefits those other than the government’s own programs or citizenry</a:t>
          </a:r>
          <a:endParaRPr lang="en-US" dirty="0"/>
        </a:p>
      </dgm:t>
    </dgm:pt>
    <dgm:pt modelId="{CDC8ABED-3B85-46E2-830B-290DDDB51D8E}" type="parTrans" cxnId="{3B516EC1-4C3E-4F72-B45E-DBF859A68772}">
      <dgm:prSet/>
      <dgm:spPr/>
      <dgm:t>
        <a:bodyPr/>
        <a:lstStyle/>
        <a:p>
          <a:endParaRPr lang="en-US"/>
        </a:p>
      </dgm:t>
    </dgm:pt>
    <dgm:pt modelId="{3FA11AC5-A125-47B2-A142-816745A06906}" type="sibTrans" cxnId="{3B516EC1-4C3E-4F72-B45E-DBF859A68772}">
      <dgm:prSet/>
      <dgm:spPr/>
      <dgm:t>
        <a:bodyPr/>
        <a:lstStyle/>
        <a:p>
          <a:endParaRPr lang="en-US"/>
        </a:p>
      </dgm:t>
    </dgm:pt>
    <dgm:pt modelId="{9C58786B-9FF0-4C3B-93F6-060037D99470}">
      <dgm:prSet phldrT="[Text]"/>
      <dgm:spPr/>
      <dgm:t>
        <a:bodyPr/>
        <a:lstStyle/>
        <a:p>
          <a:r>
            <a:rPr lang="en-US" dirty="0" smtClean="0"/>
            <a:t>Use of earnings and principal depend upon trust agreement</a:t>
          </a:r>
          <a:endParaRPr lang="en-US" dirty="0"/>
        </a:p>
      </dgm:t>
    </dgm:pt>
    <dgm:pt modelId="{41A34B76-CC32-4828-BC85-39788FE6243F}" type="parTrans" cxnId="{20A32512-CFC9-4A73-9713-149CEB49D958}">
      <dgm:prSet/>
      <dgm:spPr/>
      <dgm:t>
        <a:bodyPr/>
        <a:lstStyle/>
        <a:p>
          <a:endParaRPr lang="en-US"/>
        </a:p>
      </dgm:t>
    </dgm:pt>
    <dgm:pt modelId="{14B337F4-A45A-4A3D-8718-D1781DCE6CDA}" type="sibTrans" cxnId="{20A32512-CFC9-4A73-9713-149CEB49D958}">
      <dgm:prSet/>
      <dgm:spPr/>
      <dgm:t>
        <a:bodyPr/>
        <a:lstStyle/>
        <a:p>
          <a:endParaRPr lang="en-US"/>
        </a:p>
      </dgm:t>
    </dgm:pt>
    <dgm:pt modelId="{CCF77559-B5DF-4BE2-ADBC-F2E8D3CFD50F}" type="pres">
      <dgm:prSet presAssocID="{8F830181-573A-43CB-A01F-5F811AF1718F}" presName="Name0" presStyleCnt="0">
        <dgm:presLayoutVars>
          <dgm:dir/>
          <dgm:animLvl val="lvl"/>
          <dgm:resizeHandles val="exact"/>
        </dgm:presLayoutVars>
      </dgm:prSet>
      <dgm:spPr/>
      <dgm:t>
        <a:bodyPr/>
        <a:lstStyle/>
        <a:p>
          <a:endParaRPr lang="en-US"/>
        </a:p>
      </dgm:t>
    </dgm:pt>
    <dgm:pt modelId="{FE743709-16B9-4935-AAC2-C13EF607B93F}" type="pres">
      <dgm:prSet presAssocID="{95FC75C2-3FBD-4133-90E5-FB2D806C96C0}" presName="linNode" presStyleCnt="0"/>
      <dgm:spPr/>
    </dgm:pt>
    <dgm:pt modelId="{DB1B4613-9110-4FCC-8673-EA2142BF7352}" type="pres">
      <dgm:prSet presAssocID="{95FC75C2-3FBD-4133-90E5-FB2D806C96C0}" presName="parentText" presStyleLbl="node1" presStyleIdx="0" presStyleCnt="3">
        <dgm:presLayoutVars>
          <dgm:chMax val="1"/>
          <dgm:bulletEnabled val="1"/>
        </dgm:presLayoutVars>
      </dgm:prSet>
      <dgm:spPr/>
      <dgm:t>
        <a:bodyPr/>
        <a:lstStyle/>
        <a:p>
          <a:endParaRPr lang="en-US"/>
        </a:p>
      </dgm:t>
    </dgm:pt>
    <dgm:pt modelId="{F7DDF00F-0C4B-4439-88B8-B97357AAD168}" type="pres">
      <dgm:prSet presAssocID="{95FC75C2-3FBD-4133-90E5-FB2D806C96C0}" presName="descendantText" presStyleLbl="alignAccFollowNode1" presStyleIdx="0" presStyleCnt="3">
        <dgm:presLayoutVars>
          <dgm:bulletEnabled val="1"/>
        </dgm:presLayoutVars>
      </dgm:prSet>
      <dgm:spPr/>
      <dgm:t>
        <a:bodyPr/>
        <a:lstStyle/>
        <a:p>
          <a:endParaRPr lang="en-US"/>
        </a:p>
      </dgm:t>
    </dgm:pt>
    <dgm:pt modelId="{C84899F9-5CA3-494A-AC03-659B6937BCC6}" type="pres">
      <dgm:prSet presAssocID="{ABD9860D-940C-4891-8AFB-277B6D743CA0}" presName="sp" presStyleCnt="0"/>
      <dgm:spPr/>
    </dgm:pt>
    <dgm:pt modelId="{5EE7E2B2-EED7-446A-A20B-40FB96D6C7DD}" type="pres">
      <dgm:prSet presAssocID="{8B3EBC07-6075-4CAF-8C0E-AEF3002E5452}" presName="linNode" presStyleCnt="0"/>
      <dgm:spPr/>
    </dgm:pt>
    <dgm:pt modelId="{79B64AAF-CDAA-4629-B102-731EAF6C19EE}" type="pres">
      <dgm:prSet presAssocID="{8B3EBC07-6075-4CAF-8C0E-AEF3002E5452}" presName="parentText" presStyleLbl="node1" presStyleIdx="1" presStyleCnt="3">
        <dgm:presLayoutVars>
          <dgm:chMax val="1"/>
          <dgm:bulletEnabled val="1"/>
        </dgm:presLayoutVars>
      </dgm:prSet>
      <dgm:spPr/>
      <dgm:t>
        <a:bodyPr/>
        <a:lstStyle/>
        <a:p>
          <a:endParaRPr lang="en-US"/>
        </a:p>
      </dgm:t>
    </dgm:pt>
    <dgm:pt modelId="{CA38553B-00F8-43BE-9020-1EE7DBD9C6DF}" type="pres">
      <dgm:prSet presAssocID="{8B3EBC07-6075-4CAF-8C0E-AEF3002E5452}" presName="descendantText" presStyleLbl="alignAccFollowNode1" presStyleIdx="1" presStyleCnt="3">
        <dgm:presLayoutVars>
          <dgm:bulletEnabled val="1"/>
        </dgm:presLayoutVars>
      </dgm:prSet>
      <dgm:spPr/>
      <dgm:t>
        <a:bodyPr/>
        <a:lstStyle/>
        <a:p>
          <a:endParaRPr lang="en-US"/>
        </a:p>
      </dgm:t>
    </dgm:pt>
    <dgm:pt modelId="{F59821BE-0AF6-4C24-A102-640C959067C2}" type="pres">
      <dgm:prSet presAssocID="{6DA2284D-6A66-4BE2-B7A6-08234B42474D}" presName="sp" presStyleCnt="0"/>
      <dgm:spPr/>
    </dgm:pt>
    <dgm:pt modelId="{B26C4B9B-9422-4CA7-B40D-4704EB3F60B8}" type="pres">
      <dgm:prSet presAssocID="{BFCF0E14-7D97-4DD2-803F-DBD85E2ECBD7}" presName="linNode" presStyleCnt="0"/>
      <dgm:spPr/>
    </dgm:pt>
    <dgm:pt modelId="{CB92C4A2-435B-4839-A285-205C432D4F1A}" type="pres">
      <dgm:prSet presAssocID="{BFCF0E14-7D97-4DD2-803F-DBD85E2ECBD7}" presName="parentText" presStyleLbl="node1" presStyleIdx="2" presStyleCnt="3">
        <dgm:presLayoutVars>
          <dgm:chMax val="1"/>
          <dgm:bulletEnabled val="1"/>
        </dgm:presLayoutVars>
      </dgm:prSet>
      <dgm:spPr/>
      <dgm:t>
        <a:bodyPr/>
        <a:lstStyle/>
        <a:p>
          <a:endParaRPr lang="en-US"/>
        </a:p>
      </dgm:t>
    </dgm:pt>
    <dgm:pt modelId="{500604AF-34BE-4032-95FB-1E285B0DBC3D}" type="pres">
      <dgm:prSet presAssocID="{BFCF0E14-7D97-4DD2-803F-DBD85E2ECBD7}" presName="descendantText" presStyleLbl="alignAccFollowNode1" presStyleIdx="2" presStyleCnt="3">
        <dgm:presLayoutVars>
          <dgm:bulletEnabled val="1"/>
        </dgm:presLayoutVars>
      </dgm:prSet>
      <dgm:spPr/>
      <dgm:t>
        <a:bodyPr/>
        <a:lstStyle/>
        <a:p>
          <a:endParaRPr lang="en-US"/>
        </a:p>
      </dgm:t>
    </dgm:pt>
  </dgm:ptLst>
  <dgm:cxnLst>
    <dgm:cxn modelId="{6E27DD06-C3C8-4D43-9AC2-D1DAA9288418}" type="presOf" srcId="{95FC75C2-3FBD-4133-90E5-FB2D806C96C0}" destId="{DB1B4613-9110-4FCC-8673-EA2142BF7352}" srcOrd="0" destOrd="0" presId="urn:microsoft.com/office/officeart/2005/8/layout/vList5"/>
    <dgm:cxn modelId="{54B5AF80-472E-4006-84A9-E4C09A975404}" srcId="{8F830181-573A-43CB-A01F-5F811AF1718F}" destId="{95FC75C2-3FBD-4133-90E5-FB2D806C96C0}" srcOrd="0" destOrd="0" parTransId="{6C5F6A34-F301-4D6D-BF4E-838B34CCB2D0}" sibTransId="{ABD9860D-940C-4891-8AFB-277B6D743CA0}"/>
    <dgm:cxn modelId="{5AE38DB7-CFD6-4D7D-BC5F-B676D3BABAEB}" type="presOf" srcId="{9C279A6B-AAD3-4747-BCC3-FC73604F4CE9}" destId="{500604AF-34BE-4032-95FB-1E285B0DBC3D}" srcOrd="0" destOrd="0" presId="urn:microsoft.com/office/officeart/2005/8/layout/vList5"/>
    <dgm:cxn modelId="{00313E69-8F32-423C-A00E-A09D5081B420}" srcId="{8F830181-573A-43CB-A01F-5F811AF1718F}" destId="{BFCF0E14-7D97-4DD2-803F-DBD85E2ECBD7}" srcOrd="2" destOrd="0" parTransId="{B7A3A48C-743A-4B56-996C-FB9325FAC5CF}" sibTransId="{04D6F7F2-BDC8-4B56-AEDF-F7C92964B9D1}"/>
    <dgm:cxn modelId="{D1F0014E-B4E1-4FDA-BBC0-ABAE17B68699}" type="presOf" srcId="{8F830181-573A-43CB-A01F-5F811AF1718F}" destId="{CCF77559-B5DF-4BE2-ADBC-F2E8D3CFD50F}" srcOrd="0" destOrd="0" presId="urn:microsoft.com/office/officeart/2005/8/layout/vList5"/>
    <dgm:cxn modelId="{35DA01FD-4593-41AF-8ED0-B39F7A2C1C9B}" type="presOf" srcId="{9C58786B-9FF0-4C3B-93F6-060037D99470}" destId="{500604AF-34BE-4032-95FB-1E285B0DBC3D}" srcOrd="0" destOrd="1" presId="urn:microsoft.com/office/officeart/2005/8/layout/vList5"/>
    <dgm:cxn modelId="{8509703B-A275-4A06-B0DF-AFE25F438AC7}" srcId="{8B3EBC07-6075-4CAF-8C0E-AEF3002E5452}" destId="{7909A7F1-D8D4-433B-8502-14BEEA78B149}" srcOrd="0" destOrd="0" parTransId="{5FD53890-A694-4D4E-A1BE-4803B6146DAB}" sibTransId="{C56F8D04-B4BC-4FD1-BCE4-D68E4621F56F}"/>
    <dgm:cxn modelId="{D5087F5A-717D-4A5A-AB5D-4450587ABB61}" srcId="{95FC75C2-3FBD-4133-90E5-FB2D806C96C0}" destId="{CD546BA3-2AF4-4A15-986E-A4BCC02A673D}" srcOrd="1" destOrd="0" parTransId="{1493F784-6D98-4E23-84F7-2CC3790607E6}" sibTransId="{66653645-BC2E-40A0-A1E5-724A69A02DE4}"/>
    <dgm:cxn modelId="{EE920C45-3DFE-48E8-9D7B-C232885BF016}" type="presOf" srcId="{CD546BA3-2AF4-4A15-986E-A4BCC02A673D}" destId="{F7DDF00F-0C4B-4439-88B8-B97357AAD168}" srcOrd="0" destOrd="1" presId="urn:microsoft.com/office/officeart/2005/8/layout/vList5"/>
    <dgm:cxn modelId="{B829D9D2-7382-4E35-831B-C194292FDAA3}" type="presOf" srcId="{5FD61775-A4A0-4AA3-84F2-EEB1635DDBD6}" destId="{CA38553B-00F8-43BE-9020-1EE7DBD9C6DF}" srcOrd="0" destOrd="1" presId="urn:microsoft.com/office/officeart/2005/8/layout/vList5"/>
    <dgm:cxn modelId="{059C4DED-C8F5-4B1D-95D3-E07C18362F5A}" type="presOf" srcId="{8B3EBC07-6075-4CAF-8C0E-AEF3002E5452}" destId="{79B64AAF-CDAA-4629-B102-731EAF6C19EE}" srcOrd="0" destOrd="0" presId="urn:microsoft.com/office/officeart/2005/8/layout/vList5"/>
    <dgm:cxn modelId="{5372F626-BB61-4405-A594-0A3F916925E4}" srcId="{8B3EBC07-6075-4CAF-8C0E-AEF3002E5452}" destId="{5FD61775-A4A0-4AA3-84F2-EEB1635DDBD6}" srcOrd="1" destOrd="0" parTransId="{21475F10-FB77-4AD7-AB92-950D345632FE}" sibTransId="{21F5CC9C-F98B-4EA1-B8C1-060D14E3F89E}"/>
    <dgm:cxn modelId="{1604A80A-9D40-408C-8714-7E60BC84BB75}" type="presOf" srcId="{BFCF0E14-7D97-4DD2-803F-DBD85E2ECBD7}" destId="{CB92C4A2-435B-4839-A285-205C432D4F1A}" srcOrd="0" destOrd="0" presId="urn:microsoft.com/office/officeart/2005/8/layout/vList5"/>
    <dgm:cxn modelId="{D5AA6F4B-31C4-496D-A449-B58359CB17C7}" srcId="{8F830181-573A-43CB-A01F-5F811AF1718F}" destId="{8B3EBC07-6075-4CAF-8C0E-AEF3002E5452}" srcOrd="1" destOrd="0" parTransId="{EB44DEEB-7B0F-455C-9B04-FB677E28774D}" sibTransId="{6DA2284D-6A66-4BE2-B7A6-08234B42474D}"/>
    <dgm:cxn modelId="{72BD5260-40B0-4BEE-B496-177C0768B482}" srcId="{95FC75C2-3FBD-4133-90E5-FB2D806C96C0}" destId="{75E1C49C-BC16-42B6-89D7-E91143470FC4}" srcOrd="0" destOrd="0" parTransId="{BA497464-8CC7-4838-9384-70735FB01908}" sibTransId="{53EC4457-47C9-4EDA-905D-469C4852BC50}"/>
    <dgm:cxn modelId="{20A32512-CFC9-4A73-9713-149CEB49D958}" srcId="{BFCF0E14-7D97-4DD2-803F-DBD85E2ECBD7}" destId="{9C58786B-9FF0-4C3B-93F6-060037D99470}" srcOrd="1" destOrd="0" parTransId="{41A34B76-CC32-4828-BC85-39788FE6243F}" sibTransId="{14B337F4-A45A-4A3D-8718-D1781DCE6CDA}"/>
    <dgm:cxn modelId="{3B516EC1-4C3E-4F72-B45E-DBF859A68772}" srcId="{BFCF0E14-7D97-4DD2-803F-DBD85E2ECBD7}" destId="{9C279A6B-AAD3-4747-BCC3-FC73604F4CE9}" srcOrd="0" destOrd="0" parTransId="{CDC8ABED-3B85-46E2-830B-290DDDB51D8E}" sibTransId="{3FA11AC5-A125-47B2-A142-816745A06906}"/>
    <dgm:cxn modelId="{9AA44166-3C47-48D6-A289-2B4C60F1A3DB}" type="presOf" srcId="{75E1C49C-BC16-42B6-89D7-E91143470FC4}" destId="{F7DDF00F-0C4B-4439-88B8-B97357AAD168}" srcOrd="0" destOrd="0" presId="urn:microsoft.com/office/officeart/2005/8/layout/vList5"/>
    <dgm:cxn modelId="{47C62CA3-3235-4282-B583-5469B1199F75}" type="presOf" srcId="{7909A7F1-D8D4-433B-8502-14BEEA78B149}" destId="{CA38553B-00F8-43BE-9020-1EE7DBD9C6DF}" srcOrd="0" destOrd="0" presId="urn:microsoft.com/office/officeart/2005/8/layout/vList5"/>
    <dgm:cxn modelId="{22B44EDD-F422-4523-BCE1-C8645F5D3136}" type="presParOf" srcId="{CCF77559-B5DF-4BE2-ADBC-F2E8D3CFD50F}" destId="{FE743709-16B9-4935-AAC2-C13EF607B93F}" srcOrd="0" destOrd="0" presId="urn:microsoft.com/office/officeart/2005/8/layout/vList5"/>
    <dgm:cxn modelId="{28B3393D-B859-4497-ACFF-E933ABA2E786}" type="presParOf" srcId="{FE743709-16B9-4935-AAC2-C13EF607B93F}" destId="{DB1B4613-9110-4FCC-8673-EA2142BF7352}" srcOrd="0" destOrd="0" presId="urn:microsoft.com/office/officeart/2005/8/layout/vList5"/>
    <dgm:cxn modelId="{12470AF8-2F06-42AF-90C3-994B941B3B76}" type="presParOf" srcId="{FE743709-16B9-4935-AAC2-C13EF607B93F}" destId="{F7DDF00F-0C4B-4439-88B8-B97357AAD168}" srcOrd="1" destOrd="0" presId="urn:microsoft.com/office/officeart/2005/8/layout/vList5"/>
    <dgm:cxn modelId="{FE2B24D6-7E06-4D4E-80A4-3AAA6CDAACF3}" type="presParOf" srcId="{CCF77559-B5DF-4BE2-ADBC-F2E8D3CFD50F}" destId="{C84899F9-5CA3-494A-AC03-659B6937BCC6}" srcOrd="1" destOrd="0" presId="urn:microsoft.com/office/officeart/2005/8/layout/vList5"/>
    <dgm:cxn modelId="{8915DF2F-7962-4D9A-A8AF-C491DC5377BB}" type="presParOf" srcId="{CCF77559-B5DF-4BE2-ADBC-F2E8D3CFD50F}" destId="{5EE7E2B2-EED7-446A-A20B-40FB96D6C7DD}" srcOrd="2" destOrd="0" presId="urn:microsoft.com/office/officeart/2005/8/layout/vList5"/>
    <dgm:cxn modelId="{442A2B11-B7BE-49FD-9DA5-EA9ED50D5183}" type="presParOf" srcId="{5EE7E2B2-EED7-446A-A20B-40FB96D6C7DD}" destId="{79B64AAF-CDAA-4629-B102-731EAF6C19EE}" srcOrd="0" destOrd="0" presId="urn:microsoft.com/office/officeart/2005/8/layout/vList5"/>
    <dgm:cxn modelId="{429C21B5-3B83-4DDA-A4D8-0688C7C84FAD}" type="presParOf" srcId="{5EE7E2B2-EED7-446A-A20B-40FB96D6C7DD}" destId="{CA38553B-00F8-43BE-9020-1EE7DBD9C6DF}" srcOrd="1" destOrd="0" presId="urn:microsoft.com/office/officeart/2005/8/layout/vList5"/>
    <dgm:cxn modelId="{E50F87A3-6334-4544-B440-F8A9EFE34E02}" type="presParOf" srcId="{CCF77559-B5DF-4BE2-ADBC-F2E8D3CFD50F}" destId="{F59821BE-0AF6-4C24-A102-640C959067C2}" srcOrd="3" destOrd="0" presId="urn:microsoft.com/office/officeart/2005/8/layout/vList5"/>
    <dgm:cxn modelId="{2DB6F7F9-CF3D-4DBE-9891-44B11A1C9A8F}" type="presParOf" srcId="{CCF77559-B5DF-4BE2-ADBC-F2E8D3CFD50F}" destId="{B26C4B9B-9422-4CA7-B40D-4704EB3F60B8}" srcOrd="4" destOrd="0" presId="urn:microsoft.com/office/officeart/2005/8/layout/vList5"/>
    <dgm:cxn modelId="{5DCC86DB-53BF-4FFC-97B7-F64D71F13F02}" type="presParOf" srcId="{B26C4B9B-9422-4CA7-B40D-4704EB3F60B8}" destId="{CB92C4A2-435B-4839-A285-205C432D4F1A}" srcOrd="0" destOrd="0" presId="urn:microsoft.com/office/officeart/2005/8/layout/vList5"/>
    <dgm:cxn modelId="{6D80012C-4FCA-4090-8E58-B66DA832CED5}" type="presParOf" srcId="{B26C4B9B-9422-4CA7-B40D-4704EB3F60B8}" destId="{500604AF-34BE-4032-95FB-1E285B0DBC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5E472C-D9FC-4F75-8C2F-ABC46E792A74}" type="doc">
      <dgm:prSet loTypeId="urn:microsoft.com/office/officeart/2005/8/layout/arrow1" loCatId="process" qsTypeId="urn:microsoft.com/office/officeart/2005/8/quickstyle/simple1" qsCatId="simple" csTypeId="urn:microsoft.com/office/officeart/2005/8/colors/accent4_5" csCatId="accent4" phldr="1"/>
      <dgm:spPr/>
      <dgm:t>
        <a:bodyPr/>
        <a:lstStyle/>
        <a:p>
          <a:endParaRPr lang="en-US"/>
        </a:p>
      </dgm:t>
    </dgm:pt>
    <dgm:pt modelId="{1FBAE65D-17B5-4C77-9727-B6CC456E7855}">
      <dgm:prSet phldrT="[Text]"/>
      <dgm:spPr/>
      <dgm:t>
        <a:bodyPr/>
        <a:lstStyle/>
        <a:p>
          <a:r>
            <a:rPr lang="en-US" sz="1900" dirty="0" smtClean="0"/>
            <a:t>Public Trust Like Funds</a:t>
          </a:r>
          <a:endParaRPr lang="en-US" sz="1900" dirty="0"/>
        </a:p>
      </dgm:t>
    </dgm:pt>
    <dgm:pt modelId="{37CB59E4-67B3-4ED0-BEA6-89DEDF5EEAC4}" type="parTrans" cxnId="{C2BFE20E-FF66-4F83-A8B8-B5064A8CE5FB}">
      <dgm:prSet/>
      <dgm:spPr/>
      <dgm:t>
        <a:bodyPr/>
        <a:lstStyle/>
        <a:p>
          <a:endParaRPr lang="en-US"/>
        </a:p>
      </dgm:t>
    </dgm:pt>
    <dgm:pt modelId="{25A14427-1BF8-4663-B851-9E62D20BC384}" type="sibTrans" cxnId="{C2BFE20E-FF66-4F83-A8B8-B5064A8CE5FB}">
      <dgm:prSet/>
      <dgm:spPr/>
      <dgm:t>
        <a:bodyPr/>
        <a:lstStyle/>
        <a:p>
          <a:endParaRPr lang="en-US"/>
        </a:p>
      </dgm:t>
    </dgm:pt>
    <dgm:pt modelId="{EF9CB67D-0818-4533-958D-D910E05F534D}">
      <dgm:prSet phldrT="[Text]"/>
      <dgm:spPr/>
      <dgm:t>
        <a:bodyPr/>
        <a:lstStyle/>
        <a:p>
          <a:r>
            <a:rPr lang="en-US" sz="1900" dirty="0" smtClean="0"/>
            <a:t>Private Trust Funds</a:t>
          </a:r>
          <a:endParaRPr lang="en-US" sz="1900" dirty="0"/>
        </a:p>
      </dgm:t>
    </dgm:pt>
    <dgm:pt modelId="{89B250E8-5664-4083-A5A7-91E39B663F28}" type="parTrans" cxnId="{AB7BC1D2-986E-4832-83CB-11DB733A8155}">
      <dgm:prSet/>
      <dgm:spPr/>
      <dgm:t>
        <a:bodyPr/>
        <a:lstStyle/>
        <a:p>
          <a:endParaRPr lang="en-US"/>
        </a:p>
      </dgm:t>
    </dgm:pt>
    <dgm:pt modelId="{EC0F6546-7912-456E-B63A-FF659B980FAA}" type="sibTrans" cxnId="{AB7BC1D2-986E-4832-83CB-11DB733A8155}">
      <dgm:prSet/>
      <dgm:spPr/>
      <dgm:t>
        <a:bodyPr/>
        <a:lstStyle/>
        <a:p>
          <a:endParaRPr lang="en-US"/>
        </a:p>
      </dgm:t>
    </dgm:pt>
    <dgm:pt modelId="{633F83E2-681C-4EC6-9405-301728BBEAC5}">
      <dgm:prSet phldrT="[Text]" custT="1"/>
      <dgm:spPr/>
      <dgm:t>
        <a:bodyPr/>
        <a:lstStyle/>
        <a:p>
          <a:r>
            <a:rPr lang="en-US" sz="1600" dirty="0" smtClean="0"/>
            <a:t>Principal, income, or both must be used for a public purpose</a:t>
          </a:r>
          <a:endParaRPr lang="en-US" sz="1600" dirty="0"/>
        </a:p>
      </dgm:t>
    </dgm:pt>
    <dgm:pt modelId="{3692184C-149D-4039-A861-C323F2524BB0}" type="parTrans" cxnId="{6F932413-62A3-408A-9317-0FB120A6A736}">
      <dgm:prSet/>
      <dgm:spPr/>
      <dgm:t>
        <a:bodyPr/>
        <a:lstStyle/>
        <a:p>
          <a:endParaRPr lang="en-US"/>
        </a:p>
      </dgm:t>
    </dgm:pt>
    <dgm:pt modelId="{6A7B17A8-3F0C-4C1C-8FA2-EDCBD906A0FB}" type="sibTrans" cxnId="{6F932413-62A3-408A-9317-0FB120A6A736}">
      <dgm:prSet/>
      <dgm:spPr/>
      <dgm:t>
        <a:bodyPr/>
        <a:lstStyle/>
        <a:p>
          <a:endParaRPr lang="en-US"/>
        </a:p>
      </dgm:t>
    </dgm:pt>
    <dgm:pt modelId="{8DF68FD3-C57C-431C-A414-168FE74E3C2A}">
      <dgm:prSet phldrT="[Text]" custT="1"/>
      <dgm:spPr/>
      <dgm:t>
        <a:bodyPr/>
        <a:lstStyle/>
        <a:p>
          <a:r>
            <a:rPr lang="en-US" sz="1600" dirty="0" smtClean="0"/>
            <a:t>Beneficiaries are private individuals, organizations, or other governments</a:t>
          </a:r>
          <a:endParaRPr lang="en-US" sz="1600" dirty="0"/>
        </a:p>
      </dgm:t>
    </dgm:pt>
    <dgm:pt modelId="{946F9EC1-374B-4B60-9CD0-A4011C29CF01}" type="parTrans" cxnId="{97EED798-23E1-4397-99EE-8EFCA40CE2DD}">
      <dgm:prSet/>
      <dgm:spPr/>
      <dgm:t>
        <a:bodyPr/>
        <a:lstStyle/>
        <a:p>
          <a:endParaRPr lang="en-US"/>
        </a:p>
      </dgm:t>
    </dgm:pt>
    <dgm:pt modelId="{98F5F4B4-8602-4D14-B1D7-61BD8A547C48}" type="sibTrans" cxnId="{97EED798-23E1-4397-99EE-8EFCA40CE2DD}">
      <dgm:prSet/>
      <dgm:spPr/>
      <dgm:t>
        <a:bodyPr/>
        <a:lstStyle/>
        <a:p>
          <a:endParaRPr lang="en-US"/>
        </a:p>
      </dgm:t>
    </dgm:pt>
    <dgm:pt modelId="{C677DE1D-B5BE-42EB-963E-974E20DBD385}">
      <dgm:prSet phldrT="[Text]" custT="1"/>
      <dgm:spPr/>
      <dgm:t>
        <a:bodyPr/>
        <a:lstStyle/>
        <a:p>
          <a:r>
            <a:rPr lang="en-US" sz="1600" dirty="0" smtClean="0"/>
            <a:t>Government activities</a:t>
          </a:r>
          <a:endParaRPr lang="en-US" sz="1600" dirty="0"/>
        </a:p>
      </dgm:t>
    </dgm:pt>
    <dgm:pt modelId="{D7183EC1-F2A3-430A-97C6-30BA95208A69}" type="parTrans" cxnId="{1934FFC9-3D94-4E63-BF93-E46828AA3BC3}">
      <dgm:prSet/>
      <dgm:spPr/>
      <dgm:t>
        <a:bodyPr/>
        <a:lstStyle/>
        <a:p>
          <a:endParaRPr lang="en-US"/>
        </a:p>
      </dgm:t>
    </dgm:pt>
    <dgm:pt modelId="{B1BB1E2D-1A64-4CA9-84FB-402370CE9D4F}" type="sibTrans" cxnId="{1934FFC9-3D94-4E63-BF93-E46828AA3BC3}">
      <dgm:prSet/>
      <dgm:spPr/>
      <dgm:t>
        <a:bodyPr/>
        <a:lstStyle/>
        <a:p>
          <a:endParaRPr lang="en-US"/>
        </a:p>
      </dgm:t>
    </dgm:pt>
    <dgm:pt modelId="{C5E854F0-FAFD-4769-846E-2E9EC4D0787A}">
      <dgm:prSet phldrT="[Text]" custT="1"/>
      <dgm:spPr/>
      <dgm:t>
        <a:bodyPr/>
        <a:lstStyle/>
        <a:p>
          <a:r>
            <a:rPr lang="en-US" sz="1600" dirty="0" smtClean="0"/>
            <a:t>Fiduciary activities</a:t>
          </a:r>
          <a:endParaRPr lang="en-US" sz="1600" dirty="0"/>
        </a:p>
      </dgm:t>
    </dgm:pt>
    <dgm:pt modelId="{83F663AD-AB80-4206-AA48-3E481DF9E628}" type="parTrans" cxnId="{4780B911-73AF-4220-BA2C-1F359DA2F311}">
      <dgm:prSet/>
      <dgm:spPr/>
      <dgm:t>
        <a:bodyPr/>
        <a:lstStyle/>
        <a:p>
          <a:endParaRPr lang="en-US"/>
        </a:p>
      </dgm:t>
    </dgm:pt>
    <dgm:pt modelId="{010916C5-C36F-421E-BE7C-ED4BC70045B9}" type="sibTrans" cxnId="{4780B911-73AF-4220-BA2C-1F359DA2F311}">
      <dgm:prSet/>
      <dgm:spPr/>
      <dgm:t>
        <a:bodyPr/>
        <a:lstStyle/>
        <a:p>
          <a:endParaRPr lang="en-US"/>
        </a:p>
      </dgm:t>
    </dgm:pt>
    <dgm:pt modelId="{FC593AE4-2111-4E98-8B93-244484C57007}">
      <dgm:prSet phldrT="[Text]" custT="1"/>
      <dgm:spPr/>
      <dgm:t>
        <a:bodyPr/>
        <a:lstStyle/>
        <a:p>
          <a:endParaRPr lang="en-US" sz="1600" dirty="0"/>
        </a:p>
      </dgm:t>
    </dgm:pt>
    <dgm:pt modelId="{D90671C9-4AC7-4A4F-9E3D-D57DBC6EC6EA}" type="parTrans" cxnId="{97304B40-7042-49E9-A994-E683FD7FD6F5}">
      <dgm:prSet/>
      <dgm:spPr/>
      <dgm:t>
        <a:bodyPr/>
        <a:lstStyle/>
        <a:p>
          <a:endParaRPr lang="en-US"/>
        </a:p>
      </dgm:t>
    </dgm:pt>
    <dgm:pt modelId="{20DCE742-3931-4A62-8994-AFF41B9A1D68}" type="sibTrans" cxnId="{97304B40-7042-49E9-A994-E683FD7FD6F5}">
      <dgm:prSet/>
      <dgm:spPr/>
      <dgm:t>
        <a:bodyPr/>
        <a:lstStyle/>
        <a:p>
          <a:endParaRPr lang="en-US"/>
        </a:p>
      </dgm:t>
    </dgm:pt>
    <dgm:pt modelId="{00E05CDE-DCF7-4976-870F-88480BDD7CF7}">
      <dgm:prSet phldrT="[Text]" custT="1"/>
      <dgm:spPr/>
      <dgm:t>
        <a:bodyPr/>
        <a:lstStyle/>
        <a:p>
          <a:endParaRPr lang="en-US" sz="1600" dirty="0"/>
        </a:p>
      </dgm:t>
    </dgm:pt>
    <dgm:pt modelId="{C8EA9542-440E-4596-B165-2F5BFEC1A93A}" type="parTrans" cxnId="{106B7283-3643-49B3-A6CC-FB59C1FB796F}">
      <dgm:prSet/>
      <dgm:spPr/>
      <dgm:t>
        <a:bodyPr/>
        <a:lstStyle/>
        <a:p>
          <a:endParaRPr lang="en-US"/>
        </a:p>
      </dgm:t>
    </dgm:pt>
    <dgm:pt modelId="{C36D00A1-85C7-42F6-9B6A-B42D37D34626}" type="sibTrans" cxnId="{106B7283-3643-49B3-A6CC-FB59C1FB796F}">
      <dgm:prSet/>
      <dgm:spPr/>
      <dgm:t>
        <a:bodyPr/>
        <a:lstStyle/>
        <a:p>
          <a:endParaRPr lang="en-US"/>
        </a:p>
      </dgm:t>
    </dgm:pt>
    <dgm:pt modelId="{A581A63A-B101-4D53-8775-7C8FE03E9F4E}" type="pres">
      <dgm:prSet presAssocID="{F45E472C-D9FC-4F75-8C2F-ABC46E792A74}" presName="cycle" presStyleCnt="0">
        <dgm:presLayoutVars>
          <dgm:dir/>
          <dgm:resizeHandles val="exact"/>
        </dgm:presLayoutVars>
      </dgm:prSet>
      <dgm:spPr/>
      <dgm:t>
        <a:bodyPr/>
        <a:lstStyle/>
        <a:p>
          <a:endParaRPr lang="en-US"/>
        </a:p>
      </dgm:t>
    </dgm:pt>
    <dgm:pt modelId="{B19A27BB-7A3D-4CEC-800A-406B828C6838}" type="pres">
      <dgm:prSet presAssocID="{1FBAE65D-17B5-4C77-9727-B6CC456E7855}" presName="arrow" presStyleLbl="node1" presStyleIdx="0" presStyleCnt="2">
        <dgm:presLayoutVars>
          <dgm:bulletEnabled val="1"/>
        </dgm:presLayoutVars>
      </dgm:prSet>
      <dgm:spPr/>
      <dgm:t>
        <a:bodyPr/>
        <a:lstStyle/>
        <a:p>
          <a:endParaRPr lang="en-US"/>
        </a:p>
      </dgm:t>
    </dgm:pt>
    <dgm:pt modelId="{72BC5FC8-E870-44DE-8B20-DC2D3AEDA0CA}" type="pres">
      <dgm:prSet presAssocID="{EF9CB67D-0818-4533-958D-D910E05F534D}" presName="arrow" presStyleLbl="node1" presStyleIdx="1" presStyleCnt="2">
        <dgm:presLayoutVars>
          <dgm:bulletEnabled val="1"/>
        </dgm:presLayoutVars>
      </dgm:prSet>
      <dgm:spPr/>
      <dgm:t>
        <a:bodyPr/>
        <a:lstStyle/>
        <a:p>
          <a:endParaRPr lang="en-US"/>
        </a:p>
      </dgm:t>
    </dgm:pt>
  </dgm:ptLst>
  <dgm:cxnLst>
    <dgm:cxn modelId="{4780B911-73AF-4220-BA2C-1F359DA2F311}" srcId="{EF9CB67D-0818-4533-958D-D910E05F534D}" destId="{C5E854F0-FAFD-4769-846E-2E9EC4D0787A}" srcOrd="1" destOrd="0" parTransId="{83F663AD-AB80-4206-AA48-3E481DF9E628}" sibTransId="{010916C5-C36F-421E-BE7C-ED4BC70045B9}"/>
    <dgm:cxn modelId="{1934FFC9-3D94-4E63-BF93-E46828AA3BC3}" srcId="{1FBAE65D-17B5-4C77-9727-B6CC456E7855}" destId="{C677DE1D-B5BE-42EB-963E-974E20DBD385}" srcOrd="1" destOrd="0" parTransId="{D7183EC1-F2A3-430A-97C6-30BA95208A69}" sibTransId="{B1BB1E2D-1A64-4CA9-84FB-402370CE9D4F}"/>
    <dgm:cxn modelId="{106B7283-3643-49B3-A6CC-FB59C1FB796F}" srcId="{EF9CB67D-0818-4533-958D-D910E05F534D}" destId="{00E05CDE-DCF7-4976-870F-88480BDD7CF7}" srcOrd="2" destOrd="0" parTransId="{C8EA9542-440E-4596-B165-2F5BFEC1A93A}" sibTransId="{C36D00A1-85C7-42F6-9B6A-B42D37D34626}"/>
    <dgm:cxn modelId="{591E2974-2E57-4E03-8748-61AC09659545}" type="presOf" srcId="{633F83E2-681C-4EC6-9405-301728BBEAC5}" destId="{B19A27BB-7A3D-4CEC-800A-406B828C6838}" srcOrd="0" destOrd="1" presId="urn:microsoft.com/office/officeart/2005/8/layout/arrow1"/>
    <dgm:cxn modelId="{48FFC051-4FD4-4467-8D0A-A291B7C95C6F}" type="presOf" srcId="{C677DE1D-B5BE-42EB-963E-974E20DBD385}" destId="{B19A27BB-7A3D-4CEC-800A-406B828C6838}" srcOrd="0" destOrd="2" presId="urn:microsoft.com/office/officeart/2005/8/layout/arrow1"/>
    <dgm:cxn modelId="{5F9806C3-29B0-4375-9EAC-9D2369C6D89F}" type="presOf" srcId="{1FBAE65D-17B5-4C77-9727-B6CC456E7855}" destId="{B19A27BB-7A3D-4CEC-800A-406B828C6838}" srcOrd="0" destOrd="0" presId="urn:microsoft.com/office/officeart/2005/8/layout/arrow1"/>
    <dgm:cxn modelId="{1816178A-320B-4601-A35E-00BFB679AFC7}" type="presOf" srcId="{FC593AE4-2111-4E98-8B93-244484C57007}" destId="{B19A27BB-7A3D-4CEC-800A-406B828C6838}" srcOrd="0" destOrd="3" presId="urn:microsoft.com/office/officeart/2005/8/layout/arrow1"/>
    <dgm:cxn modelId="{24BD84B7-0737-4B70-B6A1-7DA3865F27CC}" type="presOf" srcId="{00E05CDE-DCF7-4976-870F-88480BDD7CF7}" destId="{72BC5FC8-E870-44DE-8B20-DC2D3AEDA0CA}" srcOrd="0" destOrd="3" presId="urn:microsoft.com/office/officeart/2005/8/layout/arrow1"/>
    <dgm:cxn modelId="{97EED798-23E1-4397-99EE-8EFCA40CE2DD}" srcId="{EF9CB67D-0818-4533-958D-D910E05F534D}" destId="{8DF68FD3-C57C-431C-A414-168FE74E3C2A}" srcOrd="0" destOrd="0" parTransId="{946F9EC1-374B-4B60-9CD0-A4011C29CF01}" sibTransId="{98F5F4B4-8602-4D14-B1D7-61BD8A547C48}"/>
    <dgm:cxn modelId="{440F1235-2B16-4B3F-861B-4290CB148104}" type="presOf" srcId="{C5E854F0-FAFD-4769-846E-2E9EC4D0787A}" destId="{72BC5FC8-E870-44DE-8B20-DC2D3AEDA0CA}" srcOrd="0" destOrd="2" presId="urn:microsoft.com/office/officeart/2005/8/layout/arrow1"/>
    <dgm:cxn modelId="{CD4DE682-33EE-47EC-8D95-2735BE09F4A9}" type="presOf" srcId="{F45E472C-D9FC-4F75-8C2F-ABC46E792A74}" destId="{A581A63A-B101-4D53-8775-7C8FE03E9F4E}" srcOrd="0" destOrd="0" presId="urn:microsoft.com/office/officeart/2005/8/layout/arrow1"/>
    <dgm:cxn modelId="{9881C306-171C-41A6-848D-C219F45659C1}" type="presOf" srcId="{8DF68FD3-C57C-431C-A414-168FE74E3C2A}" destId="{72BC5FC8-E870-44DE-8B20-DC2D3AEDA0CA}" srcOrd="0" destOrd="1" presId="urn:microsoft.com/office/officeart/2005/8/layout/arrow1"/>
    <dgm:cxn modelId="{6F932413-62A3-408A-9317-0FB120A6A736}" srcId="{1FBAE65D-17B5-4C77-9727-B6CC456E7855}" destId="{633F83E2-681C-4EC6-9405-301728BBEAC5}" srcOrd="0" destOrd="0" parTransId="{3692184C-149D-4039-A861-C323F2524BB0}" sibTransId="{6A7B17A8-3F0C-4C1C-8FA2-EDCBD906A0FB}"/>
    <dgm:cxn modelId="{97304B40-7042-49E9-A994-E683FD7FD6F5}" srcId="{1FBAE65D-17B5-4C77-9727-B6CC456E7855}" destId="{FC593AE4-2111-4E98-8B93-244484C57007}" srcOrd="2" destOrd="0" parTransId="{D90671C9-4AC7-4A4F-9E3D-D57DBC6EC6EA}" sibTransId="{20DCE742-3931-4A62-8994-AFF41B9A1D68}"/>
    <dgm:cxn modelId="{AB7BC1D2-986E-4832-83CB-11DB733A8155}" srcId="{F45E472C-D9FC-4F75-8C2F-ABC46E792A74}" destId="{EF9CB67D-0818-4533-958D-D910E05F534D}" srcOrd="1" destOrd="0" parTransId="{89B250E8-5664-4083-A5A7-91E39B663F28}" sibTransId="{EC0F6546-7912-456E-B63A-FF659B980FAA}"/>
    <dgm:cxn modelId="{5E08745E-2B96-4E45-8213-6655664A9F72}" type="presOf" srcId="{EF9CB67D-0818-4533-958D-D910E05F534D}" destId="{72BC5FC8-E870-44DE-8B20-DC2D3AEDA0CA}" srcOrd="0" destOrd="0" presId="urn:microsoft.com/office/officeart/2005/8/layout/arrow1"/>
    <dgm:cxn modelId="{C2BFE20E-FF66-4F83-A8B8-B5064A8CE5FB}" srcId="{F45E472C-D9FC-4F75-8C2F-ABC46E792A74}" destId="{1FBAE65D-17B5-4C77-9727-B6CC456E7855}" srcOrd="0" destOrd="0" parTransId="{37CB59E4-67B3-4ED0-BEA6-89DEDF5EEAC4}" sibTransId="{25A14427-1BF8-4663-B851-9E62D20BC384}"/>
    <dgm:cxn modelId="{4EC42394-C436-4C0B-B3FA-B0FECAB997C9}" type="presParOf" srcId="{A581A63A-B101-4D53-8775-7C8FE03E9F4E}" destId="{B19A27BB-7A3D-4CEC-800A-406B828C6838}" srcOrd="0" destOrd="0" presId="urn:microsoft.com/office/officeart/2005/8/layout/arrow1"/>
    <dgm:cxn modelId="{12D3C4B2-85E7-407B-8997-DD0815A6D94D}" type="presParOf" srcId="{A581A63A-B101-4D53-8775-7C8FE03E9F4E}" destId="{72BC5FC8-E870-44DE-8B20-DC2D3AEDA0CA}"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C2BE37-3071-4174-AF43-B5F6E7F9EE45}" type="doc">
      <dgm:prSet loTypeId="urn:microsoft.com/office/officeart/2005/8/layout/venn1" loCatId="relationship" qsTypeId="urn:microsoft.com/office/officeart/2005/8/quickstyle/simple1" qsCatId="simple" csTypeId="urn:microsoft.com/office/officeart/2005/8/colors/accent1_2" csCatId="accent1" phldr="1"/>
      <dgm:spPr/>
    </dgm:pt>
    <dgm:pt modelId="{BCAD654C-C573-43D7-96B7-51F16ED7B237}">
      <dgm:prSet phldrT="[Text]"/>
      <dgm:spPr/>
      <dgm:t>
        <a:bodyPr/>
        <a:lstStyle/>
        <a:p>
          <a:pPr algn="ctr">
            <a:spcBef>
              <a:spcPct val="0"/>
            </a:spcBef>
            <a:spcAft>
              <a:spcPts val="0"/>
            </a:spcAft>
          </a:pPr>
          <a:r>
            <a:rPr lang="en-US" dirty="0" smtClean="0"/>
            <a:t>  Defined</a:t>
          </a:r>
        </a:p>
        <a:p>
          <a:pPr algn="ctr">
            <a:spcBef>
              <a:spcPct val="0"/>
            </a:spcBef>
            <a:spcAft>
              <a:spcPts val="0"/>
            </a:spcAft>
          </a:pPr>
          <a:r>
            <a:rPr lang="en-US" dirty="0" smtClean="0"/>
            <a:t>   Contribution</a:t>
          </a:r>
        </a:p>
        <a:p>
          <a:pPr algn="ctr">
            <a:spcBef>
              <a:spcPct val="0"/>
            </a:spcBef>
            <a:spcAft>
              <a:spcPts val="0"/>
            </a:spcAft>
          </a:pPr>
          <a:r>
            <a:rPr lang="en-US" dirty="0" smtClean="0"/>
            <a:t>   Plans</a:t>
          </a:r>
        </a:p>
        <a:p>
          <a:pPr algn="ctr">
            <a:spcBef>
              <a:spcPct val="0"/>
            </a:spcBef>
            <a:spcAft>
              <a:spcPts val="0"/>
            </a:spcAft>
          </a:pPr>
          <a:endParaRPr lang="en-US" dirty="0" smtClean="0"/>
        </a:p>
      </dgm:t>
    </dgm:pt>
    <dgm:pt modelId="{F3F6B6AD-A750-41E6-9B2E-0C5B4DC47EDF}" type="parTrans" cxnId="{72C25FB9-0FC2-48F6-88E1-943203B982F5}">
      <dgm:prSet/>
      <dgm:spPr/>
      <dgm:t>
        <a:bodyPr/>
        <a:lstStyle/>
        <a:p>
          <a:endParaRPr lang="en-US"/>
        </a:p>
      </dgm:t>
    </dgm:pt>
    <dgm:pt modelId="{068743FA-05B2-4F4A-AB9A-B55838E675F7}" type="sibTrans" cxnId="{72C25FB9-0FC2-48F6-88E1-943203B982F5}">
      <dgm:prSet/>
      <dgm:spPr/>
      <dgm:t>
        <a:bodyPr/>
        <a:lstStyle/>
        <a:p>
          <a:endParaRPr lang="en-US"/>
        </a:p>
      </dgm:t>
    </dgm:pt>
    <dgm:pt modelId="{220DF8FB-E019-4A1B-8827-B3BCF7C6AD84}">
      <dgm:prSet phldrT="[Text]"/>
      <dgm:spPr/>
      <dgm:t>
        <a:bodyPr/>
        <a:lstStyle/>
        <a:p>
          <a:pPr algn="l">
            <a:lnSpc>
              <a:spcPct val="100000"/>
            </a:lnSpc>
            <a:spcBef>
              <a:spcPct val="0"/>
            </a:spcBef>
            <a:spcAft>
              <a:spcPts val="0"/>
            </a:spcAft>
          </a:pPr>
          <a:r>
            <a:rPr lang="en-US" dirty="0" smtClean="0"/>
            <a:t>      Defined</a:t>
          </a:r>
        </a:p>
        <a:p>
          <a:pPr algn="l">
            <a:lnSpc>
              <a:spcPct val="100000"/>
            </a:lnSpc>
            <a:spcBef>
              <a:spcPct val="0"/>
            </a:spcBef>
            <a:spcAft>
              <a:spcPts val="0"/>
            </a:spcAft>
          </a:pPr>
          <a:r>
            <a:rPr lang="en-US" dirty="0" smtClean="0"/>
            <a:t>       Benefit</a:t>
          </a:r>
        </a:p>
        <a:p>
          <a:pPr algn="l">
            <a:lnSpc>
              <a:spcPct val="100000"/>
            </a:lnSpc>
            <a:spcBef>
              <a:spcPct val="0"/>
            </a:spcBef>
            <a:spcAft>
              <a:spcPts val="0"/>
            </a:spcAft>
          </a:pPr>
          <a:r>
            <a:rPr lang="en-US" dirty="0" smtClean="0"/>
            <a:t>        Plans</a:t>
          </a:r>
        </a:p>
        <a:p>
          <a:pPr algn="l">
            <a:lnSpc>
              <a:spcPct val="100000"/>
            </a:lnSpc>
            <a:spcBef>
              <a:spcPct val="0"/>
            </a:spcBef>
            <a:spcAft>
              <a:spcPts val="0"/>
            </a:spcAft>
          </a:pPr>
          <a:endParaRPr lang="en-US" dirty="0" smtClean="0"/>
        </a:p>
      </dgm:t>
    </dgm:pt>
    <dgm:pt modelId="{A198B8EB-4B7B-4F2A-B1CF-49B193B06BCC}" type="parTrans" cxnId="{8FC42D88-EDD7-48F7-9F2F-CC54AD6B94F7}">
      <dgm:prSet/>
      <dgm:spPr/>
      <dgm:t>
        <a:bodyPr/>
        <a:lstStyle/>
        <a:p>
          <a:endParaRPr lang="en-US"/>
        </a:p>
      </dgm:t>
    </dgm:pt>
    <dgm:pt modelId="{1E617AB4-5401-4888-92AA-D08BE4EDB3AF}" type="sibTrans" cxnId="{8FC42D88-EDD7-48F7-9F2F-CC54AD6B94F7}">
      <dgm:prSet/>
      <dgm:spPr/>
      <dgm:t>
        <a:bodyPr/>
        <a:lstStyle/>
        <a:p>
          <a:endParaRPr lang="en-US"/>
        </a:p>
      </dgm:t>
    </dgm:pt>
    <dgm:pt modelId="{37AA22BB-21B2-4234-B9C4-CDB86BDEAC06}">
      <dgm:prSet phldrT="[Text]"/>
      <dgm:spPr/>
      <dgm:t>
        <a:bodyPr/>
        <a:lstStyle/>
        <a:p>
          <a:pPr algn="l">
            <a:spcBef>
              <a:spcPts val="400"/>
            </a:spcBef>
            <a:spcAft>
              <a:spcPts val="0"/>
            </a:spcAft>
          </a:pPr>
          <a:r>
            <a:rPr lang="en-US" dirty="0" smtClean="0"/>
            <a:t>Amount or rate of contribution is specified</a:t>
          </a:r>
          <a:endParaRPr lang="en-US" dirty="0"/>
        </a:p>
      </dgm:t>
    </dgm:pt>
    <dgm:pt modelId="{B8D8E37B-5F42-4C67-99C6-5D3733BDF3F2}" type="parTrans" cxnId="{D5C6E125-665A-4948-9178-6FF6CB7FC46A}">
      <dgm:prSet/>
      <dgm:spPr/>
      <dgm:t>
        <a:bodyPr/>
        <a:lstStyle/>
        <a:p>
          <a:endParaRPr lang="en-US"/>
        </a:p>
      </dgm:t>
    </dgm:pt>
    <dgm:pt modelId="{4FFFB367-A458-4F19-974B-3C3EF8E1F065}" type="sibTrans" cxnId="{D5C6E125-665A-4948-9178-6FF6CB7FC46A}">
      <dgm:prSet/>
      <dgm:spPr/>
      <dgm:t>
        <a:bodyPr/>
        <a:lstStyle/>
        <a:p>
          <a:endParaRPr lang="en-US"/>
        </a:p>
      </dgm:t>
    </dgm:pt>
    <dgm:pt modelId="{5CF78F0F-A40E-4653-B99A-54AB507FE4B4}">
      <dgm:prSet phldrT="[Text]"/>
      <dgm:spPr/>
      <dgm:t>
        <a:bodyPr/>
        <a:lstStyle/>
        <a:p>
          <a:pPr algn="l">
            <a:spcBef>
              <a:spcPct val="0"/>
            </a:spcBef>
            <a:spcAft>
              <a:spcPct val="15000"/>
            </a:spcAft>
          </a:pPr>
          <a:r>
            <a:rPr lang="en-US" dirty="0" smtClean="0"/>
            <a:t>Benefits payable depend on contributions made and performance of member’s account</a:t>
          </a:r>
          <a:endParaRPr lang="en-US" dirty="0"/>
        </a:p>
      </dgm:t>
    </dgm:pt>
    <dgm:pt modelId="{F2D467CA-154A-41D7-ADDC-FBE07B791536}" type="parTrans" cxnId="{12E95482-77C8-4A39-A718-2A3393C5BEA0}">
      <dgm:prSet/>
      <dgm:spPr/>
      <dgm:t>
        <a:bodyPr/>
        <a:lstStyle/>
        <a:p>
          <a:endParaRPr lang="en-US"/>
        </a:p>
      </dgm:t>
    </dgm:pt>
    <dgm:pt modelId="{F0960915-D60B-4C56-9D33-B1DEF4690C58}" type="sibTrans" cxnId="{12E95482-77C8-4A39-A718-2A3393C5BEA0}">
      <dgm:prSet/>
      <dgm:spPr/>
      <dgm:t>
        <a:bodyPr/>
        <a:lstStyle/>
        <a:p>
          <a:endParaRPr lang="en-US"/>
        </a:p>
      </dgm:t>
    </dgm:pt>
    <dgm:pt modelId="{B07F7775-E47C-4EB8-891F-7E735CEE210D}">
      <dgm:prSet phldrT="[Text]"/>
      <dgm:spPr/>
      <dgm:t>
        <a:bodyPr/>
        <a:lstStyle/>
        <a:p>
          <a:pPr algn="l">
            <a:lnSpc>
              <a:spcPct val="90000"/>
            </a:lnSpc>
            <a:spcBef>
              <a:spcPct val="0"/>
            </a:spcBef>
            <a:spcAft>
              <a:spcPct val="15000"/>
            </a:spcAft>
          </a:pPr>
          <a:r>
            <a:rPr lang="en-US" dirty="0" smtClean="0"/>
            <a:t>Contribution is based on actuarial calculations so that funding of future benefits is adequate </a:t>
          </a:r>
          <a:endParaRPr lang="en-US" dirty="0"/>
        </a:p>
      </dgm:t>
    </dgm:pt>
    <dgm:pt modelId="{92E7F512-E5B7-4562-8C0B-797178306EE6}" type="parTrans" cxnId="{FD107753-56E8-40B1-A039-AE1FAB11B1BB}">
      <dgm:prSet/>
      <dgm:spPr/>
      <dgm:t>
        <a:bodyPr/>
        <a:lstStyle/>
        <a:p>
          <a:endParaRPr lang="en-US"/>
        </a:p>
      </dgm:t>
    </dgm:pt>
    <dgm:pt modelId="{828C8B50-966F-45A8-8DC1-CF5D4588543B}" type="sibTrans" cxnId="{FD107753-56E8-40B1-A039-AE1FAB11B1BB}">
      <dgm:prSet/>
      <dgm:spPr/>
      <dgm:t>
        <a:bodyPr/>
        <a:lstStyle/>
        <a:p>
          <a:endParaRPr lang="en-US"/>
        </a:p>
      </dgm:t>
    </dgm:pt>
    <dgm:pt modelId="{4835EB5B-8028-430C-BBFB-ACD7F071CD6A}">
      <dgm:prSet phldrT="[Text]"/>
      <dgm:spPr/>
      <dgm:t>
        <a:bodyPr/>
        <a:lstStyle/>
        <a:p>
          <a:pPr algn="l">
            <a:lnSpc>
              <a:spcPct val="90000"/>
            </a:lnSpc>
            <a:spcBef>
              <a:spcPts val="0"/>
            </a:spcBef>
            <a:spcAft>
              <a:spcPts val="0"/>
            </a:spcAft>
          </a:pPr>
          <a:r>
            <a:rPr lang="en-US" dirty="0" smtClean="0"/>
            <a:t>Amount of benefits is specified</a:t>
          </a:r>
          <a:endParaRPr lang="en-US" dirty="0"/>
        </a:p>
      </dgm:t>
    </dgm:pt>
    <dgm:pt modelId="{DE3E18B1-3F11-461B-BAA0-BFD8A246A6DD}" type="sibTrans" cxnId="{B5D97823-3513-496B-8EBE-7E2996D580B2}">
      <dgm:prSet/>
      <dgm:spPr/>
      <dgm:t>
        <a:bodyPr/>
        <a:lstStyle/>
        <a:p>
          <a:endParaRPr lang="en-US"/>
        </a:p>
      </dgm:t>
    </dgm:pt>
    <dgm:pt modelId="{602876EF-6ECB-4A04-BC73-73504898BA55}" type="parTrans" cxnId="{B5D97823-3513-496B-8EBE-7E2996D580B2}">
      <dgm:prSet/>
      <dgm:spPr/>
      <dgm:t>
        <a:bodyPr/>
        <a:lstStyle/>
        <a:p>
          <a:endParaRPr lang="en-US"/>
        </a:p>
      </dgm:t>
    </dgm:pt>
    <dgm:pt modelId="{E39AE478-A2D8-4AEE-AF45-3E06FD151F34}" type="pres">
      <dgm:prSet presAssocID="{6BC2BE37-3071-4174-AF43-B5F6E7F9EE45}" presName="compositeShape" presStyleCnt="0">
        <dgm:presLayoutVars>
          <dgm:chMax val="7"/>
          <dgm:dir/>
          <dgm:resizeHandles val="exact"/>
        </dgm:presLayoutVars>
      </dgm:prSet>
      <dgm:spPr/>
    </dgm:pt>
    <dgm:pt modelId="{5E3BB07F-D153-40B6-8021-2757F2B6DB5A}" type="pres">
      <dgm:prSet presAssocID="{BCAD654C-C573-43D7-96B7-51F16ED7B237}" presName="circ1" presStyleLbl="vennNode1" presStyleIdx="0" presStyleCnt="2" custLinFactNeighborX="-13017" custLinFactNeighborY="2967"/>
      <dgm:spPr/>
      <dgm:t>
        <a:bodyPr/>
        <a:lstStyle/>
        <a:p>
          <a:endParaRPr lang="en-US"/>
        </a:p>
      </dgm:t>
    </dgm:pt>
    <dgm:pt modelId="{1876CD7D-6CEE-4C5A-AF9F-C5CB45C5A5EC}" type="pres">
      <dgm:prSet presAssocID="{BCAD654C-C573-43D7-96B7-51F16ED7B237}" presName="circ1Tx" presStyleLbl="revTx" presStyleIdx="0" presStyleCnt="0">
        <dgm:presLayoutVars>
          <dgm:chMax val="0"/>
          <dgm:chPref val="0"/>
          <dgm:bulletEnabled val="1"/>
        </dgm:presLayoutVars>
      </dgm:prSet>
      <dgm:spPr/>
      <dgm:t>
        <a:bodyPr/>
        <a:lstStyle/>
        <a:p>
          <a:endParaRPr lang="en-US"/>
        </a:p>
      </dgm:t>
    </dgm:pt>
    <dgm:pt modelId="{0B8E62C0-4E8F-48D1-BD5F-108EFFF74E11}" type="pres">
      <dgm:prSet presAssocID="{220DF8FB-E019-4A1B-8827-B3BCF7C6AD84}" presName="circ2" presStyleLbl="vennNode1" presStyleIdx="1" presStyleCnt="2" custLinFactNeighborX="14813" custLinFactNeighborY="3416"/>
      <dgm:spPr/>
      <dgm:t>
        <a:bodyPr/>
        <a:lstStyle/>
        <a:p>
          <a:endParaRPr lang="en-US"/>
        </a:p>
      </dgm:t>
    </dgm:pt>
    <dgm:pt modelId="{65D6E438-1E53-43CA-94B5-67C180EA4739}" type="pres">
      <dgm:prSet presAssocID="{220DF8FB-E019-4A1B-8827-B3BCF7C6AD84}" presName="circ2Tx" presStyleLbl="revTx" presStyleIdx="0" presStyleCnt="0">
        <dgm:presLayoutVars>
          <dgm:chMax val="0"/>
          <dgm:chPref val="0"/>
          <dgm:bulletEnabled val="1"/>
        </dgm:presLayoutVars>
      </dgm:prSet>
      <dgm:spPr/>
      <dgm:t>
        <a:bodyPr/>
        <a:lstStyle/>
        <a:p>
          <a:endParaRPr lang="en-US"/>
        </a:p>
      </dgm:t>
    </dgm:pt>
  </dgm:ptLst>
  <dgm:cxnLst>
    <dgm:cxn modelId="{68F2AA21-234B-4D5F-9A64-CEF7A9730A70}" type="presOf" srcId="{B07F7775-E47C-4EB8-891F-7E735CEE210D}" destId="{0B8E62C0-4E8F-48D1-BD5F-108EFFF74E11}" srcOrd="0" destOrd="2" presId="urn:microsoft.com/office/officeart/2005/8/layout/venn1"/>
    <dgm:cxn modelId="{3E8D8DD9-55BC-4AE9-82FC-D13527B6CD38}" type="presOf" srcId="{37AA22BB-21B2-4234-B9C4-CDB86BDEAC06}" destId="{5E3BB07F-D153-40B6-8021-2757F2B6DB5A}" srcOrd="0" destOrd="1" presId="urn:microsoft.com/office/officeart/2005/8/layout/venn1"/>
    <dgm:cxn modelId="{FB37E086-AFC4-4A7B-9BA4-0616103FE758}" type="presOf" srcId="{37AA22BB-21B2-4234-B9C4-CDB86BDEAC06}" destId="{1876CD7D-6CEE-4C5A-AF9F-C5CB45C5A5EC}" srcOrd="1" destOrd="1" presId="urn:microsoft.com/office/officeart/2005/8/layout/venn1"/>
    <dgm:cxn modelId="{D5C6E125-665A-4948-9178-6FF6CB7FC46A}" srcId="{BCAD654C-C573-43D7-96B7-51F16ED7B237}" destId="{37AA22BB-21B2-4234-B9C4-CDB86BDEAC06}" srcOrd="0" destOrd="0" parTransId="{B8D8E37B-5F42-4C67-99C6-5D3733BDF3F2}" sibTransId="{4FFFB367-A458-4F19-974B-3C3EF8E1F065}"/>
    <dgm:cxn modelId="{83C66FBC-5F8A-4908-9510-EEB3FC963D81}" type="presOf" srcId="{5CF78F0F-A40E-4653-B99A-54AB507FE4B4}" destId="{5E3BB07F-D153-40B6-8021-2757F2B6DB5A}" srcOrd="0" destOrd="2" presId="urn:microsoft.com/office/officeart/2005/8/layout/venn1"/>
    <dgm:cxn modelId="{6C245C64-12A6-46BC-951C-921026707C2E}" type="presOf" srcId="{220DF8FB-E019-4A1B-8827-B3BCF7C6AD84}" destId="{65D6E438-1E53-43CA-94B5-67C180EA4739}" srcOrd="1" destOrd="0" presId="urn:microsoft.com/office/officeart/2005/8/layout/venn1"/>
    <dgm:cxn modelId="{DBF16714-2F2D-45CC-BB69-79F0CE80CCA9}" type="presOf" srcId="{BCAD654C-C573-43D7-96B7-51F16ED7B237}" destId="{1876CD7D-6CEE-4C5A-AF9F-C5CB45C5A5EC}" srcOrd="1" destOrd="0" presId="urn:microsoft.com/office/officeart/2005/8/layout/venn1"/>
    <dgm:cxn modelId="{E4973FF5-39B3-441D-9F3B-49B219B5FF44}" type="presOf" srcId="{6BC2BE37-3071-4174-AF43-B5F6E7F9EE45}" destId="{E39AE478-A2D8-4AEE-AF45-3E06FD151F34}" srcOrd="0" destOrd="0" presId="urn:microsoft.com/office/officeart/2005/8/layout/venn1"/>
    <dgm:cxn modelId="{12E95482-77C8-4A39-A718-2A3393C5BEA0}" srcId="{BCAD654C-C573-43D7-96B7-51F16ED7B237}" destId="{5CF78F0F-A40E-4653-B99A-54AB507FE4B4}" srcOrd="1" destOrd="0" parTransId="{F2D467CA-154A-41D7-ADDC-FBE07B791536}" sibTransId="{F0960915-D60B-4C56-9D33-B1DEF4690C58}"/>
    <dgm:cxn modelId="{2211CDCD-BEB1-4634-BA88-B9016AA3525F}" type="presOf" srcId="{220DF8FB-E019-4A1B-8827-B3BCF7C6AD84}" destId="{0B8E62C0-4E8F-48D1-BD5F-108EFFF74E11}" srcOrd="0" destOrd="0" presId="urn:microsoft.com/office/officeart/2005/8/layout/venn1"/>
    <dgm:cxn modelId="{258A87FB-7BCB-49B1-915A-E1648736636C}" type="presOf" srcId="{5CF78F0F-A40E-4653-B99A-54AB507FE4B4}" destId="{1876CD7D-6CEE-4C5A-AF9F-C5CB45C5A5EC}" srcOrd="1" destOrd="2" presId="urn:microsoft.com/office/officeart/2005/8/layout/venn1"/>
    <dgm:cxn modelId="{4291AA61-C091-473A-B9F6-E0D230D5CBC4}" type="presOf" srcId="{4835EB5B-8028-430C-BBFB-ACD7F071CD6A}" destId="{65D6E438-1E53-43CA-94B5-67C180EA4739}" srcOrd="1" destOrd="1" presId="urn:microsoft.com/office/officeart/2005/8/layout/venn1"/>
    <dgm:cxn modelId="{04DA104E-5149-419A-A99D-66936512760B}" type="presOf" srcId="{4835EB5B-8028-430C-BBFB-ACD7F071CD6A}" destId="{0B8E62C0-4E8F-48D1-BD5F-108EFFF74E11}" srcOrd="0" destOrd="1" presId="urn:microsoft.com/office/officeart/2005/8/layout/venn1"/>
    <dgm:cxn modelId="{8FC42D88-EDD7-48F7-9F2F-CC54AD6B94F7}" srcId="{6BC2BE37-3071-4174-AF43-B5F6E7F9EE45}" destId="{220DF8FB-E019-4A1B-8827-B3BCF7C6AD84}" srcOrd="1" destOrd="0" parTransId="{A198B8EB-4B7B-4F2A-B1CF-49B193B06BCC}" sibTransId="{1E617AB4-5401-4888-92AA-D08BE4EDB3AF}"/>
    <dgm:cxn modelId="{9BC93C9D-B029-47A9-83CE-FF97EF086261}" type="presOf" srcId="{B07F7775-E47C-4EB8-891F-7E735CEE210D}" destId="{65D6E438-1E53-43CA-94B5-67C180EA4739}" srcOrd="1" destOrd="2" presId="urn:microsoft.com/office/officeart/2005/8/layout/venn1"/>
    <dgm:cxn modelId="{72C25FB9-0FC2-48F6-88E1-943203B982F5}" srcId="{6BC2BE37-3071-4174-AF43-B5F6E7F9EE45}" destId="{BCAD654C-C573-43D7-96B7-51F16ED7B237}" srcOrd="0" destOrd="0" parTransId="{F3F6B6AD-A750-41E6-9B2E-0C5B4DC47EDF}" sibTransId="{068743FA-05B2-4F4A-AB9A-B55838E675F7}"/>
    <dgm:cxn modelId="{B5D97823-3513-496B-8EBE-7E2996D580B2}" srcId="{220DF8FB-E019-4A1B-8827-B3BCF7C6AD84}" destId="{4835EB5B-8028-430C-BBFB-ACD7F071CD6A}" srcOrd="0" destOrd="0" parTransId="{602876EF-6ECB-4A04-BC73-73504898BA55}" sibTransId="{DE3E18B1-3F11-461B-BAA0-BFD8A246A6DD}"/>
    <dgm:cxn modelId="{954C9815-DC9C-4430-BF26-7BDAD0A2E98A}" type="presOf" srcId="{BCAD654C-C573-43D7-96B7-51F16ED7B237}" destId="{5E3BB07F-D153-40B6-8021-2757F2B6DB5A}" srcOrd="0" destOrd="0" presId="urn:microsoft.com/office/officeart/2005/8/layout/venn1"/>
    <dgm:cxn modelId="{FD107753-56E8-40B1-A039-AE1FAB11B1BB}" srcId="{220DF8FB-E019-4A1B-8827-B3BCF7C6AD84}" destId="{B07F7775-E47C-4EB8-891F-7E735CEE210D}" srcOrd="1" destOrd="0" parTransId="{92E7F512-E5B7-4562-8C0B-797178306EE6}" sibTransId="{828C8B50-966F-45A8-8DC1-CF5D4588543B}"/>
    <dgm:cxn modelId="{4CE5D28F-FFB5-450E-898A-D86AA4F5719F}" type="presParOf" srcId="{E39AE478-A2D8-4AEE-AF45-3E06FD151F34}" destId="{5E3BB07F-D153-40B6-8021-2757F2B6DB5A}" srcOrd="0" destOrd="0" presId="urn:microsoft.com/office/officeart/2005/8/layout/venn1"/>
    <dgm:cxn modelId="{8A32C17A-5515-4401-BF9A-FC71CC230C64}" type="presParOf" srcId="{E39AE478-A2D8-4AEE-AF45-3E06FD151F34}" destId="{1876CD7D-6CEE-4C5A-AF9F-C5CB45C5A5EC}" srcOrd="1" destOrd="0" presId="urn:microsoft.com/office/officeart/2005/8/layout/venn1"/>
    <dgm:cxn modelId="{F98016D3-9C41-4D06-95EE-54FB39B974FD}" type="presParOf" srcId="{E39AE478-A2D8-4AEE-AF45-3E06FD151F34}" destId="{0B8E62C0-4E8F-48D1-BD5F-108EFFF74E11}" srcOrd="2" destOrd="0" presId="urn:microsoft.com/office/officeart/2005/8/layout/venn1"/>
    <dgm:cxn modelId="{5C83E2D7-2E14-4F5F-83DB-6DD6359F5D54}" type="presParOf" srcId="{E39AE478-A2D8-4AEE-AF45-3E06FD151F34}" destId="{65D6E438-1E53-43CA-94B5-67C180EA473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74274A-B0E8-4D04-9214-4EB0A10CF67E}"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88980611-81FD-46EB-A0D3-9D813F609FE2}">
      <dgm:prSet phldrT="[Text]"/>
      <dgm:spPr/>
      <dgm:t>
        <a:bodyPr/>
        <a:lstStyle/>
        <a:p>
          <a:r>
            <a:rPr lang="en-US" dirty="0" smtClean="0"/>
            <a:t>Defined Benefit Plans</a:t>
          </a:r>
          <a:endParaRPr lang="en-US" dirty="0"/>
        </a:p>
      </dgm:t>
    </dgm:pt>
    <dgm:pt modelId="{A1FC28C1-A69D-4CF4-86DD-001E4B145DA0}" type="parTrans" cxnId="{D9E7F2F4-6F2C-4256-ACC7-0E0F707553EC}">
      <dgm:prSet/>
      <dgm:spPr/>
      <dgm:t>
        <a:bodyPr/>
        <a:lstStyle/>
        <a:p>
          <a:endParaRPr lang="en-US"/>
        </a:p>
      </dgm:t>
    </dgm:pt>
    <dgm:pt modelId="{3D47A561-4F71-4FEB-8845-0B1C272CD820}" type="sibTrans" cxnId="{D9E7F2F4-6F2C-4256-ACC7-0E0F707553EC}">
      <dgm:prSet/>
      <dgm:spPr/>
      <dgm:t>
        <a:bodyPr/>
        <a:lstStyle/>
        <a:p>
          <a:endParaRPr lang="en-US"/>
        </a:p>
      </dgm:t>
    </dgm:pt>
    <dgm:pt modelId="{8C3654FE-4FDB-4A69-947A-69C86A8F5C3E}">
      <dgm:prSet phldrT="[Text]"/>
      <dgm:spPr/>
      <dgm:t>
        <a:bodyPr/>
        <a:lstStyle/>
        <a:p>
          <a:r>
            <a:rPr lang="en-US" dirty="0" smtClean="0"/>
            <a:t>Single- Employer Pension Plans</a:t>
          </a:r>
          <a:endParaRPr lang="en-US" dirty="0"/>
        </a:p>
      </dgm:t>
    </dgm:pt>
    <dgm:pt modelId="{904729A7-7C29-41FC-B292-C7BA5E56D010}" type="parTrans" cxnId="{811B105B-F198-45E1-9AFD-568C492FB791}">
      <dgm:prSet/>
      <dgm:spPr/>
      <dgm:t>
        <a:bodyPr/>
        <a:lstStyle/>
        <a:p>
          <a:endParaRPr lang="en-US"/>
        </a:p>
      </dgm:t>
    </dgm:pt>
    <dgm:pt modelId="{D012D512-DDD9-4757-A03B-F9507200CDD7}" type="sibTrans" cxnId="{811B105B-F198-45E1-9AFD-568C492FB791}">
      <dgm:prSet/>
      <dgm:spPr/>
      <dgm:t>
        <a:bodyPr/>
        <a:lstStyle/>
        <a:p>
          <a:endParaRPr lang="en-US"/>
        </a:p>
      </dgm:t>
    </dgm:pt>
    <dgm:pt modelId="{D8B90B76-C1A7-4468-8667-753510FA974B}">
      <dgm:prSet phldrT="[Text]"/>
      <dgm:spPr/>
      <dgm:t>
        <a:bodyPr/>
        <a:lstStyle/>
        <a:p>
          <a:r>
            <a:rPr lang="en-US" dirty="0" smtClean="0"/>
            <a:t>Multiple- Employer Pension Plans</a:t>
          </a:r>
          <a:endParaRPr lang="en-US" dirty="0"/>
        </a:p>
      </dgm:t>
    </dgm:pt>
    <dgm:pt modelId="{89E0E9E4-E5F9-4194-B3E7-98ADDC7D9736}" type="parTrans" cxnId="{AE0984AF-E998-47A1-9BAF-E2BB1A1C3615}">
      <dgm:prSet/>
      <dgm:spPr/>
      <dgm:t>
        <a:bodyPr/>
        <a:lstStyle/>
        <a:p>
          <a:endParaRPr lang="en-US"/>
        </a:p>
      </dgm:t>
    </dgm:pt>
    <dgm:pt modelId="{86E881A0-F49A-427C-9038-0CB08A34C1F4}" type="sibTrans" cxnId="{AE0984AF-E998-47A1-9BAF-E2BB1A1C3615}">
      <dgm:prSet/>
      <dgm:spPr/>
      <dgm:t>
        <a:bodyPr/>
        <a:lstStyle/>
        <a:p>
          <a:endParaRPr lang="en-US"/>
        </a:p>
      </dgm:t>
    </dgm:pt>
    <dgm:pt modelId="{F74EA06A-8636-4C50-843D-E026BC64D99A}">
      <dgm:prSet phldrT="[Text]"/>
      <dgm:spPr/>
      <dgm:t>
        <a:bodyPr/>
        <a:lstStyle/>
        <a:p>
          <a:r>
            <a:rPr lang="en-US" dirty="0" smtClean="0"/>
            <a:t>Agent</a:t>
          </a:r>
          <a:endParaRPr lang="en-US" dirty="0"/>
        </a:p>
      </dgm:t>
    </dgm:pt>
    <dgm:pt modelId="{C4EC0F25-7C4A-43D5-9F1F-E697FE11ACB3}" type="parTrans" cxnId="{8DA01CEF-EAF2-4F9D-A21F-602FC52EE1A8}">
      <dgm:prSet/>
      <dgm:spPr/>
      <dgm:t>
        <a:bodyPr/>
        <a:lstStyle/>
        <a:p>
          <a:endParaRPr lang="en-US"/>
        </a:p>
      </dgm:t>
    </dgm:pt>
    <dgm:pt modelId="{6AA6297C-CF44-4DD8-87F9-7ED92C919752}" type="sibTrans" cxnId="{8DA01CEF-EAF2-4F9D-A21F-602FC52EE1A8}">
      <dgm:prSet/>
      <dgm:spPr/>
      <dgm:t>
        <a:bodyPr/>
        <a:lstStyle/>
        <a:p>
          <a:endParaRPr lang="en-US"/>
        </a:p>
      </dgm:t>
    </dgm:pt>
    <dgm:pt modelId="{0BE4576A-E8C0-421F-A6E8-6F2B8BCCCC63}">
      <dgm:prSet phldrT="[Text]"/>
      <dgm:spPr/>
      <dgm:t>
        <a:bodyPr/>
        <a:lstStyle/>
        <a:p>
          <a:r>
            <a:rPr lang="en-US" dirty="0" smtClean="0"/>
            <a:t>Cost-Sharing</a:t>
          </a:r>
          <a:endParaRPr lang="en-US" dirty="0"/>
        </a:p>
      </dgm:t>
    </dgm:pt>
    <dgm:pt modelId="{DD601433-F9AD-404F-A4A3-D1886753B6F4}" type="parTrans" cxnId="{E221C260-0DB7-42D0-B0BA-DE857BBCE4C4}">
      <dgm:prSet/>
      <dgm:spPr/>
      <dgm:t>
        <a:bodyPr/>
        <a:lstStyle/>
        <a:p>
          <a:endParaRPr lang="en-US"/>
        </a:p>
      </dgm:t>
    </dgm:pt>
    <dgm:pt modelId="{EAE01FF9-E3CF-40B3-93F0-D2BFF52CAD63}" type="sibTrans" cxnId="{E221C260-0DB7-42D0-B0BA-DE857BBCE4C4}">
      <dgm:prSet/>
      <dgm:spPr/>
      <dgm:t>
        <a:bodyPr/>
        <a:lstStyle/>
        <a:p>
          <a:endParaRPr lang="en-US"/>
        </a:p>
      </dgm:t>
    </dgm:pt>
    <dgm:pt modelId="{FEAC88AF-B615-4E86-844F-8ECE4265CC37}" type="pres">
      <dgm:prSet presAssocID="{5674274A-B0E8-4D04-9214-4EB0A10CF67E}" presName="hierChild1" presStyleCnt="0">
        <dgm:presLayoutVars>
          <dgm:chPref val="1"/>
          <dgm:dir/>
          <dgm:animOne val="branch"/>
          <dgm:animLvl val="lvl"/>
          <dgm:resizeHandles/>
        </dgm:presLayoutVars>
      </dgm:prSet>
      <dgm:spPr/>
      <dgm:t>
        <a:bodyPr/>
        <a:lstStyle/>
        <a:p>
          <a:endParaRPr lang="en-US"/>
        </a:p>
      </dgm:t>
    </dgm:pt>
    <dgm:pt modelId="{DB7C2A79-A945-4167-A7F4-AB210BA848AD}" type="pres">
      <dgm:prSet presAssocID="{88980611-81FD-46EB-A0D3-9D813F609FE2}" presName="hierRoot1" presStyleCnt="0"/>
      <dgm:spPr/>
    </dgm:pt>
    <dgm:pt modelId="{BC3F47D6-1234-4F0D-8088-E1568CB70D5F}" type="pres">
      <dgm:prSet presAssocID="{88980611-81FD-46EB-A0D3-9D813F609FE2}" presName="composite" presStyleCnt="0"/>
      <dgm:spPr/>
    </dgm:pt>
    <dgm:pt modelId="{73B6A5C1-2CFE-4C65-B3AC-78FA6093B94F}" type="pres">
      <dgm:prSet presAssocID="{88980611-81FD-46EB-A0D3-9D813F609FE2}" presName="background" presStyleLbl="node0" presStyleIdx="0" presStyleCnt="1"/>
      <dgm:spPr/>
    </dgm:pt>
    <dgm:pt modelId="{E2477C2F-69D9-47B1-90A4-C84BA6A146CD}" type="pres">
      <dgm:prSet presAssocID="{88980611-81FD-46EB-A0D3-9D813F609FE2}" presName="text" presStyleLbl="fgAcc0" presStyleIdx="0" presStyleCnt="1">
        <dgm:presLayoutVars>
          <dgm:chPref val="3"/>
        </dgm:presLayoutVars>
      </dgm:prSet>
      <dgm:spPr/>
      <dgm:t>
        <a:bodyPr/>
        <a:lstStyle/>
        <a:p>
          <a:endParaRPr lang="en-US"/>
        </a:p>
      </dgm:t>
    </dgm:pt>
    <dgm:pt modelId="{2A2A1B20-FC94-4011-A974-D9FE7E10DAA8}" type="pres">
      <dgm:prSet presAssocID="{88980611-81FD-46EB-A0D3-9D813F609FE2}" presName="hierChild2" presStyleCnt="0"/>
      <dgm:spPr/>
    </dgm:pt>
    <dgm:pt modelId="{041E2FF5-851F-4C98-B18D-E4601194627C}" type="pres">
      <dgm:prSet presAssocID="{904729A7-7C29-41FC-B292-C7BA5E56D010}" presName="Name10" presStyleLbl="parChTrans1D2" presStyleIdx="0" presStyleCnt="2"/>
      <dgm:spPr/>
      <dgm:t>
        <a:bodyPr/>
        <a:lstStyle/>
        <a:p>
          <a:endParaRPr lang="en-US"/>
        </a:p>
      </dgm:t>
    </dgm:pt>
    <dgm:pt modelId="{52737EC5-C81C-4163-B4A9-C0FC5D5B2FCB}" type="pres">
      <dgm:prSet presAssocID="{8C3654FE-4FDB-4A69-947A-69C86A8F5C3E}" presName="hierRoot2" presStyleCnt="0"/>
      <dgm:spPr/>
    </dgm:pt>
    <dgm:pt modelId="{11D49703-B410-4491-97BF-24857086D493}" type="pres">
      <dgm:prSet presAssocID="{8C3654FE-4FDB-4A69-947A-69C86A8F5C3E}" presName="composite2" presStyleCnt="0"/>
      <dgm:spPr/>
    </dgm:pt>
    <dgm:pt modelId="{4E5078F1-BDAB-4D36-BCD2-40FC40B3E9FD}" type="pres">
      <dgm:prSet presAssocID="{8C3654FE-4FDB-4A69-947A-69C86A8F5C3E}" presName="background2" presStyleLbl="node2" presStyleIdx="0" presStyleCnt="2"/>
      <dgm:spPr/>
    </dgm:pt>
    <dgm:pt modelId="{04B5201A-3121-43DA-930E-68B4D79C7FFD}" type="pres">
      <dgm:prSet presAssocID="{8C3654FE-4FDB-4A69-947A-69C86A8F5C3E}" presName="text2" presStyleLbl="fgAcc2" presStyleIdx="0" presStyleCnt="2">
        <dgm:presLayoutVars>
          <dgm:chPref val="3"/>
        </dgm:presLayoutVars>
      </dgm:prSet>
      <dgm:spPr/>
      <dgm:t>
        <a:bodyPr/>
        <a:lstStyle/>
        <a:p>
          <a:endParaRPr lang="en-US"/>
        </a:p>
      </dgm:t>
    </dgm:pt>
    <dgm:pt modelId="{D163EF43-9326-4005-A776-E96E4C0024F3}" type="pres">
      <dgm:prSet presAssocID="{8C3654FE-4FDB-4A69-947A-69C86A8F5C3E}" presName="hierChild3" presStyleCnt="0"/>
      <dgm:spPr/>
    </dgm:pt>
    <dgm:pt modelId="{64E8728B-06D1-4DA6-B0D2-A5CAA08C0544}" type="pres">
      <dgm:prSet presAssocID="{89E0E9E4-E5F9-4194-B3E7-98ADDC7D9736}" presName="Name10" presStyleLbl="parChTrans1D2" presStyleIdx="1" presStyleCnt="2"/>
      <dgm:spPr/>
      <dgm:t>
        <a:bodyPr/>
        <a:lstStyle/>
        <a:p>
          <a:endParaRPr lang="en-US"/>
        </a:p>
      </dgm:t>
    </dgm:pt>
    <dgm:pt modelId="{17A82DA1-81D9-470D-A0B2-9B720FD854EE}" type="pres">
      <dgm:prSet presAssocID="{D8B90B76-C1A7-4468-8667-753510FA974B}" presName="hierRoot2" presStyleCnt="0"/>
      <dgm:spPr/>
    </dgm:pt>
    <dgm:pt modelId="{8A10EA33-57DB-46C5-80E1-4E30CCF53D2B}" type="pres">
      <dgm:prSet presAssocID="{D8B90B76-C1A7-4468-8667-753510FA974B}" presName="composite2" presStyleCnt="0"/>
      <dgm:spPr/>
    </dgm:pt>
    <dgm:pt modelId="{04EED866-5EBA-4D39-98F4-5B852B16A99C}" type="pres">
      <dgm:prSet presAssocID="{D8B90B76-C1A7-4468-8667-753510FA974B}" presName="background2" presStyleLbl="node2" presStyleIdx="1" presStyleCnt="2"/>
      <dgm:spPr/>
    </dgm:pt>
    <dgm:pt modelId="{02E3BCC1-C8E3-49CB-A497-AFFE00E74AAE}" type="pres">
      <dgm:prSet presAssocID="{D8B90B76-C1A7-4468-8667-753510FA974B}" presName="text2" presStyleLbl="fgAcc2" presStyleIdx="1" presStyleCnt="2">
        <dgm:presLayoutVars>
          <dgm:chPref val="3"/>
        </dgm:presLayoutVars>
      </dgm:prSet>
      <dgm:spPr/>
      <dgm:t>
        <a:bodyPr/>
        <a:lstStyle/>
        <a:p>
          <a:endParaRPr lang="en-US"/>
        </a:p>
      </dgm:t>
    </dgm:pt>
    <dgm:pt modelId="{A00C0577-117A-48EA-B7DA-7D265DD818A8}" type="pres">
      <dgm:prSet presAssocID="{D8B90B76-C1A7-4468-8667-753510FA974B}" presName="hierChild3" presStyleCnt="0"/>
      <dgm:spPr/>
    </dgm:pt>
    <dgm:pt modelId="{C629C71C-C70E-419E-B357-D8077A8D50E8}" type="pres">
      <dgm:prSet presAssocID="{C4EC0F25-7C4A-43D5-9F1F-E697FE11ACB3}" presName="Name17" presStyleLbl="parChTrans1D3" presStyleIdx="0" presStyleCnt="2"/>
      <dgm:spPr/>
      <dgm:t>
        <a:bodyPr/>
        <a:lstStyle/>
        <a:p>
          <a:endParaRPr lang="en-US"/>
        </a:p>
      </dgm:t>
    </dgm:pt>
    <dgm:pt modelId="{5BE7178C-BE4A-4DED-A976-78D5DC73746F}" type="pres">
      <dgm:prSet presAssocID="{F74EA06A-8636-4C50-843D-E026BC64D99A}" presName="hierRoot3" presStyleCnt="0"/>
      <dgm:spPr/>
    </dgm:pt>
    <dgm:pt modelId="{BB8F2A2A-FD1E-48D5-9931-8AE4D2633E1B}" type="pres">
      <dgm:prSet presAssocID="{F74EA06A-8636-4C50-843D-E026BC64D99A}" presName="composite3" presStyleCnt="0"/>
      <dgm:spPr/>
    </dgm:pt>
    <dgm:pt modelId="{6D73D311-C771-4292-9913-251F424EBEF6}" type="pres">
      <dgm:prSet presAssocID="{F74EA06A-8636-4C50-843D-E026BC64D99A}" presName="background3" presStyleLbl="node3" presStyleIdx="0" presStyleCnt="2"/>
      <dgm:spPr/>
      <dgm:t>
        <a:bodyPr/>
        <a:lstStyle/>
        <a:p>
          <a:endParaRPr lang="en-US"/>
        </a:p>
      </dgm:t>
    </dgm:pt>
    <dgm:pt modelId="{850D0134-D569-4CD9-8D19-3281F145AAC4}" type="pres">
      <dgm:prSet presAssocID="{F74EA06A-8636-4C50-843D-E026BC64D99A}" presName="text3" presStyleLbl="fgAcc3" presStyleIdx="0" presStyleCnt="2">
        <dgm:presLayoutVars>
          <dgm:chPref val="3"/>
        </dgm:presLayoutVars>
      </dgm:prSet>
      <dgm:spPr/>
      <dgm:t>
        <a:bodyPr/>
        <a:lstStyle/>
        <a:p>
          <a:endParaRPr lang="en-US"/>
        </a:p>
      </dgm:t>
    </dgm:pt>
    <dgm:pt modelId="{8784D631-947F-40E4-8EDC-AE58BA01468E}" type="pres">
      <dgm:prSet presAssocID="{F74EA06A-8636-4C50-843D-E026BC64D99A}" presName="hierChild4" presStyleCnt="0"/>
      <dgm:spPr/>
    </dgm:pt>
    <dgm:pt modelId="{C27B9CF0-3FB4-45A3-8D00-697E8738C933}" type="pres">
      <dgm:prSet presAssocID="{DD601433-F9AD-404F-A4A3-D1886753B6F4}" presName="Name17" presStyleLbl="parChTrans1D3" presStyleIdx="1" presStyleCnt="2"/>
      <dgm:spPr/>
      <dgm:t>
        <a:bodyPr/>
        <a:lstStyle/>
        <a:p>
          <a:endParaRPr lang="en-US"/>
        </a:p>
      </dgm:t>
    </dgm:pt>
    <dgm:pt modelId="{97AFABFF-2F4B-4FB6-8DC0-988D9B0986F9}" type="pres">
      <dgm:prSet presAssocID="{0BE4576A-E8C0-421F-A6E8-6F2B8BCCCC63}" presName="hierRoot3" presStyleCnt="0"/>
      <dgm:spPr/>
    </dgm:pt>
    <dgm:pt modelId="{580C2A53-C177-488B-AEB4-62C52C59AC58}" type="pres">
      <dgm:prSet presAssocID="{0BE4576A-E8C0-421F-A6E8-6F2B8BCCCC63}" presName="composite3" presStyleCnt="0"/>
      <dgm:spPr/>
    </dgm:pt>
    <dgm:pt modelId="{7A5D76B8-D544-4F1C-99E4-1F6C99B68EF0}" type="pres">
      <dgm:prSet presAssocID="{0BE4576A-E8C0-421F-A6E8-6F2B8BCCCC63}" presName="background3" presStyleLbl="node3" presStyleIdx="1" presStyleCnt="2"/>
      <dgm:spPr/>
    </dgm:pt>
    <dgm:pt modelId="{5AB38F1E-4858-486F-B1CD-3935A0E5B298}" type="pres">
      <dgm:prSet presAssocID="{0BE4576A-E8C0-421F-A6E8-6F2B8BCCCC63}" presName="text3" presStyleLbl="fgAcc3" presStyleIdx="1" presStyleCnt="2">
        <dgm:presLayoutVars>
          <dgm:chPref val="3"/>
        </dgm:presLayoutVars>
      </dgm:prSet>
      <dgm:spPr/>
      <dgm:t>
        <a:bodyPr/>
        <a:lstStyle/>
        <a:p>
          <a:endParaRPr lang="en-US"/>
        </a:p>
      </dgm:t>
    </dgm:pt>
    <dgm:pt modelId="{47F711D4-DEB2-439D-B638-1872FA8B26C3}" type="pres">
      <dgm:prSet presAssocID="{0BE4576A-E8C0-421F-A6E8-6F2B8BCCCC63}" presName="hierChild4" presStyleCnt="0"/>
      <dgm:spPr/>
    </dgm:pt>
  </dgm:ptLst>
  <dgm:cxnLst>
    <dgm:cxn modelId="{2AEEA71A-7EE4-4A25-9B8A-C83258DD95DC}" type="presOf" srcId="{DD601433-F9AD-404F-A4A3-D1886753B6F4}" destId="{C27B9CF0-3FB4-45A3-8D00-697E8738C933}" srcOrd="0" destOrd="0" presId="urn:microsoft.com/office/officeart/2005/8/layout/hierarchy1"/>
    <dgm:cxn modelId="{E221C260-0DB7-42D0-B0BA-DE857BBCE4C4}" srcId="{D8B90B76-C1A7-4468-8667-753510FA974B}" destId="{0BE4576A-E8C0-421F-A6E8-6F2B8BCCCC63}" srcOrd="1" destOrd="0" parTransId="{DD601433-F9AD-404F-A4A3-D1886753B6F4}" sibTransId="{EAE01FF9-E3CF-40B3-93F0-D2BFF52CAD63}"/>
    <dgm:cxn modelId="{0D1962A7-2755-4619-B8B8-DE135FB56169}" type="presOf" srcId="{F74EA06A-8636-4C50-843D-E026BC64D99A}" destId="{850D0134-D569-4CD9-8D19-3281F145AAC4}" srcOrd="0" destOrd="0" presId="urn:microsoft.com/office/officeart/2005/8/layout/hierarchy1"/>
    <dgm:cxn modelId="{B7118805-B7FB-4967-A087-C257386C8E57}" type="presOf" srcId="{88980611-81FD-46EB-A0D3-9D813F609FE2}" destId="{E2477C2F-69D9-47B1-90A4-C84BA6A146CD}" srcOrd="0" destOrd="0" presId="urn:microsoft.com/office/officeart/2005/8/layout/hierarchy1"/>
    <dgm:cxn modelId="{FB14D128-8A6A-48CB-98A5-9FA7FD198F34}" type="presOf" srcId="{0BE4576A-E8C0-421F-A6E8-6F2B8BCCCC63}" destId="{5AB38F1E-4858-486F-B1CD-3935A0E5B298}" srcOrd="0" destOrd="0" presId="urn:microsoft.com/office/officeart/2005/8/layout/hierarchy1"/>
    <dgm:cxn modelId="{AE0984AF-E998-47A1-9BAF-E2BB1A1C3615}" srcId="{88980611-81FD-46EB-A0D3-9D813F609FE2}" destId="{D8B90B76-C1A7-4468-8667-753510FA974B}" srcOrd="1" destOrd="0" parTransId="{89E0E9E4-E5F9-4194-B3E7-98ADDC7D9736}" sibTransId="{86E881A0-F49A-427C-9038-0CB08A34C1F4}"/>
    <dgm:cxn modelId="{A571949A-BA7A-40AB-9224-B2CBF5537430}" type="presOf" srcId="{8C3654FE-4FDB-4A69-947A-69C86A8F5C3E}" destId="{04B5201A-3121-43DA-930E-68B4D79C7FFD}" srcOrd="0" destOrd="0" presId="urn:microsoft.com/office/officeart/2005/8/layout/hierarchy1"/>
    <dgm:cxn modelId="{6140AA98-7F23-4E79-8AD7-F44C5A4E155F}" type="presOf" srcId="{904729A7-7C29-41FC-B292-C7BA5E56D010}" destId="{041E2FF5-851F-4C98-B18D-E4601194627C}" srcOrd="0" destOrd="0" presId="urn:microsoft.com/office/officeart/2005/8/layout/hierarchy1"/>
    <dgm:cxn modelId="{B4D0009E-FF4D-4F08-985C-006FF4FAAF7C}" type="presOf" srcId="{D8B90B76-C1A7-4468-8667-753510FA974B}" destId="{02E3BCC1-C8E3-49CB-A497-AFFE00E74AAE}" srcOrd="0" destOrd="0" presId="urn:microsoft.com/office/officeart/2005/8/layout/hierarchy1"/>
    <dgm:cxn modelId="{D9E7F2F4-6F2C-4256-ACC7-0E0F707553EC}" srcId="{5674274A-B0E8-4D04-9214-4EB0A10CF67E}" destId="{88980611-81FD-46EB-A0D3-9D813F609FE2}" srcOrd="0" destOrd="0" parTransId="{A1FC28C1-A69D-4CF4-86DD-001E4B145DA0}" sibTransId="{3D47A561-4F71-4FEB-8845-0B1C272CD820}"/>
    <dgm:cxn modelId="{0342BCCF-D36F-4B6C-B3A6-9E5E633F17AF}" type="presOf" srcId="{5674274A-B0E8-4D04-9214-4EB0A10CF67E}" destId="{FEAC88AF-B615-4E86-844F-8ECE4265CC37}" srcOrd="0" destOrd="0" presId="urn:microsoft.com/office/officeart/2005/8/layout/hierarchy1"/>
    <dgm:cxn modelId="{1361C614-2F68-4DF0-812F-7E9BB7903A81}" type="presOf" srcId="{89E0E9E4-E5F9-4194-B3E7-98ADDC7D9736}" destId="{64E8728B-06D1-4DA6-B0D2-A5CAA08C0544}" srcOrd="0" destOrd="0" presId="urn:microsoft.com/office/officeart/2005/8/layout/hierarchy1"/>
    <dgm:cxn modelId="{DF8E5687-4B87-4A61-AF31-34B390B11713}" type="presOf" srcId="{C4EC0F25-7C4A-43D5-9F1F-E697FE11ACB3}" destId="{C629C71C-C70E-419E-B357-D8077A8D50E8}" srcOrd="0" destOrd="0" presId="urn:microsoft.com/office/officeart/2005/8/layout/hierarchy1"/>
    <dgm:cxn modelId="{811B105B-F198-45E1-9AFD-568C492FB791}" srcId="{88980611-81FD-46EB-A0D3-9D813F609FE2}" destId="{8C3654FE-4FDB-4A69-947A-69C86A8F5C3E}" srcOrd="0" destOrd="0" parTransId="{904729A7-7C29-41FC-B292-C7BA5E56D010}" sibTransId="{D012D512-DDD9-4757-A03B-F9507200CDD7}"/>
    <dgm:cxn modelId="{8DA01CEF-EAF2-4F9D-A21F-602FC52EE1A8}" srcId="{D8B90B76-C1A7-4468-8667-753510FA974B}" destId="{F74EA06A-8636-4C50-843D-E026BC64D99A}" srcOrd="0" destOrd="0" parTransId="{C4EC0F25-7C4A-43D5-9F1F-E697FE11ACB3}" sibTransId="{6AA6297C-CF44-4DD8-87F9-7ED92C919752}"/>
    <dgm:cxn modelId="{962F214A-8E3A-4E6B-920A-9C3CAA8B99E7}" type="presParOf" srcId="{FEAC88AF-B615-4E86-844F-8ECE4265CC37}" destId="{DB7C2A79-A945-4167-A7F4-AB210BA848AD}" srcOrd="0" destOrd="0" presId="urn:microsoft.com/office/officeart/2005/8/layout/hierarchy1"/>
    <dgm:cxn modelId="{0825C969-7624-4ACF-B45D-997D3E34D856}" type="presParOf" srcId="{DB7C2A79-A945-4167-A7F4-AB210BA848AD}" destId="{BC3F47D6-1234-4F0D-8088-E1568CB70D5F}" srcOrd="0" destOrd="0" presId="urn:microsoft.com/office/officeart/2005/8/layout/hierarchy1"/>
    <dgm:cxn modelId="{4747923F-E815-4CBA-8C08-6515A0DC19B3}" type="presParOf" srcId="{BC3F47D6-1234-4F0D-8088-E1568CB70D5F}" destId="{73B6A5C1-2CFE-4C65-B3AC-78FA6093B94F}" srcOrd="0" destOrd="0" presId="urn:microsoft.com/office/officeart/2005/8/layout/hierarchy1"/>
    <dgm:cxn modelId="{E42E88A7-0CCE-4710-AA09-8CBCA9A6D0E1}" type="presParOf" srcId="{BC3F47D6-1234-4F0D-8088-E1568CB70D5F}" destId="{E2477C2F-69D9-47B1-90A4-C84BA6A146CD}" srcOrd="1" destOrd="0" presId="urn:microsoft.com/office/officeart/2005/8/layout/hierarchy1"/>
    <dgm:cxn modelId="{E97AE053-69F4-4AA8-8632-C640BC935BC1}" type="presParOf" srcId="{DB7C2A79-A945-4167-A7F4-AB210BA848AD}" destId="{2A2A1B20-FC94-4011-A974-D9FE7E10DAA8}" srcOrd="1" destOrd="0" presId="urn:microsoft.com/office/officeart/2005/8/layout/hierarchy1"/>
    <dgm:cxn modelId="{82BC1DF6-D3B3-4787-A352-417C9AADEE57}" type="presParOf" srcId="{2A2A1B20-FC94-4011-A974-D9FE7E10DAA8}" destId="{041E2FF5-851F-4C98-B18D-E4601194627C}" srcOrd="0" destOrd="0" presId="urn:microsoft.com/office/officeart/2005/8/layout/hierarchy1"/>
    <dgm:cxn modelId="{EEBB3CE8-23DF-4727-84B7-AA5CCA0CE07A}" type="presParOf" srcId="{2A2A1B20-FC94-4011-A974-D9FE7E10DAA8}" destId="{52737EC5-C81C-4163-B4A9-C0FC5D5B2FCB}" srcOrd="1" destOrd="0" presId="urn:microsoft.com/office/officeart/2005/8/layout/hierarchy1"/>
    <dgm:cxn modelId="{D0F1E44F-D02D-48DC-B738-ED9EFB7F97C6}" type="presParOf" srcId="{52737EC5-C81C-4163-B4A9-C0FC5D5B2FCB}" destId="{11D49703-B410-4491-97BF-24857086D493}" srcOrd="0" destOrd="0" presId="urn:microsoft.com/office/officeart/2005/8/layout/hierarchy1"/>
    <dgm:cxn modelId="{F5B69A6F-2241-4046-A2B4-6FB61DD330FD}" type="presParOf" srcId="{11D49703-B410-4491-97BF-24857086D493}" destId="{4E5078F1-BDAB-4D36-BCD2-40FC40B3E9FD}" srcOrd="0" destOrd="0" presId="urn:microsoft.com/office/officeart/2005/8/layout/hierarchy1"/>
    <dgm:cxn modelId="{E4E7FC0D-144C-4AAE-87D4-FF01AA427DC6}" type="presParOf" srcId="{11D49703-B410-4491-97BF-24857086D493}" destId="{04B5201A-3121-43DA-930E-68B4D79C7FFD}" srcOrd="1" destOrd="0" presId="urn:microsoft.com/office/officeart/2005/8/layout/hierarchy1"/>
    <dgm:cxn modelId="{796748F3-F44C-4C83-BC93-74FB259243C2}" type="presParOf" srcId="{52737EC5-C81C-4163-B4A9-C0FC5D5B2FCB}" destId="{D163EF43-9326-4005-A776-E96E4C0024F3}" srcOrd="1" destOrd="0" presId="urn:microsoft.com/office/officeart/2005/8/layout/hierarchy1"/>
    <dgm:cxn modelId="{9EA26FB3-BCBB-47B5-A60C-651942F612D2}" type="presParOf" srcId="{2A2A1B20-FC94-4011-A974-D9FE7E10DAA8}" destId="{64E8728B-06D1-4DA6-B0D2-A5CAA08C0544}" srcOrd="2" destOrd="0" presId="urn:microsoft.com/office/officeart/2005/8/layout/hierarchy1"/>
    <dgm:cxn modelId="{7268671C-0A78-4BD9-AEC0-42F69382D905}" type="presParOf" srcId="{2A2A1B20-FC94-4011-A974-D9FE7E10DAA8}" destId="{17A82DA1-81D9-470D-A0B2-9B720FD854EE}" srcOrd="3" destOrd="0" presId="urn:microsoft.com/office/officeart/2005/8/layout/hierarchy1"/>
    <dgm:cxn modelId="{B9E888B9-5DD8-4B47-B8AB-8715E15FD4B9}" type="presParOf" srcId="{17A82DA1-81D9-470D-A0B2-9B720FD854EE}" destId="{8A10EA33-57DB-46C5-80E1-4E30CCF53D2B}" srcOrd="0" destOrd="0" presId="urn:microsoft.com/office/officeart/2005/8/layout/hierarchy1"/>
    <dgm:cxn modelId="{9379CE8B-0213-4837-A15D-693FEF41D180}" type="presParOf" srcId="{8A10EA33-57DB-46C5-80E1-4E30CCF53D2B}" destId="{04EED866-5EBA-4D39-98F4-5B852B16A99C}" srcOrd="0" destOrd="0" presId="urn:microsoft.com/office/officeart/2005/8/layout/hierarchy1"/>
    <dgm:cxn modelId="{14D06360-A15A-446F-9B3F-318E35C5BE5C}" type="presParOf" srcId="{8A10EA33-57DB-46C5-80E1-4E30CCF53D2B}" destId="{02E3BCC1-C8E3-49CB-A497-AFFE00E74AAE}" srcOrd="1" destOrd="0" presId="urn:microsoft.com/office/officeart/2005/8/layout/hierarchy1"/>
    <dgm:cxn modelId="{D08D31F7-3E0B-4B06-8DAF-C73E73D64F6C}" type="presParOf" srcId="{17A82DA1-81D9-470D-A0B2-9B720FD854EE}" destId="{A00C0577-117A-48EA-B7DA-7D265DD818A8}" srcOrd="1" destOrd="0" presId="urn:microsoft.com/office/officeart/2005/8/layout/hierarchy1"/>
    <dgm:cxn modelId="{D42E3CE1-209C-4F13-83F7-4863326DE0F1}" type="presParOf" srcId="{A00C0577-117A-48EA-B7DA-7D265DD818A8}" destId="{C629C71C-C70E-419E-B357-D8077A8D50E8}" srcOrd="0" destOrd="0" presId="urn:microsoft.com/office/officeart/2005/8/layout/hierarchy1"/>
    <dgm:cxn modelId="{A7CEC3B0-AFF5-49D7-B3DF-F12858B5498B}" type="presParOf" srcId="{A00C0577-117A-48EA-B7DA-7D265DD818A8}" destId="{5BE7178C-BE4A-4DED-A976-78D5DC73746F}" srcOrd="1" destOrd="0" presId="urn:microsoft.com/office/officeart/2005/8/layout/hierarchy1"/>
    <dgm:cxn modelId="{F8439957-8BB8-4FFE-A1AC-175D80D53500}" type="presParOf" srcId="{5BE7178C-BE4A-4DED-A976-78D5DC73746F}" destId="{BB8F2A2A-FD1E-48D5-9931-8AE4D2633E1B}" srcOrd="0" destOrd="0" presId="urn:microsoft.com/office/officeart/2005/8/layout/hierarchy1"/>
    <dgm:cxn modelId="{4A79F30D-1888-4A4A-BF59-CA36A181D1E7}" type="presParOf" srcId="{BB8F2A2A-FD1E-48D5-9931-8AE4D2633E1B}" destId="{6D73D311-C771-4292-9913-251F424EBEF6}" srcOrd="0" destOrd="0" presId="urn:microsoft.com/office/officeart/2005/8/layout/hierarchy1"/>
    <dgm:cxn modelId="{0EC5AA6F-4361-4BE7-961B-DEAB5D1C48D6}" type="presParOf" srcId="{BB8F2A2A-FD1E-48D5-9931-8AE4D2633E1B}" destId="{850D0134-D569-4CD9-8D19-3281F145AAC4}" srcOrd="1" destOrd="0" presId="urn:microsoft.com/office/officeart/2005/8/layout/hierarchy1"/>
    <dgm:cxn modelId="{09396FE1-73F0-4ABA-8A4A-A9F73E6F2667}" type="presParOf" srcId="{5BE7178C-BE4A-4DED-A976-78D5DC73746F}" destId="{8784D631-947F-40E4-8EDC-AE58BA01468E}" srcOrd="1" destOrd="0" presId="urn:microsoft.com/office/officeart/2005/8/layout/hierarchy1"/>
    <dgm:cxn modelId="{0A6AEBE2-18A9-4C38-9B3D-F5424A6C44DD}" type="presParOf" srcId="{A00C0577-117A-48EA-B7DA-7D265DD818A8}" destId="{C27B9CF0-3FB4-45A3-8D00-697E8738C933}" srcOrd="2" destOrd="0" presId="urn:microsoft.com/office/officeart/2005/8/layout/hierarchy1"/>
    <dgm:cxn modelId="{203C3F4C-EF13-4756-AD4E-9AD379740327}" type="presParOf" srcId="{A00C0577-117A-48EA-B7DA-7D265DD818A8}" destId="{97AFABFF-2F4B-4FB6-8DC0-988D9B0986F9}" srcOrd="3" destOrd="0" presId="urn:microsoft.com/office/officeart/2005/8/layout/hierarchy1"/>
    <dgm:cxn modelId="{DAF12E28-8E8F-4F2F-BC7D-5F6C29BA5DBB}" type="presParOf" srcId="{97AFABFF-2F4B-4FB6-8DC0-988D9B0986F9}" destId="{580C2A53-C177-488B-AEB4-62C52C59AC58}" srcOrd="0" destOrd="0" presId="urn:microsoft.com/office/officeart/2005/8/layout/hierarchy1"/>
    <dgm:cxn modelId="{C77528CA-0F27-41B1-999C-7BD6AF3C3126}" type="presParOf" srcId="{580C2A53-C177-488B-AEB4-62C52C59AC58}" destId="{7A5D76B8-D544-4F1C-99E4-1F6C99B68EF0}" srcOrd="0" destOrd="0" presId="urn:microsoft.com/office/officeart/2005/8/layout/hierarchy1"/>
    <dgm:cxn modelId="{5EE10C6C-746D-4AF3-A8B2-15AF94DB5E35}" type="presParOf" srcId="{580C2A53-C177-488B-AEB4-62C52C59AC58}" destId="{5AB38F1E-4858-486F-B1CD-3935A0E5B298}" srcOrd="1" destOrd="0" presId="urn:microsoft.com/office/officeart/2005/8/layout/hierarchy1"/>
    <dgm:cxn modelId="{70936EDC-8896-4C99-B534-5F58AB2E4928}" type="presParOf" srcId="{97AFABFF-2F4B-4FB6-8DC0-988D9B0986F9}" destId="{47F711D4-DEB2-439D-B638-1872FA8B26C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45A651-4171-44B5-A995-BB219E4FE27C}"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6E229FDA-1833-464D-B72E-9EE47AEE9BA2}">
      <dgm:prSet phldrT="[Text]"/>
      <dgm:spPr/>
      <dgm:t>
        <a:bodyPr/>
        <a:lstStyle/>
        <a:p>
          <a:r>
            <a:rPr lang="en-US" dirty="0" smtClean="0"/>
            <a:t>Total Pension Liability</a:t>
          </a:r>
          <a:endParaRPr lang="en-US" dirty="0"/>
        </a:p>
      </dgm:t>
    </dgm:pt>
    <dgm:pt modelId="{7F6C92A7-213D-4970-8EDC-CD8EBC6A9CE5}" type="parTrans" cxnId="{B7341F64-E1A1-47EB-95CB-6A5E3E44EF31}">
      <dgm:prSet/>
      <dgm:spPr/>
      <dgm:t>
        <a:bodyPr/>
        <a:lstStyle/>
        <a:p>
          <a:endParaRPr lang="en-US"/>
        </a:p>
      </dgm:t>
    </dgm:pt>
    <dgm:pt modelId="{ECF428D1-546B-47DB-85C3-C8BCFDD19705}" type="sibTrans" cxnId="{B7341F64-E1A1-47EB-95CB-6A5E3E44EF31}">
      <dgm:prSet/>
      <dgm:spPr/>
      <dgm:t>
        <a:bodyPr/>
        <a:lstStyle/>
        <a:p>
          <a:endParaRPr lang="en-US"/>
        </a:p>
      </dgm:t>
    </dgm:pt>
    <dgm:pt modelId="{5DD53079-40FA-4A83-A1D1-6B1349D5C60F}">
      <dgm:prSet phldrT="[Text]"/>
      <dgm:spPr/>
      <dgm:t>
        <a:bodyPr/>
        <a:lstStyle/>
        <a:p>
          <a:r>
            <a:rPr lang="en-US" dirty="0" smtClean="0"/>
            <a:t>Projected value of benefit payments for past service</a:t>
          </a:r>
          <a:endParaRPr lang="en-US" dirty="0"/>
        </a:p>
      </dgm:t>
    </dgm:pt>
    <dgm:pt modelId="{6C0778A0-18C3-4703-9ECA-54F1E1649550}" type="parTrans" cxnId="{5E730F86-A93D-4554-BBC8-40F5CC1104AC}">
      <dgm:prSet/>
      <dgm:spPr/>
      <dgm:t>
        <a:bodyPr/>
        <a:lstStyle/>
        <a:p>
          <a:endParaRPr lang="en-US"/>
        </a:p>
      </dgm:t>
    </dgm:pt>
    <dgm:pt modelId="{3AF1502F-9651-4D94-B70E-FC6F08A42195}" type="sibTrans" cxnId="{5E730F86-A93D-4554-BBC8-40F5CC1104AC}">
      <dgm:prSet/>
      <dgm:spPr/>
      <dgm:t>
        <a:bodyPr/>
        <a:lstStyle/>
        <a:p>
          <a:endParaRPr lang="en-US"/>
        </a:p>
      </dgm:t>
    </dgm:pt>
    <dgm:pt modelId="{C417DDE8-E9EC-4FB7-B1B2-CC89327A037D}">
      <dgm:prSet phldrT="[Text]"/>
      <dgm:spPr/>
      <dgm:t>
        <a:bodyPr/>
        <a:lstStyle/>
        <a:p>
          <a:r>
            <a:rPr lang="en-US" dirty="0" smtClean="0">
              <a:solidFill>
                <a:srgbClr val="000000"/>
              </a:solidFill>
            </a:rPr>
            <a:t>Service Cost</a:t>
          </a:r>
          <a:endParaRPr lang="en-US" dirty="0">
            <a:solidFill>
              <a:srgbClr val="000000"/>
            </a:solidFill>
          </a:endParaRPr>
        </a:p>
      </dgm:t>
    </dgm:pt>
    <dgm:pt modelId="{C1FDE6DC-3986-4203-9B32-1FBFAFF55631}" type="parTrans" cxnId="{9A72EB22-E5CF-4C19-B339-85E200D3B733}">
      <dgm:prSet/>
      <dgm:spPr/>
      <dgm:t>
        <a:bodyPr/>
        <a:lstStyle/>
        <a:p>
          <a:endParaRPr lang="en-US"/>
        </a:p>
      </dgm:t>
    </dgm:pt>
    <dgm:pt modelId="{E7ACFCD3-3F30-4D4A-A673-6F7E8E8AB9FB}" type="sibTrans" cxnId="{9A72EB22-E5CF-4C19-B339-85E200D3B733}">
      <dgm:prSet/>
      <dgm:spPr/>
      <dgm:t>
        <a:bodyPr/>
        <a:lstStyle/>
        <a:p>
          <a:endParaRPr lang="en-US"/>
        </a:p>
      </dgm:t>
    </dgm:pt>
    <dgm:pt modelId="{35D601A8-4999-416B-9286-847818477AA0}">
      <dgm:prSet phldrT="[Text]"/>
      <dgm:spPr/>
      <dgm:t>
        <a:bodyPr/>
        <a:lstStyle/>
        <a:p>
          <a:r>
            <a:rPr lang="en-US" dirty="0" smtClean="0">
              <a:solidFill>
                <a:srgbClr val="000000"/>
              </a:solidFill>
            </a:rPr>
            <a:t>Changes in total pension liability</a:t>
          </a:r>
          <a:endParaRPr lang="en-US" dirty="0">
            <a:solidFill>
              <a:srgbClr val="000000"/>
            </a:solidFill>
          </a:endParaRPr>
        </a:p>
      </dgm:t>
    </dgm:pt>
    <dgm:pt modelId="{E59E7213-F92F-436A-84A7-DBCAA7133A60}" type="parTrans" cxnId="{F87177C4-E17B-472E-B816-479A6378BF65}">
      <dgm:prSet/>
      <dgm:spPr/>
      <dgm:t>
        <a:bodyPr/>
        <a:lstStyle/>
        <a:p>
          <a:endParaRPr lang="en-US"/>
        </a:p>
      </dgm:t>
    </dgm:pt>
    <dgm:pt modelId="{369C7032-A7BF-4B93-A659-14329FC1748A}" type="sibTrans" cxnId="{F87177C4-E17B-472E-B816-479A6378BF65}">
      <dgm:prSet/>
      <dgm:spPr/>
      <dgm:t>
        <a:bodyPr/>
        <a:lstStyle/>
        <a:p>
          <a:endParaRPr lang="en-US"/>
        </a:p>
      </dgm:t>
    </dgm:pt>
    <dgm:pt modelId="{27E0EFB3-A51A-4FF9-9AA4-0FDB60957B3A}">
      <dgm:prSet phldrT="[Text]"/>
      <dgm:spPr/>
      <dgm:t>
        <a:bodyPr/>
        <a:lstStyle/>
        <a:p>
          <a:r>
            <a:rPr lang="en-US" dirty="0" smtClean="0">
              <a:solidFill>
                <a:schemeClr val="accent1">
                  <a:lumMod val="50000"/>
                </a:schemeClr>
              </a:solidFill>
            </a:rPr>
            <a:t>Net Pension Liability</a:t>
          </a:r>
          <a:endParaRPr lang="en-US" dirty="0">
            <a:solidFill>
              <a:schemeClr val="accent1">
                <a:lumMod val="50000"/>
              </a:schemeClr>
            </a:solidFill>
          </a:endParaRPr>
        </a:p>
      </dgm:t>
    </dgm:pt>
    <dgm:pt modelId="{C6CDFCEF-64EE-460A-8EC7-C6AF96974F67}" type="parTrans" cxnId="{565F564F-16EE-481C-B7BC-005FA3ABD8BF}">
      <dgm:prSet/>
      <dgm:spPr/>
      <dgm:t>
        <a:bodyPr/>
        <a:lstStyle/>
        <a:p>
          <a:endParaRPr lang="en-US"/>
        </a:p>
      </dgm:t>
    </dgm:pt>
    <dgm:pt modelId="{84EAC8E0-0813-4D12-8F7D-B8E3EDD8FD00}" type="sibTrans" cxnId="{565F564F-16EE-481C-B7BC-005FA3ABD8BF}">
      <dgm:prSet/>
      <dgm:spPr/>
      <dgm:t>
        <a:bodyPr/>
        <a:lstStyle/>
        <a:p>
          <a:endParaRPr lang="en-US"/>
        </a:p>
      </dgm:t>
    </dgm:pt>
    <dgm:pt modelId="{B489B15D-FA4B-4C8B-9383-06080E7B537F}">
      <dgm:prSet phldrT="[Text]"/>
      <dgm:spPr/>
      <dgm:t>
        <a:bodyPr/>
        <a:lstStyle/>
        <a:p>
          <a:r>
            <a:rPr lang="en-US" dirty="0" smtClean="0">
              <a:solidFill>
                <a:schemeClr val="accent1">
                  <a:lumMod val="50000"/>
                </a:schemeClr>
              </a:solidFill>
            </a:rPr>
            <a:t>Total pension liability minus plan net position</a:t>
          </a:r>
          <a:endParaRPr lang="en-US" dirty="0">
            <a:solidFill>
              <a:schemeClr val="accent1">
                <a:lumMod val="50000"/>
              </a:schemeClr>
            </a:solidFill>
          </a:endParaRPr>
        </a:p>
      </dgm:t>
    </dgm:pt>
    <dgm:pt modelId="{30DCA088-0870-44F1-A52F-BB0AFF43CC32}" type="parTrans" cxnId="{6344897B-358A-4F13-AF65-264C0D470750}">
      <dgm:prSet/>
      <dgm:spPr/>
      <dgm:t>
        <a:bodyPr/>
        <a:lstStyle/>
        <a:p>
          <a:endParaRPr lang="en-US"/>
        </a:p>
      </dgm:t>
    </dgm:pt>
    <dgm:pt modelId="{01395F08-26BF-4E66-8055-6B185D04A2F3}" type="sibTrans" cxnId="{6344897B-358A-4F13-AF65-264C0D470750}">
      <dgm:prSet/>
      <dgm:spPr/>
      <dgm:t>
        <a:bodyPr/>
        <a:lstStyle/>
        <a:p>
          <a:endParaRPr lang="en-US"/>
        </a:p>
      </dgm:t>
    </dgm:pt>
    <dgm:pt modelId="{807EF550-9DB8-4CF5-9B56-6B155C9A95A5}">
      <dgm:prSet phldrT="[Text]"/>
      <dgm:spPr/>
      <dgm:t>
        <a:bodyPr/>
        <a:lstStyle/>
        <a:p>
          <a:r>
            <a:rPr lang="en-US" dirty="0" smtClean="0">
              <a:solidFill>
                <a:srgbClr val="000000"/>
              </a:solidFill>
            </a:rPr>
            <a:t>Covered Payroll</a:t>
          </a:r>
          <a:endParaRPr lang="en-US" dirty="0">
            <a:solidFill>
              <a:srgbClr val="000000"/>
            </a:solidFill>
          </a:endParaRPr>
        </a:p>
      </dgm:t>
    </dgm:pt>
    <dgm:pt modelId="{DD2E9174-EB4E-4E71-AC33-B53CCA56BD58}" type="parTrans" cxnId="{BD023CD7-CB23-4E26-9C3E-0727F3B65673}">
      <dgm:prSet/>
      <dgm:spPr/>
      <dgm:t>
        <a:bodyPr/>
        <a:lstStyle/>
        <a:p>
          <a:endParaRPr lang="en-US"/>
        </a:p>
      </dgm:t>
    </dgm:pt>
    <dgm:pt modelId="{561D55F0-3499-4856-B7A3-1447445ED5E7}" type="sibTrans" cxnId="{BD023CD7-CB23-4E26-9C3E-0727F3B65673}">
      <dgm:prSet/>
      <dgm:spPr/>
      <dgm:t>
        <a:bodyPr/>
        <a:lstStyle/>
        <a:p>
          <a:endParaRPr lang="en-US"/>
        </a:p>
      </dgm:t>
    </dgm:pt>
    <dgm:pt modelId="{4C4EF46D-AE49-45A4-8A91-76FCEF2F0EB3}">
      <dgm:prSet phldrT="[Text]"/>
      <dgm:spPr/>
      <dgm:t>
        <a:bodyPr/>
        <a:lstStyle/>
        <a:p>
          <a:r>
            <a:rPr lang="en-US" dirty="0" smtClean="0">
              <a:solidFill>
                <a:srgbClr val="000000"/>
              </a:solidFill>
            </a:rPr>
            <a:t>Payroll costs on which the contributions to the pension plan are based</a:t>
          </a:r>
          <a:endParaRPr lang="en-US" dirty="0">
            <a:solidFill>
              <a:srgbClr val="000000"/>
            </a:solidFill>
          </a:endParaRPr>
        </a:p>
      </dgm:t>
    </dgm:pt>
    <dgm:pt modelId="{91E1CC63-F11F-42B1-8BBE-52630CE0537A}" type="parTrans" cxnId="{2E12C804-39E5-4AF6-A0E4-346F987BA0E3}">
      <dgm:prSet/>
      <dgm:spPr/>
      <dgm:t>
        <a:bodyPr/>
        <a:lstStyle/>
        <a:p>
          <a:endParaRPr lang="en-US"/>
        </a:p>
      </dgm:t>
    </dgm:pt>
    <dgm:pt modelId="{460F7A0C-B88E-4524-A716-4DD31E40E4B8}" type="sibTrans" cxnId="{2E12C804-39E5-4AF6-A0E4-346F987BA0E3}">
      <dgm:prSet/>
      <dgm:spPr/>
      <dgm:t>
        <a:bodyPr/>
        <a:lstStyle/>
        <a:p>
          <a:endParaRPr lang="en-US"/>
        </a:p>
      </dgm:t>
    </dgm:pt>
    <dgm:pt modelId="{728EA039-D4F2-4F74-A4AD-466FD259B758}" type="pres">
      <dgm:prSet presAssocID="{FC45A651-4171-44B5-A995-BB219E4FE27C}" presName="Name0" presStyleCnt="0">
        <dgm:presLayoutVars>
          <dgm:dir/>
          <dgm:resizeHandles val="exact"/>
        </dgm:presLayoutVars>
      </dgm:prSet>
      <dgm:spPr/>
      <dgm:t>
        <a:bodyPr/>
        <a:lstStyle/>
        <a:p>
          <a:endParaRPr lang="en-US"/>
        </a:p>
      </dgm:t>
    </dgm:pt>
    <dgm:pt modelId="{E3744DDA-0E4D-47EA-B0A5-F7D17046CDC4}" type="pres">
      <dgm:prSet presAssocID="{6E229FDA-1833-464D-B72E-9EE47AEE9BA2}" presName="node" presStyleLbl="node1" presStyleIdx="0" presStyleCnt="4">
        <dgm:presLayoutVars>
          <dgm:bulletEnabled val="1"/>
        </dgm:presLayoutVars>
      </dgm:prSet>
      <dgm:spPr/>
      <dgm:t>
        <a:bodyPr/>
        <a:lstStyle/>
        <a:p>
          <a:endParaRPr lang="en-US"/>
        </a:p>
      </dgm:t>
    </dgm:pt>
    <dgm:pt modelId="{622B43F8-41CC-4F14-ACA8-CBEB6A8D9C1B}" type="pres">
      <dgm:prSet presAssocID="{ECF428D1-546B-47DB-85C3-C8BCFDD19705}" presName="sibTrans" presStyleCnt="0"/>
      <dgm:spPr/>
    </dgm:pt>
    <dgm:pt modelId="{C21F213F-AE45-49FE-838E-5C8B33F750C9}" type="pres">
      <dgm:prSet presAssocID="{C417DDE8-E9EC-4FB7-B1B2-CC89327A037D}" presName="node" presStyleLbl="node1" presStyleIdx="1" presStyleCnt="4">
        <dgm:presLayoutVars>
          <dgm:bulletEnabled val="1"/>
        </dgm:presLayoutVars>
      </dgm:prSet>
      <dgm:spPr/>
      <dgm:t>
        <a:bodyPr/>
        <a:lstStyle/>
        <a:p>
          <a:endParaRPr lang="en-US"/>
        </a:p>
      </dgm:t>
    </dgm:pt>
    <dgm:pt modelId="{14462647-0087-424A-90AD-4F889284E29F}" type="pres">
      <dgm:prSet presAssocID="{E7ACFCD3-3F30-4D4A-A673-6F7E8E8AB9FB}" presName="sibTrans" presStyleCnt="0"/>
      <dgm:spPr/>
    </dgm:pt>
    <dgm:pt modelId="{B113FF72-A9EB-45E3-AC3E-44E84F13FA76}" type="pres">
      <dgm:prSet presAssocID="{27E0EFB3-A51A-4FF9-9AA4-0FDB60957B3A}" presName="node" presStyleLbl="node1" presStyleIdx="2" presStyleCnt="4">
        <dgm:presLayoutVars>
          <dgm:bulletEnabled val="1"/>
        </dgm:presLayoutVars>
      </dgm:prSet>
      <dgm:spPr/>
      <dgm:t>
        <a:bodyPr/>
        <a:lstStyle/>
        <a:p>
          <a:endParaRPr lang="en-US"/>
        </a:p>
      </dgm:t>
    </dgm:pt>
    <dgm:pt modelId="{2E3D42E0-0B5E-4DAE-8EC4-0D2AFD6BCE9B}" type="pres">
      <dgm:prSet presAssocID="{84EAC8E0-0813-4D12-8F7D-B8E3EDD8FD00}" presName="sibTrans" presStyleCnt="0"/>
      <dgm:spPr/>
    </dgm:pt>
    <dgm:pt modelId="{7865D33E-E787-4C0C-8EF6-D644C4B3E24D}" type="pres">
      <dgm:prSet presAssocID="{807EF550-9DB8-4CF5-9B56-6B155C9A95A5}" presName="node" presStyleLbl="node1" presStyleIdx="3" presStyleCnt="4">
        <dgm:presLayoutVars>
          <dgm:bulletEnabled val="1"/>
        </dgm:presLayoutVars>
      </dgm:prSet>
      <dgm:spPr/>
      <dgm:t>
        <a:bodyPr/>
        <a:lstStyle/>
        <a:p>
          <a:endParaRPr lang="en-US"/>
        </a:p>
      </dgm:t>
    </dgm:pt>
  </dgm:ptLst>
  <dgm:cxnLst>
    <dgm:cxn modelId="{979395ED-FA74-4FBB-A808-1B767A6C9225}" type="presOf" srcId="{6E229FDA-1833-464D-B72E-9EE47AEE9BA2}" destId="{E3744DDA-0E4D-47EA-B0A5-F7D17046CDC4}" srcOrd="0" destOrd="0" presId="urn:microsoft.com/office/officeart/2005/8/layout/hList6"/>
    <dgm:cxn modelId="{92931720-C444-48FB-9BF1-F703E8C76708}" type="presOf" srcId="{5DD53079-40FA-4A83-A1D1-6B1349D5C60F}" destId="{E3744DDA-0E4D-47EA-B0A5-F7D17046CDC4}" srcOrd="0" destOrd="1" presId="urn:microsoft.com/office/officeart/2005/8/layout/hList6"/>
    <dgm:cxn modelId="{C6D41F78-4F75-41E1-B03B-2E71BEF65C6E}" type="presOf" srcId="{27E0EFB3-A51A-4FF9-9AA4-0FDB60957B3A}" destId="{B113FF72-A9EB-45E3-AC3E-44E84F13FA76}" srcOrd="0" destOrd="0" presId="urn:microsoft.com/office/officeart/2005/8/layout/hList6"/>
    <dgm:cxn modelId="{BD023CD7-CB23-4E26-9C3E-0727F3B65673}" srcId="{FC45A651-4171-44B5-A995-BB219E4FE27C}" destId="{807EF550-9DB8-4CF5-9B56-6B155C9A95A5}" srcOrd="3" destOrd="0" parTransId="{DD2E9174-EB4E-4E71-AC33-B53CCA56BD58}" sibTransId="{561D55F0-3499-4856-B7A3-1447445ED5E7}"/>
    <dgm:cxn modelId="{6895B8BA-4ED7-4F20-8B04-F4FE06DD9EC0}" type="presOf" srcId="{B489B15D-FA4B-4C8B-9383-06080E7B537F}" destId="{B113FF72-A9EB-45E3-AC3E-44E84F13FA76}" srcOrd="0" destOrd="1" presId="urn:microsoft.com/office/officeart/2005/8/layout/hList6"/>
    <dgm:cxn modelId="{F20D3F05-7D03-4DCF-A3B2-783D644E660C}" type="presOf" srcId="{FC45A651-4171-44B5-A995-BB219E4FE27C}" destId="{728EA039-D4F2-4F74-A4AD-466FD259B758}" srcOrd="0" destOrd="0" presId="urn:microsoft.com/office/officeart/2005/8/layout/hList6"/>
    <dgm:cxn modelId="{6344897B-358A-4F13-AF65-264C0D470750}" srcId="{27E0EFB3-A51A-4FF9-9AA4-0FDB60957B3A}" destId="{B489B15D-FA4B-4C8B-9383-06080E7B537F}" srcOrd="0" destOrd="0" parTransId="{30DCA088-0870-44F1-A52F-BB0AFF43CC32}" sibTransId="{01395F08-26BF-4E66-8055-6B185D04A2F3}"/>
    <dgm:cxn modelId="{F87177C4-E17B-472E-B816-479A6378BF65}" srcId="{C417DDE8-E9EC-4FB7-B1B2-CC89327A037D}" destId="{35D601A8-4999-416B-9286-847818477AA0}" srcOrd="0" destOrd="0" parTransId="{E59E7213-F92F-436A-84A7-DBCAA7133A60}" sibTransId="{369C7032-A7BF-4B93-A659-14329FC1748A}"/>
    <dgm:cxn modelId="{1888D5DF-5EDD-47AF-97B1-B620139E3DB0}" type="presOf" srcId="{4C4EF46D-AE49-45A4-8A91-76FCEF2F0EB3}" destId="{7865D33E-E787-4C0C-8EF6-D644C4B3E24D}" srcOrd="0" destOrd="1" presId="urn:microsoft.com/office/officeart/2005/8/layout/hList6"/>
    <dgm:cxn modelId="{9B8945CF-BBEA-4C48-BD54-E447809C497F}" type="presOf" srcId="{35D601A8-4999-416B-9286-847818477AA0}" destId="{C21F213F-AE45-49FE-838E-5C8B33F750C9}" srcOrd="0" destOrd="1" presId="urn:microsoft.com/office/officeart/2005/8/layout/hList6"/>
    <dgm:cxn modelId="{5E730F86-A93D-4554-BBC8-40F5CC1104AC}" srcId="{6E229FDA-1833-464D-B72E-9EE47AEE9BA2}" destId="{5DD53079-40FA-4A83-A1D1-6B1349D5C60F}" srcOrd="0" destOrd="0" parTransId="{6C0778A0-18C3-4703-9ECA-54F1E1649550}" sibTransId="{3AF1502F-9651-4D94-B70E-FC6F08A42195}"/>
    <dgm:cxn modelId="{565F564F-16EE-481C-B7BC-005FA3ABD8BF}" srcId="{FC45A651-4171-44B5-A995-BB219E4FE27C}" destId="{27E0EFB3-A51A-4FF9-9AA4-0FDB60957B3A}" srcOrd="2" destOrd="0" parTransId="{C6CDFCEF-64EE-460A-8EC7-C6AF96974F67}" sibTransId="{84EAC8E0-0813-4D12-8F7D-B8E3EDD8FD00}"/>
    <dgm:cxn modelId="{B7341F64-E1A1-47EB-95CB-6A5E3E44EF31}" srcId="{FC45A651-4171-44B5-A995-BB219E4FE27C}" destId="{6E229FDA-1833-464D-B72E-9EE47AEE9BA2}" srcOrd="0" destOrd="0" parTransId="{7F6C92A7-213D-4970-8EDC-CD8EBC6A9CE5}" sibTransId="{ECF428D1-546B-47DB-85C3-C8BCFDD19705}"/>
    <dgm:cxn modelId="{1EA7DEAF-5893-4557-8B67-FBA7BA1DCB95}" type="presOf" srcId="{807EF550-9DB8-4CF5-9B56-6B155C9A95A5}" destId="{7865D33E-E787-4C0C-8EF6-D644C4B3E24D}" srcOrd="0" destOrd="0" presId="urn:microsoft.com/office/officeart/2005/8/layout/hList6"/>
    <dgm:cxn modelId="{D7C2AFD2-C5CF-46BF-8C70-D80014B892DF}" type="presOf" srcId="{C417DDE8-E9EC-4FB7-B1B2-CC89327A037D}" destId="{C21F213F-AE45-49FE-838E-5C8B33F750C9}" srcOrd="0" destOrd="0" presId="urn:microsoft.com/office/officeart/2005/8/layout/hList6"/>
    <dgm:cxn modelId="{9A72EB22-E5CF-4C19-B339-85E200D3B733}" srcId="{FC45A651-4171-44B5-A995-BB219E4FE27C}" destId="{C417DDE8-E9EC-4FB7-B1B2-CC89327A037D}" srcOrd="1" destOrd="0" parTransId="{C1FDE6DC-3986-4203-9B32-1FBFAFF55631}" sibTransId="{E7ACFCD3-3F30-4D4A-A673-6F7E8E8AB9FB}"/>
    <dgm:cxn modelId="{2E12C804-39E5-4AF6-A0E4-346F987BA0E3}" srcId="{807EF550-9DB8-4CF5-9B56-6B155C9A95A5}" destId="{4C4EF46D-AE49-45A4-8A91-76FCEF2F0EB3}" srcOrd="0" destOrd="0" parTransId="{91E1CC63-F11F-42B1-8BBE-52630CE0537A}" sibTransId="{460F7A0C-B88E-4524-A716-4DD31E40E4B8}"/>
    <dgm:cxn modelId="{12550B5C-F953-47D2-A186-2D8FC22436FE}" type="presParOf" srcId="{728EA039-D4F2-4F74-A4AD-466FD259B758}" destId="{E3744DDA-0E4D-47EA-B0A5-F7D17046CDC4}" srcOrd="0" destOrd="0" presId="urn:microsoft.com/office/officeart/2005/8/layout/hList6"/>
    <dgm:cxn modelId="{91DCEE05-C7C6-4A68-99F5-780F140D2B51}" type="presParOf" srcId="{728EA039-D4F2-4F74-A4AD-466FD259B758}" destId="{622B43F8-41CC-4F14-ACA8-CBEB6A8D9C1B}" srcOrd="1" destOrd="0" presId="urn:microsoft.com/office/officeart/2005/8/layout/hList6"/>
    <dgm:cxn modelId="{5A70D435-554D-496C-A5AC-C4C7D3F8C4FA}" type="presParOf" srcId="{728EA039-D4F2-4F74-A4AD-466FD259B758}" destId="{C21F213F-AE45-49FE-838E-5C8B33F750C9}" srcOrd="2" destOrd="0" presId="urn:microsoft.com/office/officeart/2005/8/layout/hList6"/>
    <dgm:cxn modelId="{64840EC1-1759-4804-A278-27EFC83E651D}" type="presParOf" srcId="{728EA039-D4F2-4F74-A4AD-466FD259B758}" destId="{14462647-0087-424A-90AD-4F889284E29F}" srcOrd="3" destOrd="0" presId="urn:microsoft.com/office/officeart/2005/8/layout/hList6"/>
    <dgm:cxn modelId="{717C274B-33BA-4754-BD42-9FFD38A66D16}" type="presParOf" srcId="{728EA039-D4F2-4F74-A4AD-466FD259B758}" destId="{B113FF72-A9EB-45E3-AC3E-44E84F13FA76}" srcOrd="4" destOrd="0" presId="urn:microsoft.com/office/officeart/2005/8/layout/hList6"/>
    <dgm:cxn modelId="{998E3C61-F3E0-4720-8935-B850F3073BAF}" type="presParOf" srcId="{728EA039-D4F2-4F74-A4AD-466FD259B758}" destId="{2E3D42E0-0B5E-4DAE-8EC4-0D2AFD6BCE9B}" srcOrd="5" destOrd="0" presId="urn:microsoft.com/office/officeart/2005/8/layout/hList6"/>
    <dgm:cxn modelId="{402CECF2-B479-4CB6-B5F5-0D0EF00A2E4C}" type="presParOf" srcId="{728EA039-D4F2-4F74-A4AD-466FD259B758}" destId="{7865D33E-E787-4C0C-8EF6-D644C4B3E24D}"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DBA57-14F5-4BE5-B84C-2FAB61EB6D44}">
      <dsp:nvSpPr>
        <dsp:cNvPr id="0" name=""/>
        <dsp:cNvSpPr/>
      </dsp:nvSpPr>
      <dsp:spPr>
        <a:xfrm>
          <a:off x="3051022" y="1495975"/>
          <a:ext cx="1155605" cy="115560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Fiduciary Funds</a:t>
          </a:r>
          <a:endParaRPr lang="en-US" sz="1500" kern="1200" dirty="0"/>
        </a:p>
      </dsp:txBody>
      <dsp:txXfrm>
        <a:off x="3220256" y="1665209"/>
        <a:ext cx="817137" cy="817137"/>
      </dsp:txXfrm>
    </dsp:sp>
    <dsp:sp modelId="{BA7D1796-8D82-4FA8-88B8-1489043AAFDD}">
      <dsp:nvSpPr>
        <dsp:cNvPr id="0" name=""/>
        <dsp:cNvSpPr/>
      </dsp:nvSpPr>
      <dsp:spPr>
        <a:xfrm rot="16200000">
          <a:off x="3438080" y="1290993"/>
          <a:ext cx="381487" cy="28476"/>
        </a:xfrm>
        <a:custGeom>
          <a:avLst/>
          <a:gdLst/>
          <a:ahLst/>
          <a:cxnLst/>
          <a:rect l="0" t="0" r="0" b="0"/>
          <a:pathLst>
            <a:path>
              <a:moveTo>
                <a:pt x="0" y="14238"/>
              </a:moveTo>
              <a:lnTo>
                <a:pt x="381487" y="1423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19287" y="1295694"/>
        <a:ext cx="19074" cy="19074"/>
      </dsp:txXfrm>
    </dsp:sp>
    <dsp:sp modelId="{BE3B243C-2AA4-4A67-9C51-759CA1832B45}">
      <dsp:nvSpPr>
        <dsp:cNvPr id="0" name=""/>
        <dsp:cNvSpPr/>
      </dsp:nvSpPr>
      <dsp:spPr>
        <a:xfrm>
          <a:off x="2526804" y="24335"/>
          <a:ext cx="2204039" cy="1090151"/>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Custodial Funds</a:t>
          </a:r>
          <a:endParaRPr lang="en-US" sz="1600" kern="1200" dirty="0"/>
        </a:p>
      </dsp:txBody>
      <dsp:txXfrm>
        <a:off x="2849578" y="183984"/>
        <a:ext cx="1558491" cy="770853"/>
      </dsp:txXfrm>
    </dsp:sp>
    <dsp:sp modelId="{5B55A268-7B2D-4739-9596-4BD07E15A6E8}">
      <dsp:nvSpPr>
        <dsp:cNvPr id="0" name=""/>
        <dsp:cNvSpPr/>
      </dsp:nvSpPr>
      <dsp:spPr>
        <a:xfrm rot="21582990">
          <a:off x="4206617" y="2055468"/>
          <a:ext cx="489900" cy="28476"/>
        </a:xfrm>
        <a:custGeom>
          <a:avLst/>
          <a:gdLst/>
          <a:ahLst/>
          <a:cxnLst/>
          <a:rect l="0" t="0" r="0" b="0"/>
          <a:pathLst>
            <a:path>
              <a:moveTo>
                <a:pt x="0" y="14238"/>
              </a:moveTo>
              <a:lnTo>
                <a:pt x="489900" y="1423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9320" y="2057459"/>
        <a:ext cx="24495" cy="24495"/>
      </dsp:txXfrm>
    </dsp:sp>
    <dsp:sp modelId="{3C9351F7-81FF-479B-BA74-F4AA297E8D20}">
      <dsp:nvSpPr>
        <dsp:cNvPr id="0" name=""/>
        <dsp:cNvSpPr/>
      </dsp:nvSpPr>
      <dsp:spPr>
        <a:xfrm>
          <a:off x="4696466" y="1484163"/>
          <a:ext cx="2204490" cy="1157754"/>
        </a:xfrm>
        <a:prstGeom prst="ellipse">
          <a:avLst/>
        </a:prstGeom>
        <a:solidFill>
          <a:srgbClr val="3366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Private-purpose Trust Funds</a:t>
          </a:r>
          <a:endParaRPr lang="en-US" sz="1500" kern="1200" dirty="0"/>
        </a:p>
      </dsp:txBody>
      <dsp:txXfrm>
        <a:off x="5019306" y="1653712"/>
        <a:ext cx="1558810" cy="818656"/>
      </dsp:txXfrm>
    </dsp:sp>
    <dsp:sp modelId="{1069C148-92AF-47BC-8998-7B34DEC7D5CF}">
      <dsp:nvSpPr>
        <dsp:cNvPr id="0" name=""/>
        <dsp:cNvSpPr/>
      </dsp:nvSpPr>
      <dsp:spPr>
        <a:xfrm rot="5400000">
          <a:off x="3448284" y="2817882"/>
          <a:ext cx="361079" cy="28476"/>
        </a:xfrm>
        <a:custGeom>
          <a:avLst/>
          <a:gdLst/>
          <a:ahLst/>
          <a:cxnLst/>
          <a:rect l="0" t="0" r="0" b="0"/>
          <a:pathLst>
            <a:path>
              <a:moveTo>
                <a:pt x="0" y="14238"/>
              </a:moveTo>
              <a:lnTo>
                <a:pt x="361079" y="1423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19797" y="2823093"/>
        <a:ext cx="18053" cy="18053"/>
      </dsp:txXfrm>
    </dsp:sp>
    <dsp:sp modelId="{A6C7D17D-3432-4EC3-A4B7-A626FBE3CF79}">
      <dsp:nvSpPr>
        <dsp:cNvPr id="0" name=""/>
        <dsp:cNvSpPr/>
      </dsp:nvSpPr>
      <dsp:spPr>
        <a:xfrm>
          <a:off x="2504894" y="3012660"/>
          <a:ext cx="2247860" cy="1130967"/>
        </a:xfrm>
        <a:prstGeom prst="ellipse">
          <a:avLst/>
        </a:prstGeom>
        <a:gradFill rotWithShape="0">
          <a:gsLst>
            <a:gs pos="0">
              <a:schemeClr val="accent5">
                <a:hueOff val="2171350"/>
                <a:satOff val="7464"/>
                <a:lumOff val="-35817"/>
                <a:alphaOff val="0"/>
                <a:shade val="51000"/>
                <a:satMod val="130000"/>
              </a:schemeClr>
            </a:gs>
            <a:gs pos="80000">
              <a:schemeClr val="accent5">
                <a:hueOff val="2171350"/>
                <a:satOff val="7464"/>
                <a:lumOff val="-35817"/>
                <a:alphaOff val="0"/>
                <a:shade val="93000"/>
                <a:satMod val="130000"/>
              </a:schemeClr>
            </a:gs>
            <a:gs pos="100000">
              <a:schemeClr val="accent5">
                <a:hueOff val="2171350"/>
                <a:satOff val="7464"/>
                <a:lumOff val="-358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Pension Trust Funds</a:t>
          </a:r>
          <a:endParaRPr lang="en-US" sz="1500" kern="1200" dirty="0"/>
        </a:p>
      </dsp:txBody>
      <dsp:txXfrm>
        <a:off x="2834085" y="3178286"/>
        <a:ext cx="1589478" cy="799715"/>
      </dsp:txXfrm>
    </dsp:sp>
    <dsp:sp modelId="{13BA4822-BF5E-4FD3-953D-9525E42080C8}">
      <dsp:nvSpPr>
        <dsp:cNvPr id="0" name=""/>
        <dsp:cNvSpPr/>
      </dsp:nvSpPr>
      <dsp:spPr>
        <a:xfrm rot="10855107">
          <a:off x="2674856" y="2047262"/>
          <a:ext cx="376263" cy="28476"/>
        </a:xfrm>
        <a:custGeom>
          <a:avLst/>
          <a:gdLst/>
          <a:ahLst/>
          <a:cxnLst/>
          <a:rect l="0" t="0" r="0" b="0"/>
          <a:pathLst>
            <a:path>
              <a:moveTo>
                <a:pt x="0" y="14238"/>
              </a:moveTo>
              <a:lnTo>
                <a:pt x="376263" y="1423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853581" y="2052094"/>
        <a:ext cx="18813" cy="18813"/>
      </dsp:txXfrm>
    </dsp:sp>
    <dsp:sp modelId="{1870DB15-9420-486F-9E21-779561671CD7}">
      <dsp:nvSpPr>
        <dsp:cNvPr id="0" name=""/>
        <dsp:cNvSpPr/>
      </dsp:nvSpPr>
      <dsp:spPr>
        <a:xfrm>
          <a:off x="564613" y="1417777"/>
          <a:ext cx="2110655" cy="1247591"/>
        </a:xfrm>
        <a:prstGeom prst="ellipse">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Investment Trust Funds</a:t>
          </a:r>
          <a:endParaRPr lang="en-US" sz="1500" kern="1200" dirty="0"/>
        </a:p>
      </dsp:txBody>
      <dsp:txXfrm>
        <a:off x="873711" y="1600482"/>
        <a:ext cx="1492459" cy="8821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54282-DAE7-42DF-9AF3-DAAF5091F25A}">
      <dsp:nvSpPr>
        <dsp:cNvPr id="0" name=""/>
        <dsp:cNvSpPr/>
      </dsp:nvSpPr>
      <dsp:spPr>
        <a:xfrm>
          <a:off x="683879" y="1339"/>
          <a:ext cx="3450004" cy="1976017"/>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Amounts paid by the employer to the pension plan </a:t>
          </a:r>
          <a:endParaRPr lang="en-US" sz="1600" kern="1200" dirty="0"/>
        </a:p>
      </dsp:txBody>
      <dsp:txXfrm>
        <a:off x="1189120" y="290720"/>
        <a:ext cx="2439522" cy="1397255"/>
      </dsp:txXfrm>
    </dsp:sp>
    <dsp:sp modelId="{CDE7F7F4-E1B3-41C6-87EF-72CDF6E8BF4F}">
      <dsp:nvSpPr>
        <dsp:cNvPr id="0" name=""/>
        <dsp:cNvSpPr/>
      </dsp:nvSpPr>
      <dsp:spPr>
        <a:xfrm>
          <a:off x="2309614" y="2005151"/>
          <a:ext cx="198533" cy="198533"/>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35930" y="2081070"/>
        <a:ext cx="145901" cy="46695"/>
      </dsp:txXfrm>
    </dsp:sp>
    <dsp:sp modelId="{80C13ADE-BDF4-4EC7-BD04-5FC119E00A62}">
      <dsp:nvSpPr>
        <dsp:cNvPr id="0" name=""/>
        <dsp:cNvSpPr/>
      </dsp:nvSpPr>
      <dsp:spPr>
        <a:xfrm>
          <a:off x="667549" y="2231479"/>
          <a:ext cx="3482662" cy="2054824"/>
        </a:xfrm>
        <a:prstGeom prst="ellipse">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The change between the beginning and ending balances of amounts normally expected to be liquidated with expendable available financial resources</a:t>
          </a:r>
          <a:endParaRPr lang="en-US" sz="1600" kern="1200" dirty="0"/>
        </a:p>
      </dsp:txBody>
      <dsp:txXfrm>
        <a:off x="1177573" y="2532401"/>
        <a:ext cx="2462614" cy="1452980"/>
      </dsp:txXfrm>
    </dsp:sp>
    <dsp:sp modelId="{51094578-68AD-49F3-A510-4D768EEA2AD2}">
      <dsp:nvSpPr>
        <dsp:cNvPr id="0" name=""/>
        <dsp:cNvSpPr/>
      </dsp:nvSpPr>
      <dsp:spPr>
        <a:xfrm rot="11039">
          <a:off x="3984962" y="1938211"/>
          <a:ext cx="696436" cy="424680"/>
        </a:xfrm>
        <a:prstGeom prst="rightArrow">
          <a:avLst>
            <a:gd name="adj1" fmla="val 60000"/>
            <a:gd name="adj2" fmla="val 50000"/>
          </a:avLst>
        </a:prstGeom>
        <a:solidFill>
          <a:schemeClr val="accent2">
            <a:shade val="90000"/>
            <a:hueOff val="0"/>
            <a:satOff val="-29999"/>
            <a:lumOff val="40856"/>
            <a:alphaOff val="0"/>
          </a:schemeClr>
        </a:solidFill>
        <a:ln>
          <a:solidFill>
            <a:srgbClr val="1869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3984962" y="2022942"/>
        <a:ext cx="569032" cy="254808"/>
      </dsp:txXfrm>
    </dsp:sp>
    <dsp:sp modelId="{8748A01C-BFEB-44CE-A5F5-78CFA8DB667A}">
      <dsp:nvSpPr>
        <dsp:cNvPr id="0" name=""/>
        <dsp:cNvSpPr/>
      </dsp:nvSpPr>
      <dsp:spPr>
        <a:xfrm>
          <a:off x="4838626" y="1428949"/>
          <a:ext cx="2269754" cy="1452637"/>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Pension Expenditure</a:t>
          </a:r>
          <a:endParaRPr lang="en-US" sz="2200" kern="1200" dirty="0"/>
        </a:p>
      </dsp:txBody>
      <dsp:txXfrm>
        <a:off x="5171024" y="1641683"/>
        <a:ext cx="1604958" cy="1027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58BD5-4473-475B-8769-58F4FA4BDA14}">
      <dsp:nvSpPr>
        <dsp:cNvPr id="0" name=""/>
        <dsp:cNvSpPr/>
      </dsp:nvSpPr>
      <dsp:spPr>
        <a:xfrm>
          <a:off x="1910446" y="477712"/>
          <a:ext cx="3577004" cy="3577004"/>
        </a:xfrm>
        <a:prstGeom prst="pie">
          <a:avLst>
            <a:gd name="adj1" fmla="val 16200000"/>
            <a:gd name="adj2" fmla="val 2052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School Taxes</a:t>
          </a:r>
          <a:endParaRPr lang="en-US" sz="1600" kern="1200" dirty="0"/>
        </a:p>
      </dsp:txBody>
      <dsp:txXfrm>
        <a:off x="3744087" y="1012133"/>
        <a:ext cx="1213626" cy="830376"/>
      </dsp:txXfrm>
    </dsp:sp>
    <dsp:sp modelId="{77CD9E69-D3AE-4D82-9DC8-DFB341E875BF}">
      <dsp:nvSpPr>
        <dsp:cNvPr id="0" name=""/>
        <dsp:cNvSpPr/>
      </dsp:nvSpPr>
      <dsp:spPr>
        <a:xfrm>
          <a:off x="1859653" y="426898"/>
          <a:ext cx="3577004" cy="3577004"/>
        </a:xfrm>
        <a:prstGeom prst="pie">
          <a:avLst>
            <a:gd name="adj1" fmla="val 20520000"/>
            <a:gd name="adj2" fmla="val 324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Port Authority</a:t>
          </a:r>
          <a:endParaRPr lang="en-US" sz="1600" kern="1200" dirty="0"/>
        </a:p>
      </dsp:txBody>
      <dsp:txXfrm>
        <a:off x="4197481" y="2045067"/>
        <a:ext cx="1064584" cy="898509"/>
      </dsp:txXfrm>
    </dsp:sp>
    <dsp:sp modelId="{B6A98936-4ECB-4369-B9DB-A6C62BC80306}">
      <dsp:nvSpPr>
        <dsp:cNvPr id="0" name=""/>
        <dsp:cNvSpPr/>
      </dsp:nvSpPr>
      <dsp:spPr>
        <a:xfrm>
          <a:off x="1849029" y="426898"/>
          <a:ext cx="3577004" cy="3577004"/>
        </a:xfrm>
        <a:prstGeom prst="pie">
          <a:avLst>
            <a:gd name="adj1" fmla="val 3240000"/>
            <a:gd name="adj2" fmla="val 756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County</a:t>
          </a:r>
        </a:p>
        <a:p>
          <a:pPr lvl="0" algn="ctr" defTabSz="711200">
            <a:lnSpc>
              <a:spcPct val="90000"/>
            </a:lnSpc>
            <a:spcBef>
              <a:spcPct val="0"/>
            </a:spcBef>
            <a:spcAft>
              <a:spcPct val="35000"/>
            </a:spcAft>
          </a:pPr>
          <a:r>
            <a:rPr lang="en-US" sz="1600" kern="1200" dirty="0" smtClean="0"/>
            <a:t> Operating</a:t>
          </a:r>
          <a:endParaRPr lang="en-US" sz="1600" kern="1200" dirty="0"/>
        </a:p>
      </dsp:txBody>
      <dsp:txXfrm>
        <a:off x="2998781" y="3109652"/>
        <a:ext cx="1277501" cy="766501"/>
      </dsp:txXfrm>
    </dsp:sp>
    <dsp:sp modelId="{7D554AB4-F6FA-4E9F-9403-0A5A48543DDF}">
      <dsp:nvSpPr>
        <dsp:cNvPr id="0" name=""/>
        <dsp:cNvSpPr/>
      </dsp:nvSpPr>
      <dsp:spPr>
        <a:xfrm>
          <a:off x="1849029" y="426898"/>
          <a:ext cx="3577004" cy="3577004"/>
        </a:xfrm>
        <a:prstGeom prst="pie">
          <a:avLst>
            <a:gd name="adj1" fmla="val 7560000"/>
            <a:gd name="adj2" fmla="val 1188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Transit</a:t>
          </a:r>
        </a:p>
        <a:p>
          <a:pPr lvl="0" algn="ctr" defTabSz="711200">
            <a:lnSpc>
              <a:spcPct val="90000"/>
            </a:lnSpc>
            <a:spcBef>
              <a:spcPct val="0"/>
            </a:spcBef>
            <a:spcAft>
              <a:spcPct val="35000"/>
            </a:spcAft>
          </a:pPr>
          <a:r>
            <a:rPr lang="en-US" sz="1600" kern="1200" dirty="0" smtClean="0"/>
            <a:t> Authority</a:t>
          </a:r>
          <a:endParaRPr lang="en-US" sz="1600" kern="1200" dirty="0"/>
        </a:p>
      </dsp:txBody>
      <dsp:txXfrm>
        <a:off x="2019363" y="2045067"/>
        <a:ext cx="1064584" cy="898509"/>
      </dsp:txXfrm>
    </dsp:sp>
    <dsp:sp modelId="{CE006204-BB97-412A-AF64-C5AB26ECF1A3}">
      <dsp:nvSpPr>
        <dsp:cNvPr id="0" name=""/>
        <dsp:cNvSpPr/>
      </dsp:nvSpPr>
      <dsp:spPr>
        <a:xfrm>
          <a:off x="1849029" y="464027"/>
          <a:ext cx="3577004" cy="3577004"/>
        </a:xfrm>
        <a:prstGeom prst="pie">
          <a:avLst>
            <a:gd name="adj1" fmla="val 11880000"/>
            <a:gd name="adj2" fmla="val 1620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Library Service</a:t>
          </a:r>
          <a:endParaRPr lang="en-US" sz="1600" kern="1200" dirty="0"/>
        </a:p>
      </dsp:txBody>
      <dsp:txXfrm>
        <a:off x="2370676" y="1009095"/>
        <a:ext cx="1213626" cy="830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06333-A65E-4A29-A2DC-9D6DEF2EDA91}">
      <dsp:nvSpPr>
        <dsp:cNvPr id="0" name=""/>
        <dsp:cNvSpPr/>
      </dsp:nvSpPr>
      <dsp:spPr>
        <a:xfrm>
          <a:off x="2899317" y="262047"/>
          <a:ext cx="1460809" cy="769434"/>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t>Primary Recipient</a:t>
          </a:r>
          <a:endParaRPr lang="en-US" sz="2100" kern="1200" dirty="0"/>
        </a:p>
      </dsp:txBody>
      <dsp:txXfrm>
        <a:off x="2936878" y="299608"/>
        <a:ext cx="1385687" cy="694312"/>
      </dsp:txXfrm>
    </dsp:sp>
    <dsp:sp modelId="{300C7FE8-65C7-4282-88F0-2238295D4F2C}">
      <dsp:nvSpPr>
        <dsp:cNvPr id="0" name=""/>
        <dsp:cNvSpPr/>
      </dsp:nvSpPr>
      <dsp:spPr>
        <a:xfrm rot="2195670">
          <a:off x="4009897" y="1448673"/>
          <a:ext cx="1399626" cy="0"/>
        </a:xfrm>
        <a:custGeom>
          <a:avLst/>
          <a:gdLst/>
          <a:ahLst/>
          <a:cxnLst/>
          <a:rect l="0" t="0" r="0" b="0"/>
          <a:pathLst>
            <a:path>
              <a:moveTo>
                <a:pt x="0" y="0"/>
              </a:moveTo>
              <a:lnTo>
                <a:pt x="1399626"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EBEAB3-CBA5-4426-A50D-2DB4E8B16E22}">
      <dsp:nvSpPr>
        <dsp:cNvPr id="0" name=""/>
        <dsp:cNvSpPr/>
      </dsp:nvSpPr>
      <dsp:spPr>
        <a:xfrm>
          <a:off x="4279068" y="1865865"/>
          <a:ext cx="2679296" cy="515520"/>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Administrative Involvement</a:t>
          </a:r>
          <a:endParaRPr lang="en-US" sz="1600" kern="1200" dirty="0"/>
        </a:p>
      </dsp:txBody>
      <dsp:txXfrm>
        <a:off x="4304234" y="1891031"/>
        <a:ext cx="2628964" cy="465188"/>
      </dsp:txXfrm>
    </dsp:sp>
    <dsp:sp modelId="{EC3D5986-10CD-4180-AA12-3A139369975B}">
      <dsp:nvSpPr>
        <dsp:cNvPr id="0" name=""/>
        <dsp:cNvSpPr/>
      </dsp:nvSpPr>
      <dsp:spPr>
        <a:xfrm rot="8462248">
          <a:off x="1938215" y="1461566"/>
          <a:ext cx="1367927" cy="0"/>
        </a:xfrm>
        <a:custGeom>
          <a:avLst/>
          <a:gdLst/>
          <a:ahLst/>
          <a:cxnLst/>
          <a:rect l="0" t="0" r="0" b="0"/>
          <a:pathLst>
            <a:path>
              <a:moveTo>
                <a:pt x="0" y="0"/>
              </a:moveTo>
              <a:lnTo>
                <a:pt x="1367927"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21CE3-7E44-41B0-8A3C-673A1E5B7282}">
      <dsp:nvSpPr>
        <dsp:cNvPr id="0" name=""/>
        <dsp:cNvSpPr/>
      </dsp:nvSpPr>
      <dsp:spPr>
        <a:xfrm>
          <a:off x="398596" y="1891651"/>
          <a:ext cx="2746056" cy="515520"/>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Direct Financial Involvement</a:t>
          </a:r>
          <a:endParaRPr lang="en-US" sz="1600" kern="1200" dirty="0"/>
        </a:p>
      </dsp:txBody>
      <dsp:txXfrm>
        <a:off x="423762" y="1916817"/>
        <a:ext cx="2695724" cy="465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A5FDE-5EC0-443A-9E7F-ED19EDC7D0DB}">
      <dsp:nvSpPr>
        <dsp:cNvPr id="0" name=""/>
        <dsp:cNvSpPr/>
      </dsp:nvSpPr>
      <dsp:spPr>
        <a:xfrm>
          <a:off x="0" y="0"/>
          <a:ext cx="7304049" cy="122440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rPr>
            <a:t>Trust funds account for assets received by a government under a trust agreement.</a:t>
          </a:r>
          <a:endParaRPr lang="en-US" sz="2900" kern="1200" dirty="0">
            <a:solidFill>
              <a:schemeClr val="tx1"/>
            </a:solidFill>
          </a:endParaRPr>
        </a:p>
      </dsp:txBody>
      <dsp:txXfrm>
        <a:off x="0" y="0"/>
        <a:ext cx="7304049" cy="1224403"/>
      </dsp:txXfrm>
    </dsp:sp>
    <dsp:sp modelId="{9D7EA57B-2042-43DE-87D3-5AE20869272C}">
      <dsp:nvSpPr>
        <dsp:cNvPr id="0" name=""/>
        <dsp:cNvSpPr/>
      </dsp:nvSpPr>
      <dsp:spPr>
        <a:xfrm>
          <a:off x="3566" y="1224403"/>
          <a:ext cx="2432305" cy="257124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accent1">
                  <a:lumMod val="50000"/>
                </a:schemeClr>
              </a:solidFill>
            </a:rPr>
            <a:t>Investment trust fund</a:t>
          </a:r>
          <a:endParaRPr lang="en-US" sz="3400" kern="1200" dirty="0">
            <a:solidFill>
              <a:schemeClr val="accent1">
                <a:lumMod val="50000"/>
              </a:schemeClr>
            </a:solidFill>
          </a:endParaRPr>
        </a:p>
      </dsp:txBody>
      <dsp:txXfrm>
        <a:off x="3566" y="1224403"/>
        <a:ext cx="2432305" cy="2571247"/>
      </dsp:txXfrm>
    </dsp:sp>
    <dsp:sp modelId="{8A8F257F-72A1-4B2D-B2EC-4CF6B036F937}">
      <dsp:nvSpPr>
        <dsp:cNvPr id="0" name=""/>
        <dsp:cNvSpPr/>
      </dsp:nvSpPr>
      <dsp:spPr>
        <a:xfrm>
          <a:off x="2435871" y="1224403"/>
          <a:ext cx="2432305" cy="2571247"/>
        </a:xfrm>
        <a:prstGeom prst="rect">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Private-purpose trust fund</a:t>
          </a:r>
          <a:endParaRPr lang="en-US" sz="3400" kern="1200" dirty="0"/>
        </a:p>
      </dsp:txBody>
      <dsp:txXfrm>
        <a:off x="2435871" y="1224403"/>
        <a:ext cx="2432305" cy="2571247"/>
      </dsp:txXfrm>
    </dsp:sp>
    <dsp:sp modelId="{2D36A86B-192E-482B-9D40-3C9AE27EE880}">
      <dsp:nvSpPr>
        <dsp:cNvPr id="0" name=""/>
        <dsp:cNvSpPr/>
      </dsp:nvSpPr>
      <dsp:spPr>
        <a:xfrm>
          <a:off x="4868177" y="1224403"/>
          <a:ext cx="2432305" cy="2571247"/>
        </a:xfrm>
        <a:prstGeom prst="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Pension trust fund</a:t>
          </a:r>
          <a:endParaRPr lang="en-US" sz="3400" kern="1200" dirty="0"/>
        </a:p>
      </dsp:txBody>
      <dsp:txXfrm>
        <a:off x="4868177" y="1224403"/>
        <a:ext cx="2432305" cy="2571247"/>
      </dsp:txXfrm>
    </dsp:sp>
    <dsp:sp modelId="{121A0A3B-D70D-4837-8628-9CF491564B00}">
      <dsp:nvSpPr>
        <dsp:cNvPr id="0" name=""/>
        <dsp:cNvSpPr/>
      </dsp:nvSpPr>
      <dsp:spPr>
        <a:xfrm>
          <a:off x="0" y="3795651"/>
          <a:ext cx="7304049" cy="285694"/>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F00F-0C4B-4439-88B8-B97357AAD168}">
      <dsp:nvSpPr>
        <dsp:cNvPr id="0" name=""/>
        <dsp:cNvSpPr/>
      </dsp:nvSpPr>
      <dsp:spPr>
        <a:xfrm rot="5400000">
          <a:off x="4487601" y="-1702288"/>
          <a:ext cx="1045770" cy="4715751"/>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Benefits government’s own programs or citizenry</a:t>
          </a:r>
          <a:endParaRPr lang="en-US" sz="1600" kern="1200" dirty="0"/>
        </a:p>
        <a:p>
          <a:pPr marL="171450" lvl="1" indent="-171450" algn="l" defTabSz="711200">
            <a:lnSpc>
              <a:spcPct val="90000"/>
            </a:lnSpc>
            <a:spcBef>
              <a:spcPct val="0"/>
            </a:spcBef>
            <a:spcAft>
              <a:spcPct val="15000"/>
            </a:spcAft>
            <a:buChar char="••"/>
          </a:pPr>
          <a:r>
            <a:rPr lang="en-US" sz="1600" kern="1200" dirty="0" smtClean="0"/>
            <a:t>Both earnings and principal can be spent</a:t>
          </a:r>
          <a:endParaRPr lang="en-US" sz="1600" kern="1200" dirty="0"/>
        </a:p>
      </dsp:txBody>
      <dsp:txXfrm rot="-5400000">
        <a:off x="2652611" y="183752"/>
        <a:ext cx="4664701" cy="943670"/>
      </dsp:txXfrm>
    </dsp:sp>
    <dsp:sp modelId="{DB1B4613-9110-4FCC-8673-EA2142BF7352}">
      <dsp:nvSpPr>
        <dsp:cNvPr id="0" name=""/>
        <dsp:cNvSpPr/>
      </dsp:nvSpPr>
      <dsp:spPr>
        <a:xfrm>
          <a:off x="0" y="1980"/>
          <a:ext cx="2652610" cy="1307212"/>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1">
                  <a:lumMod val="50000"/>
                </a:schemeClr>
              </a:solidFill>
            </a:rPr>
            <a:t>Special revenue fund</a:t>
          </a:r>
          <a:endParaRPr lang="en-US" sz="3000" kern="1200" dirty="0">
            <a:solidFill>
              <a:schemeClr val="accent1">
                <a:lumMod val="50000"/>
              </a:schemeClr>
            </a:solidFill>
          </a:endParaRPr>
        </a:p>
      </dsp:txBody>
      <dsp:txXfrm>
        <a:off x="63813" y="65793"/>
        <a:ext cx="2524984" cy="1179586"/>
      </dsp:txXfrm>
    </dsp:sp>
    <dsp:sp modelId="{CA38553B-00F8-43BE-9020-1EE7DBD9C6DF}">
      <dsp:nvSpPr>
        <dsp:cNvPr id="0" name=""/>
        <dsp:cNvSpPr/>
      </dsp:nvSpPr>
      <dsp:spPr>
        <a:xfrm rot="5400000">
          <a:off x="4487601" y="-329715"/>
          <a:ext cx="1045770" cy="4715751"/>
        </a:xfrm>
        <a:prstGeom prst="round2SameRect">
          <a:avLst/>
        </a:prstGeom>
        <a:solidFill>
          <a:schemeClr val="accent5">
            <a:tint val="40000"/>
            <a:alpha val="90000"/>
            <a:hueOff val="1622542"/>
            <a:satOff val="-11507"/>
            <a:lumOff val="-6548"/>
            <a:alphaOff val="0"/>
          </a:schemeClr>
        </a:solidFill>
        <a:ln w="25400" cap="flat" cmpd="sng" algn="ctr">
          <a:solidFill>
            <a:schemeClr val="accent5">
              <a:tint val="40000"/>
              <a:alpha val="90000"/>
              <a:hueOff val="1622542"/>
              <a:satOff val="-11507"/>
              <a:lumOff val="-6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Benefits government’s own programs or citizenry</a:t>
          </a:r>
          <a:endParaRPr lang="en-US" sz="1600" kern="1200" dirty="0"/>
        </a:p>
        <a:p>
          <a:pPr marL="171450" lvl="1" indent="-171450" algn="l" defTabSz="711200">
            <a:lnSpc>
              <a:spcPct val="90000"/>
            </a:lnSpc>
            <a:spcBef>
              <a:spcPct val="0"/>
            </a:spcBef>
            <a:spcAft>
              <a:spcPct val="15000"/>
            </a:spcAft>
            <a:buChar char="••"/>
          </a:pPr>
          <a:r>
            <a:rPr lang="en-US" sz="1600" kern="1200" dirty="0" smtClean="0"/>
            <a:t>Only earnings can be spent</a:t>
          </a:r>
          <a:endParaRPr lang="en-US" sz="1600" kern="1200" dirty="0"/>
        </a:p>
      </dsp:txBody>
      <dsp:txXfrm rot="-5400000">
        <a:off x="2652611" y="1556325"/>
        <a:ext cx="4664701" cy="943670"/>
      </dsp:txXfrm>
    </dsp:sp>
    <dsp:sp modelId="{79B64AAF-CDAA-4629-B102-731EAF6C19EE}">
      <dsp:nvSpPr>
        <dsp:cNvPr id="0" name=""/>
        <dsp:cNvSpPr/>
      </dsp:nvSpPr>
      <dsp:spPr>
        <a:xfrm>
          <a:off x="0" y="1374554"/>
          <a:ext cx="2652610" cy="1307212"/>
        </a:xfrm>
        <a:prstGeom prst="roundRect">
          <a:avLst/>
        </a:prstGeom>
        <a:solidFill>
          <a:srgbClr val="18696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Permanent fund</a:t>
          </a:r>
          <a:endParaRPr lang="en-US" sz="3000" kern="1200" dirty="0"/>
        </a:p>
      </dsp:txBody>
      <dsp:txXfrm>
        <a:off x="63813" y="1438367"/>
        <a:ext cx="2524984" cy="1179586"/>
      </dsp:txXfrm>
    </dsp:sp>
    <dsp:sp modelId="{500604AF-34BE-4032-95FB-1E285B0DBC3D}">
      <dsp:nvSpPr>
        <dsp:cNvPr id="0" name=""/>
        <dsp:cNvSpPr/>
      </dsp:nvSpPr>
      <dsp:spPr>
        <a:xfrm rot="5400000">
          <a:off x="4487601" y="1042858"/>
          <a:ext cx="1045770" cy="4715751"/>
        </a:xfrm>
        <a:prstGeom prst="round2Same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Benefits those other than the government’s own programs or citizenry</a:t>
          </a:r>
          <a:endParaRPr lang="en-US" sz="1500" kern="1200" dirty="0"/>
        </a:p>
        <a:p>
          <a:pPr marL="114300" lvl="1" indent="-114300" algn="l" defTabSz="666750">
            <a:lnSpc>
              <a:spcPct val="90000"/>
            </a:lnSpc>
            <a:spcBef>
              <a:spcPct val="0"/>
            </a:spcBef>
            <a:spcAft>
              <a:spcPct val="15000"/>
            </a:spcAft>
            <a:buChar char="••"/>
          </a:pPr>
          <a:r>
            <a:rPr lang="en-US" sz="1500" kern="1200" dirty="0" smtClean="0"/>
            <a:t>Use of earnings and principal depend upon trust agreement</a:t>
          </a:r>
          <a:endParaRPr lang="en-US" sz="1500" kern="1200" dirty="0"/>
        </a:p>
      </dsp:txBody>
      <dsp:txXfrm rot="-5400000">
        <a:off x="2652611" y="2928898"/>
        <a:ext cx="4664701" cy="943670"/>
      </dsp:txXfrm>
    </dsp:sp>
    <dsp:sp modelId="{CB92C4A2-435B-4839-A285-205C432D4F1A}">
      <dsp:nvSpPr>
        <dsp:cNvPr id="0" name=""/>
        <dsp:cNvSpPr/>
      </dsp:nvSpPr>
      <dsp:spPr>
        <a:xfrm>
          <a:off x="0" y="2747127"/>
          <a:ext cx="2652610" cy="1307212"/>
        </a:xfrm>
        <a:prstGeom prst="roundRect">
          <a:avLst/>
        </a:prstGeom>
        <a:solidFill>
          <a:schemeClr val="accent5">
            <a:hueOff val="3257024"/>
            <a:satOff val="11196"/>
            <a:lumOff val="-5372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Trust fund</a:t>
          </a:r>
          <a:endParaRPr lang="en-US" sz="3000" kern="1200" dirty="0"/>
        </a:p>
      </dsp:txBody>
      <dsp:txXfrm>
        <a:off x="63813" y="2810940"/>
        <a:ext cx="2524984" cy="11795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A27BB-7A3D-4CEC-800A-406B828C6838}">
      <dsp:nvSpPr>
        <dsp:cNvPr id="0" name=""/>
        <dsp:cNvSpPr/>
      </dsp:nvSpPr>
      <dsp:spPr>
        <a:xfrm rot="16200000">
          <a:off x="304" y="202038"/>
          <a:ext cx="3491647" cy="3491647"/>
        </a:xfrm>
        <a:prstGeom prst="upArrow">
          <a:avLst>
            <a:gd name="adj1" fmla="val 50000"/>
            <a:gd name="adj2" fmla="val 35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844550">
            <a:lnSpc>
              <a:spcPct val="90000"/>
            </a:lnSpc>
            <a:spcBef>
              <a:spcPct val="0"/>
            </a:spcBef>
            <a:spcAft>
              <a:spcPct val="35000"/>
            </a:spcAft>
          </a:pPr>
          <a:r>
            <a:rPr lang="en-US" sz="1900" kern="1200" dirty="0" smtClean="0"/>
            <a:t>Public Trust Like Funds</a:t>
          </a:r>
          <a:endParaRPr lang="en-US" sz="1900" kern="1200" dirty="0"/>
        </a:p>
        <a:p>
          <a:pPr marL="171450" lvl="1" indent="-171450" algn="l" defTabSz="711200">
            <a:lnSpc>
              <a:spcPct val="90000"/>
            </a:lnSpc>
            <a:spcBef>
              <a:spcPct val="0"/>
            </a:spcBef>
            <a:spcAft>
              <a:spcPct val="15000"/>
            </a:spcAft>
            <a:buChar char="••"/>
          </a:pPr>
          <a:r>
            <a:rPr lang="en-US" sz="1600" kern="1200" dirty="0" smtClean="0"/>
            <a:t>Principal, income, or both must be used for a public purpose</a:t>
          </a:r>
          <a:endParaRPr lang="en-US" sz="1600" kern="1200" dirty="0"/>
        </a:p>
        <a:p>
          <a:pPr marL="171450" lvl="1" indent="-171450" algn="l" defTabSz="711200">
            <a:lnSpc>
              <a:spcPct val="90000"/>
            </a:lnSpc>
            <a:spcBef>
              <a:spcPct val="0"/>
            </a:spcBef>
            <a:spcAft>
              <a:spcPct val="15000"/>
            </a:spcAft>
            <a:buChar char="••"/>
          </a:pPr>
          <a:r>
            <a:rPr lang="en-US" sz="1600" kern="1200" dirty="0" smtClean="0"/>
            <a:t>Government activities</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rot="5400000">
        <a:off x="611342" y="1074950"/>
        <a:ext cx="2880609" cy="1745823"/>
      </dsp:txXfrm>
    </dsp:sp>
    <dsp:sp modelId="{72BC5FC8-E870-44DE-8B20-DC2D3AEDA0CA}">
      <dsp:nvSpPr>
        <dsp:cNvPr id="0" name=""/>
        <dsp:cNvSpPr/>
      </dsp:nvSpPr>
      <dsp:spPr>
        <a:xfrm rot="5400000">
          <a:off x="3842297" y="202038"/>
          <a:ext cx="3491647" cy="3491647"/>
        </a:xfrm>
        <a:prstGeom prst="upArrow">
          <a:avLst>
            <a:gd name="adj1" fmla="val 50000"/>
            <a:gd name="adj2" fmla="val 35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844550">
            <a:lnSpc>
              <a:spcPct val="90000"/>
            </a:lnSpc>
            <a:spcBef>
              <a:spcPct val="0"/>
            </a:spcBef>
            <a:spcAft>
              <a:spcPct val="35000"/>
            </a:spcAft>
          </a:pPr>
          <a:r>
            <a:rPr lang="en-US" sz="1900" kern="1200" dirty="0" smtClean="0"/>
            <a:t>Private Trust Funds</a:t>
          </a:r>
          <a:endParaRPr lang="en-US" sz="1900" kern="1200" dirty="0"/>
        </a:p>
        <a:p>
          <a:pPr marL="171450" lvl="1" indent="-171450" algn="l" defTabSz="711200">
            <a:lnSpc>
              <a:spcPct val="90000"/>
            </a:lnSpc>
            <a:spcBef>
              <a:spcPct val="0"/>
            </a:spcBef>
            <a:spcAft>
              <a:spcPct val="15000"/>
            </a:spcAft>
            <a:buChar char="••"/>
          </a:pPr>
          <a:r>
            <a:rPr lang="en-US" sz="1600" kern="1200" dirty="0" smtClean="0"/>
            <a:t>Beneficiaries are private individuals, organizations, or other governments</a:t>
          </a:r>
          <a:endParaRPr lang="en-US" sz="1600" kern="1200" dirty="0"/>
        </a:p>
        <a:p>
          <a:pPr marL="171450" lvl="1" indent="-171450" algn="l" defTabSz="711200">
            <a:lnSpc>
              <a:spcPct val="90000"/>
            </a:lnSpc>
            <a:spcBef>
              <a:spcPct val="0"/>
            </a:spcBef>
            <a:spcAft>
              <a:spcPct val="15000"/>
            </a:spcAft>
            <a:buChar char="••"/>
          </a:pPr>
          <a:r>
            <a:rPr lang="en-US" sz="1600" kern="1200" dirty="0" smtClean="0"/>
            <a:t>Fiduciary activities</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rot="-5400000">
        <a:off x="3842297" y="1074950"/>
        <a:ext cx="2880609" cy="17458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BB07F-D153-40B6-8021-2757F2B6DB5A}">
      <dsp:nvSpPr>
        <dsp:cNvPr id="0" name=""/>
        <dsp:cNvSpPr/>
      </dsp:nvSpPr>
      <dsp:spPr>
        <a:xfrm>
          <a:off x="40057" y="19897"/>
          <a:ext cx="3637702" cy="36377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844550">
            <a:lnSpc>
              <a:spcPct val="90000"/>
            </a:lnSpc>
            <a:spcBef>
              <a:spcPct val="0"/>
            </a:spcBef>
            <a:spcAft>
              <a:spcPts val="0"/>
            </a:spcAft>
          </a:pPr>
          <a:r>
            <a:rPr lang="en-US" sz="1900" kern="1200" dirty="0" smtClean="0"/>
            <a:t>  Defined</a:t>
          </a:r>
        </a:p>
        <a:p>
          <a:pPr lvl="0" algn="ctr" defTabSz="844550">
            <a:lnSpc>
              <a:spcPct val="90000"/>
            </a:lnSpc>
            <a:spcBef>
              <a:spcPct val="0"/>
            </a:spcBef>
            <a:spcAft>
              <a:spcPts val="0"/>
            </a:spcAft>
          </a:pPr>
          <a:r>
            <a:rPr lang="en-US" sz="1900" kern="1200" dirty="0" smtClean="0"/>
            <a:t>   Contribution</a:t>
          </a:r>
        </a:p>
        <a:p>
          <a:pPr lvl="0" algn="ctr" defTabSz="844550">
            <a:lnSpc>
              <a:spcPct val="90000"/>
            </a:lnSpc>
            <a:spcBef>
              <a:spcPct val="0"/>
            </a:spcBef>
            <a:spcAft>
              <a:spcPts val="0"/>
            </a:spcAft>
          </a:pPr>
          <a:r>
            <a:rPr lang="en-US" sz="1900" kern="1200" dirty="0" smtClean="0"/>
            <a:t>   Plans</a:t>
          </a:r>
        </a:p>
        <a:p>
          <a:pPr lvl="0" algn="ctr" defTabSz="844550">
            <a:lnSpc>
              <a:spcPct val="90000"/>
            </a:lnSpc>
            <a:spcBef>
              <a:spcPct val="0"/>
            </a:spcBef>
            <a:spcAft>
              <a:spcPts val="0"/>
            </a:spcAft>
          </a:pPr>
          <a:endParaRPr lang="en-US" sz="1900" kern="1200" dirty="0" smtClean="0"/>
        </a:p>
        <a:p>
          <a:pPr marL="114300" lvl="1" indent="-114300" algn="l" defTabSz="666750">
            <a:lnSpc>
              <a:spcPct val="90000"/>
            </a:lnSpc>
            <a:spcBef>
              <a:spcPct val="0"/>
            </a:spcBef>
            <a:spcAft>
              <a:spcPts val="0"/>
            </a:spcAft>
            <a:buChar char="••"/>
          </a:pPr>
          <a:r>
            <a:rPr lang="en-US" sz="1500" kern="1200" dirty="0" smtClean="0"/>
            <a:t>Amount or rate of contribution is specified</a:t>
          </a:r>
          <a:endParaRPr lang="en-US" sz="1500" kern="1200" dirty="0"/>
        </a:p>
        <a:p>
          <a:pPr marL="114300" lvl="1" indent="-114300" algn="l" defTabSz="666750">
            <a:lnSpc>
              <a:spcPct val="90000"/>
            </a:lnSpc>
            <a:spcBef>
              <a:spcPct val="0"/>
            </a:spcBef>
            <a:spcAft>
              <a:spcPct val="15000"/>
            </a:spcAft>
            <a:buChar char="••"/>
          </a:pPr>
          <a:r>
            <a:rPr lang="en-US" sz="1500" kern="1200" dirty="0" smtClean="0"/>
            <a:t>Benefits payable depend on contributions made and performance of member’s account</a:t>
          </a:r>
          <a:endParaRPr lang="en-US" sz="1500" kern="1200" dirty="0"/>
        </a:p>
      </dsp:txBody>
      <dsp:txXfrm>
        <a:off x="548025" y="448860"/>
        <a:ext cx="2097414" cy="2779776"/>
      </dsp:txXfrm>
    </dsp:sp>
    <dsp:sp modelId="{0B8E62C0-4E8F-48D1-BD5F-108EFFF74E11}">
      <dsp:nvSpPr>
        <dsp:cNvPr id="0" name=""/>
        <dsp:cNvSpPr/>
      </dsp:nvSpPr>
      <dsp:spPr>
        <a:xfrm>
          <a:off x="3648922" y="19897"/>
          <a:ext cx="3637702" cy="36377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44550">
            <a:lnSpc>
              <a:spcPct val="100000"/>
            </a:lnSpc>
            <a:spcBef>
              <a:spcPct val="0"/>
            </a:spcBef>
            <a:spcAft>
              <a:spcPts val="0"/>
            </a:spcAft>
          </a:pPr>
          <a:r>
            <a:rPr lang="en-US" sz="1900" kern="1200" dirty="0" smtClean="0"/>
            <a:t>      Defined</a:t>
          </a:r>
        </a:p>
        <a:p>
          <a:pPr lvl="0" algn="l" defTabSz="844550">
            <a:lnSpc>
              <a:spcPct val="100000"/>
            </a:lnSpc>
            <a:spcBef>
              <a:spcPct val="0"/>
            </a:spcBef>
            <a:spcAft>
              <a:spcPts val="0"/>
            </a:spcAft>
          </a:pPr>
          <a:r>
            <a:rPr lang="en-US" sz="1900" kern="1200" dirty="0" smtClean="0"/>
            <a:t>       Benefit</a:t>
          </a:r>
        </a:p>
        <a:p>
          <a:pPr lvl="0" algn="l" defTabSz="844550">
            <a:lnSpc>
              <a:spcPct val="100000"/>
            </a:lnSpc>
            <a:spcBef>
              <a:spcPct val="0"/>
            </a:spcBef>
            <a:spcAft>
              <a:spcPts val="0"/>
            </a:spcAft>
          </a:pPr>
          <a:r>
            <a:rPr lang="en-US" sz="1900" kern="1200" dirty="0" smtClean="0"/>
            <a:t>        Plans</a:t>
          </a:r>
        </a:p>
        <a:p>
          <a:pPr lvl="0" algn="l" defTabSz="844550">
            <a:lnSpc>
              <a:spcPct val="100000"/>
            </a:lnSpc>
            <a:spcBef>
              <a:spcPct val="0"/>
            </a:spcBef>
            <a:spcAft>
              <a:spcPts val="0"/>
            </a:spcAft>
          </a:pPr>
          <a:endParaRPr lang="en-US" sz="1900" kern="1200" dirty="0" smtClean="0"/>
        </a:p>
        <a:p>
          <a:pPr marL="114300" lvl="1" indent="-114300" algn="l" defTabSz="666750">
            <a:lnSpc>
              <a:spcPct val="90000"/>
            </a:lnSpc>
            <a:spcBef>
              <a:spcPct val="0"/>
            </a:spcBef>
            <a:spcAft>
              <a:spcPts val="0"/>
            </a:spcAft>
            <a:buChar char="••"/>
          </a:pPr>
          <a:r>
            <a:rPr lang="en-US" sz="1500" kern="1200" dirty="0" smtClean="0"/>
            <a:t>Amount of benefits is specified</a:t>
          </a:r>
          <a:endParaRPr lang="en-US" sz="1500" kern="1200" dirty="0"/>
        </a:p>
        <a:p>
          <a:pPr marL="114300" lvl="1" indent="-114300" algn="l" defTabSz="666750">
            <a:lnSpc>
              <a:spcPct val="90000"/>
            </a:lnSpc>
            <a:spcBef>
              <a:spcPct val="0"/>
            </a:spcBef>
            <a:spcAft>
              <a:spcPct val="15000"/>
            </a:spcAft>
            <a:buChar char="••"/>
          </a:pPr>
          <a:r>
            <a:rPr lang="en-US" sz="1500" kern="1200" dirty="0" smtClean="0"/>
            <a:t>Contribution is based on actuarial calculations so that funding of future benefits is adequate </a:t>
          </a:r>
          <a:endParaRPr lang="en-US" sz="1500" kern="1200" dirty="0"/>
        </a:p>
      </dsp:txBody>
      <dsp:txXfrm>
        <a:off x="4681243" y="448860"/>
        <a:ext cx="2097414" cy="2779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B9CF0-3FB4-45A3-8D00-697E8738C933}">
      <dsp:nvSpPr>
        <dsp:cNvPr id="0" name=""/>
        <dsp:cNvSpPr/>
      </dsp:nvSpPr>
      <dsp:spPr>
        <a:xfrm>
          <a:off x="3404314" y="2343971"/>
          <a:ext cx="917558" cy="436674"/>
        </a:xfrm>
        <a:custGeom>
          <a:avLst/>
          <a:gdLst/>
          <a:ahLst/>
          <a:cxnLst/>
          <a:rect l="0" t="0" r="0" b="0"/>
          <a:pathLst>
            <a:path>
              <a:moveTo>
                <a:pt x="0" y="0"/>
              </a:moveTo>
              <a:lnTo>
                <a:pt x="0" y="297580"/>
              </a:lnTo>
              <a:lnTo>
                <a:pt x="917558" y="297580"/>
              </a:lnTo>
              <a:lnTo>
                <a:pt x="917558" y="43667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9C71C-C70E-419E-B357-D8077A8D50E8}">
      <dsp:nvSpPr>
        <dsp:cNvPr id="0" name=""/>
        <dsp:cNvSpPr/>
      </dsp:nvSpPr>
      <dsp:spPr>
        <a:xfrm>
          <a:off x="2486755" y="2343971"/>
          <a:ext cx="917558" cy="436674"/>
        </a:xfrm>
        <a:custGeom>
          <a:avLst/>
          <a:gdLst/>
          <a:ahLst/>
          <a:cxnLst/>
          <a:rect l="0" t="0" r="0" b="0"/>
          <a:pathLst>
            <a:path>
              <a:moveTo>
                <a:pt x="917558" y="0"/>
              </a:moveTo>
              <a:lnTo>
                <a:pt x="917558" y="297580"/>
              </a:lnTo>
              <a:lnTo>
                <a:pt x="0" y="297580"/>
              </a:lnTo>
              <a:lnTo>
                <a:pt x="0" y="43667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E8728B-06D1-4DA6-B0D2-A5CAA08C0544}">
      <dsp:nvSpPr>
        <dsp:cNvPr id="0" name=""/>
        <dsp:cNvSpPr/>
      </dsp:nvSpPr>
      <dsp:spPr>
        <a:xfrm>
          <a:off x="2486755" y="953870"/>
          <a:ext cx="917558" cy="436674"/>
        </a:xfrm>
        <a:custGeom>
          <a:avLst/>
          <a:gdLst/>
          <a:ahLst/>
          <a:cxnLst/>
          <a:rect l="0" t="0" r="0" b="0"/>
          <a:pathLst>
            <a:path>
              <a:moveTo>
                <a:pt x="0" y="0"/>
              </a:moveTo>
              <a:lnTo>
                <a:pt x="0" y="297580"/>
              </a:lnTo>
              <a:lnTo>
                <a:pt x="917558" y="297580"/>
              </a:lnTo>
              <a:lnTo>
                <a:pt x="917558" y="43667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E2FF5-851F-4C98-B18D-E4601194627C}">
      <dsp:nvSpPr>
        <dsp:cNvPr id="0" name=""/>
        <dsp:cNvSpPr/>
      </dsp:nvSpPr>
      <dsp:spPr>
        <a:xfrm>
          <a:off x="1569196" y="953870"/>
          <a:ext cx="917558" cy="436674"/>
        </a:xfrm>
        <a:custGeom>
          <a:avLst/>
          <a:gdLst/>
          <a:ahLst/>
          <a:cxnLst/>
          <a:rect l="0" t="0" r="0" b="0"/>
          <a:pathLst>
            <a:path>
              <a:moveTo>
                <a:pt x="917558" y="0"/>
              </a:moveTo>
              <a:lnTo>
                <a:pt x="917558" y="297580"/>
              </a:lnTo>
              <a:lnTo>
                <a:pt x="0" y="297580"/>
              </a:lnTo>
              <a:lnTo>
                <a:pt x="0" y="43667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6A5C1-2CFE-4C65-B3AC-78FA6093B94F}">
      <dsp:nvSpPr>
        <dsp:cNvPr id="0" name=""/>
        <dsp:cNvSpPr/>
      </dsp:nvSpPr>
      <dsp:spPr>
        <a:xfrm>
          <a:off x="1736025" y="443"/>
          <a:ext cx="1501459" cy="9534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77C2F-69D9-47B1-90A4-C84BA6A146CD}">
      <dsp:nvSpPr>
        <dsp:cNvPr id="0" name=""/>
        <dsp:cNvSpPr/>
      </dsp:nvSpPr>
      <dsp:spPr>
        <a:xfrm>
          <a:off x="1902854" y="158930"/>
          <a:ext cx="1501459" cy="95342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Defined Benefit Plans</a:t>
          </a:r>
          <a:endParaRPr lang="en-US" sz="1600" kern="1200" dirty="0"/>
        </a:p>
      </dsp:txBody>
      <dsp:txXfrm>
        <a:off x="1930779" y="186855"/>
        <a:ext cx="1445609" cy="897576"/>
      </dsp:txXfrm>
    </dsp:sp>
    <dsp:sp modelId="{4E5078F1-BDAB-4D36-BCD2-40FC40B3E9FD}">
      <dsp:nvSpPr>
        <dsp:cNvPr id="0" name=""/>
        <dsp:cNvSpPr/>
      </dsp:nvSpPr>
      <dsp:spPr>
        <a:xfrm>
          <a:off x="818467" y="1390544"/>
          <a:ext cx="1501459" cy="95342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B5201A-3121-43DA-930E-68B4D79C7FFD}">
      <dsp:nvSpPr>
        <dsp:cNvPr id="0" name=""/>
        <dsp:cNvSpPr/>
      </dsp:nvSpPr>
      <dsp:spPr>
        <a:xfrm>
          <a:off x="985295" y="1549032"/>
          <a:ext cx="1501459" cy="95342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Single- Employer Pension Plans</a:t>
          </a:r>
          <a:endParaRPr lang="en-US" sz="1600" kern="1200" dirty="0"/>
        </a:p>
      </dsp:txBody>
      <dsp:txXfrm>
        <a:off x="1013220" y="1576957"/>
        <a:ext cx="1445609" cy="897576"/>
      </dsp:txXfrm>
    </dsp:sp>
    <dsp:sp modelId="{04EED866-5EBA-4D39-98F4-5B852B16A99C}">
      <dsp:nvSpPr>
        <dsp:cNvPr id="0" name=""/>
        <dsp:cNvSpPr/>
      </dsp:nvSpPr>
      <dsp:spPr>
        <a:xfrm>
          <a:off x="2653584" y="1390544"/>
          <a:ext cx="1501459" cy="95342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3BCC1-C8E3-49CB-A497-AFFE00E74AAE}">
      <dsp:nvSpPr>
        <dsp:cNvPr id="0" name=""/>
        <dsp:cNvSpPr/>
      </dsp:nvSpPr>
      <dsp:spPr>
        <a:xfrm>
          <a:off x="2820413" y="1549032"/>
          <a:ext cx="1501459" cy="95342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Multiple- Employer Pension Plans</a:t>
          </a:r>
          <a:endParaRPr lang="en-US" sz="1600" kern="1200" dirty="0"/>
        </a:p>
      </dsp:txBody>
      <dsp:txXfrm>
        <a:off x="2848338" y="1576957"/>
        <a:ext cx="1445609" cy="897576"/>
      </dsp:txXfrm>
    </dsp:sp>
    <dsp:sp modelId="{6D73D311-C771-4292-9913-251F424EBEF6}">
      <dsp:nvSpPr>
        <dsp:cNvPr id="0" name=""/>
        <dsp:cNvSpPr/>
      </dsp:nvSpPr>
      <dsp:spPr>
        <a:xfrm>
          <a:off x="1736025" y="2780646"/>
          <a:ext cx="1501459" cy="953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D0134-D569-4CD9-8D19-3281F145AAC4}">
      <dsp:nvSpPr>
        <dsp:cNvPr id="0" name=""/>
        <dsp:cNvSpPr/>
      </dsp:nvSpPr>
      <dsp:spPr>
        <a:xfrm>
          <a:off x="1902854" y="2939133"/>
          <a:ext cx="1501459" cy="953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Agent</a:t>
          </a:r>
          <a:endParaRPr lang="en-US" sz="1600" kern="1200" dirty="0"/>
        </a:p>
      </dsp:txBody>
      <dsp:txXfrm>
        <a:off x="1930779" y="2967058"/>
        <a:ext cx="1445609" cy="897576"/>
      </dsp:txXfrm>
    </dsp:sp>
    <dsp:sp modelId="{7A5D76B8-D544-4F1C-99E4-1F6C99B68EF0}">
      <dsp:nvSpPr>
        <dsp:cNvPr id="0" name=""/>
        <dsp:cNvSpPr/>
      </dsp:nvSpPr>
      <dsp:spPr>
        <a:xfrm>
          <a:off x="3571143" y="2780646"/>
          <a:ext cx="1501459" cy="953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38F1E-4858-486F-B1CD-3935A0E5B298}">
      <dsp:nvSpPr>
        <dsp:cNvPr id="0" name=""/>
        <dsp:cNvSpPr/>
      </dsp:nvSpPr>
      <dsp:spPr>
        <a:xfrm>
          <a:off x="3737972" y="2939133"/>
          <a:ext cx="1501459" cy="953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Cost-Sharing</a:t>
          </a:r>
          <a:endParaRPr lang="en-US" sz="1600" kern="1200" dirty="0"/>
        </a:p>
      </dsp:txBody>
      <dsp:txXfrm>
        <a:off x="3765897" y="2967058"/>
        <a:ext cx="1445609" cy="8975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44DDA-0E4D-47EA-B0A5-F7D17046CDC4}">
      <dsp:nvSpPr>
        <dsp:cNvPr id="0" name=""/>
        <dsp:cNvSpPr/>
      </dsp:nvSpPr>
      <dsp:spPr>
        <a:xfrm rot="16200000">
          <a:off x="-709288" y="711055"/>
          <a:ext cx="3155793" cy="1733682"/>
        </a:xfrm>
        <a:prstGeom prst="flowChartManualOperation">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279" bIns="0" numCol="1" spcCol="1270" anchor="t" anchorCtr="0">
          <a:noAutofit/>
        </a:bodyPr>
        <a:lstStyle/>
        <a:p>
          <a:pPr lvl="0" algn="l" defTabSz="844550">
            <a:lnSpc>
              <a:spcPct val="90000"/>
            </a:lnSpc>
            <a:spcBef>
              <a:spcPct val="0"/>
            </a:spcBef>
            <a:spcAft>
              <a:spcPct val="35000"/>
            </a:spcAft>
          </a:pPr>
          <a:r>
            <a:rPr lang="en-US" sz="1900" kern="1200" dirty="0" smtClean="0"/>
            <a:t>Total Pension Liability</a:t>
          </a:r>
          <a:endParaRPr lang="en-US" sz="1900" kern="1200" dirty="0"/>
        </a:p>
        <a:p>
          <a:pPr marL="114300" lvl="1" indent="-114300" algn="l" defTabSz="666750">
            <a:lnSpc>
              <a:spcPct val="90000"/>
            </a:lnSpc>
            <a:spcBef>
              <a:spcPct val="0"/>
            </a:spcBef>
            <a:spcAft>
              <a:spcPct val="15000"/>
            </a:spcAft>
            <a:buChar char="••"/>
          </a:pPr>
          <a:r>
            <a:rPr lang="en-US" sz="1500" kern="1200" dirty="0" smtClean="0"/>
            <a:t>Projected value of benefit payments for past service</a:t>
          </a:r>
          <a:endParaRPr lang="en-US" sz="1500" kern="1200" dirty="0"/>
        </a:p>
      </dsp:txBody>
      <dsp:txXfrm rot="5400000">
        <a:off x="1767" y="631159"/>
        <a:ext cx="1733682" cy="1893475"/>
      </dsp:txXfrm>
    </dsp:sp>
    <dsp:sp modelId="{C21F213F-AE45-49FE-838E-5C8B33F750C9}">
      <dsp:nvSpPr>
        <dsp:cNvPr id="0" name=""/>
        <dsp:cNvSpPr/>
      </dsp:nvSpPr>
      <dsp:spPr>
        <a:xfrm rot="16200000">
          <a:off x="1154419" y="711055"/>
          <a:ext cx="3155793" cy="1733682"/>
        </a:xfrm>
        <a:prstGeom prst="flowChartManualOperation">
          <a:avLst/>
        </a:prstGeom>
        <a:solidFill>
          <a:schemeClr val="accent1">
            <a:shade val="50000"/>
            <a:hueOff val="8730"/>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279" bIns="0" numCol="1" spcCol="1270" anchor="t" anchorCtr="0">
          <a:noAutofit/>
        </a:bodyPr>
        <a:lstStyle/>
        <a:p>
          <a:pPr lvl="0" algn="l" defTabSz="844550">
            <a:lnSpc>
              <a:spcPct val="90000"/>
            </a:lnSpc>
            <a:spcBef>
              <a:spcPct val="0"/>
            </a:spcBef>
            <a:spcAft>
              <a:spcPct val="35000"/>
            </a:spcAft>
          </a:pPr>
          <a:r>
            <a:rPr lang="en-US" sz="1900" kern="1200" dirty="0" smtClean="0">
              <a:solidFill>
                <a:srgbClr val="000000"/>
              </a:solidFill>
            </a:rPr>
            <a:t>Service Cost</a:t>
          </a:r>
          <a:endParaRPr lang="en-US" sz="1900" kern="1200" dirty="0">
            <a:solidFill>
              <a:srgbClr val="000000"/>
            </a:solidFill>
          </a:endParaRPr>
        </a:p>
        <a:p>
          <a:pPr marL="114300" lvl="1" indent="-114300" algn="l" defTabSz="666750">
            <a:lnSpc>
              <a:spcPct val="90000"/>
            </a:lnSpc>
            <a:spcBef>
              <a:spcPct val="0"/>
            </a:spcBef>
            <a:spcAft>
              <a:spcPct val="15000"/>
            </a:spcAft>
            <a:buChar char="••"/>
          </a:pPr>
          <a:r>
            <a:rPr lang="en-US" sz="1500" kern="1200" dirty="0" smtClean="0">
              <a:solidFill>
                <a:srgbClr val="000000"/>
              </a:solidFill>
            </a:rPr>
            <a:t>Changes in total pension liability</a:t>
          </a:r>
          <a:endParaRPr lang="en-US" sz="1500" kern="1200" dirty="0">
            <a:solidFill>
              <a:srgbClr val="000000"/>
            </a:solidFill>
          </a:endParaRPr>
        </a:p>
      </dsp:txBody>
      <dsp:txXfrm rot="5400000">
        <a:off x="1865474" y="631159"/>
        <a:ext cx="1733682" cy="1893475"/>
      </dsp:txXfrm>
    </dsp:sp>
    <dsp:sp modelId="{B113FF72-A9EB-45E3-AC3E-44E84F13FA76}">
      <dsp:nvSpPr>
        <dsp:cNvPr id="0" name=""/>
        <dsp:cNvSpPr/>
      </dsp:nvSpPr>
      <dsp:spPr>
        <a:xfrm rot="16200000">
          <a:off x="3018128" y="711055"/>
          <a:ext cx="3155793" cy="1733682"/>
        </a:xfrm>
        <a:prstGeom prst="flowChartManualOperation">
          <a:avLst/>
        </a:prstGeom>
        <a:solidFill>
          <a:schemeClr val="accent1">
            <a:shade val="50000"/>
            <a:hueOff val="17459"/>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279"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accent1">
                  <a:lumMod val="50000"/>
                </a:schemeClr>
              </a:solidFill>
            </a:rPr>
            <a:t>Net Pension Liability</a:t>
          </a:r>
          <a:endParaRPr lang="en-US" sz="1900" kern="1200" dirty="0">
            <a:solidFill>
              <a:schemeClr val="accent1">
                <a:lumMod val="5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50000"/>
                </a:schemeClr>
              </a:solidFill>
            </a:rPr>
            <a:t>Total pension liability minus plan net position</a:t>
          </a:r>
          <a:endParaRPr lang="en-US" sz="1500" kern="1200" dirty="0">
            <a:solidFill>
              <a:schemeClr val="accent1">
                <a:lumMod val="50000"/>
              </a:schemeClr>
            </a:solidFill>
          </a:endParaRPr>
        </a:p>
      </dsp:txBody>
      <dsp:txXfrm rot="5400000">
        <a:off x="3729183" y="631159"/>
        <a:ext cx="1733682" cy="1893475"/>
      </dsp:txXfrm>
    </dsp:sp>
    <dsp:sp modelId="{7865D33E-E787-4C0C-8EF6-D644C4B3E24D}">
      <dsp:nvSpPr>
        <dsp:cNvPr id="0" name=""/>
        <dsp:cNvSpPr/>
      </dsp:nvSpPr>
      <dsp:spPr>
        <a:xfrm rot="16200000">
          <a:off x="4881836" y="711055"/>
          <a:ext cx="3155793" cy="1733682"/>
        </a:xfrm>
        <a:prstGeom prst="flowChartManualOperation">
          <a:avLst/>
        </a:prstGeom>
        <a:solidFill>
          <a:schemeClr val="accent1">
            <a:shade val="50000"/>
            <a:hueOff val="8730"/>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279" bIns="0" numCol="1" spcCol="1270" anchor="t" anchorCtr="0">
          <a:noAutofit/>
        </a:bodyPr>
        <a:lstStyle/>
        <a:p>
          <a:pPr lvl="0" algn="l" defTabSz="844550">
            <a:lnSpc>
              <a:spcPct val="90000"/>
            </a:lnSpc>
            <a:spcBef>
              <a:spcPct val="0"/>
            </a:spcBef>
            <a:spcAft>
              <a:spcPct val="35000"/>
            </a:spcAft>
          </a:pPr>
          <a:r>
            <a:rPr lang="en-US" sz="1900" kern="1200" dirty="0" smtClean="0">
              <a:solidFill>
                <a:srgbClr val="000000"/>
              </a:solidFill>
            </a:rPr>
            <a:t>Covered Payroll</a:t>
          </a:r>
          <a:endParaRPr lang="en-US" sz="1900" kern="1200" dirty="0">
            <a:solidFill>
              <a:srgbClr val="000000"/>
            </a:solidFill>
          </a:endParaRPr>
        </a:p>
        <a:p>
          <a:pPr marL="114300" lvl="1" indent="-114300" algn="l" defTabSz="666750">
            <a:lnSpc>
              <a:spcPct val="90000"/>
            </a:lnSpc>
            <a:spcBef>
              <a:spcPct val="0"/>
            </a:spcBef>
            <a:spcAft>
              <a:spcPct val="15000"/>
            </a:spcAft>
            <a:buChar char="••"/>
          </a:pPr>
          <a:r>
            <a:rPr lang="en-US" sz="1500" kern="1200" dirty="0" smtClean="0">
              <a:solidFill>
                <a:srgbClr val="000000"/>
              </a:solidFill>
            </a:rPr>
            <a:t>Payroll costs on which the contributions to the pension plan are based</a:t>
          </a:r>
          <a:endParaRPr lang="en-US" sz="1500" kern="1200" dirty="0">
            <a:solidFill>
              <a:srgbClr val="000000"/>
            </a:solidFill>
          </a:endParaRPr>
        </a:p>
      </dsp:txBody>
      <dsp:txXfrm rot="5400000">
        <a:off x="5592891" y="631159"/>
        <a:ext cx="1733682" cy="189347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smtClean="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237940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80BF1D-82C5-4B07-9530-634098E268C1}" type="slidenum">
              <a:rPr lang="en-US" altLang="en-US" smtClean="0">
                <a:cs typeface="Arial" pitchFamily="34" charset="0"/>
              </a:rPr>
              <a:pPr eaLnBrk="1" hangingPunct="1">
                <a:spcBef>
                  <a:spcPct val="0"/>
                </a:spcBef>
              </a:pPr>
              <a:t>4</a:t>
            </a:fld>
            <a:endParaRPr lang="en-US" altLang="en-US" dirty="0" smtClean="0">
              <a:cs typeface="Arial" pitchFamily="34" charset="0"/>
            </a:endParaRPr>
          </a:p>
        </p:txBody>
      </p:sp>
      <p:sp>
        <p:nvSpPr>
          <p:cNvPr id="4710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0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2</a:t>
            </a:r>
          </a:p>
        </p:txBody>
      </p:sp>
      <p:sp>
        <p:nvSpPr>
          <p:cNvPr id="4710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1" name="Rectangle 6"/>
          <p:cNvSpPr>
            <a:spLocks noGrp="1" noRot="1" noChangeAspect="1" noChangeArrowheads="1" noTextEdit="1"/>
          </p:cNvSpPr>
          <p:nvPr>
            <p:ph type="sldImg"/>
          </p:nvPr>
        </p:nvSpPr>
        <p:spPr>
          <a:xfrm>
            <a:off x="1065213" y="692150"/>
            <a:ext cx="4727575" cy="3416300"/>
          </a:xfrm>
          <a:ln w="12700" cap="flat"/>
        </p:spPr>
      </p:sp>
      <p:sp>
        <p:nvSpPr>
          <p:cNvPr id="47112"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58648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425329237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153785148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372807070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162588737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299022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174787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75294051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156554766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81958063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397920059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102974275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84632" y="1387475"/>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8-</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 </a:t>
            </a:r>
            <a:r>
              <a:rPr lang="en-US" sz="900" b="0" i="1" dirty="0" smtClean="0">
                <a:solidFill>
                  <a:schemeClr val="tx1"/>
                </a:solidFill>
                <a:latin typeface="Arial"/>
              </a:rPr>
              <a:t>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384700387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
        <p:nvSpPr>
          <p:cNvPr id="10" name="Footer Placeholder 1"/>
          <p:cNvSpPr>
            <a:spLocks noGrp="1"/>
          </p:cNvSpPr>
          <p:nvPr>
            <p:ph type="ftr" sz="quarter" idx="11"/>
          </p:nvPr>
        </p:nvSpPr>
        <p:spPr>
          <a:xfrm>
            <a:off x="197539" y="5433833"/>
            <a:ext cx="7789768" cy="509767"/>
          </a:xfrm>
        </p:spPr>
        <p:txBody>
          <a:bodyPr/>
          <a:lstStyle/>
          <a:p>
            <a:pPr>
              <a:defRPr/>
            </a:pPr>
            <a:r>
              <a:rPr lang="en-US" dirty="0" smtClean="0">
                <a:solidFill>
                  <a:schemeClr val="bg1"/>
                </a:solidFill>
                <a:latin typeface="Arial"/>
                <a:cs typeface="Arial"/>
              </a:rPr>
              <a:t>Copyright © </a:t>
            </a:r>
            <a:r>
              <a:rPr lang="en-US" dirty="0" smtClean="0">
                <a:solidFill>
                  <a:schemeClr val="bg1"/>
                </a:solidFill>
                <a:latin typeface="Arial"/>
                <a:cs typeface="Arial"/>
              </a:rPr>
              <a:t>2019 </a:t>
            </a:r>
            <a:r>
              <a:rPr lang="en-US" dirty="0" smtClean="0">
                <a:solidFill>
                  <a:schemeClr val="bg1"/>
                </a:solidFill>
                <a:latin typeface="Arial"/>
                <a:cs typeface="Arial"/>
              </a:rPr>
              <a:t>McGraw-Hill Education. </a:t>
            </a:r>
            <a:r>
              <a:rPr lang="en-US" dirty="0" smtClean="0">
                <a:solidFill>
                  <a:schemeClr val="bg1"/>
                </a:solidFill>
                <a:latin typeface="Arial"/>
                <a:cs typeface="Arial"/>
              </a:rPr>
              <a:t>All </a:t>
            </a:r>
            <a:r>
              <a:rPr lang="en-US" dirty="0" smtClean="0">
                <a:solidFill>
                  <a:schemeClr val="bg1"/>
                </a:solidFill>
                <a:latin typeface="Arial"/>
                <a:cs typeface="Arial"/>
              </a:rPr>
              <a:t>rights reserved. No reproduction or distribution without the prior written consent of McGraw-Hill Education.</a:t>
            </a:r>
            <a:endParaRPr lang="en-US" dirty="0">
              <a:solidFill>
                <a:schemeClr val="bg1"/>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Tax Custodial Fund Example</a:t>
            </a:r>
            <a:endParaRPr lang="en-US" sz="3200" b="1" dirty="0"/>
          </a:p>
        </p:txBody>
      </p:sp>
      <p:graphicFrame>
        <p:nvGraphicFramePr>
          <p:cNvPr id="5" name="Diagram 4"/>
          <p:cNvGraphicFramePr/>
          <p:nvPr>
            <p:extLst>
              <p:ext uri="{D42A27DB-BD31-4B8C-83A1-F6EECF244321}">
                <p14:modId xmlns:p14="http://schemas.microsoft.com/office/powerpoint/2010/main" val="2319213488"/>
              </p:ext>
            </p:extLst>
          </p:nvPr>
        </p:nvGraphicFramePr>
        <p:xfrm>
          <a:off x="467833" y="1483241"/>
          <a:ext cx="7400259" cy="4258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57200" y="1584251"/>
            <a:ext cx="2424223" cy="1631216"/>
          </a:xfrm>
          <a:prstGeom prst="rect">
            <a:avLst/>
          </a:prstGeom>
          <a:noFill/>
        </p:spPr>
        <p:txBody>
          <a:bodyPr wrap="square" rtlCol="0">
            <a:spAutoFit/>
          </a:bodyPr>
          <a:lstStyle/>
          <a:p>
            <a:r>
              <a:rPr lang="en-US" sz="2000" dirty="0" smtClean="0">
                <a:latin typeface="+mn-lt"/>
              </a:rPr>
              <a:t>A county official collects all property taxes for property owned within the county . . . </a:t>
            </a:r>
            <a:endParaRPr lang="en-US" sz="2000" dirty="0">
              <a:latin typeface="+mn-lt"/>
            </a:endParaRPr>
          </a:p>
        </p:txBody>
      </p:sp>
      <p:sp>
        <p:nvSpPr>
          <p:cNvPr id="7" name="TextBox 6"/>
          <p:cNvSpPr txBox="1"/>
          <p:nvPr/>
        </p:nvSpPr>
        <p:spPr>
          <a:xfrm>
            <a:off x="6188149" y="3438751"/>
            <a:ext cx="1754372" cy="1938992"/>
          </a:xfrm>
          <a:prstGeom prst="rect">
            <a:avLst/>
          </a:prstGeom>
          <a:noFill/>
        </p:spPr>
        <p:txBody>
          <a:bodyPr wrap="square" rtlCol="0">
            <a:spAutoFit/>
          </a:bodyPr>
          <a:lstStyle/>
          <a:p>
            <a:r>
              <a:rPr lang="en-US" sz="2000" dirty="0" smtClean="0">
                <a:latin typeface="+mn-lt"/>
              </a:rPr>
              <a:t>. . . then distributes them to the appropriate fund or government.</a:t>
            </a:r>
            <a:endParaRPr lang="en-US" sz="2000" dirty="0">
              <a:latin typeface="+mn-lt"/>
            </a:endParaRPr>
          </a:p>
        </p:txBody>
      </p:sp>
    </p:spTree>
    <p:extLst>
      <p:ext uri="{BB962C8B-B14F-4D97-AF65-F5344CB8AC3E}">
        <p14:creationId xmlns:p14="http://schemas.microsoft.com/office/powerpoint/2010/main" val="23804727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Tax Custodial Fund Accounting</a:t>
            </a:r>
            <a:endParaRPr lang="en-US" sz="3200" b="1" dirty="0"/>
          </a:p>
        </p:txBody>
      </p:sp>
      <p:sp>
        <p:nvSpPr>
          <p:cNvPr id="3" name="Content Placeholder 2"/>
          <p:cNvSpPr>
            <a:spLocks noGrp="1"/>
          </p:cNvSpPr>
          <p:nvPr>
            <p:ph idx="1"/>
          </p:nvPr>
        </p:nvSpPr>
        <p:spPr>
          <a:xfrm>
            <a:off x="378506" y="1567089"/>
            <a:ext cx="7407275" cy="3921125"/>
          </a:xfrm>
        </p:spPr>
        <p:txBody>
          <a:bodyPr/>
          <a:lstStyle/>
          <a:p>
            <a:pPr>
              <a:spcBef>
                <a:spcPts val="1200"/>
              </a:spcBef>
            </a:pPr>
            <a:r>
              <a:rPr lang="en-US" sz="2400" dirty="0" smtClean="0"/>
              <a:t>Managing a tax custodial fund is complicated by the fact that tax payments are received at various times – some early, some on time, some late, some not at all.</a:t>
            </a:r>
          </a:p>
          <a:p>
            <a:pPr>
              <a:spcBef>
                <a:spcPts val="1200"/>
              </a:spcBef>
            </a:pPr>
            <a:r>
              <a:rPr lang="en-US" sz="2400" dirty="0" smtClean="0"/>
              <a:t>A further complication is that the rates for the various funds and governments may change from year to year.</a:t>
            </a:r>
          </a:p>
          <a:p>
            <a:pPr>
              <a:spcBef>
                <a:spcPts val="1200"/>
              </a:spcBef>
            </a:pPr>
            <a:r>
              <a:rPr lang="en-US" sz="2400" dirty="0" smtClean="0"/>
              <a:t>In addition, the collector is allowed to withhold a portion of the taxes collected to compensate for the resources used to facilitate the collection.</a:t>
            </a:r>
            <a:endParaRPr lang="en-US" sz="2400" dirty="0"/>
          </a:p>
        </p:txBody>
      </p:sp>
    </p:spTree>
    <p:extLst>
      <p:ext uri="{BB962C8B-B14F-4D97-AF65-F5344CB8AC3E}">
        <p14:creationId xmlns:p14="http://schemas.microsoft.com/office/powerpoint/2010/main" val="23057373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Real Estate Tax Bill</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3099216476"/>
              </p:ext>
            </p:extLst>
          </p:nvPr>
        </p:nvGraphicFramePr>
        <p:xfrm>
          <a:off x="490652" y="1416204"/>
          <a:ext cx="7437864" cy="4146793"/>
        </p:xfrm>
        <a:graphic>
          <a:graphicData uri="http://schemas.openxmlformats.org/drawingml/2006/table">
            <a:tbl>
              <a:tblPr/>
              <a:tblGrid>
                <a:gridCol w="2303950"/>
                <a:gridCol w="1169043"/>
                <a:gridCol w="1003639"/>
                <a:gridCol w="1053324"/>
                <a:gridCol w="894331"/>
                <a:gridCol w="1013577"/>
              </a:tblGrid>
              <a:tr h="177691">
                <a:tc gridSpan="6">
                  <a:txBody>
                    <a:bodyPr/>
                    <a:lstStyle/>
                    <a:p>
                      <a:r>
                        <a:rPr lang="en-US" sz="1400" dirty="0"/>
                        <a:t>Ad Valorem Taxes</a:t>
                      </a:r>
                    </a:p>
                  </a:txBody>
                  <a:tcPr marL="37463" marR="37463" marT="18731" marB="18731"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3044">
                <a:tc>
                  <a:txBody>
                    <a:bodyPr/>
                    <a:lstStyle/>
                    <a:p>
                      <a:r>
                        <a:rPr lang="en-US" sz="1400" u="sng" dirty="0"/>
                        <a:t>Taxing authority</a:t>
                      </a:r>
                    </a:p>
                  </a:txBody>
                  <a:tcPr marL="37463" marR="37463" marT="18731" marB="18731" anchor="ctr">
                    <a:lnL>
                      <a:noFill/>
                    </a:lnL>
                    <a:lnR>
                      <a:noFill/>
                    </a:lnR>
                    <a:lnT w="12700" cmpd="sng">
                      <a:noFill/>
                      <a:prstDash val="solid"/>
                    </a:lnT>
                    <a:lnB>
                      <a:noFill/>
                    </a:lnB>
                  </a:tcPr>
                </a:tc>
                <a:tc>
                  <a:txBody>
                    <a:bodyPr/>
                    <a:lstStyle/>
                    <a:p>
                      <a:r>
                        <a:rPr lang="en-US" sz="1400" u="sng" dirty="0" smtClean="0"/>
                        <a:t>Millage rate</a:t>
                      </a:r>
                      <a:endParaRPr lang="en-US" sz="1400" u="sng" dirty="0"/>
                    </a:p>
                  </a:txBody>
                  <a:tcPr marL="37463" marR="37463" marT="18731" marB="18731" anchor="ctr">
                    <a:lnL>
                      <a:noFill/>
                    </a:lnL>
                    <a:lnR>
                      <a:noFill/>
                    </a:lnR>
                    <a:lnT>
                      <a:noFill/>
                    </a:lnT>
                    <a:lnB>
                      <a:noFill/>
                    </a:lnB>
                  </a:tcPr>
                </a:tc>
                <a:tc>
                  <a:txBody>
                    <a:bodyPr/>
                    <a:lstStyle/>
                    <a:p>
                      <a:pPr algn="ctr"/>
                      <a:r>
                        <a:rPr lang="en-US" sz="1400" u="sng" dirty="0"/>
                        <a:t>Assessed</a:t>
                      </a:r>
                    </a:p>
                  </a:txBody>
                  <a:tcPr marL="37463" marR="37463" marT="18731" marB="18731" anchor="ctr">
                    <a:lnL>
                      <a:noFill/>
                    </a:lnL>
                    <a:lnR>
                      <a:noFill/>
                    </a:lnR>
                    <a:lnT>
                      <a:noFill/>
                    </a:lnT>
                    <a:lnB>
                      <a:noFill/>
                    </a:lnB>
                  </a:tcPr>
                </a:tc>
                <a:tc>
                  <a:txBody>
                    <a:bodyPr/>
                    <a:lstStyle/>
                    <a:p>
                      <a:pPr algn="ctr"/>
                      <a:r>
                        <a:rPr lang="en-US" sz="1400" u="sng" dirty="0"/>
                        <a:t>Exemption</a:t>
                      </a:r>
                    </a:p>
                  </a:txBody>
                  <a:tcPr marL="37463" marR="37463" marT="18731" marB="18731" anchor="ctr">
                    <a:lnL>
                      <a:noFill/>
                    </a:lnL>
                    <a:lnR>
                      <a:noFill/>
                    </a:lnR>
                    <a:lnT>
                      <a:noFill/>
                    </a:lnT>
                    <a:lnB>
                      <a:noFill/>
                    </a:lnB>
                  </a:tcPr>
                </a:tc>
                <a:tc>
                  <a:txBody>
                    <a:bodyPr/>
                    <a:lstStyle/>
                    <a:p>
                      <a:pPr algn="ctr"/>
                      <a:r>
                        <a:rPr lang="en-US" sz="1400" u="sng" dirty="0"/>
                        <a:t>Taxable</a:t>
                      </a:r>
                    </a:p>
                  </a:txBody>
                  <a:tcPr marL="37463" marR="37463" marT="18731" marB="18731" anchor="ctr">
                    <a:lnL>
                      <a:noFill/>
                    </a:lnL>
                    <a:lnR>
                      <a:noFill/>
                    </a:lnR>
                    <a:lnT>
                      <a:noFill/>
                    </a:lnT>
                    <a:lnB>
                      <a:noFill/>
                    </a:lnB>
                  </a:tcPr>
                </a:tc>
                <a:tc>
                  <a:txBody>
                    <a:bodyPr/>
                    <a:lstStyle/>
                    <a:p>
                      <a:pPr algn="ctr"/>
                      <a:r>
                        <a:rPr lang="en-US" sz="1400" u="sng" dirty="0"/>
                        <a:t>Tax</a:t>
                      </a:r>
                    </a:p>
                  </a:txBody>
                  <a:tcPr marL="37463" marR="37463" marT="18731" marB="18731" anchor="ctr">
                    <a:lnL>
                      <a:noFill/>
                    </a:lnL>
                    <a:lnR>
                      <a:noFill/>
                    </a:lnR>
                    <a:lnT>
                      <a:noFill/>
                    </a:lnT>
                    <a:lnB>
                      <a:noFill/>
                    </a:lnB>
                  </a:tcPr>
                </a:tc>
              </a:tr>
              <a:tr h="315333">
                <a:tc>
                  <a:txBody>
                    <a:bodyPr/>
                    <a:lstStyle/>
                    <a:p>
                      <a:r>
                        <a:rPr lang="en-US" sz="1400" dirty="0"/>
                        <a:t>COUNTY OPERATING</a:t>
                      </a:r>
                    </a:p>
                  </a:txBody>
                  <a:tcPr marL="37463" marR="37463" marT="18731" marB="18731" anchor="ctr">
                    <a:lnL>
                      <a:noFill/>
                    </a:lnL>
                    <a:lnR>
                      <a:noFill/>
                    </a:lnR>
                    <a:lnT>
                      <a:noFill/>
                    </a:lnT>
                    <a:lnB>
                      <a:noFill/>
                    </a:lnB>
                  </a:tcPr>
                </a:tc>
                <a:tc>
                  <a:txBody>
                    <a:bodyPr/>
                    <a:lstStyle/>
                    <a:p>
                      <a:pPr algn="ctr"/>
                      <a:r>
                        <a:rPr lang="en-US" sz="1400" dirty="0"/>
                        <a:t>5.7339</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$50,000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$170,736</a:t>
                      </a:r>
                      <a:endParaRPr lang="en-US" sz="1400" dirty="0"/>
                    </a:p>
                  </a:txBody>
                  <a:tcPr marL="37463" marR="37463" marT="18731" marB="18731" anchor="ctr">
                    <a:lnL>
                      <a:noFill/>
                    </a:lnL>
                    <a:lnR>
                      <a:noFill/>
                    </a:lnR>
                    <a:lnT>
                      <a:noFill/>
                    </a:lnT>
                    <a:lnB>
                      <a:noFill/>
                    </a:lnB>
                  </a:tcPr>
                </a:tc>
                <a:tc>
                  <a:txBody>
                    <a:bodyPr/>
                    <a:lstStyle/>
                    <a:p>
                      <a:pPr algn="r"/>
                      <a:r>
                        <a:rPr lang="en-US" sz="1400" dirty="0"/>
                        <a:t>$978.98</a:t>
                      </a:r>
                    </a:p>
                  </a:txBody>
                  <a:tcPr marL="37463" marR="37463" marT="18731" marB="18731" anchor="ctr">
                    <a:lnL>
                      <a:noFill/>
                    </a:lnL>
                    <a:lnR>
                      <a:noFill/>
                    </a:lnR>
                    <a:lnT>
                      <a:noFill/>
                    </a:lnT>
                    <a:lnB>
                      <a:noFill/>
                    </a:lnB>
                  </a:tcPr>
                </a:tc>
              </a:tr>
              <a:tr h="303741">
                <a:tc>
                  <a:txBody>
                    <a:bodyPr/>
                    <a:lstStyle/>
                    <a:p>
                      <a:r>
                        <a:rPr lang="en-US" sz="1400" dirty="0"/>
                        <a:t>ENVIRONMENTAL LAND</a:t>
                      </a:r>
                    </a:p>
                  </a:txBody>
                  <a:tcPr marL="37463" marR="37463" marT="18731" marB="18731" anchor="ctr">
                    <a:lnL>
                      <a:noFill/>
                    </a:lnL>
                    <a:lnR>
                      <a:noFill/>
                    </a:lnR>
                    <a:lnT>
                      <a:noFill/>
                    </a:lnT>
                    <a:lnB>
                      <a:noFill/>
                    </a:lnB>
                  </a:tcPr>
                </a:tc>
                <a:tc>
                  <a:txBody>
                    <a:bodyPr/>
                    <a:lstStyle/>
                    <a:p>
                      <a:pPr algn="ctr"/>
                      <a:r>
                        <a:rPr lang="en-US" sz="1400" dirty="0"/>
                        <a:t>0.0604</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$50,000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$170,736</a:t>
                      </a:r>
                      <a:endParaRPr lang="en-US" sz="1400" dirty="0"/>
                    </a:p>
                  </a:txBody>
                  <a:tcPr marL="37463" marR="37463" marT="18731" marB="18731" anchor="ctr">
                    <a:lnL>
                      <a:noFill/>
                    </a:lnL>
                    <a:lnR>
                      <a:noFill/>
                    </a:lnR>
                    <a:lnT>
                      <a:noFill/>
                    </a:lnT>
                    <a:lnB>
                      <a:noFill/>
                    </a:lnB>
                  </a:tcPr>
                </a:tc>
                <a:tc>
                  <a:txBody>
                    <a:bodyPr/>
                    <a:lstStyle/>
                    <a:p>
                      <a:pPr algn="r"/>
                      <a:r>
                        <a:rPr lang="en-US" sz="1400" dirty="0"/>
                        <a:t>$10.31</a:t>
                      </a:r>
                    </a:p>
                  </a:txBody>
                  <a:tcPr marL="37463" marR="37463" marT="18731" marB="18731" anchor="ctr">
                    <a:lnL>
                      <a:noFill/>
                    </a:lnL>
                    <a:lnR>
                      <a:noFill/>
                    </a:lnR>
                    <a:lnT>
                      <a:noFill/>
                    </a:lnT>
                    <a:lnB>
                      <a:noFill/>
                    </a:lnB>
                  </a:tcPr>
                </a:tc>
              </a:tr>
              <a:tr h="283044">
                <a:tc>
                  <a:txBody>
                    <a:bodyPr/>
                    <a:lstStyle/>
                    <a:p>
                      <a:r>
                        <a:rPr lang="en-US" sz="1400" dirty="0"/>
                        <a:t>COUNTY M.S.T.U.</a:t>
                      </a:r>
                    </a:p>
                  </a:txBody>
                  <a:tcPr marL="37463" marR="37463" marT="18731" marB="18731" anchor="ctr">
                    <a:lnL>
                      <a:noFill/>
                    </a:lnL>
                    <a:lnR>
                      <a:noFill/>
                    </a:lnR>
                    <a:lnT>
                      <a:noFill/>
                    </a:lnT>
                    <a:lnB>
                      <a:noFill/>
                    </a:lnB>
                  </a:tcPr>
                </a:tc>
                <a:tc>
                  <a:txBody>
                    <a:bodyPr/>
                    <a:lstStyle/>
                    <a:p>
                      <a:pPr algn="ctr"/>
                      <a:r>
                        <a:rPr lang="en-US" sz="1400" dirty="0"/>
                        <a:t>4.3745</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$50,000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$170,736</a:t>
                      </a:r>
                      <a:endParaRPr lang="en-US" sz="1400" dirty="0"/>
                    </a:p>
                  </a:txBody>
                  <a:tcPr marL="37463" marR="37463" marT="18731" marB="18731" anchor="ctr">
                    <a:lnL>
                      <a:noFill/>
                    </a:lnL>
                    <a:lnR>
                      <a:noFill/>
                    </a:lnR>
                    <a:lnT>
                      <a:noFill/>
                    </a:lnT>
                    <a:lnB>
                      <a:noFill/>
                    </a:lnB>
                  </a:tcPr>
                </a:tc>
                <a:tc>
                  <a:txBody>
                    <a:bodyPr/>
                    <a:lstStyle/>
                    <a:p>
                      <a:pPr algn="r"/>
                      <a:r>
                        <a:rPr lang="en-US" sz="1400" dirty="0"/>
                        <a:t>$746.88</a:t>
                      </a:r>
                    </a:p>
                  </a:txBody>
                  <a:tcPr marL="37463" marR="37463" marT="18731" marB="18731" anchor="ctr">
                    <a:lnL>
                      <a:noFill/>
                    </a:lnL>
                    <a:lnR>
                      <a:noFill/>
                    </a:lnR>
                    <a:lnT>
                      <a:noFill/>
                    </a:lnT>
                    <a:lnB>
                      <a:noFill/>
                    </a:lnB>
                  </a:tcPr>
                </a:tc>
              </a:tr>
              <a:tr h="283044">
                <a:tc>
                  <a:txBody>
                    <a:bodyPr/>
                    <a:lstStyle/>
                    <a:p>
                      <a:r>
                        <a:rPr lang="en-US" sz="1400" dirty="0"/>
                        <a:t>LIBRARY-SERVICE</a:t>
                      </a:r>
                    </a:p>
                  </a:txBody>
                  <a:tcPr marL="37463" marR="37463" marT="18731" marB="18731" anchor="ctr">
                    <a:lnL>
                      <a:noFill/>
                    </a:lnL>
                    <a:lnR>
                      <a:noFill/>
                    </a:lnR>
                    <a:lnT>
                      <a:noFill/>
                    </a:lnT>
                    <a:lnB>
                      <a:noFill/>
                    </a:lnB>
                  </a:tcPr>
                </a:tc>
                <a:tc>
                  <a:txBody>
                    <a:bodyPr/>
                    <a:lstStyle/>
                    <a:p>
                      <a:pPr algn="ctr"/>
                      <a:r>
                        <a:rPr lang="en-US" sz="1400" dirty="0"/>
                        <a:t>0.5583</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$50,000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$170,736</a:t>
                      </a:r>
                      <a:endParaRPr lang="en-US" sz="1400" dirty="0"/>
                    </a:p>
                  </a:txBody>
                  <a:tcPr marL="37463" marR="37463" marT="18731" marB="18731" anchor="ctr">
                    <a:lnL>
                      <a:noFill/>
                    </a:lnL>
                    <a:lnR>
                      <a:noFill/>
                    </a:lnR>
                    <a:lnT>
                      <a:noFill/>
                    </a:lnT>
                    <a:lnB>
                      <a:noFill/>
                    </a:lnB>
                  </a:tcPr>
                </a:tc>
                <a:tc>
                  <a:txBody>
                    <a:bodyPr/>
                    <a:lstStyle/>
                    <a:p>
                      <a:pPr algn="r"/>
                      <a:r>
                        <a:rPr lang="en-US" sz="1400" dirty="0"/>
                        <a:t>$95.32</a:t>
                      </a:r>
                    </a:p>
                  </a:txBody>
                  <a:tcPr marL="37463" marR="37463" marT="18731" marB="18731" anchor="ctr">
                    <a:lnL>
                      <a:noFill/>
                    </a:lnL>
                    <a:lnR>
                      <a:noFill/>
                    </a:lnR>
                    <a:lnT>
                      <a:noFill/>
                    </a:lnT>
                    <a:lnB>
                      <a:noFill/>
                    </a:lnB>
                  </a:tcPr>
                </a:tc>
              </a:tr>
              <a:tr h="463256">
                <a:tc>
                  <a:txBody>
                    <a:bodyPr/>
                    <a:lstStyle/>
                    <a:p>
                      <a:r>
                        <a:rPr lang="en-US" sz="1400" dirty="0"/>
                        <a:t>PARK BONDS - UNINCORPORATED</a:t>
                      </a:r>
                    </a:p>
                  </a:txBody>
                  <a:tcPr marL="37463" marR="37463" marT="18731" marB="18731" anchor="ctr">
                    <a:lnL>
                      <a:noFill/>
                    </a:lnL>
                    <a:lnR>
                      <a:noFill/>
                    </a:lnR>
                    <a:lnT>
                      <a:noFill/>
                    </a:lnT>
                    <a:lnB>
                      <a:noFill/>
                    </a:lnB>
                  </a:tcPr>
                </a:tc>
                <a:tc>
                  <a:txBody>
                    <a:bodyPr/>
                    <a:lstStyle/>
                    <a:p>
                      <a:pPr algn="ctr"/>
                      <a:r>
                        <a:rPr lang="en-US" sz="1400" dirty="0"/>
                        <a:t>0.0259</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$50,000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$170,736</a:t>
                      </a:r>
                      <a:endParaRPr lang="en-US" sz="1400" dirty="0"/>
                    </a:p>
                  </a:txBody>
                  <a:tcPr marL="37463" marR="37463" marT="18731" marB="18731" anchor="ctr">
                    <a:lnL>
                      <a:noFill/>
                    </a:lnL>
                    <a:lnR>
                      <a:noFill/>
                    </a:lnR>
                    <a:lnT>
                      <a:noFill/>
                    </a:lnT>
                    <a:lnB>
                      <a:noFill/>
                    </a:lnB>
                  </a:tcPr>
                </a:tc>
                <a:tc>
                  <a:txBody>
                    <a:bodyPr/>
                    <a:lstStyle/>
                    <a:p>
                      <a:pPr algn="r"/>
                      <a:r>
                        <a:rPr lang="en-US" sz="1400" dirty="0"/>
                        <a:t>$4.42</a:t>
                      </a:r>
                    </a:p>
                  </a:txBody>
                  <a:tcPr marL="37463" marR="37463" marT="18731" marB="18731" anchor="ctr">
                    <a:lnL>
                      <a:noFill/>
                    </a:lnL>
                    <a:lnR>
                      <a:noFill/>
                    </a:lnR>
                    <a:lnT>
                      <a:noFill/>
                    </a:lnT>
                    <a:lnB>
                      <a:noFill/>
                    </a:lnB>
                  </a:tcPr>
                </a:tc>
              </a:tr>
              <a:tr h="283044">
                <a:tc>
                  <a:txBody>
                    <a:bodyPr/>
                    <a:lstStyle/>
                    <a:p>
                      <a:r>
                        <a:rPr lang="en-US" sz="1400" dirty="0"/>
                        <a:t>SCHOOL - LOCAL</a:t>
                      </a:r>
                    </a:p>
                  </a:txBody>
                  <a:tcPr marL="37463" marR="37463" marT="18731" marB="18731" anchor="ctr">
                    <a:lnL>
                      <a:noFill/>
                    </a:lnL>
                    <a:lnR>
                      <a:noFill/>
                    </a:lnR>
                    <a:lnT>
                      <a:noFill/>
                    </a:lnT>
                    <a:lnB>
                      <a:noFill/>
                    </a:lnB>
                  </a:tcPr>
                </a:tc>
                <a:tc>
                  <a:txBody>
                    <a:bodyPr/>
                    <a:lstStyle/>
                    <a:p>
                      <a:pPr algn="ctr"/>
                      <a:r>
                        <a:rPr lang="en-US" sz="1400" dirty="0"/>
                        <a:t>2.2480</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$25,000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$195,736</a:t>
                      </a:r>
                      <a:endParaRPr lang="en-US" sz="1400" dirty="0"/>
                    </a:p>
                  </a:txBody>
                  <a:tcPr marL="37463" marR="37463" marT="18731" marB="18731" anchor="ctr">
                    <a:lnL>
                      <a:noFill/>
                    </a:lnL>
                    <a:lnR>
                      <a:noFill/>
                    </a:lnR>
                    <a:lnT>
                      <a:noFill/>
                    </a:lnT>
                    <a:lnB>
                      <a:noFill/>
                    </a:lnB>
                  </a:tcPr>
                </a:tc>
                <a:tc>
                  <a:txBody>
                    <a:bodyPr/>
                    <a:lstStyle/>
                    <a:p>
                      <a:pPr algn="r"/>
                      <a:r>
                        <a:rPr lang="en-US" sz="1400" dirty="0"/>
                        <a:t>$440.01</a:t>
                      </a:r>
                    </a:p>
                  </a:txBody>
                  <a:tcPr marL="37463" marR="37463" marT="18731" marB="18731" anchor="ctr">
                    <a:lnL>
                      <a:noFill/>
                    </a:lnL>
                    <a:lnR>
                      <a:noFill/>
                    </a:lnR>
                    <a:lnT>
                      <a:noFill/>
                    </a:lnT>
                    <a:lnB>
                      <a:noFill/>
                    </a:lnB>
                  </a:tcPr>
                </a:tc>
              </a:tr>
              <a:tr h="283044">
                <a:tc>
                  <a:txBody>
                    <a:bodyPr/>
                    <a:lstStyle/>
                    <a:p>
                      <a:r>
                        <a:rPr lang="en-US" sz="1400" dirty="0"/>
                        <a:t>SCHOOL - STATE</a:t>
                      </a:r>
                    </a:p>
                  </a:txBody>
                  <a:tcPr marL="37463" marR="37463" marT="18731" marB="18731" anchor="ctr">
                    <a:lnL>
                      <a:noFill/>
                    </a:lnL>
                    <a:lnR>
                      <a:noFill/>
                    </a:lnR>
                    <a:lnT>
                      <a:noFill/>
                    </a:lnT>
                    <a:lnB>
                      <a:noFill/>
                    </a:lnB>
                  </a:tcPr>
                </a:tc>
                <a:tc>
                  <a:txBody>
                    <a:bodyPr/>
                    <a:lstStyle/>
                    <a:p>
                      <a:pPr algn="ctr"/>
                      <a:r>
                        <a:rPr lang="en-US" sz="1400" dirty="0"/>
                        <a:t>5.1050</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$25,000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$195,736</a:t>
                      </a:r>
                      <a:endParaRPr lang="en-US" sz="1400" dirty="0"/>
                    </a:p>
                  </a:txBody>
                  <a:tcPr marL="37463" marR="37463" marT="18731" marB="18731" anchor="ctr">
                    <a:lnL>
                      <a:noFill/>
                    </a:lnL>
                    <a:lnR>
                      <a:noFill/>
                    </a:lnR>
                    <a:lnT>
                      <a:noFill/>
                    </a:lnT>
                    <a:lnB>
                      <a:noFill/>
                    </a:lnB>
                  </a:tcPr>
                </a:tc>
                <a:tc>
                  <a:txBody>
                    <a:bodyPr/>
                    <a:lstStyle/>
                    <a:p>
                      <a:pPr algn="r"/>
                      <a:r>
                        <a:rPr lang="en-US" sz="1400" dirty="0"/>
                        <a:t>$999.23</a:t>
                      </a:r>
                    </a:p>
                  </a:txBody>
                  <a:tcPr marL="37463" marR="37463" marT="18731" marB="18731" anchor="ctr">
                    <a:lnL>
                      <a:noFill/>
                    </a:lnL>
                    <a:lnR>
                      <a:noFill/>
                    </a:lnR>
                    <a:lnT>
                      <a:noFill/>
                    </a:lnT>
                    <a:lnB>
                      <a:noFill/>
                    </a:lnB>
                  </a:tcPr>
                </a:tc>
              </a:tr>
              <a:tr h="277637">
                <a:tc>
                  <a:txBody>
                    <a:bodyPr/>
                    <a:lstStyle/>
                    <a:p>
                      <a:r>
                        <a:rPr lang="en-US" sz="1400" dirty="0"/>
                        <a:t>PORT AUTHORITY</a:t>
                      </a:r>
                    </a:p>
                  </a:txBody>
                  <a:tcPr marL="37463" marR="37463" marT="18731" marB="18731" anchor="ctr">
                    <a:lnL>
                      <a:noFill/>
                    </a:lnL>
                    <a:lnR>
                      <a:noFill/>
                    </a:lnR>
                    <a:lnT>
                      <a:noFill/>
                    </a:lnT>
                    <a:lnB>
                      <a:noFill/>
                    </a:lnB>
                  </a:tcPr>
                </a:tc>
                <a:tc>
                  <a:txBody>
                    <a:bodyPr/>
                    <a:lstStyle/>
                    <a:p>
                      <a:pPr algn="ctr"/>
                      <a:r>
                        <a:rPr lang="en-US" sz="1400" dirty="0"/>
                        <a:t>0.1650</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$50,000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$170,736</a:t>
                      </a:r>
                      <a:endParaRPr lang="en-US" sz="1400" dirty="0"/>
                    </a:p>
                  </a:txBody>
                  <a:tcPr marL="37463" marR="37463" marT="18731" marB="18731" anchor="ctr">
                    <a:lnL>
                      <a:noFill/>
                    </a:lnL>
                    <a:lnR>
                      <a:noFill/>
                    </a:lnR>
                    <a:lnT>
                      <a:noFill/>
                    </a:lnT>
                    <a:lnB>
                      <a:noFill/>
                    </a:lnB>
                  </a:tcPr>
                </a:tc>
                <a:tc>
                  <a:txBody>
                    <a:bodyPr/>
                    <a:lstStyle/>
                    <a:p>
                      <a:pPr algn="r"/>
                      <a:r>
                        <a:rPr lang="en-US" sz="1400" dirty="0"/>
                        <a:t>$28.17</a:t>
                      </a:r>
                    </a:p>
                  </a:txBody>
                  <a:tcPr marL="37463" marR="37463" marT="18731" marB="18731" anchor="ctr">
                    <a:lnL>
                      <a:noFill/>
                    </a:lnL>
                    <a:lnR>
                      <a:noFill/>
                    </a:lnR>
                    <a:lnT>
                      <a:noFill/>
                    </a:lnT>
                    <a:lnB>
                      <a:noFill/>
                    </a:lnB>
                  </a:tcPr>
                </a:tc>
              </a:tr>
              <a:tr h="320616">
                <a:tc>
                  <a:txBody>
                    <a:bodyPr/>
                    <a:lstStyle/>
                    <a:p>
                      <a:r>
                        <a:rPr lang="en-US" sz="1400" dirty="0" smtClean="0"/>
                        <a:t>TRANSIT </a:t>
                      </a:r>
                      <a:r>
                        <a:rPr lang="en-US" sz="1400" dirty="0"/>
                        <a:t>AUTHORITY</a:t>
                      </a:r>
                    </a:p>
                  </a:txBody>
                  <a:tcPr marL="37463" marR="37463" marT="18731" marB="18731" anchor="ctr">
                    <a:lnL>
                      <a:noFill/>
                    </a:lnL>
                    <a:lnR>
                      <a:noFill/>
                    </a:lnR>
                    <a:lnT>
                      <a:noFill/>
                    </a:lnT>
                    <a:lnB>
                      <a:noFill/>
                    </a:lnB>
                  </a:tcPr>
                </a:tc>
                <a:tc>
                  <a:txBody>
                    <a:bodyPr/>
                    <a:lstStyle/>
                    <a:p>
                      <a:pPr algn="ctr"/>
                      <a:r>
                        <a:rPr lang="en-US" sz="1400" dirty="0"/>
                        <a:t>0.5000</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$50,000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$170,736</a:t>
                      </a:r>
                      <a:endParaRPr lang="en-US" sz="1400" dirty="0"/>
                    </a:p>
                  </a:txBody>
                  <a:tcPr marL="37463" marR="37463" marT="18731" marB="18731" anchor="ctr">
                    <a:lnL>
                      <a:noFill/>
                    </a:lnL>
                    <a:lnR>
                      <a:noFill/>
                    </a:lnR>
                    <a:lnT>
                      <a:noFill/>
                    </a:lnT>
                    <a:lnB>
                      <a:noFill/>
                    </a:lnB>
                  </a:tcPr>
                </a:tc>
                <a:tc>
                  <a:txBody>
                    <a:bodyPr/>
                    <a:lstStyle/>
                    <a:p>
                      <a:pPr algn="r"/>
                      <a:r>
                        <a:rPr lang="en-US" sz="1400" dirty="0"/>
                        <a:t>$85.37</a:t>
                      </a:r>
                    </a:p>
                  </a:txBody>
                  <a:tcPr marL="37463" marR="37463" marT="18731" marB="18731" anchor="ctr">
                    <a:lnL>
                      <a:noFill/>
                    </a:lnL>
                    <a:lnR>
                      <a:noFill/>
                    </a:lnR>
                    <a:lnT>
                      <a:noFill/>
                    </a:lnT>
                    <a:lnB>
                      <a:noFill/>
                    </a:lnB>
                  </a:tcPr>
                </a:tc>
              </a:tr>
              <a:tr h="283044">
                <a:tc>
                  <a:txBody>
                    <a:bodyPr/>
                    <a:lstStyle/>
                    <a:p>
                      <a:r>
                        <a:rPr lang="en-US" sz="1400" dirty="0" smtClean="0"/>
                        <a:t>CHILDREN’S </a:t>
                      </a:r>
                      <a:r>
                        <a:rPr lang="en-US" sz="1400" dirty="0"/>
                        <a:t>BOARD</a:t>
                      </a:r>
                    </a:p>
                  </a:txBody>
                  <a:tcPr marL="37463" marR="37463" marT="18731" marB="18731" anchor="ctr">
                    <a:lnL>
                      <a:noFill/>
                    </a:lnL>
                    <a:lnR>
                      <a:noFill/>
                    </a:lnR>
                    <a:lnT>
                      <a:noFill/>
                    </a:lnT>
                    <a:lnB>
                      <a:noFill/>
                    </a:lnB>
                  </a:tcPr>
                </a:tc>
                <a:tc>
                  <a:txBody>
                    <a:bodyPr/>
                    <a:lstStyle/>
                    <a:p>
                      <a:pPr algn="ctr"/>
                      <a:r>
                        <a:rPr lang="en-US" sz="1400" dirty="0"/>
                        <a:t>0.4589</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$50,000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$170,736</a:t>
                      </a:r>
                      <a:endParaRPr lang="en-US" sz="1400" dirty="0"/>
                    </a:p>
                  </a:txBody>
                  <a:tcPr marL="37463" marR="37463" marT="18731" marB="18731" anchor="ctr">
                    <a:lnL>
                      <a:noFill/>
                    </a:lnL>
                    <a:lnR>
                      <a:noFill/>
                    </a:lnR>
                    <a:lnT>
                      <a:noFill/>
                    </a:lnT>
                    <a:lnB>
                      <a:noFill/>
                    </a:lnB>
                  </a:tcPr>
                </a:tc>
                <a:tc>
                  <a:txBody>
                    <a:bodyPr/>
                    <a:lstStyle/>
                    <a:p>
                      <a:pPr algn="r"/>
                      <a:r>
                        <a:rPr lang="en-US" sz="1400" dirty="0"/>
                        <a:t>$78.35</a:t>
                      </a:r>
                    </a:p>
                  </a:txBody>
                  <a:tcPr marL="37463" marR="37463" marT="18731" marB="18731" anchor="ctr">
                    <a:lnL>
                      <a:noFill/>
                    </a:lnL>
                    <a:lnR>
                      <a:noFill/>
                    </a:lnR>
                    <a:lnT>
                      <a:noFill/>
                    </a:lnT>
                    <a:lnB>
                      <a:noFill/>
                    </a:lnB>
                  </a:tcPr>
                </a:tc>
              </a:tr>
              <a:tr h="265377">
                <a:tc>
                  <a:txBody>
                    <a:bodyPr/>
                    <a:lstStyle/>
                    <a:p>
                      <a:r>
                        <a:rPr lang="en-US" sz="1400" dirty="0"/>
                        <a:t>WATER MANAGEMENT</a:t>
                      </a:r>
                    </a:p>
                  </a:txBody>
                  <a:tcPr marL="37463" marR="37463" marT="18731" marB="18731" anchor="ctr">
                    <a:lnL>
                      <a:noFill/>
                    </a:lnL>
                    <a:lnR>
                      <a:noFill/>
                    </a:lnR>
                    <a:lnT>
                      <a:noFill/>
                    </a:lnT>
                    <a:lnB>
                      <a:noFill/>
                    </a:lnB>
                  </a:tcPr>
                </a:tc>
                <a:tc>
                  <a:txBody>
                    <a:bodyPr/>
                    <a:lstStyle/>
                    <a:p>
                      <a:pPr algn="ctr"/>
                      <a:r>
                        <a:rPr lang="en-US" sz="1400" dirty="0"/>
                        <a:t>0.3658</a:t>
                      </a:r>
                    </a:p>
                  </a:txBody>
                  <a:tcPr marL="37463" marR="37463" marT="18731" marB="18731" anchor="ctr">
                    <a:lnL>
                      <a:noFill/>
                    </a:lnL>
                    <a:lnR>
                      <a:noFill/>
                    </a:lnR>
                    <a:lnT>
                      <a:noFill/>
                    </a:lnT>
                    <a:lnB>
                      <a:noFill/>
                    </a:lnB>
                  </a:tcPr>
                </a:tc>
                <a:tc>
                  <a:txBody>
                    <a:bodyPr/>
                    <a:lstStyle/>
                    <a:p>
                      <a:pPr algn="ctr"/>
                      <a:r>
                        <a:rPr lang="en-US" sz="1400" dirty="0" smtClean="0"/>
                        <a:t>$220,736</a:t>
                      </a:r>
                      <a:endParaRPr lang="en-US" sz="1400" dirty="0"/>
                    </a:p>
                  </a:txBody>
                  <a:tcPr marL="37463" marR="37463" marT="18731" marB="18731" anchor="ctr">
                    <a:lnL>
                      <a:noFill/>
                    </a:lnL>
                    <a:lnR>
                      <a:noFill/>
                    </a:lnR>
                    <a:lnT>
                      <a:noFill/>
                    </a:lnT>
                    <a:lnB>
                      <a:noFill/>
                    </a:lnB>
                  </a:tcPr>
                </a:tc>
                <a:tc>
                  <a:txBody>
                    <a:bodyPr/>
                    <a:lstStyle/>
                    <a:p>
                      <a:pPr algn="ctr"/>
                      <a:r>
                        <a:rPr lang="en-US" sz="1400" dirty="0" smtClean="0"/>
                        <a:t>$50,000</a:t>
                      </a:r>
                      <a:endParaRPr lang="en-US" sz="1400" dirty="0"/>
                    </a:p>
                  </a:txBody>
                  <a:tcPr marL="37463" marR="37463" marT="18731" marB="18731" anchor="ctr">
                    <a:lnL>
                      <a:noFill/>
                    </a:lnL>
                    <a:lnR>
                      <a:noFill/>
                    </a:lnR>
                    <a:lnT>
                      <a:noFill/>
                    </a:lnT>
                    <a:lnB>
                      <a:noFill/>
                    </a:lnB>
                  </a:tcPr>
                </a:tc>
                <a:tc>
                  <a:txBody>
                    <a:bodyPr/>
                    <a:lstStyle/>
                    <a:p>
                      <a:pPr algn="ctr"/>
                      <a:r>
                        <a:rPr lang="en-US" sz="1400" dirty="0" smtClean="0"/>
                        <a:t>$170,736</a:t>
                      </a:r>
                      <a:endParaRPr lang="en-US" sz="1400" dirty="0"/>
                    </a:p>
                  </a:txBody>
                  <a:tcPr marL="37463" marR="37463" marT="18731" marB="18731" anchor="ctr">
                    <a:lnL>
                      <a:noFill/>
                    </a:lnL>
                    <a:lnR>
                      <a:noFill/>
                    </a:lnR>
                    <a:lnT>
                      <a:noFill/>
                    </a:lnT>
                    <a:lnB>
                      <a:noFill/>
                    </a:lnB>
                  </a:tcPr>
                </a:tc>
                <a:tc>
                  <a:txBody>
                    <a:bodyPr/>
                    <a:lstStyle/>
                    <a:p>
                      <a:pPr algn="r"/>
                      <a:r>
                        <a:rPr lang="en-US" sz="1400" u="sng" dirty="0" smtClean="0"/>
                        <a:t>      $</a:t>
                      </a:r>
                      <a:r>
                        <a:rPr lang="en-US" sz="1400" u="sng" dirty="0"/>
                        <a:t>62.46</a:t>
                      </a:r>
                    </a:p>
                  </a:txBody>
                  <a:tcPr marL="37463" marR="37463" marT="18731" marB="18731" anchor="ctr">
                    <a:lnL>
                      <a:noFill/>
                    </a:lnL>
                    <a:lnR>
                      <a:noFill/>
                    </a:lnR>
                    <a:lnT>
                      <a:noFill/>
                    </a:lnT>
                    <a:lnB>
                      <a:noFill/>
                    </a:lnB>
                  </a:tcPr>
                </a:tc>
              </a:tr>
              <a:tr h="243974">
                <a:tc>
                  <a:txBody>
                    <a:bodyPr/>
                    <a:lstStyle/>
                    <a:p>
                      <a:r>
                        <a:rPr lang="en-US" sz="1400" dirty="0" smtClean="0"/>
                        <a:t>     Total</a:t>
                      </a:r>
                      <a:endParaRPr lang="en-US" sz="1400" dirty="0"/>
                    </a:p>
                  </a:txBody>
                  <a:tcPr marL="37463" marR="37463" marT="18731" marB="18731" anchor="ctr">
                    <a:lnL>
                      <a:noFill/>
                    </a:lnL>
                    <a:lnR>
                      <a:noFill/>
                    </a:lnR>
                    <a:lnT>
                      <a:noFill/>
                    </a:lnT>
                    <a:lnB>
                      <a:noFill/>
                    </a:lnB>
                  </a:tcPr>
                </a:tc>
                <a:tc>
                  <a:txBody>
                    <a:bodyPr/>
                    <a:lstStyle/>
                    <a:p>
                      <a:pPr algn="ctr"/>
                      <a:r>
                        <a:rPr lang="en-US" sz="1400" u="dbl" baseline="0" dirty="0"/>
                        <a:t>19.5957</a:t>
                      </a:r>
                    </a:p>
                  </a:txBody>
                  <a:tcPr marL="37463" marR="37463" marT="18731" marB="18731" anchor="ctr">
                    <a:lnL>
                      <a:noFill/>
                    </a:lnL>
                    <a:lnR>
                      <a:noFill/>
                    </a:lnR>
                    <a:lnT>
                      <a:noFill/>
                    </a:lnT>
                    <a:lnB>
                      <a:noFill/>
                    </a:lnB>
                  </a:tcPr>
                </a:tc>
                <a:tc gridSpan="3">
                  <a:txBody>
                    <a:bodyPr/>
                    <a:lstStyle/>
                    <a:p>
                      <a:endParaRPr lang="en-US" sz="1400" dirty="0"/>
                    </a:p>
                  </a:txBody>
                  <a:tcPr marL="37463" marR="37463" marT="18731" marB="18731"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a:r>
                        <a:rPr lang="en-US" sz="1400" u="dbl" baseline="0" dirty="0"/>
                        <a:t>$3,529.50</a:t>
                      </a:r>
                    </a:p>
                  </a:txBody>
                  <a:tcPr marL="37463" marR="37463" marT="18731" marB="18731" anchor="ctr">
                    <a:lnL>
                      <a:noFill/>
                    </a:lnL>
                    <a:lnR>
                      <a:noFill/>
                    </a:lnR>
                    <a:lnT>
                      <a:noFill/>
                    </a:lnT>
                    <a:lnB>
                      <a:noFill/>
                    </a:lnB>
                  </a:tcPr>
                </a:tc>
              </a:tr>
            </a:tbl>
          </a:graphicData>
        </a:graphic>
      </p:graphicFrame>
    </p:spTree>
    <p:extLst>
      <p:ext uri="{BB962C8B-B14F-4D97-AF65-F5344CB8AC3E}">
        <p14:creationId xmlns:p14="http://schemas.microsoft.com/office/powerpoint/2010/main" val="12350270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5274" y="3147237"/>
            <a:ext cx="5326912" cy="2074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2800" b="1" dirty="0">
                <a:solidFill>
                  <a:srgbClr val="000000"/>
                </a:solidFill>
              </a:rPr>
              <a:t>Custodial Fund Illustrative Transactions</a:t>
            </a:r>
            <a:br>
              <a:rPr lang="en-US" sz="2800" b="1" dirty="0">
                <a:solidFill>
                  <a:srgbClr val="000000"/>
                </a:solidFill>
              </a:rPr>
            </a:br>
            <a:r>
              <a:rPr lang="en-US" sz="2400" b="1" dirty="0" smtClean="0">
                <a:solidFill>
                  <a:srgbClr val="000000"/>
                </a:solidFill>
              </a:rPr>
              <a:t>(1 </a:t>
            </a:r>
            <a:r>
              <a:rPr lang="en-US" sz="2400" b="1" dirty="0">
                <a:solidFill>
                  <a:srgbClr val="000000"/>
                </a:solidFill>
              </a:rPr>
              <a:t>of </a:t>
            </a:r>
            <a:r>
              <a:rPr lang="en-US" sz="2400" b="1" dirty="0" smtClean="0">
                <a:solidFill>
                  <a:srgbClr val="000000"/>
                </a:solidFill>
              </a:rPr>
              <a:t>4)</a:t>
            </a:r>
            <a:endParaRPr lang="en-US" b="1" dirty="0"/>
          </a:p>
        </p:txBody>
      </p:sp>
      <p:sp>
        <p:nvSpPr>
          <p:cNvPr id="4" name="Rectangle 3"/>
          <p:cNvSpPr/>
          <p:nvPr/>
        </p:nvSpPr>
        <p:spPr>
          <a:xfrm>
            <a:off x="423745" y="1337507"/>
            <a:ext cx="7426713" cy="3884140"/>
          </a:xfrm>
          <a:prstGeom prst="rect">
            <a:avLst/>
          </a:prstGeom>
        </p:spPr>
        <p:txBody>
          <a:bodyPr wrap="square">
            <a:spAutoFit/>
          </a:bodyPr>
          <a:lstStyle/>
          <a:p>
            <a:r>
              <a:rPr lang="en-US" sz="1600" b="1" i="1" dirty="0" smtClean="0">
                <a:latin typeface="+mn-lt"/>
              </a:rPr>
              <a:t>                                                                                                Debits      Credits</a:t>
            </a:r>
            <a:endParaRPr lang="en-US" sz="1600" b="1" i="1" dirty="0">
              <a:latin typeface="+mn-lt"/>
            </a:endParaRPr>
          </a:p>
          <a:p>
            <a:r>
              <a:rPr lang="en-US" sz="1600" i="1" dirty="0" smtClean="0">
                <a:latin typeface="+mn-lt"/>
              </a:rPr>
              <a:t>Tax Custodial </a:t>
            </a:r>
            <a:r>
              <a:rPr lang="en-US" sz="1600" i="1" dirty="0">
                <a:latin typeface="+mn-lt"/>
              </a:rPr>
              <a:t>Fund:</a:t>
            </a:r>
          </a:p>
          <a:p>
            <a:r>
              <a:rPr lang="en-US" sz="1600" dirty="0" smtClean="0">
                <a:latin typeface="+mn-lt"/>
              </a:rPr>
              <a:t>1. Taxes </a:t>
            </a:r>
            <a:r>
              <a:rPr lang="en-US" sz="1600" dirty="0">
                <a:latin typeface="+mn-lt"/>
              </a:rPr>
              <a:t>Receivable for Other Funds </a:t>
            </a:r>
            <a:endParaRPr lang="en-US" sz="1600" dirty="0" smtClean="0">
              <a:latin typeface="+mn-lt"/>
            </a:endParaRPr>
          </a:p>
          <a:p>
            <a:r>
              <a:rPr lang="en-US" sz="1600" dirty="0" smtClean="0">
                <a:latin typeface="+mn-lt"/>
              </a:rPr>
              <a:t>    and </a:t>
            </a:r>
            <a:r>
              <a:rPr lang="en-US" sz="1600" dirty="0">
                <a:latin typeface="+mn-lt"/>
              </a:rPr>
              <a:t>Governments—Current . . . . </a:t>
            </a:r>
            <a:r>
              <a:rPr lang="en-US" sz="1600" dirty="0" smtClean="0">
                <a:latin typeface="+mn-lt"/>
              </a:rPr>
              <a:t>. . . . . . . . . . . . . . . .    9,468,000</a:t>
            </a:r>
            <a:endParaRPr lang="en-US" sz="1600" dirty="0">
              <a:latin typeface="+mn-lt"/>
            </a:endParaRPr>
          </a:p>
          <a:p>
            <a:r>
              <a:rPr lang="en-US" sz="1600" dirty="0" smtClean="0">
                <a:latin typeface="+mn-lt"/>
              </a:rPr>
              <a:t>          Due </a:t>
            </a:r>
            <a:r>
              <a:rPr lang="en-US" sz="1600" dirty="0">
                <a:latin typeface="+mn-lt"/>
              </a:rPr>
              <a:t>to Other Funds and Governments . . . . . . . . .  </a:t>
            </a:r>
            <a:r>
              <a:rPr lang="en-US" sz="1600" dirty="0" smtClean="0">
                <a:latin typeface="+mn-lt"/>
              </a:rPr>
              <a:t>                    9,468,000</a:t>
            </a:r>
          </a:p>
          <a:p>
            <a:endParaRPr lang="en-US" sz="1600" dirty="0" smtClean="0">
              <a:latin typeface="Frutiger-Light"/>
            </a:endParaRPr>
          </a:p>
          <a:p>
            <a:endParaRPr lang="en-US" sz="1600" dirty="0">
              <a:latin typeface="Frutiger-Light"/>
            </a:endParaRPr>
          </a:p>
          <a:p>
            <a:r>
              <a:rPr lang="en-US" sz="1600" dirty="0" smtClean="0">
                <a:latin typeface="Frutiger-Light"/>
              </a:rPr>
              <a:t>                State                                                            $    10,000</a:t>
            </a:r>
            <a:endParaRPr lang="en-US" sz="1600" dirty="0">
              <a:latin typeface="Frutiger-Light"/>
            </a:endParaRPr>
          </a:p>
          <a:p>
            <a:r>
              <a:rPr lang="en-US" sz="1600" dirty="0" smtClean="0">
                <a:latin typeface="Frutiger-Light"/>
              </a:rPr>
              <a:t>                Campbell </a:t>
            </a:r>
            <a:r>
              <a:rPr lang="en-US" sz="1600" dirty="0">
                <a:latin typeface="Frutiger-Light"/>
              </a:rPr>
              <a:t>County </a:t>
            </a:r>
            <a:r>
              <a:rPr lang="en-US" sz="1600" dirty="0" smtClean="0">
                <a:latin typeface="Frutiger-Light"/>
              </a:rPr>
              <a:t>                                         1,480,000</a:t>
            </a:r>
            <a:endParaRPr lang="en-US" sz="1600" dirty="0">
              <a:latin typeface="Frutiger-Light"/>
            </a:endParaRPr>
          </a:p>
          <a:p>
            <a:r>
              <a:rPr lang="en-US" sz="1600" dirty="0" smtClean="0">
                <a:latin typeface="Frutiger-Light"/>
              </a:rPr>
              <a:t>                Washington </a:t>
            </a:r>
            <a:r>
              <a:rPr lang="en-US" sz="1600" dirty="0">
                <a:latin typeface="Frutiger-Light"/>
              </a:rPr>
              <a:t>School District </a:t>
            </a:r>
            <a:r>
              <a:rPr lang="en-US" sz="1600" dirty="0" smtClean="0">
                <a:latin typeface="Frutiger-Light"/>
              </a:rPr>
              <a:t>                          5,060,000</a:t>
            </a:r>
            <a:endParaRPr lang="en-US" sz="1600" dirty="0">
              <a:latin typeface="Frutiger-Light"/>
            </a:endParaRPr>
          </a:p>
          <a:p>
            <a:r>
              <a:rPr lang="en-US" sz="1600" dirty="0" smtClean="0">
                <a:latin typeface="Frutiger-Light"/>
              </a:rPr>
              <a:t>                City </a:t>
            </a:r>
            <a:r>
              <a:rPr lang="en-US" sz="1600" dirty="0">
                <a:latin typeface="Frutiger-Light"/>
              </a:rPr>
              <a:t>of Washington </a:t>
            </a:r>
            <a:r>
              <a:rPr lang="en-US" sz="1600" dirty="0" smtClean="0">
                <a:latin typeface="Frutiger-Light"/>
              </a:rPr>
              <a:t>                                       2,552,000</a:t>
            </a:r>
            <a:endParaRPr lang="en-US" sz="1600" dirty="0">
              <a:latin typeface="Frutiger-Light"/>
            </a:endParaRPr>
          </a:p>
          <a:p>
            <a:r>
              <a:rPr lang="en-US" sz="1600" dirty="0" smtClean="0">
                <a:latin typeface="Frutiger-Light"/>
              </a:rPr>
              <a:t>                Other </a:t>
            </a:r>
            <a:r>
              <a:rPr lang="en-US" sz="1600" dirty="0">
                <a:latin typeface="Frutiger-Light"/>
              </a:rPr>
              <a:t>governments (should be itemized) </a:t>
            </a:r>
            <a:r>
              <a:rPr lang="en-US" sz="1600" dirty="0" smtClean="0">
                <a:latin typeface="Frutiger-Light"/>
              </a:rPr>
              <a:t>    </a:t>
            </a:r>
            <a:r>
              <a:rPr lang="en-US" sz="1600" u="sng" dirty="0" smtClean="0">
                <a:latin typeface="Frutiger-Light"/>
              </a:rPr>
              <a:t>    366,000</a:t>
            </a:r>
            <a:endParaRPr lang="en-US" sz="1600" u="sng" dirty="0">
              <a:latin typeface="Frutiger-Light"/>
            </a:endParaRPr>
          </a:p>
          <a:p>
            <a:r>
              <a:rPr lang="en-US" sz="1600" dirty="0" smtClean="0">
                <a:latin typeface="Frutiger-Light"/>
              </a:rPr>
              <a:t>                                                                                    </a:t>
            </a:r>
            <a:r>
              <a:rPr lang="en-US" sz="1600" u="dbl" dirty="0" smtClean="0">
                <a:latin typeface="Frutiger-Light"/>
              </a:rPr>
              <a:t>$9,468,000</a:t>
            </a:r>
            <a:endParaRPr lang="en-US" sz="1600" u="dbl" dirty="0" smtClean="0">
              <a:latin typeface="+mn-lt"/>
            </a:endParaRPr>
          </a:p>
        </p:txBody>
      </p:sp>
    </p:spTree>
    <p:extLst>
      <p:ext uri="{BB962C8B-B14F-4D97-AF65-F5344CB8AC3E}">
        <p14:creationId xmlns:p14="http://schemas.microsoft.com/office/powerpoint/2010/main" val="41311526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0000"/>
                </a:solidFill>
              </a:rPr>
              <a:t>Custodial Fund Illustrative Transactions</a:t>
            </a:r>
            <a:r>
              <a:rPr lang="en-US" b="1" dirty="0">
                <a:solidFill>
                  <a:srgbClr val="000000"/>
                </a:solidFill>
              </a:rPr>
              <a:t/>
            </a:r>
            <a:br>
              <a:rPr lang="en-US" b="1" dirty="0">
                <a:solidFill>
                  <a:srgbClr val="000000"/>
                </a:solidFill>
              </a:rPr>
            </a:br>
            <a:r>
              <a:rPr lang="en-US" sz="2400" b="1" dirty="0" smtClean="0">
                <a:solidFill>
                  <a:srgbClr val="000000"/>
                </a:solidFill>
              </a:rPr>
              <a:t>(2 </a:t>
            </a:r>
            <a:r>
              <a:rPr lang="en-US" sz="2400" b="1" dirty="0">
                <a:solidFill>
                  <a:srgbClr val="000000"/>
                </a:solidFill>
              </a:rPr>
              <a:t>of </a:t>
            </a:r>
            <a:r>
              <a:rPr lang="en-US" sz="2400" b="1" dirty="0" smtClean="0">
                <a:solidFill>
                  <a:srgbClr val="000000"/>
                </a:solidFill>
              </a:rPr>
              <a:t>4)</a:t>
            </a:r>
            <a:endParaRPr lang="en-US" b="1" dirty="0"/>
          </a:p>
        </p:txBody>
      </p:sp>
      <p:sp>
        <p:nvSpPr>
          <p:cNvPr id="4" name="Rectangle 3"/>
          <p:cNvSpPr/>
          <p:nvPr/>
        </p:nvSpPr>
        <p:spPr>
          <a:xfrm>
            <a:off x="423745" y="1337507"/>
            <a:ext cx="7426713" cy="1815882"/>
          </a:xfrm>
          <a:prstGeom prst="rect">
            <a:avLst/>
          </a:prstGeom>
        </p:spPr>
        <p:txBody>
          <a:bodyPr wrap="square">
            <a:spAutoFit/>
          </a:bodyPr>
          <a:lstStyle/>
          <a:p>
            <a:r>
              <a:rPr lang="en-US" sz="1600" b="1" i="1" dirty="0" smtClean="0">
                <a:latin typeface="+mn-lt"/>
              </a:rPr>
              <a:t>                                                                                                Debits      Credits</a:t>
            </a:r>
            <a:endParaRPr lang="en-US" sz="1600" i="1" dirty="0">
              <a:latin typeface="+mn-lt"/>
            </a:endParaRPr>
          </a:p>
          <a:p>
            <a:r>
              <a:rPr lang="en-US" sz="1600" i="1" dirty="0">
                <a:latin typeface="Frutiger-LightItalic"/>
              </a:rPr>
              <a:t>Tax </a:t>
            </a:r>
            <a:r>
              <a:rPr lang="en-US" sz="1600" i="1" dirty="0" smtClean="0">
                <a:latin typeface="Frutiger-LightItalic"/>
              </a:rPr>
              <a:t>Custodial </a:t>
            </a:r>
            <a:r>
              <a:rPr lang="en-US" sz="1600" i="1" dirty="0">
                <a:latin typeface="Frutiger-LightItalic"/>
              </a:rPr>
              <a:t>Fund:</a:t>
            </a:r>
          </a:p>
          <a:p>
            <a:r>
              <a:rPr lang="en-US" sz="1600" dirty="0">
                <a:latin typeface="+mn-lt"/>
              </a:rPr>
              <a:t>2. Cash . . . . . . . . . . . . . . . . . . . . . . . . . . . . . . . . . . . . . . .  </a:t>
            </a:r>
            <a:r>
              <a:rPr lang="en-US" sz="1600" dirty="0" smtClean="0">
                <a:latin typeface="+mn-lt"/>
              </a:rPr>
              <a:t>4,734,000</a:t>
            </a:r>
            <a:endParaRPr lang="en-US" sz="1600" dirty="0">
              <a:latin typeface="+mn-lt"/>
            </a:endParaRPr>
          </a:p>
          <a:p>
            <a:r>
              <a:rPr lang="en-US" sz="1600" dirty="0" smtClean="0">
                <a:latin typeface="+mn-lt"/>
              </a:rPr>
              <a:t>         Taxes </a:t>
            </a:r>
            <a:r>
              <a:rPr lang="en-US" sz="1600" dirty="0">
                <a:latin typeface="+mn-lt"/>
              </a:rPr>
              <a:t>Receivable for Other Funds and </a:t>
            </a:r>
            <a:endParaRPr lang="en-US" sz="1600" dirty="0" smtClean="0">
              <a:latin typeface="+mn-lt"/>
            </a:endParaRPr>
          </a:p>
          <a:p>
            <a:r>
              <a:rPr lang="en-US" sz="1600" dirty="0">
                <a:latin typeface="+mn-lt"/>
              </a:rPr>
              <a:t> </a:t>
            </a:r>
            <a:r>
              <a:rPr lang="en-US" sz="1600" dirty="0" smtClean="0">
                <a:latin typeface="+mn-lt"/>
              </a:rPr>
              <a:t>         Governments—Current </a:t>
            </a:r>
            <a:r>
              <a:rPr lang="en-US" sz="1600" dirty="0">
                <a:latin typeface="+mn-lt"/>
              </a:rPr>
              <a:t>. . </a:t>
            </a:r>
            <a:r>
              <a:rPr lang="en-US" sz="1600" dirty="0" smtClean="0">
                <a:latin typeface="+mn-lt"/>
              </a:rPr>
              <a:t>. . . . . . . . . . . . . . . . . . . .                    4,734,000</a:t>
            </a:r>
            <a:endParaRPr lang="en-US" sz="1600" dirty="0">
              <a:latin typeface="+mn-lt"/>
            </a:endParaRPr>
          </a:p>
          <a:p>
            <a:r>
              <a:rPr lang="en-US" sz="1600" dirty="0" smtClean="0">
                <a:latin typeface="Frutiger-Light"/>
              </a:rPr>
              <a:t>                </a:t>
            </a:r>
            <a:endParaRPr lang="en-US" sz="1600" dirty="0" smtClean="0">
              <a:latin typeface="+mn-lt"/>
            </a:endParaRPr>
          </a:p>
        </p:txBody>
      </p:sp>
      <p:sp>
        <p:nvSpPr>
          <p:cNvPr id="3" name="Rectangle 2"/>
          <p:cNvSpPr/>
          <p:nvPr/>
        </p:nvSpPr>
        <p:spPr>
          <a:xfrm>
            <a:off x="423745" y="3153389"/>
            <a:ext cx="7539155" cy="2448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mj-lt"/>
              </a:rPr>
              <a:t>                                             </a:t>
            </a:r>
            <a:r>
              <a:rPr lang="en-US" sz="1600" b="1" dirty="0" smtClean="0">
                <a:solidFill>
                  <a:schemeClr val="tx1"/>
                </a:solidFill>
                <a:latin typeface="+mj-lt"/>
              </a:rPr>
              <a:t>Taxes </a:t>
            </a:r>
            <a:r>
              <a:rPr lang="en-US" sz="1600" b="1" dirty="0">
                <a:solidFill>
                  <a:schemeClr val="tx1"/>
                </a:solidFill>
                <a:latin typeface="+mj-lt"/>
              </a:rPr>
              <a:t>Collected </a:t>
            </a:r>
            <a:r>
              <a:rPr lang="en-US" sz="1600" b="1" dirty="0" smtClean="0">
                <a:solidFill>
                  <a:schemeClr val="tx1"/>
                </a:solidFill>
                <a:latin typeface="+mj-lt"/>
              </a:rPr>
              <a:t>    Collection </a:t>
            </a:r>
            <a:r>
              <a:rPr lang="en-US" sz="1600" b="1" dirty="0">
                <a:solidFill>
                  <a:schemeClr val="tx1"/>
                </a:solidFill>
                <a:latin typeface="+mj-lt"/>
              </a:rPr>
              <a:t>Fee </a:t>
            </a:r>
            <a:r>
              <a:rPr lang="en-US" sz="1600" b="1" dirty="0" smtClean="0">
                <a:solidFill>
                  <a:schemeClr val="tx1"/>
                </a:solidFill>
                <a:latin typeface="+mj-lt"/>
              </a:rPr>
              <a:t>       Cash </a:t>
            </a:r>
            <a:r>
              <a:rPr lang="en-US" sz="1600" b="1" dirty="0">
                <a:solidFill>
                  <a:schemeClr val="tx1"/>
                </a:solidFill>
                <a:latin typeface="+mj-lt"/>
              </a:rPr>
              <a:t>to </a:t>
            </a:r>
            <a:r>
              <a:rPr lang="en-US" sz="1600" b="1" dirty="0" smtClean="0">
                <a:solidFill>
                  <a:schemeClr val="tx1"/>
                </a:solidFill>
                <a:latin typeface="+mj-lt"/>
              </a:rPr>
              <a:t>be</a:t>
            </a:r>
            <a:endParaRPr lang="en-US" sz="1600" b="1" dirty="0">
              <a:solidFill>
                <a:schemeClr val="tx1"/>
              </a:solidFill>
              <a:latin typeface="+mj-lt"/>
            </a:endParaRPr>
          </a:p>
          <a:p>
            <a:r>
              <a:rPr lang="en-US" sz="1600" b="1" dirty="0" smtClean="0">
                <a:solidFill>
                  <a:schemeClr val="tx1"/>
                </a:solidFill>
                <a:latin typeface="+mj-lt"/>
              </a:rPr>
              <a:t>                                               (</a:t>
            </a:r>
            <a:r>
              <a:rPr lang="en-US" sz="1600" b="1" dirty="0">
                <a:solidFill>
                  <a:schemeClr val="tx1"/>
                </a:solidFill>
                <a:latin typeface="+mj-lt"/>
              </a:rPr>
              <a:t>50% of Levy</a:t>
            </a:r>
            <a:r>
              <a:rPr lang="en-US" sz="1600" b="1" dirty="0" smtClean="0">
                <a:solidFill>
                  <a:schemeClr val="tx1"/>
                </a:solidFill>
                <a:latin typeface="+mj-lt"/>
              </a:rPr>
              <a:t>)  </a:t>
            </a:r>
            <a:r>
              <a:rPr lang="en-US" sz="1600" b="1" dirty="0">
                <a:solidFill>
                  <a:schemeClr val="tx1"/>
                </a:solidFill>
                <a:latin typeface="+mj-lt"/>
              </a:rPr>
              <a:t>(Charged) Received </a:t>
            </a:r>
            <a:r>
              <a:rPr lang="en-US" sz="1600" b="1" dirty="0" smtClean="0">
                <a:solidFill>
                  <a:schemeClr val="tx1"/>
                </a:solidFill>
                <a:latin typeface="+mj-lt"/>
              </a:rPr>
              <a:t>   Distributed</a:t>
            </a:r>
            <a:endParaRPr lang="en-US" sz="1600" b="1" dirty="0">
              <a:solidFill>
                <a:schemeClr val="tx1"/>
              </a:solidFill>
              <a:latin typeface="+mj-lt"/>
            </a:endParaRPr>
          </a:p>
          <a:p>
            <a:r>
              <a:rPr lang="en-US" sz="1600" dirty="0">
                <a:solidFill>
                  <a:schemeClr val="tx1"/>
                </a:solidFill>
                <a:latin typeface="+mj-lt"/>
              </a:rPr>
              <a:t>State </a:t>
            </a:r>
            <a:r>
              <a:rPr lang="en-US" sz="1600" dirty="0" smtClean="0">
                <a:solidFill>
                  <a:schemeClr val="tx1"/>
                </a:solidFill>
                <a:latin typeface="+mj-lt"/>
              </a:rPr>
              <a:t>     			$       5,000 	$      (</a:t>
            </a:r>
            <a:r>
              <a:rPr lang="en-US" sz="1600" dirty="0">
                <a:solidFill>
                  <a:schemeClr val="tx1"/>
                </a:solidFill>
                <a:latin typeface="+mj-lt"/>
              </a:rPr>
              <a:t>50) </a:t>
            </a:r>
            <a:r>
              <a:rPr lang="en-US" sz="1600" dirty="0" smtClean="0">
                <a:solidFill>
                  <a:schemeClr val="tx1"/>
                </a:solidFill>
                <a:latin typeface="+mj-lt"/>
              </a:rPr>
              <a:t>	             $        4,950</a:t>
            </a:r>
            <a:endParaRPr lang="en-US" sz="1600" dirty="0">
              <a:solidFill>
                <a:schemeClr val="tx1"/>
              </a:solidFill>
              <a:latin typeface="+mj-lt"/>
            </a:endParaRPr>
          </a:p>
          <a:p>
            <a:r>
              <a:rPr lang="en-US" sz="1600" dirty="0">
                <a:solidFill>
                  <a:schemeClr val="tx1"/>
                </a:solidFill>
                <a:latin typeface="+mj-lt"/>
              </a:rPr>
              <a:t>Campbell County </a:t>
            </a:r>
            <a:r>
              <a:rPr lang="en-US" sz="1600" dirty="0" smtClean="0">
                <a:solidFill>
                  <a:schemeClr val="tx1"/>
                </a:solidFill>
                <a:latin typeface="+mj-lt"/>
              </a:rPr>
              <a:t>		     740,000 	   39,940 		   779,940</a:t>
            </a:r>
            <a:endParaRPr lang="en-US" sz="1600" dirty="0">
              <a:solidFill>
                <a:schemeClr val="tx1"/>
              </a:solidFill>
              <a:latin typeface="+mj-lt"/>
            </a:endParaRPr>
          </a:p>
          <a:p>
            <a:r>
              <a:rPr lang="en-US" sz="1600" dirty="0">
                <a:solidFill>
                  <a:schemeClr val="tx1"/>
                </a:solidFill>
                <a:latin typeface="+mj-lt"/>
              </a:rPr>
              <a:t>Washington School District </a:t>
            </a:r>
            <a:r>
              <a:rPr lang="en-US" sz="1600" dirty="0" smtClean="0">
                <a:solidFill>
                  <a:schemeClr val="tx1"/>
                </a:solidFill>
                <a:latin typeface="+mj-lt"/>
              </a:rPr>
              <a:t>       2,530,000 	 (</a:t>
            </a:r>
            <a:r>
              <a:rPr lang="en-US" sz="1600" dirty="0">
                <a:solidFill>
                  <a:schemeClr val="tx1"/>
                </a:solidFill>
                <a:latin typeface="+mj-lt"/>
              </a:rPr>
              <a:t>25,300) </a:t>
            </a:r>
            <a:r>
              <a:rPr lang="en-US" sz="1600" dirty="0" smtClean="0">
                <a:solidFill>
                  <a:schemeClr val="tx1"/>
                </a:solidFill>
                <a:latin typeface="+mj-lt"/>
              </a:rPr>
              <a:t>	                2,504,700</a:t>
            </a:r>
            <a:endParaRPr lang="en-US" sz="1600" dirty="0">
              <a:solidFill>
                <a:schemeClr val="tx1"/>
              </a:solidFill>
              <a:latin typeface="+mj-lt"/>
            </a:endParaRPr>
          </a:p>
          <a:p>
            <a:r>
              <a:rPr lang="en-US" sz="1600" dirty="0">
                <a:solidFill>
                  <a:schemeClr val="tx1"/>
                </a:solidFill>
                <a:latin typeface="+mj-lt"/>
              </a:rPr>
              <a:t>City of Washington </a:t>
            </a:r>
            <a:r>
              <a:rPr lang="en-US" sz="1600" dirty="0" smtClean="0">
                <a:solidFill>
                  <a:schemeClr val="tx1"/>
                </a:solidFill>
                <a:latin typeface="+mj-lt"/>
              </a:rPr>
              <a:t>		  1,276,000 	 (</a:t>
            </a:r>
            <a:r>
              <a:rPr lang="en-US" sz="1600" dirty="0">
                <a:solidFill>
                  <a:schemeClr val="tx1"/>
                </a:solidFill>
                <a:latin typeface="+mj-lt"/>
              </a:rPr>
              <a:t>12,760) </a:t>
            </a:r>
            <a:r>
              <a:rPr lang="en-US" sz="1600" dirty="0" smtClean="0">
                <a:solidFill>
                  <a:schemeClr val="tx1"/>
                </a:solidFill>
                <a:latin typeface="+mj-lt"/>
              </a:rPr>
              <a:t>		1,263,240</a:t>
            </a:r>
            <a:endParaRPr lang="en-US" sz="1600" dirty="0">
              <a:solidFill>
                <a:schemeClr val="tx1"/>
              </a:solidFill>
              <a:latin typeface="+mj-lt"/>
            </a:endParaRPr>
          </a:p>
          <a:p>
            <a:r>
              <a:rPr lang="en-US" sz="1600" dirty="0">
                <a:solidFill>
                  <a:schemeClr val="tx1"/>
                </a:solidFill>
                <a:latin typeface="+mj-lt"/>
              </a:rPr>
              <a:t>Other governments </a:t>
            </a:r>
            <a:r>
              <a:rPr lang="en-US" sz="1600" dirty="0" smtClean="0">
                <a:solidFill>
                  <a:schemeClr val="tx1"/>
                </a:solidFill>
                <a:latin typeface="+mj-lt"/>
              </a:rPr>
              <a:t>		</a:t>
            </a:r>
            <a:r>
              <a:rPr lang="en-US" sz="1600" u="sng" dirty="0" smtClean="0">
                <a:solidFill>
                  <a:schemeClr val="tx1"/>
                </a:solidFill>
                <a:latin typeface="+mj-lt"/>
              </a:rPr>
              <a:t>     183,000 </a:t>
            </a:r>
            <a:r>
              <a:rPr lang="en-US" sz="1600" dirty="0" smtClean="0">
                <a:solidFill>
                  <a:schemeClr val="tx1"/>
                </a:solidFill>
                <a:latin typeface="+mj-lt"/>
              </a:rPr>
              <a:t>	</a:t>
            </a:r>
            <a:r>
              <a:rPr lang="en-US" sz="1600" u="sng" dirty="0" smtClean="0">
                <a:solidFill>
                  <a:schemeClr val="tx1"/>
                </a:solidFill>
                <a:latin typeface="+mj-lt"/>
              </a:rPr>
              <a:t>   (</a:t>
            </a:r>
            <a:r>
              <a:rPr lang="en-US" sz="1600" u="sng" dirty="0">
                <a:solidFill>
                  <a:schemeClr val="tx1"/>
                </a:solidFill>
                <a:latin typeface="+mj-lt"/>
              </a:rPr>
              <a:t>1,830) </a:t>
            </a:r>
            <a:r>
              <a:rPr lang="en-US" sz="1600" dirty="0" smtClean="0">
                <a:solidFill>
                  <a:schemeClr val="tx1"/>
                </a:solidFill>
                <a:latin typeface="+mj-lt"/>
              </a:rPr>
              <a:t>		</a:t>
            </a:r>
            <a:r>
              <a:rPr lang="en-US" sz="1600" u="sng" dirty="0" smtClean="0">
                <a:solidFill>
                  <a:schemeClr val="tx1"/>
                </a:solidFill>
                <a:latin typeface="+mj-lt"/>
              </a:rPr>
              <a:t>   181,170</a:t>
            </a:r>
            <a:endParaRPr lang="en-US" sz="1600" u="sng" dirty="0">
              <a:solidFill>
                <a:schemeClr val="tx1"/>
              </a:solidFill>
              <a:latin typeface="+mj-lt"/>
            </a:endParaRPr>
          </a:p>
          <a:p>
            <a:r>
              <a:rPr lang="en-US" sz="1600" dirty="0" smtClean="0">
                <a:solidFill>
                  <a:schemeClr val="tx1"/>
                </a:solidFill>
                <a:latin typeface="+mj-lt"/>
              </a:rPr>
              <a:t>			</a:t>
            </a:r>
            <a:r>
              <a:rPr lang="en-US" sz="1600" u="dbl" dirty="0" smtClean="0">
                <a:solidFill>
                  <a:schemeClr val="tx1"/>
                </a:solidFill>
                <a:latin typeface="+mj-lt"/>
              </a:rPr>
              <a:t>$</a:t>
            </a:r>
            <a:r>
              <a:rPr lang="en-US" sz="1600" u="dbl" dirty="0">
                <a:solidFill>
                  <a:schemeClr val="tx1"/>
                </a:solidFill>
                <a:latin typeface="+mj-lt"/>
              </a:rPr>
              <a:t>4,734,000 </a:t>
            </a:r>
            <a:r>
              <a:rPr lang="en-US" sz="1600" u="dbl" dirty="0" smtClean="0">
                <a:solidFill>
                  <a:schemeClr val="tx1"/>
                </a:solidFill>
                <a:latin typeface="+mj-lt"/>
              </a:rPr>
              <a:t>	$     </a:t>
            </a:r>
            <a:r>
              <a:rPr lang="en-US" sz="1600" u="dbl" dirty="0">
                <a:solidFill>
                  <a:schemeClr val="tx1"/>
                </a:solidFill>
                <a:latin typeface="+mj-lt"/>
              </a:rPr>
              <a:t>–0– </a:t>
            </a:r>
            <a:r>
              <a:rPr lang="en-US" sz="1600" u="dbl" dirty="0" smtClean="0">
                <a:solidFill>
                  <a:schemeClr val="tx1"/>
                </a:solidFill>
                <a:latin typeface="+mj-lt"/>
              </a:rPr>
              <a:t>	              $</a:t>
            </a:r>
            <a:r>
              <a:rPr lang="en-US" sz="1600" u="dbl" dirty="0">
                <a:solidFill>
                  <a:schemeClr val="tx1"/>
                </a:solidFill>
                <a:latin typeface="+mj-lt"/>
              </a:rPr>
              <a:t>4,734,000</a:t>
            </a:r>
          </a:p>
        </p:txBody>
      </p:sp>
    </p:spTree>
    <p:extLst>
      <p:ext uri="{BB962C8B-B14F-4D97-AF65-F5344CB8AC3E}">
        <p14:creationId xmlns:p14="http://schemas.microsoft.com/office/powerpoint/2010/main" val="1152480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0623" y="3154680"/>
            <a:ext cx="7368043" cy="1964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2800" b="1" dirty="0" smtClean="0">
                <a:solidFill>
                  <a:srgbClr val="000000"/>
                </a:solidFill>
              </a:rPr>
              <a:t>Custodial </a:t>
            </a:r>
            <a:r>
              <a:rPr lang="en-US" sz="2800" b="1" dirty="0">
                <a:solidFill>
                  <a:srgbClr val="000000"/>
                </a:solidFill>
              </a:rPr>
              <a:t>Fund Illustrative Transactions</a:t>
            </a:r>
            <a:r>
              <a:rPr lang="en-US" b="1" dirty="0">
                <a:solidFill>
                  <a:srgbClr val="000000"/>
                </a:solidFill>
              </a:rPr>
              <a:t/>
            </a:r>
            <a:br>
              <a:rPr lang="en-US" b="1" dirty="0">
                <a:solidFill>
                  <a:srgbClr val="000000"/>
                </a:solidFill>
              </a:rPr>
            </a:br>
            <a:r>
              <a:rPr lang="en-US" sz="2400" b="1" dirty="0" smtClean="0">
                <a:solidFill>
                  <a:srgbClr val="000000"/>
                </a:solidFill>
              </a:rPr>
              <a:t>(3 </a:t>
            </a:r>
            <a:r>
              <a:rPr lang="en-US" sz="2400" b="1" dirty="0">
                <a:solidFill>
                  <a:srgbClr val="000000"/>
                </a:solidFill>
              </a:rPr>
              <a:t>of </a:t>
            </a:r>
            <a:r>
              <a:rPr lang="en-US" sz="2400" b="1" dirty="0" smtClean="0">
                <a:solidFill>
                  <a:srgbClr val="000000"/>
                </a:solidFill>
              </a:rPr>
              <a:t>4)</a:t>
            </a:r>
            <a:endParaRPr lang="en-US" b="1" dirty="0"/>
          </a:p>
        </p:txBody>
      </p:sp>
      <p:sp>
        <p:nvSpPr>
          <p:cNvPr id="4" name="Rectangle 3"/>
          <p:cNvSpPr/>
          <p:nvPr/>
        </p:nvSpPr>
        <p:spPr>
          <a:xfrm>
            <a:off x="420624" y="1335024"/>
            <a:ext cx="7692570" cy="3693318"/>
          </a:xfrm>
          <a:prstGeom prst="rect">
            <a:avLst/>
          </a:prstGeom>
        </p:spPr>
        <p:txBody>
          <a:bodyPr wrap="square">
            <a:spAutoFit/>
          </a:bodyPr>
          <a:lstStyle/>
          <a:p>
            <a:pPr lvl="0">
              <a:buClr>
                <a:srgbClr val="009999"/>
              </a:buClr>
            </a:pPr>
            <a:r>
              <a:rPr lang="en-US" sz="1600" b="1" i="1" dirty="0" smtClean="0">
                <a:solidFill>
                  <a:srgbClr val="000000"/>
                </a:solidFill>
                <a:latin typeface="+mn-lt"/>
              </a:rPr>
              <a:t>                                                                                                Debits      Credits</a:t>
            </a:r>
          </a:p>
          <a:p>
            <a:r>
              <a:rPr lang="en-US" sz="1600" i="1" dirty="0">
                <a:latin typeface="+mn-lt"/>
              </a:rPr>
              <a:t>Washington School District General </a:t>
            </a:r>
            <a:r>
              <a:rPr lang="en-US" sz="1600" i="1" dirty="0" smtClean="0">
                <a:latin typeface="+mn-lt"/>
              </a:rPr>
              <a:t>Fund:</a:t>
            </a:r>
          </a:p>
          <a:p>
            <a:pPr>
              <a:tabLst>
                <a:tab pos="6110288" algn="dec"/>
              </a:tabLst>
            </a:pPr>
            <a:r>
              <a:rPr lang="en-US" sz="1600" dirty="0" smtClean="0">
                <a:latin typeface="+mn-lt"/>
              </a:rPr>
              <a:t>Cash </a:t>
            </a:r>
            <a:r>
              <a:rPr lang="en-US" sz="1600" dirty="0">
                <a:latin typeface="+mn-lt"/>
              </a:rPr>
              <a:t>. . . . . . . . . . . . . . . . . . . . . . . . . . . . . . . . . . . . . </a:t>
            </a:r>
            <a:r>
              <a:rPr lang="en-US" sz="1600" dirty="0" smtClean="0">
                <a:latin typeface="+mn-lt"/>
              </a:rPr>
              <a:t>.  . 	2,227,500 Expenditures </a:t>
            </a:r>
            <a:r>
              <a:rPr lang="en-US" sz="1600" dirty="0">
                <a:latin typeface="+mn-lt"/>
              </a:rPr>
              <a:t>. . . . . . . . . . . . . . . . . . . . . . . . . . . . . . . . .  </a:t>
            </a:r>
            <a:r>
              <a:rPr lang="en-US" sz="1600" dirty="0" smtClean="0">
                <a:latin typeface="+mn-lt"/>
              </a:rPr>
              <a:t>    	 22,500</a:t>
            </a:r>
            <a:endParaRPr lang="en-US" sz="1600" dirty="0">
              <a:latin typeface="+mn-lt"/>
            </a:endParaRPr>
          </a:p>
          <a:p>
            <a:pPr>
              <a:tabLst>
                <a:tab pos="7196138" algn="dec"/>
              </a:tabLst>
            </a:pPr>
            <a:r>
              <a:rPr lang="en-US" sz="1600" dirty="0" smtClean="0">
                <a:latin typeface="+mn-lt"/>
              </a:rPr>
              <a:t>        Taxes </a:t>
            </a:r>
            <a:r>
              <a:rPr lang="en-US" sz="1600" dirty="0">
                <a:latin typeface="+mn-lt"/>
              </a:rPr>
              <a:t>Receivable—Current . . . . . . . . . . . . . . . . . </a:t>
            </a:r>
            <a:r>
              <a:rPr lang="en-US" sz="1600" dirty="0" smtClean="0">
                <a:latin typeface="+mn-lt"/>
              </a:rPr>
              <a:t>.                    	2,250,000</a:t>
            </a:r>
            <a:endParaRPr lang="en-US" sz="1600" b="1" i="1" dirty="0">
              <a:solidFill>
                <a:srgbClr val="000000"/>
              </a:solidFill>
              <a:latin typeface="+mn-lt"/>
            </a:endParaRPr>
          </a:p>
          <a:p>
            <a:pPr>
              <a:spcAft>
                <a:spcPts val="1200"/>
              </a:spcAft>
            </a:pPr>
            <a:endParaRPr lang="en-US" sz="1600" b="1" i="1" dirty="0" smtClean="0">
              <a:solidFill>
                <a:srgbClr val="000000"/>
              </a:solidFill>
              <a:latin typeface="+mn-lt"/>
            </a:endParaRPr>
          </a:p>
          <a:p>
            <a:r>
              <a:rPr lang="en-US" sz="1600" b="1" dirty="0" smtClean="0">
                <a:latin typeface="Frutiger-Bold"/>
              </a:rPr>
              <a:t>                                        </a:t>
            </a:r>
            <a:r>
              <a:rPr lang="en-US" sz="1600" b="1" u="sng" dirty="0" smtClean="0">
                <a:latin typeface="Frutiger-Bold"/>
              </a:rPr>
              <a:t>2020 </a:t>
            </a:r>
            <a:r>
              <a:rPr lang="en-US" sz="1600" b="1" u="sng" dirty="0">
                <a:latin typeface="Frutiger-Bold"/>
              </a:rPr>
              <a:t>Rate</a:t>
            </a:r>
            <a:r>
              <a:rPr lang="en-US" sz="1600" b="1" dirty="0">
                <a:latin typeface="Frutiger-Bold"/>
              </a:rPr>
              <a:t> </a:t>
            </a:r>
            <a:r>
              <a:rPr lang="en-US" sz="1600" b="1" dirty="0" smtClean="0">
                <a:latin typeface="Frutiger-Bold"/>
              </a:rPr>
              <a:t>      </a:t>
            </a:r>
            <a:r>
              <a:rPr lang="en-US" sz="1600" b="1" u="sng" dirty="0" smtClean="0">
                <a:latin typeface="Frutiger-Bold"/>
              </a:rPr>
              <a:t> 2020 </a:t>
            </a:r>
            <a:r>
              <a:rPr lang="en-US" sz="1600" b="1" u="sng" dirty="0">
                <a:latin typeface="Frutiger-Bold"/>
              </a:rPr>
              <a:t>Taxes</a:t>
            </a:r>
            <a:r>
              <a:rPr lang="en-US" sz="1600" b="1" dirty="0">
                <a:latin typeface="Frutiger-Bold"/>
              </a:rPr>
              <a:t> </a:t>
            </a:r>
            <a:r>
              <a:rPr lang="en-US" sz="1600" b="1" dirty="0" smtClean="0">
                <a:latin typeface="Frutiger-Bold"/>
              </a:rPr>
              <a:t>   </a:t>
            </a:r>
            <a:r>
              <a:rPr lang="en-US" sz="1600" b="1" u="sng" dirty="0" smtClean="0">
                <a:latin typeface="Frutiger-Bold"/>
              </a:rPr>
              <a:t>Fee </a:t>
            </a:r>
            <a:r>
              <a:rPr lang="en-US" sz="1600" b="1" u="sng" dirty="0">
                <a:latin typeface="Frutiger-Bold"/>
              </a:rPr>
              <a:t>Paid</a:t>
            </a:r>
            <a:r>
              <a:rPr lang="en-US" sz="1600" b="1" dirty="0">
                <a:latin typeface="Frutiger-Bold"/>
              </a:rPr>
              <a:t> </a:t>
            </a:r>
            <a:r>
              <a:rPr lang="en-US" sz="1600" b="1" dirty="0" smtClean="0">
                <a:latin typeface="Frutiger-Bold"/>
              </a:rPr>
              <a:t>    </a:t>
            </a:r>
            <a:r>
              <a:rPr lang="en-US" sz="1600" b="1" u="sng" dirty="0" smtClean="0">
                <a:latin typeface="Frutiger-Bold"/>
              </a:rPr>
              <a:t>Received</a:t>
            </a:r>
            <a:endParaRPr lang="en-US" sz="1600" b="1" u="sng" dirty="0">
              <a:latin typeface="Frutiger-Bold"/>
            </a:endParaRPr>
          </a:p>
          <a:p>
            <a:r>
              <a:rPr lang="en-US" sz="1600" dirty="0">
                <a:latin typeface="Frutiger-Light"/>
              </a:rPr>
              <a:t>School Funds:</a:t>
            </a:r>
          </a:p>
          <a:p>
            <a:r>
              <a:rPr lang="en-US" sz="1600" dirty="0">
                <a:latin typeface="Frutiger-Light"/>
              </a:rPr>
              <a:t>General </a:t>
            </a:r>
            <a:r>
              <a:rPr lang="en-US" sz="1600" dirty="0" smtClean="0">
                <a:latin typeface="Frutiger-Light"/>
              </a:rPr>
              <a:t>		           $</a:t>
            </a:r>
            <a:r>
              <a:rPr lang="en-US" sz="1600" dirty="0">
                <a:latin typeface="Frutiger-Light"/>
              </a:rPr>
              <a:t>4.50 </a:t>
            </a:r>
            <a:r>
              <a:rPr lang="en-US" sz="1600" dirty="0" smtClean="0">
                <a:latin typeface="Frutiger-Light"/>
              </a:rPr>
              <a:t>              $</a:t>
            </a:r>
            <a:r>
              <a:rPr lang="en-US" sz="1600" dirty="0">
                <a:latin typeface="Frutiger-Light"/>
              </a:rPr>
              <a:t>2,250,000 </a:t>
            </a:r>
            <a:r>
              <a:rPr lang="en-US" sz="1600" dirty="0" smtClean="0">
                <a:latin typeface="Frutiger-Light"/>
              </a:rPr>
              <a:t>    $</a:t>
            </a:r>
            <a:r>
              <a:rPr lang="en-US" sz="1600" dirty="0">
                <a:latin typeface="Frutiger-Light"/>
              </a:rPr>
              <a:t>22,500 </a:t>
            </a:r>
            <a:r>
              <a:rPr lang="en-US" sz="1600" dirty="0" smtClean="0">
                <a:latin typeface="Frutiger-Light"/>
              </a:rPr>
              <a:t>   $</a:t>
            </a:r>
            <a:r>
              <a:rPr lang="en-US" sz="1600" dirty="0">
                <a:latin typeface="Frutiger-Light"/>
              </a:rPr>
              <a:t>2,227,500</a:t>
            </a:r>
          </a:p>
          <a:p>
            <a:r>
              <a:rPr lang="en-US" sz="1600" dirty="0">
                <a:latin typeface="Frutiger-Light"/>
              </a:rPr>
              <a:t>Capital projects </a:t>
            </a:r>
            <a:r>
              <a:rPr lang="en-US" sz="1600" dirty="0" smtClean="0">
                <a:latin typeface="Frutiger-Light"/>
              </a:rPr>
              <a:t>                   0.18                      90,000            900           89,100</a:t>
            </a:r>
            <a:endParaRPr lang="en-US" sz="1600" dirty="0">
              <a:latin typeface="Frutiger-Light"/>
            </a:endParaRPr>
          </a:p>
          <a:p>
            <a:r>
              <a:rPr lang="en-US" sz="1600" dirty="0">
                <a:latin typeface="Frutiger-Light"/>
              </a:rPr>
              <a:t>Debt service </a:t>
            </a:r>
            <a:r>
              <a:rPr lang="en-US" sz="1600" dirty="0" smtClean="0">
                <a:latin typeface="Frutiger-Light"/>
              </a:rPr>
              <a:t>                      </a:t>
            </a:r>
            <a:r>
              <a:rPr lang="en-US" sz="1600" u="sng" dirty="0" smtClean="0">
                <a:latin typeface="Frutiger-Light"/>
              </a:rPr>
              <a:t>  0.38</a:t>
            </a:r>
            <a:r>
              <a:rPr lang="en-US" sz="1600" dirty="0" smtClean="0">
                <a:latin typeface="Frutiger-Light"/>
              </a:rPr>
              <a:t>               </a:t>
            </a:r>
            <a:r>
              <a:rPr lang="en-US" sz="1600" u="sng" dirty="0" smtClean="0">
                <a:latin typeface="Frutiger-Light"/>
              </a:rPr>
              <a:t>     190,000</a:t>
            </a:r>
            <a:r>
              <a:rPr lang="en-US" sz="1600" dirty="0" smtClean="0">
                <a:latin typeface="Frutiger-Light"/>
              </a:rPr>
              <a:t>     </a:t>
            </a:r>
            <a:r>
              <a:rPr lang="en-US" sz="1600" u="sng" dirty="0" smtClean="0">
                <a:latin typeface="Frutiger-Light"/>
              </a:rPr>
              <a:t>    1,900</a:t>
            </a:r>
            <a:r>
              <a:rPr lang="en-US" sz="1600" dirty="0" smtClean="0">
                <a:latin typeface="Frutiger-Light"/>
              </a:rPr>
              <a:t>     </a:t>
            </a:r>
            <a:r>
              <a:rPr lang="en-US" sz="1600" u="sng" dirty="0" smtClean="0">
                <a:latin typeface="Frutiger-Light"/>
              </a:rPr>
              <a:t>    188,100</a:t>
            </a:r>
            <a:endParaRPr lang="en-US" sz="1600" u="sng" dirty="0">
              <a:latin typeface="Frutiger-Light"/>
            </a:endParaRPr>
          </a:p>
          <a:p>
            <a:r>
              <a:rPr lang="en-US" sz="1600" dirty="0">
                <a:latin typeface="Frutiger-Light"/>
              </a:rPr>
              <a:t>Total </a:t>
            </a:r>
            <a:r>
              <a:rPr lang="en-US" sz="1600" dirty="0" smtClean="0">
                <a:latin typeface="Frutiger-Light"/>
              </a:rPr>
              <a:t>                                  </a:t>
            </a:r>
            <a:r>
              <a:rPr lang="en-US" sz="1600" u="dbl" dirty="0" smtClean="0">
                <a:latin typeface="Frutiger-Light"/>
              </a:rPr>
              <a:t>$</a:t>
            </a:r>
            <a:r>
              <a:rPr lang="en-US" sz="1600" u="dbl" dirty="0">
                <a:latin typeface="Frutiger-Light"/>
              </a:rPr>
              <a:t>5.06</a:t>
            </a:r>
            <a:r>
              <a:rPr lang="en-US" sz="1600" dirty="0">
                <a:latin typeface="Frutiger-Light"/>
              </a:rPr>
              <a:t> </a:t>
            </a:r>
            <a:r>
              <a:rPr lang="en-US" sz="1600" dirty="0" smtClean="0">
                <a:latin typeface="Frutiger-Light"/>
              </a:rPr>
              <a:t>              </a:t>
            </a:r>
            <a:r>
              <a:rPr lang="en-US" sz="1600" u="dbl" dirty="0" smtClean="0">
                <a:latin typeface="Frutiger-Light"/>
              </a:rPr>
              <a:t>$</a:t>
            </a:r>
            <a:r>
              <a:rPr lang="en-US" sz="1600" u="dbl" dirty="0">
                <a:latin typeface="Frutiger-Light"/>
              </a:rPr>
              <a:t>2,530,000</a:t>
            </a:r>
            <a:r>
              <a:rPr lang="en-US" sz="1600" dirty="0">
                <a:latin typeface="Frutiger-Light"/>
              </a:rPr>
              <a:t> </a:t>
            </a:r>
            <a:r>
              <a:rPr lang="en-US" sz="1600" dirty="0" smtClean="0">
                <a:latin typeface="Frutiger-Light"/>
              </a:rPr>
              <a:t>    </a:t>
            </a:r>
            <a:r>
              <a:rPr lang="en-US" sz="1600" u="dbl" dirty="0" smtClean="0">
                <a:latin typeface="Frutiger-Light"/>
              </a:rPr>
              <a:t>$</a:t>
            </a:r>
            <a:r>
              <a:rPr lang="en-US" sz="1600" u="dbl" dirty="0">
                <a:latin typeface="Frutiger-Light"/>
              </a:rPr>
              <a:t>25,300</a:t>
            </a:r>
            <a:r>
              <a:rPr lang="en-US" sz="1600" dirty="0">
                <a:latin typeface="Frutiger-Light"/>
              </a:rPr>
              <a:t> </a:t>
            </a:r>
            <a:r>
              <a:rPr lang="en-US" sz="1600" dirty="0" smtClean="0">
                <a:latin typeface="Frutiger-Light"/>
              </a:rPr>
              <a:t>    </a:t>
            </a:r>
            <a:r>
              <a:rPr lang="en-US" sz="1600" u="dbl" dirty="0" smtClean="0">
                <a:latin typeface="Frutiger-Light"/>
              </a:rPr>
              <a:t>$2,504,700</a:t>
            </a:r>
            <a:endParaRPr lang="en-US" sz="1600" b="1" i="1" u="dbl" dirty="0">
              <a:solidFill>
                <a:srgbClr val="000000"/>
              </a:solidFill>
              <a:latin typeface="+mn-lt"/>
            </a:endParaRPr>
          </a:p>
        </p:txBody>
      </p:sp>
    </p:spTree>
    <p:extLst>
      <p:ext uri="{BB962C8B-B14F-4D97-AF65-F5344CB8AC3E}">
        <p14:creationId xmlns:p14="http://schemas.microsoft.com/office/powerpoint/2010/main" val="36290643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625" y="3154681"/>
            <a:ext cx="7368042" cy="246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2800" b="1" dirty="0">
                <a:solidFill>
                  <a:srgbClr val="000000"/>
                </a:solidFill>
              </a:rPr>
              <a:t>Custodial Fund Illustrative Transactions</a:t>
            </a:r>
            <a:r>
              <a:rPr lang="en-US" b="1" dirty="0">
                <a:solidFill>
                  <a:srgbClr val="000000"/>
                </a:solidFill>
              </a:rPr>
              <a:t/>
            </a:r>
            <a:br>
              <a:rPr lang="en-US" b="1" dirty="0">
                <a:solidFill>
                  <a:srgbClr val="000000"/>
                </a:solidFill>
              </a:rPr>
            </a:br>
            <a:r>
              <a:rPr lang="en-US" sz="2400" b="1" dirty="0" smtClean="0">
                <a:solidFill>
                  <a:srgbClr val="000000"/>
                </a:solidFill>
              </a:rPr>
              <a:t>(4 </a:t>
            </a:r>
            <a:r>
              <a:rPr lang="en-US" sz="2400" b="1" dirty="0">
                <a:solidFill>
                  <a:srgbClr val="000000"/>
                </a:solidFill>
              </a:rPr>
              <a:t>of </a:t>
            </a:r>
            <a:r>
              <a:rPr lang="en-US" sz="2400" b="1" dirty="0" smtClean="0">
                <a:solidFill>
                  <a:srgbClr val="000000"/>
                </a:solidFill>
              </a:rPr>
              <a:t>4)</a:t>
            </a:r>
            <a:endParaRPr lang="en-US" b="1" dirty="0"/>
          </a:p>
        </p:txBody>
      </p:sp>
      <p:sp>
        <p:nvSpPr>
          <p:cNvPr id="3" name="Rectangle 2"/>
          <p:cNvSpPr/>
          <p:nvPr/>
        </p:nvSpPr>
        <p:spPr>
          <a:xfrm>
            <a:off x="420624" y="1335024"/>
            <a:ext cx="7548338" cy="6395597"/>
          </a:xfrm>
          <a:prstGeom prst="rect">
            <a:avLst/>
          </a:prstGeom>
        </p:spPr>
        <p:txBody>
          <a:bodyPr wrap="square">
            <a:spAutoFit/>
          </a:bodyPr>
          <a:lstStyle/>
          <a:p>
            <a:r>
              <a:rPr lang="en-US" sz="1600" b="1" i="1" dirty="0" smtClean="0">
                <a:latin typeface="+mn-lt"/>
              </a:rPr>
              <a:t>                                                                                                Debits      Credits</a:t>
            </a:r>
            <a:endParaRPr lang="en-US" sz="1600" b="1" i="1" dirty="0">
              <a:latin typeface="+mn-lt"/>
            </a:endParaRPr>
          </a:p>
          <a:p>
            <a:r>
              <a:rPr lang="en-US" sz="1600" i="1" dirty="0">
                <a:latin typeface="+mn-lt"/>
              </a:rPr>
              <a:t>Campbell County General Fund:</a:t>
            </a:r>
          </a:p>
          <a:p>
            <a:pPr>
              <a:tabLst>
                <a:tab pos="6110288" algn="dec"/>
              </a:tabLst>
            </a:pPr>
            <a:r>
              <a:rPr lang="en-US" sz="1600" dirty="0">
                <a:latin typeface="+mn-lt"/>
              </a:rPr>
              <a:t>Cash . . . . . . . . . . . . . . . . . . . . . . . . . . . . . . . . . . . . . . . . </a:t>
            </a:r>
            <a:r>
              <a:rPr lang="en-US" sz="1600" dirty="0" smtClean="0">
                <a:latin typeface="+mn-lt"/>
              </a:rPr>
              <a:t>. . 	579,940</a:t>
            </a:r>
            <a:endParaRPr lang="en-US" sz="1600" dirty="0">
              <a:latin typeface="+mn-lt"/>
            </a:endParaRPr>
          </a:p>
          <a:p>
            <a:pPr>
              <a:tabLst>
                <a:tab pos="7196138" algn="dec"/>
              </a:tabLst>
            </a:pPr>
            <a:r>
              <a:rPr lang="en-US" sz="1600" dirty="0" smtClean="0">
                <a:latin typeface="+mn-lt"/>
              </a:rPr>
              <a:t>    Taxes </a:t>
            </a:r>
            <a:r>
              <a:rPr lang="en-US" sz="1600" dirty="0">
                <a:latin typeface="+mn-lt"/>
              </a:rPr>
              <a:t>Receivable—Current . . . . . . . . . . . . . . . . . . . . . . . . . . . . . . </a:t>
            </a:r>
            <a:r>
              <a:rPr lang="en-US" sz="1600" dirty="0" smtClean="0">
                <a:latin typeface="+mn-lt"/>
              </a:rPr>
              <a:t>. 	540,000</a:t>
            </a:r>
            <a:endParaRPr lang="en-US" sz="1600" dirty="0">
              <a:latin typeface="+mn-lt"/>
            </a:endParaRPr>
          </a:p>
          <a:p>
            <a:pPr>
              <a:spcAft>
                <a:spcPts val="200"/>
              </a:spcAft>
              <a:tabLst>
                <a:tab pos="7196138" algn="dec"/>
              </a:tabLst>
            </a:pPr>
            <a:r>
              <a:rPr lang="en-US" sz="1600" dirty="0" smtClean="0">
                <a:latin typeface="+mn-lt"/>
              </a:rPr>
              <a:t>    Revenues </a:t>
            </a:r>
            <a:r>
              <a:rPr lang="en-US" sz="1600" dirty="0">
                <a:latin typeface="+mn-lt"/>
              </a:rPr>
              <a:t>. . . . . . . . . . . . . . . . . . . . . . . . . . . . . . . . . . . . . . . . . . . . </a:t>
            </a:r>
            <a:r>
              <a:rPr lang="en-US" sz="1600" dirty="0" smtClean="0">
                <a:latin typeface="+mn-lt"/>
              </a:rPr>
              <a:t>.   	39,940</a:t>
            </a:r>
          </a:p>
          <a:p>
            <a:endParaRPr lang="en-US" sz="1600" dirty="0" smtClean="0">
              <a:latin typeface="+mn-lt"/>
            </a:endParaRPr>
          </a:p>
          <a:p>
            <a:r>
              <a:rPr lang="en-US" sz="1600" b="1" dirty="0" smtClean="0">
                <a:latin typeface="Frutiger-Bold"/>
              </a:rPr>
              <a:t>                                                            Collections of      </a:t>
            </a:r>
            <a:r>
              <a:rPr lang="en-US" sz="1600" b="1" dirty="0">
                <a:latin typeface="Frutiger-Bold"/>
              </a:rPr>
              <a:t>Collection </a:t>
            </a:r>
            <a:r>
              <a:rPr lang="en-US" sz="1600" b="1" dirty="0" smtClean="0">
                <a:latin typeface="Frutiger-Bold"/>
              </a:rPr>
              <a:t>    Cash</a:t>
            </a:r>
            <a:endParaRPr lang="en-US" sz="1600" b="1" dirty="0">
              <a:latin typeface="Frutiger-Bold"/>
            </a:endParaRPr>
          </a:p>
          <a:p>
            <a:pPr>
              <a:spcBef>
                <a:spcPts val="0"/>
              </a:spcBef>
            </a:pPr>
            <a:r>
              <a:rPr lang="en-US" sz="1600" b="1" dirty="0" smtClean="0">
                <a:latin typeface="Frutiger-Bold"/>
              </a:rPr>
              <a:t>                                          </a:t>
            </a:r>
            <a:r>
              <a:rPr lang="en-US" sz="1600" b="1" u="sng" dirty="0" smtClean="0">
                <a:latin typeface="Frutiger-Bold"/>
              </a:rPr>
              <a:t>2020 </a:t>
            </a:r>
            <a:r>
              <a:rPr lang="en-US" sz="1600" b="1" u="sng" dirty="0">
                <a:latin typeface="Frutiger-Bold"/>
              </a:rPr>
              <a:t>Rate</a:t>
            </a:r>
            <a:r>
              <a:rPr lang="en-US" sz="1600" b="1" dirty="0">
                <a:latin typeface="Frutiger-Bold"/>
              </a:rPr>
              <a:t> </a:t>
            </a:r>
            <a:r>
              <a:rPr lang="en-US" sz="1600" b="1" dirty="0" smtClean="0">
                <a:latin typeface="Frutiger-Bold"/>
              </a:rPr>
              <a:t>   </a:t>
            </a:r>
            <a:r>
              <a:rPr lang="en-US" sz="1600" b="1" u="sng" dirty="0" smtClean="0">
                <a:latin typeface="Frutiger-Bold"/>
              </a:rPr>
              <a:t>2020 </a:t>
            </a:r>
            <a:r>
              <a:rPr lang="en-US" sz="1600" b="1" u="sng" dirty="0">
                <a:latin typeface="Frutiger-Bold"/>
              </a:rPr>
              <a:t>Taxes </a:t>
            </a:r>
            <a:r>
              <a:rPr lang="en-US" sz="1600" b="1" dirty="0" smtClean="0">
                <a:latin typeface="Frutiger-Bold"/>
              </a:rPr>
              <a:t>         </a:t>
            </a:r>
            <a:r>
              <a:rPr lang="en-US" sz="1600" b="1" u="sng" dirty="0" smtClean="0">
                <a:latin typeface="Frutiger-Bold"/>
              </a:rPr>
              <a:t>    Fee    </a:t>
            </a:r>
            <a:r>
              <a:rPr lang="en-US" sz="1600" b="1" dirty="0" smtClean="0">
                <a:latin typeface="Frutiger-Bold"/>
              </a:rPr>
              <a:t>    </a:t>
            </a:r>
            <a:r>
              <a:rPr lang="en-US" sz="1600" b="1" u="sng" dirty="0" smtClean="0">
                <a:latin typeface="Frutiger-Bold"/>
              </a:rPr>
              <a:t>Received</a:t>
            </a:r>
            <a:endParaRPr lang="en-US" sz="1600" b="1" u="sng" dirty="0">
              <a:latin typeface="Frutiger-Bold"/>
            </a:endParaRPr>
          </a:p>
          <a:p>
            <a:r>
              <a:rPr lang="en-US" sz="1600" dirty="0">
                <a:latin typeface="Frutiger-Light"/>
              </a:rPr>
              <a:t>County Funds:</a:t>
            </a:r>
          </a:p>
          <a:p>
            <a:r>
              <a:rPr lang="en-US" sz="1600" dirty="0">
                <a:latin typeface="Frutiger-Light"/>
              </a:rPr>
              <a:t>General </a:t>
            </a:r>
            <a:r>
              <a:rPr lang="en-US" sz="1600" dirty="0" smtClean="0">
                <a:latin typeface="Frutiger-Light"/>
              </a:rPr>
              <a:t>                                $1.08              $</a:t>
            </a:r>
            <a:r>
              <a:rPr lang="en-US" sz="1600" dirty="0">
                <a:latin typeface="Frutiger-Light"/>
              </a:rPr>
              <a:t>540,000 </a:t>
            </a:r>
            <a:r>
              <a:rPr lang="en-US" sz="1600" dirty="0" smtClean="0">
                <a:latin typeface="Frutiger-Light"/>
              </a:rPr>
              <a:t>       $</a:t>
            </a:r>
            <a:r>
              <a:rPr lang="en-US" sz="1600" dirty="0">
                <a:latin typeface="Frutiger-Light"/>
              </a:rPr>
              <a:t>39,940 </a:t>
            </a:r>
            <a:r>
              <a:rPr lang="en-US" sz="1600" dirty="0" smtClean="0">
                <a:latin typeface="Frutiger-Light"/>
              </a:rPr>
              <a:t>      $</a:t>
            </a:r>
            <a:r>
              <a:rPr lang="en-US" sz="1600" dirty="0">
                <a:latin typeface="Frutiger-Light"/>
              </a:rPr>
              <a:t>579,940</a:t>
            </a:r>
          </a:p>
          <a:p>
            <a:r>
              <a:rPr lang="en-US" sz="1600" dirty="0">
                <a:latin typeface="Frutiger-Light"/>
              </a:rPr>
              <a:t>Capital Projects </a:t>
            </a:r>
            <a:r>
              <a:rPr lang="en-US" sz="1600" dirty="0" smtClean="0">
                <a:latin typeface="Frutiger-Light"/>
              </a:rPr>
              <a:t>                      0.09                 45,000               </a:t>
            </a:r>
            <a:r>
              <a:rPr lang="en-US" sz="1600" dirty="0">
                <a:latin typeface="Frutiger-Light"/>
              </a:rPr>
              <a:t>–0– </a:t>
            </a:r>
            <a:r>
              <a:rPr lang="en-US" sz="1600" dirty="0" smtClean="0">
                <a:latin typeface="Frutiger-Light"/>
              </a:rPr>
              <a:t>          45,000</a:t>
            </a:r>
            <a:endParaRPr lang="en-US" sz="1600" dirty="0">
              <a:latin typeface="Frutiger-Light"/>
            </a:endParaRPr>
          </a:p>
          <a:p>
            <a:r>
              <a:rPr lang="en-US" sz="1600" dirty="0">
                <a:latin typeface="Frutiger-Light"/>
              </a:rPr>
              <a:t>Debt Service </a:t>
            </a:r>
            <a:r>
              <a:rPr lang="en-US" sz="1600" dirty="0" smtClean="0">
                <a:latin typeface="Frutiger-Light"/>
              </a:rPr>
              <a:t>                          0.20                100,000               –</a:t>
            </a:r>
            <a:r>
              <a:rPr lang="en-US" sz="1600" dirty="0">
                <a:latin typeface="Frutiger-Light"/>
              </a:rPr>
              <a:t>0– </a:t>
            </a:r>
            <a:r>
              <a:rPr lang="en-US" sz="1600" dirty="0" smtClean="0">
                <a:latin typeface="Frutiger-Light"/>
              </a:rPr>
              <a:t>        100,000</a:t>
            </a:r>
            <a:endParaRPr lang="en-US" sz="1600" dirty="0">
              <a:latin typeface="Frutiger-Light"/>
            </a:endParaRPr>
          </a:p>
          <a:p>
            <a:r>
              <a:rPr lang="en-US" sz="1600" dirty="0">
                <a:latin typeface="Frutiger-Light"/>
              </a:rPr>
              <a:t>Welfare </a:t>
            </a:r>
            <a:r>
              <a:rPr lang="en-US" sz="1600" dirty="0" smtClean="0">
                <a:latin typeface="Frutiger-Light"/>
              </a:rPr>
              <a:t>                                   </a:t>
            </a:r>
            <a:r>
              <a:rPr lang="en-US" sz="1600" u="sng" dirty="0" smtClean="0">
                <a:latin typeface="Frutiger-Light"/>
              </a:rPr>
              <a:t>0.11</a:t>
            </a:r>
            <a:r>
              <a:rPr lang="en-US" sz="1600" dirty="0" smtClean="0">
                <a:latin typeface="Frutiger-Light"/>
              </a:rPr>
              <a:t>                 </a:t>
            </a:r>
            <a:r>
              <a:rPr lang="en-US" sz="1600" u="sng" dirty="0" smtClean="0">
                <a:latin typeface="Frutiger-Light"/>
              </a:rPr>
              <a:t>55,000</a:t>
            </a:r>
            <a:r>
              <a:rPr lang="en-US" sz="1600" dirty="0" smtClean="0">
                <a:latin typeface="Frutiger-Light"/>
              </a:rPr>
              <a:t>               </a:t>
            </a:r>
            <a:r>
              <a:rPr lang="en-US" sz="1600" u="sng" dirty="0" smtClean="0">
                <a:latin typeface="Frutiger-Light"/>
              </a:rPr>
              <a:t>–</a:t>
            </a:r>
            <a:r>
              <a:rPr lang="en-US" sz="1600" u="sng" dirty="0">
                <a:latin typeface="Frutiger-Light"/>
              </a:rPr>
              <a:t>0–</a:t>
            </a:r>
            <a:r>
              <a:rPr lang="en-US" sz="1600" dirty="0">
                <a:latin typeface="Frutiger-Light"/>
              </a:rPr>
              <a:t> </a:t>
            </a:r>
            <a:r>
              <a:rPr lang="en-US" sz="1600" dirty="0" smtClean="0">
                <a:latin typeface="Frutiger-Light"/>
              </a:rPr>
              <a:t>          </a:t>
            </a:r>
            <a:r>
              <a:rPr lang="en-US" sz="1600" u="sng" dirty="0" smtClean="0">
                <a:latin typeface="Frutiger-Light"/>
              </a:rPr>
              <a:t>55,000</a:t>
            </a:r>
            <a:endParaRPr lang="en-US" sz="1600" u="sng" dirty="0">
              <a:latin typeface="Frutiger-Light"/>
            </a:endParaRPr>
          </a:p>
          <a:p>
            <a:pPr>
              <a:lnSpc>
                <a:spcPct val="200000"/>
              </a:lnSpc>
              <a:spcBef>
                <a:spcPts val="0"/>
              </a:spcBef>
            </a:pPr>
            <a:r>
              <a:rPr lang="en-US" sz="1600" dirty="0">
                <a:latin typeface="Frutiger-Light"/>
              </a:rPr>
              <a:t>Total </a:t>
            </a:r>
            <a:r>
              <a:rPr lang="en-US" sz="1600" dirty="0" smtClean="0">
                <a:latin typeface="Frutiger-Light"/>
              </a:rPr>
              <a:t>                                     </a:t>
            </a:r>
            <a:r>
              <a:rPr lang="en-US" sz="1600" u="dbl" dirty="0" smtClean="0">
                <a:latin typeface="Frutiger-Light"/>
              </a:rPr>
              <a:t>$</a:t>
            </a:r>
            <a:r>
              <a:rPr lang="en-US" sz="1600" u="dbl" dirty="0">
                <a:latin typeface="Frutiger-Light"/>
              </a:rPr>
              <a:t>1.48</a:t>
            </a:r>
            <a:r>
              <a:rPr lang="en-US" sz="1600" dirty="0">
                <a:latin typeface="Frutiger-Light"/>
              </a:rPr>
              <a:t> </a:t>
            </a:r>
            <a:r>
              <a:rPr lang="en-US" sz="1600" dirty="0" smtClean="0">
                <a:latin typeface="Frutiger-Light"/>
              </a:rPr>
              <a:t>             </a:t>
            </a:r>
            <a:r>
              <a:rPr lang="en-US" sz="1600" u="dbl" dirty="0" smtClean="0">
                <a:latin typeface="Frutiger-Light"/>
              </a:rPr>
              <a:t>$</a:t>
            </a:r>
            <a:r>
              <a:rPr lang="en-US" sz="1600" u="dbl" dirty="0">
                <a:latin typeface="Frutiger-Light"/>
              </a:rPr>
              <a:t>740,000</a:t>
            </a:r>
            <a:r>
              <a:rPr lang="en-US" sz="1600" dirty="0">
                <a:latin typeface="Frutiger-Light"/>
              </a:rPr>
              <a:t> </a:t>
            </a:r>
            <a:r>
              <a:rPr lang="en-US" sz="1600" dirty="0" smtClean="0">
                <a:latin typeface="Frutiger-Light"/>
              </a:rPr>
              <a:t>        </a:t>
            </a:r>
            <a:r>
              <a:rPr lang="en-US" sz="1600" u="dbl" dirty="0" smtClean="0">
                <a:latin typeface="Frutiger-Light"/>
              </a:rPr>
              <a:t>$</a:t>
            </a:r>
            <a:r>
              <a:rPr lang="en-US" sz="1600" u="dbl" dirty="0">
                <a:latin typeface="Frutiger-Light"/>
              </a:rPr>
              <a:t>39,940</a:t>
            </a:r>
            <a:r>
              <a:rPr lang="en-US" sz="1600" dirty="0">
                <a:latin typeface="Frutiger-Light"/>
              </a:rPr>
              <a:t> </a:t>
            </a:r>
            <a:r>
              <a:rPr lang="en-US" sz="1600" dirty="0" smtClean="0">
                <a:latin typeface="Frutiger-Light"/>
              </a:rPr>
              <a:t>     </a:t>
            </a:r>
            <a:r>
              <a:rPr lang="en-US" sz="1600" u="dbl" dirty="0" smtClean="0">
                <a:latin typeface="Frutiger-Light"/>
              </a:rPr>
              <a:t>$779,940</a:t>
            </a:r>
            <a:endParaRPr lang="en-US" sz="1600" u="dbl" dirty="0" smtClean="0">
              <a:latin typeface="+mn-lt"/>
            </a:endParaRPr>
          </a:p>
          <a:p>
            <a:endParaRPr lang="en-US" sz="1600" dirty="0" smtClean="0">
              <a:latin typeface="+mn-lt"/>
            </a:endParaRPr>
          </a:p>
          <a:p>
            <a:endParaRPr lang="en-US" sz="1600" dirty="0" smtClean="0">
              <a:latin typeface="+mn-lt"/>
            </a:endParaRPr>
          </a:p>
          <a:p>
            <a:endParaRPr lang="en-US" sz="1600" dirty="0">
              <a:latin typeface="+mn-lt"/>
            </a:endParaRPr>
          </a:p>
          <a:p>
            <a:endParaRPr lang="en-US" sz="1600" dirty="0" smtClean="0">
              <a:latin typeface="+mn-lt"/>
            </a:endParaRPr>
          </a:p>
          <a:p>
            <a:endParaRPr lang="en-US" sz="1600" dirty="0">
              <a:latin typeface="+mn-lt"/>
            </a:endParaRPr>
          </a:p>
          <a:p>
            <a:endParaRPr lang="en-US" sz="1600" dirty="0" smtClean="0">
              <a:latin typeface="+mn-lt"/>
            </a:endParaRPr>
          </a:p>
          <a:p>
            <a:endParaRPr lang="en-US" sz="1600" dirty="0">
              <a:latin typeface="+mn-lt"/>
            </a:endParaRPr>
          </a:p>
        </p:txBody>
      </p:sp>
    </p:spTree>
    <p:extLst>
      <p:ext uri="{BB962C8B-B14F-4D97-AF65-F5344CB8AC3E}">
        <p14:creationId xmlns:p14="http://schemas.microsoft.com/office/powerpoint/2010/main" val="14648101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Pass-through Custodial Funds</a:t>
            </a:r>
            <a:endParaRPr lang="en-US" sz="3200" b="1" dirty="0"/>
          </a:p>
        </p:txBody>
      </p:sp>
      <p:sp>
        <p:nvSpPr>
          <p:cNvPr id="3" name="Content Placeholder 2"/>
          <p:cNvSpPr>
            <a:spLocks noGrp="1"/>
          </p:cNvSpPr>
          <p:nvPr>
            <p:ph idx="1"/>
          </p:nvPr>
        </p:nvSpPr>
        <p:spPr>
          <a:xfrm>
            <a:off x="411163" y="1469118"/>
            <a:ext cx="7407275" cy="3921125"/>
          </a:xfrm>
        </p:spPr>
        <p:txBody>
          <a:bodyPr/>
          <a:lstStyle/>
          <a:p>
            <a:pPr marL="0" indent="0">
              <a:buNone/>
            </a:pPr>
            <a:r>
              <a:rPr lang="en-US" sz="2400" dirty="0"/>
              <a:t>Grants, entitlements, or shared revenues from the federal or a state government </a:t>
            </a:r>
            <a:r>
              <a:rPr lang="en-US" sz="2400" dirty="0" smtClean="0"/>
              <a:t>often pass </a:t>
            </a:r>
            <a:r>
              <a:rPr lang="en-US" sz="2400" dirty="0"/>
              <a:t>through </a:t>
            </a:r>
            <a:r>
              <a:rPr lang="en-US" sz="2400" dirty="0" smtClean="0"/>
              <a:t>one </a:t>
            </a:r>
            <a:r>
              <a:rPr lang="en-US" sz="2400" dirty="0"/>
              <a:t>government (primary recipient) before distribution </a:t>
            </a:r>
            <a:r>
              <a:rPr lang="en-US" sz="2400" dirty="0" smtClean="0"/>
              <a:t>to a secondary </a:t>
            </a:r>
            <a:r>
              <a:rPr lang="en-US" sz="2400" dirty="0"/>
              <a:t>recipient</a:t>
            </a:r>
            <a:r>
              <a:rPr lang="en-US" sz="2400" dirty="0" smtClean="0"/>
              <a:t>. A question arises as to type of involvement.</a:t>
            </a:r>
          </a:p>
        </p:txBody>
      </p:sp>
      <p:graphicFrame>
        <p:nvGraphicFramePr>
          <p:cNvPr id="4" name="Diagram 3"/>
          <p:cNvGraphicFramePr/>
          <p:nvPr>
            <p:extLst>
              <p:ext uri="{D42A27DB-BD31-4B8C-83A1-F6EECF244321}">
                <p14:modId xmlns:p14="http://schemas.microsoft.com/office/powerpoint/2010/main" val="46888988"/>
              </p:ext>
            </p:extLst>
          </p:nvPr>
        </p:nvGraphicFramePr>
        <p:xfrm>
          <a:off x="501805" y="3103622"/>
          <a:ext cx="7259444" cy="2564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66918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Administrative or Direct Financial?</a:t>
            </a:r>
            <a:br>
              <a:rPr lang="en-US" sz="3200" b="1" dirty="0" smtClean="0"/>
            </a:br>
            <a:r>
              <a:rPr lang="en-US" sz="2400" b="1" dirty="0" smtClean="0"/>
              <a:t>(1 of 2)</a:t>
            </a:r>
            <a:endParaRPr lang="en-US" sz="2400" b="1" dirty="0"/>
          </a:p>
        </p:txBody>
      </p:sp>
      <p:sp>
        <p:nvSpPr>
          <p:cNvPr id="3" name="Content Placeholder 2"/>
          <p:cNvSpPr>
            <a:spLocks noGrp="1"/>
          </p:cNvSpPr>
          <p:nvPr>
            <p:ph idx="1"/>
          </p:nvPr>
        </p:nvSpPr>
        <p:spPr>
          <a:xfrm>
            <a:off x="411163" y="1518103"/>
            <a:ext cx="7407275" cy="3921125"/>
          </a:xfrm>
        </p:spPr>
        <p:txBody>
          <a:bodyPr/>
          <a:lstStyle/>
          <a:p>
            <a:r>
              <a:rPr lang="en-US" sz="2200" dirty="0"/>
              <a:t>A recipient government has administrative involvement if, for </a:t>
            </a:r>
            <a:r>
              <a:rPr lang="en-US" sz="2200" dirty="0" smtClean="0"/>
              <a:t>example, it</a:t>
            </a:r>
            <a:r>
              <a:rPr lang="en-US" sz="2000" dirty="0" smtClean="0"/>
              <a:t>: </a:t>
            </a:r>
          </a:p>
          <a:p>
            <a:pPr marL="758825" lvl="2" indent="-457200">
              <a:buNone/>
            </a:pPr>
            <a:r>
              <a:rPr lang="en-US" sz="2000" dirty="0" smtClean="0"/>
              <a:t>(</a:t>
            </a:r>
            <a:r>
              <a:rPr lang="en-US" sz="2000" dirty="0"/>
              <a:t>a</a:t>
            </a:r>
            <a:r>
              <a:rPr lang="en-US" sz="2000" dirty="0" smtClean="0"/>
              <a:t>)  monitors secondary </a:t>
            </a:r>
            <a:r>
              <a:rPr lang="en-US" sz="2000" dirty="0"/>
              <a:t>recipients for compliance with program-specific </a:t>
            </a:r>
            <a:r>
              <a:rPr lang="en-US" sz="2000" dirty="0" smtClean="0"/>
              <a:t>requirements; </a:t>
            </a:r>
          </a:p>
          <a:p>
            <a:pPr marL="758825" lvl="2" indent="-457200">
              <a:buNone/>
            </a:pPr>
            <a:r>
              <a:rPr lang="en-US" sz="2000" dirty="0" smtClean="0"/>
              <a:t>(</a:t>
            </a:r>
            <a:r>
              <a:rPr lang="en-US" sz="2000" dirty="0"/>
              <a:t>b) </a:t>
            </a:r>
            <a:r>
              <a:rPr lang="en-US" sz="2000" dirty="0" smtClean="0"/>
              <a:t> determines eligibility </a:t>
            </a:r>
            <a:r>
              <a:rPr lang="en-US" sz="2000" dirty="0"/>
              <a:t>of secondary recipients or projects, </a:t>
            </a:r>
            <a:r>
              <a:rPr lang="en-US" sz="2000" dirty="0" smtClean="0"/>
              <a:t>even </a:t>
            </a:r>
            <a:r>
              <a:rPr lang="en-US" sz="2000" dirty="0"/>
              <a:t>if using grantor-established </a:t>
            </a:r>
            <a:r>
              <a:rPr lang="en-US" sz="2000" dirty="0" smtClean="0"/>
              <a:t>criteria; </a:t>
            </a:r>
            <a:r>
              <a:rPr lang="en-US" sz="2000" dirty="0"/>
              <a:t>or</a:t>
            </a:r>
          </a:p>
          <a:p>
            <a:pPr marL="758825" lvl="2" indent="-457200">
              <a:buNone/>
            </a:pPr>
            <a:r>
              <a:rPr lang="en-US" sz="2000" dirty="0"/>
              <a:t>(c) </a:t>
            </a:r>
            <a:r>
              <a:rPr lang="en-US" sz="2000" dirty="0" smtClean="0"/>
              <a:t> has the </a:t>
            </a:r>
            <a:r>
              <a:rPr lang="en-US" sz="2000" dirty="0"/>
              <a:t>ability to exercise </a:t>
            </a:r>
            <a:r>
              <a:rPr lang="en-US" sz="2000" dirty="0" smtClean="0"/>
              <a:t>discretion </a:t>
            </a:r>
            <a:r>
              <a:rPr lang="en-US" sz="2000" dirty="0"/>
              <a:t>in </a:t>
            </a:r>
            <a:r>
              <a:rPr lang="en-US" sz="2000" dirty="0" smtClean="0"/>
              <a:t>allocation of funds.</a:t>
            </a:r>
            <a:r>
              <a:rPr lang="en-US" sz="1600" dirty="0" smtClean="0"/>
              <a:t> </a:t>
            </a:r>
          </a:p>
          <a:p>
            <a:pPr>
              <a:spcBef>
                <a:spcPts val="1200"/>
              </a:spcBef>
            </a:pPr>
            <a:r>
              <a:rPr lang="en-US" sz="2200" dirty="0" smtClean="0"/>
              <a:t>A recipient government </a:t>
            </a:r>
            <a:r>
              <a:rPr lang="en-US" sz="2200" dirty="0"/>
              <a:t>has direct financial involvement if, for example, it finances some </a:t>
            </a:r>
            <a:r>
              <a:rPr lang="en-US" sz="2200" dirty="0" smtClean="0"/>
              <a:t>direct program </a:t>
            </a:r>
            <a:r>
              <a:rPr lang="en-US" sz="2200" dirty="0"/>
              <a:t>costs because of a grantor-imposed matching requirement or is liable </a:t>
            </a:r>
            <a:r>
              <a:rPr lang="en-US" sz="2200" dirty="0" smtClean="0"/>
              <a:t>for disallowed </a:t>
            </a:r>
            <a:r>
              <a:rPr lang="en-US" sz="2200" dirty="0"/>
              <a:t>costs</a:t>
            </a:r>
            <a:r>
              <a:rPr lang="en-US" sz="2200" dirty="0" smtClean="0"/>
              <a:t>.</a:t>
            </a:r>
            <a:endParaRPr lang="en-US" sz="2200" dirty="0"/>
          </a:p>
        </p:txBody>
      </p:sp>
    </p:spTree>
    <p:extLst>
      <p:ext uri="{BB962C8B-B14F-4D97-AF65-F5344CB8AC3E}">
        <p14:creationId xmlns:p14="http://schemas.microsoft.com/office/powerpoint/2010/main" val="16735211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Administrative or Direct Financial?</a:t>
            </a:r>
            <a:br>
              <a:rPr lang="en-US" sz="3200" b="1" dirty="0" smtClean="0"/>
            </a:br>
            <a:r>
              <a:rPr lang="en-US" sz="2400" b="1" dirty="0" smtClean="0"/>
              <a:t>(2 of 2)</a:t>
            </a:r>
            <a:endParaRPr lang="en-US" sz="2400" b="1" dirty="0"/>
          </a:p>
        </p:txBody>
      </p:sp>
      <p:sp>
        <p:nvSpPr>
          <p:cNvPr id="3" name="Content Placeholder 2"/>
          <p:cNvSpPr>
            <a:spLocks noGrp="1"/>
          </p:cNvSpPr>
          <p:nvPr>
            <p:ph idx="1"/>
          </p:nvPr>
        </p:nvSpPr>
        <p:spPr>
          <a:xfrm>
            <a:off x="411163" y="1523820"/>
            <a:ext cx="7407275" cy="4095024"/>
          </a:xfrm>
        </p:spPr>
        <p:txBody>
          <a:bodyPr/>
          <a:lstStyle/>
          <a:p>
            <a:pPr>
              <a:spcBef>
                <a:spcPts val="1200"/>
              </a:spcBef>
            </a:pPr>
            <a:r>
              <a:rPr lang="en-US" sz="2400" dirty="0" smtClean="0"/>
              <a:t>When the </a:t>
            </a:r>
            <a:r>
              <a:rPr lang="en-US" sz="2400" dirty="0"/>
              <a:t>criteria for administrative or direct financial involvement are met, </a:t>
            </a:r>
            <a:r>
              <a:rPr lang="en-US" sz="2400" dirty="0" smtClean="0"/>
              <a:t>the </a:t>
            </a:r>
            <a:r>
              <a:rPr lang="en-US" sz="2400" dirty="0"/>
              <a:t>primary recipient government must recognize a revenue for the </a:t>
            </a:r>
            <a:r>
              <a:rPr lang="en-US" sz="2400" dirty="0" smtClean="0"/>
              <a:t>receipt and </a:t>
            </a:r>
            <a:r>
              <a:rPr lang="en-US" sz="2400" dirty="0"/>
              <a:t>an expenditure or expense for the transfer in a governmental fund, </a:t>
            </a:r>
            <a:r>
              <a:rPr lang="en-US" sz="2400" dirty="0" smtClean="0"/>
              <a:t>private-purpose trust </a:t>
            </a:r>
            <a:r>
              <a:rPr lang="en-US" sz="2400" dirty="0"/>
              <a:t>fund, or proprietary fund. </a:t>
            </a:r>
            <a:endParaRPr lang="en-US" sz="2400" dirty="0" smtClean="0"/>
          </a:p>
          <a:p>
            <a:pPr>
              <a:spcBef>
                <a:spcPts val="1200"/>
              </a:spcBef>
            </a:pPr>
            <a:r>
              <a:rPr lang="en-US" sz="2400" dirty="0" smtClean="0"/>
              <a:t>If </a:t>
            </a:r>
            <a:r>
              <a:rPr lang="en-US" sz="2400" dirty="0"/>
              <a:t>neither administrative nor </a:t>
            </a:r>
            <a:r>
              <a:rPr lang="en-US" sz="2400" dirty="0" smtClean="0"/>
              <a:t>financial involvement </a:t>
            </a:r>
            <a:r>
              <a:rPr lang="en-US" sz="2400" dirty="0"/>
              <a:t>is deemed to exist, then a pass-through </a:t>
            </a:r>
            <a:r>
              <a:rPr lang="en-US" sz="2400" dirty="0" smtClean="0"/>
              <a:t>custodial </a:t>
            </a:r>
            <a:r>
              <a:rPr lang="en-US" sz="2400" dirty="0"/>
              <a:t>fund must be </a:t>
            </a:r>
            <a:r>
              <a:rPr lang="en-US" sz="2400" dirty="0" smtClean="0"/>
              <a:t>used and </a:t>
            </a:r>
            <a:r>
              <a:rPr lang="en-US" sz="2400" dirty="0"/>
              <a:t>no revenue or expenditure</a:t>
            </a:r>
            <a:r>
              <a:rPr lang="en-US" sz="2400" dirty="0" smtClean="0"/>
              <a:t>/ expense </a:t>
            </a:r>
            <a:r>
              <a:rPr lang="en-US" sz="2400" dirty="0"/>
              <a:t>is recognized</a:t>
            </a:r>
            <a:r>
              <a:rPr lang="en-US" sz="2400" dirty="0" smtClean="0"/>
              <a:t>. </a:t>
            </a:r>
            <a:endParaRPr lang="en-US" sz="2400" dirty="0"/>
          </a:p>
        </p:txBody>
      </p:sp>
    </p:spTree>
    <p:extLst>
      <p:ext uri="{BB962C8B-B14F-4D97-AF65-F5344CB8AC3E}">
        <p14:creationId xmlns:p14="http://schemas.microsoft.com/office/powerpoint/2010/main" val="8256637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smtClean="0">
                <a:solidFill>
                  <a:schemeClr val="bg1"/>
                </a:solidFill>
                <a:latin typeface="+mj-lt"/>
              </a:rPr>
              <a:t>C</a:t>
            </a:r>
          </a:p>
          <a:p>
            <a:pPr algn="ctr"/>
            <a:r>
              <a:rPr lang="en-US" sz="3200" b="1" dirty="0">
                <a:solidFill>
                  <a:schemeClr val="bg1"/>
                </a:solidFill>
                <a:latin typeface="+mj-lt"/>
              </a:rPr>
              <a:t>H</a:t>
            </a:r>
            <a:endParaRPr lang="en-US" sz="3200" b="1" dirty="0" smtClean="0">
              <a:solidFill>
                <a:schemeClr val="bg1"/>
              </a:solidFill>
              <a:latin typeface="+mj-lt"/>
            </a:endParaRPr>
          </a:p>
          <a:p>
            <a:pPr algn="ctr"/>
            <a:r>
              <a:rPr lang="en-US" sz="3200" b="1" dirty="0" smtClean="0">
                <a:solidFill>
                  <a:schemeClr val="bg1"/>
                </a:solidFill>
                <a:latin typeface="+mj-lt"/>
              </a:rPr>
              <a:t>A</a:t>
            </a:r>
          </a:p>
          <a:p>
            <a:pPr algn="ctr"/>
            <a:r>
              <a:rPr lang="en-US" sz="3200" b="1" dirty="0" smtClean="0">
                <a:solidFill>
                  <a:schemeClr val="bg1"/>
                </a:solidFill>
                <a:latin typeface="+mj-lt"/>
              </a:rPr>
              <a:t>P</a:t>
            </a:r>
          </a:p>
          <a:p>
            <a:pPr algn="ctr"/>
            <a:r>
              <a:rPr lang="en-US" sz="3200" b="1" dirty="0" smtClean="0">
                <a:solidFill>
                  <a:schemeClr val="bg1"/>
                </a:solidFill>
                <a:latin typeface="+mj-lt"/>
              </a:rPr>
              <a:t>T</a:t>
            </a:r>
          </a:p>
          <a:p>
            <a:pPr algn="ctr"/>
            <a:r>
              <a:rPr lang="en-US" sz="3200" b="1" dirty="0" smtClean="0">
                <a:solidFill>
                  <a:schemeClr val="bg1"/>
                </a:solidFill>
                <a:latin typeface="+mj-lt"/>
              </a:rPr>
              <a:t>E</a:t>
            </a:r>
          </a:p>
          <a:p>
            <a:pPr algn="ctr"/>
            <a:r>
              <a:rPr lang="en-US" sz="3200" b="1" dirty="0" smtClean="0">
                <a:solidFill>
                  <a:schemeClr val="bg1"/>
                </a:solidFill>
                <a:latin typeface="+mj-lt"/>
              </a:rPr>
              <a:t>R</a:t>
            </a:r>
          </a:p>
          <a:p>
            <a:pPr algn="ctr"/>
            <a:endParaRPr lang="en-US" sz="3200" b="1" dirty="0" smtClean="0">
              <a:solidFill>
                <a:schemeClr val="bg1"/>
              </a:solidFill>
              <a:latin typeface="+mj-lt"/>
            </a:endParaRPr>
          </a:p>
          <a:p>
            <a:pPr algn="ctr"/>
            <a:r>
              <a:rPr lang="en-US" sz="3200" b="1" dirty="0">
                <a:solidFill>
                  <a:schemeClr val="bg1"/>
                </a:solidFill>
                <a:latin typeface="+mj-lt"/>
              </a:rPr>
              <a:t>8</a:t>
            </a:r>
            <a:endParaRPr lang="en-US" sz="3200" b="1" dirty="0" smtClean="0">
              <a:solidFill>
                <a:schemeClr val="bg1"/>
              </a:solidFill>
              <a:latin typeface="+mj-lt"/>
            </a:endParaRPr>
          </a:p>
        </p:txBody>
      </p:sp>
      <p:sp>
        <p:nvSpPr>
          <p:cNvPr id="2" name="Title 1"/>
          <p:cNvSpPr>
            <a:spLocks noGrp="1"/>
          </p:cNvSpPr>
          <p:nvPr>
            <p:ph type="title"/>
          </p:nvPr>
        </p:nvSpPr>
        <p:spPr>
          <a:xfrm>
            <a:off x="1840520" y="2201072"/>
            <a:ext cx="4043310" cy="2102306"/>
          </a:xfrm>
        </p:spPr>
        <p:txBody>
          <a:bodyPr/>
          <a:lstStyle/>
          <a:p>
            <a:r>
              <a:rPr lang="en-US" altLang="en-US" sz="2800" b="1" dirty="0"/>
              <a:t>Accounting for Fiduciary </a:t>
            </a:r>
            <a:r>
              <a:rPr lang="en-US" altLang="en-US" sz="2800" b="1" dirty="0" smtClean="0"/>
              <a:t>Activities—Custodial </a:t>
            </a:r>
            <a:r>
              <a:rPr lang="en-US" altLang="en-US" sz="2800" b="1" dirty="0"/>
              <a:t>and Trust </a:t>
            </a:r>
            <a:r>
              <a:rPr lang="en-US" altLang="en-US" sz="2800" b="1" dirty="0" smtClean="0"/>
              <a:t>Funds</a:t>
            </a:r>
            <a:endParaRPr lang="en-US" sz="2800"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Financial Reporting of Custodial Funds</a:t>
            </a:r>
            <a:endParaRPr lang="en-US" sz="3200" b="1" dirty="0"/>
          </a:p>
        </p:txBody>
      </p:sp>
      <p:sp>
        <p:nvSpPr>
          <p:cNvPr id="3" name="Content Placeholder 2"/>
          <p:cNvSpPr>
            <a:spLocks noGrp="1"/>
          </p:cNvSpPr>
          <p:nvPr>
            <p:ph idx="1"/>
          </p:nvPr>
        </p:nvSpPr>
        <p:spPr>
          <a:xfrm>
            <a:off x="277586" y="1454384"/>
            <a:ext cx="7772399" cy="4299645"/>
          </a:xfrm>
        </p:spPr>
        <p:txBody>
          <a:bodyPr/>
          <a:lstStyle/>
          <a:p>
            <a:pPr>
              <a:spcBef>
                <a:spcPts val="600"/>
              </a:spcBef>
            </a:pPr>
            <a:r>
              <a:rPr lang="en-US" sz="2200" dirty="0" smtClean="0"/>
              <a:t>Fiduciary activities are reported only in the fiduciary fund financial statements.</a:t>
            </a:r>
          </a:p>
          <a:p>
            <a:pPr>
              <a:spcBef>
                <a:spcPts val="600"/>
              </a:spcBef>
            </a:pPr>
            <a:r>
              <a:rPr lang="en-US" sz="2200" dirty="0" smtClean="0"/>
              <a:t>Custodial funds </a:t>
            </a:r>
            <a:r>
              <a:rPr lang="en-US" sz="2200" dirty="0"/>
              <a:t>financial information </a:t>
            </a:r>
            <a:r>
              <a:rPr lang="en-US" sz="2200" dirty="0" smtClean="0"/>
              <a:t>is aggregated and reported </a:t>
            </a:r>
            <a:r>
              <a:rPr lang="en-US" sz="2200" dirty="0"/>
              <a:t>in a separate column </a:t>
            </a:r>
            <a:r>
              <a:rPr lang="en-US" sz="2200" dirty="0" smtClean="0"/>
              <a:t>on </a:t>
            </a:r>
            <a:r>
              <a:rPr lang="en-US" sz="2200" dirty="0"/>
              <a:t>the statement of fiduciary net </a:t>
            </a:r>
            <a:r>
              <a:rPr lang="en-US" sz="2200" dirty="0" smtClean="0"/>
              <a:t>position and statement of changes in fiduciary net position. </a:t>
            </a:r>
          </a:p>
          <a:p>
            <a:pPr>
              <a:spcBef>
                <a:spcPts val="600"/>
              </a:spcBef>
            </a:pPr>
            <a:r>
              <a:rPr lang="en-US" sz="2200" dirty="0" smtClean="0"/>
              <a:t>Only financial information for </a:t>
            </a:r>
            <a:r>
              <a:rPr lang="en-US" sz="2200" dirty="0"/>
              <a:t>external parties </a:t>
            </a:r>
            <a:r>
              <a:rPr lang="en-US" sz="2200" dirty="0" smtClean="0"/>
              <a:t>is reported </a:t>
            </a:r>
            <a:r>
              <a:rPr lang="en-US" sz="2200" dirty="0"/>
              <a:t>by </a:t>
            </a:r>
            <a:r>
              <a:rPr lang="en-US" sz="2200" dirty="0" smtClean="0"/>
              <a:t>custodial funds </a:t>
            </a:r>
            <a:r>
              <a:rPr lang="en-US" sz="2200" dirty="0"/>
              <a:t>o</a:t>
            </a:r>
            <a:r>
              <a:rPr lang="en-US" sz="2200" dirty="0" smtClean="0"/>
              <a:t>n </a:t>
            </a:r>
            <a:r>
              <a:rPr lang="en-US" sz="2200" dirty="0"/>
              <a:t>the </a:t>
            </a:r>
            <a:r>
              <a:rPr lang="en-US" sz="2200" dirty="0" smtClean="0"/>
              <a:t>fiduciary funds statements.</a:t>
            </a:r>
          </a:p>
          <a:p>
            <a:pPr>
              <a:spcBef>
                <a:spcPts val="600"/>
              </a:spcBef>
            </a:pPr>
            <a:r>
              <a:rPr lang="en-US" sz="2200" dirty="0" smtClean="0"/>
              <a:t>An exception to aggregating custodial information occurs if there is an investment trust fund that must be reported as a custodial fund – such a fund is reported in a separate column.</a:t>
            </a:r>
            <a:endParaRPr lang="en-US" sz="2200" dirty="0"/>
          </a:p>
        </p:txBody>
      </p:sp>
    </p:spTree>
    <p:extLst>
      <p:ext uri="{BB962C8B-B14F-4D97-AF65-F5344CB8AC3E}">
        <p14:creationId xmlns:p14="http://schemas.microsoft.com/office/powerpoint/2010/main" val="38011575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Trust Funds</a:t>
            </a:r>
            <a:endParaRPr lang="en-US" sz="3200" b="1" dirty="0"/>
          </a:p>
        </p:txBody>
      </p:sp>
      <p:graphicFrame>
        <p:nvGraphicFramePr>
          <p:cNvPr id="4" name="Diagram 3"/>
          <p:cNvGraphicFramePr/>
          <p:nvPr>
            <p:extLst>
              <p:ext uri="{D42A27DB-BD31-4B8C-83A1-F6EECF244321}">
                <p14:modId xmlns:p14="http://schemas.microsoft.com/office/powerpoint/2010/main" val="2968187785"/>
              </p:ext>
            </p:extLst>
          </p:nvPr>
        </p:nvGraphicFramePr>
        <p:xfrm>
          <a:off x="535942" y="1408930"/>
          <a:ext cx="7304049" cy="4081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6040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Comparing Governmental Funds &amp; Trust Funds</a:t>
            </a:r>
            <a:endParaRPr lang="en-US" sz="3200" b="1" dirty="0"/>
          </a:p>
        </p:txBody>
      </p:sp>
      <p:graphicFrame>
        <p:nvGraphicFramePr>
          <p:cNvPr id="3" name="Diagram 2"/>
          <p:cNvGraphicFramePr/>
          <p:nvPr>
            <p:extLst>
              <p:ext uri="{D42A27DB-BD31-4B8C-83A1-F6EECF244321}">
                <p14:modId xmlns:p14="http://schemas.microsoft.com/office/powerpoint/2010/main" val="3563922007"/>
              </p:ext>
            </p:extLst>
          </p:nvPr>
        </p:nvGraphicFramePr>
        <p:xfrm>
          <a:off x="414671" y="1621464"/>
          <a:ext cx="7368362" cy="405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4837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Investment Pools</a:t>
            </a:r>
            <a:endParaRPr lang="en-US" sz="3200" b="1" dirty="0"/>
          </a:p>
        </p:txBody>
      </p:sp>
      <p:sp>
        <p:nvSpPr>
          <p:cNvPr id="3" name="TextBox 2"/>
          <p:cNvSpPr txBox="1"/>
          <p:nvPr/>
        </p:nvSpPr>
        <p:spPr>
          <a:xfrm>
            <a:off x="312234" y="1477926"/>
            <a:ext cx="7660888" cy="4124206"/>
          </a:xfrm>
          <a:prstGeom prst="rect">
            <a:avLst/>
          </a:prstGeom>
          <a:noFill/>
        </p:spPr>
        <p:txBody>
          <a:bodyPr wrap="square" rtlCol="0">
            <a:spAutoFit/>
          </a:bodyPr>
          <a:lstStyle/>
          <a:p>
            <a:pPr marL="342900" indent="-342900">
              <a:spcBef>
                <a:spcPts val="1200"/>
              </a:spcBef>
              <a:buSzPct val="100000"/>
              <a:buFont typeface="Arial" panose="020B0604020202020204" pitchFamily="34" charset="0"/>
              <a:buChar char="•"/>
            </a:pPr>
            <a:r>
              <a:rPr lang="en-US" sz="2200" dirty="0" smtClean="0">
                <a:latin typeface="+mn-lt"/>
              </a:rPr>
              <a:t>Funds within a government may have a combination of idle cash, short-term investments, and long-term investments. </a:t>
            </a:r>
          </a:p>
          <a:p>
            <a:pPr marL="342900" indent="-342900">
              <a:spcBef>
                <a:spcPts val="1200"/>
              </a:spcBef>
              <a:buSzPct val="100000"/>
              <a:buFont typeface="Arial" panose="020B0604020202020204" pitchFamily="34" charset="0"/>
              <a:buChar char="•"/>
            </a:pPr>
            <a:r>
              <a:rPr lang="en-US" sz="2200" dirty="0" smtClean="0">
                <a:latin typeface="+mn-lt"/>
              </a:rPr>
              <a:t>To improve management of investments, governments may pool their funds’ cash and investments with an investment manager, such as a treasurer or external professional investment manager.</a:t>
            </a:r>
          </a:p>
          <a:p>
            <a:pPr marL="342900" indent="-342900">
              <a:spcBef>
                <a:spcPts val="1200"/>
              </a:spcBef>
              <a:buSzPct val="100000"/>
              <a:buFont typeface="Arial" panose="020B0604020202020204" pitchFamily="34" charset="0"/>
              <a:buChar char="•"/>
            </a:pPr>
            <a:r>
              <a:rPr lang="en-US" sz="2200" dirty="0" smtClean="0">
                <a:latin typeface="+mn-lt"/>
              </a:rPr>
              <a:t>Investment pools that are administered through a trust agreement are reported as investment trust funds; if there is no trust agreement they are reported as custodial funds.</a:t>
            </a:r>
          </a:p>
        </p:txBody>
      </p:sp>
    </p:spTree>
    <p:extLst>
      <p:ext uri="{BB962C8B-B14F-4D97-AF65-F5344CB8AC3E}">
        <p14:creationId xmlns:p14="http://schemas.microsoft.com/office/powerpoint/2010/main" val="35397354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Investment Trust Fund</a:t>
            </a:r>
            <a:endParaRPr lang="en-US" sz="3200" b="1" dirty="0"/>
          </a:p>
        </p:txBody>
      </p:sp>
      <p:sp>
        <p:nvSpPr>
          <p:cNvPr id="3" name="Content Placeholder 2"/>
          <p:cNvSpPr>
            <a:spLocks noGrp="1"/>
          </p:cNvSpPr>
          <p:nvPr>
            <p:ph idx="1"/>
          </p:nvPr>
        </p:nvSpPr>
        <p:spPr>
          <a:xfrm>
            <a:off x="277587" y="1520825"/>
            <a:ext cx="7756070" cy="4063546"/>
          </a:xfrm>
        </p:spPr>
        <p:txBody>
          <a:bodyPr/>
          <a:lstStyle/>
          <a:p>
            <a:pPr>
              <a:spcBef>
                <a:spcPts val="1200"/>
              </a:spcBef>
            </a:pPr>
            <a:r>
              <a:rPr lang="en-US" sz="2200" dirty="0">
                <a:solidFill>
                  <a:srgbClr val="000000"/>
                </a:solidFill>
              </a:rPr>
              <a:t>Earnings on pooled investments and changes in fair value of investments are </a:t>
            </a:r>
            <a:r>
              <a:rPr lang="en-US" sz="2200" dirty="0" smtClean="0">
                <a:solidFill>
                  <a:srgbClr val="000000"/>
                </a:solidFill>
              </a:rPr>
              <a:t>allocated to </a:t>
            </a:r>
            <a:r>
              <a:rPr lang="en-US" sz="2200" dirty="0">
                <a:solidFill>
                  <a:srgbClr val="000000"/>
                </a:solidFill>
              </a:rPr>
              <a:t>the participants having an equity interest in the pool in proportion to </a:t>
            </a:r>
            <a:r>
              <a:rPr lang="en-US" sz="2200" dirty="0" smtClean="0">
                <a:solidFill>
                  <a:srgbClr val="000000"/>
                </a:solidFill>
              </a:rPr>
              <a:t>their relative contributions to the pool.</a:t>
            </a:r>
          </a:p>
          <a:p>
            <a:pPr>
              <a:spcBef>
                <a:spcPts val="1200"/>
              </a:spcBef>
            </a:pPr>
            <a:r>
              <a:rPr lang="en-US" sz="2200" dirty="0" smtClean="0">
                <a:solidFill>
                  <a:srgbClr val="000000"/>
                </a:solidFill>
              </a:rPr>
              <a:t>GASB </a:t>
            </a:r>
            <a:r>
              <a:rPr lang="en-US" sz="2200" dirty="0">
                <a:solidFill>
                  <a:srgbClr val="000000"/>
                </a:solidFill>
              </a:rPr>
              <a:t>standards define </a:t>
            </a:r>
            <a:r>
              <a:rPr lang="en-US" sz="2200" i="1" dirty="0">
                <a:solidFill>
                  <a:srgbClr val="000000"/>
                </a:solidFill>
              </a:rPr>
              <a:t>fair value </a:t>
            </a:r>
            <a:r>
              <a:rPr lang="en-US" sz="2200" dirty="0">
                <a:solidFill>
                  <a:srgbClr val="000000"/>
                </a:solidFill>
              </a:rPr>
              <a:t>as the amount at which an investment could be exchanged in </a:t>
            </a:r>
            <a:r>
              <a:rPr lang="en-US" sz="2200" dirty="0" smtClean="0">
                <a:solidFill>
                  <a:srgbClr val="000000"/>
                </a:solidFill>
              </a:rPr>
              <a:t>a current </a:t>
            </a:r>
            <a:r>
              <a:rPr lang="en-US" sz="2200" dirty="0">
                <a:solidFill>
                  <a:srgbClr val="000000"/>
                </a:solidFill>
              </a:rPr>
              <a:t>transaction between willing parties, other than in a forced liquidation sale</a:t>
            </a:r>
            <a:r>
              <a:rPr lang="en-US" sz="2200" dirty="0" smtClean="0">
                <a:solidFill>
                  <a:srgbClr val="000000"/>
                </a:solidFill>
              </a:rPr>
              <a:t>.</a:t>
            </a:r>
          </a:p>
          <a:p>
            <a:pPr>
              <a:spcBef>
                <a:spcPts val="1200"/>
              </a:spcBef>
            </a:pPr>
            <a:r>
              <a:rPr lang="en-US" sz="2200" dirty="0" smtClean="0"/>
              <a:t>To ensure an equitable division of earnings and changes in fair value it is necessary to revalue fund assets whenever contributions or distributions occur.</a:t>
            </a:r>
            <a:endParaRPr lang="en-US" sz="2200" dirty="0"/>
          </a:p>
        </p:txBody>
      </p:sp>
    </p:spTree>
    <p:extLst>
      <p:ext uri="{BB962C8B-B14F-4D97-AF65-F5344CB8AC3E}">
        <p14:creationId xmlns:p14="http://schemas.microsoft.com/office/powerpoint/2010/main" val="16087027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Assets Transferred to Create Drew County (CO) Investment Trust</a:t>
            </a:r>
            <a:endParaRPr lang="en-US" sz="3200" b="1" dirty="0"/>
          </a:p>
        </p:txBody>
      </p:sp>
      <p:sp>
        <p:nvSpPr>
          <p:cNvPr id="3" name="Rectangle 2"/>
          <p:cNvSpPr/>
          <p:nvPr/>
        </p:nvSpPr>
        <p:spPr>
          <a:xfrm>
            <a:off x="428624" y="1538365"/>
            <a:ext cx="7353299" cy="3884140"/>
          </a:xfrm>
          <a:prstGeom prst="rect">
            <a:avLst/>
          </a:prstGeom>
        </p:spPr>
        <p:txBody>
          <a:bodyPr wrap="square">
            <a:spAutoFit/>
          </a:bodyPr>
          <a:lstStyle/>
          <a:p>
            <a:r>
              <a:rPr lang="en-US" sz="1600" b="1" dirty="0" smtClean="0">
                <a:latin typeface="+mn-lt"/>
              </a:rPr>
              <a:t>                                               Fair Value     </a:t>
            </a:r>
            <a:r>
              <a:rPr lang="en-US" sz="1600" b="1" dirty="0">
                <a:latin typeface="+mn-lt"/>
              </a:rPr>
              <a:t>Fair Value </a:t>
            </a:r>
            <a:r>
              <a:rPr lang="en-US" sz="1600" b="1" dirty="0" smtClean="0">
                <a:latin typeface="+mn-lt"/>
              </a:rPr>
              <a:t>   Change </a:t>
            </a:r>
            <a:r>
              <a:rPr lang="en-US" sz="1600" b="1" dirty="0">
                <a:latin typeface="+mn-lt"/>
              </a:rPr>
              <a:t>in </a:t>
            </a:r>
            <a:r>
              <a:rPr lang="en-US" sz="1600" b="1" dirty="0" smtClean="0">
                <a:latin typeface="+mn-lt"/>
              </a:rPr>
              <a:t>   Accrued</a:t>
            </a:r>
            <a:endParaRPr lang="en-US" sz="1600" b="1" dirty="0">
              <a:latin typeface="+mn-lt"/>
            </a:endParaRPr>
          </a:p>
          <a:p>
            <a:r>
              <a:rPr lang="en-US" sz="1600" b="1" dirty="0">
                <a:latin typeface="+mn-lt"/>
              </a:rPr>
              <a:t>Assets Transferred </a:t>
            </a:r>
            <a:r>
              <a:rPr lang="en-US" sz="1600" b="1" dirty="0" smtClean="0">
                <a:latin typeface="+mn-lt"/>
              </a:rPr>
              <a:t>            at 12-31-19     </a:t>
            </a:r>
            <a:r>
              <a:rPr lang="en-US" sz="1600" b="1" dirty="0">
                <a:latin typeface="+mn-lt"/>
              </a:rPr>
              <a:t>at </a:t>
            </a:r>
            <a:r>
              <a:rPr lang="en-US" sz="1600" b="1" dirty="0" smtClean="0">
                <a:latin typeface="+mn-lt"/>
              </a:rPr>
              <a:t>1-10-20     Fair </a:t>
            </a:r>
            <a:r>
              <a:rPr lang="en-US" sz="1600" b="1" dirty="0">
                <a:latin typeface="+mn-lt"/>
              </a:rPr>
              <a:t>Value </a:t>
            </a:r>
            <a:r>
              <a:rPr lang="en-US" sz="1600" b="1" dirty="0" smtClean="0">
                <a:latin typeface="+mn-lt"/>
              </a:rPr>
              <a:t>    Interest</a:t>
            </a:r>
            <a:endParaRPr lang="en-US" sz="1600" b="1" dirty="0">
              <a:latin typeface="+mn-lt"/>
            </a:endParaRPr>
          </a:p>
          <a:p>
            <a:r>
              <a:rPr lang="en-US" sz="1600" i="1" dirty="0">
                <a:latin typeface="+mn-lt"/>
              </a:rPr>
              <a:t>Drew </a:t>
            </a:r>
            <a:r>
              <a:rPr lang="en-US" sz="1600" i="1" dirty="0" smtClean="0">
                <a:latin typeface="+mn-lt"/>
              </a:rPr>
              <a:t>CO </a:t>
            </a:r>
            <a:r>
              <a:rPr lang="en-US" sz="1600" i="1" dirty="0">
                <a:latin typeface="+mn-lt"/>
              </a:rPr>
              <a:t>Debt Service Fund:</a:t>
            </a:r>
          </a:p>
          <a:p>
            <a:r>
              <a:rPr lang="en-US" sz="1600" dirty="0">
                <a:latin typeface="+mn-lt"/>
              </a:rPr>
              <a:t>Cash </a:t>
            </a:r>
            <a:r>
              <a:rPr lang="en-US" sz="1600" dirty="0" smtClean="0">
                <a:latin typeface="+mn-lt"/>
              </a:rPr>
              <a:t>                                   $ </a:t>
            </a:r>
            <a:r>
              <a:rPr lang="en-US" sz="1600" dirty="0">
                <a:latin typeface="+mn-lt"/>
              </a:rPr>
              <a:t>1,000,000 </a:t>
            </a:r>
            <a:r>
              <a:rPr lang="en-US" sz="1600" dirty="0" smtClean="0">
                <a:latin typeface="+mn-lt"/>
              </a:rPr>
              <a:t>   $ </a:t>
            </a:r>
            <a:r>
              <a:rPr lang="en-US" sz="1600" dirty="0">
                <a:latin typeface="+mn-lt"/>
              </a:rPr>
              <a:t>1,000,000 </a:t>
            </a:r>
            <a:r>
              <a:rPr lang="en-US" sz="1600" dirty="0" smtClean="0">
                <a:latin typeface="+mn-lt"/>
              </a:rPr>
              <a:t>       $ </a:t>
            </a:r>
            <a:r>
              <a:rPr lang="en-US" sz="1600" dirty="0">
                <a:latin typeface="+mn-lt"/>
              </a:rPr>
              <a:t>–0– </a:t>
            </a:r>
            <a:r>
              <a:rPr lang="en-US" sz="1600" dirty="0" smtClean="0">
                <a:latin typeface="+mn-lt"/>
              </a:rPr>
              <a:t>         $ </a:t>
            </a:r>
            <a:r>
              <a:rPr lang="en-US" sz="1600" dirty="0">
                <a:latin typeface="+mn-lt"/>
              </a:rPr>
              <a:t>–0–</a:t>
            </a:r>
          </a:p>
          <a:p>
            <a:r>
              <a:rPr lang="en-US" sz="1600" dirty="0">
                <a:latin typeface="+mn-lt"/>
              </a:rPr>
              <a:t>U.S. agency obligations  </a:t>
            </a:r>
            <a:r>
              <a:rPr lang="en-US" sz="1600" dirty="0" smtClean="0">
                <a:latin typeface="+mn-lt"/>
              </a:rPr>
              <a:t>        3,373,000     13,425,000        52,000       425,000</a:t>
            </a:r>
            <a:endParaRPr lang="en-US" sz="1600" dirty="0">
              <a:latin typeface="+mn-lt"/>
            </a:endParaRPr>
          </a:p>
          <a:p>
            <a:r>
              <a:rPr lang="en-US" sz="1600" i="1" dirty="0" smtClean="0">
                <a:latin typeface="+mn-lt"/>
              </a:rPr>
              <a:t>Calvin </a:t>
            </a:r>
            <a:r>
              <a:rPr lang="en-US" sz="1600" i="1" dirty="0">
                <a:latin typeface="+mn-lt"/>
              </a:rPr>
              <a:t>Debt Service Fund:</a:t>
            </a:r>
          </a:p>
          <a:p>
            <a:r>
              <a:rPr lang="en-US" sz="1600" dirty="0">
                <a:latin typeface="+mn-lt"/>
              </a:rPr>
              <a:t>U.S. Treasury notes </a:t>
            </a:r>
            <a:r>
              <a:rPr lang="en-US" sz="1600" dirty="0" smtClean="0">
                <a:latin typeface="+mn-lt"/>
              </a:rPr>
              <a:t>               9,568,000       9,545,000       (</a:t>
            </a:r>
            <a:r>
              <a:rPr lang="en-US" sz="1600" dirty="0">
                <a:latin typeface="+mn-lt"/>
              </a:rPr>
              <a:t>23,000) </a:t>
            </a:r>
            <a:r>
              <a:rPr lang="en-US" sz="1600" dirty="0" smtClean="0">
                <a:latin typeface="+mn-lt"/>
              </a:rPr>
              <a:t>     192,000</a:t>
            </a:r>
            <a:endParaRPr lang="en-US" sz="1600" dirty="0">
              <a:latin typeface="+mn-lt"/>
            </a:endParaRPr>
          </a:p>
          <a:p>
            <a:r>
              <a:rPr lang="en-US" sz="1600" dirty="0">
                <a:latin typeface="+mn-lt"/>
              </a:rPr>
              <a:t>U.S. agency obligations </a:t>
            </a:r>
            <a:r>
              <a:rPr lang="en-US" sz="1600" dirty="0" smtClean="0">
                <a:latin typeface="+mn-lt"/>
              </a:rPr>
              <a:t>            158,700          160,000          1,300           3,000</a:t>
            </a:r>
            <a:endParaRPr lang="en-US" sz="1600" dirty="0">
              <a:latin typeface="+mn-lt"/>
            </a:endParaRPr>
          </a:p>
          <a:p>
            <a:r>
              <a:rPr lang="en-US" sz="1600" i="1" dirty="0">
                <a:latin typeface="+mn-lt"/>
              </a:rPr>
              <a:t>Calvin Independent School</a:t>
            </a:r>
          </a:p>
          <a:p>
            <a:r>
              <a:rPr lang="en-US" sz="1600" i="1" dirty="0">
                <a:latin typeface="+mn-lt"/>
              </a:rPr>
              <a:t>District Capital Projects Fund:</a:t>
            </a:r>
          </a:p>
          <a:p>
            <a:r>
              <a:rPr lang="en-US" sz="1600" dirty="0">
                <a:latin typeface="+mn-lt"/>
              </a:rPr>
              <a:t>U.S. agency obligations </a:t>
            </a:r>
            <a:r>
              <a:rPr lang="en-US" sz="1600" dirty="0" smtClean="0">
                <a:latin typeface="+mn-lt"/>
              </a:rPr>
              <a:t>         2,789,000        2,800,000        11,000        76,900</a:t>
            </a:r>
            <a:endParaRPr lang="en-US" sz="1600" dirty="0">
              <a:latin typeface="+mn-lt"/>
            </a:endParaRPr>
          </a:p>
          <a:p>
            <a:r>
              <a:rPr lang="en-US" sz="1600" dirty="0">
                <a:latin typeface="+mn-lt"/>
              </a:rPr>
              <a:t>Repurchase agreements </a:t>
            </a:r>
            <a:r>
              <a:rPr lang="en-US" sz="1600" dirty="0" smtClean="0">
                <a:latin typeface="+mn-lt"/>
              </a:rPr>
              <a:t>       </a:t>
            </a:r>
            <a:r>
              <a:rPr lang="en-US" sz="1600" u="sng" dirty="0" smtClean="0">
                <a:latin typeface="+mn-lt"/>
              </a:rPr>
              <a:t>2,060,000</a:t>
            </a:r>
            <a:r>
              <a:rPr lang="en-US" sz="1600" dirty="0" smtClean="0">
                <a:latin typeface="+mn-lt"/>
              </a:rPr>
              <a:t>         </a:t>
            </a:r>
            <a:r>
              <a:rPr lang="en-US" sz="1600" u="sng" dirty="0" smtClean="0">
                <a:latin typeface="+mn-lt"/>
              </a:rPr>
              <a:t>2,060,000</a:t>
            </a:r>
            <a:r>
              <a:rPr lang="en-US" sz="1600" dirty="0" smtClean="0">
                <a:latin typeface="+mn-lt"/>
              </a:rPr>
              <a:t>       </a:t>
            </a:r>
            <a:r>
              <a:rPr lang="en-US" sz="1600" u="sng" dirty="0" smtClean="0">
                <a:latin typeface="+mn-lt"/>
              </a:rPr>
              <a:t>   –</a:t>
            </a:r>
            <a:r>
              <a:rPr lang="en-US" sz="1600" u="sng" dirty="0">
                <a:latin typeface="+mn-lt"/>
              </a:rPr>
              <a:t>0– </a:t>
            </a:r>
            <a:r>
              <a:rPr lang="en-US" sz="1600" u="sng" dirty="0" smtClean="0">
                <a:latin typeface="+mn-lt"/>
              </a:rPr>
              <a:t>  </a:t>
            </a:r>
            <a:r>
              <a:rPr lang="en-US" sz="1600" dirty="0" smtClean="0">
                <a:latin typeface="+mn-lt"/>
              </a:rPr>
              <a:t>     </a:t>
            </a:r>
            <a:r>
              <a:rPr lang="en-US" sz="1600" u="sng" dirty="0" smtClean="0">
                <a:latin typeface="+mn-lt"/>
              </a:rPr>
              <a:t>  13,100</a:t>
            </a:r>
            <a:endParaRPr lang="en-US" sz="1600" u="sng" dirty="0">
              <a:latin typeface="+mn-lt"/>
            </a:endParaRPr>
          </a:p>
          <a:p>
            <a:r>
              <a:rPr lang="en-US" sz="1600" dirty="0" smtClean="0">
                <a:latin typeface="+mn-lt"/>
              </a:rPr>
              <a:t>     Totals                             </a:t>
            </a:r>
            <a:r>
              <a:rPr lang="en-US" sz="1600" u="dbl" dirty="0" smtClean="0">
                <a:latin typeface="+mn-lt"/>
              </a:rPr>
              <a:t>$</a:t>
            </a:r>
            <a:r>
              <a:rPr lang="en-US" sz="1600" u="dbl" dirty="0">
                <a:latin typeface="+mn-lt"/>
              </a:rPr>
              <a:t>28,948,700 </a:t>
            </a:r>
            <a:r>
              <a:rPr lang="en-US" sz="1600" dirty="0" smtClean="0">
                <a:latin typeface="+mn-lt"/>
              </a:rPr>
              <a:t>    </a:t>
            </a:r>
            <a:r>
              <a:rPr lang="en-US" sz="1600" u="dbl" dirty="0" smtClean="0">
                <a:latin typeface="+mn-lt"/>
              </a:rPr>
              <a:t>$28,990,000</a:t>
            </a:r>
            <a:r>
              <a:rPr lang="en-US" sz="1600" dirty="0" smtClean="0">
                <a:latin typeface="+mn-lt"/>
              </a:rPr>
              <a:t>     </a:t>
            </a:r>
            <a:r>
              <a:rPr lang="en-US" sz="1600" u="dbl" dirty="0" smtClean="0">
                <a:latin typeface="+mn-lt"/>
              </a:rPr>
              <a:t>$ </a:t>
            </a:r>
            <a:r>
              <a:rPr lang="en-US" sz="1600" u="dbl" dirty="0">
                <a:latin typeface="+mn-lt"/>
              </a:rPr>
              <a:t>41,300</a:t>
            </a:r>
            <a:r>
              <a:rPr lang="en-US" sz="1600" dirty="0" smtClean="0">
                <a:latin typeface="+mn-lt"/>
              </a:rPr>
              <a:t>    </a:t>
            </a:r>
            <a:r>
              <a:rPr lang="en-US" sz="1600" u="dbl" dirty="0">
                <a:latin typeface="+mn-lt"/>
              </a:rPr>
              <a:t>$710,000</a:t>
            </a:r>
          </a:p>
        </p:txBody>
      </p:sp>
    </p:spTree>
    <p:extLst>
      <p:ext uri="{BB962C8B-B14F-4D97-AF65-F5344CB8AC3E}">
        <p14:creationId xmlns:p14="http://schemas.microsoft.com/office/powerpoint/2010/main" val="35101858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2800" b="1" dirty="0" smtClean="0"/>
              <a:t>Investment Trust Illustrative Transactions</a:t>
            </a:r>
            <a:r>
              <a:rPr lang="en-US" b="1" dirty="0"/>
              <a:t/>
            </a:r>
            <a:br>
              <a:rPr lang="en-US" b="1" dirty="0"/>
            </a:br>
            <a:r>
              <a:rPr lang="en-US" sz="2400" b="1" dirty="0" smtClean="0"/>
              <a:t>(1 of 9)</a:t>
            </a:r>
            <a:endParaRPr lang="en-US" sz="2400" b="1" dirty="0"/>
          </a:p>
        </p:txBody>
      </p:sp>
      <p:sp>
        <p:nvSpPr>
          <p:cNvPr id="3" name="Rectangle 2"/>
          <p:cNvSpPr/>
          <p:nvPr/>
        </p:nvSpPr>
        <p:spPr>
          <a:xfrm>
            <a:off x="447674" y="1414707"/>
            <a:ext cx="7609080" cy="2406812"/>
          </a:xfrm>
          <a:prstGeom prst="rect">
            <a:avLst/>
          </a:prstGeom>
        </p:spPr>
        <p:txBody>
          <a:bodyPr wrap="square">
            <a:spAutoFit/>
          </a:bodyPr>
          <a:lstStyle/>
          <a:p>
            <a:r>
              <a:rPr lang="en-US" sz="1600" b="1" i="1" dirty="0">
                <a:latin typeface="+mn-lt"/>
              </a:rPr>
              <a:t>	</a:t>
            </a:r>
            <a:r>
              <a:rPr lang="en-US" sz="1600" b="1" i="1" dirty="0" smtClean="0">
                <a:latin typeface="+mn-lt"/>
              </a:rPr>
              <a:t>				            Debits        Credits</a:t>
            </a:r>
            <a:endParaRPr lang="en-US" sz="1600" b="1" i="1" dirty="0">
              <a:latin typeface="+mn-lt"/>
            </a:endParaRPr>
          </a:p>
          <a:p>
            <a:r>
              <a:rPr lang="en-US" sz="1600" i="1" dirty="0" smtClean="0">
                <a:latin typeface="+mn-lt"/>
              </a:rPr>
              <a:t>Drew CO </a:t>
            </a:r>
            <a:r>
              <a:rPr lang="en-US" sz="1600" i="1" dirty="0">
                <a:latin typeface="+mn-lt"/>
              </a:rPr>
              <a:t>Debt Service Fund:</a:t>
            </a:r>
          </a:p>
          <a:p>
            <a:pPr>
              <a:tabLst>
                <a:tab pos="5940425" algn="dec"/>
              </a:tabLst>
            </a:pPr>
            <a:r>
              <a:rPr lang="en-US" sz="1600" dirty="0">
                <a:latin typeface="+mn-lt"/>
              </a:rPr>
              <a:t>1a. Equity in Pooled Investments . . . . . . . . . . . . . . . . </a:t>
            </a:r>
            <a:r>
              <a:rPr lang="en-US" sz="1600" dirty="0" smtClean="0">
                <a:latin typeface="+mn-lt"/>
              </a:rPr>
              <a:t>.	14,850,000</a:t>
            </a:r>
            <a:endParaRPr lang="en-US" sz="1600" dirty="0">
              <a:latin typeface="+mn-lt"/>
            </a:endParaRPr>
          </a:p>
          <a:p>
            <a:pPr>
              <a:tabLst>
                <a:tab pos="5940425" algn="dec"/>
              </a:tabLst>
            </a:pPr>
            <a:r>
              <a:rPr lang="en-US" sz="1600" dirty="0" smtClean="0">
                <a:latin typeface="+mn-lt"/>
              </a:rPr>
              <a:t>      Cash </a:t>
            </a:r>
            <a:r>
              <a:rPr lang="en-US" sz="1600" dirty="0">
                <a:latin typeface="+mn-lt"/>
              </a:rPr>
              <a:t>. . . . . . . . . . . . . . . . . . . . . . . . . . . . . . . . . </a:t>
            </a:r>
            <a:r>
              <a:rPr lang="en-US" sz="1600" dirty="0" smtClean="0">
                <a:latin typeface="+mn-lt"/>
              </a:rPr>
              <a:t>. . .	1,000,000</a:t>
            </a:r>
            <a:endParaRPr lang="en-US" sz="1600" dirty="0">
              <a:latin typeface="+mn-lt"/>
            </a:endParaRPr>
          </a:p>
          <a:p>
            <a:pPr>
              <a:tabLst>
                <a:tab pos="7196138" algn="dec"/>
              </a:tabLst>
            </a:pPr>
            <a:r>
              <a:rPr lang="en-US" sz="1600" dirty="0" smtClean="0">
                <a:latin typeface="+mn-lt"/>
              </a:rPr>
              <a:t>           Investments—U.S</a:t>
            </a:r>
            <a:r>
              <a:rPr lang="en-US" sz="1600" dirty="0">
                <a:latin typeface="+mn-lt"/>
              </a:rPr>
              <a:t>. Agency Obligations . . . . . . </a:t>
            </a:r>
            <a:r>
              <a:rPr lang="en-US" sz="1600" dirty="0" smtClean="0">
                <a:latin typeface="+mn-lt"/>
              </a:rPr>
              <a:t>.	13,373,000</a:t>
            </a:r>
            <a:endParaRPr lang="en-US" sz="1600" dirty="0">
              <a:latin typeface="+mn-lt"/>
            </a:endParaRPr>
          </a:p>
          <a:p>
            <a:pPr>
              <a:tabLst>
                <a:tab pos="7196138" algn="dec"/>
              </a:tabLst>
            </a:pPr>
            <a:r>
              <a:rPr lang="en-US" sz="1600" dirty="0" smtClean="0">
                <a:latin typeface="+mn-lt"/>
              </a:rPr>
              <a:t>           Revenues—Change </a:t>
            </a:r>
            <a:r>
              <a:rPr lang="en-US" sz="1600" dirty="0">
                <a:latin typeface="+mn-lt"/>
              </a:rPr>
              <a:t>in Fair Value of </a:t>
            </a:r>
            <a:r>
              <a:rPr lang="en-US" sz="1600" dirty="0" smtClean="0">
                <a:latin typeface="+mn-lt"/>
              </a:rPr>
              <a:t>Investments	52,000</a:t>
            </a:r>
            <a:endParaRPr lang="en-US" sz="1600" dirty="0">
              <a:latin typeface="+mn-lt"/>
            </a:endParaRPr>
          </a:p>
          <a:p>
            <a:pPr>
              <a:tabLst>
                <a:tab pos="7196138" algn="dec"/>
              </a:tabLst>
            </a:pPr>
            <a:r>
              <a:rPr lang="en-US" sz="1600" dirty="0" smtClean="0">
                <a:latin typeface="+mn-lt"/>
              </a:rPr>
              <a:t>           Revenues—Investment </a:t>
            </a:r>
            <a:r>
              <a:rPr lang="en-US" sz="1600" dirty="0">
                <a:latin typeface="+mn-lt"/>
              </a:rPr>
              <a:t>Earnings . . . . . . . . . . . </a:t>
            </a:r>
            <a:r>
              <a:rPr lang="en-US" sz="1600" dirty="0" smtClean="0">
                <a:latin typeface="+mn-lt"/>
              </a:rPr>
              <a:t>.	425,000</a:t>
            </a:r>
          </a:p>
          <a:p>
            <a:endParaRPr lang="en-US" sz="1600" dirty="0">
              <a:latin typeface="+mn-lt"/>
            </a:endParaRPr>
          </a:p>
        </p:txBody>
      </p:sp>
    </p:spTree>
    <p:extLst>
      <p:ext uri="{BB962C8B-B14F-4D97-AF65-F5344CB8AC3E}">
        <p14:creationId xmlns:p14="http://schemas.microsoft.com/office/powerpoint/2010/main" val="21891663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2800" b="1" dirty="0">
                <a:solidFill>
                  <a:srgbClr val="000000"/>
                </a:solidFill>
              </a:rPr>
              <a:t>Investment Trust Illustrative </a:t>
            </a:r>
            <a:r>
              <a:rPr lang="en-US" sz="2800" b="1" dirty="0" smtClean="0">
                <a:solidFill>
                  <a:srgbClr val="000000"/>
                </a:solidFill>
              </a:rPr>
              <a:t>Transactions</a:t>
            </a:r>
            <a:r>
              <a:rPr lang="en-US" b="1" dirty="0">
                <a:solidFill>
                  <a:srgbClr val="000000"/>
                </a:solidFill>
              </a:rPr>
              <a:t/>
            </a:r>
            <a:br>
              <a:rPr lang="en-US" b="1" dirty="0">
                <a:solidFill>
                  <a:srgbClr val="000000"/>
                </a:solidFill>
              </a:rPr>
            </a:br>
            <a:r>
              <a:rPr lang="en-US" sz="2400" b="1" dirty="0" smtClean="0">
                <a:solidFill>
                  <a:srgbClr val="000000"/>
                </a:solidFill>
              </a:rPr>
              <a:t>(2 </a:t>
            </a:r>
            <a:r>
              <a:rPr lang="en-US" sz="2400" b="1" dirty="0">
                <a:solidFill>
                  <a:srgbClr val="000000"/>
                </a:solidFill>
              </a:rPr>
              <a:t>of 9)</a:t>
            </a:r>
            <a:endParaRPr lang="en-US" b="1" dirty="0"/>
          </a:p>
        </p:txBody>
      </p:sp>
      <p:sp>
        <p:nvSpPr>
          <p:cNvPr id="4" name="Rectangle 3"/>
          <p:cNvSpPr/>
          <p:nvPr/>
        </p:nvSpPr>
        <p:spPr>
          <a:xfrm>
            <a:off x="448056" y="1417320"/>
            <a:ext cx="7622808" cy="3588674"/>
          </a:xfrm>
          <a:prstGeom prst="rect">
            <a:avLst/>
          </a:prstGeom>
        </p:spPr>
        <p:txBody>
          <a:bodyPr wrap="square">
            <a:spAutoFit/>
          </a:bodyPr>
          <a:lstStyle/>
          <a:p>
            <a:r>
              <a:rPr lang="en-US" sz="1600" b="1" i="1" dirty="0" smtClean="0">
                <a:solidFill>
                  <a:srgbClr val="000000"/>
                </a:solidFill>
                <a:latin typeface="Arial"/>
              </a:rPr>
              <a:t>                                                                                             Debits        Credits</a:t>
            </a:r>
            <a:endParaRPr lang="en-US" sz="1600" i="1" dirty="0" smtClean="0">
              <a:latin typeface="+mn-lt"/>
            </a:endParaRPr>
          </a:p>
          <a:p>
            <a:r>
              <a:rPr lang="en-US" sz="1600" i="1" dirty="0" smtClean="0">
                <a:latin typeface="+mn-lt"/>
              </a:rPr>
              <a:t>Drew </a:t>
            </a:r>
            <a:r>
              <a:rPr lang="en-US" sz="1600" i="1" dirty="0">
                <a:latin typeface="+mn-lt"/>
              </a:rPr>
              <a:t>County Investment </a:t>
            </a:r>
            <a:r>
              <a:rPr lang="en-US" sz="1600" i="1" dirty="0" smtClean="0">
                <a:latin typeface="+mn-lt"/>
              </a:rPr>
              <a:t>Trust Fund:</a:t>
            </a:r>
            <a:endParaRPr lang="en-US" sz="1600" i="1" dirty="0">
              <a:latin typeface="+mn-lt"/>
            </a:endParaRPr>
          </a:p>
          <a:p>
            <a:pPr>
              <a:tabLst>
                <a:tab pos="5940425" algn="dec"/>
              </a:tabLst>
            </a:pPr>
            <a:r>
              <a:rPr lang="en-US" sz="1600" dirty="0">
                <a:latin typeface="+mn-lt"/>
              </a:rPr>
              <a:t>1b. Cash . . . . . . . . . . . . . . . . . . . . . . . . . . . . . . . . . . . . 	</a:t>
            </a:r>
            <a:r>
              <a:rPr lang="en-US" sz="1600" dirty="0" smtClean="0">
                <a:latin typeface="+mn-lt"/>
              </a:rPr>
              <a:t>1,000,000</a:t>
            </a:r>
            <a:endParaRPr lang="en-US" sz="1600" dirty="0">
              <a:latin typeface="+mn-lt"/>
            </a:endParaRPr>
          </a:p>
          <a:p>
            <a:pPr>
              <a:tabLst>
                <a:tab pos="5940425" algn="dec"/>
              </a:tabLst>
            </a:pPr>
            <a:r>
              <a:rPr lang="en-US" sz="1600" dirty="0" smtClean="0">
                <a:latin typeface="+mn-lt"/>
              </a:rPr>
              <a:t>      Investments—U.S</a:t>
            </a:r>
            <a:r>
              <a:rPr lang="en-US" sz="1600" dirty="0">
                <a:latin typeface="+mn-lt"/>
              </a:rPr>
              <a:t>. Treasury Notes . . . . . . . . . . . . </a:t>
            </a:r>
            <a:r>
              <a:rPr lang="en-US" sz="1600" dirty="0" smtClean="0">
                <a:latin typeface="+mn-lt"/>
              </a:rPr>
              <a:t>	9,545,000</a:t>
            </a:r>
            <a:endParaRPr lang="en-US" sz="1600" dirty="0">
              <a:latin typeface="+mn-lt"/>
            </a:endParaRPr>
          </a:p>
          <a:p>
            <a:pPr>
              <a:tabLst>
                <a:tab pos="5940425" algn="dec"/>
              </a:tabLst>
            </a:pPr>
            <a:r>
              <a:rPr lang="en-US" sz="1600" dirty="0" smtClean="0">
                <a:latin typeface="+mn-lt"/>
              </a:rPr>
              <a:t>      Investments—U.S</a:t>
            </a:r>
            <a:r>
              <a:rPr lang="en-US" sz="1600" dirty="0">
                <a:latin typeface="+mn-lt"/>
              </a:rPr>
              <a:t>. Agency Obligations . . . . . . . . . 	</a:t>
            </a:r>
            <a:r>
              <a:rPr lang="en-US" sz="1600" dirty="0" smtClean="0">
                <a:latin typeface="+mn-lt"/>
              </a:rPr>
              <a:t>16,385,000</a:t>
            </a:r>
            <a:endParaRPr lang="en-US" sz="1600" dirty="0">
              <a:latin typeface="+mn-lt"/>
            </a:endParaRPr>
          </a:p>
          <a:p>
            <a:pPr>
              <a:tabLst>
                <a:tab pos="5940425" algn="dec"/>
              </a:tabLst>
            </a:pPr>
            <a:r>
              <a:rPr lang="en-US" sz="1600" dirty="0" smtClean="0">
                <a:latin typeface="+mn-lt"/>
              </a:rPr>
              <a:t>      Investments—Repurchase </a:t>
            </a:r>
            <a:r>
              <a:rPr lang="en-US" sz="1600" dirty="0">
                <a:latin typeface="+mn-lt"/>
              </a:rPr>
              <a:t>Agreements . . . . . . . . . 	</a:t>
            </a:r>
            <a:r>
              <a:rPr lang="en-US" sz="1600" dirty="0" smtClean="0">
                <a:latin typeface="+mn-lt"/>
              </a:rPr>
              <a:t>2,060,000</a:t>
            </a:r>
            <a:endParaRPr lang="en-US" sz="1600" dirty="0">
              <a:latin typeface="+mn-lt"/>
            </a:endParaRPr>
          </a:p>
          <a:p>
            <a:pPr>
              <a:tabLst>
                <a:tab pos="5940425" algn="dec"/>
              </a:tabLst>
            </a:pPr>
            <a:r>
              <a:rPr lang="en-US" sz="1600" dirty="0" smtClean="0">
                <a:latin typeface="+mn-lt"/>
              </a:rPr>
              <a:t>      Interest </a:t>
            </a:r>
            <a:r>
              <a:rPr lang="en-US" sz="1600" dirty="0">
                <a:latin typeface="+mn-lt"/>
              </a:rPr>
              <a:t>Receivable . . . . . . . . . . . . . . . . . . . . . . . . . </a:t>
            </a:r>
            <a:r>
              <a:rPr lang="en-US" sz="1600" dirty="0" smtClean="0">
                <a:latin typeface="+mn-lt"/>
              </a:rPr>
              <a:t> </a:t>
            </a:r>
            <a:r>
              <a:rPr lang="en-US" sz="1600" dirty="0">
                <a:latin typeface="+mn-lt"/>
              </a:rPr>
              <a:t>	</a:t>
            </a:r>
            <a:r>
              <a:rPr lang="en-US" sz="1600" dirty="0" smtClean="0">
                <a:latin typeface="+mn-lt"/>
              </a:rPr>
              <a:t>710,000</a:t>
            </a:r>
            <a:endParaRPr lang="en-US" sz="1600" dirty="0">
              <a:latin typeface="+mn-lt"/>
            </a:endParaRPr>
          </a:p>
          <a:p>
            <a:pPr>
              <a:tabLst>
                <a:tab pos="7196138" algn="dec"/>
              </a:tabLst>
            </a:pPr>
            <a:r>
              <a:rPr lang="en-US" sz="1600" dirty="0" smtClean="0">
                <a:latin typeface="+mn-lt"/>
              </a:rPr>
              <a:t>           Due </a:t>
            </a:r>
            <a:r>
              <a:rPr lang="en-US" sz="1600" dirty="0">
                <a:latin typeface="+mn-lt"/>
              </a:rPr>
              <a:t>to Debt Service Fund . . . . . . . . . . . . . . . . . . . </a:t>
            </a:r>
            <a:r>
              <a:rPr lang="en-US" sz="1600" dirty="0" smtClean="0">
                <a:latin typeface="+mn-lt"/>
              </a:rPr>
              <a:t>.	14,850,000</a:t>
            </a:r>
            <a:endParaRPr lang="en-US" sz="1600" dirty="0">
              <a:latin typeface="+mn-lt"/>
            </a:endParaRPr>
          </a:p>
          <a:p>
            <a:r>
              <a:rPr lang="en-US" sz="1600" dirty="0" smtClean="0">
                <a:latin typeface="+mn-lt"/>
              </a:rPr>
              <a:t>           Additions—Deposits </a:t>
            </a:r>
            <a:r>
              <a:rPr lang="en-US" sz="1600" dirty="0">
                <a:latin typeface="+mn-lt"/>
              </a:rPr>
              <a:t>in Pooled Investments—</a:t>
            </a:r>
          </a:p>
          <a:p>
            <a:pPr>
              <a:tabLst>
                <a:tab pos="7196138" algn="dec"/>
              </a:tabLst>
            </a:pPr>
            <a:r>
              <a:rPr lang="en-US" sz="1600" dirty="0" smtClean="0">
                <a:latin typeface="+mn-lt"/>
              </a:rPr>
              <a:t>           Town of Calvin  </a:t>
            </a:r>
            <a:r>
              <a:rPr lang="en-US" sz="1600" dirty="0">
                <a:latin typeface="+mn-lt"/>
              </a:rPr>
              <a:t>. . . . . . . . . . . . . . . . . . . . . . . . . . . </a:t>
            </a:r>
            <a:r>
              <a:rPr lang="en-US" sz="1600" dirty="0" smtClean="0">
                <a:latin typeface="+mn-lt"/>
              </a:rPr>
              <a:t>.	 9,900,000</a:t>
            </a:r>
            <a:endParaRPr lang="en-US" sz="1600" dirty="0">
              <a:latin typeface="+mn-lt"/>
            </a:endParaRPr>
          </a:p>
          <a:p>
            <a:r>
              <a:rPr lang="en-US" sz="1600" dirty="0" smtClean="0">
                <a:latin typeface="+mn-lt"/>
              </a:rPr>
              <a:t>           Additions—Deposits </a:t>
            </a:r>
            <a:r>
              <a:rPr lang="en-US" sz="1600" dirty="0">
                <a:latin typeface="+mn-lt"/>
              </a:rPr>
              <a:t>in Pooled Investments—</a:t>
            </a:r>
          </a:p>
          <a:p>
            <a:pPr>
              <a:tabLst>
                <a:tab pos="7196138" algn="dec"/>
              </a:tabLst>
            </a:pPr>
            <a:r>
              <a:rPr lang="en-US" sz="1600" dirty="0" smtClean="0">
                <a:latin typeface="+mn-lt"/>
              </a:rPr>
              <a:t>           Calvin </a:t>
            </a:r>
            <a:r>
              <a:rPr lang="en-US" sz="1600" dirty="0">
                <a:latin typeface="+mn-lt"/>
              </a:rPr>
              <a:t>Independent School District . . . . . . . . . . . . </a:t>
            </a:r>
            <a:r>
              <a:rPr lang="en-US" sz="1600" dirty="0" smtClean="0">
                <a:latin typeface="+mn-lt"/>
              </a:rPr>
              <a:t>.	 4,950,000</a:t>
            </a:r>
            <a:endParaRPr lang="en-US" sz="1600" dirty="0">
              <a:latin typeface="+mn-lt"/>
            </a:endParaRPr>
          </a:p>
        </p:txBody>
      </p:sp>
    </p:spTree>
    <p:extLst>
      <p:ext uri="{BB962C8B-B14F-4D97-AF65-F5344CB8AC3E}">
        <p14:creationId xmlns:p14="http://schemas.microsoft.com/office/powerpoint/2010/main" val="12600372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2800" b="1" dirty="0">
                <a:solidFill>
                  <a:srgbClr val="000000"/>
                </a:solidFill>
              </a:rPr>
              <a:t>Investment Trust Illustrative </a:t>
            </a:r>
            <a:r>
              <a:rPr lang="en-US" sz="2800" b="1" dirty="0" smtClean="0">
                <a:solidFill>
                  <a:srgbClr val="000000"/>
                </a:solidFill>
              </a:rPr>
              <a:t>Transactions</a:t>
            </a:r>
            <a:br>
              <a:rPr lang="en-US" sz="2800" b="1" dirty="0" smtClean="0">
                <a:solidFill>
                  <a:srgbClr val="000000"/>
                </a:solidFill>
              </a:rPr>
            </a:br>
            <a:r>
              <a:rPr lang="en-US" sz="2400" b="1" dirty="0" smtClean="0">
                <a:solidFill>
                  <a:srgbClr val="000000"/>
                </a:solidFill>
              </a:rPr>
              <a:t>(3 </a:t>
            </a:r>
            <a:r>
              <a:rPr lang="en-US" sz="2400" b="1" dirty="0">
                <a:solidFill>
                  <a:srgbClr val="000000"/>
                </a:solidFill>
              </a:rPr>
              <a:t>of 9)</a:t>
            </a:r>
            <a:endParaRPr lang="en-US" b="1" dirty="0"/>
          </a:p>
        </p:txBody>
      </p:sp>
      <p:sp>
        <p:nvSpPr>
          <p:cNvPr id="5" name="Rectangle 4"/>
          <p:cNvSpPr/>
          <p:nvPr/>
        </p:nvSpPr>
        <p:spPr>
          <a:xfrm>
            <a:off x="448056" y="1417320"/>
            <a:ext cx="7651027" cy="3293208"/>
          </a:xfrm>
          <a:prstGeom prst="rect">
            <a:avLst/>
          </a:prstGeom>
        </p:spPr>
        <p:txBody>
          <a:bodyPr wrap="square">
            <a:spAutoFit/>
          </a:bodyPr>
          <a:lstStyle/>
          <a:p>
            <a:r>
              <a:rPr lang="en-US" sz="1600" b="1" i="1" dirty="0">
                <a:solidFill>
                  <a:srgbClr val="000000"/>
                </a:solidFill>
                <a:latin typeface="Arial"/>
              </a:rPr>
              <a:t> </a:t>
            </a:r>
            <a:r>
              <a:rPr lang="en-US" sz="1600" b="1" i="1" dirty="0" smtClean="0">
                <a:solidFill>
                  <a:srgbClr val="000000"/>
                </a:solidFill>
                <a:latin typeface="Arial"/>
              </a:rPr>
              <a:t>                                                                                            Debits        Credits</a:t>
            </a:r>
            <a:endParaRPr lang="en-US" sz="1600" i="1" dirty="0" smtClean="0">
              <a:latin typeface="+mn-lt"/>
            </a:endParaRPr>
          </a:p>
          <a:p>
            <a:r>
              <a:rPr lang="en-US" sz="1600" i="1" dirty="0" smtClean="0">
                <a:latin typeface="+mn-lt"/>
              </a:rPr>
              <a:t>Drew </a:t>
            </a:r>
            <a:r>
              <a:rPr lang="en-US" sz="1600" i="1" dirty="0">
                <a:latin typeface="+mn-lt"/>
              </a:rPr>
              <a:t>County Investment </a:t>
            </a:r>
            <a:r>
              <a:rPr lang="en-US" sz="1600" i="1" dirty="0" smtClean="0">
                <a:latin typeface="+mn-lt"/>
              </a:rPr>
              <a:t>Trust Fund:</a:t>
            </a:r>
            <a:endParaRPr lang="en-US" sz="1600" i="1" dirty="0">
              <a:latin typeface="+mn-lt"/>
            </a:endParaRPr>
          </a:p>
          <a:p>
            <a:pPr>
              <a:tabLst>
                <a:tab pos="5940425" algn="dec"/>
              </a:tabLst>
            </a:pPr>
            <a:r>
              <a:rPr lang="en-US" sz="1600" dirty="0">
                <a:latin typeface="+mn-lt"/>
              </a:rPr>
              <a:t>2. Cash . . . . . . . . . . . . . . . . . . . . . . . . . . . . . . . . . . . . </a:t>
            </a:r>
            <a:r>
              <a:rPr lang="en-US" sz="1600" dirty="0" smtClean="0">
                <a:latin typeface="+mn-lt"/>
              </a:rPr>
              <a:t>.	15,000,000</a:t>
            </a:r>
            <a:endParaRPr lang="en-US" sz="1600" dirty="0">
              <a:latin typeface="+mn-lt"/>
            </a:endParaRPr>
          </a:p>
          <a:p>
            <a:pPr>
              <a:tabLst>
                <a:tab pos="5940425" algn="dec"/>
              </a:tabLst>
            </a:pPr>
            <a:r>
              <a:rPr lang="en-US" sz="1600" dirty="0" smtClean="0">
                <a:latin typeface="+mn-lt"/>
              </a:rPr>
              <a:t>    Investments—U.S</a:t>
            </a:r>
            <a:r>
              <a:rPr lang="en-US" sz="1600" dirty="0">
                <a:latin typeface="+mn-lt"/>
              </a:rPr>
              <a:t>. Agency Obligations . . . . . . . . . . . </a:t>
            </a:r>
            <a:r>
              <a:rPr lang="en-US" sz="1600" dirty="0" smtClean="0">
                <a:latin typeface="+mn-lt"/>
              </a:rPr>
              <a:t>.	310,000</a:t>
            </a:r>
            <a:endParaRPr lang="en-US" sz="1600" dirty="0">
              <a:latin typeface="+mn-lt"/>
            </a:endParaRPr>
          </a:p>
          <a:p>
            <a:pPr>
              <a:tabLst>
                <a:tab pos="7196138" algn="dec"/>
              </a:tabLst>
            </a:pPr>
            <a:r>
              <a:rPr lang="en-US" sz="1600" dirty="0" smtClean="0">
                <a:latin typeface="+mn-lt"/>
              </a:rPr>
              <a:t>          Investments—U.S</a:t>
            </a:r>
            <a:r>
              <a:rPr lang="en-US" sz="1600" dirty="0">
                <a:latin typeface="+mn-lt"/>
              </a:rPr>
              <a:t>. Treasury Notes . . . . . . . . . . . </a:t>
            </a:r>
            <a:r>
              <a:rPr lang="en-US" sz="1600" dirty="0" smtClean="0">
                <a:latin typeface="+mn-lt"/>
              </a:rPr>
              <a:t>.	10,000</a:t>
            </a:r>
            <a:endParaRPr lang="en-US" sz="1600" dirty="0">
              <a:latin typeface="+mn-lt"/>
            </a:endParaRPr>
          </a:p>
          <a:p>
            <a:pPr>
              <a:tabLst>
                <a:tab pos="7196138" algn="dec"/>
              </a:tabLst>
            </a:pPr>
            <a:r>
              <a:rPr lang="en-US" sz="1600" dirty="0" smtClean="0">
                <a:latin typeface="+mn-lt"/>
              </a:rPr>
              <a:t>          Due </a:t>
            </a:r>
            <a:r>
              <a:rPr lang="en-US" sz="1600" dirty="0">
                <a:latin typeface="+mn-lt"/>
              </a:rPr>
              <a:t>to Debt Service Fund . . . . . . . . . . . . . . . . . . </a:t>
            </a:r>
            <a:r>
              <a:rPr lang="en-US" sz="1600" dirty="0" smtClean="0">
                <a:latin typeface="+mn-lt"/>
              </a:rPr>
              <a:t>.	150,000</a:t>
            </a:r>
            <a:endParaRPr lang="en-US" sz="1600" dirty="0">
              <a:latin typeface="+mn-lt"/>
            </a:endParaRPr>
          </a:p>
          <a:p>
            <a:pPr>
              <a:tabLst>
                <a:tab pos="7196138" algn="dec"/>
              </a:tabLst>
            </a:pPr>
            <a:r>
              <a:rPr lang="en-US" sz="1600" dirty="0" smtClean="0">
                <a:latin typeface="+mn-lt"/>
              </a:rPr>
              <a:t>          Due </a:t>
            </a:r>
            <a:r>
              <a:rPr lang="en-US" sz="1600" dirty="0">
                <a:latin typeface="+mn-lt"/>
              </a:rPr>
              <a:t>to Capital Projects Fund . . . . . . . . . . . . . . . . </a:t>
            </a:r>
            <a:r>
              <a:rPr lang="en-US" sz="1600" dirty="0" smtClean="0">
                <a:latin typeface="+mn-lt"/>
              </a:rPr>
              <a:t>.	15,000,000</a:t>
            </a:r>
            <a:endParaRPr lang="en-US" sz="1600" dirty="0">
              <a:latin typeface="+mn-lt"/>
            </a:endParaRPr>
          </a:p>
          <a:p>
            <a:r>
              <a:rPr lang="en-US" sz="1600" dirty="0" smtClean="0">
                <a:latin typeface="+mn-lt"/>
              </a:rPr>
              <a:t>          Additions—Change </a:t>
            </a:r>
            <a:r>
              <a:rPr lang="en-US" sz="1600" dirty="0">
                <a:latin typeface="+mn-lt"/>
              </a:rPr>
              <a:t>in Fair Value of Investments—</a:t>
            </a:r>
          </a:p>
          <a:p>
            <a:pPr>
              <a:tabLst>
                <a:tab pos="7196138" algn="dec"/>
              </a:tabLst>
            </a:pPr>
            <a:r>
              <a:rPr lang="en-US" sz="1600" dirty="0" smtClean="0">
                <a:latin typeface="+mn-lt"/>
              </a:rPr>
              <a:t>          Town of Calvin </a:t>
            </a:r>
            <a:r>
              <a:rPr lang="en-US" sz="1600" dirty="0">
                <a:latin typeface="+mn-lt"/>
              </a:rPr>
              <a:t>. . . . . . . . . . . . . . . . . . . . . . . . . . . </a:t>
            </a:r>
            <a:r>
              <a:rPr lang="en-US" sz="1600" dirty="0" smtClean="0">
                <a:latin typeface="+mn-lt"/>
              </a:rPr>
              <a:t>.	100,000</a:t>
            </a:r>
            <a:endParaRPr lang="en-US" sz="1600" dirty="0">
              <a:latin typeface="+mn-lt"/>
            </a:endParaRPr>
          </a:p>
          <a:p>
            <a:r>
              <a:rPr lang="en-US" sz="1600" dirty="0" smtClean="0">
                <a:latin typeface="+mn-lt"/>
              </a:rPr>
              <a:t>          Additions—Change </a:t>
            </a:r>
            <a:r>
              <a:rPr lang="en-US" sz="1600" dirty="0">
                <a:latin typeface="+mn-lt"/>
              </a:rPr>
              <a:t>in Fair Value of Investments—</a:t>
            </a:r>
          </a:p>
          <a:p>
            <a:pPr>
              <a:tabLst>
                <a:tab pos="7196138" algn="dec"/>
              </a:tabLst>
            </a:pPr>
            <a:r>
              <a:rPr lang="en-US" sz="1600" dirty="0" smtClean="0">
                <a:latin typeface="+mn-lt"/>
              </a:rPr>
              <a:t>          Calvin </a:t>
            </a:r>
            <a:r>
              <a:rPr lang="en-US" sz="1600" dirty="0">
                <a:latin typeface="+mn-lt"/>
              </a:rPr>
              <a:t>Independent School District . . . . . . . . . . . </a:t>
            </a:r>
            <a:r>
              <a:rPr lang="en-US" sz="1600" dirty="0" smtClean="0">
                <a:latin typeface="+mn-lt"/>
              </a:rPr>
              <a:t>.	50,000</a:t>
            </a:r>
            <a:endParaRPr lang="en-US" sz="1600" dirty="0">
              <a:latin typeface="+mn-lt"/>
            </a:endParaRPr>
          </a:p>
        </p:txBody>
      </p:sp>
    </p:spTree>
    <p:extLst>
      <p:ext uri="{BB962C8B-B14F-4D97-AF65-F5344CB8AC3E}">
        <p14:creationId xmlns:p14="http://schemas.microsoft.com/office/powerpoint/2010/main" val="16147867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2800" b="1" dirty="0">
                <a:solidFill>
                  <a:srgbClr val="000000"/>
                </a:solidFill>
              </a:rPr>
              <a:t>Investment Trust Illustrative </a:t>
            </a:r>
            <a:r>
              <a:rPr lang="en-US" sz="2800" b="1" dirty="0" smtClean="0">
                <a:solidFill>
                  <a:srgbClr val="000000"/>
                </a:solidFill>
              </a:rPr>
              <a:t>Transactions</a:t>
            </a:r>
            <a:r>
              <a:rPr lang="en-US" b="1" dirty="0">
                <a:solidFill>
                  <a:srgbClr val="000000"/>
                </a:solidFill>
              </a:rPr>
              <a:t/>
            </a:r>
            <a:br>
              <a:rPr lang="en-US" b="1" dirty="0">
                <a:solidFill>
                  <a:srgbClr val="000000"/>
                </a:solidFill>
              </a:rPr>
            </a:br>
            <a:r>
              <a:rPr lang="en-US" sz="2400" b="1" dirty="0" smtClean="0">
                <a:solidFill>
                  <a:srgbClr val="000000"/>
                </a:solidFill>
              </a:rPr>
              <a:t>(4 </a:t>
            </a:r>
            <a:r>
              <a:rPr lang="en-US" sz="2400" b="1" dirty="0">
                <a:solidFill>
                  <a:srgbClr val="000000"/>
                </a:solidFill>
              </a:rPr>
              <a:t>of 9)</a:t>
            </a:r>
            <a:endParaRPr lang="en-US" b="1" dirty="0"/>
          </a:p>
        </p:txBody>
      </p:sp>
      <p:sp>
        <p:nvSpPr>
          <p:cNvPr id="4" name="Rectangle 3"/>
          <p:cNvSpPr/>
          <p:nvPr/>
        </p:nvSpPr>
        <p:spPr>
          <a:xfrm>
            <a:off x="448056" y="1417320"/>
            <a:ext cx="7636918" cy="3884140"/>
          </a:xfrm>
          <a:prstGeom prst="rect">
            <a:avLst/>
          </a:prstGeom>
        </p:spPr>
        <p:txBody>
          <a:bodyPr wrap="square">
            <a:spAutoFit/>
          </a:bodyPr>
          <a:lstStyle/>
          <a:p>
            <a:r>
              <a:rPr lang="en-US" sz="1600" b="1" i="1" dirty="0" smtClean="0">
                <a:solidFill>
                  <a:srgbClr val="000000"/>
                </a:solidFill>
                <a:latin typeface="Arial"/>
              </a:rPr>
              <a:t>                                                                                             </a:t>
            </a:r>
            <a:r>
              <a:rPr lang="en-US" sz="1600" b="1" i="1" dirty="0">
                <a:solidFill>
                  <a:srgbClr val="000000"/>
                </a:solidFill>
                <a:latin typeface="Arial"/>
              </a:rPr>
              <a:t>Debits     </a:t>
            </a:r>
            <a:r>
              <a:rPr lang="en-US" sz="1600" b="1" i="1" dirty="0" smtClean="0">
                <a:solidFill>
                  <a:srgbClr val="000000"/>
                </a:solidFill>
                <a:latin typeface="Arial"/>
              </a:rPr>
              <a:t>   </a:t>
            </a:r>
            <a:r>
              <a:rPr lang="en-US" sz="1600" b="1" i="1" dirty="0">
                <a:solidFill>
                  <a:srgbClr val="000000"/>
                </a:solidFill>
                <a:latin typeface="Arial"/>
              </a:rPr>
              <a:t>Credits</a:t>
            </a:r>
            <a:endParaRPr lang="en-US" sz="1600" i="1" dirty="0" smtClean="0">
              <a:latin typeface="+mn-lt"/>
            </a:endParaRPr>
          </a:p>
          <a:p>
            <a:r>
              <a:rPr lang="en-US" sz="1600" i="1" dirty="0" smtClean="0">
                <a:latin typeface="+mn-lt"/>
              </a:rPr>
              <a:t>Drew </a:t>
            </a:r>
            <a:r>
              <a:rPr lang="en-US" sz="1600" i="1" dirty="0">
                <a:latin typeface="+mn-lt"/>
              </a:rPr>
              <a:t>County Investment </a:t>
            </a:r>
            <a:r>
              <a:rPr lang="en-US" sz="1600" i="1" dirty="0" smtClean="0">
                <a:latin typeface="+mn-lt"/>
              </a:rPr>
              <a:t>Trust Fund:</a:t>
            </a:r>
            <a:endParaRPr lang="en-US" sz="1600" i="1" dirty="0">
              <a:latin typeface="+mn-lt"/>
            </a:endParaRPr>
          </a:p>
          <a:p>
            <a:pPr>
              <a:tabLst>
                <a:tab pos="5940425" algn="dec"/>
              </a:tabLst>
            </a:pPr>
            <a:r>
              <a:rPr lang="en-US" sz="1600" dirty="0">
                <a:latin typeface="+mn-lt"/>
              </a:rPr>
              <a:t>3. </a:t>
            </a:r>
            <a:r>
              <a:rPr lang="en-US" sz="1600" dirty="0" smtClean="0">
                <a:latin typeface="+mn-lt"/>
              </a:rPr>
              <a:t>  Cash </a:t>
            </a:r>
            <a:r>
              <a:rPr lang="en-US" sz="1600" dirty="0">
                <a:latin typeface="+mn-lt"/>
              </a:rPr>
              <a:t>. . . . . . . . . . . . . . . . . . . . . . . . . . . . . . . . . . . . </a:t>
            </a:r>
            <a:r>
              <a:rPr lang="en-US" sz="1600" dirty="0" smtClean="0">
                <a:latin typeface="+mn-lt"/>
              </a:rPr>
              <a:t>.	1,610,000</a:t>
            </a:r>
            <a:endParaRPr lang="en-US" sz="1600" dirty="0">
              <a:latin typeface="+mn-lt"/>
            </a:endParaRPr>
          </a:p>
          <a:p>
            <a:pPr>
              <a:tabLst>
                <a:tab pos="7196138" algn="dec"/>
              </a:tabLst>
            </a:pPr>
            <a:r>
              <a:rPr lang="en-US" sz="1600" dirty="0" smtClean="0">
                <a:latin typeface="+mn-lt"/>
              </a:rPr>
              <a:t>         Interest </a:t>
            </a:r>
            <a:r>
              <a:rPr lang="en-US" sz="1600" dirty="0">
                <a:latin typeface="+mn-lt"/>
              </a:rPr>
              <a:t>Receivable . . . . . . . . . . . . . . . . . . . . . . . </a:t>
            </a:r>
            <a:r>
              <a:rPr lang="en-US" sz="1600" dirty="0" smtClean="0">
                <a:latin typeface="+mn-lt"/>
              </a:rPr>
              <a:t>.	710,000</a:t>
            </a:r>
            <a:endParaRPr lang="en-US" sz="1600" dirty="0">
              <a:latin typeface="+mn-lt"/>
            </a:endParaRPr>
          </a:p>
          <a:p>
            <a:pPr>
              <a:tabLst>
                <a:tab pos="7196138" algn="dec"/>
              </a:tabLst>
            </a:pPr>
            <a:r>
              <a:rPr lang="en-US" sz="1600" dirty="0" smtClean="0">
                <a:latin typeface="+mn-lt"/>
              </a:rPr>
              <a:t>         Undistributed </a:t>
            </a:r>
            <a:r>
              <a:rPr lang="en-US" sz="1600" dirty="0">
                <a:latin typeface="+mn-lt"/>
              </a:rPr>
              <a:t>Earnings on Pooled Investments . . </a:t>
            </a:r>
            <a:r>
              <a:rPr lang="en-US" sz="1600" dirty="0" smtClean="0">
                <a:latin typeface="+mn-lt"/>
              </a:rPr>
              <a:t>.	900,000</a:t>
            </a:r>
            <a:endParaRPr lang="en-US" sz="1600" dirty="0">
              <a:latin typeface="+mn-lt"/>
            </a:endParaRPr>
          </a:p>
          <a:p>
            <a:r>
              <a:rPr lang="en-US" sz="1600" i="1" dirty="0">
                <a:latin typeface="+mn-lt"/>
              </a:rPr>
              <a:t>Drew County Investment </a:t>
            </a:r>
            <a:r>
              <a:rPr lang="en-US" sz="1600" i="1" dirty="0" smtClean="0">
                <a:latin typeface="+mn-lt"/>
              </a:rPr>
              <a:t>Trust Fund:</a:t>
            </a:r>
            <a:endParaRPr lang="en-US" sz="1600" i="1" dirty="0">
              <a:latin typeface="+mn-lt"/>
            </a:endParaRPr>
          </a:p>
          <a:p>
            <a:pPr>
              <a:tabLst>
                <a:tab pos="5940425" algn="dec"/>
              </a:tabLst>
            </a:pPr>
            <a:r>
              <a:rPr lang="en-US" sz="1600" dirty="0">
                <a:latin typeface="+mn-lt"/>
              </a:rPr>
              <a:t>4a. Undistributed Earnings on Pooled Investments . . . . </a:t>
            </a:r>
            <a:r>
              <a:rPr lang="en-US" sz="1600" dirty="0" smtClean="0">
                <a:latin typeface="+mn-lt"/>
              </a:rPr>
              <a:t>.	900,000</a:t>
            </a:r>
            <a:endParaRPr lang="en-US" sz="1600" dirty="0">
              <a:latin typeface="+mn-lt"/>
            </a:endParaRPr>
          </a:p>
          <a:p>
            <a:pPr>
              <a:tabLst>
                <a:tab pos="7196138" algn="dec"/>
              </a:tabLst>
            </a:pPr>
            <a:r>
              <a:rPr lang="en-US" sz="1600" dirty="0" smtClean="0">
                <a:latin typeface="+mn-lt"/>
              </a:rPr>
              <a:t>          Due </a:t>
            </a:r>
            <a:r>
              <a:rPr lang="en-US" sz="1600" dirty="0">
                <a:latin typeface="+mn-lt"/>
              </a:rPr>
              <a:t>to Debt Service Fund . . . . . . . . . . . . . . . . . . </a:t>
            </a:r>
            <a:r>
              <a:rPr lang="en-US" sz="1600" dirty="0" smtClean="0">
                <a:latin typeface="+mn-lt"/>
              </a:rPr>
              <a:t>.	300,000</a:t>
            </a:r>
            <a:endParaRPr lang="en-US" sz="1600" dirty="0">
              <a:latin typeface="+mn-lt"/>
            </a:endParaRPr>
          </a:p>
          <a:p>
            <a:pPr>
              <a:tabLst>
                <a:tab pos="7196138" algn="dec"/>
              </a:tabLst>
            </a:pPr>
            <a:r>
              <a:rPr lang="en-US" sz="1600" dirty="0" smtClean="0">
                <a:latin typeface="+mn-lt"/>
              </a:rPr>
              <a:t>          Due </a:t>
            </a:r>
            <a:r>
              <a:rPr lang="en-US" sz="1600" dirty="0">
                <a:latin typeface="+mn-lt"/>
              </a:rPr>
              <a:t>to Capital Projects Fund . . . . . . . . . . . . . . . . </a:t>
            </a:r>
            <a:r>
              <a:rPr lang="en-US" sz="1600" dirty="0" smtClean="0">
                <a:latin typeface="+mn-lt"/>
              </a:rPr>
              <a:t>.	300,000</a:t>
            </a:r>
            <a:endParaRPr lang="en-US" sz="1600" dirty="0">
              <a:latin typeface="+mn-lt"/>
            </a:endParaRPr>
          </a:p>
          <a:p>
            <a:r>
              <a:rPr lang="en-US" sz="1600" dirty="0" smtClean="0">
                <a:latin typeface="+mn-lt"/>
              </a:rPr>
              <a:t>          Additions—Investment </a:t>
            </a:r>
            <a:r>
              <a:rPr lang="en-US" sz="1600" dirty="0">
                <a:latin typeface="+mn-lt"/>
              </a:rPr>
              <a:t>Earnings—</a:t>
            </a:r>
          </a:p>
          <a:p>
            <a:pPr>
              <a:tabLst>
                <a:tab pos="7196138" algn="dec"/>
              </a:tabLst>
            </a:pPr>
            <a:r>
              <a:rPr lang="en-US" sz="1600" dirty="0" smtClean="0">
                <a:latin typeface="+mn-lt"/>
              </a:rPr>
              <a:t>          Town </a:t>
            </a:r>
            <a:r>
              <a:rPr lang="en-US" sz="1600" dirty="0">
                <a:latin typeface="+mn-lt"/>
              </a:rPr>
              <a:t>of Calvin . . . . . . . . . . . . . . . . . . . . . . . . . . . </a:t>
            </a:r>
            <a:r>
              <a:rPr lang="en-US" sz="1600" dirty="0" smtClean="0">
                <a:latin typeface="+mn-lt"/>
              </a:rPr>
              <a:t>.	200,000</a:t>
            </a:r>
            <a:endParaRPr lang="en-US" sz="1600" dirty="0">
              <a:latin typeface="+mn-lt"/>
            </a:endParaRPr>
          </a:p>
          <a:p>
            <a:r>
              <a:rPr lang="en-US" sz="1600" dirty="0" smtClean="0">
                <a:latin typeface="+mn-lt"/>
              </a:rPr>
              <a:t>          Additions—Investment </a:t>
            </a:r>
            <a:r>
              <a:rPr lang="en-US" sz="1600" dirty="0">
                <a:latin typeface="+mn-lt"/>
              </a:rPr>
              <a:t>Earnings—</a:t>
            </a:r>
          </a:p>
          <a:p>
            <a:pPr>
              <a:tabLst>
                <a:tab pos="7196138" algn="dec"/>
              </a:tabLst>
            </a:pPr>
            <a:r>
              <a:rPr lang="en-US" sz="1600" dirty="0" smtClean="0">
                <a:latin typeface="+mn-lt"/>
              </a:rPr>
              <a:t>          Calvin </a:t>
            </a:r>
            <a:r>
              <a:rPr lang="en-US" sz="1600" dirty="0">
                <a:latin typeface="+mn-lt"/>
              </a:rPr>
              <a:t>Independent School District . . . . . . . . . . . </a:t>
            </a:r>
            <a:r>
              <a:rPr lang="en-US" sz="1600" dirty="0" smtClean="0">
                <a:latin typeface="+mn-lt"/>
              </a:rPr>
              <a:t>.	100,000</a:t>
            </a:r>
            <a:endParaRPr lang="en-US" sz="1600" dirty="0">
              <a:latin typeface="+mn-lt"/>
            </a:endParaRPr>
          </a:p>
        </p:txBody>
      </p:sp>
    </p:spTree>
    <p:extLst>
      <p:ext uri="{BB962C8B-B14F-4D97-AF65-F5344CB8AC3E}">
        <p14:creationId xmlns:p14="http://schemas.microsoft.com/office/powerpoint/2010/main" val="39997347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74319" y="0"/>
            <a:ext cx="7818120" cy="112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10249" name="Rectangle 8"/>
          <p:cNvSpPr>
            <a:spLocks noChangeArrowheads="1"/>
          </p:cNvSpPr>
          <p:nvPr/>
        </p:nvSpPr>
        <p:spPr bwMode="auto">
          <a:xfrm>
            <a:off x="0" y="234176"/>
            <a:ext cx="8229600" cy="70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nchor="ctr"/>
          <a:lstStyle>
            <a:lvl1pPr defTabSz="809625" eaLnBrk="0" hangingPunct="0">
              <a:tabLst>
                <a:tab pos="4767263" algn="l"/>
              </a:tabLst>
              <a:defRPr sz="2400">
                <a:solidFill>
                  <a:schemeClr val="tx1"/>
                </a:solidFill>
                <a:latin typeface="Times New Roman" pitchFamily="18" charset="0"/>
              </a:defRPr>
            </a:lvl1pPr>
            <a:lvl2pPr marL="742950" indent="-285750" defTabSz="809625" eaLnBrk="0" hangingPunct="0">
              <a:tabLst>
                <a:tab pos="4767263" algn="l"/>
              </a:tabLst>
              <a:defRPr sz="2400">
                <a:solidFill>
                  <a:schemeClr val="tx1"/>
                </a:solidFill>
                <a:latin typeface="Times New Roman" pitchFamily="18" charset="0"/>
              </a:defRPr>
            </a:lvl2pPr>
            <a:lvl3pPr marL="1143000" indent="-228600" defTabSz="809625" eaLnBrk="0" hangingPunct="0">
              <a:tabLst>
                <a:tab pos="4767263" algn="l"/>
              </a:tabLst>
              <a:defRPr sz="2400">
                <a:solidFill>
                  <a:schemeClr val="tx1"/>
                </a:solidFill>
                <a:latin typeface="Times New Roman" pitchFamily="18" charset="0"/>
              </a:defRPr>
            </a:lvl3pPr>
            <a:lvl4pPr marL="1600200" indent="-228600" defTabSz="809625" eaLnBrk="0" hangingPunct="0">
              <a:tabLst>
                <a:tab pos="4767263" algn="l"/>
              </a:tabLst>
              <a:defRPr sz="2400">
                <a:solidFill>
                  <a:schemeClr val="tx1"/>
                </a:solidFill>
                <a:latin typeface="Times New Roman" pitchFamily="18" charset="0"/>
              </a:defRPr>
            </a:lvl4pPr>
            <a:lvl5pPr marL="2057400" indent="-228600" defTabSz="809625" eaLnBrk="0" hangingPunct="0">
              <a:tabLst>
                <a:tab pos="4767263" algn="l"/>
              </a:tabLst>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9pPr>
          </a:lstStyle>
          <a:p>
            <a:pPr algn="ctr">
              <a:spcBef>
                <a:spcPct val="0"/>
              </a:spcBef>
              <a:buClrTx/>
              <a:buSzTx/>
              <a:buFontTx/>
              <a:buNone/>
              <a:defRPr/>
            </a:pPr>
            <a:endParaRPr lang="en-US" altLang="en-US" b="1" dirty="0" smtClean="0">
              <a:latin typeface="+mj-lt"/>
              <a:cs typeface="+mn-cs"/>
            </a:endParaRPr>
          </a:p>
        </p:txBody>
      </p:sp>
      <p:sp>
        <p:nvSpPr>
          <p:cNvPr id="4" name="Title 3"/>
          <p:cNvSpPr>
            <a:spLocks noGrp="1"/>
          </p:cNvSpPr>
          <p:nvPr>
            <p:ph type="title"/>
          </p:nvPr>
        </p:nvSpPr>
        <p:spPr/>
        <p:txBody>
          <a:bodyPr/>
          <a:lstStyle/>
          <a:p>
            <a:pPr>
              <a:defRPr/>
            </a:pPr>
            <a:r>
              <a:rPr lang="en-US" altLang="en-US" sz="3200" b="1" dirty="0"/>
              <a:t>Learning </a:t>
            </a:r>
            <a:r>
              <a:rPr lang="en-US" altLang="en-US" sz="3200" b="1" dirty="0" smtClean="0"/>
              <a:t>Objectives</a:t>
            </a:r>
            <a:br>
              <a:rPr lang="en-US" altLang="en-US" sz="3200" b="1" dirty="0" smtClean="0"/>
            </a:br>
            <a:r>
              <a:rPr lang="en-US" altLang="en-US" sz="2400" b="1" dirty="0" smtClean="0"/>
              <a:t>(</a:t>
            </a:r>
            <a:r>
              <a:rPr lang="en-US" altLang="en-US" sz="2400" b="1" dirty="0"/>
              <a:t>1 of 2</a:t>
            </a:r>
            <a:r>
              <a:rPr lang="en-US" altLang="en-US" sz="2400" b="1" dirty="0" smtClean="0"/>
              <a:t>)</a:t>
            </a:r>
            <a:endParaRPr lang="en-US" dirty="0"/>
          </a:p>
        </p:txBody>
      </p:sp>
      <p:sp>
        <p:nvSpPr>
          <p:cNvPr id="6" name="Content Placeholder 5"/>
          <p:cNvSpPr>
            <a:spLocks noGrp="1"/>
          </p:cNvSpPr>
          <p:nvPr>
            <p:ph idx="1"/>
          </p:nvPr>
        </p:nvSpPr>
        <p:spPr>
          <a:xfrm>
            <a:off x="484632" y="1545336"/>
            <a:ext cx="7407275" cy="3921125"/>
          </a:xfrm>
        </p:spPr>
        <p:txBody>
          <a:bodyPr/>
          <a:lstStyle/>
          <a:p>
            <a:pPr marL="0" indent="0">
              <a:buNone/>
            </a:pPr>
            <a:r>
              <a:rPr lang="en-US" sz="2400" dirty="0"/>
              <a:t>8-</a:t>
            </a:r>
            <a:r>
              <a:rPr lang="en-US" sz="2400" dirty="0" smtClean="0"/>
              <a:t>1	Determine </a:t>
            </a:r>
            <a:r>
              <a:rPr lang="en-US" sz="2400" dirty="0"/>
              <a:t>when a fiduciary relationship exists.</a:t>
            </a:r>
          </a:p>
          <a:p>
            <a:pPr marL="0" indent="0">
              <a:buNone/>
            </a:pPr>
            <a:r>
              <a:rPr lang="en-US" sz="2400" dirty="0"/>
              <a:t>8-2	</a:t>
            </a:r>
            <a:r>
              <a:rPr lang="en-US" sz="2400" dirty="0" smtClean="0"/>
              <a:t>Explain </a:t>
            </a:r>
            <a:r>
              <a:rPr lang="en-US" sz="2400" dirty="0"/>
              <a:t>the purpose, accounting, and financial</a:t>
            </a:r>
          </a:p>
          <a:p>
            <a:pPr marL="0" indent="0">
              <a:spcBef>
                <a:spcPts val="0"/>
              </a:spcBef>
              <a:buNone/>
            </a:pPr>
            <a:r>
              <a:rPr lang="en-US" sz="2400" dirty="0" smtClean="0"/>
              <a:t>	reporting </a:t>
            </a:r>
            <a:r>
              <a:rPr lang="en-US" sz="2400" dirty="0"/>
              <a:t>for commonly used custodial funds.</a:t>
            </a:r>
          </a:p>
          <a:p>
            <a:pPr marL="0" indent="0">
              <a:buNone/>
            </a:pPr>
            <a:r>
              <a:rPr lang="en-US" sz="2400" dirty="0"/>
              <a:t>8-3	</a:t>
            </a:r>
            <a:r>
              <a:rPr lang="en-US" sz="2400" dirty="0" smtClean="0">
                <a:solidFill>
                  <a:srgbClr val="000000"/>
                </a:solidFill>
              </a:rPr>
              <a:t>Explain </a:t>
            </a:r>
            <a:r>
              <a:rPr lang="en-US" sz="2400" dirty="0">
                <a:solidFill>
                  <a:srgbClr val="000000"/>
                </a:solidFill>
              </a:rPr>
              <a:t>the purpose, accounting, and financial</a:t>
            </a:r>
          </a:p>
          <a:p>
            <a:pPr marL="0" indent="0">
              <a:spcBef>
                <a:spcPts val="0"/>
              </a:spcBef>
              <a:buNone/>
            </a:pPr>
            <a:r>
              <a:rPr lang="en-US" sz="2400" dirty="0">
                <a:solidFill>
                  <a:srgbClr val="000000"/>
                </a:solidFill>
              </a:rPr>
              <a:t>	</a:t>
            </a:r>
            <a:r>
              <a:rPr lang="en-US" sz="2400" dirty="0" smtClean="0">
                <a:solidFill>
                  <a:srgbClr val="000000"/>
                </a:solidFill>
              </a:rPr>
              <a:t>reporting </a:t>
            </a:r>
            <a:r>
              <a:rPr lang="en-US" sz="2400" dirty="0">
                <a:solidFill>
                  <a:srgbClr val="000000"/>
                </a:solidFill>
              </a:rPr>
              <a:t>for investment trust and </a:t>
            </a:r>
            <a:r>
              <a:rPr lang="en-US" sz="2400" dirty="0" smtClean="0">
                <a:solidFill>
                  <a:srgbClr val="000000"/>
                </a:solidFill>
              </a:rPr>
              <a:t>private</a:t>
            </a:r>
            <a:r>
              <a:rPr lang="en-US" sz="2400" dirty="0">
                <a:solidFill>
                  <a:srgbClr val="000000"/>
                </a:solidFill>
              </a:rPr>
              <a:t> </a:t>
            </a:r>
            <a:r>
              <a:rPr lang="en-US" sz="2400" dirty="0" smtClean="0">
                <a:solidFill>
                  <a:srgbClr val="000000"/>
                </a:solidFill>
              </a:rPr>
              <a:t>	purpose </a:t>
            </a:r>
            <a:r>
              <a:rPr lang="en-US" sz="2400" dirty="0">
                <a:solidFill>
                  <a:srgbClr val="000000"/>
                </a:solidFill>
              </a:rPr>
              <a:t>trust funds</a:t>
            </a:r>
            <a:r>
              <a:rPr lang="en-US" sz="2400" dirty="0"/>
              <a:t>.</a:t>
            </a:r>
          </a:p>
          <a:p>
            <a:pPr marL="0" indent="0">
              <a:buNone/>
            </a:pPr>
            <a:r>
              <a:rPr lang="en-US" sz="2400" dirty="0"/>
              <a:t>8-4	</a:t>
            </a:r>
            <a:r>
              <a:rPr lang="en-US" sz="2400" dirty="0" smtClean="0"/>
              <a:t>Prepare </a:t>
            </a:r>
            <a:r>
              <a:rPr lang="en-US" sz="2400" dirty="0"/>
              <a:t>fiduciary fund financial statements</a:t>
            </a:r>
            <a:r>
              <a:rPr lang="en-US" sz="2400" dirty="0" smtClean="0"/>
              <a:t>.</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2800" b="1" dirty="0">
                <a:solidFill>
                  <a:srgbClr val="000000"/>
                </a:solidFill>
              </a:rPr>
              <a:t>Investment Trust Illustrative </a:t>
            </a:r>
            <a:r>
              <a:rPr lang="en-US" sz="2800" b="1" dirty="0" smtClean="0">
                <a:solidFill>
                  <a:srgbClr val="000000"/>
                </a:solidFill>
              </a:rPr>
              <a:t>Transactions</a:t>
            </a:r>
            <a:r>
              <a:rPr lang="en-US" b="1" dirty="0">
                <a:solidFill>
                  <a:srgbClr val="000000"/>
                </a:solidFill>
              </a:rPr>
              <a:t/>
            </a:r>
            <a:br>
              <a:rPr lang="en-US" b="1" dirty="0">
                <a:solidFill>
                  <a:srgbClr val="000000"/>
                </a:solidFill>
              </a:rPr>
            </a:br>
            <a:r>
              <a:rPr lang="en-US" sz="2400" b="1" dirty="0" smtClean="0">
                <a:solidFill>
                  <a:srgbClr val="000000"/>
                </a:solidFill>
              </a:rPr>
              <a:t>(5 </a:t>
            </a:r>
            <a:r>
              <a:rPr lang="en-US" sz="2400" b="1" dirty="0">
                <a:solidFill>
                  <a:srgbClr val="000000"/>
                </a:solidFill>
              </a:rPr>
              <a:t>of 9)</a:t>
            </a:r>
            <a:endParaRPr lang="en-US" b="1" dirty="0"/>
          </a:p>
        </p:txBody>
      </p:sp>
      <p:sp>
        <p:nvSpPr>
          <p:cNvPr id="4" name="Rectangle 3"/>
          <p:cNvSpPr/>
          <p:nvPr/>
        </p:nvSpPr>
        <p:spPr>
          <a:xfrm>
            <a:off x="448056" y="1417320"/>
            <a:ext cx="7651027" cy="2997743"/>
          </a:xfrm>
          <a:prstGeom prst="rect">
            <a:avLst/>
          </a:prstGeom>
        </p:spPr>
        <p:txBody>
          <a:bodyPr wrap="square">
            <a:spAutoFit/>
          </a:bodyPr>
          <a:lstStyle/>
          <a:p>
            <a:r>
              <a:rPr lang="en-US" sz="1600" b="1" i="1" dirty="0" smtClean="0">
                <a:solidFill>
                  <a:srgbClr val="000000"/>
                </a:solidFill>
                <a:latin typeface="Arial"/>
              </a:rPr>
              <a:t>                                                                                             Debits        </a:t>
            </a:r>
            <a:r>
              <a:rPr lang="en-US" sz="1600" b="1" i="1" dirty="0">
                <a:solidFill>
                  <a:srgbClr val="000000"/>
                </a:solidFill>
                <a:latin typeface="Arial"/>
              </a:rPr>
              <a:t>Credits</a:t>
            </a:r>
            <a:endParaRPr lang="en-US" sz="1600" i="1" dirty="0" smtClean="0">
              <a:latin typeface="+mn-lt"/>
            </a:endParaRPr>
          </a:p>
          <a:p>
            <a:r>
              <a:rPr lang="en-US" sz="1600" i="1" dirty="0" smtClean="0">
                <a:latin typeface="+mn-lt"/>
              </a:rPr>
              <a:t>Drew CO </a:t>
            </a:r>
            <a:r>
              <a:rPr lang="en-US" sz="1600" i="1" dirty="0">
                <a:latin typeface="+mn-lt"/>
              </a:rPr>
              <a:t>Debt Service Fund:</a:t>
            </a:r>
          </a:p>
          <a:p>
            <a:pPr>
              <a:tabLst>
                <a:tab pos="5940425" algn="dec"/>
              </a:tabLst>
            </a:pPr>
            <a:r>
              <a:rPr lang="en-US" sz="1600" dirty="0">
                <a:latin typeface="+mn-lt"/>
              </a:rPr>
              <a:t>4b. Equity in Pooled Investments . . . . . . . . . . . . . . . . . </a:t>
            </a:r>
            <a:r>
              <a:rPr lang="en-US" sz="1600" dirty="0" smtClean="0">
                <a:latin typeface="+mn-lt"/>
              </a:rPr>
              <a:t>. . 	300,000</a:t>
            </a:r>
            <a:endParaRPr lang="en-US" sz="1600" dirty="0">
              <a:latin typeface="+mn-lt"/>
            </a:endParaRPr>
          </a:p>
          <a:p>
            <a:pPr>
              <a:tabLst>
                <a:tab pos="7196138" algn="dec"/>
              </a:tabLst>
            </a:pPr>
            <a:r>
              <a:rPr lang="en-US" sz="1600" dirty="0" smtClean="0">
                <a:latin typeface="+mn-lt"/>
              </a:rPr>
              <a:t>           Revenues—Investment </a:t>
            </a:r>
            <a:r>
              <a:rPr lang="en-US" sz="1600" dirty="0">
                <a:latin typeface="+mn-lt"/>
              </a:rPr>
              <a:t>Earnings . . . . . . . . . . . . </a:t>
            </a:r>
            <a:r>
              <a:rPr lang="en-US" sz="1600" dirty="0" smtClean="0">
                <a:latin typeface="+mn-lt"/>
              </a:rPr>
              <a:t>.	300,000</a:t>
            </a:r>
          </a:p>
          <a:p>
            <a:pPr lvl="0">
              <a:buClr>
                <a:srgbClr val="009999"/>
              </a:buClr>
            </a:pPr>
            <a:r>
              <a:rPr lang="en-US" sz="1600" i="1" dirty="0">
                <a:solidFill>
                  <a:srgbClr val="000000"/>
                </a:solidFill>
                <a:latin typeface="Arial"/>
              </a:rPr>
              <a:t>Drew County Investment </a:t>
            </a:r>
            <a:r>
              <a:rPr lang="en-US" sz="1600" i="1" dirty="0" smtClean="0">
                <a:solidFill>
                  <a:srgbClr val="000000"/>
                </a:solidFill>
                <a:latin typeface="Arial"/>
              </a:rPr>
              <a:t>Trust Fund:</a:t>
            </a:r>
            <a:endParaRPr lang="en-US" sz="1600" i="1" dirty="0">
              <a:solidFill>
                <a:srgbClr val="000000"/>
              </a:solidFill>
              <a:latin typeface="Arial"/>
            </a:endParaRPr>
          </a:p>
          <a:p>
            <a:pPr lvl="0">
              <a:buClr>
                <a:srgbClr val="009999"/>
              </a:buClr>
            </a:pPr>
            <a:r>
              <a:rPr lang="en-US" sz="1600" dirty="0">
                <a:solidFill>
                  <a:srgbClr val="000000"/>
                </a:solidFill>
                <a:latin typeface="Arial"/>
              </a:rPr>
              <a:t>5</a:t>
            </a:r>
            <a:r>
              <a:rPr lang="en-US" sz="1600" dirty="0" smtClean="0">
                <a:solidFill>
                  <a:srgbClr val="000000"/>
                </a:solidFill>
                <a:latin typeface="Arial"/>
              </a:rPr>
              <a:t>.   </a:t>
            </a:r>
            <a:r>
              <a:rPr lang="en-US" sz="1600" dirty="0">
                <a:solidFill>
                  <a:srgbClr val="000000"/>
                </a:solidFill>
                <a:latin typeface="Arial"/>
              </a:rPr>
              <a:t>Investments (specific investments should be debited</a:t>
            </a:r>
          </a:p>
          <a:p>
            <a:pPr lvl="0">
              <a:buClr>
                <a:srgbClr val="009999"/>
              </a:buClr>
              <a:tabLst>
                <a:tab pos="5940425" algn="dec"/>
              </a:tabLst>
            </a:pPr>
            <a:r>
              <a:rPr lang="en-US" sz="1600" dirty="0" smtClean="0">
                <a:solidFill>
                  <a:srgbClr val="000000"/>
                </a:solidFill>
                <a:latin typeface="Arial"/>
              </a:rPr>
              <a:t>      or </a:t>
            </a:r>
            <a:r>
              <a:rPr lang="en-US" sz="1600" dirty="0">
                <a:solidFill>
                  <a:srgbClr val="000000"/>
                </a:solidFill>
                <a:latin typeface="Arial"/>
              </a:rPr>
              <a:t>credited here) . . . . . . . . . . . . . . . . . . . . . . . . . . . . . 	</a:t>
            </a:r>
            <a:r>
              <a:rPr lang="en-US" sz="1600" dirty="0" smtClean="0">
                <a:solidFill>
                  <a:srgbClr val="000000"/>
                </a:solidFill>
                <a:latin typeface="Arial"/>
              </a:rPr>
              <a:t>450,000</a:t>
            </a:r>
            <a:endParaRPr lang="en-US" sz="1600" dirty="0">
              <a:solidFill>
                <a:srgbClr val="000000"/>
              </a:solidFill>
              <a:latin typeface="Arial"/>
            </a:endParaRPr>
          </a:p>
          <a:p>
            <a:pPr lvl="0">
              <a:buClr>
                <a:srgbClr val="009999"/>
              </a:buClr>
              <a:tabLst>
                <a:tab pos="7196138" algn="dec"/>
              </a:tabLst>
            </a:pPr>
            <a:r>
              <a:rPr lang="en-US" sz="1600" dirty="0">
                <a:solidFill>
                  <a:srgbClr val="000000"/>
                </a:solidFill>
                <a:latin typeface="Arial"/>
              </a:rPr>
              <a:t>     </a:t>
            </a:r>
            <a:r>
              <a:rPr lang="en-US" sz="1600" dirty="0" smtClean="0">
                <a:solidFill>
                  <a:srgbClr val="000000"/>
                </a:solidFill>
                <a:latin typeface="Arial"/>
              </a:rPr>
              <a:t>      Undistributed </a:t>
            </a:r>
            <a:r>
              <a:rPr lang="en-US" sz="1600" dirty="0">
                <a:solidFill>
                  <a:srgbClr val="000000"/>
                </a:solidFill>
                <a:latin typeface="Arial"/>
              </a:rPr>
              <a:t>Change in Fair Value of </a:t>
            </a:r>
            <a:r>
              <a:rPr lang="en-US" sz="1600" dirty="0" smtClean="0">
                <a:solidFill>
                  <a:srgbClr val="000000"/>
                </a:solidFill>
                <a:latin typeface="Arial"/>
              </a:rPr>
              <a:t>Investments	450,000</a:t>
            </a:r>
            <a:endParaRPr lang="en-US" sz="1600" dirty="0">
              <a:solidFill>
                <a:srgbClr val="000000"/>
              </a:solidFill>
              <a:latin typeface="Arial"/>
            </a:endParaRPr>
          </a:p>
          <a:p>
            <a:pPr lvl="0">
              <a:buClr>
                <a:srgbClr val="009999"/>
              </a:buClr>
            </a:pPr>
            <a:endParaRPr lang="en-US" sz="1600" dirty="0">
              <a:solidFill>
                <a:srgbClr val="000000"/>
              </a:solidFill>
              <a:latin typeface="Arial"/>
            </a:endParaRPr>
          </a:p>
          <a:p>
            <a:endParaRPr lang="en-US" sz="1600" dirty="0">
              <a:latin typeface="+mn-lt"/>
            </a:endParaRPr>
          </a:p>
        </p:txBody>
      </p:sp>
    </p:spTree>
    <p:extLst>
      <p:ext uri="{BB962C8B-B14F-4D97-AF65-F5344CB8AC3E}">
        <p14:creationId xmlns:p14="http://schemas.microsoft.com/office/powerpoint/2010/main" val="31225740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2800" b="1" dirty="0">
                <a:solidFill>
                  <a:srgbClr val="000000"/>
                </a:solidFill>
              </a:rPr>
              <a:t>Investment Trust Illustrative </a:t>
            </a:r>
            <a:r>
              <a:rPr lang="en-US" sz="2800" b="1" dirty="0" smtClean="0">
                <a:solidFill>
                  <a:srgbClr val="000000"/>
                </a:solidFill>
              </a:rPr>
              <a:t>Transactions</a:t>
            </a:r>
            <a:r>
              <a:rPr lang="en-US" b="1" dirty="0">
                <a:solidFill>
                  <a:srgbClr val="000000"/>
                </a:solidFill>
              </a:rPr>
              <a:t/>
            </a:r>
            <a:br>
              <a:rPr lang="en-US" b="1" dirty="0">
                <a:solidFill>
                  <a:srgbClr val="000000"/>
                </a:solidFill>
              </a:rPr>
            </a:br>
            <a:r>
              <a:rPr lang="en-US" sz="2400" b="1" dirty="0" smtClean="0">
                <a:solidFill>
                  <a:srgbClr val="000000"/>
                </a:solidFill>
              </a:rPr>
              <a:t>(6 </a:t>
            </a:r>
            <a:r>
              <a:rPr lang="en-US" sz="2400" b="1" dirty="0">
                <a:solidFill>
                  <a:srgbClr val="000000"/>
                </a:solidFill>
              </a:rPr>
              <a:t>of 9)</a:t>
            </a:r>
            <a:endParaRPr lang="en-US" b="1" dirty="0"/>
          </a:p>
        </p:txBody>
      </p:sp>
      <p:sp>
        <p:nvSpPr>
          <p:cNvPr id="4" name="Rectangle 3"/>
          <p:cNvSpPr/>
          <p:nvPr/>
        </p:nvSpPr>
        <p:spPr>
          <a:xfrm>
            <a:off x="448056" y="1417320"/>
            <a:ext cx="7618251" cy="3588674"/>
          </a:xfrm>
          <a:prstGeom prst="rect">
            <a:avLst/>
          </a:prstGeom>
        </p:spPr>
        <p:txBody>
          <a:bodyPr wrap="square">
            <a:spAutoFit/>
          </a:bodyPr>
          <a:lstStyle/>
          <a:p>
            <a:r>
              <a:rPr lang="en-US" sz="1600" b="1" i="1" dirty="0">
                <a:solidFill>
                  <a:srgbClr val="000000"/>
                </a:solidFill>
                <a:latin typeface="Arial"/>
              </a:rPr>
              <a:t> </a:t>
            </a:r>
            <a:r>
              <a:rPr lang="en-US" sz="1600" b="1" i="1" dirty="0" smtClean="0">
                <a:solidFill>
                  <a:srgbClr val="000000"/>
                </a:solidFill>
                <a:latin typeface="Arial"/>
              </a:rPr>
              <a:t>                                                                                            Debits        Credits</a:t>
            </a:r>
            <a:endParaRPr lang="en-US" sz="1600" i="1" dirty="0" smtClean="0">
              <a:latin typeface="+mn-lt"/>
            </a:endParaRPr>
          </a:p>
          <a:p>
            <a:r>
              <a:rPr lang="en-US" sz="1600" i="1" dirty="0" smtClean="0">
                <a:latin typeface="+mn-lt"/>
              </a:rPr>
              <a:t>Drew </a:t>
            </a:r>
            <a:r>
              <a:rPr lang="en-US" sz="1600" i="1" dirty="0">
                <a:latin typeface="+mn-lt"/>
              </a:rPr>
              <a:t>County Investment </a:t>
            </a:r>
            <a:r>
              <a:rPr lang="en-US" sz="1600" i="1" dirty="0" smtClean="0">
                <a:latin typeface="+mn-lt"/>
              </a:rPr>
              <a:t>Trust Fund:</a:t>
            </a:r>
            <a:endParaRPr lang="en-US" sz="1600" i="1" dirty="0">
              <a:latin typeface="+mn-lt"/>
            </a:endParaRPr>
          </a:p>
          <a:p>
            <a:pPr>
              <a:tabLst>
                <a:tab pos="5940425" algn="dec"/>
              </a:tabLst>
            </a:pPr>
            <a:r>
              <a:rPr lang="en-US" sz="1600" dirty="0">
                <a:latin typeface="+mn-lt"/>
              </a:rPr>
              <a:t>6. Undistributed Change in Fair Value of Investments . </a:t>
            </a:r>
            <a:r>
              <a:rPr lang="en-US" sz="1600" dirty="0" smtClean="0">
                <a:latin typeface="+mn-lt"/>
              </a:rPr>
              <a:t>. .	450,000</a:t>
            </a:r>
            <a:endParaRPr lang="en-US" sz="1600" dirty="0">
              <a:latin typeface="+mn-lt"/>
            </a:endParaRPr>
          </a:p>
          <a:p>
            <a:pPr>
              <a:tabLst>
                <a:tab pos="7196138" algn="dec"/>
              </a:tabLst>
            </a:pPr>
            <a:r>
              <a:rPr lang="en-US" sz="1600" dirty="0" smtClean="0">
                <a:latin typeface="+mn-lt"/>
              </a:rPr>
              <a:t>        </a:t>
            </a:r>
            <a:r>
              <a:rPr lang="en-US" sz="1600" dirty="0" smtClean="0">
                <a:latin typeface="+mn-lt"/>
              </a:rPr>
              <a:t>Due </a:t>
            </a:r>
            <a:r>
              <a:rPr lang="en-US" sz="1600" dirty="0">
                <a:latin typeface="+mn-lt"/>
              </a:rPr>
              <a:t>to Debt Service Fund . . . . . . . . . . . . . . . . . . . </a:t>
            </a:r>
            <a:r>
              <a:rPr lang="en-US" sz="1600" dirty="0" smtClean="0">
                <a:latin typeface="+mn-lt"/>
              </a:rPr>
              <a:t>.	 150,000</a:t>
            </a:r>
            <a:endParaRPr lang="en-US" sz="1600" dirty="0">
              <a:latin typeface="+mn-lt"/>
            </a:endParaRPr>
          </a:p>
          <a:p>
            <a:pPr>
              <a:tabLst>
                <a:tab pos="7196138" algn="dec"/>
              </a:tabLst>
            </a:pPr>
            <a:r>
              <a:rPr lang="en-US" sz="1600" dirty="0" smtClean="0">
                <a:latin typeface="+mn-lt"/>
              </a:rPr>
              <a:t>        </a:t>
            </a:r>
            <a:r>
              <a:rPr lang="en-US" sz="1600" dirty="0" smtClean="0">
                <a:latin typeface="+mn-lt"/>
              </a:rPr>
              <a:t>Due </a:t>
            </a:r>
            <a:r>
              <a:rPr lang="en-US" sz="1600" dirty="0">
                <a:latin typeface="+mn-lt"/>
              </a:rPr>
              <a:t>to Capital Projects Fund . . . . . . . . . . . . . . . . . </a:t>
            </a:r>
            <a:r>
              <a:rPr lang="en-US" sz="1600" dirty="0" smtClean="0">
                <a:latin typeface="+mn-lt"/>
              </a:rPr>
              <a:t>. 	150,000</a:t>
            </a:r>
            <a:endParaRPr lang="en-US" sz="1600" dirty="0">
              <a:latin typeface="+mn-lt"/>
            </a:endParaRPr>
          </a:p>
          <a:p>
            <a:r>
              <a:rPr lang="en-US" sz="1600" dirty="0" smtClean="0">
                <a:latin typeface="+mn-lt"/>
              </a:rPr>
              <a:t>        </a:t>
            </a:r>
            <a:r>
              <a:rPr lang="en-US" sz="1600" dirty="0" smtClean="0">
                <a:latin typeface="+mn-lt"/>
              </a:rPr>
              <a:t>Additions</a:t>
            </a:r>
            <a:r>
              <a:rPr lang="en-US" sz="1600" dirty="0" smtClean="0">
                <a:latin typeface="+mn-lt"/>
              </a:rPr>
              <a:t>—Change </a:t>
            </a:r>
            <a:r>
              <a:rPr lang="en-US" sz="1600" dirty="0">
                <a:latin typeface="+mn-lt"/>
              </a:rPr>
              <a:t>in Fair Value of Investments—</a:t>
            </a:r>
          </a:p>
          <a:p>
            <a:pPr>
              <a:tabLst>
                <a:tab pos="7196138" algn="dec"/>
              </a:tabLst>
            </a:pPr>
            <a:r>
              <a:rPr lang="en-US" sz="1600" dirty="0" smtClean="0">
                <a:latin typeface="+mn-lt"/>
              </a:rPr>
              <a:t>       </a:t>
            </a:r>
            <a:r>
              <a:rPr lang="en-US" sz="1600" dirty="0" smtClean="0">
                <a:latin typeface="+mn-lt"/>
              </a:rPr>
              <a:t> Town </a:t>
            </a:r>
            <a:r>
              <a:rPr lang="en-US" sz="1600" dirty="0">
                <a:latin typeface="+mn-lt"/>
              </a:rPr>
              <a:t>of Calvin . . . . . . . . . . . . . . . . . . . . . . . . . . . . </a:t>
            </a:r>
            <a:r>
              <a:rPr lang="en-US" sz="1600" dirty="0" smtClean="0">
                <a:latin typeface="+mn-lt"/>
              </a:rPr>
              <a:t>.	100,000</a:t>
            </a:r>
            <a:endParaRPr lang="en-US" sz="1600" dirty="0">
              <a:latin typeface="+mn-lt"/>
            </a:endParaRPr>
          </a:p>
          <a:p>
            <a:r>
              <a:rPr lang="en-US" sz="1600" dirty="0" smtClean="0">
                <a:latin typeface="+mn-lt"/>
              </a:rPr>
              <a:t>        </a:t>
            </a:r>
            <a:r>
              <a:rPr lang="en-US" sz="1600" dirty="0" smtClean="0">
                <a:latin typeface="+mn-lt"/>
              </a:rPr>
              <a:t>Additions</a:t>
            </a:r>
            <a:r>
              <a:rPr lang="en-US" sz="1600" dirty="0" smtClean="0">
                <a:latin typeface="+mn-lt"/>
              </a:rPr>
              <a:t>—Change </a:t>
            </a:r>
            <a:r>
              <a:rPr lang="en-US" sz="1600" dirty="0">
                <a:latin typeface="+mn-lt"/>
              </a:rPr>
              <a:t>in Fair Value of Investments—</a:t>
            </a:r>
          </a:p>
          <a:p>
            <a:pPr>
              <a:tabLst>
                <a:tab pos="7196138" algn="dec"/>
              </a:tabLst>
            </a:pPr>
            <a:r>
              <a:rPr lang="en-US" sz="1600" dirty="0" smtClean="0">
                <a:latin typeface="+mn-lt"/>
              </a:rPr>
              <a:t>        </a:t>
            </a:r>
            <a:r>
              <a:rPr lang="en-US" sz="1600" dirty="0" smtClean="0">
                <a:latin typeface="+mn-lt"/>
              </a:rPr>
              <a:t>Calvin </a:t>
            </a:r>
            <a:r>
              <a:rPr lang="en-US" sz="1600" dirty="0">
                <a:latin typeface="+mn-lt"/>
              </a:rPr>
              <a:t>Independent School District . . . . . . . . . . . . </a:t>
            </a:r>
            <a:r>
              <a:rPr lang="en-US" sz="1600" dirty="0" smtClean="0">
                <a:latin typeface="+mn-lt"/>
              </a:rPr>
              <a:t>.	50,000</a:t>
            </a:r>
          </a:p>
          <a:p>
            <a:r>
              <a:rPr lang="en-US" sz="1600" i="1" dirty="0">
                <a:latin typeface="+mn-lt"/>
              </a:rPr>
              <a:t>Drew County Investment </a:t>
            </a:r>
            <a:r>
              <a:rPr lang="en-US" sz="1600" i="1" dirty="0" smtClean="0">
                <a:latin typeface="+mn-lt"/>
              </a:rPr>
              <a:t>Trust Fund:</a:t>
            </a:r>
            <a:endParaRPr lang="en-US" sz="1600" i="1" dirty="0">
              <a:latin typeface="+mn-lt"/>
            </a:endParaRPr>
          </a:p>
          <a:p>
            <a:pPr>
              <a:tabLst>
                <a:tab pos="5940425" algn="dec"/>
              </a:tabLst>
            </a:pPr>
            <a:r>
              <a:rPr lang="en-US" sz="1600" dirty="0">
                <a:latin typeface="+mn-lt"/>
              </a:rPr>
              <a:t>7. Interest Receivable . . . . . . . . . . . . . . . . . . . . . . . . . . . </a:t>
            </a:r>
            <a:r>
              <a:rPr lang="en-US" sz="1600" dirty="0" smtClean="0">
                <a:latin typeface="+mn-lt"/>
              </a:rPr>
              <a:t>.</a:t>
            </a:r>
            <a:r>
              <a:rPr lang="en-US" sz="1600" dirty="0">
                <a:latin typeface="+mn-lt"/>
              </a:rPr>
              <a:t>	</a:t>
            </a:r>
            <a:r>
              <a:rPr lang="en-US" sz="1600" dirty="0" smtClean="0">
                <a:latin typeface="+mn-lt"/>
              </a:rPr>
              <a:t>720,000</a:t>
            </a:r>
            <a:endParaRPr lang="en-US" sz="1600" dirty="0">
              <a:latin typeface="+mn-lt"/>
            </a:endParaRPr>
          </a:p>
          <a:p>
            <a:pPr>
              <a:tabLst>
                <a:tab pos="7196138" algn="dec"/>
              </a:tabLst>
            </a:pPr>
            <a:r>
              <a:rPr lang="en-US" sz="1600" dirty="0" smtClean="0">
                <a:latin typeface="+mn-lt"/>
              </a:rPr>
              <a:t>          Undistributed </a:t>
            </a:r>
            <a:r>
              <a:rPr lang="en-US" sz="1600" dirty="0">
                <a:latin typeface="+mn-lt"/>
              </a:rPr>
              <a:t>Earnings on Pooled Investments . . . </a:t>
            </a:r>
            <a:r>
              <a:rPr lang="en-US" sz="1600" dirty="0" smtClean="0">
                <a:latin typeface="+mn-lt"/>
              </a:rPr>
              <a:t>.	720,000</a:t>
            </a:r>
            <a:endParaRPr lang="en-US" sz="1600" dirty="0">
              <a:latin typeface="+mn-lt"/>
            </a:endParaRPr>
          </a:p>
        </p:txBody>
      </p:sp>
    </p:spTree>
    <p:extLst>
      <p:ext uri="{BB962C8B-B14F-4D97-AF65-F5344CB8AC3E}">
        <p14:creationId xmlns:p14="http://schemas.microsoft.com/office/powerpoint/2010/main" val="41258257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2800" b="1" dirty="0">
                <a:solidFill>
                  <a:srgbClr val="000000"/>
                </a:solidFill>
              </a:rPr>
              <a:t>Investment Trust Illustrative </a:t>
            </a:r>
            <a:r>
              <a:rPr lang="en-US" sz="2800" b="1" dirty="0" smtClean="0">
                <a:solidFill>
                  <a:srgbClr val="000000"/>
                </a:solidFill>
              </a:rPr>
              <a:t>Transactions</a:t>
            </a:r>
            <a:r>
              <a:rPr lang="en-US" b="1" dirty="0">
                <a:solidFill>
                  <a:srgbClr val="000000"/>
                </a:solidFill>
              </a:rPr>
              <a:t/>
            </a:r>
            <a:br>
              <a:rPr lang="en-US" b="1" dirty="0">
                <a:solidFill>
                  <a:srgbClr val="000000"/>
                </a:solidFill>
              </a:rPr>
            </a:br>
            <a:r>
              <a:rPr lang="en-US" sz="2400" b="1" dirty="0" smtClean="0">
                <a:solidFill>
                  <a:srgbClr val="000000"/>
                </a:solidFill>
              </a:rPr>
              <a:t>(7 </a:t>
            </a:r>
            <a:r>
              <a:rPr lang="en-US" sz="2400" b="1" dirty="0">
                <a:solidFill>
                  <a:srgbClr val="000000"/>
                </a:solidFill>
              </a:rPr>
              <a:t>of 9)</a:t>
            </a:r>
            <a:endParaRPr lang="en-US" b="1" dirty="0"/>
          </a:p>
        </p:txBody>
      </p:sp>
      <p:sp>
        <p:nvSpPr>
          <p:cNvPr id="4" name="Rectangle 3"/>
          <p:cNvSpPr/>
          <p:nvPr/>
        </p:nvSpPr>
        <p:spPr>
          <a:xfrm>
            <a:off x="448056" y="1417320"/>
            <a:ext cx="7651027" cy="2702278"/>
          </a:xfrm>
          <a:prstGeom prst="rect">
            <a:avLst/>
          </a:prstGeom>
        </p:spPr>
        <p:txBody>
          <a:bodyPr wrap="square">
            <a:spAutoFit/>
          </a:bodyPr>
          <a:lstStyle/>
          <a:p>
            <a:r>
              <a:rPr lang="en-US" sz="1600" b="1" i="1" dirty="0">
                <a:solidFill>
                  <a:srgbClr val="000000"/>
                </a:solidFill>
                <a:latin typeface="Arial"/>
              </a:rPr>
              <a:t> </a:t>
            </a:r>
            <a:r>
              <a:rPr lang="en-US" sz="1600" b="1" i="1" dirty="0" smtClean="0">
                <a:solidFill>
                  <a:srgbClr val="000000"/>
                </a:solidFill>
                <a:latin typeface="Arial"/>
              </a:rPr>
              <a:t>                                                                                            Debits        Credits</a:t>
            </a:r>
            <a:endParaRPr lang="en-US" sz="1600" i="1" dirty="0" smtClean="0">
              <a:latin typeface="+mn-lt"/>
            </a:endParaRPr>
          </a:p>
          <a:p>
            <a:r>
              <a:rPr lang="en-US" sz="1600" i="1" dirty="0" smtClean="0">
                <a:latin typeface="+mn-lt"/>
              </a:rPr>
              <a:t>Drew </a:t>
            </a:r>
            <a:r>
              <a:rPr lang="en-US" sz="1600" i="1" dirty="0">
                <a:latin typeface="+mn-lt"/>
              </a:rPr>
              <a:t>County Investment </a:t>
            </a:r>
            <a:r>
              <a:rPr lang="en-US" sz="1600" i="1" dirty="0" smtClean="0">
                <a:latin typeface="+mn-lt"/>
              </a:rPr>
              <a:t>Trust Fund:</a:t>
            </a:r>
            <a:endParaRPr lang="en-US" sz="1600" i="1" dirty="0">
              <a:latin typeface="+mn-lt"/>
            </a:endParaRPr>
          </a:p>
          <a:p>
            <a:pPr>
              <a:tabLst>
                <a:tab pos="5940425" algn="dec"/>
              </a:tabLst>
            </a:pPr>
            <a:r>
              <a:rPr lang="en-US" sz="1600" dirty="0">
                <a:latin typeface="+mn-lt"/>
              </a:rPr>
              <a:t>8. Undistributed Earnings on Pooled Investments . . . . . </a:t>
            </a:r>
            <a:r>
              <a:rPr lang="en-US" sz="1600" dirty="0" smtClean="0">
                <a:latin typeface="+mn-lt"/>
              </a:rPr>
              <a:t>	720,000</a:t>
            </a:r>
            <a:endParaRPr lang="en-US" sz="1600" dirty="0">
              <a:latin typeface="+mn-lt"/>
            </a:endParaRPr>
          </a:p>
          <a:p>
            <a:pPr>
              <a:tabLst>
                <a:tab pos="7196138" algn="dec"/>
              </a:tabLst>
            </a:pPr>
            <a:r>
              <a:rPr lang="en-US" sz="1600" dirty="0" smtClean="0">
                <a:latin typeface="+mn-lt"/>
              </a:rPr>
              <a:t>        Due </a:t>
            </a:r>
            <a:r>
              <a:rPr lang="en-US" sz="1600" dirty="0">
                <a:latin typeface="+mn-lt"/>
              </a:rPr>
              <a:t>to Debt Service Fund . . . . . . . . . . . . . . . . . . . </a:t>
            </a:r>
            <a:r>
              <a:rPr lang="en-US" sz="1600" dirty="0" smtClean="0">
                <a:latin typeface="+mn-lt"/>
              </a:rPr>
              <a:t>.	240,000</a:t>
            </a:r>
            <a:endParaRPr lang="en-US" sz="1600" dirty="0">
              <a:latin typeface="+mn-lt"/>
            </a:endParaRPr>
          </a:p>
          <a:p>
            <a:pPr>
              <a:tabLst>
                <a:tab pos="5940425" algn="dec"/>
                <a:tab pos="7196138" algn="dec"/>
              </a:tabLst>
            </a:pPr>
            <a:r>
              <a:rPr lang="en-US" sz="1600" dirty="0" smtClean="0">
                <a:latin typeface="+mn-lt"/>
              </a:rPr>
              <a:t>        Due </a:t>
            </a:r>
            <a:r>
              <a:rPr lang="en-US" sz="1600" dirty="0">
                <a:latin typeface="+mn-lt"/>
              </a:rPr>
              <a:t>to Capital Projects Fund . . . . . . . . . . . . . . . . . </a:t>
            </a:r>
            <a:r>
              <a:rPr lang="en-US" sz="1600" dirty="0" smtClean="0">
                <a:latin typeface="+mn-lt"/>
              </a:rPr>
              <a:t>.		240,000</a:t>
            </a:r>
            <a:endParaRPr lang="en-US" sz="1600" dirty="0">
              <a:latin typeface="+mn-lt"/>
            </a:endParaRPr>
          </a:p>
          <a:p>
            <a:r>
              <a:rPr lang="en-US" sz="1600" dirty="0" smtClean="0">
                <a:latin typeface="+mn-lt"/>
              </a:rPr>
              <a:t>        Additions—Investment </a:t>
            </a:r>
            <a:r>
              <a:rPr lang="en-US" sz="1600" dirty="0">
                <a:latin typeface="+mn-lt"/>
              </a:rPr>
              <a:t>Earnings—</a:t>
            </a:r>
          </a:p>
          <a:p>
            <a:pPr>
              <a:tabLst>
                <a:tab pos="7196138" algn="dec"/>
              </a:tabLst>
            </a:pPr>
            <a:r>
              <a:rPr lang="en-US" sz="1600" dirty="0" smtClean="0">
                <a:latin typeface="+mn-lt"/>
              </a:rPr>
              <a:t>        Town </a:t>
            </a:r>
            <a:r>
              <a:rPr lang="en-US" sz="1600" dirty="0">
                <a:latin typeface="+mn-lt"/>
              </a:rPr>
              <a:t>of Calvin . . . . . . . . . . . . . . . . . . . . . . . . . . . . </a:t>
            </a:r>
            <a:r>
              <a:rPr lang="en-US" sz="1600" dirty="0" smtClean="0">
                <a:latin typeface="+mn-lt"/>
              </a:rPr>
              <a:t>.	160,000</a:t>
            </a:r>
            <a:endParaRPr lang="en-US" sz="1600" dirty="0">
              <a:latin typeface="+mn-lt"/>
            </a:endParaRPr>
          </a:p>
          <a:p>
            <a:r>
              <a:rPr lang="en-US" sz="1600" dirty="0" smtClean="0">
                <a:latin typeface="+mn-lt"/>
              </a:rPr>
              <a:t>        Additions—Investment </a:t>
            </a:r>
            <a:r>
              <a:rPr lang="en-US" sz="1600" dirty="0">
                <a:latin typeface="+mn-lt"/>
              </a:rPr>
              <a:t>Earnings—</a:t>
            </a:r>
          </a:p>
          <a:p>
            <a:pPr>
              <a:tabLst>
                <a:tab pos="7196138" algn="dec"/>
              </a:tabLst>
            </a:pPr>
            <a:r>
              <a:rPr lang="en-US" sz="1600" dirty="0" smtClean="0">
                <a:latin typeface="+mn-lt"/>
              </a:rPr>
              <a:t>        Calvin </a:t>
            </a:r>
            <a:r>
              <a:rPr lang="en-US" sz="1600" dirty="0">
                <a:latin typeface="+mn-lt"/>
              </a:rPr>
              <a:t>Independent School District . . . . . . . . . . . . . </a:t>
            </a:r>
            <a:r>
              <a:rPr lang="en-US" sz="1600" dirty="0" smtClean="0">
                <a:latin typeface="+mn-lt"/>
              </a:rPr>
              <a:t>.	80,000</a:t>
            </a:r>
            <a:endParaRPr lang="en-US" sz="1600" dirty="0">
              <a:latin typeface="+mn-lt"/>
            </a:endParaRPr>
          </a:p>
        </p:txBody>
      </p:sp>
    </p:spTree>
    <p:extLst>
      <p:ext uri="{BB962C8B-B14F-4D97-AF65-F5344CB8AC3E}">
        <p14:creationId xmlns:p14="http://schemas.microsoft.com/office/powerpoint/2010/main" val="42089441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Drew County Investment Trust Fund</a:t>
            </a:r>
            <a:endParaRPr lang="en-US" sz="3200" b="1" dirty="0"/>
          </a:p>
        </p:txBody>
      </p:sp>
      <p:sp>
        <p:nvSpPr>
          <p:cNvPr id="3" name="Rectangle 2"/>
          <p:cNvSpPr/>
          <p:nvPr/>
        </p:nvSpPr>
        <p:spPr>
          <a:xfrm>
            <a:off x="453224" y="1782032"/>
            <a:ext cx="7315200" cy="1877437"/>
          </a:xfrm>
          <a:prstGeom prst="rect">
            <a:avLst/>
          </a:prstGeom>
        </p:spPr>
        <p:txBody>
          <a:bodyPr wrap="square">
            <a:spAutoFit/>
          </a:bodyPr>
          <a:lstStyle/>
          <a:p>
            <a:r>
              <a:rPr lang="en-US" sz="2000" dirty="0">
                <a:latin typeface="+mn-lt"/>
              </a:rPr>
              <a:t>Debt service fund </a:t>
            </a:r>
            <a:r>
              <a:rPr lang="en-US" sz="2000" dirty="0" smtClean="0">
                <a:latin typeface="+mn-lt"/>
              </a:rPr>
              <a:t>                           $</a:t>
            </a:r>
            <a:r>
              <a:rPr lang="en-US" sz="2000" dirty="0">
                <a:latin typeface="+mn-lt"/>
              </a:rPr>
              <a:t>15,690,000, or 3/9 of total</a:t>
            </a:r>
          </a:p>
          <a:p>
            <a:r>
              <a:rPr lang="en-US" sz="2000" dirty="0">
                <a:latin typeface="+mn-lt"/>
              </a:rPr>
              <a:t>Capital projects fund </a:t>
            </a:r>
            <a:r>
              <a:rPr lang="en-US" sz="2000" dirty="0" smtClean="0">
                <a:latin typeface="+mn-lt"/>
              </a:rPr>
              <a:t>                        15,690,000</a:t>
            </a:r>
            <a:r>
              <a:rPr lang="en-US" sz="2000" dirty="0">
                <a:latin typeface="+mn-lt"/>
              </a:rPr>
              <a:t>, or 3/9 of total</a:t>
            </a:r>
          </a:p>
          <a:p>
            <a:r>
              <a:rPr lang="en-US" sz="2000" dirty="0">
                <a:latin typeface="+mn-lt"/>
              </a:rPr>
              <a:t>Town of Calvin </a:t>
            </a:r>
            <a:r>
              <a:rPr lang="en-US" sz="2000" dirty="0" smtClean="0">
                <a:latin typeface="+mn-lt"/>
              </a:rPr>
              <a:t>                                  10,460,000</a:t>
            </a:r>
            <a:r>
              <a:rPr lang="en-US" sz="2000" dirty="0">
                <a:latin typeface="+mn-lt"/>
              </a:rPr>
              <a:t>, or 2/9 of total</a:t>
            </a:r>
          </a:p>
          <a:p>
            <a:r>
              <a:rPr lang="en-US" sz="2000" dirty="0">
                <a:latin typeface="+mn-lt"/>
              </a:rPr>
              <a:t>Calvin Independent School District </a:t>
            </a:r>
            <a:r>
              <a:rPr lang="en-US" sz="2000" dirty="0" smtClean="0">
                <a:latin typeface="+mn-lt"/>
              </a:rPr>
              <a:t>   </a:t>
            </a:r>
            <a:r>
              <a:rPr lang="en-US" sz="2000" u="sng" dirty="0" smtClean="0">
                <a:latin typeface="+mn-lt"/>
              </a:rPr>
              <a:t> 5,230,000</a:t>
            </a:r>
            <a:r>
              <a:rPr lang="en-US" sz="2000" dirty="0">
                <a:latin typeface="+mn-lt"/>
              </a:rPr>
              <a:t>, or 1/9 of total</a:t>
            </a:r>
          </a:p>
          <a:p>
            <a:r>
              <a:rPr lang="en-US" sz="2000" dirty="0">
                <a:latin typeface="+mn-lt"/>
              </a:rPr>
              <a:t>Total </a:t>
            </a:r>
            <a:r>
              <a:rPr lang="en-US" sz="2000" dirty="0" smtClean="0">
                <a:latin typeface="+mn-lt"/>
              </a:rPr>
              <a:t>                                                </a:t>
            </a:r>
            <a:r>
              <a:rPr lang="en-US" sz="2000" u="dbl" dirty="0" smtClean="0">
                <a:latin typeface="+mn-lt"/>
              </a:rPr>
              <a:t>$</a:t>
            </a:r>
            <a:r>
              <a:rPr lang="en-US" sz="2000" u="dbl" dirty="0">
                <a:latin typeface="+mn-lt"/>
              </a:rPr>
              <a:t>47,070,000</a:t>
            </a:r>
          </a:p>
        </p:txBody>
      </p:sp>
    </p:spTree>
    <p:extLst>
      <p:ext uri="{BB962C8B-B14F-4D97-AF65-F5344CB8AC3E}">
        <p14:creationId xmlns:p14="http://schemas.microsoft.com/office/powerpoint/2010/main" val="13927351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2800" b="1" dirty="0">
                <a:solidFill>
                  <a:srgbClr val="000000"/>
                </a:solidFill>
              </a:rPr>
              <a:t>Investment Trust Illustrative </a:t>
            </a:r>
            <a:r>
              <a:rPr lang="en-US" sz="2800" b="1" dirty="0" smtClean="0">
                <a:solidFill>
                  <a:srgbClr val="000000"/>
                </a:solidFill>
              </a:rPr>
              <a:t>Transactions</a:t>
            </a:r>
            <a:r>
              <a:rPr lang="en-US" b="1" dirty="0">
                <a:solidFill>
                  <a:srgbClr val="000000"/>
                </a:solidFill>
              </a:rPr>
              <a:t/>
            </a:r>
            <a:br>
              <a:rPr lang="en-US" b="1" dirty="0">
                <a:solidFill>
                  <a:srgbClr val="000000"/>
                </a:solidFill>
              </a:rPr>
            </a:br>
            <a:r>
              <a:rPr lang="en-US" sz="2400" b="1" dirty="0" smtClean="0">
                <a:solidFill>
                  <a:srgbClr val="000000"/>
                </a:solidFill>
              </a:rPr>
              <a:t>(8 </a:t>
            </a:r>
            <a:r>
              <a:rPr lang="en-US" sz="2400" b="1" dirty="0">
                <a:solidFill>
                  <a:srgbClr val="000000"/>
                </a:solidFill>
              </a:rPr>
              <a:t>of 9)</a:t>
            </a:r>
            <a:endParaRPr lang="en-US" b="1" dirty="0"/>
          </a:p>
        </p:txBody>
      </p:sp>
      <p:sp>
        <p:nvSpPr>
          <p:cNvPr id="4" name="Rectangle 3"/>
          <p:cNvSpPr/>
          <p:nvPr/>
        </p:nvSpPr>
        <p:spPr>
          <a:xfrm>
            <a:off x="448056" y="1417320"/>
            <a:ext cx="7651027" cy="2111347"/>
          </a:xfrm>
          <a:prstGeom prst="rect">
            <a:avLst/>
          </a:prstGeom>
        </p:spPr>
        <p:txBody>
          <a:bodyPr wrap="square">
            <a:spAutoFit/>
          </a:bodyPr>
          <a:lstStyle/>
          <a:p>
            <a:r>
              <a:rPr lang="en-US" sz="1600" b="1" i="1" dirty="0">
                <a:solidFill>
                  <a:srgbClr val="000000"/>
                </a:solidFill>
                <a:latin typeface="Arial"/>
              </a:rPr>
              <a:t> </a:t>
            </a:r>
            <a:r>
              <a:rPr lang="en-US" sz="1600" b="1" i="1" dirty="0" smtClean="0">
                <a:solidFill>
                  <a:srgbClr val="000000"/>
                </a:solidFill>
                <a:latin typeface="Arial"/>
              </a:rPr>
              <a:t>                                                                                            Debits        </a:t>
            </a:r>
            <a:r>
              <a:rPr lang="en-US" sz="1600" b="1" i="1" dirty="0">
                <a:solidFill>
                  <a:srgbClr val="000000"/>
                </a:solidFill>
                <a:latin typeface="Arial"/>
              </a:rPr>
              <a:t>Credits</a:t>
            </a:r>
            <a:endParaRPr lang="en-US" sz="1600" i="1" dirty="0" smtClean="0">
              <a:latin typeface="+mn-lt"/>
            </a:endParaRPr>
          </a:p>
          <a:p>
            <a:r>
              <a:rPr lang="en-US" sz="1600" i="1" dirty="0" smtClean="0">
                <a:latin typeface="+mn-lt"/>
              </a:rPr>
              <a:t>Drew </a:t>
            </a:r>
            <a:r>
              <a:rPr lang="en-US" sz="1600" i="1" dirty="0">
                <a:latin typeface="+mn-lt"/>
              </a:rPr>
              <a:t>County Investment </a:t>
            </a:r>
            <a:r>
              <a:rPr lang="en-US" sz="1600" i="1" dirty="0" smtClean="0">
                <a:latin typeface="+mn-lt"/>
              </a:rPr>
              <a:t>Trust Fund:</a:t>
            </a:r>
            <a:endParaRPr lang="en-US" sz="1600" i="1" dirty="0">
              <a:latin typeface="+mn-lt"/>
            </a:endParaRPr>
          </a:p>
          <a:p>
            <a:pPr>
              <a:tabLst>
                <a:tab pos="5940425" algn="dec"/>
              </a:tabLst>
            </a:pPr>
            <a:r>
              <a:rPr lang="en-US" sz="1600" dirty="0">
                <a:latin typeface="+mn-lt"/>
              </a:rPr>
              <a:t>9a. Due to Debt Service Fund . . . . . . . . . . . . . . . . . . </a:t>
            </a:r>
            <a:r>
              <a:rPr lang="en-US" sz="1600" dirty="0" smtClean="0">
                <a:latin typeface="+mn-lt"/>
              </a:rPr>
              <a:t>.	5,230,000</a:t>
            </a:r>
            <a:endParaRPr lang="en-US" sz="1600" dirty="0">
              <a:latin typeface="+mn-lt"/>
            </a:endParaRPr>
          </a:p>
          <a:p>
            <a:pPr>
              <a:tabLst>
                <a:tab pos="7196138" algn="dec"/>
              </a:tabLst>
            </a:pPr>
            <a:r>
              <a:rPr lang="en-US" sz="1600" dirty="0" smtClean="0">
                <a:latin typeface="+mn-lt"/>
              </a:rPr>
              <a:t>           Cash </a:t>
            </a:r>
            <a:r>
              <a:rPr lang="en-US" sz="1600" dirty="0">
                <a:latin typeface="+mn-lt"/>
              </a:rPr>
              <a:t>. . . . . . . . . . . . . . . . . . . . . . . . . . . . . . . . </a:t>
            </a:r>
            <a:r>
              <a:rPr lang="en-US" sz="1600" dirty="0" smtClean="0">
                <a:latin typeface="+mn-lt"/>
              </a:rPr>
              <a:t>.	5,230,000</a:t>
            </a:r>
            <a:endParaRPr lang="en-US" sz="1600" dirty="0">
              <a:latin typeface="+mn-lt"/>
            </a:endParaRPr>
          </a:p>
          <a:p>
            <a:r>
              <a:rPr lang="en-US" sz="1600" i="1" dirty="0">
                <a:latin typeface="+mn-lt"/>
              </a:rPr>
              <a:t>Drew </a:t>
            </a:r>
            <a:r>
              <a:rPr lang="en-US" sz="1600" i="1" dirty="0" smtClean="0">
                <a:latin typeface="+mn-lt"/>
              </a:rPr>
              <a:t>CO </a:t>
            </a:r>
            <a:r>
              <a:rPr lang="en-US" sz="1600" i="1" dirty="0">
                <a:latin typeface="+mn-lt"/>
              </a:rPr>
              <a:t>Debt Service Fund:</a:t>
            </a:r>
          </a:p>
          <a:p>
            <a:pPr>
              <a:tabLst>
                <a:tab pos="5940425" algn="dec"/>
              </a:tabLst>
            </a:pPr>
            <a:r>
              <a:rPr lang="en-US" sz="1600" dirty="0">
                <a:latin typeface="+mn-lt"/>
              </a:rPr>
              <a:t>9b. Cash . . . . . . . . . . . . . . . . . . . . . . . . . . . . . . . . . . . 	</a:t>
            </a:r>
            <a:r>
              <a:rPr lang="en-US" sz="1600" dirty="0" smtClean="0">
                <a:latin typeface="+mn-lt"/>
              </a:rPr>
              <a:t>5,230,000</a:t>
            </a:r>
            <a:endParaRPr lang="en-US" sz="1600" dirty="0">
              <a:latin typeface="+mn-lt"/>
            </a:endParaRPr>
          </a:p>
          <a:p>
            <a:pPr>
              <a:tabLst>
                <a:tab pos="7196138" algn="dec"/>
              </a:tabLst>
            </a:pPr>
            <a:r>
              <a:rPr lang="en-US" sz="1600" dirty="0" smtClean="0">
                <a:latin typeface="+mn-lt"/>
              </a:rPr>
              <a:t>           Equity </a:t>
            </a:r>
            <a:r>
              <a:rPr lang="en-US" sz="1600" dirty="0">
                <a:latin typeface="+mn-lt"/>
              </a:rPr>
              <a:t>in Pooled Investments . . . . . . . . . . . . . . </a:t>
            </a:r>
            <a:r>
              <a:rPr lang="en-US" sz="1600" dirty="0" smtClean="0">
                <a:latin typeface="+mn-lt"/>
              </a:rPr>
              <a:t>	5,230,000</a:t>
            </a:r>
            <a:endParaRPr lang="en-US" sz="1600" dirty="0">
              <a:latin typeface="+mn-lt"/>
            </a:endParaRPr>
          </a:p>
        </p:txBody>
      </p:sp>
    </p:spTree>
    <p:extLst>
      <p:ext uri="{BB962C8B-B14F-4D97-AF65-F5344CB8AC3E}">
        <p14:creationId xmlns:p14="http://schemas.microsoft.com/office/powerpoint/2010/main" val="3886994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Drew County Investment Trust </a:t>
            </a:r>
            <a:r>
              <a:rPr lang="en-US" sz="3200" b="1" dirty="0" smtClean="0">
                <a:latin typeface="+mn-lt"/>
              </a:rPr>
              <a:t>Fund—Adjusted Percentages</a:t>
            </a:r>
            <a:endParaRPr lang="en-US" sz="3200" b="1" dirty="0">
              <a:latin typeface="+mn-lt"/>
            </a:endParaRPr>
          </a:p>
        </p:txBody>
      </p:sp>
      <p:sp>
        <p:nvSpPr>
          <p:cNvPr id="3" name="Rectangle 2"/>
          <p:cNvSpPr/>
          <p:nvPr/>
        </p:nvSpPr>
        <p:spPr>
          <a:xfrm>
            <a:off x="453223" y="1685294"/>
            <a:ext cx="7331103" cy="1698927"/>
          </a:xfrm>
          <a:prstGeom prst="rect">
            <a:avLst/>
          </a:prstGeom>
        </p:spPr>
        <p:txBody>
          <a:bodyPr wrap="square">
            <a:spAutoFit/>
          </a:bodyPr>
          <a:lstStyle/>
          <a:p>
            <a:r>
              <a:rPr lang="en-US" sz="1800" dirty="0">
                <a:latin typeface="+mn-lt"/>
              </a:rPr>
              <a:t>Debt service fund </a:t>
            </a:r>
            <a:r>
              <a:rPr lang="en-US" sz="1800" dirty="0" smtClean="0">
                <a:latin typeface="+mn-lt"/>
              </a:rPr>
              <a:t>                               $10,460,000</a:t>
            </a:r>
            <a:r>
              <a:rPr lang="en-US" sz="1800" dirty="0">
                <a:latin typeface="+mn-lt"/>
              </a:rPr>
              <a:t>, or </a:t>
            </a:r>
            <a:r>
              <a:rPr lang="en-US" sz="1800" dirty="0" smtClean="0">
                <a:latin typeface="+mn-lt"/>
              </a:rPr>
              <a:t>25% </a:t>
            </a:r>
            <a:r>
              <a:rPr lang="en-US" sz="1800" dirty="0">
                <a:latin typeface="+mn-lt"/>
              </a:rPr>
              <a:t>of total</a:t>
            </a:r>
          </a:p>
          <a:p>
            <a:r>
              <a:rPr lang="en-US" sz="1800" dirty="0">
                <a:latin typeface="+mn-lt"/>
              </a:rPr>
              <a:t>Capital projects fund </a:t>
            </a:r>
            <a:r>
              <a:rPr lang="en-US" sz="1800" dirty="0" smtClean="0">
                <a:latin typeface="+mn-lt"/>
              </a:rPr>
              <a:t>                            15,690,000</a:t>
            </a:r>
            <a:r>
              <a:rPr lang="en-US" sz="1800" dirty="0">
                <a:latin typeface="+mn-lt"/>
              </a:rPr>
              <a:t>, or </a:t>
            </a:r>
            <a:r>
              <a:rPr lang="en-US" sz="1800" dirty="0" smtClean="0">
                <a:latin typeface="+mn-lt"/>
              </a:rPr>
              <a:t>37.5% </a:t>
            </a:r>
            <a:r>
              <a:rPr lang="en-US" sz="1800" dirty="0">
                <a:latin typeface="+mn-lt"/>
              </a:rPr>
              <a:t>of total</a:t>
            </a:r>
          </a:p>
          <a:p>
            <a:r>
              <a:rPr lang="en-US" sz="1800" dirty="0">
                <a:latin typeface="+mn-lt"/>
              </a:rPr>
              <a:t>Town of Calvin </a:t>
            </a:r>
            <a:r>
              <a:rPr lang="en-US" sz="1800" dirty="0" smtClean="0">
                <a:latin typeface="+mn-lt"/>
              </a:rPr>
              <a:t>                                      10,460,000</a:t>
            </a:r>
            <a:r>
              <a:rPr lang="en-US" sz="1800" dirty="0">
                <a:latin typeface="+mn-lt"/>
              </a:rPr>
              <a:t>, or </a:t>
            </a:r>
            <a:r>
              <a:rPr lang="en-US" sz="1800" dirty="0" smtClean="0">
                <a:latin typeface="+mn-lt"/>
              </a:rPr>
              <a:t>25% </a:t>
            </a:r>
            <a:r>
              <a:rPr lang="en-US" sz="1800" dirty="0">
                <a:latin typeface="+mn-lt"/>
              </a:rPr>
              <a:t>of total</a:t>
            </a:r>
          </a:p>
          <a:p>
            <a:r>
              <a:rPr lang="en-US" sz="1800" dirty="0">
                <a:latin typeface="+mn-lt"/>
              </a:rPr>
              <a:t>Calvin Independent School District </a:t>
            </a:r>
            <a:r>
              <a:rPr lang="en-US" sz="1800" dirty="0" smtClean="0">
                <a:latin typeface="+mn-lt"/>
              </a:rPr>
              <a:t>    </a:t>
            </a:r>
            <a:r>
              <a:rPr lang="en-US" sz="1800" u="sng" dirty="0" smtClean="0">
                <a:latin typeface="+mn-lt"/>
              </a:rPr>
              <a:t>    5,230,000</a:t>
            </a:r>
            <a:r>
              <a:rPr lang="en-US" sz="1800" dirty="0">
                <a:latin typeface="+mn-lt"/>
              </a:rPr>
              <a:t>, </a:t>
            </a:r>
            <a:r>
              <a:rPr lang="en-US" sz="1800" dirty="0" smtClean="0">
                <a:latin typeface="+mn-lt"/>
              </a:rPr>
              <a:t>or 12.5% </a:t>
            </a:r>
            <a:r>
              <a:rPr lang="en-US" sz="1800" dirty="0">
                <a:latin typeface="+mn-lt"/>
              </a:rPr>
              <a:t>of total</a:t>
            </a:r>
          </a:p>
          <a:p>
            <a:r>
              <a:rPr lang="en-US" sz="1800" dirty="0">
                <a:latin typeface="+mn-lt"/>
              </a:rPr>
              <a:t>Total </a:t>
            </a:r>
            <a:r>
              <a:rPr lang="en-US" sz="1800" dirty="0" smtClean="0">
                <a:latin typeface="+mn-lt"/>
              </a:rPr>
              <a:t>                                                    </a:t>
            </a:r>
            <a:r>
              <a:rPr lang="en-US" sz="1800" u="dbl" dirty="0" smtClean="0">
                <a:latin typeface="+mn-lt"/>
              </a:rPr>
              <a:t>$41,840,000</a:t>
            </a:r>
            <a:endParaRPr lang="en-US" sz="1800" u="dbl" dirty="0">
              <a:latin typeface="+mn-lt"/>
            </a:endParaRPr>
          </a:p>
        </p:txBody>
      </p:sp>
    </p:spTree>
    <p:extLst>
      <p:ext uri="{BB962C8B-B14F-4D97-AF65-F5344CB8AC3E}">
        <p14:creationId xmlns:p14="http://schemas.microsoft.com/office/powerpoint/2010/main" val="26618529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055" y="1417320"/>
            <a:ext cx="7651027" cy="4375556"/>
          </a:xfrm>
          <a:prstGeom prst="rect">
            <a:avLst/>
          </a:prstGeom>
        </p:spPr>
        <p:txBody>
          <a:bodyPr wrap="square">
            <a:spAutoFit/>
          </a:bodyPr>
          <a:lstStyle/>
          <a:p>
            <a:pPr>
              <a:spcBef>
                <a:spcPts val="300"/>
              </a:spcBef>
            </a:pPr>
            <a:r>
              <a:rPr lang="en-US" sz="1400" b="1" i="1" dirty="0">
                <a:solidFill>
                  <a:srgbClr val="000000"/>
                </a:solidFill>
                <a:latin typeface="Arial"/>
              </a:rPr>
              <a:t> </a:t>
            </a:r>
            <a:r>
              <a:rPr lang="en-US" sz="1400" b="1" i="1" dirty="0" smtClean="0">
                <a:solidFill>
                  <a:srgbClr val="000000"/>
                </a:solidFill>
                <a:latin typeface="Arial"/>
              </a:rPr>
              <a:t>                                                                                                         </a:t>
            </a:r>
            <a:r>
              <a:rPr lang="en-US" sz="1600" b="1" i="1" dirty="0" smtClean="0">
                <a:solidFill>
                  <a:srgbClr val="000000"/>
                </a:solidFill>
                <a:latin typeface="Arial"/>
              </a:rPr>
              <a:t>Debits        </a:t>
            </a:r>
            <a:r>
              <a:rPr lang="en-US" sz="1600" b="1" i="1" dirty="0">
                <a:solidFill>
                  <a:srgbClr val="000000"/>
                </a:solidFill>
                <a:latin typeface="Arial"/>
              </a:rPr>
              <a:t>Credits</a:t>
            </a:r>
            <a:endParaRPr lang="en-US" sz="1600" i="1" dirty="0" smtClean="0">
              <a:latin typeface="+mn-lt"/>
            </a:endParaRPr>
          </a:p>
          <a:p>
            <a:pPr>
              <a:spcBef>
                <a:spcPts val="100"/>
              </a:spcBef>
            </a:pPr>
            <a:r>
              <a:rPr lang="en-US" sz="1400" i="1" dirty="0" smtClean="0">
                <a:latin typeface="+mn-lt"/>
              </a:rPr>
              <a:t>Drew </a:t>
            </a:r>
            <a:r>
              <a:rPr lang="en-US" sz="1400" i="1" dirty="0">
                <a:latin typeface="+mn-lt"/>
              </a:rPr>
              <a:t>County Investment </a:t>
            </a:r>
            <a:r>
              <a:rPr lang="en-US" sz="1400" i="1" dirty="0" smtClean="0">
                <a:latin typeface="+mn-lt"/>
              </a:rPr>
              <a:t>Trust Fund</a:t>
            </a:r>
            <a:endParaRPr lang="en-US" sz="1400" i="1" dirty="0">
              <a:latin typeface="+mn-lt"/>
            </a:endParaRPr>
          </a:p>
          <a:p>
            <a:pPr>
              <a:spcBef>
                <a:spcPts val="300"/>
              </a:spcBef>
            </a:pPr>
            <a:r>
              <a:rPr lang="en-US" sz="1400" dirty="0">
                <a:latin typeface="+mn-lt"/>
              </a:rPr>
              <a:t>10. Additions—Deposits in Pooled </a:t>
            </a:r>
            <a:r>
              <a:rPr lang="en-US" sz="1400" dirty="0" smtClean="0">
                <a:latin typeface="+mn-lt"/>
              </a:rPr>
              <a:t>Investments—</a:t>
            </a:r>
          </a:p>
          <a:p>
            <a:pPr>
              <a:spcBef>
                <a:spcPts val="300"/>
              </a:spcBef>
              <a:tabLst>
                <a:tab pos="5940425" algn="dec"/>
              </a:tabLst>
            </a:pPr>
            <a:r>
              <a:rPr lang="en-US" sz="1400" dirty="0" smtClean="0">
                <a:latin typeface="+mn-lt"/>
              </a:rPr>
              <a:t>     Town </a:t>
            </a:r>
            <a:r>
              <a:rPr lang="en-US" sz="1400" dirty="0">
                <a:latin typeface="+mn-lt"/>
              </a:rPr>
              <a:t>of Calvin . . . . . . </a:t>
            </a:r>
            <a:r>
              <a:rPr lang="en-US" sz="1400" dirty="0" smtClean="0">
                <a:latin typeface="+mn-lt"/>
              </a:rPr>
              <a:t>. . . . . . . . . . . . . . . . . . . . . . . . . . . .	9,900,000</a:t>
            </a:r>
            <a:endParaRPr lang="en-US" sz="1400" dirty="0">
              <a:latin typeface="+mn-lt"/>
            </a:endParaRPr>
          </a:p>
          <a:p>
            <a:pPr>
              <a:spcBef>
                <a:spcPts val="300"/>
              </a:spcBef>
            </a:pPr>
            <a:r>
              <a:rPr lang="en-US" sz="1400" dirty="0" smtClean="0">
                <a:latin typeface="+mn-lt"/>
              </a:rPr>
              <a:t>     Additions—Deposits </a:t>
            </a:r>
            <a:r>
              <a:rPr lang="en-US" sz="1400" dirty="0">
                <a:latin typeface="+mn-lt"/>
              </a:rPr>
              <a:t>in Pooled </a:t>
            </a:r>
            <a:r>
              <a:rPr lang="en-US" sz="1400" dirty="0" smtClean="0">
                <a:latin typeface="+mn-lt"/>
              </a:rPr>
              <a:t>Investments—</a:t>
            </a:r>
          </a:p>
          <a:p>
            <a:pPr>
              <a:spcBef>
                <a:spcPts val="300"/>
              </a:spcBef>
              <a:tabLst>
                <a:tab pos="5940425" algn="dec"/>
              </a:tabLst>
            </a:pPr>
            <a:r>
              <a:rPr lang="en-US" sz="1400" dirty="0" smtClean="0">
                <a:latin typeface="+mn-lt"/>
              </a:rPr>
              <a:t>     Calvin </a:t>
            </a:r>
            <a:r>
              <a:rPr lang="en-US" sz="1400" dirty="0">
                <a:latin typeface="+mn-lt"/>
              </a:rPr>
              <a:t>Independent School District . . . . . . . . . . . . . . </a:t>
            </a:r>
            <a:r>
              <a:rPr lang="en-US" sz="1400" dirty="0" smtClean="0">
                <a:latin typeface="+mn-lt"/>
              </a:rPr>
              <a:t>. . . .	4,950,000</a:t>
            </a:r>
            <a:endParaRPr lang="en-US" sz="1400" dirty="0">
              <a:latin typeface="+mn-lt"/>
            </a:endParaRPr>
          </a:p>
          <a:p>
            <a:pPr>
              <a:spcBef>
                <a:spcPts val="300"/>
              </a:spcBef>
              <a:tabLst>
                <a:tab pos="5940425" algn="dec"/>
              </a:tabLst>
            </a:pPr>
            <a:r>
              <a:rPr lang="en-US" sz="1400" dirty="0" smtClean="0">
                <a:latin typeface="+mn-lt"/>
              </a:rPr>
              <a:t>     Additions—Investment </a:t>
            </a:r>
            <a:r>
              <a:rPr lang="en-US" sz="1400" dirty="0">
                <a:latin typeface="+mn-lt"/>
              </a:rPr>
              <a:t>Earnings—Town of Calvin . . . . </a:t>
            </a:r>
            <a:r>
              <a:rPr lang="en-US" sz="1400" dirty="0" smtClean="0">
                <a:latin typeface="+mn-lt"/>
              </a:rPr>
              <a:t>. . .	360,000</a:t>
            </a:r>
            <a:endParaRPr lang="en-US" sz="1400" dirty="0">
              <a:latin typeface="+mn-lt"/>
            </a:endParaRPr>
          </a:p>
          <a:p>
            <a:pPr>
              <a:spcBef>
                <a:spcPts val="300"/>
              </a:spcBef>
            </a:pPr>
            <a:r>
              <a:rPr lang="en-US" sz="1400" dirty="0" smtClean="0">
                <a:latin typeface="+mn-lt"/>
              </a:rPr>
              <a:t>     Additions—Investment </a:t>
            </a:r>
            <a:r>
              <a:rPr lang="en-US" sz="1400" dirty="0">
                <a:latin typeface="+mn-lt"/>
              </a:rPr>
              <a:t>Earnings—</a:t>
            </a:r>
          </a:p>
          <a:p>
            <a:pPr>
              <a:spcBef>
                <a:spcPts val="300"/>
              </a:spcBef>
              <a:tabLst>
                <a:tab pos="5940425" algn="dec"/>
              </a:tabLst>
            </a:pPr>
            <a:r>
              <a:rPr lang="en-US" sz="1400" dirty="0" smtClean="0">
                <a:latin typeface="+mn-lt"/>
              </a:rPr>
              <a:t>     Calvin </a:t>
            </a:r>
            <a:r>
              <a:rPr lang="en-US" sz="1400" dirty="0">
                <a:latin typeface="+mn-lt"/>
              </a:rPr>
              <a:t>Independent School District . . . . . . . . . . . . . . . </a:t>
            </a:r>
            <a:r>
              <a:rPr lang="en-US" sz="1400" dirty="0" smtClean="0">
                <a:latin typeface="+mn-lt"/>
              </a:rPr>
              <a:t>. . .	180,000</a:t>
            </a:r>
            <a:endParaRPr lang="en-US" sz="1400" dirty="0">
              <a:latin typeface="+mn-lt"/>
            </a:endParaRPr>
          </a:p>
          <a:p>
            <a:pPr>
              <a:spcBef>
                <a:spcPts val="300"/>
              </a:spcBef>
              <a:tabLst>
                <a:tab pos="5940425" algn="dec"/>
              </a:tabLst>
            </a:pPr>
            <a:r>
              <a:rPr lang="en-US" sz="1400" dirty="0" smtClean="0">
                <a:latin typeface="+mn-lt"/>
              </a:rPr>
              <a:t>     Additions—Change </a:t>
            </a:r>
            <a:r>
              <a:rPr lang="en-US" sz="1400" dirty="0">
                <a:latin typeface="+mn-lt"/>
              </a:rPr>
              <a:t>in Fair Value of Investments—</a:t>
            </a:r>
          </a:p>
          <a:p>
            <a:pPr>
              <a:spcBef>
                <a:spcPts val="300"/>
              </a:spcBef>
              <a:tabLst>
                <a:tab pos="5940425" algn="dec"/>
              </a:tabLst>
            </a:pPr>
            <a:r>
              <a:rPr lang="en-US" sz="1400" dirty="0" smtClean="0">
                <a:latin typeface="+mn-lt"/>
              </a:rPr>
              <a:t>     Town </a:t>
            </a:r>
            <a:r>
              <a:rPr lang="en-US" sz="1400" dirty="0">
                <a:latin typeface="+mn-lt"/>
              </a:rPr>
              <a:t>of Calvin . . . . . . . . . . . . . . . . . . . . . . . . . . . . . . . </a:t>
            </a:r>
            <a:r>
              <a:rPr lang="en-US" sz="1400" dirty="0" smtClean="0">
                <a:latin typeface="+mn-lt"/>
              </a:rPr>
              <a:t>. . .	200,000</a:t>
            </a:r>
            <a:endParaRPr lang="en-US" sz="1400" dirty="0">
              <a:latin typeface="+mn-lt"/>
            </a:endParaRPr>
          </a:p>
          <a:p>
            <a:pPr>
              <a:spcBef>
                <a:spcPts val="300"/>
              </a:spcBef>
            </a:pPr>
            <a:r>
              <a:rPr lang="en-US" sz="1400" dirty="0" smtClean="0">
                <a:latin typeface="+mn-lt"/>
              </a:rPr>
              <a:t>     Additions—Change </a:t>
            </a:r>
            <a:r>
              <a:rPr lang="en-US" sz="1400" dirty="0">
                <a:latin typeface="+mn-lt"/>
              </a:rPr>
              <a:t>in Fair Value of Investments—</a:t>
            </a:r>
          </a:p>
          <a:p>
            <a:pPr>
              <a:spcBef>
                <a:spcPts val="300"/>
              </a:spcBef>
              <a:tabLst>
                <a:tab pos="5940425" algn="dec"/>
              </a:tabLst>
            </a:pPr>
            <a:r>
              <a:rPr lang="en-US" sz="1400" dirty="0" smtClean="0">
                <a:latin typeface="+mn-lt"/>
              </a:rPr>
              <a:t>     Calvin </a:t>
            </a:r>
            <a:r>
              <a:rPr lang="en-US" sz="1400" dirty="0">
                <a:latin typeface="+mn-lt"/>
              </a:rPr>
              <a:t>Independent School District . . . . . . . . . . . . . . . </a:t>
            </a:r>
            <a:r>
              <a:rPr lang="en-US" sz="1400" dirty="0" smtClean="0">
                <a:latin typeface="+mn-lt"/>
              </a:rPr>
              <a:t>. . . .	100,000</a:t>
            </a:r>
            <a:endParaRPr lang="en-US" sz="1400" dirty="0">
              <a:latin typeface="+mn-lt"/>
            </a:endParaRPr>
          </a:p>
          <a:p>
            <a:pPr>
              <a:spcBef>
                <a:spcPts val="300"/>
              </a:spcBef>
            </a:pPr>
            <a:r>
              <a:rPr lang="en-US" sz="1400" dirty="0" smtClean="0">
                <a:latin typeface="+mn-lt"/>
              </a:rPr>
              <a:t>           Net </a:t>
            </a:r>
            <a:r>
              <a:rPr lang="en-US" sz="1400" dirty="0">
                <a:latin typeface="+mn-lt"/>
              </a:rPr>
              <a:t>Position Held in Trust for Participants</a:t>
            </a:r>
            <a:r>
              <a:rPr lang="en-US" sz="1400" dirty="0" smtClean="0">
                <a:latin typeface="+mn-lt"/>
              </a:rPr>
              <a:t>—</a:t>
            </a:r>
          </a:p>
          <a:p>
            <a:pPr>
              <a:spcBef>
                <a:spcPts val="300"/>
              </a:spcBef>
              <a:tabLst>
                <a:tab pos="7196138" algn="dec"/>
              </a:tabLst>
            </a:pPr>
            <a:r>
              <a:rPr lang="en-US" sz="1400" dirty="0">
                <a:latin typeface="+mn-lt"/>
              </a:rPr>
              <a:t> </a:t>
            </a:r>
            <a:r>
              <a:rPr lang="en-US" sz="1400" dirty="0" smtClean="0">
                <a:latin typeface="+mn-lt"/>
              </a:rPr>
              <a:t>          Town </a:t>
            </a:r>
            <a:r>
              <a:rPr lang="en-US" sz="1400" dirty="0">
                <a:latin typeface="+mn-lt"/>
              </a:rPr>
              <a:t>of Calvin . . . </a:t>
            </a:r>
            <a:r>
              <a:rPr lang="en-US" sz="1400" dirty="0" smtClean="0">
                <a:latin typeface="+mn-lt"/>
              </a:rPr>
              <a:t>. . . . . . . . . . . . . . . . . . . . . . . . . . . .	10,460,000</a:t>
            </a:r>
            <a:endParaRPr lang="en-US" sz="1400" dirty="0">
              <a:latin typeface="+mn-lt"/>
            </a:endParaRPr>
          </a:p>
          <a:p>
            <a:pPr>
              <a:spcBef>
                <a:spcPts val="300"/>
              </a:spcBef>
            </a:pPr>
            <a:r>
              <a:rPr lang="en-US" sz="1400" dirty="0" smtClean="0">
                <a:latin typeface="+mn-lt"/>
              </a:rPr>
              <a:t>           Net </a:t>
            </a:r>
            <a:r>
              <a:rPr lang="en-US" sz="1400" dirty="0">
                <a:latin typeface="+mn-lt"/>
              </a:rPr>
              <a:t>Position Held in Trust for Participants—</a:t>
            </a:r>
          </a:p>
          <a:p>
            <a:pPr>
              <a:spcBef>
                <a:spcPts val="300"/>
              </a:spcBef>
              <a:tabLst>
                <a:tab pos="7196138" algn="dec"/>
              </a:tabLst>
            </a:pPr>
            <a:r>
              <a:rPr lang="en-US" sz="1400" dirty="0" smtClean="0">
                <a:latin typeface="+mn-lt"/>
              </a:rPr>
              <a:t>           Calvin </a:t>
            </a:r>
            <a:r>
              <a:rPr lang="en-US" sz="1400" dirty="0">
                <a:latin typeface="+mn-lt"/>
              </a:rPr>
              <a:t>Independent School District . . . . . . . . . . . . . </a:t>
            </a:r>
            <a:r>
              <a:rPr lang="en-US" sz="1400" dirty="0" smtClean="0">
                <a:latin typeface="+mn-lt"/>
              </a:rPr>
              <a:t> . .	5,230,000</a:t>
            </a:r>
            <a:endParaRPr lang="en-US" sz="1400" dirty="0">
              <a:latin typeface="+mn-lt"/>
            </a:endParaRPr>
          </a:p>
        </p:txBody>
      </p:sp>
      <p:sp>
        <p:nvSpPr>
          <p:cNvPr id="2" name="Title 1"/>
          <p:cNvSpPr>
            <a:spLocks noGrp="1"/>
          </p:cNvSpPr>
          <p:nvPr>
            <p:ph type="title"/>
          </p:nvPr>
        </p:nvSpPr>
        <p:spPr>
          <a:xfrm>
            <a:off x="274320" y="0"/>
            <a:ext cx="7818120" cy="1124712"/>
          </a:xfrm>
        </p:spPr>
        <p:txBody>
          <a:bodyPr/>
          <a:lstStyle/>
          <a:p>
            <a:r>
              <a:rPr lang="en-US" sz="2800" b="1" dirty="0">
                <a:solidFill>
                  <a:srgbClr val="000000"/>
                </a:solidFill>
              </a:rPr>
              <a:t>Investment Trust Illustrative </a:t>
            </a:r>
            <a:r>
              <a:rPr lang="en-US" sz="2800" b="1" dirty="0" smtClean="0">
                <a:solidFill>
                  <a:srgbClr val="000000"/>
                </a:solidFill>
              </a:rPr>
              <a:t>Transactions</a:t>
            </a:r>
            <a:r>
              <a:rPr lang="en-US" b="1" dirty="0">
                <a:solidFill>
                  <a:srgbClr val="000000"/>
                </a:solidFill>
              </a:rPr>
              <a:t/>
            </a:r>
            <a:br>
              <a:rPr lang="en-US" b="1" dirty="0">
                <a:solidFill>
                  <a:srgbClr val="000000"/>
                </a:solidFill>
              </a:rPr>
            </a:br>
            <a:r>
              <a:rPr lang="en-US" sz="2400" b="1" dirty="0" smtClean="0">
                <a:solidFill>
                  <a:srgbClr val="000000"/>
                </a:solidFill>
              </a:rPr>
              <a:t>(9 </a:t>
            </a:r>
            <a:r>
              <a:rPr lang="en-US" sz="2400" b="1" dirty="0">
                <a:solidFill>
                  <a:srgbClr val="000000"/>
                </a:solidFill>
              </a:rPr>
              <a:t>of 9)</a:t>
            </a:r>
            <a:endParaRPr lang="en-US" b="1" dirty="0"/>
          </a:p>
        </p:txBody>
      </p:sp>
    </p:spTree>
    <p:extLst>
      <p:ext uri="{BB962C8B-B14F-4D97-AF65-F5344CB8AC3E}">
        <p14:creationId xmlns:p14="http://schemas.microsoft.com/office/powerpoint/2010/main" val="4763066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Private-purpose Trust Funds</a:t>
            </a:r>
            <a:endParaRPr lang="en-US" sz="3200" b="1" dirty="0"/>
          </a:p>
        </p:txBody>
      </p:sp>
      <p:sp>
        <p:nvSpPr>
          <p:cNvPr id="3" name="Content Placeholder 2"/>
          <p:cNvSpPr>
            <a:spLocks noGrp="1"/>
          </p:cNvSpPr>
          <p:nvPr>
            <p:ph idx="1"/>
          </p:nvPr>
        </p:nvSpPr>
        <p:spPr>
          <a:xfrm>
            <a:off x="422314" y="1476685"/>
            <a:ext cx="7407275" cy="3921125"/>
          </a:xfrm>
        </p:spPr>
        <p:txBody>
          <a:bodyPr/>
          <a:lstStyle/>
          <a:p>
            <a:r>
              <a:rPr lang="en-US" sz="2200" dirty="0"/>
              <a:t>Individuals or organizations may establish trust agreements to confer assets (or </a:t>
            </a:r>
            <a:r>
              <a:rPr lang="en-US" sz="2200" dirty="0" smtClean="0"/>
              <a:t>management of </a:t>
            </a:r>
            <a:r>
              <a:rPr lang="en-US" sz="2200" dirty="0"/>
              <a:t>the assets) to another party at the present time or at a future date</a:t>
            </a:r>
            <a:r>
              <a:rPr lang="en-US" sz="2200" dirty="0" smtClean="0"/>
              <a:t>.</a:t>
            </a:r>
          </a:p>
          <a:p>
            <a:pPr lvl="1"/>
            <a:r>
              <a:rPr lang="en-US" sz="2000" dirty="0"/>
              <a:t>The </a:t>
            </a:r>
            <a:r>
              <a:rPr lang="en-US" sz="2000" dirty="0" smtClean="0"/>
              <a:t>fair value </a:t>
            </a:r>
            <a:r>
              <a:rPr lang="en-US" sz="2000" dirty="0"/>
              <a:t>of assets placed </a:t>
            </a:r>
            <a:r>
              <a:rPr lang="en-US" sz="2000" dirty="0" smtClean="0"/>
              <a:t>in the </a:t>
            </a:r>
            <a:r>
              <a:rPr lang="en-US" sz="2000" dirty="0"/>
              <a:t>trust is referred to as the </a:t>
            </a:r>
            <a:r>
              <a:rPr lang="en-US" sz="2000" i="1" dirty="0"/>
              <a:t>principal </a:t>
            </a:r>
            <a:r>
              <a:rPr lang="en-US" sz="2000" dirty="0"/>
              <a:t>or </a:t>
            </a:r>
            <a:r>
              <a:rPr lang="en-US" sz="2000" i="1" dirty="0"/>
              <a:t>corpus </a:t>
            </a:r>
            <a:r>
              <a:rPr lang="en-US" sz="2000" dirty="0"/>
              <a:t>of the </a:t>
            </a:r>
            <a:r>
              <a:rPr lang="en-US" sz="2000" dirty="0" smtClean="0"/>
              <a:t>trust.</a:t>
            </a:r>
          </a:p>
          <a:p>
            <a:pPr lvl="1"/>
            <a:r>
              <a:rPr lang="en-US" sz="2000" dirty="0" smtClean="0"/>
              <a:t>If the </a:t>
            </a:r>
            <a:r>
              <a:rPr lang="en-US" sz="2000" dirty="0"/>
              <a:t>principal of the trust must be held intact (nonexpendable) to produce income, </a:t>
            </a:r>
            <a:r>
              <a:rPr lang="en-US" sz="2000" dirty="0" smtClean="0"/>
              <a:t>the trust </a:t>
            </a:r>
            <a:r>
              <a:rPr lang="en-US" sz="2000" dirty="0"/>
              <a:t>is often called an </a:t>
            </a:r>
            <a:r>
              <a:rPr lang="en-US" sz="2000" i="1" dirty="0"/>
              <a:t>endowment</a:t>
            </a:r>
            <a:r>
              <a:rPr lang="en-US" sz="2000" dirty="0" smtClean="0"/>
              <a:t>.</a:t>
            </a:r>
          </a:p>
          <a:p>
            <a:r>
              <a:rPr lang="en-US" sz="2200" dirty="0"/>
              <a:t>The income from the assets of an endowment </a:t>
            </a:r>
            <a:r>
              <a:rPr lang="en-US" sz="2200" dirty="0" smtClean="0"/>
              <a:t>may be </a:t>
            </a:r>
            <a:r>
              <a:rPr lang="en-US" sz="2200" dirty="0"/>
              <a:t>used only for the purposes specified by the trustor.</a:t>
            </a:r>
          </a:p>
        </p:txBody>
      </p:sp>
    </p:spTree>
    <p:extLst>
      <p:ext uri="{BB962C8B-B14F-4D97-AF65-F5344CB8AC3E}">
        <p14:creationId xmlns:p14="http://schemas.microsoft.com/office/powerpoint/2010/main" val="27321201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Public versus Private Trust Funds</a:t>
            </a:r>
            <a:endParaRPr lang="en-US" sz="3200" b="1" dirty="0"/>
          </a:p>
        </p:txBody>
      </p:sp>
      <p:graphicFrame>
        <p:nvGraphicFramePr>
          <p:cNvPr id="3" name="Diagram 2"/>
          <p:cNvGraphicFramePr/>
          <p:nvPr>
            <p:extLst>
              <p:ext uri="{D42A27DB-BD31-4B8C-83A1-F6EECF244321}">
                <p14:modId xmlns:p14="http://schemas.microsoft.com/office/powerpoint/2010/main" val="3291338897"/>
              </p:ext>
            </p:extLst>
          </p:nvPr>
        </p:nvGraphicFramePr>
        <p:xfrm>
          <a:off x="495300" y="1257299"/>
          <a:ext cx="7334250" cy="3895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26461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Pension Trust Funds</a:t>
            </a:r>
            <a:endParaRPr lang="en-US" sz="3200" b="1" dirty="0"/>
          </a:p>
        </p:txBody>
      </p:sp>
      <p:sp>
        <p:nvSpPr>
          <p:cNvPr id="3" name="Content Placeholder 2"/>
          <p:cNvSpPr>
            <a:spLocks noGrp="1"/>
          </p:cNvSpPr>
          <p:nvPr>
            <p:ph idx="1"/>
          </p:nvPr>
        </p:nvSpPr>
        <p:spPr>
          <a:xfrm>
            <a:off x="411163" y="1539875"/>
            <a:ext cx="7407275" cy="3921125"/>
          </a:xfrm>
        </p:spPr>
        <p:txBody>
          <a:bodyPr/>
          <a:lstStyle/>
          <a:p>
            <a:pPr>
              <a:spcBef>
                <a:spcPts val="1200"/>
              </a:spcBef>
            </a:pPr>
            <a:r>
              <a:rPr lang="en-US" sz="2400" dirty="0" smtClean="0">
                <a:solidFill>
                  <a:srgbClr val="221E1F"/>
                </a:solidFill>
                <a:ea typeface="Calibri"/>
              </a:rPr>
              <a:t>Pension fund accounting uses an </a:t>
            </a:r>
            <a:r>
              <a:rPr lang="en-US" sz="2400" dirty="0">
                <a:solidFill>
                  <a:srgbClr val="221E1F"/>
                </a:solidFill>
                <a:ea typeface="Calibri"/>
              </a:rPr>
              <a:t>accounting-based approach of reporting pension liabilities and expense under the economic resources measurement focus. </a:t>
            </a:r>
            <a:endParaRPr lang="en-US" sz="2400" dirty="0" smtClean="0">
              <a:solidFill>
                <a:srgbClr val="221E1F"/>
              </a:solidFill>
              <a:ea typeface="Calibri"/>
            </a:endParaRPr>
          </a:p>
          <a:p>
            <a:pPr>
              <a:spcBef>
                <a:spcPts val="1200"/>
              </a:spcBef>
            </a:pPr>
            <a:r>
              <a:rPr lang="en-US" sz="2400" dirty="0" smtClean="0">
                <a:solidFill>
                  <a:srgbClr val="221E1F"/>
                </a:solidFill>
                <a:ea typeface="Calibri"/>
              </a:rPr>
              <a:t>This </a:t>
            </a:r>
            <a:r>
              <a:rPr lang="en-US" sz="2400" dirty="0">
                <a:solidFill>
                  <a:srgbClr val="221E1F"/>
                </a:solidFill>
                <a:ea typeface="Calibri"/>
              </a:rPr>
              <a:t>provides a broader perspective of the employers' net pension position than </a:t>
            </a:r>
            <a:r>
              <a:rPr lang="en-US" sz="2400" dirty="0" smtClean="0">
                <a:solidFill>
                  <a:srgbClr val="221E1F"/>
                </a:solidFill>
                <a:ea typeface="Calibri"/>
              </a:rPr>
              <a:t>would a funding-based </a:t>
            </a:r>
            <a:r>
              <a:rPr lang="en-US" sz="2400" dirty="0">
                <a:solidFill>
                  <a:srgbClr val="221E1F"/>
                </a:solidFill>
                <a:ea typeface="Calibri"/>
              </a:rPr>
              <a:t>approach, </a:t>
            </a:r>
            <a:r>
              <a:rPr lang="en-US" sz="2400" dirty="0" smtClean="0">
                <a:solidFill>
                  <a:srgbClr val="221E1F"/>
                </a:solidFill>
                <a:ea typeface="Calibri"/>
              </a:rPr>
              <a:t>focused simply on </a:t>
            </a:r>
            <a:r>
              <a:rPr lang="en-US" sz="2400" dirty="0">
                <a:solidFill>
                  <a:srgbClr val="221E1F"/>
                </a:solidFill>
                <a:ea typeface="Calibri"/>
              </a:rPr>
              <a:t>employer contributions and progress toward funding benchmarks. </a:t>
            </a:r>
            <a:endParaRPr lang="en-US" sz="2400" dirty="0"/>
          </a:p>
        </p:txBody>
      </p:sp>
    </p:spTree>
    <p:extLst>
      <p:ext uri="{BB962C8B-B14F-4D97-AF65-F5344CB8AC3E}">
        <p14:creationId xmlns:p14="http://schemas.microsoft.com/office/powerpoint/2010/main" val="12375257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7" name="Rectangle 3"/>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8" name="Rectangle 4"/>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9" name="Rectangle 5"/>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50" name="Rectangle 6"/>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11273" name="Rectangle 8"/>
          <p:cNvSpPr>
            <a:spLocks noChangeArrowheads="1"/>
          </p:cNvSpPr>
          <p:nvPr/>
        </p:nvSpPr>
        <p:spPr bwMode="auto">
          <a:xfrm>
            <a:off x="395288" y="1611085"/>
            <a:ext cx="7627937" cy="36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lstStyle>
            <a:lvl1pPr marL="460375" indent="-460375" defTabSz="809625" eaLnBrk="0" hangingPunct="0">
              <a:defRPr sz="2400">
                <a:solidFill>
                  <a:schemeClr val="tx1"/>
                </a:solidFill>
                <a:latin typeface="Times New Roman" pitchFamily="18" charset="0"/>
              </a:defRPr>
            </a:lvl1pPr>
            <a:lvl2pPr marL="742950" indent="-285750" defTabSz="809625" eaLnBrk="0" hangingPunct="0">
              <a:defRPr sz="2400">
                <a:solidFill>
                  <a:schemeClr val="tx1"/>
                </a:solidFill>
                <a:latin typeface="Times New Roman" pitchFamily="18" charset="0"/>
              </a:defRPr>
            </a:lvl2pPr>
            <a:lvl3pPr marL="1143000" indent="-228600" defTabSz="809625" eaLnBrk="0" hangingPunct="0">
              <a:defRPr sz="2400">
                <a:solidFill>
                  <a:schemeClr val="tx1"/>
                </a:solidFill>
                <a:latin typeface="Times New Roman" pitchFamily="18" charset="0"/>
              </a:defRPr>
            </a:lvl3pPr>
            <a:lvl4pPr marL="1600200" indent="-228600" defTabSz="809625" eaLnBrk="0" hangingPunct="0">
              <a:defRPr sz="2400">
                <a:solidFill>
                  <a:schemeClr val="tx1"/>
                </a:solidFill>
                <a:latin typeface="Times New Roman" pitchFamily="18" charset="0"/>
              </a:defRPr>
            </a:lvl4pPr>
            <a:lvl5pPr marL="2057400" indent="-228600" defTabSz="809625" eaLnBrk="0" hangingPunct="0">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9pPr>
          </a:lstStyle>
          <a:p>
            <a:pPr marL="0" indent="0">
              <a:spcBef>
                <a:spcPct val="50000"/>
              </a:spcBef>
              <a:buClrTx/>
              <a:buSzPct val="80000"/>
              <a:defRPr/>
            </a:pPr>
            <a:endParaRPr lang="en-US" altLang="en-US" sz="2500" dirty="0" smtClean="0">
              <a:cs typeface="+mn-cs"/>
            </a:endParaRPr>
          </a:p>
        </p:txBody>
      </p:sp>
      <p:sp>
        <p:nvSpPr>
          <p:cNvPr id="7" name="Title 6"/>
          <p:cNvSpPr>
            <a:spLocks noGrp="1"/>
          </p:cNvSpPr>
          <p:nvPr>
            <p:ph type="title"/>
          </p:nvPr>
        </p:nvSpPr>
        <p:spPr/>
        <p:txBody>
          <a:bodyPr/>
          <a:lstStyle/>
          <a:p>
            <a:pPr>
              <a:defRPr/>
            </a:pPr>
            <a:r>
              <a:rPr lang="en-US" altLang="en-US" sz="3200" b="1" dirty="0"/>
              <a:t>Learning </a:t>
            </a:r>
            <a:r>
              <a:rPr lang="en-US" altLang="en-US" sz="3200" b="1" dirty="0" smtClean="0"/>
              <a:t>Objectives</a:t>
            </a:r>
            <a:r>
              <a:rPr lang="en-US" altLang="en-US" sz="3600" b="1" dirty="0"/>
              <a:t/>
            </a:r>
            <a:br>
              <a:rPr lang="en-US" altLang="en-US" sz="3600" b="1" dirty="0"/>
            </a:br>
            <a:r>
              <a:rPr lang="en-US" altLang="en-US" sz="2400" b="1" dirty="0" smtClean="0"/>
              <a:t>(</a:t>
            </a:r>
            <a:r>
              <a:rPr lang="en-US" altLang="en-US" sz="2400" b="1" dirty="0"/>
              <a:t>2 of 2</a:t>
            </a:r>
            <a:r>
              <a:rPr lang="en-US" altLang="en-US" sz="2400" b="1" dirty="0" smtClean="0"/>
              <a:t>)</a:t>
            </a:r>
            <a:endParaRPr lang="en-US" sz="2400" dirty="0"/>
          </a:p>
        </p:txBody>
      </p:sp>
      <p:sp>
        <p:nvSpPr>
          <p:cNvPr id="9" name="Content Placeholder 8"/>
          <p:cNvSpPr>
            <a:spLocks noGrp="1"/>
          </p:cNvSpPr>
          <p:nvPr>
            <p:ph idx="1"/>
          </p:nvPr>
        </p:nvSpPr>
        <p:spPr>
          <a:xfrm>
            <a:off x="484632" y="1545336"/>
            <a:ext cx="7407275" cy="3921125"/>
          </a:xfrm>
        </p:spPr>
        <p:txBody>
          <a:bodyPr/>
          <a:lstStyle/>
          <a:p>
            <a:pPr marL="917575" lvl="0" indent="-917575">
              <a:spcBef>
                <a:spcPts val="0"/>
              </a:spcBef>
              <a:buClr>
                <a:srgbClr val="009999"/>
              </a:buClr>
              <a:buNone/>
            </a:pPr>
            <a:r>
              <a:rPr lang="en-US" sz="2400" dirty="0">
                <a:solidFill>
                  <a:srgbClr val="000000"/>
                </a:solidFill>
              </a:rPr>
              <a:t>8</a:t>
            </a:r>
            <a:r>
              <a:rPr lang="en-US" sz="2400" dirty="0" smtClean="0">
                <a:solidFill>
                  <a:srgbClr val="000000"/>
                </a:solidFill>
              </a:rPr>
              <a:t>-5	Explain </a:t>
            </a:r>
            <a:r>
              <a:rPr lang="en-US" sz="2400" dirty="0">
                <a:solidFill>
                  <a:srgbClr val="000000"/>
                </a:solidFill>
              </a:rPr>
              <a:t>the purpose, accounting, and financial </a:t>
            </a:r>
            <a:r>
              <a:rPr lang="en-US" sz="2400" dirty="0" smtClean="0">
                <a:solidFill>
                  <a:srgbClr val="000000"/>
                </a:solidFill>
              </a:rPr>
              <a:t>reporting </a:t>
            </a:r>
            <a:r>
              <a:rPr lang="en-US" sz="2400" dirty="0">
                <a:solidFill>
                  <a:srgbClr val="000000"/>
                </a:solidFill>
              </a:rPr>
              <a:t>for pension trust funds.</a:t>
            </a:r>
          </a:p>
          <a:p>
            <a:pPr marL="0" lvl="0" indent="0">
              <a:spcBef>
                <a:spcPts val="0"/>
              </a:spcBef>
              <a:buClr>
                <a:srgbClr val="009999"/>
              </a:buClr>
              <a:buNone/>
            </a:pPr>
            <a:r>
              <a:rPr lang="en-US" sz="2400" dirty="0">
                <a:solidFill>
                  <a:srgbClr val="000000"/>
                </a:solidFill>
              </a:rPr>
              <a:t>8-6	Describe accounting for other 	postemployment benefit plans.</a:t>
            </a:r>
          </a:p>
          <a:p>
            <a:pPr marL="917575" lvl="0" indent="-917575">
              <a:buClr>
                <a:srgbClr val="009999"/>
              </a:buClr>
              <a:buNone/>
            </a:pPr>
            <a:r>
              <a:rPr lang="en-US" sz="2400" dirty="0">
                <a:solidFill>
                  <a:srgbClr val="000000"/>
                </a:solidFill>
              </a:rPr>
              <a:t>8-7	Understand and apply knowledge </a:t>
            </a:r>
            <a:r>
              <a:rPr lang="en-US" sz="2400" dirty="0" smtClean="0">
                <a:solidFill>
                  <a:srgbClr val="000000"/>
                </a:solidFill>
              </a:rPr>
              <a:t>concerning sound </a:t>
            </a:r>
            <a:r>
              <a:rPr lang="en-US" sz="2400" dirty="0">
                <a:solidFill>
                  <a:srgbClr val="000000"/>
                </a:solidFill>
              </a:rPr>
              <a:t>investment policy</a:t>
            </a:r>
            <a:r>
              <a:rPr lang="en-US" sz="2400" dirty="0" smtClean="0">
                <a:solidFill>
                  <a:srgbClr val="000000"/>
                </a:solidFill>
              </a:rPr>
              <a:t>.</a:t>
            </a:r>
            <a:endParaRPr lang="en-US" sz="2400"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Types of Pension Plans</a:t>
            </a:r>
            <a:endParaRPr lang="en-US" sz="3200" b="1" dirty="0"/>
          </a:p>
        </p:txBody>
      </p:sp>
      <p:graphicFrame>
        <p:nvGraphicFramePr>
          <p:cNvPr id="4" name="Diagram 3"/>
          <p:cNvGraphicFramePr/>
          <p:nvPr>
            <p:extLst>
              <p:ext uri="{D42A27DB-BD31-4B8C-83A1-F6EECF244321}">
                <p14:modId xmlns:p14="http://schemas.microsoft.com/office/powerpoint/2010/main" val="2187487631"/>
              </p:ext>
            </p:extLst>
          </p:nvPr>
        </p:nvGraphicFramePr>
        <p:xfrm>
          <a:off x="476250" y="1466850"/>
          <a:ext cx="7286625"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3301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Types of Defined Benefit Plans</a:t>
            </a:r>
            <a:endParaRPr lang="en-US" sz="3200" b="1" dirty="0"/>
          </a:p>
        </p:txBody>
      </p:sp>
      <p:graphicFrame>
        <p:nvGraphicFramePr>
          <p:cNvPr id="3" name="Diagram 2"/>
          <p:cNvGraphicFramePr/>
          <p:nvPr>
            <p:extLst>
              <p:ext uri="{D42A27DB-BD31-4B8C-83A1-F6EECF244321}">
                <p14:modId xmlns:p14="http://schemas.microsoft.com/office/powerpoint/2010/main" val="2503638325"/>
              </p:ext>
            </p:extLst>
          </p:nvPr>
        </p:nvGraphicFramePr>
        <p:xfrm>
          <a:off x="1061357" y="1609725"/>
          <a:ext cx="6057899" cy="3893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9367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Required Reporting for Defined Benefit Pension Plans</a:t>
            </a:r>
            <a:endParaRPr lang="en-US" sz="3200" b="1" dirty="0"/>
          </a:p>
        </p:txBody>
      </p:sp>
      <p:sp>
        <p:nvSpPr>
          <p:cNvPr id="4" name="Flowchart: Document 3"/>
          <p:cNvSpPr/>
          <p:nvPr/>
        </p:nvSpPr>
        <p:spPr>
          <a:xfrm>
            <a:off x="847492" y="1863772"/>
            <a:ext cx="2865863" cy="1883887"/>
          </a:xfrm>
          <a:prstGeom prst="flowChartDocument">
            <a:avLst/>
          </a:prstGeom>
          <a:solidFill>
            <a:schemeClr val="accent2">
              <a:lumMod val="40000"/>
              <a:lumOff val="60000"/>
            </a:schemeClr>
          </a:solidFill>
          <a:ln>
            <a:solidFill>
              <a:srgbClr val="18696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Statement of Fiduciary Net Position</a:t>
            </a:r>
            <a:endParaRPr lang="en-US" dirty="0"/>
          </a:p>
        </p:txBody>
      </p:sp>
      <p:sp>
        <p:nvSpPr>
          <p:cNvPr id="5" name="Flowchart: Document 4"/>
          <p:cNvSpPr/>
          <p:nvPr/>
        </p:nvSpPr>
        <p:spPr>
          <a:xfrm>
            <a:off x="1490544" y="3315135"/>
            <a:ext cx="2865863" cy="1883887"/>
          </a:xfrm>
          <a:prstGeom prst="flowChartDocument">
            <a:avLst/>
          </a:prstGeom>
          <a:solidFill>
            <a:schemeClr val="bg1">
              <a:lumMod val="85000"/>
            </a:schemeClr>
          </a:solidFill>
          <a:ln>
            <a:solidFill>
              <a:srgbClr val="18696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Statement of Changes in Fiduciary Net Position</a:t>
            </a:r>
            <a:endParaRPr lang="en-US" dirty="0"/>
          </a:p>
        </p:txBody>
      </p:sp>
      <p:sp>
        <p:nvSpPr>
          <p:cNvPr id="6" name="Flowchart: Document 5"/>
          <p:cNvSpPr/>
          <p:nvPr/>
        </p:nvSpPr>
        <p:spPr>
          <a:xfrm>
            <a:off x="4490223" y="1863772"/>
            <a:ext cx="2865863" cy="1883887"/>
          </a:xfrm>
          <a:prstGeom prst="flowChartDocument">
            <a:avLst/>
          </a:prstGeom>
          <a:solidFill>
            <a:schemeClr val="accent3">
              <a:lumMod val="95000"/>
            </a:schemeClr>
          </a:solidFill>
          <a:ln>
            <a:solidFill>
              <a:srgbClr val="18696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Detailed notes to the financial statements</a:t>
            </a:r>
            <a:endParaRPr lang="en-US" dirty="0"/>
          </a:p>
        </p:txBody>
      </p:sp>
      <p:sp>
        <p:nvSpPr>
          <p:cNvPr id="7" name="Flowchart: Document 6"/>
          <p:cNvSpPr/>
          <p:nvPr/>
        </p:nvSpPr>
        <p:spPr>
          <a:xfrm>
            <a:off x="5133274" y="3303135"/>
            <a:ext cx="2865863" cy="1883887"/>
          </a:xfrm>
          <a:prstGeom prst="flowChartDocument">
            <a:avLst/>
          </a:prstGeom>
          <a:solidFill>
            <a:schemeClr val="accent2">
              <a:lumMod val="20000"/>
              <a:lumOff val="80000"/>
            </a:schemeClr>
          </a:solidFill>
          <a:ln>
            <a:solidFill>
              <a:srgbClr val="18696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Required supplementary information</a:t>
            </a:r>
            <a:endParaRPr lang="en-US" dirty="0"/>
          </a:p>
        </p:txBody>
      </p:sp>
    </p:spTree>
    <p:extLst>
      <p:ext uri="{BB962C8B-B14F-4D97-AF65-F5344CB8AC3E}">
        <p14:creationId xmlns:p14="http://schemas.microsoft.com/office/powerpoint/2010/main" val="102081745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Statement of Fiduciary Net Position</a:t>
            </a:r>
            <a:endParaRPr lang="en-US" sz="3200" b="1" dirty="0"/>
          </a:p>
        </p:txBody>
      </p:sp>
      <p:sp>
        <p:nvSpPr>
          <p:cNvPr id="3" name="Rectangle 2"/>
          <p:cNvSpPr/>
          <p:nvPr/>
        </p:nvSpPr>
        <p:spPr>
          <a:xfrm>
            <a:off x="771061" y="1382619"/>
            <a:ext cx="6990188" cy="4179606"/>
          </a:xfrm>
          <a:prstGeom prst="rect">
            <a:avLst/>
          </a:prstGeom>
        </p:spPr>
        <p:txBody>
          <a:bodyPr wrap="square">
            <a:spAutoFit/>
          </a:bodyPr>
          <a:lstStyle/>
          <a:p>
            <a:pPr algn="ctr"/>
            <a:r>
              <a:rPr lang="en-US" sz="1600" b="1" dirty="0">
                <a:latin typeface="+mn-lt"/>
              </a:rPr>
              <a:t>JOHNSON COUNTY EMPLOYEE RETIREMENT SYSTEM</a:t>
            </a:r>
          </a:p>
          <a:p>
            <a:pPr algn="ctr"/>
            <a:r>
              <a:rPr lang="en-US" sz="1600" b="1" dirty="0">
                <a:latin typeface="+mn-lt"/>
              </a:rPr>
              <a:t>Statement of </a:t>
            </a:r>
            <a:r>
              <a:rPr lang="en-US" sz="1600" b="1" dirty="0" smtClean="0">
                <a:latin typeface="+mn-lt"/>
              </a:rPr>
              <a:t>Fiduciary </a:t>
            </a:r>
            <a:r>
              <a:rPr lang="en-US" sz="1600" b="1" dirty="0">
                <a:latin typeface="+mn-lt"/>
              </a:rPr>
              <a:t>Net Position</a:t>
            </a:r>
          </a:p>
          <a:p>
            <a:pPr algn="ctr"/>
            <a:r>
              <a:rPr lang="en-US" sz="1600" b="1" dirty="0">
                <a:latin typeface="+mn-lt"/>
              </a:rPr>
              <a:t>June 30, </a:t>
            </a:r>
            <a:r>
              <a:rPr lang="en-US" sz="1600" b="1" dirty="0" smtClean="0">
                <a:latin typeface="+mn-lt"/>
              </a:rPr>
              <a:t>2020</a:t>
            </a:r>
            <a:endParaRPr lang="en-US" sz="1600" b="1" dirty="0">
              <a:latin typeface="+mn-lt"/>
            </a:endParaRPr>
          </a:p>
          <a:p>
            <a:r>
              <a:rPr lang="en-US" sz="1600" b="1" dirty="0" smtClean="0">
                <a:latin typeface="+mn-lt"/>
              </a:rPr>
              <a:t>Assets</a:t>
            </a:r>
            <a:endParaRPr lang="en-US" sz="1600" b="1" dirty="0">
              <a:latin typeface="+mn-lt"/>
            </a:endParaRPr>
          </a:p>
          <a:p>
            <a:r>
              <a:rPr lang="en-US" sz="1600" dirty="0" smtClean="0">
                <a:latin typeface="+mn-lt"/>
              </a:rPr>
              <a:t>Cash 					       $          </a:t>
            </a:r>
            <a:r>
              <a:rPr lang="en-US" sz="1600" dirty="0">
                <a:latin typeface="+mn-lt"/>
              </a:rPr>
              <a:t>51,213</a:t>
            </a:r>
          </a:p>
          <a:p>
            <a:r>
              <a:rPr lang="en-US" sz="1600" dirty="0" smtClean="0">
                <a:latin typeface="+mn-lt"/>
              </a:rPr>
              <a:t>Interest </a:t>
            </a:r>
            <a:r>
              <a:rPr lang="en-US" sz="1600" dirty="0">
                <a:latin typeface="+mn-lt"/>
              </a:rPr>
              <a:t>receivable </a:t>
            </a:r>
            <a:r>
              <a:rPr lang="en-US" sz="1600" dirty="0" smtClean="0">
                <a:latin typeface="+mn-lt"/>
              </a:rPr>
              <a:t>				              2,507,612</a:t>
            </a:r>
            <a:endParaRPr lang="en-US" sz="1600" dirty="0">
              <a:latin typeface="+mn-lt"/>
            </a:endParaRPr>
          </a:p>
          <a:p>
            <a:r>
              <a:rPr lang="en-US" sz="1600" dirty="0" smtClean="0">
                <a:latin typeface="+mn-lt"/>
              </a:rPr>
              <a:t>Investments </a:t>
            </a:r>
            <a:r>
              <a:rPr lang="en-US" sz="1600" dirty="0">
                <a:latin typeface="+mn-lt"/>
              </a:rPr>
              <a:t>(at fair value</a:t>
            </a:r>
            <a:r>
              <a:rPr lang="en-US" sz="1600" dirty="0" smtClean="0">
                <a:latin typeface="+mn-lt"/>
              </a:rPr>
              <a:t>):</a:t>
            </a:r>
          </a:p>
          <a:p>
            <a:r>
              <a:rPr lang="en-US" sz="1600" dirty="0">
                <a:latin typeface="+mn-lt"/>
              </a:rPr>
              <a:t> </a:t>
            </a:r>
            <a:r>
              <a:rPr lang="en-US" sz="1600" dirty="0" smtClean="0">
                <a:latin typeface="+mn-lt"/>
              </a:rPr>
              <a:t>    Bonds 				            71,603,976</a:t>
            </a:r>
            <a:endParaRPr lang="en-US" sz="1600" dirty="0">
              <a:latin typeface="+mn-lt"/>
            </a:endParaRPr>
          </a:p>
          <a:p>
            <a:r>
              <a:rPr lang="en-US" sz="1600" dirty="0">
                <a:latin typeface="+mn-lt"/>
              </a:rPr>
              <a:t> </a:t>
            </a:r>
            <a:r>
              <a:rPr lang="en-US" sz="1600" dirty="0" smtClean="0">
                <a:latin typeface="+mn-lt"/>
              </a:rPr>
              <a:t>    Common </a:t>
            </a:r>
            <a:r>
              <a:rPr lang="en-US" sz="1600" dirty="0">
                <a:latin typeface="+mn-lt"/>
              </a:rPr>
              <a:t>stocks </a:t>
            </a:r>
            <a:r>
              <a:rPr lang="en-US" sz="1600" dirty="0" smtClean="0">
                <a:latin typeface="+mn-lt"/>
              </a:rPr>
              <a:t>				            31,957,205</a:t>
            </a:r>
            <a:endParaRPr lang="en-US" sz="1600" dirty="0">
              <a:latin typeface="+mn-lt"/>
            </a:endParaRPr>
          </a:p>
          <a:p>
            <a:r>
              <a:rPr lang="en-US" sz="1600" dirty="0">
                <a:latin typeface="+mn-lt"/>
              </a:rPr>
              <a:t> </a:t>
            </a:r>
            <a:r>
              <a:rPr lang="en-US" sz="1600" dirty="0" smtClean="0">
                <a:latin typeface="+mn-lt"/>
              </a:rPr>
              <a:t>    Commercial </a:t>
            </a:r>
            <a:r>
              <a:rPr lang="en-US" sz="1600" dirty="0">
                <a:latin typeface="+mn-lt"/>
              </a:rPr>
              <a:t>paper and repurchase agreements </a:t>
            </a:r>
            <a:r>
              <a:rPr lang="en-US" sz="1600" dirty="0" smtClean="0">
                <a:latin typeface="+mn-lt"/>
              </a:rPr>
              <a:t>        </a:t>
            </a:r>
            <a:r>
              <a:rPr lang="en-US" sz="1600" u="sng" dirty="0" smtClean="0">
                <a:latin typeface="+mn-lt"/>
              </a:rPr>
              <a:t>    12,570,401</a:t>
            </a:r>
            <a:endParaRPr lang="en-US" sz="1600" u="sng" dirty="0">
              <a:latin typeface="+mn-lt"/>
            </a:endParaRPr>
          </a:p>
          <a:p>
            <a:r>
              <a:rPr lang="en-US" sz="1600" dirty="0" smtClean="0">
                <a:latin typeface="+mn-lt"/>
              </a:rPr>
              <a:t>Total </a:t>
            </a:r>
            <a:r>
              <a:rPr lang="en-US" sz="1600" dirty="0">
                <a:latin typeface="+mn-lt"/>
              </a:rPr>
              <a:t>assets </a:t>
            </a:r>
            <a:r>
              <a:rPr lang="en-US" sz="1600" dirty="0" smtClean="0">
                <a:latin typeface="+mn-lt"/>
              </a:rPr>
              <a:t>                                                                       118,690,407</a:t>
            </a:r>
            <a:endParaRPr lang="en-US" sz="1600" dirty="0">
              <a:latin typeface="+mn-lt"/>
            </a:endParaRPr>
          </a:p>
          <a:p>
            <a:r>
              <a:rPr lang="en-US" sz="1600" b="1" dirty="0" smtClean="0">
                <a:latin typeface="+mn-lt"/>
              </a:rPr>
              <a:t>Liabilities</a:t>
            </a:r>
            <a:endParaRPr lang="en-US" sz="1600" b="1" dirty="0">
              <a:latin typeface="+mn-lt"/>
            </a:endParaRPr>
          </a:p>
          <a:p>
            <a:r>
              <a:rPr lang="en-US" sz="1600" dirty="0" smtClean="0">
                <a:latin typeface="+mn-lt"/>
              </a:rPr>
              <a:t>Accounts </a:t>
            </a:r>
            <a:r>
              <a:rPr lang="en-US" sz="1600" dirty="0">
                <a:latin typeface="+mn-lt"/>
              </a:rPr>
              <a:t>payable and accrued expenses </a:t>
            </a:r>
            <a:r>
              <a:rPr lang="en-US" sz="1600" dirty="0" smtClean="0">
                <a:latin typeface="+mn-lt"/>
              </a:rPr>
              <a:t>                       </a:t>
            </a:r>
            <a:r>
              <a:rPr lang="en-US" sz="1600" u="sng" dirty="0" smtClean="0">
                <a:latin typeface="+mn-lt"/>
              </a:rPr>
              <a:t>         401,581</a:t>
            </a:r>
            <a:endParaRPr lang="en-US" sz="1600" u="sng" dirty="0">
              <a:latin typeface="+mn-lt"/>
            </a:endParaRPr>
          </a:p>
          <a:p>
            <a:r>
              <a:rPr lang="en-US" sz="1600" b="1" dirty="0" smtClean="0">
                <a:latin typeface="+mn-lt"/>
              </a:rPr>
              <a:t>Net </a:t>
            </a:r>
            <a:r>
              <a:rPr lang="en-US" sz="1600" b="1" dirty="0">
                <a:latin typeface="+mn-lt"/>
              </a:rPr>
              <a:t>position </a:t>
            </a:r>
            <a:r>
              <a:rPr lang="en-US" sz="1600" b="1" dirty="0" smtClean="0">
                <a:latin typeface="+mn-lt"/>
              </a:rPr>
              <a:t>restricted for pensions		         </a:t>
            </a:r>
            <a:r>
              <a:rPr lang="en-US" sz="1600" u="dbl" dirty="0" smtClean="0">
                <a:latin typeface="+mn-lt"/>
              </a:rPr>
              <a:t>$118,288,826</a:t>
            </a:r>
            <a:endParaRPr lang="en-US" sz="1600" u="dbl" dirty="0">
              <a:latin typeface="+mn-lt"/>
            </a:endParaRPr>
          </a:p>
        </p:txBody>
      </p:sp>
    </p:spTree>
    <p:extLst>
      <p:ext uri="{BB962C8B-B14F-4D97-AF65-F5344CB8AC3E}">
        <p14:creationId xmlns:p14="http://schemas.microsoft.com/office/powerpoint/2010/main" val="90779473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Statement of Changes in Fiduciary Net Position</a:t>
            </a:r>
            <a:endParaRPr lang="en-US" sz="3200" b="1" dirty="0"/>
          </a:p>
        </p:txBody>
      </p:sp>
      <p:sp>
        <p:nvSpPr>
          <p:cNvPr id="3" name="Content Placeholder 2"/>
          <p:cNvSpPr>
            <a:spLocks noGrp="1"/>
          </p:cNvSpPr>
          <p:nvPr>
            <p:ph idx="1"/>
          </p:nvPr>
        </p:nvSpPr>
        <p:spPr>
          <a:xfrm>
            <a:off x="444616" y="1844675"/>
            <a:ext cx="7407275" cy="3329491"/>
          </a:xfrm>
        </p:spPr>
        <p:txBody>
          <a:bodyPr/>
          <a:lstStyle/>
          <a:p>
            <a:pPr>
              <a:spcBef>
                <a:spcPts val="1200"/>
              </a:spcBef>
            </a:pPr>
            <a:r>
              <a:rPr lang="en-US" sz="2400" dirty="0"/>
              <a:t>This </a:t>
            </a:r>
            <a:r>
              <a:rPr lang="en-US" sz="2400" dirty="0" smtClean="0"/>
              <a:t>statement reports </a:t>
            </a:r>
            <a:r>
              <a:rPr lang="en-US" sz="2400" dirty="0"/>
              <a:t>employer and employee contributions and investment income as additions </a:t>
            </a:r>
            <a:r>
              <a:rPr lang="en-US" sz="2400" dirty="0" smtClean="0"/>
              <a:t>to net </a:t>
            </a:r>
            <a:r>
              <a:rPr lang="en-US" sz="2400" dirty="0"/>
              <a:t>position rather than as revenues. </a:t>
            </a:r>
            <a:endParaRPr lang="en-US" sz="2400" dirty="0" smtClean="0"/>
          </a:p>
          <a:p>
            <a:pPr>
              <a:spcBef>
                <a:spcPts val="1200"/>
              </a:spcBef>
            </a:pPr>
            <a:r>
              <a:rPr lang="en-US" sz="2400" dirty="0" smtClean="0"/>
              <a:t>Similarly</a:t>
            </a:r>
            <a:r>
              <a:rPr lang="en-US" sz="2400" dirty="0"/>
              <a:t>, benefits paid, refunds of </a:t>
            </a:r>
            <a:r>
              <a:rPr lang="en-US" sz="2400" dirty="0" smtClean="0"/>
              <a:t>contributions, and </a:t>
            </a:r>
            <a:r>
              <a:rPr lang="en-US" sz="2400" dirty="0"/>
              <a:t>administrative expenses are reported as deductions from net position </a:t>
            </a:r>
            <a:r>
              <a:rPr lang="en-US" sz="2400" dirty="0" smtClean="0"/>
              <a:t>rather than </a:t>
            </a:r>
            <a:r>
              <a:rPr lang="en-US" sz="2400" dirty="0"/>
              <a:t>as expenses.</a:t>
            </a:r>
          </a:p>
        </p:txBody>
      </p:sp>
    </p:spTree>
    <p:extLst>
      <p:ext uri="{BB962C8B-B14F-4D97-AF65-F5344CB8AC3E}">
        <p14:creationId xmlns:p14="http://schemas.microsoft.com/office/powerpoint/2010/main" val="11000046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RSI: </a:t>
            </a:r>
            <a:r>
              <a:rPr lang="en-US" sz="3200" b="1" dirty="0">
                <a:solidFill>
                  <a:srgbClr val="000000"/>
                </a:solidFill>
                <a:latin typeface="TimesNewRomanPS-BoldItalic"/>
                <a:ea typeface="Calibri"/>
                <a:cs typeface="TimesNewRomanPS-BoldItalic"/>
              </a:rPr>
              <a:t>Schedule of Changes in Net Pension Liability &amp; Related Ratios</a:t>
            </a:r>
            <a:endParaRPr lang="en-US" sz="3200" b="1" dirty="0"/>
          </a:p>
        </p:txBody>
      </p:sp>
      <p:sp>
        <p:nvSpPr>
          <p:cNvPr id="3" name="Content Placeholder 2"/>
          <p:cNvSpPr>
            <a:spLocks noGrp="1"/>
          </p:cNvSpPr>
          <p:nvPr>
            <p:ph idx="1"/>
          </p:nvPr>
        </p:nvSpPr>
        <p:spPr/>
        <p:txBody>
          <a:bodyPr/>
          <a:lstStyle/>
          <a:p>
            <a:pPr marL="0" indent="0">
              <a:buNone/>
            </a:pPr>
            <a:r>
              <a:rPr lang="en-US" sz="2200" dirty="0"/>
              <a:t>This schedule displays elements of total pension liability, net pension liability, and changes in fiduciary net position for each of the last 10 fiscal years.</a:t>
            </a:r>
          </a:p>
        </p:txBody>
      </p:sp>
      <p:graphicFrame>
        <p:nvGraphicFramePr>
          <p:cNvPr id="5" name="Diagram 4"/>
          <p:cNvGraphicFramePr/>
          <p:nvPr>
            <p:extLst>
              <p:ext uri="{D42A27DB-BD31-4B8C-83A1-F6EECF244321}">
                <p14:modId xmlns:p14="http://schemas.microsoft.com/office/powerpoint/2010/main" val="4209271436"/>
              </p:ext>
            </p:extLst>
          </p:nvPr>
        </p:nvGraphicFramePr>
        <p:xfrm>
          <a:off x="591015" y="2514600"/>
          <a:ext cx="7328342" cy="3155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6458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RSI: </a:t>
            </a:r>
            <a:r>
              <a:rPr lang="en-US" sz="3200" b="1" dirty="0">
                <a:solidFill>
                  <a:srgbClr val="000000"/>
                </a:solidFill>
                <a:latin typeface="TimesNewRomanPS-BoldItalic"/>
                <a:ea typeface="Calibri"/>
                <a:cs typeface="TimesNewRomanPS-BoldItalic"/>
              </a:rPr>
              <a:t>Schedule of </a:t>
            </a:r>
            <a:r>
              <a:rPr lang="en-US" sz="3200" b="1" dirty="0" smtClean="0">
                <a:solidFill>
                  <a:srgbClr val="000000"/>
                </a:solidFill>
                <a:latin typeface="TimesNewRomanPS-BoldItalic"/>
                <a:ea typeface="Calibri"/>
                <a:cs typeface="TimesNewRomanPS-BoldItalic"/>
              </a:rPr>
              <a:t>Employer Contributions</a:t>
            </a:r>
            <a:endParaRPr lang="en-US" sz="3200" b="1" dirty="0"/>
          </a:p>
        </p:txBody>
      </p:sp>
      <p:sp>
        <p:nvSpPr>
          <p:cNvPr id="3" name="Content Placeholder 2"/>
          <p:cNvSpPr>
            <a:spLocks noGrp="1"/>
          </p:cNvSpPr>
          <p:nvPr>
            <p:ph idx="1"/>
          </p:nvPr>
        </p:nvSpPr>
        <p:spPr>
          <a:xfrm>
            <a:off x="411163" y="1518104"/>
            <a:ext cx="7407275" cy="3921125"/>
          </a:xfrm>
        </p:spPr>
        <p:txBody>
          <a:bodyPr/>
          <a:lstStyle/>
          <a:p>
            <a:pPr>
              <a:spcBef>
                <a:spcPts val="1200"/>
              </a:spcBef>
            </a:pPr>
            <a:r>
              <a:rPr lang="en-US" sz="2400" dirty="0" smtClean="0">
                <a:solidFill>
                  <a:srgbClr val="000000"/>
                </a:solidFill>
                <a:latin typeface="TimesNewRomanPS-Italic"/>
                <a:ea typeface="Calibri"/>
                <a:cs typeface="TimesNewRomanPS-Italic"/>
              </a:rPr>
              <a:t>Actuarially </a:t>
            </a:r>
            <a:r>
              <a:rPr lang="en-US" sz="2400" dirty="0">
                <a:solidFill>
                  <a:srgbClr val="000000"/>
                </a:solidFill>
                <a:latin typeface="TimesNewRomanPS-Italic"/>
                <a:ea typeface="Calibri"/>
                <a:cs typeface="TimesNewRomanPS-Italic"/>
              </a:rPr>
              <a:t>determined </a:t>
            </a:r>
            <a:r>
              <a:rPr lang="en-US" sz="2400" dirty="0" smtClean="0">
                <a:solidFill>
                  <a:srgbClr val="000000"/>
                </a:solidFill>
                <a:latin typeface="TimesNewRomanPS-Italic"/>
                <a:ea typeface="Calibri"/>
                <a:cs typeface="TimesNewRomanPS-Italic"/>
              </a:rPr>
              <a:t>contribution </a:t>
            </a:r>
            <a:r>
              <a:rPr lang="en-US" sz="2400" dirty="0">
                <a:solidFill>
                  <a:srgbClr val="000000"/>
                </a:solidFill>
                <a:latin typeface="TimesNewRomanPS"/>
                <a:ea typeface="Calibri"/>
                <a:cs typeface="TimesNewRomanPS"/>
              </a:rPr>
              <a:t>is a target or recommended contribution to a defined benefit pension plan for the reporting period, based upon external actuarial </a:t>
            </a:r>
            <a:r>
              <a:rPr lang="en-US" sz="2400" dirty="0" smtClean="0">
                <a:solidFill>
                  <a:srgbClr val="000000"/>
                </a:solidFill>
                <a:latin typeface="TimesNewRomanPS"/>
                <a:ea typeface="Calibri"/>
                <a:cs typeface="TimesNewRomanPS"/>
              </a:rPr>
              <a:t>calculations.</a:t>
            </a:r>
          </a:p>
          <a:p>
            <a:pPr>
              <a:spcBef>
                <a:spcPts val="1200"/>
              </a:spcBef>
            </a:pPr>
            <a:r>
              <a:rPr lang="en-US" sz="2400" dirty="0" smtClean="0">
                <a:solidFill>
                  <a:srgbClr val="000000"/>
                </a:solidFill>
                <a:latin typeface="TimesNewRomanPS"/>
                <a:ea typeface="Calibri"/>
                <a:cs typeface="TimesNewRomanPS"/>
              </a:rPr>
              <a:t>Amount </a:t>
            </a:r>
            <a:r>
              <a:rPr lang="en-US" sz="2400" dirty="0">
                <a:solidFill>
                  <a:srgbClr val="000000"/>
                </a:solidFill>
                <a:latin typeface="TimesNewRomanPS"/>
                <a:ea typeface="Calibri"/>
                <a:cs typeface="TimesNewRomanPS"/>
              </a:rPr>
              <a:t>that the employer has contributed in each of the last 10 fiscal </a:t>
            </a:r>
            <a:r>
              <a:rPr lang="en-US" sz="2400" dirty="0" smtClean="0">
                <a:solidFill>
                  <a:srgbClr val="000000"/>
                </a:solidFill>
                <a:latin typeface="TimesNewRomanPS"/>
                <a:ea typeface="Calibri"/>
                <a:cs typeface="TimesNewRomanPS"/>
              </a:rPr>
              <a:t>years presented as a percentage of covered payroll. </a:t>
            </a:r>
            <a:endParaRPr lang="en-US" sz="2400" dirty="0"/>
          </a:p>
        </p:txBody>
      </p:sp>
    </p:spTree>
    <p:extLst>
      <p:ext uri="{BB962C8B-B14F-4D97-AF65-F5344CB8AC3E}">
        <p14:creationId xmlns:p14="http://schemas.microsoft.com/office/powerpoint/2010/main" val="260584323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RSI: </a:t>
            </a:r>
            <a:r>
              <a:rPr lang="en-US" sz="3200" b="1" dirty="0">
                <a:solidFill>
                  <a:srgbClr val="000000"/>
                </a:solidFill>
                <a:latin typeface="TimesNewRomanPS-BoldItalic"/>
                <a:ea typeface="Calibri"/>
                <a:cs typeface="TimesNewRomanPS-BoldItalic"/>
              </a:rPr>
              <a:t>Schedule of </a:t>
            </a:r>
            <a:r>
              <a:rPr lang="en-US" sz="3200" b="1" dirty="0" smtClean="0">
                <a:solidFill>
                  <a:srgbClr val="000000"/>
                </a:solidFill>
                <a:latin typeface="TimesNewRomanPS-BoldItalic"/>
                <a:ea typeface="Calibri"/>
                <a:cs typeface="TimesNewRomanPS-BoldItalic"/>
              </a:rPr>
              <a:t>Investment Returns</a:t>
            </a:r>
            <a:endParaRPr lang="en-US" sz="3200" b="1" dirty="0"/>
          </a:p>
        </p:txBody>
      </p:sp>
      <p:sp>
        <p:nvSpPr>
          <p:cNvPr id="3" name="Content Placeholder 2"/>
          <p:cNvSpPr>
            <a:spLocks noGrp="1"/>
          </p:cNvSpPr>
          <p:nvPr>
            <p:ph idx="1"/>
          </p:nvPr>
        </p:nvSpPr>
        <p:spPr>
          <a:xfrm>
            <a:off x="411163" y="1550761"/>
            <a:ext cx="7407275" cy="3921125"/>
          </a:xfrm>
        </p:spPr>
        <p:txBody>
          <a:bodyPr/>
          <a:lstStyle/>
          <a:p>
            <a:pPr>
              <a:spcBef>
                <a:spcPts val="1200"/>
              </a:spcBef>
            </a:pPr>
            <a:r>
              <a:rPr lang="en-US" sz="2400" dirty="0" smtClean="0">
                <a:solidFill>
                  <a:srgbClr val="000000"/>
                </a:solidFill>
                <a:latin typeface="TimesNewRomanPS-BoldItalic"/>
                <a:ea typeface="Calibri"/>
                <a:cs typeface="TimesNewRomanPS-BoldItalic"/>
              </a:rPr>
              <a:t>This schedule presents the </a:t>
            </a:r>
            <a:r>
              <a:rPr lang="en-US" sz="2400" dirty="0">
                <a:solidFill>
                  <a:srgbClr val="000000"/>
                </a:solidFill>
                <a:latin typeface="TimesNewRomanPS-BoldItalic"/>
                <a:ea typeface="Calibri"/>
                <a:cs typeface="TimesNewRomanPS-BoldItalic"/>
              </a:rPr>
              <a:t>annual </a:t>
            </a:r>
            <a:r>
              <a:rPr lang="en-US" sz="2400" i="1" dirty="0">
                <a:solidFill>
                  <a:srgbClr val="000000"/>
                </a:solidFill>
                <a:latin typeface="TimesNewRomanPS-BoldItalic"/>
                <a:ea typeface="Calibri"/>
                <a:cs typeface="TimesNewRomanPS-BoldItalic"/>
              </a:rPr>
              <a:t>money-weighted rate of return</a:t>
            </a:r>
            <a:r>
              <a:rPr lang="en-US" sz="2400" dirty="0">
                <a:solidFill>
                  <a:srgbClr val="000000"/>
                </a:solidFill>
                <a:latin typeface="TimesNewRomanPS-BoldItalic"/>
                <a:ea typeface="Calibri"/>
                <a:cs typeface="TimesNewRomanPS-BoldItalic"/>
              </a:rPr>
              <a:t> on pension plan investments for each of the last 10 fiscal </a:t>
            </a:r>
            <a:r>
              <a:rPr lang="en-US" sz="2400" dirty="0" smtClean="0">
                <a:solidFill>
                  <a:srgbClr val="000000"/>
                </a:solidFill>
                <a:latin typeface="TimesNewRomanPS-BoldItalic"/>
                <a:ea typeface="Calibri"/>
                <a:cs typeface="TimesNewRomanPS-BoldItalic"/>
              </a:rPr>
              <a:t>years.</a:t>
            </a:r>
          </a:p>
          <a:p>
            <a:pPr>
              <a:spcBef>
                <a:spcPts val="1200"/>
              </a:spcBef>
            </a:pPr>
            <a:r>
              <a:rPr lang="en-US" sz="2400" dirty="0">
                <a:solidFill>
                  <a:srgbClr val="000000"/>
                </a:solidFill>
                <a:latin typeface="TimesNewRomanPS-BoldItalic"/>
                <a:ea typeface="Calibri"/>
                <a:cs typeface="TimesNewRomanPS-BoldItalic"/>
              </a:rPr>
              <a:t>This internal rate of return on pension plan investments is calculated net of pension plan investment expense and is adjusted for the changing amounts actually invested.</a:t>
            </a:r>
            <a:endParaRPr lang="en-US" sz="2400" dirty="0"/>
          </a:p>
        </p:txBody>
      </p:sp>
    </p:spTree>
    <p:extLst>
      <p:ext uri="{BB962C8B-B14F-4D97-AF65-F5344CB8AC3E}">
        <p14:creationId xmlns:p14="http://schemas.microsoft.com/office/powerpoint/2010/main" val="243277661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Pension Illustrative Transactions </a:t>
            </a:r>
            <a:br>
              <a:rPr lang="en-US" sz="3200" b="1" dirty="0" smtClean="0"/>
            </a:br>
            <a:r>
              <a:rPr lang="en-US" sz="2400" b="1" dirty="0" smtClean="0"/>
              <a:t>(1 of 4)</a:t>
            </a:r>
            <a:endParaRPr lang="en-US" sz="2400" b="1" dirty="0"/>
          </a:p>
        </p:txBody>
      </p:sp>
      <p:sp>
        <p:nvSpPr>
          <p:cNvPr id="4" name="Rectangle 3"/>
          <p:cNvSpPr/>
          <p:nvPr/>
        </p:nvSpPr>
        <p:spPr>
          <a:xfrm>
            <a:off x="466725" y="1472184"/>
            <a:ext cx="7632357" cy="3293208"/>
          </a:xfrm>
          <a:prstGeom prst="rect">
            <a:avLst/>
          </a:prstGeom>
        </p:spPr>
        <p:txBody>
          <a:bodyPr wrap="square">
            <a:spAutoFit/>
          </a:bodyPr>
          <a:lstStyle/>
          <a:p>
            <a:r>
              <a:rPr lang="en-US" sz="1600" b="1" i="1" dirty="0">
                <a:solidFill>
                  <a:srgbClr val="000000"/>
                </a:solidFill>
                <a:latin typeface="Arial"/>
              </a:rPr>
              <a:t> </a:t>
            </a:r>
            <a:r>
              <a:rPr lang="en-US" sz="1600" b="1" i="1" dirty="0" smtClean="0">
                <a:solidFill>
                  <a:srgbClr val="000000"/>
                </a:solidFill>
                <a:latin typeface="Arial"/>
              </a:rPr>
              <a:t>                                                                                             Debits      </a:t>
            </a:r>
            <a:r>
              <a:rPr lang="en-US" sz="1600" b="1" i="1" dirty="0">
                <a:solidFill>
                  <a:srgbClr val="000000"/>
                </a:solidFill>
                <a:latin typeface="Arial"/>
              </a:rPr>
              <a:t>Credits</a:t>
            </a:r>
            <a:endParaRPr lang="en-US" sz="1600" dirty="0" smtClean="0">
              <a:latin typeface="+mn-lt"/>
            </a:endParaRPr>
          </a:p>
          <a:p>
            <a:pPr>
              <a:tabLst>
                <a:tab pos="5940425" algn="dec"/>
              </a:tabLst>
            </a:pPr>
            <a:r>
              <a:rPr lang="en-US" sz="1600" dirty="0" smtClean="0">
                <a:latin typeface="+mn-lt"/>
              </a:rPr>
              <a:t>1</a:t>
            </a:r>
            <a:r>
              <a:rPr lang="en-US" sz="1600" dirty="0">
                <a:latin typeface="+mn-lt"/>
              </a:rPr>
              <a:t>. Cash . . . . . . . . . . . . . . . . . . . . . . . . . . . . . . . . . . . </a:t>
            </a:r>
            <a:r>
              <a:rPr lang="en-US" sz="1600" dirty="0" smtClean="0">
                <a:latin typeface="+mn-lt"/>
              </a:rPr>
              <a:t>. </a:t>
            </a:r>
            <a:r>
              <a:rPr lang="en-US" sz="1600" dirty="0">
                <a:latin typeface="+mn-lt"/>
              </a:rPr>
              <a:t>	</a:t>
            </a:r>
            <a:r>
              <a:rPr lang="en-US" sz="1600" dirty="0" smtClean="0">
                <a:latin typeface="+mn-lt"/>
              </a:rPr>
              <a:t>2,507,612</a:t>
            </a:r>
            <a:endParaRPr lang="en-US" sz="1600" dirty="0">
              <a:latin typeface="+mn-lt"/>
            </a:endParaRPr>
          </a:p>
          <a:p>
            <a:pPr>
              <a:tabLst>
                <a:tab pos="7196138" algn="dec"/>
              </a:tabLst>
            </a:pPr>
            <a:r>
              <a:rPr lang="en-US" sz="1600" dirty="0" smtClean="0">
                <a:latin typeface="+mn-lt"/>
              </a:rPr>
              <a:t>        Interest </a:t>
            </a:r>
            <a:r>
              <a:rPr lang="en-US" sz="1600" dirty="0">
                <a:latin typeface="+mn-lt"/>
              </a:rPr>
              <a:t>Receivable . . . . . . . . . . . . . . . . . . . . . . . </a:t>
            </a:r>
            <a:r>
              <a:rPr lang="en-US" sz="1600" dirty="0" smtClean="0">
                <a:latin typeface="+mn-lt"/>
              </a:rPr>
              <a:t>	2,507,612</a:t>
            </a:r>
            <a:endParaRPr lang="en-US" sz="1600" dirty="0">
              <a:latin typeface="+mn-lt"/>
            </a:endParaRPr>
          </a:p>
          <a:p>
            <a:pPr>
              <a:tabLst>
                <a:tab pos="5940425" algn="dec"/>
              </a:tabLst>
            </a:pPr>
            <a:r>
              <a:rPr lang="en-US" sz="1600" dirty="0" smtClean="0">
                <a:latin typeface="+mn-lt"/>
              </a:rPr>
              <a:t>2</a:t>
            </a:r>
            <a:r>
              <a:rPr lang="en-US" sz="1600" dirty="0">
                <a:latin typeface="+mn-lt"/>
              </a:rPr>
              <a:t>. Cash . . . . . . . . . . . . . . . . . . . . . . . . . . . . . . . . . . . . 	</a:t>
            </a:r>
            <a:r>
              <a:rPr lang="en-US" sz="1600" dirty="0" smtClean="0">
                <a:latin typeface="+mn-lt"/>
              </a:rPr>
              <a:t>22,135,692</a:t>
            </a:r>
            <a:endParaRPr lang="en-US" sz="1600" dirty="0">
              <a:latin typeface="+mn-lt"/>
            </a:endParaRPr>
          </a:p>
          <a:p>
            <a:pPr>
              <a:tabLst>
                <a:tab pos="7196138" algn="dec"/>
              </a:tabLst>
            </a:pPr>
            <a:r>
              <a:rPr lang="en-US" sz="1600" dirty="0" smtClean="0">
                <a:latin typeface="+mn-lt"/>
              </a:rPr>
              <a:t>        Additions—Member </a:t>
            </a:r>
            <a:r>
              <a:rPr lang="en-US" sz="1600" dirty="0">
                <a:latin typeface="+mn-lt"/>
              </a:rPr>
              <a:t>Contributions . . . . . . . . . . . </a:t>
            </a:r>
            <a:r>
              <a:rPr lang="en-US" sz="1600" dirty="0" smtClean="0">
                <a:latin typeface="+mn-lt"/>
              </a:rPr>
              <a:t>	8,009,400</a:t>
            </a:r>
            <a:endParaRPr lang="en-US" sz="1600" dirty="0">
              <a:latin typeface="+mn-lt"/>
            </a:endParaRPr>
          </a:p>
          <a:p>
            <a:pPr>
              <a:tabLst>
                <a:tab pos="7196138" algn="dec"/>
              </a:tabLst>
            </a:pPr>
            <a:r>
              <a:rPr lang="en-US" sz="1600" dirty="0" smtClean="0">
                <a:latin typeface="+mn-lt"/>
              </a:rPr>
              <a:t>        Additions—Employer </a:t>
            </a:r>
            <a:r>
              <a:rPr lang="en-US" sz="1600" dirty="0">
                <a:latin typeface="+mn-lt"/>
              </a:rPr>
              <a:t>Contributions . . . . . . . . . . </a:t>
            </a:r>
            <a:r>
              <a:rPr lang="en-US" sz="1600" dirty="0" smtClean="0">
                <a:latin typeface="+mn-lt"/>
              </a:rPr>
              <a:t>	14,126,292</a:t>
            </a:r>
            <a:endParaRPr lang="en-US" sz="1600" dirty="0">
              <a:latin typeface="+mn-lt"/>
            </a:endParaRPr>
          </a:p>
          <a:p>
            <a:pPr>
              <a:tabLst>
                <a:tab pos="5940425" algn="dec"/>
              </a:tabLst>
            </a:pPr>
            <a:r>
              <a:rPr lang="en-US" sz="1600" dirty="0">
                <a:latin typeface="+mn-lt"/>
              </a:rPr>
              <a:t>3. Deductions—Annuity Benefits . . . . . . . . . . . . . . . . 	</a:t>
            </a:r>
            <a:r>
              <a:rPr lang="en-US" sz="1600" dirty="0" smtClean="0">
                <a:latin typeface="+mn-lt"/>
              </a:rPr>
              <a:t>3,134,448</a:t>
            </a:r>
            <a:endParaRPr lang="en-US" sz="1600" dirty="0">
              <a:latin typeface="+mn-lt"/>
            </a:endParaRPr>
          </a:p>
          <a:p>
            <a:pPr>
              <a:tabLst>
                <a:tab pos="5940425" algn="dec"/>
              </a:tabLst>
            </a:pPr>
            <a:r>
              <a:rPr lang="en-US" sz="1600" dirty="0" smtClean="0">
                <a:latin typeface="+mn-lt"/>
              </a:rPr>
              <a:t>    Deductions—Disability </a:t>
            </a:r>
            <a:r>
              <a:rPr lang="en-US" sz="1600" dirty="0">
                <a:latin typeface="+mn-lt"/>
              </a:rPr>
              <a:t>Benefits . . . . . . . . . . . . . . </a:t>
            </a:r>
            <a:r>
              <a:rPr lang="en-US" sz="1600" dirty="0" smtClean="0">
                <a:latin typeface="+mn-lt"/>
              </a:rPr>
              <a:t>.	287,590</a:t>
            </a:r>
            <a:endParaRPr lang="en-US" sz="1600" dirty="0">
              <a:latin typeface="+mn-lt"/>
            </a:endParaRPr>
          </a:p>
          <a:p>
            <a:pPr>
              <a:tabLst>
                <a:tab pos="7196138" algn="dec"/>
              </a:tabLst>
            </a:pPr>
            <a:r>
              <a:rPr lang="en-US" sz="1600" dirty="0" smtClean="0">
                <a:latin typeface="+mn-lt"/>
              </a:rPr>
              <a:t>        Accounts </a:t>
            </a:r>
            <a:r>
              <a:rPr lang="en-US" sz="1600" dirty="0">
                <a:latin typeface="+mn-lt"/>
              </a:rPr>
              <a:t>Payable and Accrued Expenses . . . . </a:t>
            </a:r>
            <a:r>
              <a:rPr lang="en-US" sz="1600" dirty="0" smtClean="0">
                <a:latin typeface="+mn-lt"/>
              </a:rPr>
              <a:t>	3,422,038</a:t>
            </a:r>
            <a:endParaRPr lang="en-US" sz="1600" dirty="0">
              <a:latin typeface="+mn-lt"/>
            </a:endParaRPr>
          </a:p>
          <a:p>
            <a:pPr>
              <a:tabLst>
                <a:tab pos="5940425" algn="dec"/>
              </a:tabLst>
            </a:pPr>
            <a:r>
              <a:rPr lang="en-US" sz="1600" dirty="0">
                <a:latin typeface="+mn-lt"/>
              </a:rPr>
              <a:t>4. Accounts Payable and Accrued Expenses . . . . . </a:t>
            </a:r>
            <a:r>
              <a:rPr lang="en-US" sz="1600" dirty="0" smtClean="0">
                <a:latin typeface="+mn-lt"/>
              </a:rPr>
              <a:t>.	3,571,969</a:t>
            </a:r>
            <a:endParaRPr lang="en-US" sz="1600" dirty="0">
              <a:latin typeface="+mn-lt"/>
            </a:endParaRPr>
          </a:p>
          <a:p>
            <a:pPr>
              <a:tabLst>
                <a:tab pos="7196138" algn="dec"/>
              </a:tabLst>
            </a:pPr>
            <a:r>
              <a:rPr lang="en-US" sz="1600" dirty="0" smtClean="0">
                <a:latin typeface="+mn-lt"/>
              </a:rPr>
              <a:t>        Cash </a:t>
            </a:r>
            <a:r>
              <a:rPr lang="en-US" sz="1600" dirty="0">
                <a:latin typeface="+mn-lt"/>
              </a:rPr>
              <a:t>. . . . . . . . . . . . . . . . . . . . . . . . . . . . . . . . . </a:t>
            </a:r>
            <a:r>
              <a:rPr lang="en-US" sz="1600" dirty="0" smtClean="0">
                <a:latin typeface="+mn-lt"/>
              </a:rPr>
              <a:t>	3,571,969</a:t>
            </a:r>
            <a:endParaRPr lang="en-US" sz="1600" dirty="0">
              <a:latin typeface="+mn-lt"/>
            </a:endParaRPr>
          </a:p>
        </p:txBody>
      </p:sp>
    </p:spTree>
    <p:extLst>
      <p:ext uri="{BB962C8B-B14F-4D97-AF65-F5344CB8AC3E}">
        <p14:creationId xmlns:p14="http://schemas.microsoft.com/office/powerpoint/2010/main" val="9356939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solidFill>
                  <a:srgbClr val="000000"/>
                </a:solidFill>
              </a:rPr>
              <a:t>Pension Illustrative Transactions </a:t>
            </a:r>
            <a:br>
              <a:rPr lang="en-US" sz="3200" b="1" dirty="0">
                <a:solidFill>
                  <a:srgbClr val="000000"/>
                </a:solidFill>
              </a:rPr>
            </a:br>
            <a:r>
              <a:rPr lang="en-US" sz="2400" b="1" dirty="0" smtClean="0">
                <a:solidFill>
                  <a:srgbClr val="000000"/>
                </a:solidFill>
              </a:rPr>
              <a:t>(2 </a:t>
            </a:r>
            <a:r>
              <a:rPr lang="en-US" sz="2400" b="1" dirty="0">
                <a:solidFill>
                  <a:srgbClr val="000000"/>
                </a:solidFill>
              </a:rPr>
              <a:t>of 4)</a:t>
            </a:r>
            <a:endParaRPr lang="en-US" b="1" dirty="0"/>
          </a:p>
        </p:txBody>
      </p:sp>
      <p:sp>
        <p:nvSpPr>
          <p:cNvPr id="4" name="Rectangle 3"/>
          <p:cNvSpPr/>
          <p:nvPr/>
        </p:nvSpPr>
        <p:spPr>
          <a:xfrm>
            <a:off x="466725" y="1472184"/>
            <a:ext cx="7632357" cy="3293208"/>
          </a:xfrm>
          <a:prstGeom prst="rect">
            <a:avLst/>
          </a:prstGeom>
        </p:spPr>
        <p:txBody>
          <a:bodyPr wrap="square">
            <a:spAutoFit/>
          </a:bodyPr>
          <a:lstStyle/>
          <a:p>
            <a:pPr>
              <a:tabLst>
                <a:tab pos="5940425" algn="dec"/>
              </a:tabLst>
            </a:pPr>
            <a:r>
              <a:rPr lang="en-US" sz="1600" b="1" i="1" dirty="0">
                <a:solidFill>
                  <a:srgbClr val="000000"/>
                </a:solidFill>
                <a:latin typeface="Arial"/>
              </a:rPr>
              <a:t> </a:t>
            </a:r>
            <a:r>
              <a:rPr lang="en-US" sz="1600" b="1" i="1" dirty="0" smtClean="0">
                <a:solidFill>
                  <a:srgbClr val="000000"/>
                </a:solidFill>
                <a:latin typeface="Arial"/>
              </a:rPr>
              <a:t>                                                                                             Debits      </a:t>
            </a:r>
            <a:r>
              <a:rPr lang="en-US" sz="1600" b="1" i="1" dirty="0">
                <a:solidFill>
                  <a:srgbClr val="000000"/>
                </a:solidFill>
                <a:latin typeface="Arial"/>
              </a:rPr>
              <a:t>Credits</a:t>
            </a:r>
            <a:endParaRPr lang="en-US" sz="1600" dirty="0" smtClean="0">
              <a:latin typeface="+mn-lt"/>
            </a:endParaRPr>
          </a:p>
          <a:p>
            <a:pPr>
              <a:tabLst>
                <a:tab pos="5940425" algn="dec"/>
              </a:tabLst>
            </a:pPr>
            <a:r>
              <a:rPr lang="en-US" sz="1600" dirty="0" smtClean="0">
                <a:latin typeface="+mn-lt"/>
              </a:rPr>
              <a:t>5</a:t>
            </a:r>
            <a:r>
              <a:rPr lang="en-US" sz="1600" dirty="0">
                <a:latin typeface="+mn-lt"/>
              </a:rPr>
              <a:t>. </a:t>
            </a:r>
            <a:r>
              <a:rPr lang="en-US" sz="1600" dirty="0" smtClean="0">
                <a:latin typeface="+mn-lt"/>
              </a:rPr>
              <a:t>  Deductions—Refunds </a:t>
            </a:r>
            <a:r>
              <a:rPr lang="en-US" sz="1600" dirty="0">
                <a:latin typeface="+mn-lt"/>
              </a:rPr>
              <a:t>to Terminated Employees . . </a:t>
            </a:r>
            <a:r>
              <a:rPr lang="en-US" sz="1600" dirty="0" smtClean="0">
                <a:latin typeface="+mn-lt"/>
              </a:rPr>
              <a:t>	2,057,265</a:t>
            </a:r>
            <a:endParaRPr lang="en-US" sz="1600" dirty="0">
              <a:latin typeface="+mn-lt"/>
            </a:endParaRPr>
          </a:p>
          <a:p>
            <a:pPr>
              <a:tabLst>
                <a:tab pos="7196138" algn="dec"/>
              </a:tabLst>
            </a:pPr>
            <a:r>
              <a:rPr lang="en-US" sz="1600" dirty="0" smtClean="0">
                <a:latin typeface="+mn-lt"/>
              </a:rPr>
              <a:t>          Cash </a:t>
            </a:r>
            <a:r>
              <a:rPr lang="en-US" sz="1600" dirty="0">
                <a:latin typeface="+mn-lt"/>
              </a:rPr>
              <a:t>. . . . . . . . . . . . . . . . . . . . . . . . . . . . . . . . . . </a:t>
            </a:r>
            <a:r>
              <a:rPr lang="en-US" sz="1600" dirty="0" smtClean="0">
                <a:latin typeface="+mn-lt"/>
              </a:rPr>
              <a:t>                  	 2,057,265</a:t>
            </a:r>
            <a:endParaRPr lang="en-US" sz="1600" dirty="0">
              <a:latin typeface="+mn-lt"/>
            </a:endParaRPr>
          </a:p>
          <a:p>
            <a:pPr>
              <a:tabLst>
                <a:tab pos="5940425" algn="dec"/>
              </a:tabLst>
            </a:pPr>
            <a:r>
              <a:rPr lang="en-US" sz="1600" dirty="0">
                <a:latin typeface="+mn-lt"/>
              </a:rPr>
              <a:t>6a. Cash . . . . . . . . . . . . . . . . . . . . . . . . . . . . . . . . . . . . </a:t>
            </a:r>
            <a:r>
              <a:rPr lang="en-US" sz="1600" dirty="0" smtClean="0">
                <a:latin typeface="+mn-lt"/>
              </a:rPr>
              <a:t>	9,440,769</a:t>
            </a:r>
            <a:endParaRPr lang="en-US" sz="1600" dirty="0">
              <a:latin typeface="+mn-lt"/>
            </a:endParaRPr>
          </a:p>
          <a:p>
            <a:pPr>
              <a:tabLst>
                <a:tab pos="5940425" algn="dec"/>
              </a:tabLst>
            </a:pPr>
            <a:r>
              <a:rPr lang="en-US" sz="1600" dirty="0" smtClean="0">
                <a:latin typeface="+mn-lt"/>
              </a:rPr>
              <a:t>      Interest </a:t>
            </a:r>
            <a:r>
              <a:rPr lang="en-US" sz="1600" dirty="0">
                <a:latin typeface="+mn-lt"/>
              </a:rPr>
              <a:t>Receivable. . . . . . . . . . . . . . . . . . . . . . . . . </a:t>
            </a:r>
            <a:r>
              <a:rPr lang="en-US" sz="1600" dirty="0" smtClean="0">
                <a:latin typeface="+mn-lt"/>
              </a:rPr>
              <a:t>	4,822,076</a:t>
            </a:r>
            <a:endParaRPr lang="en-US" sz="1600" dirty="0">
              <a:latin typeface="+mn-lt"/>
            </a:endParaRPr>
          </a:p>
          <a:p>
            <a:pPr>
              <a:tabLst>
                <a:tab pos="7196138" algn="dec"/>
              </a:tabLst>
            </a:pPr>
            <a:r>
              <a:rPr lang="en-US" sz="1600" dirty="0" smtClean="0">
                <a:latin typeface="+mn-lt"/>
              </a:rPr>
              <a:t>          Additions—Investment </a:t>
            </a:r>
            <a:r>
              <a:rPr lang="en-US" sz="1600" dirty="0">
                <a:latin typeface="+mn-lt"/>
              </a:rPr>
              <a:t>Income . . . . . . . . . . . . . . </a:t>
            </a:r>
            <a:r>
              <a:rPr lang="en-US" sz="1600" dirty="0" smtClean="0">
                <a:latin typeface="+mn-lt"/>
              </a:rPr>
              <a:t>                  	14,262,845</a:t>
            </a:r>
            <a:endParaRPr lang="en-US" sz="1600" dirty="0">
              <a:latin typeface="+mn-lt"/>
            </a:endParaRPr>
          </a:p>
          <a:p>
            <a:pPr>
              <a:tabLst>
                <a:tab pos="5940425" algn="dec"/>
              </a:tabLst>
            </a:pPr>
            <a:r>
              <a:rPr lang="en-US" sz="1600" dirty="0">
                <a:latin typeface="+mn-lt"/>
              </a:rPr>
              <a:t>6b. Investment in Common Stock . . . . . . . . . . . . . . . . . 	</a:t>
            </a:r>
            <a:r>
              <a:rPr lang="en-US" sz="1600" dirty="0" smtClean="0">
                <a:latin typeface="+mn-lt"/>
              </a:rPr>
              <a:t>3,427,600</a:t>
            </a:r>
            <a:endParaRPr lang="en-US" sz="1600" dirty="0">
              <a:latin typeface="+mn-lt"/>
            </a:endParaRPr>
          </a:p>
          <a:p>
            <a:pPr>
              <a:tabLst>
                <a:tab pos="5940425" algn="dec"/>
              </a:tabLst>
            </a:pPr>
            <a:r>
              <a:rPr lang="en-US" sz="1600" dirty="0" smtClean="0">
                <a:latin typeface="+mn-lt"/>
              </a:rPr>
              <a:t>      Deductions—Change </a:t>
            </a:r>
            <a:r>
              <a:rPr lang="en-US" sz="1600" dirty="0">
                <a:latin typeface="+mn-lt"/>
              </a:rPr>
              <a:t>in Fair Value of Investments </a:t>
            </a:r>
            <a:r>
              <a:rPr lang="en-US" sz="1600" dirty="0" smtClean="0">
                <a:latin typeface="+mn-lt"/>
              </a:rPr>
              <a:t>.	2,198,782</a:t>
            </a:r>
            <a:endParaRPr lang="en-US" sz="1600" dirty="0">
              <a:latin typeface="+mn-lt"/>
            </a:endParaRPr>
          </a:p>
          <a:p>
            <a:pPr>
              <a:tabLst>
                <a:tab pos="7196138" algn="dec"/>
              </a:tabLst>
            </a:pPr>
            <a:r>
              <a:rPr lang="en-US" sz="1600" dirty="0" smtClean="0">
                <a:latin typeface="+mn-lt"/>
              </a:rPr>
              <a:t>           Investment </a:t>
            </a:r>
            <a:r>
              <a:rPr lang="en-US" sz="1600" dirty="0">
                <a:latin typeface="+mn-lt"/>
              </a:rPr>
              <a:t>in Bonds . . . . . . . . . . . . . . . . . . . . . . </a:t>
            </a:r>
            <a:r>
              <a:rPr lang="en-US" sz="1600" dirty="0" smtClean="0">
                <a:latin typeface="+mn-lt"/>
              </a:rPr>
              <a:t>.	 5,626,382</a:t>
            </a:r>
            <a:endParaRPr lang="en-US" sz="1600" dirty="0">
              <a:latin typeface="+mn-lt"/>
            </a:endParaRPr>
          </a:p>
          <a:p>
            <a:pPr>
              <a:tabLst>
                <a:tab pos="5940425" algn="dec"/>
              </a:tabLst>
            </a:pPr>
            <a:r>
              <a:rPr lang="en-US" sz="1600" dirty="0" smtClean="0">
                <a:latin typeface="+mn-lt"/>
              </a:rPr>
              <a:t>7</a:t>
            </a:r>
            <a:r>
              <a:rPr lang="en-US" sz="1600" dirty="0">
                <a:latin typeface="+mn-lt"/>
              </a:rPr>
              <a:t>. Cash . . . . . . . . . . . . . . . . . . . . . . . . . . . . . . . . . . . . . </a:t>
            </a:r>
            <a:r>
              <a:rPr lang="en-US" sz="1600" dirty="0" smtClean="0">
                <a:latin typeface="+mn-lt"/>
              </a:rPr>
              <a:t>.	1,354,568</a:t>
            </a:r>
            <a:endParaRPr lang="en-US" sz="1600" dirty="0">
              <a:latin typeface="+mn-lt"/>
            </a:endParaRPr>
          </a:p>
          <a:p>
            <a:pPr>
              <a:tabLst>
                <a:tab pos="7196138" algn="dec"/>
              </a:tabLst>
            </a:pPr>
            <a:r>
              <a:rPr lang="en-US" sz="1600" dirty="0" smtClean="0">
                <a:latin typeface="+mn-lt"/>
              </a:rPr>
              <a:t>          Commercial </a:t>
            </a:r>
            <a:r>
              <a:rPr lang="en-US" sz="1600" dirty="0">
                <a:latin typeface="+mn-lt"/>
              </a:rPr>
              <a:t>Paper and Repurchase Agreements</a:t>
            </a:r>
            <a:r>
              <a:rPr lang="en-US" sz="1600" dirty="0" smtClean="0">
                <a:latin typeface="+mn-lt"/>
              </a:rPr>
              <a:t>.	1,354,568</a:t>
            </a:r>
            <a:endParaRPr lang="en-US" sz="1600" dirty="0">
              <a:latin typeface="+mn-lt"/>
            </a:endParaRPr>
          </a:p>
        </p:txBody>
      </p:sp>
    </p:spTree>
    <p:extLst>
      <p:ext uri="{BB962C8B-B14F-4D97-AF65-F5344CB8AC3E}">
        <p14:creationId xmlns:p14="http://schemas.microsoft.com/office/powerpoint/2010/main" val="12421831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Fiduciary Funds</a:t>
            </a:r>
            <a:endParaRPr lang="en-US" sz="3200" b="1" dirty="0"/>
          </a:p>
        </p:txBody>
      </p:sp>
      <p:graphicFrame>
        <p:nvGraphicFramePr>
          <p:cNvPr id="3" name="Diagram 2"/>
          <p:cNvGraphicFramePr/>
          <p:nvPr>
            <p:extLst>
              <p:ext uri="{D42A27DB-BD31-4B8C-83A1-F6EECF244321}">
                <p14:modId xmlns:p14="http://schemas.microsoft.com/office/powerpoint/2010/main" val="352823856"/>
              </p:ext>
            </p:extLst>
          </p:nvPr>
        </p:nvGraphicFramePr>
        <p:xfrm>
          <a:off x="457199" y="1509823"/>
          <a:ext cx="7304567" cy="4167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05869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solidFill>
                  <a:srgbClr val="000000"/>
                </a:solidFill>
              </a:rPr>
              <a:t>Pension Illustrative Transactions </a:t>
            </a:r>
            <a:r>
              <a:rPr lang="en-US" b="1" dirty="0">
                <a:solidFill>
                  <a:srgbClr val="000000"/>
                </a:solidFill>
              </a:rPr>
              <a:t/>
            </a:r>
            <a:br>
              <a:rPr lang="en-US" b="1" dirty="0">
                <a:solidFill>
                  <a:srgbClr val="000000"/>
                </a:solidFill>
              </a:rPr>
            </a:br>
            <a:r>
              <a:rPr lang="en-US" sz="2400" b="1" dirty="0" smtClean="0">
                <a:solidFill>
                  <a:srgbClr val="000000"/>
                </a:solidFill>
              </a:rPr>
              <a:t>(3 </a:t>
            </a:r>
            <a:r>
              <a:rPr lang="en-US" sz="2400" b="1" dirty="0">
                <a:solidFill>
                  <a:srgbClr val="000000"/>
                </a:solidFill>
              </a:rPr>
              <a:t>of 4)</a:t>
            </a:r>
            <a:endParaRPr lang="en-US" b="1" dirty="0"/>
          </a:p>
        </p:txBody>
      </p:sp>
      <p:sp>
        <p:nvSpPr>
          <p:cNvPr id="4" name="Rectangle 3"/>
          <p:cNvSpPr/>
          <p:nvPr/>
        </p:nvSpPr>
        <p:spPr>
          <a:xfrm>
            <a:off x="466725" y="1472184"/>
            <a:ext cx="7632358" cy="2406812"/>
          </a:xfrm>
          <a:prstGeom prst="rect">
            <a:avLst/>
          </a:prstGeom>
        </p:spPr>
        <p:txBody>
          <a:bodyPr wrap="square">
            <a:spAutoFit/>
          </a:bodyPr>
          <a:lstStyle/>
          <a:p>
            <a:r>
              <a:rPr lang="en-US" sz="1600" b="1" i="1" dirty="0" smtClean="0">
                <a:solidFill>
                  <a:srgbClr val="000000"/>
                </a:solidFill>
                <a:latin typeface="Arial"/>
              </a:rPr>
              <a:t>                                                                                              </a:t>
            </a:r>
            <a:r>
              <a:rPr lang="en-US" sz="1600" b="1" i="1" dirty="0">
                <a:solidFill>
                  <a:srgbClr val="000000"/>
                </a:solidFill>
                <a:latin typeface="Arial"/>
              </a:rPr>
              <a:t>Debits      Credits</a:t>
            </a:r>
            <a:endParaRPr lang="en-US" sz="1600" dirty="0" smtClean="0">
              <a:latin typeface="+mn-lt"/>
            </a:endParaRPr>
          </a:p>
          <a:p>
            <a:pPr>
              <a:tabLst>
                <a:tab pos="5940425" algn="dec"/>
              </a:tabLst>
            </a:pPr>
            <a:r>
              <a:rPr lang="en-US" sz="1600" dirty="0" smtClean="0">
                <a:latin typeface="+mn-lt"/>
              </a:rPr>
              <a:t>8a</a:t>
            </a:r>
            <a:r>
              <a:rPr lang="en-US" sz="1600" dirty="0">
                <a:latin typeface="+mn-lt"/>
              </a:rPr>
              <a:t>. Cash . . . . . . . . . . . . . . . . . . . . . . . . . . . . . . . . . . . </a:t>
            </a:r>
            <a:r>
              <a:rPr lang="en-US" sz="1600" dirty="0" smtClean="0">
                <a:latin typeface="+mn-lt"/>
              </a:rPr>
              <a:t>.</a:t>
            </a:r>
            <a:r>
              <a:rPr lang="en-US" sz="1600" dirty="0">
                <a:latin typeface="+mn-lt"/>
              </a:rPr>
              <a:t>	</a:t>
            </a:r>
            <a:r>
              <a:rPr lang="en-US" sz="1600" dirty="0" smtClean="0">
                <a:latin typeface="+mn-lt"/>
              </a:rPr>
              <a:t>6,293,867</a:t>
            </a:r>
            <a:endParaRPr lang="en-US" sz="1600" dirty="0">
              <a:latin typeface="+mn-lt"/>
            </a:endParaRPr>
          </a:p>
          <a:p>
            <a:pPr>
              <a:tabLst>
                <a:tab pos="7196138" algn="dec"/>
              </a:tabLst>
            </a:pPr>
            <a:r>
              <a:rPr lang="en-US" sz="1600" dirty="0" smtClean="0">
                <a:latin typeface="+mn-lt"/>
              </a:rPr>
              <a:t>           Investment </a:t>
            </a:r>
            <a:r>
              <a:rPr lang="en-US" sz="1600" dirty="0">
                <a:latin typeface="+mn-lt"/>
              </a:rPr>
              <a:t>in Common Stocks. . . . . . . . . . . . . </a:t>
            </a:r>
            <a:r>
              <a:rPr lang="en-US" sz="1600" dirty="0" smtClean="0">
                <a:latin typeface="+mn-lt"/>
              </a:rPr>
              <a:t>.	6,293,867</a:t>
            </a:r>
            <a:endParaRPr lang="en-US" sz="1600" dirty="0">
              <a:latin typeface="+mn-lt"/>
            </a:endParaRPr>
          </a:p>
          <a:p>
            <a:pPr>
              <a:tabLst>
                <a:tab pos="5940425" algn="dec"/>
              </a:tabLst>
            </a:pPr>
            <a:r>
              <a:rPr lang="en-US" sz="1600" dirty="0">
                <a:latin typeface="+mn-lt"/>
              </a:rPr>
              <a:t>8b. Investment in Bonds . . . . . . . . . . . . . . . . . . . . . . . </a:t>
            </a:r>
            <a:r>
              <a:rPr lang="en-US" sz="1600" dirty="0" smtClean="0">
                <a:latin typeface="+mn-lt"/>
              </a:rPr>
              <a:t>.	33,987,470</a:t>
            </a:r>
            <a:endParaRPr lang="en-US" sz="1600" dirty="0">
              <a:latin typeface="+mn-lt"/>
            </a:endParaRPr>
          </a:p>
          <a:p>
            <a:pPr>
              <a:tabLst>
                <a:tab pos="5940425" algn="dec"/>
              </a:tabLst>
            </a:pPr>
            <a:r>
              <a:rPr lang="en-US" sz="1600" dirty="0" smtClean="0">
                <a:latin typeface="+mn-lt"/>
              </a:rPr>
              <a:t>      Investment </a:t>
            </a:r>
            <a:r>
              <a:rPr lang="en-US" sz="1600" dirty="0">
                <a:latin typeface="+mn-lt"/>
              </a:rPr>
              <a:t>in Common Stocks . . . . . . . . . . . . . . . </a:t>
            </a:r>
            <a:r>
              <a:rPr lang="en-US" sz="1600" dirty="0" smtClean="0">
                <a:latin typeface="+mn-lt"/>
              </a:rPr>
              <a:t>.	1,536,364</a:t>
            </a:r>
            <a:endParaRPr lang="en-US" sz="1600" dirty="0">
              <a:latin typeface="+mn-lt"/>
            </a:endParaRPr>
          </a:p>
          <a:p>
            <a:pPr>
              <a:tabLst>
                <a:tab pos="7196138" algn="dec"/>
              </a:tabLst>
            </a:pPr>
            <a:r>
              <a:rPr lang="en-US" sz="1600" dirty="0" smtClean="0">
                <a:latin typeface="+mn-lt"/>
              </a:rPr>
              <a:t>           Cash </a:t>
            </a:r>
            <a:r>
              <a:rPr lang="en-US" sz="1600" dirty="0">
                <a:latin typeface="+mn-lt"/>
              </a:rPr>
              <a:t>. . . . . . . . . . . . . . . . . . . . . . . . . . . . . . . . . </a:t>
            </a:r>
            <a:r>
              <a:rPr lang="en-US" sz="1600" dirty="0" smtClean="0">
                <a:latin typeface="+mn-lt"/>
              </a:rPr>
              <a:t>.	35,523,834</a:t>
            </a:r>
            <a:endParaRPr lang="en-US" sz="1600" dirty="0">
              <a:latin typeface="+mn-lt"/>
            </a:endParaRPr>
          </a:p>
          <a:p>
            <a:pPr>
              <a:tabLst>
                <a:tab pos="5940425" algn="dec"/>
              </a:tabLst>
            </a:pPr>
            <a:r>
              <a:rPr lang="en-US" sz="1600" dirty="0">
                <a:latin typeface="+mn-lt"/>
              </a:rPr>
              <a:t>9. </a:t>
            </a:r>
            <a:r>
              <a:rPr lang="en-US" sz="1600" dirty="0" smtClean="0">
                <a:latin typeface="+mn-lt"/>
              </a:rPr>
              <a:t>  Deductions—Administrative </a:t>
            </a:r>
            <a:r>
              <a:rPr lang="en-US" sz="1600" dirty="0">
                <a:latin typeface="+mn-lt"/>
              </a:rPr>
              <a:t>Expenses . . . . . . . . . </a:t>
            </a:r>
            <a:r>
              <a:rPr lang="en-US" sz="1600" dirty="0" smtClean="0">
                <a:latin typeface="+mn-lt"/>
              </a:rPr>
              <a:t>.	568,219</a:t>
            </a:r>
            <a:endParaRPr lang="en-US" sz="1600" dirty="0">
              <a:latin typeface="+mn-lt"/>
            </a:endParaRPr>
          </a:p>
          <a:p>
            <a:pPr>
              <a:tabLst>
                <a:tab pos="7196138" algn="dec"/>
              </a:tabLst>
            </a:pPr>
            <a:r>
              <a:rPr lang="en-US" sz="1600" dirty="0" smtClean="0">
                <a:latin typeface="+mn-lt"/>
              </a:rPr>
              <a:t>           Cash </a:t>
            </a:r>
            <a:r>
              <a:rPr lang="en-US" sz="1600" dirty="0">
                <a:latin typeface="+mn-lt"/>
              </a:rPr>
              <a:t>. . . . . . . . . . . . . . . . . . . . . . . . . . . . . . . . . </a:t>
            </a:r>
            <a:r>
              <a:rPr lang="en-US" sz="1600" dirty="0" smtClean="0">
                <a:latin typeface="+mn-lt"/>
              </a:rPr>
              <a:t>.	568,219</a:t>
            </a:r>
            <a:endParaRPr lang="en-US" sz="1600" dirty="0">
              <a:latin typeface="+mn-lt"/>
            </a:endParaRPr>
          </a:p>
        </p:txBody>
      </p:sp>
    </p:spTree>
    <p:extLst>
      <p:ext uri="{BB962C8B-B14F-4D97-AF65-F5344CB8AC3E}">
        <p14:creationId xmlns:p14="http://schemas.microsoft.com/office/powerpoint/2010/main" val="25447043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solidFill>
                  <a:srgbClr val="000000"/>
                </a:solidFill>
              </a:rPr>
              <a:t>Pension Illustrative Transactions </a:t>
            </a:r>
            <a:br>
              <a:rPr lang="en-US" sz="3200" b="1" dirty="0">
                <a:solidFill>
                  <a:srgbClr val="000000"/>
                </a:solidFill>
              </a:rPr>
            </a:br>
            <a:r>
              <a:rPr lang="en-US" sz="2400" b="1" dirty="0" smtClean="0">
                <a:solidFill>
                  <a:srgbClr val="000000"/>
                </a:solidFill>
              </a:rPr>
              <a:t>(4 </a:t>
            </a:r>
            <a:r>
              <a:rPr lang="en-US" sz="2400" b="1" dirty="0">
                <a:solidFill>
                  <a:srgbClr val="000000"/>
                </a:solidFill>
              </a:rPr>
              <a:t>of 4)</a:t>
            </a:r>
            <a:endParaRPr lang="en-US" b="1" dirty="0"/>
          </a:p>
        </p:txBody>
      </p:sp>
      <p:sp>
        <p:nvSpPr>
          <p:cNvPr id="4" name="Rectangle 3"/>
          <p:cNvSpPr/>
          <p:nvPr/>
        </p:nvSpPr>
        <p:spPr>
          <a:xfrm>
            <a:off x="466723" y="1472184"/>
            <a:ext cx="7632360" cy="2997743"/>
          </a:xfrm>
          <a:prstGeom prst="rect">
            <a:avLst/>
          </a:prstGeom>
        </p:spPr>
        <p:txBody>
          <a:bodyPr wrap="square">
            <a:spAutoFit/>
          </a:bodyPr>
          <a:lstStyle/>
          <a:p>
            <a:r>
              <a:rPr lang="en-US" sz="1600" b="1" i="1" dirty="0">
                <a:solidFill>
                  <a:srgbClr val="000000"/>
                </a:solidFill>
                <a:latin typeface="Arial"/>
              </a:rPr>
              <a:t> </a:t>
            </a:r>
            <a:r>
              <a:rPr lang="en-US" sz="1600" b="1" i="1" dirty="0" smtClean="0">
                <a:solidFill>
                  <a:srgbClr val="000000"/>
                </a:solidFill>
                <a:latin typeface="Arial"/>
              </a:rPr>
              <a:t>                                                                                             Debits      </a:t>
            </a:r>
            <a:r>
              <a:rPr lang="en-US" sz="1600" b="1" i="1" dirty="0">
                <a:solidFill>
                  <a:srgbClr val="000000"/>
                </a:solidFill>
                <a:latin typeface="Arial"/>
              </a:rPr>
              <a:t>Credits</a:t>
            </a:r>
            <a:endParaRPr lang="en-US" sz="1600" dirty="0" smtClean="0">
              <a:latin typeface="+mn-lt"/>
            </a:endParaRPr>
          </a:p>
          <a:p>
            <a:pPr>
              <a:tabLst>
                <a:tab pos="5940425" algn="dec"/>
              </a:tabLst>
            </a:pPr>
            <a:r>
              <a:rPr lang="en-US" sz="1600" dirty="0" smtClean="0">
                <a:latin typeface="+mn-lt"/>
              </a:rPr>
              <a:t>10</a:t>
            </a:r>
            <a:r>
              <a:rPr lang="en-US" sz="1600" dirty="0">
                <a:latin typeface="+mn-lt"/>
              </a:rPr>
              <a:t>. Additions—Member Contributions . . . . . . . . . . . . </a:t>
            </a:r>
            <a:r>
              <a:rPr lang="en-US" sz="1600" dirty="0" smtClean="0">
                <a:latin typeface="+mn-lt"/>
              </a:rPr>
              <a:t>.	8,009,400</a:t>
            </a:r>
            <a:endParaRPr lang="en-US" sz="1600" dirty="0">
              <a:latin typeface="+mn-lt"/>
            </a:endParaRPr>
          </a:p>
          <a:p>
            <a:pPr>
              <a:tabLst>
                <a:tab pos="5940425" algn="dec"/>
              </a:tabLst>
            </a:pPr>
            <a:r>
              <a:rPr lang="en-US" sz="1600" dirty="0" smtClean="0">
                <a:latin typeface="+mn-lt"/>
              </a:rPr>
              <a:t>      Additions—Employer </a:t>
            </a:r>
            <a:r>
              <a:rPr lang="en-US" sz="1600" dirty="0">
                <a:latin typeface="+mn-lt"/>
              </a:rPr>
              <a:t>Contributions. . . . . . . . . . . . 	</a:t>
            </a:r>
            <a:r>
              <a:rPr lang="en-US" sz="1600" dirty="0" smtClean="0">
                <a:latin typeface="+mn-lt"/>
              </a:rPr>
              <a:t>14,126,292</a:t>
            </a:r>
            <a:endParaRPr lang="en-US" sz="1600" dirty="0">
              <a:latin typeface="+mn-lt"/>
            </a:endParaRPr>
          </a:p>
          <a:p>
            <a:pPr>
              <a:tabLst>
                <a:tab pos="5940425" algn="dec"/>
              </a:tabLst>
            </a:pPr>
            <a:r>
              <a:rPr lang="en-US" sz="1600" dirty="0" smtClean="0">
                <a:latin typeface="+mn-lt"/>
              </a:rPr>
              <a:t>      Additions—Investment </a:t>
            </a:r>
            <a:r>
              <a:rPr lang="en-US" sz="1600" dirty="0">
                <a:latin typeface="+mn-lt"/>
              </a:rPr>
              <a:t>Income . . . . . . . . . . . . . . </a:t>
            </a:r>
            <a:r>
              <a:rPr lang="en-US" sz="1600" dirty="0" smtClean="0">
                <a:latin typeface="+mn-lt"/>
              </a:rPr>
              <a:t>.	14,262,845</a:t>
            </a:r>
            <a:endParaRPr lang="en-US" sz="1600" dirty="0">
              <a:latin typeface="+mn-lt"/>
            </a:endParaRPr>
          </a:p>
          <a:p>
            <a:pPr>
              <a:tabLst>
                <a:tab pos="7196138" algn="dec"/>
              </a:tabLst>
            </a:pPr>
            <a:r>
              <a:rPr lang="en-US" sz="1600" dirty="0" smtClean="0">
                <a:latin typeface="+mn-lt"/>
              </a:rPr>
              <a:t>          Deductions—Annuity </a:t>
            </a:r>
            <a:r>
              <a:rPr lang="en-US" sz="1600" dirty="0">
                <a:latin typeface="+mn-lt"/>
              </a:rPr>
              <a:t>Benefits . . . . . . . . . . . . . . </a:t>
            </a:r>
            <a:r>
              <a:rPr lang="en-US" sz="1600" dirty="0" smtClean="0">
                <a:latin typeface="+mn-lt"/>
              </a:rPr>
              <a:t>.	3,134,448</a:t>
            </a:r>
            <a:endParaRPr lang="en-US" sz="1600" dirty="0">
              <a:latin typeface="+mn-lt"/>
            </a:endParaRPr>
          </a:p>
          <a:p>
            <a:pPr>
              <a:tabLst>
                <a:tab pos="7196138" algn="dec"/>
              </a:tabLst>
            </a:pPr>
            <a:r>
              <a:rPr lang="en-US" sz="1600" dirty="0" smtClean="0">
                <a:latin typeface="+mn-lt"/>
              </a:rPr>
              <a:t>          Deductions—Disability </a:t>
            </a:r>
            <a:r>
              <a:rPr lang="en-US" sz="1600" dirty="0">
                <a:latin typeface="+mn-lt"/>
              </a:rPr>
              <a:t>Benefits . . . . . . . . . . . . . </a:t>
            </a:r>
            <a:r>
              <a:rPr lang="en-US" sz="1600" dirty="0" smtClean="0">
                <a:latin typeface="+mn-lt"/>
              </a:rPr>
              <a:t>.	287,590</a:t>
            </a:r>
            <a:endParaRPr lang="en-US" sz="1600" dirty="0">
              <a:latin typeface="+mn-lt"/>
            </a:endParaRPr>
          </a:p>
          <a:p>
            <a:pPr>
              <a:tabLst>
                <a:tab pos="7196138" algn="dec"/>
              </a:tabLst>
            </a:pPr>
            <a:r>
              <a:rPr lang="en-US" sz="1600" dirty="0" smtClean="0">
                <a:latin typeface="+mn-lt"/>
              </a:rPr>
              <a:t>          Deductions—Refunds </a:t>
            </a:r>
            <a:r>
              <a:rPr lang="en-US" sz="1600" dirty="0">
                <a:latin typeface="+mn-lt"/>
              </a:rPr>
              <a:t>to Terminated Employees</a:t>
            </a:r>
            <a:r>
              <a:rPr lang="en-US" sz="1600" dirty="0" smtClean="0">
                <a:latin typeface="+mn-lt"/>
              </a:rPr>
              <a:t>.	2,057,265</a:t>
            </a:r>
            <a:endParaRPr lang="en-US" sz="1600" dirty="0">
              <a:latin typeface="+mn-lt"/>
            </a:endParaRPr>
          </a:p>
          <a:p>
            <a:pPr>
              <a:tabLst>
                <a:tab pos="7196138" algn="dec"/>
              </a:tabLst>
            </a:pPr>
            <a:r>
              <a:rPr lang="en-US" sz="1600" dirty="0" smtClean="0">
                <a:latin typeface="+mn-lt"/>
              </a:rPr>
              <a:t>          Deductions—Administrative </a:t>
            </a:r>
            <a:r>
              <a:rPr lang="en-US" sz="1600" dirty="0">
                <a:latin typeface="+mn-lt"/>
              </a:rPr>
              <a:t>Expenses . . . . . . . </a:t>
            </a:r>
            <a:r>
              <a:rPr lang="en-US" sz="1600" dirty="0" smtClean="0">
                <a:latin typeface="+mn-lt"/>
              </a:rPr>
              <a:t>.	568,219</a:t>
            </a:r>
            <a:endParaRPr lang="en-US" sz="1600" dirty="0">
              <a:latin typeface="+mn-lt"/>
            </a:endParaRPr>
          </a:p>
          <a:p>
            <a:pPr>
              <a:tabLst>
                <a:tab pos="7196138" algn="dec"/>
              </a:tabLst>
            </a:pPr>
            <a:r>
              <a:rPr lang="en-US" sz="1600" dirty="0" smtClean="0">
                <a:latin typeface="+mn-lt"/>
              </a:rPr>
              <a:t>          Deductions—Change </a:t>
            </a:r>
            <a:r>
              <a:rPr lang="en-US" sz="1600" dirty="0">
                <a:latin typeface="+mn-lt"/>
              </a:rPr>
              <a:t>in Fair Value of </a:t>
            </a:r>
            <a:r>
              <a:rPr lang="en-US" sz="1600" dirty="0" smtClean="0">
                <a:latin typeface="+mn-lt"/>
              </a:rPr>
              <a:t>Investments	2,198,782</a:t>
            </a:r>
            <a:endParaRPr lang="en-US" sz="1600" dirty="0">
              <a:latin typeface="+mn-lt"/>
            </a:endParaRPr>
          </a:p>
          <a:p>
            <a:pPr>
              <a:tabLst>
                <a:tab pos="7196138" algn="dec"/>
              </a:tabLst>
            </a:pPr>
            <a:r>
              <a:rPr lang="en-US" sz="1600" dirty="0" smtClean="0">
                <a:latin typeface="+mn-lt"/>
              </a:rPr>
              <a:t>          Net </a:t>
            </a:r>
            <a:r>
              <a:rPr lang="en-US" sz="1600" dirty="0">
                <a:latin typeface="+mn-lt"/>
              </a:rPr>
              <a:t>Position Held in Trust for Pension Benefits . </a:t>
            </a:r>
            <a:r>
              <a:rPr lang="en-US" sz="1600" dirty="0" smtClean="0">
                <a:latin typeface="+mn-lt"/>
              </a:rPr>
              <a:t>.	28,152,233</a:t>
            </a:r>
            <a:endParaRPr lang="en-US" sz="1600" dirty="0">
              <a:latin typeface="+mn-lt"/>
            </a:endParaRPr>
          </a:p>
        </p:txBody>
      </p:sp>
    </p:spTree>
    <p:extLst>
      <p:ext uri="{BB962C8B-B14F-4D97-AF65-F5344CB8AC3E}">
        <p14:creationId xmlns:p14="http://schemas.microsoft.com/office/powerpoint/2010/main" val="36573035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Employer’s Pension Accounting</a:t>
            </a:r>
            <a:endParaRPr lang="en-US" sz="3200" b="1" dirty="0"/>
          </a:p>
        </p:txBody>
      </p:sp>
      <p:sp>
        <p:nvSpPr>
          <p:cNvPr id="3" name="Content Placeholder 2"/>
          <p:cNvSpPr>
            <a:spLocks noGrp="1"/>
          </p:cNvSpPr>
          <p:nvPr>
            <p:ph idx="1"/>
          </p:nvPr>
        </p:nvSpPr>
        <p:spPr>
          <a:xfrm>
            <a:off x="411163" y="1567089"/>
            <a:ext cx="7407275" cy="3921125"/>
          </a:xfrm>
        </p:spPr>
        <p:txBody>
          <a:bodyPr/>
          <a:lstStyle/>
          <a:p>
            <a:pPr>
              <a:spcBef>
                <a:spcPts val="1200"/>
              </a:spcBef>
            </a:pPr>
            <a:r>
              <a:rPr lang="en-US" sz="2400" dirty="0" smtClean="0"/>
              <a:t>Employer pension-related expenses, expenditures, deferred outflows of resources, applicable liabilities, and deferred inflows of resources are recorded within fund and government-wide financial statements.</a:t>
            </a:r>
          </a:p>
          <a:p>
            <a:pPr>
              <a:spcBef>
                <a:spcPts val="1200"/>
              </a:spcBef>
            </a:pPr>
            <a:r>
              <a:rPr lang="en-US" sz="2400" dirty="0" smtClean="0"/>
              <a:t>Primary </a:t>
            </a:r>
            <a:r>
              <a:rPr lang="en-US" sz="2400" dirty="0"/>
              <a:t>measures to be calculated </a:t>
            </a:r>
            <a:r>
              <a:rPr lang="en-US" sz="2400" dirty="0" smtClean="0"/>
              <a:t>and reported are the net pension liability and the pension expense or expenditure.  </a:t>
            </a:r>
            <a:endParaRPr lang="en-US" sz="2400" dirty="0"/>
          </a:p>
        </p:txBody>
      </p:sp>
    </p:spTree>
    <p:extLst>
      <p:ext uri="{BB962C8B-B14F-4D97-AF65-F5344CB8AC3E}">
        <p14:creationId xmlns:p14="http://schemas.microsoft.com/office/powerpoint/2010/main" val="39104756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Net Pension Liability</a:t>
            </a:r>
            <a:endParaRPr lang="en-US" sz="3200" b="1" dirty="0"/>
          </a:p>
        </p:txBody>
      </p:sp>
      <p:sp>
        <p:nvSpPr>
          <p:cNvPr id="3" name="Content Placeholder 2"/>
          <p:cNvSpPr>
            <a:spLocks noGrp="1"/>
          </p:cNvSpPr>
          <p:nvPr>
            <p:ph idx="1"/>
          </p:nvPr>
        </p:nvSpPr>
        <p:spPr>
          <a:xfrm>
            <a:off x="411163" y="1469118"/>
            <a:ext cx="7407275" cy="3921125"/>
          </a:xfrm>
        </p:spPr>
        <p:txBody>
          <a:bodyPr/>
          <a:lstStyle/>
          <a:p>
            <a:pPr>
              <a:spcBef>
                <a:spcPts val="1200"/>
              </a:spcBef>
            </a:pPr>
            <a:r>
              <a:rPr lang="en-US" sz="2200" dirty="0" smtClean="0"/>
              <a:t>Net pension liability represents the employer’s unfunded pension liability, which is the difference between the total pension liability and </a:t>
            </a:r>
            <a:r>
              <a:rPr lang="en-US" sz="2200" dirty="0">
                <a:ea typeface="Calibri"/>
              </a:rPr>
              <a:t>the amount of fiduciary net position held for future pension </a:t>
            </a:r>
            <a:r>
              <a:rPr lang="en-US" sz="2200" dirty="0" smtClean="0">
                <a:ea typeface="Calibri"/>
              </a:rPr>
              <a:t>payments.</a:t>
            </a:r>
            <a:endParaRPr lang="en-US" sz="2200" dirty="0" smtClean="0"/>
          </a:p>
          <a:p>
            <a:pPr>
              <a:spcBef>
                <a:spcPts val="1200"/>
              </a:spcBef>
            </a:pPr>
            <a:r>
              <a:rPr lang="en-US" sz="2200" dirty="0" smtClean="0">
                <a:ea typeface="Calibri"/>
              </a:rPr>
              <a:t>Total </a:t>
            </a:r>
            <a:r>
              <a:rPr lang="en-US" sz="2200" dirty="0">
                <a:ea typeface="Calibri"/>
              </a:rPr>
              <a:t>pension liability represents the portion of the present value of projected benefit payments to be provided through the pension plan to current active and inactive employees that is attributed to those employees’ past periods of service based on actuarial valuations generally required to be performed at least every two years. </a:t>
            </a:r>
            <a:endParaRPr lang="en-US" sz="2200" dirty="0"/>
          </a:p>
        </p:txBody>
      </p:sp>
    </p:spTree>
    <p:extLst>
      <p:ext uri="{BB962C8B-B14F-4D97-AF65-F5344CB8AC3E}">
        <p14:creationId xmlns:p14="http://schemas.microsoft.com/office/powerpoint/2010/main" val="205460631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Pension Expenditure</a:t>
            </a:r>
            <a:endParaRPr lang="en-US" sz="3200" b="1" dirty="0"/>
          </a:p>
        </p:txBody>
      </p:sp>
      <p:graphicFrame>
        <p:nvGraphicFramePr>
          <p:cNvPr id="4" name="Diagram 3"/>
          <p:cNvGraphicFramePr/>
          <p:nvPr>
            <p:extLst>
              <p:ext uri="{D42A27DB-BD31-4B8C-83A1-F6EECF244321}">
                <p14:modId xmlns:p14="http://schemas.microsoft.com/office/powerpoint/2010/main" val="775511342"/>
              </p:ext>
            </p:extLst>
          </p:nvPr>
        </p:nvGraphicFramePr>
        <p:xfrm>
          <a:off x="468351" y="1477537"/>
          <a:ext cx="7292897" cy="4287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3200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Pension Expense</a:t>
            </a:r>
            <a:endParaRPr lang="en-US" sz="3200" b="1" dirty="0"/>
          </a:p>
        </p:txBody>
      </p:sp>
      <p:sp>
        <p:nvSpPr>
          <p:cNvPr id="3" name="Rectangle 2"/>
          <p:cNvSpPr/>
          <p:nvPr/>
        </p:nvSpPr>
        <p:spPr>
          <a:xfrm>
            <a:off x="228601" y="1645177"/>
            <a:ext cx="7772400" cy="3277820"/>
          </a:xfrm>
          <a:prstGeom prst="rect">
            <a:avLst/>
          </a:prstGeom>
        </p:spPr>
        <p:txBody>
          <a:bodyPr wrap="square">
            <a:spAutoFit/>
          </a:bodyPr>
          <a:lstStyle/>
          <a:p>
            <a:pPr marL="640080" marR="0">
              <a:lnSpc>
                <a:spcPct val="115000"/>
              </a:lnSpc>
              <a:spcBef>
                <a:spcPts val="0"/>
              </a:spcBef>
              <a:spcAft>
                <a:spcPts val="0"/>
              </a:spcAft>
            </a:pPr>
            <a:r>
              <a:rPr lang="en-US" sz="2000" dirty="0">
                <a:solidFill>
                  <a:srgbClr val="000000"/>
                </a:solidFill>
                <a:latin typeface="+mn-lt"/>
                <a:ea typeface="Calibri"/>
                <a:cs typeface="TimesNewRomanPS"/>
              </a:rPr>
              <a:t>Service cost (actuarially determined benefits related to </a:t>
            </a:r>
            <a:r>
              <a:rPr lang="en-US" sz="2000" dirty="0" smtClean="0">
                <a:solidFill>
                  <a:srgbClr val="000000"/>
                </a:solidFill>
                <a:latin typeface="+mn-lt"/>
                <a:ea typeface="Calibri"/>
                <a:cs typeface="TimesNewRomanPS"/>
              </a:rPr>
              <a:t>current </a:t>
            </a:r>
            <a:r>
              <a:rPr lang="en-US" sz="2000" dirty="0">
                <a:solidFill>
                  <a:srgbClr val="000000"/>
                </a:solidFill>
                <a:latin typeface="+mn-lt"/>
                <a:ea typeface="Calibri"/>
                <a:cs typeface="TimesNewRomanPS"/>
              </a:rPr>
              <a:t>year)</a:t>
            </a:r>
            <a:endParaRPr lang="en-US" sz="2000" dirty="0">
              <a:latin typeface="+mn-lt"/>
              <a:ea typeface="Calibri"/>
              <a:cs typeface="Times New Roman"/>
            </a:endParaRPr>
          </a:p>
          <a:p>
            <a:pPr marL="640080" marR="0">
              <a:lnSpc>
                <a:spcPct val="115000"/>
              </a:lnSpc>
              <a:spcBef>
                <a:spcPts val="0"/>
              </a:spcBef>
              <a:spcAft>
                <a:spcPts val="0"/>
              </a:spcAft>
            </a:pPr>
            <a:r>
              <a:rPr lang="en-US" sz="2000" dirty="0">
                <a:solidFill>
                  <a:srgbClr val="000000"/>
                </a:solidFill>
                <a:latin typeface="+mn-lt"/>
                <a:ea typeface="Calibri"/>
                <a:cs typeface="TimesNewRomanPS"/>
              </a:rPr>
              <a:t>+ Interest on total pension liability</a:t>
            </a:r>
            <a:endParaRPr lang="en-US" sz="2000" dirty="0">
              <a:latin typeface="+mn-lt"/>
              <a:ea typeface="Calibri"/>
              <a:cs typeface="Times New Roman"/>
            </a:endParaRPr>
          </a:p>
          <a:p>
            <a:pPr marL="640080" marR="0">
              <a:lnSpc>
                <a:spcPct val="115000"/>
              </a:lnSpc>
              <a:spcBef>
                <a:spcPts val="0"/>
              </a:spcBef>
              <a:spcAft>
                <a:spcPts val="0"/>
              </a:spcAft>
            </a:pPr>
            <a:r>
              <a:rPr lang="en-US" sz="2000" dirty="0" smtClean="0">
                <a:solidFill>
                  <a:srgbClr val="000000"/>
                </a:solidFill>
                <a:latin typeface="+mn-lt"/>
                <a:ea typeface="Calibri"/>
                <a:cs typeface="TimesNewRomanPS"/>
              </a:rPr>
              <a:t>+/− </a:t>
            </a:r>
            <a:r>
              <a:rPr lang="en-US" sz="2000" dirty="0">
                <a:solidFill>
                  <a:srgbClr val="000000"/>
                </a:solidFill>
                <a:latin typeface="+mn-lt"/>
                <a:ea typeface="Calibri"/>
                <a:cs typeface="TimesNewRomanPS"/>
              </a:rPr>
              <a:t>Plan changes (recognized immediately)</a:t>
            </a:r>
            <a:endParaRPr lang="en-US" sz="2000" dirty="0">
              <a:latin typeface="+mn-lt"/>
              <a:ea typeface="Calibri"/>
              <a:cs typeface="Times New Roman"/>
            </a:endParaRPr>
          </a:p>
          <a:p>
            <a:pPr marL="640080" marR="0">
              <a:lnSpc>
                <a:spcPct val="115000"/>
              </a:lnSpc>
              <a:spcBef>
                <a:spcPts val="0"/>
              </a:spcBef>
              <a:spcAft>
                <a:spcPts val="0"/>
              </a:spcAft>
            </a:pPr>
            <a:r>
              <a:rPr lang="en-US" sz="2000" dirty="0" smtClean="0">
                <a:solidFill>
                  <a:srgbClr val="000000"/>
                </a:solidFill>
                <a:latin typeface="+mn-lt"/>
                <a:ea typeface="Calibri"/>
                <a:cs typeface="TimesNewRomanPS"/>
              </a:rPr>
              <a:t>+/− </a:t>
            </a:r>
            <a:r>
              <a:rPr lang="en-US" sz="2000" dirty="0">
                <a:solidFill>
                  <a:srgbClr val="000000"/>
                </a:solidFill>
                <a:latin typeface="+mn-lt"/>
                <a:ea typeface="Calibri"/>
                <a:cs typeface="TimesNewRomanPS"/>
              </a:rPr>
              <a:t>Changes in fiduciary net position from other than investments (e.g., admin expenses, member contributions)</a:t>
            </a:r>
            <a:endParaRPr lang="en-US" sz="2000" dirty="0">
              <a:latin typeface="+mn-lt"/>
              <a:ea typeface="Calibri"/>
              <a:cs typeface="Times New Roman"/>
            </a:endParaRPr>
          </a:p>
          <a:p>
            <a:pPr marL="640080" marR="0">
              <a:lnSpc>
                <a:spcPct val="115000"/>
              </a:lnSpc>
              <a:spcBef>
                <a:spcPts val="0"/>
              </a:spcBef>
              <a:spcAft>
                <a:spcPts val="0"/>
              </a:spcAft>
            </a:pPr>
            <a:r>
              <a:rPr lang="en-US" sz="2000" dirty="0" smtClean="0">
                <a:solidFill>
                  <a:srgbClr val="000000"/>
                </a:solidFill>
                <a:latin typeface="+mn-lt"/>
                <a:ea typeface="Calibri"/>
                <a:cs typeface="TimesNewRomanPS"/>
              </a:rPr>
              <a:t>− </a:t>
            </a:r>
            <a:r>
              <a:rPr lang="en-US" sz="2000" dirty="0">
                <a:solidFill>
                  <a:srgbClr val="000000"/>
                </a:solidFill>
                <a:latin typeface="+mn-lt"/>
                <a:ea typeface="Calibri"/>
                <a:cs typeface="TimesNewRomanPS"/>
              </a:rPr>
              <a:t>Projected earnings on plan investments</a:t>
            </a:r>
            <a:endParaRPr lang="en-US" sz="2000" dirty="0">
              <a:latin typeface="+mn-lt"/>
              <a:ea typeface="Calibri"/>
              <a:cs typeface="Times New Roman"/>
            </a:endParaRPr>
          </a:p>
          <a:p>
            <a:pPr marL="640080" marR="0">
              <a:lnSpc>
                <a:spcPct val="115000"/>
              </a:lnSpc>
              <a:spcBef>
                <a:spcPts val="0"/>
              </a:spcBef>
              <a:spcAft>
                <a:spcPts val="0"/>
              </a:spcAft>
            </a:pPr>
            <a:r>
              <a:rPr lang="en-US" sz="2000" u="sng" dirty="0">
                <a:solidFill>
                  <a:srgbClr val="000000"/>
                </a:solidFill>
                <a:latin typeface="+mn-lt"/>
                <a:ea typeface="Calibri"/>
                <a:cs typeface="TimesNewRomanPS"/>
              </a:rPr>
              <a:t>+</a:t>
            </a:r>
            <a:r>
              <a:rPr lang="en-US" sz="2000" u="sng" dirty="0" smtClean="0">
                <a:solidFill>
                  <a:srgbClr val="000000"/>
                </a:solidFill>
                <a:latin typeface="+mn-lt"/>
                <a:ea typeface="Calibri"/>
                <a:cs typeface="TimesNewRomanPS"/>
              </a:rPr>
              <a:t>/− </a:t>
            </a:r>
            <a:r>
              <a:rPr lang="en-US" sz="2000" u="sng" dirty="0">
                <a:solidFill>
                  <a:srgbClr val="000000"/>
                </a:solidFill>
                <a:latin typeface="+mn-lt"/>
                <a:ea typeface="Calibri"/>
                <a:cs typeface="TimesNewRomanPS"/>
              </a:rPr>
              <a:t>Recognition of portion of deferred inflows/outflows</a:t>
            </a:r>
            <a:endParaRPr lang="en-US" sz="2000" dirty="0">
              <a:latin typeface="+mn-lt"/>
              <a:ea typeface="Calibri"/>
              <a:cs typeface="Times New Roman"/>
            </a:endParaRPr>
          </a:p>
          <a:p>
            <a:pPr marL="640080" marR="0">
              <a:lnSpc>
                <a:spcPct val="115000"/>
              </a:lnSpc>
              <a:spcBef>
                <a:spcPts val="0"/>
              </a:spcBef>
              <a:spcAft>
                <a:spcPts val="0"/>
              </a:spcAft>
            </a:pPr>
            <a:r>
              <a:rPr lang="en-US" sz="2000" u="dbl" dirty="0">
                <a:solidFill>
                  <a:srgbClr val="000000"/>
                </a:solidFill>
                <a:latin typeface="+mn-lt"/>
                <a:ea typeface="Calibri"/>
                <a:cs typeface="TimesNewRomanPS"/>
              </a:rPr>
              <a:t>Pension expense for the period</a:t>
            </a:r>
            <a:endParaRPr lang="en-US" sz="2000" dirty="0">
              <a:effectLst/>
              <a:latin typeface="+mn-lt"/>
              <a:ea typeface="Calibri"/>
              <a:cs typeface="Times New Roman"/>
            </a:endParaRPr>
          </a:p>
        </p:txBody>
      </p:sp>
    </p:spTree>
    <p:extLst>
      <p:ext uri="{BB962C8B-B14F-4D97-AF65-F5344CB8AC3E}">
        <p14:creationId xmlns:p14="http://schemas.microsoft.com/office/powerpoint/2010/main" val="54934381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Other Postemployment Benefits (OPEB)</a:t>
            </a:r>
            <a:endParaRPr lang="en-US" sz="3200" b="1" dirty="0"/>
          </a:p>
        </p:txBody>
      </p:sp>
      <p:sp>
        <p:nvSpPr>
          <p:cNvPr id="3" name="Content Placeholder 2"/>
          <p:cNvSpPr>
            <a:spLocks noGrp="1"/>
          </p:cNvSpPr>
          <p:nvPr>
            <p:ph idx="1"/>
          </p:nvPr>
        </p:nvSpPr>
        <p:spPr>
          <a:xfrm>
            <a:off x="411163" y="1518103"/>
            <a:ext cx="7407275" cy="3921125"/>
          </a:xfrm>
        </p:spPr>
        <p:txBody>
          <a:bodyPr/>
          <a:lstStyle/>
          <a:p>
            <a:pPr>
              <a:spcBef>
                <a:spcPts val="1200"/>
              </a:spcBef>
            </a:pPr>
            <a:r>
              <a:rPr lang="en-US" sz="2400" dirty="0">
                <a:latin typeface="TimesNewRomanPS"/>
              </a:rPr>
              <a:t>OPEB includes benefits other </a:t>
            </a:r>
            <a:r>
              <a:rPr lang="en-US" sz="2400" dirty="0" smtClean="0">
                <a:latin typeface="TimesNewRomanPS"/>
              </a:rPr>
              <a:t>than pensions</a:t>
            </a:r>
            <a:r>
              <a:rPr lang="en-US" sz="2400" dirty="0">
                <a:latin typeface="TimesNewRomanPS"/>
              </a:rPr>
              <a:t>, such as health care, life insurance, </a:t>
            </a:r>
            <a:r>
              <a:rPr lang="en-US" sz="2400" dirty="0" smtClean="0">
                <a:latin typeface="TimesNewRomanPS"/>
              </a:rPr>
              <a:t>and long-term </a:t>
            </a:r>
            <a:r>
              <a:rPr lang="en-US" sz="2400" dirty="0">
                <a:latin typeface="TimesNewRomanPS"/>
              </a:rPr>
              <a:t>care, among </a:t>
            </a:r>
            <a:r>
              <a:rPr lang="en-US" sz="2400" dirty="0" smtClean="0">
                <a:latin typeface="TimesNewRomanPS"/>
              </a:rPr>
              <a:t>others.</a:t>
            </a:r>
            <a:endParaRPr lang="en-US" sz="2400" dirty="0" smtClean="0"/>
          </a:p>
          <a:p>
            <a:pPr>
              <a:spcBef>
                <a:spcPts val="1200"/>
              </a:spcBef>
            </a:pPr>
            <a:r>
              <a:rPr lang="en-US" sz="2400" dirty="0" smtClean="0">
                <a:latin typeface="TimesNewRomanPS"/>
              </a:rPr>
              <a:t>Although GASB issues separate standards, the accounting for OPEB has historically been very similar to that of defined benefit pension plans.</a:t>
            </a:r>
          </a:p>
          <a:p>
            <a:pPr>
              <a:spcBef>
                <a:spcPts val="1200"/>
              </a:spcBef>
            </a:pPr>
            <a:r>
              <a:rPr lang="en-US" sz="2400" dirty="0" smtClean="0">
                <a:latin typeface="TimesNewRomanPS"/>
              </a:rPr>
              <a:t>GASB also provides a standard for accounting for voluntary and involuntary termination benefits.</a:t>
            </a:r>
          </a:p>
        </p:txBody>
      </p:sp>
    </p:spTree>
    <p:extLst>
      <p:ext uri="{BB962C8B-B14F-4D97-AF65-F5344CB8AC3E}">
        <p14:creationId xmlns:p14="http://schemas.microsoft.com/office/powerpoint/2010/main" val="57703618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Managing Investments</a:t>
            </a:r>
            <a:endParaRPr lang="en-US" sz="3200" b="1" dirty="0"/>
          </a:p>
        </p:txBody>
      </p:sp>
      <p:sp>
        <p:nvSpPr>
          <p:cNvPr id="3" name="Content Placeholder 2"/>
          <p:cNvSpPr>
            <a:spLocks noGrp="1"/>
          </p:cNvSpPr>
          <p:nvPr>
            <p:ph idx="1"/>
          </p:nvPr>
        </p:nvSpPr>
        <p:spPr>
          <a:xfrm>
            <a:off x="411163" y="1505415"/>
            <a:ext cx="7407275" cy="3880624"/>
          </a:xfrm>
        </p:spPr>
        <p:txBody>
          <a:bodyPr/>
          <a:lstStyle/>
          <a:p>
            <a:pPr>
              <a:spcBef>
                <a:spcPts val="0"/>
              </a:spcBef>
              <a:spcAft>
                <a:spcPts val="600"/>
              </a:spcAft>
            </a:pPr>
            <a:r>
              <a:rPr lang="en-US" sz="2400" dirty="0" smtClean="0"/>
              <a:t>Management of investment trust funds should include implementation of sound investment policy.</a:t>
            </a:r>
          </a:p>
          <a:p>
            <a:pPr>
              <a:spcBef>
                <a:spcPts val="0"/>
              </a:spcBef>
            </a:pPr>
            <a:r>
              <a:rPr lang="en-US" sz="2400" dirty="0" smtClean="0"/>
              <a:t>A sound investment strategy ensures needed liquidity while maximizing returns on the investment portfolio.</a:t>
            </a:r>
          </a:p>
          <a:p>
            <a:pPr>
              <a:spcBef>
                <a:spcPts val="600"/>
              </a:spcBef>
            </a:pPr>
            <a:r>
              <a:rPr lang="en-US" sz="2400" dirty="0" smtClean="0"/>
              <a:t>In setting target rates of return for the investment portfolio, risk tolerance assessment requires consideration of five types of investment risk—credit, custodial, concentration, interest rate, and foreign currency.</a:t>
            </a:r>
          </a:p>
        </p:txBody>
      </p:sp>
    </p:spTree>
    <p:extLst>
      <p:ext uri="{BB962C8B-B14F-4D97-AF65-F5344CB8AC3E}">
        <p14:creationId xmlns:p14="http://schemas.microsoft.com/office/powerpoint/2010/main" val="404603871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Looking Forward</a:t>
            </a:r>
            <a:endParaRPr lang="en-US" sz="3200" b="1" dirty="0"/>
          </a:p>
        </p:txBody>
      </p:sp>
      <p:sp>
        <p:nvSpPr>
          <p:cNvPr id="3" name="Content Placeholder 2"/>
          <p:cNvSpPr>
            <a:spLocks noGrp="1"/>
          </p:cNvSpPr>
          <p:nvPr>
            <p:ph idx="1"/>
          </p:nvPr>
        </p:nvSpPr>
        <p:spPr>
          <a:xfrm>
            <a:off x="411163" y="1636856"/>
            <a:ext cx="7407275" cy="3921125"/>
          </a:xfrm>
        </p:spPr>
        <p:txBody>
          <a:bodyPr/>
          <a:lstStyle/>
          <a:p>
            <a:pPr marL="0" indent="0">
              <a:buNone/>
            </a:pPr>
            <a:r>
              <a:rPr lang="en-US" sz="2400" dirty="0" smtClean="0">
                <a:latin typeface="TimesNewRomanPS"/>
              </a:rPr>
              <a:t>This chapter has discussed how custodial and trust funds are used to account for a government’s fiduciary activities, which included tax custodial funds, pass-through custodial funds, investment trust funds, private-purpose trust funds, and pension and other employee benefits trust funds.</a:t>
            </a:r>
          </a:p>
          <a:p>
            <a:pPr marL="0" indent="0">
              <a:buNone/>
            </a:pPr>
            <a:endParaRPr lang="en-US" sz="2400" dirty="0">
              <a:latin typeface="TimesNewRomanPS"/>
            </a:endParaRPr>
          </a:p>
          <a:p>
            <a:pPr marL="0" indent="0">
              <a:buNone/>
            </a:pPr>
            <a:r>
              <a:rPr lang="en-US" sz="2400" dirty="0" smtClean="0">
                <a:latin typeface="TimesNewRomanPS"/>
              </a:rPr>
              <a:t>The next chapter, Chapter 9, explores financial reporting of state and local governments. </a:t>
            </a:r>
            <a:endParaRPr lang="en-US" sz="2400" dirty="0"/>
          </a:p>
        </p:txBody>
      </p:sp>
    </p:spTree>
    <p:extLst>
      <p:ext uri="{BB962C8B-B14F-4D97-AF65-F5344CB8AC3E}">
        <p14:creationId xmlns:p14="http://schemas.microsoft.com/office/powerpoint/2010/main" val="28177217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Custodial Funds</a:t>
            </a:r>
            <a:endParaRPr lang="en-US" sz="3200" b="1" dirty="0"/>
          </a:p>
        </p:txBody>
      </p:sp>
      <p:sp>
        <p:nvSpPr>
          <p:cNvPr id="3" name="Content Placeholder 2"/>
          <p:cNvSpPr>
            <a:spLocks noGrp="1"/>
          </p:cNvSpPr>
          <p:nvPr>
            <p:ph idx="1"/>
          </p:nvPr>
        </p:nvSpPr>
        <p:spPr>
          <a:xfrm>
            <a:off x="411163" y="1583418"/>
            <a:ext cx="7407275" cy="3921125"/>
          </a:xfrm>
        </p:spPr>
        <p:txBody>
          <a:bodyPr/>
          <a:lstStyle/>
          <a:p>
            <a:pPr>
              <a:spcBef>
                <a:spcPts val="1200"/>
              </a:spcBef>
            </a:pPr>
            <a:r>
              <a:rPr lang="en-US" sz="2400" b="1" dirty="0" smtClean="0"/>
              <a:t>Custodial </a:t>
            </a:r>
            <a:r>
              <a:rPr lang="en-US" sz="2400" b="1" dirty="0"/>
              <a:t>funds </a:t>
            </a:r>
            <a:r>
              <a:rPr lang="en-US" sz="2400" dirty="0" smtClean="0">
                <a:solidFill>
                  <a:srgbClr val="000000"/>
                </a:solidFill>
              </a:rPr>
              <a:t>are </a:t>
            </a:r>
            <a:r>
              <a:rPr lang="en-US" sz="2400" dirty="0">
                <a:solidFill>
                  <a:srgbClr val="000000"/>
                </a:solidFill>
              </a:rPr>
              <a:t>fiduciary funds </a:t>
            </a:r>
            <a:r>
              <a:rPr lang="en-US" sz="2400" dirty="0" smtClean="0">
                <a:solidFill>
                  <a:srgbClr val="000000"/>
                </a:solidFill>
              </a:rPr>
              <a:t>that are </a:t>
            </a:r>
            <a:r>
              <a:rPr lang="en-US" sz="2400" i="1" dirty="0" smtClean="0">
                <a:solidFill>
                  <a:srgbClr val="000000"/>
                </a:solidFill>
              </a:rPr>
              <a:t>not</a:t>
            </a:r>
            <a:r>
              <a:rPr lang="en-US" sz="2400" dirty="0" smtClean="0">
                <a:solidFill>
                  <a:srgbClr val="000000"/>
                </a:solidFill>
              </a:rPr>
              <a:t> reported as one of the three types of trust funds.</a:t>
            </a:r>
          </a:p>
          <a:p>
            <a:pPr>
              <a:spcBef>
                <a:spcPts val="1200"/>
              </a:spcBef>
            </a:pPr>
            <a:r>
              <a:rPr lang="en-US" sz="2400" dirty="0"/>
              <a:t>Assets that are held in </a:t>
            </a:r>
            <a:r>
              <a:rPr lang="en-US" sz="2400" dirty="0" smtClean="0"/>
              <a:t>a custodial fund benefit a party </a:t>
            </a:r>
            <a:r>
              <a:rPr lang="en-US" sz="2400" dirty="0"/>
              <a:t>or parties </a:t>
            </a:r>
            <a:r>
              <a:rPr lang="en-US" sz="2400" dirty="0" smtClean="0"/>
              <a:t>that are </a:t>
            </a:r>
            <a:r>
              <a:rPr lang="en-US" sz="2400" i="1" dirty="0" smtClean="0"/>
              <a:t>not</a:t>
            </a:r>
            <a:r>
              <a:rPr lang="en-US" sz="2400" dirty="0" smtClean="0"/>
              <a:t> a part of the government administering the custodial fund.</a:t>
            </a:r>
          </a:p>
          <a:p>
            <a:pPr>
              <a:spcBef>
                <a:spcPts val="1200"/>
              </a:spcBef>
            </a:pPr>
            <a:r>
              <a:rPr lang="en-US" sz="2400" dirty="0" smtClean="0"/>
              <a:t>The government administering the custodial fund </a:t>
            </a:r>
            <a:r>
              <a:rPr lang="en-US" sz="2400" i="1" dirty="0" smtClean="0"/>
              <a:t>cannot</a:t>
            </a:r>
            <a:r>
              <a:rPr lang="en-US" sz="2400" dirty="0" smtClean="0"/>
              <a:t> be involved in administrative decision making with regard to the use or distribution of fund assets.</a:t>
            </a:r>
          </a:p>
        </p:txBody>
      </p:sp>
    </p:spTree>
    <p:extLst>
      <p:ext uri="{BB962C8B-B14F-4D97-AF65-F5344CB8AC3E}">
        <p14:creationId xmlns:p14="http://schemas.microsoft.com/office/powerpoint/2010/main" val="31697131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110535"/>
            <a:ext cx="7407275" cy="990600"/>
          </a:xfrm>
        </p:spPr>
        <p:txBody>
          <a:bodyPr/>
          <a:lstStyle/>
          <a:p>
            <a:r>
              <a:rPr lang="en-US" sz="3200" b="1" dirty="0" smtClean="0"/>
              <a:t>Custodial Fund for Special Assessment Debt Service</a:t>
            </a:r>
            <a:endParaRPr lang="en-US" sz="3200" b="1" dirty="0"/>
          </a:p>
        </p:txBody>
      </p:sp>
      <p:sp>
        <p:nvSpPr>
          <p:cNvPr id="3" name="Content Placeholder 2"/>
          <p:cNvSpPr>
            <a:spLocks noGrp="1"/>
          </p:cNvSpPr>
          <p:nvPr>
            <p:ph idx="1"/>
          </p:nvPr>
        </p:nvSpPr>
        <p:spPr>
          <a:xfrm>
            <a:off x="613954" y="1759616"/>
            <a:ext cx="7204484" cy="3397176"/>
          </a:xfrm>
        </p:spPr>
        <p:txBody>
          <a:bodyPr/>
          <a:lstStyle/>
          <a:p>
            <a:pPr marL="0" indent="0">
              <a:buNone/>
            </a:pPr>
            <a:r>
              <a:rPr lang="en-US" sz="2400" dirty="0" smtClean="0"/>
              <a:t>A government may perform </a:t>
            </a:r>
            <a:r>
              <a:rPr lang="en-US" sz="2400" dirty="0"/>
              <a:t>the functions of </a:t>
            </a:r>
            <a:r>
              <a:rPr lang="en-US" sz="2400" dirty="0" smtClean="0"/>
              <a:t>billing property </a:t>
            </a:r>
            <a:r>
              <a:rPr lang="en-US" sz="2400" dirty="0"/>
              <a:t>owners for the assessments, collecting installments of assessments and </a:t>
            </a:r>
            <a:r>
              <a:rPr lang="en-US" sz="2400" dirty="0" smtClean="0"/>
              <a:t>interest on </a:t>
            </a:r>
            <a:r>
              <a:rPr lang="en-US" sz="2400" dirty="0"/>
              <a:t>the assessments, and </a:t>
            </a:r>
            <a:r>
              <a:rPr lang="en-US" sz="2400" i="1" dirty="0"/>
              <a:t>from the collections, </a:t>
            </a:r>
            <a:r>
              <a:rPr lang="en-US" sz="2400" dirty="0"/>
              <a:t>paying interest and principal on </a:t>
            </a:r>
            <a:r>
              <a:rPr lang="en-US" sz="2400" dirty="0" smtClean="0"/>
              <a:t>the special </a:t>
            </a:r>
            <a:r>
              <a:rPr lang="en-US" sz="2400" dirty="0"/>
              <a:t>assessment </a:t>
            </a:r>
            <a:r>
              <a:rPr lang="en-US" sz="2400" dirty="0" smtClean="0"/>
              <a:t>debt.</a:t>
            </a:r>
          </a:p>
        </p:txBody>
      </p:sp>
    </p:spTree>
    <p:extLst>
      <p:ext uri="{BB962C8B-B14F-4D97-AF65-F5344CB8AC3E}">
        <p14:creationId xmlns:p14="http://schemas.microsoft.com/office/powerpoint/2010/main" val="23059216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2800" b="1" dirty="0" smtClean="0"/>
              <a:t>Custodial Fund Illustrative Transactions</a:t>
            </a:r>
            <a:br>
              <a:rPr lang="en-US" sz="2800" b="1" dirty="0" smtClean="0"/>
            </a:br>
            <a:r>
              <a:rPr lang="en-US" sz="2400" b="1" dirty="0" smtClean="0"/>
              <a:t>(1 of 2)</a:t>
            </a:r>
            <a:endParaRPr lang="en-US" sz="2400" b="1" dirty="0"/>
          </a:p>
        </p:txBody>
      </p:sp>
      <p:sp>
        <p:nvSpPr>
          <p:cNvPr id="3" name="Rectangle 2"/>
          <p:cNvSpPr/>
          <p:nvPr/>
        </p:nvSpPr>
        <p:spPr>
          <a:xfrm>
            <a:off x="414670" y="1625487"/>
            <a:ext cx="7627974" cy="3104440"/>
          </a:xfrm>
          <a:prstGeom prst="rect">
            <a:avLst/>
          </a:prstGeom>
        </p:spPr>
        <p:txBody>
          <a:bodyPr wrap="square">
            <a:spAutoFit/>
          </a:bodyPr>
          <a:lstStyle/>
          <a:p>
            <a:r>
              <a:rPr lang="en-US" sz="1600" b="1" i="1" dirty="0" smtClean="0">
                <a:latin typeface="+mn-lt"/>
              </a:rPr>
              <a:t>                                                                                                Debits       Credits</a:t>
            </a:r>
            <a:endParaRPr lang="en-US" sz="1600" b="1" i="1" dirty="0">
              <a:latin typeface="+mn-lt"/>
            </a:endParaRPr>
          </a:p>
          <a:p>
            <a:pPr>
              <a:tabLst>
                <a:tab pos="6053138" algn="dec"/>
              </a:tabLst>
            </a:pPr>
            <a:r>
              <a:rPr lang="en-US" sz="1600" dirty="0">
                <a:latin typeface="+mn-lt"/>
              </a:rPr>
              <a:t>1. Assessments Receivable—Current . . . . . . . . . . . . . . . </a:t>
            </a:r>
            <a:r>
              <a:rPr lang="en-US" sz="1600" dirty="0" smtClean="0">
                <a:latin typeface="+mn-lt"/>
              </a:rPr>
              <a:t>.	48,000</a:t>
            </a:r>
            <a:endParaRPr lang="en-US" sz="1600" dirty="0">
              <a:latin typeface="+mn-lt"/>
            </a:endParaRPr>
          </a:p>
          <a:p>
            <a:pPr>
              <a:tabLst>
                <a:tab pos="6053138" algn="dec"/>
              </a:tabLst>
            </a:pPr>
            <a:r>
              <a:rPr lang="en-US" sz="1600" dirty="0" smtClean="0">
                <a:latin typeface="+mn-lt"/>
              </a:rPr>
              <a:t>    Assessments Receivable—Noncurrent </a:t>
            </a:r>
            <a:r>
              <a:rPr lang="en-US" sz="1600" dirty="0">
                <a:latin typeface="+mn-lt"/>
              </a:rPr>
              <a:t>. . . . . . . . . . . . </a:t>
            </a:r>
            <a:r>
              <a:rPr lang="en-US" sz="1600" dirty="0" smtClean="0">
                <a:latin typeface="+mn-lt"/>
              </a:rPr>
              <a:t>.	432,000</a:t>
            </a:r>
            <a:endParaRPr lang="en-US" sz="1600" dirty="0">
              <a:latin typeface="+mn-lt"/>
            </a:endParaRPr>
          </a:p>
          <a:p>
            <a:pPr>
              <a:tabLst>
                <a:tab pos="7196138" algn="dec"/>
              </a:tabLst>
            </a:pPr>
            <a:r>
              <a:rPr lang="en-US" sz="1600" dirty="0" smtClean="0">
                <a:latin typeface="+mn-lt"/>
              </a:rPr>
              <a:t>        Due </a:t>
            </a:r>
            <a:r>
              <a:rPr lang="en-US" sz="1600" dirty="0">
                <a:latin typeface="+mn-lt"/>
              </a:rPr>
              <a:t>to Special Assessment Bondholders—</a:t>
            </a:r>
            <a:r>
              <a:rPr lang="en-US" sz="1600" dirty="0" smtClean="0">
                <a:latin typeface="+mn-lt"/>
              </a:rPr>
              <a:t>Principal .	480,000</a:t>
            </a:r>
            <a:endParaRPr lang="en-US" sz="1600" dirty="0">
              <a:latin typeface="+mn-lt"/>
            </a:endParaRPr>
          </a:p>
          <a:p>
            <a:pPr>
              <a:spcBef>
                <a:spcPts val="800"/>
              </a:spcBef>
              <a:tabLst>
                <a:tab pos="6053138" algn="dec"/>
              </a:tabLst>
            </a:pPr>
            <a:r>
              <a:rPr lang="en-US" sz="1600" dirty="0">
                <a:latin typeface="+mn-lt"/>
              </a:rPr>
              <a:t>2. Cash . . . . . . . . . . . . . . . . . . . . . . . . . . . . . . . . . . . . . . . </a:t>
            </a:r>
            <a:r>
              <a:rPr lang="en-US" sz="1600" dirty="0" smtClean="0">
                <a:latin typeface="+mn-lt"/>
              </a:rPr>
              <a:t>.	72,000</a:t>
            </a:r>
            <a:endParaRPr lang="en-US" sz="1600" dirty="0">
              <a:latin typeface="+mn-lt"/>
            </a:endParaRPr>
          </a:p>
          <a:p>
            <a:pPr>
              <a:tabLst>
                <a:tab pos="7196138" algn="dec"/>
              </a:tabLst>
            </a:pPr>
            <a:r>
              <a:rPr lang="en-US" sz="1600" dirty="0" smtClean="0">
                <a:latin typeface="+mn-lt"/>
              </a:rPr>
              <a:t>        Assessments </a:t>
            </a:r>
            <a:r>
              <a:rPr lang="en-US" sz="1600" dirty="0">
                <a:latin typeface="+mn-lt"/>
              </a:rPr>
              <a:t>Receivable—Current . . . . . . . . . . . . . . </a:t>
            </a:r>
            <a:r>
              <a:rPr lang="en-US" sz="1600" dirty="0" smtClean="0">
                <a:latin typeface="+mn-lt"/>
              </a:rPr>
              <a:t>.	 48,000</a:t>
            </a:r>
          </a:p>
          <a:p>
            <a:pPr>
              <a:tabLst>
                <a:tab pos="7196138" algn="dec"/>
              </a:tabLst>
            </a:pPr>
            <a:r>
              <a:rPr lang="en-US" sz="1600" dirty="0" smtClean="0">
                <a:latin typeface="+mn-lt"/>
              </a:rPr>
              <a:t>        Due to Special Assessment Bondholders—Interest . .	24,000</a:t>
            </a:r>
          </a:p>
          <a:p>
            <a:pPr>
              <a:spcBef>
                <a:spcPts val="800"/>
              </a:spcBef>
              <a:tabLst>
                <a:tab pos="6053138" algn="dec"/>
              </a:tabLst>
            </a:pPr>
            <a:r>
              <a:rPr lang="en-US" sz="1600" dirty="0" smtClean="0">
                <a:latin typeface="+mn-lt"/>
              </a:rPr>
              <a:t>3</a:t>
            </a:r>
            <a:r>
              <a:rPr lang="en-US" sz="1600" dirty="0">
                <a:latin typeface="+mn-lt"/>
              </a:rPr>
              <a:t>. Due to Special Assessment Bondholders—Principal . . </a:t>
            </a:r>
            <a:r>
              <a:rPr lang="en-US" sz="1600" dirty="0" smtClean="0">
                <a:latin typeface="+mn-lt"/>
              </a:rPr>
              <a:t>.	48,000</a:t>
            </a:r>
            <a:endParaRPr lang="en-US" sz="1600" dirty="0">
              <a:latin typeface="+mn-lt"/>
            </a:endParaRPr>
          </a:p>
          <a:p>
            <a:pPr>
              <a:tabLst>
                <a:tab pos="6053138" algn="dec"/>
              </a:tabLst>
            </a:pPr>
            <a:r>
              <a:rPr lang="en-US" sz="1600" dirty="0" smtClean="0">
                <a:latin typeface="+mn-lt"/>
              </a:rPr>
              <a:t>    Due </a:t>
            </a:r>
            <a:r>
              <a:rPr lang="en-US" sz="1600" dirty="0">
                <a:latin typeface="+mn-lt"/>
              </a:rPr>
              <a:t>to Special Assessment Bondholders—Interest . . . </a:t>
            </a:r>
            <a:r>
              <a:rPr lang="en-US" sz="1600" dirty="0" smtClean="0">
                <a:latin typeface="+mn-lt"/>
              </a:rPr>
              <a:t>.	24,000</a:t>
            </a:r>
            <a:endParaRPr lang="en-US" sz="1600" dirty="0">
              <a:latin typeface="+mn-lt"/>
            </a:endParaRPr>
          </a:p>
          <a:p>
            <a:pPr>
              <a:tabLst>
                <a:tab pos="7196138" algn="dec"/>
              </a:tabLst>
            </a:pPr>
            <a:r>
              <a:rPr lang="en-US" sz="1600" dirty="0" smtClean="0">
                <a:latin typeface="+mn-lt"/>
              </a:rPr>
              <a:t>         Cash </a:t>
            </a:r>
            <a:r>
              <a:rPr lang="en-US" sz="1600" dirty="0">
                <a:latin typeface="+mn-lt"/>
              </a:rPr>
              <a:t>. . . . . . . . . . . . . . . . . . . . . . . . . . . . . . . . . . . . </a:t>
            </a:r>
            <a:r>
              <a:rPr lang="en-US" sz="1600" dirty="0" smtClean="0">
                <a:latin typeface="+mn-lt"/>
              </a:rPr>
              <a:t>.	 72,000</a:t>
            </a:r>
          </a:p>
        </p:txBody>
      </p:sp>
    </p:spTree>
    <p:extLst>
      <p:ext uri="{BB962C8B-B14F-4D97-AF65-F5344CB8AC3E}">
        <p14:creationId xmlns:p14="http://schemas.microsoft.com/office/powerpoint/2010/main" val="13898366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2800" b="1" dirty="0" smtClean="0"/>
              <a:t>Custodial Fund Illustrative Transactions</a:t>
            </a:r>
            <a:r>
              <a:rPr lang="en-US" b="1" dirty="0" smtClean="0"/>
              <a:t/>
            </a:r>
            <a:br>
              <a:rPr lang="en-US" b="1" dirty="0" smtClean="0"/>
            </a:br>
            <a:r>
              <a:rPr lang="en-US" sz="2400" b="1" dirty="0" smtClean="0"/>
              <a:t>(2 of 2)</a:t>
            </a:r>
            <a:endParaRPr lang="en-US" sz="2400" b="1" dirty="0"/>
          </a:p>
        </p:txBody>
      </p:sp>
      <p:sp>
        <p:nvSpPr>
          <p:cNvPr id="3" name="Rectangle 2"/>
          <p:cNvSpPr/>
          <p:nvPr/>
        </p:nvSpPr>
        <p:spPr>
          <a:xfrm>
            <a:off x="414670" y="1627632"/>
            <a:ext cx="7368363" cy="1869230"/>
          </a:xfrm>
          <a:prstGeom prst="rect">
            <a:avLst/>
          </a:prstGeom>
        </p:spPr>
        <p:txBody>
          <a:bodyPr wrap="square">
            <a:spAutoFit/>
          </a:bodyPr>
          <a:lstStyle/>
          <a:p>
            <a:pPr>
              <a:buClr>
                <a:srgbClr val="009999"/>
              </a:buClr>
            </a:pPr>
            <a:r>
              <a:rPr lang="en-US" sz="1600" b="1" i="1" dirty="0" smtClean="0">
                <a:solidFill>
                  <a:srgbClr val="000000"/>
                </a:solidFill>
                <a:latin typeface="Arial"/>
              </a:rPr>
              <a:t>                                                                                                Debits       Credits</a:t>
            </a:r>
            <a:endParaRPr lang="en-US" sz="1600" b="1" i="1" dirty="0">
              <a:solidFill>
                <a:srgbClr val="000000"/>
              </a:solidFill>
              <a:latin typeface="Arial"/>
            </a:endParaRPr>
          </a:p>
          <a:p>
            <a:pPr>
              <a:buClr>
                <a:srgbClr val="009999"/>
              </a:buClr>
              <a:tabLst>
                <a:tab pos="6053138" algn="dec"/>
              </a:tabLst>
            </a:pPr>
            <a:r>
              <a:rPr lang="en-US" sz="1600" dirty="0" smtClean="0">
                <a:solidFill>
                  <a:srgbClr val="000000"/>
                </a:solidFill>
                <a:latin typeface="Arial"/>
              </a:rPr>
              <a:t>4. Deductions—Payments of Interest to Bondholders  . </a:t>
            </a:r>
            <a:r>
              <a:rPr lang="en-US" sz="1600" dirty="0">
                <a:solidFill>
                  <a:srgbClr val="000000"/>
                </a:solidFill>
                <a:latin typeface="Arial"/>
              </a:rPr>
              <a:t>. </a:t>
            </a:r>
            <a:r>
              <a:rPr lang="en-US" sz="1600" dirty="0" smtClean="0">
                <a:solidFill>
                  <a:srgbClr val="000000"/>
                </a:solidFill>
                <a:latin typeface="Arial"/>
              </a:rPr>
              <a:t>.	48,000</a:t>
            </a:r>
            <a:endParaRPr lang="en-US" sz="1600" dirty="0">
              <a:solidFill>
                <a:srgbClr val="000000"/>
              </a:solidFill>
              <a:latin typeface="Arial"/>
            </a:endParaRPr>
          </a:p>
          <a:p>
            <a:pPr>
              <a:buClr>
                <a:srgbClr val="009999"/>
              </a:buClr>
              <a:tabLst>
                <a:tab pos="6053138" algn="dec"/>
              </a:tabLst>
            </a:pPr>
            <a:r>
              <a:rPr lang="en-US" sz="1600" dirty="0" smtClean="0">
                <a:solidFill>
                  <a:srgbClr val="000000"/>
                </a:solidFill>
                <a:latin typeface="Arial"/>
              </a:rPr>
              <a:t>    Deductions—Payments of Principal to Bondholders  </a:t>
            </a:r>
            <a:r>
              <a:rPr lang="en-US" sz="1600" dirty="0">
                <a:solidFill>
                  <a:srgbClr val="000000"/>
                </a:solidFill>
                <a:latin typeface="Arial"/>
              </a:rPr>
              <a:t>. </a:t>
            </a:r>
            <a:r>
              <a:rPr lang="en-US" sz="1600" dirty="0" smtClean="0">
                <a:solidFill>
                  <a:srgbClr val="000000"/>
                </a:solidFill>
                <a:latin typeface="Arial"/>
              </a:rPr>
              <a:t>.	24,000</a:t>
            </a:r>
            <a:endParaRPr lang="en-US" sz="1600" dirty="0">
              <a:solidFill>
                <a:srgbClr val="000000"/>
              </a:solidFill>
              <a:latin typeface="Arial"/>
            </a:endParaRPr>
          </a:p>
          <a:p>
            <a:pPr>
              <a:buClr>
                <a:srgbClr val="009999"/>
              </a:buClr>
              <a:tabLst>
                <a:tab pos="7083425" algn="dec"/>
              </a:tabLst>
            </a:pPr>
            <a:r>
              <a:rPr lang="en-US" sz="1600" dirty="0" smtClean="0">
                <a:solidFill>
                  <a:srgbClr val="000000"/>
                </a:solidFill>
                <a:latin typeface="Arial"/>
              </a:rPr>
              <a:t>         Additions—Principal and Interest Collections. </a:t>
            </a:r>
            <a:r>
              <a:rPr lang="en-US" sz="1600" dirty="0">
                <a:solidFill>
                  <a:srgbClr val="000000"/>
                </a:solidFill>
                <a:latin typeface="Arial"/>
              </a:rPr>
              <a:t>. . . . </a:t>
            </a:r>
            <a:r>
              <a:rPr lang="en-US" sz="1600" dirty="0" smtClean="0">
                <a:solidFill>
                  <a:srgbClr val="000000"/>
                </a:solidFill>
                <a:latin typeface="Arial"/>
              </a:rPr>
              <a:t>.	 72,000</a:t>
            </a:r>
          </a:p>
          <a:p>
            <a:pPr>
              <a:spcBef>
                <a:spcPts val="800"/>
              </a:spcBef>
              <a:buClr>
                <a:srgbClr val="009999"/>
              </a:buClr>
              <a:tabLst>
                <a:tab pos="6053138" algn="dec"/>
              </a:tabLst>
            </a:pPr>
            <a:r>
              <a:rPr lang="en-US" sz="1600" dirty="0" smtClean="0">
                <a:solidFill>
                  <a:srgbClr val="000000"/>
                </a:solidFill>
                <a:latin typeface="Arial"/>
              </a:rPr>
              <a:t>5. </a:t>
            </a:r>
            <a:r>
              <a:rPr lang="en-US" sz="1600" dirty="0">
                <a:solidFill>
                  <a:srgbClr val="000000"/>
                </a:solidFill>
                <a:latin typeface="Arial"/>
              </a:rPr>
              <a:t>Assessments Receivable—Current . . . . . . . . . . . . . . . </a:t>
            </a:r>
            <a:r>
              <a:rPr lang="en-US" sz="1600" dirty="0" smtClean="0">
                <a:solidFill>
                  <a:srgbClr val="000000"/>
                </a:solidFill>
                <a:latin typeface="Arial"/>
              </a:rPr>
              <a:t>.	48,000</a:t>
            </a:r>
          </a:p>
          <a:p>
            <a:pPr>
              <a:buClr>
                <a:srgbClr val="009999"/>
              </a:buClr>
              <a:tabLst>
                <a:tab pos="7083425" algn="dec"/>
              </a:tabLst>
            </a:pPr>
            <a:r>
              <a:rPr lang="en-US" sz="1600" dirty="0" smtClean="0">
                <a:solidFill>
                  <a:srgbClr val="000000"/>
                </a:solidFill>
                <a:latin typeface="Arial"/>
              </a:rPr>
              <a:t>         Assessments Receivable—Deferred . . . . . . . . . . . . .	 48,000</a:t>
            </a:r>
            <a:endParaRPr lang="en-US" sz="1600" dirty="0">
              <a:solidFill>
                <a:srgbClr val="000000"/>
              </a:solidFill>
              <a:latin typeface="Arial"/>
            </a:endParaRPr>
          </a:p>
        </p:txBody>
      </p:sp>
    </p:spTree>
    <p:extLst>
      <p:ext uri="{BB962C8B-B14F-4D97-AF65-F5344CB8AC3E}">
        <p14:creationId xmlns:p14="http://schemas.microsoft.com/office/powerpoint/2010/main" val="101195740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8954</TotalTime>
  <Words>3135</Words>
  <Application>Microsoft Macintosh PowerPoint</Application>
  <PresentationFormat>Custom</PresentationFormat>
  <Paragraphs>529</Paragraphs>
  <Slides>58</Slides>
  <Notes>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1_Diseño predeterminado</vt:lpstr>
      <vt:lpstr>PowerPoint Presentation</vt:lpstr>
      <vt:lpstr>Accounting for Fiduciary Activities—Custodial and Trust Funds</vt:lpstr>
      <vt:lpstr>Learning Objectives (1 of 2)</vt:lpstr>
      <vt:lpstr>Learning Objectives (2 of 2)</vt:lpstr>
      <vt:lpstr>Fiduciary Funds</vt:lpstr>
      <vt:lpstr>Custodial Funds</vt:lpstr>
      <vt:lpstr>Custodial Fund for Special Assessment Debt Service</vt:lpstr>
      <vt:lpstr>Custodial Fund Illustrative Transactions (1 of 2)</vt:lpstr>
      <vt:lpstr>Custodial Fund Illustrative Transactions (2 of 2)</vt:lpstr>
      <vt:lpstr>Tax Custodial Fund Example</vt:lpstr>
      <vt:lpstr>Tax Custodial Fund Accounting</vt:lpstr>
      <vt:lpstr>Real Estate Tax Bill</vt:lpstr>
      <vt:lpstr>Custodial Fund Illustrative Transactions (1 of 4)</vt:lpstr>
      <vt:lpstr>Custodial Fund Illustrative Transactions (2 of 4)</vt:lpstr>
      <vt:lpstr>Custodial Fund Illustrative Transactions (3 of 4)</vt:lpstr>
      <vt:lpstr>Custodial Fund Illustrative Transactions (4 of 4)</vt:lpstr>
      <vt:lpstr>Pass-through Custodial Funds</vt:lpstr>
      <vt:lpstr>Administrative or Direct Financial? (1 of 2)</vt:lpstr>
      <vt:lpstr>Administrative or Direct Financial? (2 of 2)</vt:lpstr>
      <vt:lpstr>Financial Reporting of Custodial Funds</vt:lpstr>
      <vt:lpstr>Trust Funds</vt:lpstr>
      <vt:lpstr>Comparing Governmental Funds &amp; Trust Funds</vt:lpstr>
      <vt:lpstr>Investment Pools</vt:lpstr>
      <vt:lpstr>Investment Trust Fund</vt:lpstr>
      <vt:lpstr>Assets Transferred to Create Drew County (CO) Investment Trust</vt:lpstr>
      <vt:lpstr>Investment Trust Illustrative Transactions (1 of 9)</vt:lpstr>
      <vt:lpstr>Investment Trust Illustrative Transactions (2 of 9)</vt:lpstr>
      <vt:lpstr>Investment Trust Illustrative Transactions (3 of 9)</vt:lpstr>
      <vt:lpstr>Investment Trust Illustrative Transactions (4 of 9)</vt:lpstr>
      <vt:lpstr>Investment Trust Illustrative Transactions (5 of 9)</vt:lpstr>
      <vt:lpstr>Investment Trust Illustrative Transactions (6 of 9)</vt:lpstr>
      <vt:lpstr>Investment Trust Illustrative Transactions (7 of 9)</vt:lpstr>
      <vt:lpstr>Drew County Investment Trust Fund</vt:lpstr>
      <vt:lpstr>Investment Trust Illustrative Transactions (8 of 9)</vt:lpstr>
      <vt:lpstr>Drew County Investment Trust Fund—Adjusted Percentages</vt:lpstr>
      <vt:lpstr>Investment Trust Illustrative Transactions (9 of 9)</vt:lpstr>
      <vt:lpstr>Private-purpose Trust Funds</vt:lpstr>
      <vt:lpstr>Public versus Private Trust Funds</vt:lpstr>
      <vt:lpstr>Pension Trust Funds</vt:lpstr>
      <vt:lpstr>Types of Pension Plans</vt:lpstr>
      <vt:lpstr>Types of Defined Benefit Plans</vt:lpstr>
      <vt:lpstr>Required Reporting for Defined Benefit Pension Plans</vt:lpstr>
      <vt:lpstr>Statement of Fiduciary Net Position</vt:lpstr>
      <vt:lpstr>Statement of Changes in Fiduciary Net Position</vt:lpstr>
      <vt:lpstr>RSI: Schedule of Changes in Net Pension Liability &amp; Related Ratios</vt:lpstr>
      <vt:lpstr>RSI: Schedule of Employer Contributions</vt:lpstr>
      <vt:lpstr>RSI: Schedule of Investment Returns</vt:lpstr>
      <vt:lpstr>Pension Illustrative Transactions  (1 of 4)</vt:lpstr>
      <vt:lpstr>Pension Illustrative Transactions  (2 of 4)</vt:lpstr>
      <vt:lpstr>Pension Illustrative Transactions  (3 of 4)</vt:lpstr>
      <vt:lpstr>Pension Illustrative Transactions  (4 of 4)</vt:lpstr>
      <vt:lpstr>Employer’s Pension Accounting</vt:lpstr>
      <vt:lpstr>Net Pension Liability</vt:lpstr>
      <vt:lpstr>Pension Expenditure</vt:lpstr>
      <vt:lpstr>Pension Expense</vt:lpstr>
      <vt:lpstr>Other Postemployment Benefits (OPEB)</vt:lpstr>
      <vt:lpstr>Managing Investments</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 Neely</dc:title>
  <dc:subject>Accounting for Govt &amp; Nonprofit Entities 14/e</dc:subject>
  <dc:creator>jreck</dc:creator>
  <cp:lastModifiedBy>Colton Gigot</cp:lastModifiedBy>
  <cp:revision>631</cp:revision>
  <dcterms:created xsi:type="dcterms:W3CDTF">2005-07-29T18:32:25Z</dcterms:created>
  <dcterms:modified xsi:type="dcterms:W3CDTF">2018-01-08T18:17:06Z</dcterms:modified>
  <cp:category>Presentation</cp:category>
</cp:coreProperties>
</file>