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5" r:id="rId39"/>
    <p:sldId id="293"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4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85A566-E380-437A-964F-FC4BE98D8E4B}" type="datetimeFigureOut">
              <a:rPr lang="en-US" smtClean="0"/>
              <a:t>1/24/2016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464D80-52AC-4B35-B2E3-30562C3B69F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464D80-52AC-4B35-B2E3-30562C3B69F2}" type="slidenum">
              <a:rPr lang="en-US" smtClean="0"/>
              <a:t>51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A30D434-5A48-4252-9828-65900047CA6E}" type="datetimeFigureOut">
              <a:rPr lang="en-US" smtClean="0"/>
              <a:pPr/>
              <a:t>1/24/2016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C2B90F7-2A77-41D3-895F-A5EF0E59E57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30D434-5A48-4252-9828-65900047CA6E}" type="datetimeFigureOut">
              <a:rPr lang="en-US" smtClean="0"/>
              <a:pPr/>
              <a:t>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B90F7-2A77-41D3-895F-A5EF0E59E5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A30D434-5A48-4252-9828-65900047CA6E}" type="datetimeFigureOut">
              <a:rPr lang="en-US" smtClean="0"/>
              <a:pPr/>
              <a:t>1/24/2016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3C2B90F7-2A77-41D3-895F-A5EF0E59E57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A30D434-5A48-4252-9828-65900047CA6E}" type="datetimeFigureOut">
              <a:rPr lang="en-US" smtClean="0"/>
              <a:pPr/>
              <a:t>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C2B90F7-2A77-41D3-895F-A5EF0E59E57C}"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A30D434-5A48-4252-9828-65900047CA6E}" type="datetimeFigureOut">
              <a:rPr lang="en-US" smtClean="0"/>
              <a:pPr/>
              <a:t>1/24/2016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C2B90F7-2A77-41D3-895F-A5EF0E59E57C}"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BA30D434-5A48-4252-9828-65900047CA6E}" type="datetimeFigureOut">
              <a:rPr lang="en-US" smtClean="0"/>
              <a:pPr/>
              <a:t>1/24/2016</a:t>
            </a:fld>
            <a:endParaRPr lang="en-US"/>
          </a:p>
        </p:txBody>
      </p:sp>
      <p:sp>
        <p:nvSpPr>
          <p:cNvPr id="10" name="Slide Number Placeholder 9"/>
          <p:cNvSpPr>
            <a:spLocks noGrp="1"/>
          </p:cNvSpPr>
          <p:nvPr>
            <p:ph type="sldNum" sz="quarter" idx="16"/>
          </p:nvPr>
        </p:nvSpPr>
        <p:spPr/>
        <p:txBody>
          <a:bodyPr rtlCol="0"/>
          <a:lstStyle/>
          <a:p>
            <a:fld id="{3C2B90F7-2A77-41D3-895F-A5EF0E59E57C}"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BA30D434-5A48-4252-9828-65900047CA6E}" type="datetimeFigureOut">
              <a:rPr lang="en-US" smtClean="0"/>
              <a:pPr/>
              <a:t>1/24/2016</a:t>
            </a:fld>
            <a:endParaRPr lang="en-US"/>
          </a:p>
        </p:txBody>
      </p:sp>
      <p:sp>
        <p:nvSpPr>
          <p:cNvPr id="12" name="Slide Number Placeholder 11"/>
          <p:cNvSpPr>
            <a:spLocks noGrp="1"/>
          </p:cNvSpPr>
          <p:nvPr>
            <p:ph type="sldNum" sz="quarter" idx="16"/>
          </p:nvPr>
        </p:nvSpPr>
        <p:spPr/>
        <p:txBody>
          <a:bodyPr rtlCol="0"/>
          <a:lstStyle/>
          <a:p>
            <a:fld id="{3C2B90F7-2A77-41D3-895F-A5EF0E59E57C}"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A30D434-5A48-4252-9828-65900047CA6E}" type="datetimeFigureOut">
              <a:rPr lang="en-US" smtClean="0"/>
              <a:pPr/>
              <a:t>1/24/2016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C2B90F7-2A77-41D3-895F-A5EF0E59E5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30D434-5A48-4252-9828-65900047CA6E}" type="datetimeFigureOut">
              <a:rPr lang="en-US" smtClean="0"/>
              <a:pPr/>
              <a:t>1/24/2016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C2B90F7-2A77-41D3-895F-A5EF0E59E5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A30D434-5A48-4252-9828-65900047CA6E}" type="datetimeFigureOut">
              <a:rPr lang="en-US" smtClean="0"/>
              <a:pPr/>
              <a:t>1/24/2016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C2B90F7-2A77-41D3-895F-A5EF0E59E57C}"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A30D434-5A48-4252-9828-65900047CA6E}" type="datetimeFigureOut">
              <a:rPr lang="en-US" smtClean="0"/>
              <a:pPr/>
              <a:t>1/24/2016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3C2B90F7-2A77-41D3-895F-A5EF0E59E57C}"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A30D434-5A48-4252-9828-65900047CA6E}" type="datetimeFigureOut">
              <a:rPr lang="en-US" smtClean="0"/>
              <a:pPr/>
              <a:t>1/24/2016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C2B90F7-2A77-41D3-895F-A5EF0E59E5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Assessment of aphasia</a:t>
            </a:r>
            <a:endParaRPr lang="en-US" dirty="0"/>
          </a:p>
        </p:txBody>
      </p:sp>
      <p:sp>
        <p:nvSpPr>
          <p:cNvPr id="3" name="Subtitle 2"/>
          <p:cNvSpPr>
            <a:spLocks noGrp="1"/>
          </p:cNvSpPr>
          <p:nvPr>
            <p:ph type="subTitle" idx="1"/>
          </p:nvPr>
        </p:nvSpPr>
        <p:spPr/>
        <p:txBody>
          <a:bodyPr/>
          <a:lstStyle/>
          <a:p>
            <a:r>
              <a:rPr lang="en-US" dirty="0" smtClean="0"/>
              <a:t>SPAU434 </a:t>
            </a:r>
            <a:r>
              <a:rPr lang="en-US" dirty="0" err="1" smtClean="0"/>
              <a:t>Neuro</a:t>
            </a:r>
            <a:r>
              <a:rPr lang="en-US" dirty="0" smtClean="0"/>
              <a:t> Speech and Language Disorders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Practical and Professional considerations</a:t>
            </a:r>
            <a:endParaRPr lang="en-US" dirty="0"/>
          </a:p>
        </p:txBody>
      </p:sp>
      <p:sp>
        <p:nvSpPr>
          <p:cNvPr id="3" name="Content Placeholder 2"/>
          <p:cNvSpPr>
            <a:spLocks noGrp="1"/>
          </p:cNvSpPr>
          <p:nvPr>
            <p:ph sz="quarter" idx="1"/>
          </p:nvPr>
        </p:nvSpPr>
        <p:spPr/>
        <p:txBody>
          <a:bodyPr/>
          <a:lstStyle/>
          <a:p>
            <a:r>
              <a:rPr lang="en-US" dirty="0" smtClean="0"/>
              <a:t>Measurements and analysis should include an </a:t>
            </a:r>
            <a:r>
              <a:rPr lang="en-US" b="1" u="sng" dirty="0" smtClean="0"/>
              <a:t>adequate sampling of behaviors</a:t>
            </a:r>
            <a:r>
              <a:rPr lang="en-US" dirty="0" smtClean="0"/>
              <a:t>. </a:t>
            </a:r>
            <a:r>
              <a:rPr lang="en-US" dirty="0" smtClean="0">
                <a:sym typeface="Wingdings" pitchFamily="2" charset="2"/>
              </a:rPr>
              <a:t> sufficient number of opportunities are given to produce a target skill. </a:t>
            </a:r>
            <a:r>
              <a:rPr lang="en-US" dirty="0" smtClean="0">
                <a:solidFill>
                  <a:srgbClr val="FF0000"/>
                </a:solidFill>
                <a:sym typeface="Wingdings" pitchFamily="2" charset="2"/>
              </a:rPr>
              <a:t>The patient should be given multiple opportunities to produce a skill that is being measured.</a:t>
            </a:r>
          </a:p>
          <a:p>
            <a:r>
              <a:rPr lang="en-US" dirty="0" smtClean="0"/>
              <a:t>UNADEQUATE SAMPLING is a major cause of unreliable results.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fontScale="90000"/>
          </a:bodyPr>
          <a:lstStyle/>
          <a:p>
            <a:r>
              <a:rPr lang="en-US" dirty="0" smtClean="0"/>
              <a:t>The most frequently assessed behaviors</a:t>
            </a:r>
            <a:endParaRPr lang="en-US" dirty="0"/>
          </a:p>
        </p:txBody>
      </p:sp>
      <p:sp>
        <p:nvSpPr>
          <p:cNvPr id="3" name="Content Placeholder 2"/>
          <p:cNvSpPr>
            <a:spLocks noGrp="1"/>
          </p:cNvSpPr>
          <p:nvPr>
            <p:ph sz="quarter" idx="1"/>
          </p:nvPr>
        </p:nvSpPr>
        <p:spPr>
          <a:xfrm>
            <a:off x="612648" y="1600200"/>
            <a:ext cx="8153400" cy="5029200"/>
          </a:xfrm>
        </p:spPr>
        <p:txBody>
          <a:bodyPr>
            <a:normAutofit fontScale="92500" lnSpcReduction="20000"/>
          </a:bodyPr>
          <a:lstStyle/>
          <a:p>
            <a:r>
              <a:rPr lang="en-US" dirty="0" smtClean="0"/>
              <a:t>With the help of standardized and non-standardized tests, the clinician should sample the following aspects of communication:</a:t>
            </a:r>
          </a:p>
          <a:p>
            <a:pPr>
              <a:buNone/>
            </a:pPr>
            <a:r>
              <a:rPr lang="en-US" dirty="0" smtClean="0"/>
              <a:t>1- Fluency of speech</a:t>
            </a:r>
          </a:p>
          <a:p>
            <a:pPr>
              <a:buNone/>
            </a:pPr>
            <a:r>
              <a:rPr lang="en-US" dirty="0" smtClean="0"/>
              <a:t>2- **Syntactic and morphologic features</a:t>
            </a:r>
          </a:p>
          <a:p>
            <a:pPr>
              <a:buNone/>
            </a:pPr>
            <a:r>
              <a:rPr lang="en-US" dirty="0" smtClean="0"/>
              <a:t>3- **Conversational speech sample (helps assess </a:t>
            </a:r>
            <a:r>
              <a:rPr lang="en-US" dirty="0" err="1" smtClean="0"/>
              <a:t>convo</a:t>
            </a:r>
            <a:r>
              <a:rPr lang="en-US" dirty="0" smtClean="0"/>
              <a:t> skills such as turn taking and topic </a:t>
            </a:r>
            <a:r>
              <a:rPr lang="en-US" dirty="0" err="1" smtClean="0"/>
              <a:t>maintainance</a:t>
            </a:r>
            <a:r>
              <a:rPr lang="en-US" dirty="0" smtClean="0"/>
              <a:t>.</a:t>
            </a:r>
          </a:p>
          <a:p>
            <a:pPr>
              <a:buNone/>
            </a:pPr>
            <a:r>
              <a:rPr lang="en-US" dirty="0" smtClean="0"/>
              <a:t>4-Auditory comprehension skills</a:t>
            </a:r>
          </a:p>
          <a:p>
            <a:pPr>
              <a:buNone/>
            </a:pPr>
            <a:r>
              <a:rPr lang="en-US" dirty="0" smtClean="0"/>
              <a:t>5- repetition skills</a:t>
            </a:r>
          </a:p>
          <a:p>
            <a:pPr>
              <a:buNone/>
            </a:pPr>
            <a:r>
              <a:rPr lang="en-US" dirty="0" smtClean="0"/>
              <a:t>6- Naming skills</a:t>
            </a:r>
          </a:p>
          <a:p>
            <a:pPr>
              <a:buNone/>
            </a:pPr>
            <a:r>
              <a:rPr lang="en-US" dirty="0" smtClean="0"/>
              <a:t>7- **Speech production: ( because many patients have concomitant arpaxia and dysarthria)</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most frequently assessed behaviors</a:t>
            </a:r>
            <a:endParaRPr lang="en-US" dirty="0"/>
          </a:p>
        </p:txBody>
      </p:sp>
      <p:sp>
        <p:nvSpPr>
          <p:cNvPr id="3" name="Content Placeholder 2"/>
          <p:cNvSpPr>
            <a:spLocks noGrp="1"/>
          </p:cNvSpPr>
          <p:nvPr>
            <p:ph sz="quarter" idx="1"/>
          </p:nvPr>
        </p:nvSpPr>
        <p:spPr/>
        <p:txBody>
          <a:bodyPr/>
          <a:lstStyle/>
          <a:p>
            <a:pPr>
              <a:buNone/>
            </a:pPr>
            <a:r>
              <a:rPr lang="en-US" dirty="0" smtClean="0"/>
              <a:t>8- writing</a:t>
            </a:r>
          </a:p>
          <a:p>
            <a:pPr>
              <a:buNone/>
            </a:pPr>
            <a:r>
              <a:rPr lang="en-US" dirty="0" smtClean="0"/>
              <a:t>9- reading aloud and reading comprehension. (these two skills may be differently impaired in some cases)</a:t>
            </a:r>
          </a:p>
          <a:p>
            <a:pPr>
              <a:buNone/>
            </a:pPr>
            <a:r>
              <a:rPr lang="en-US" dirty="0" smtClean="0"/>
              <a:t>10- **</a:t>
            </a:r>
            <a:r>
              <a:rPr lang="en-US" b="1" dirty="0" smtClean="0"/>
              <a:t>automatic speech and singing</a:t>
            </a:r>
            <a:r>
              <a:rPr lang="en-US" dirty="0" smtClean="0"/>
              <a:t>. Automatic speech, </a:t>
            </a:r>
            <a:r>
              <a:rPr lang="en-US" dirty="0" err="1" smtClean="0"/>
              <a:t>echolalic</a:t>
            </a:r>
            <a:r>
              <a:rPr lang="en-US" dirty="0" smtClean="0"/>
              <a:t> speech, and singing may offer diagnostic clues in some patients.</a:t>
            </a:r>
          </a:p>
          <a:p>
            <a:pPr>
              <a:buNone/>
            </a:pPr>
            <a:r>
              <a:rPr lang="en-US" dirty="0" smtClean="0"/>
              <a:t>11- **Non-verbal communication. The use of gestures and other forms of non-verbal communication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most frequently assessed behaviors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Note: The skills that we select for assessing the client depend of the kinds of impairment that are dominant and the expected kinds of impairments that may be subtle.</a:t>
            </a:r>
          </a:p>
          <a:p>
            <a:r>
              <a:rPr lang="en-US" dirty="0" smtClean="0"/>
              <a:t>Skills that are not obviously impaired may be sampled </a:t>
            </a:r>
            <a:r>
              <a:rPr lang="en-US" u="sng" dirty="0" smtClean="0"/>
              <a:t>in less detail </a:t>
            </a:r>
            <a:r>
              <a:rPr lang="en-US" dirty="0" smtClean="0"/>
              <a:t>than those expected to be impaired.</a:t>
            </a:r>
          </a:p>
          <a:p>
            <a:r>
              <a:rPr lang="en-US" dirty="0" smtClean="0"/>
              <a:t>Because assessment is a continuous process. Treatment sessions may reveal the need to assess skills that have not been previously assessed.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Direct and repeated observation of the patient</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Before administering standardized diagnostic tests to a patient, a clinician should repeatedly and directly observe the patient</a:t>
            </a:r>
          </a:p>
          <a:p>
            <a:r>
              <a:rPr lang="en-US" b="1" u="sng" dirty="0" smtClean="0"/>
              <a:t>Brief and informal conversations </a:t>
            </a:r>
            <a:r>
              <a:rPr lang="en-US" dirty="0" smtClean="0"/>
              <a:t>with the patient at an earliest opportunity will be a good starting point.</a:t>
            </a:r>
          </a:p>
          <a:p>
            <a:r>
              <a:rPr lang="en-US" b="1" u="sng" dirty="0" smtClean="0"/>
              <a:t>Observe the patient’s interaction with family </a:t>
            </a:r>
            <a:r>
              <a:rPr lang="en-US" dirty="0" smtClean="0"/>
              <a:t>or healthcare professionals will be useful.</a:t>
            </a:r>
          </a:p>
          <a:p>
            <a:r>
              <a:rPr lang="en-US" dirty="0" smtClean="0"/>
              <a:t>The direct and repeated observation helps </a:t>
            </a:r>
            <a:r>
              <a:rPr lang="en-US" dirty="0" smtClean="0">
                <a:solidFill>
                  <a:srgbClr val="FF0000"/>
                </a:solidFill>
              </a:rPr>
              <a:t>select </a:t>
            </a:r>
            <a:r>
              <a:rPr lang="en-US" u="sng" dirty="0" smtClean="0">
                <a:solidFill>
                  <a:srgbClr val="FF0000"/>
                </a:solidFill>
              </a:rPr>
              <a:t>standardized tests </a:t>
            </a:r>
            <a:r>
              <a:rPr lang="en-US" dirty="0" smtClean="0">
                <a:solidFill>
                  <a:srgbClr val="FF0000"/>
                </a:solidFill>
              </a:rPr>
              <a:t>&amp; </a:t>
            </a:r>
            <a:r>
              <a:rPr lang="en-US" u="sng" dirty="0" smtClean="0">
                <a:solidFill>
                  <a:srgbClr val="FF0000"/>
                </a:solidFill>
              </a:rPr>
              <a:t>design client-specific procedure </a:t>
            </a:r>
            <a:r>
              <a:rPr lang="en-US" dirty="0" smtClean="0">
                <a:solidFill>
                  <a:srgbClr val="FF0000"/>
                </a:solidFill>
              </a:rPr>
              <a:t>of assessment. </a:t>
            </a:r>
            <a:r>
              <a:rPr lang="en-US" u="sng" dirty="0" smtClean="0">
                <a:solidFill>
                  <a:srgbClr val="FF0000"/>
                </a:solidFill>
              </a:rPr>
              <a:t>&amp; Formulate initial impressions </a:t>
            </a:r>
            <a:r>
              <a:rPr lang="en-US" dirty="0" smtClean="0">
                <a:solidFill>
                  <a:srgbClr val="FF0000"/>
                </a:solidFill>
              </a:rPr>
              <a:t>about the patient.</a:t>
            </a:r>
          </a:p>
          <a:p>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Direct and repeated observation of the patient</a:t>
            </a:r>
            <a:endParaRPr lang="en-US" dirty="0"/>
          </a:p>
        </p:txBody>
      </p:sp>
      <p:sp>
        <p:nvSpPr>
          <p:cNvPr id="3" name="Content Placeholder 2"/>
          <p:cNvSpPr>
            <a:spLocks noGrp="1"/>
          </p:cNvSpPr>
          <p:nvPr>
            <p:ph sz="quarter" idx="1"/>
          </p:nvPr>
        </p:nvSpPr>
        <p:spPr/>
        <p:txBody>
          <a:bodyPr/>
          <a:lstStyle/>
          <a:p>
            <a:r>
              <a:rPr lang="en-US" dirty="0" smtClean="0"/>
              <a:t>The observation </a:t>
            </a:r>
            <a:r>
              <a:rPr lang="en-US" u="sng" dirty="0" smtClean="0"/>
              <a:t>needs to be repeated.</a:t>
            </a:r>
            <a:r>
              <a:rPr lang="en-US" dirty="0" smtClean="0"/>
              <a:t> Even beyond the point of standardized test administration.</a:t>
            </a:r>
          </a:p>
          <a:p>
            <a:r>
              <a:rPr lang="en-US" dirty="0" smtClean="0"/>
              <a:t>Because the </a:t>
            </a:r>
            <a:r>
              <a:rPr lang="en-US" u="sng" dirty="0" smtClean="0"/>
              <a:t>clinical picture of a patien</a:t>
            </a:r>
            <a:r>
              <a:rPr lang="en-US" dirty="0" smtClean="0"/>
              <a:t>t who had cerebral damage due to CVA and other causes change over time.</a:t>
            </a:r>
          </a:p>
          <a:p>
            <a:r>
              <a:rPr lang="en-US" dirty="0" smtClean="0"/>
              <a:t>These changes may change over time, the clinician should continue making </a:t>
            </a:r>
            <a:r>
              <a:rPr lang="en-US" u="sng" dirty="0" smtClean="0"/>
              <a:t>systematic repeated observations</a:t>
            </a:r>
            <a:r>
              <a:rPr lang="en-US" dirty="0" smtClean="0"/>
              <a:t> </a:t>
            </a:r>
            <a:r>
              <a:rPr lang="en-US" dirty="0" smtClean="0">
                <a:solidFill>
                  <a:srgbClr val="FF0000"/>
                </a:solidFill>
              </a:rPr>
              <a:t>during all phases of rehabilitation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Standardized Tests in Assessing Aphasia </a:t>
            </a:r>
            <a:endParaRPr lang="en-US" dirty="0"/>
          </a:p>
        </p:txBody>
      </p:sp>
      <p:sp>
        <p:nvSpPr>
          <p:cNvPr id="3" name="Content Placeholder 2"/>
          <p:cNvSpPr>
            <a:spLocks noGrp="1"/>
          </p:cNvSpPr>
          <p:nvPr>
            <p:ph sz="quarter" idx="1"/>
          </p:nvPr>
        </p:nvSpPr>
        <p:spPr>
          <a:xfrm>
            <a:off x="612648" y="1600200"/>
            <a:ext cx="8153400" cy="5105400"/>
          </a:xfrm>
        </p:spPr>
        <p:txBody>
          <a:bodyPr>
            <a:normAutofit fontScale="92500" lnSpcReduction="10000"/>
          </a:bodyPr>
          <a:lstStyle/>
          <a:p>
            <a:r>
              <a:rPr lang="en-US" dirty="0" smtClean="0"/>
              <a:t>Both screening and diagnostic aphasia tests are variable </a:t>
            </a:r>
          </a:p>
          <a:p>
            <a:r>
              <a:rPr lang="en-US" dirty="0" smtClean="0"/>
              <a:t>Some standardized aphasia tests are designed to classify aphasia into specific types. Other aphasia tests assess various behaviors of interest and do not attempt a typological classification.</a:t>
            </a:r>
          </a:p>
          <a:p>
            <a:r>
              <a:rPr lang="en-US" dirty="0" smtClean="0"/>
              <a:t>Assessment of the needs &amp; Strengths of patients through:</a:t>
            </a:r>
          </a:p>
          <a:p>
            <a:pPr>
              <a:buFontTx/>
              <a:buChar char="-"/>
            </a:pPr>
            <a:r>
              <a:rPr lang="en-US" dirty="0" smtClean="0"/>
              <a:t>Initial screening tests</a:t>
            </a:r>
          </a:p>
          <a:p>
            <a:pPr>
              <a:buFontTx/>
              <a:buChar char="-"/>
            </a:pPr>
            <a:r>
              <a:rPr lang="en-US" dirty="0" smtClean="0"/>
              <a:t>Detailed diagnostic tests </a:t>
            </a:r>
          </a:p>
          <a:p>
            <a:pPr>
              <a:buFontTx/>
              <a:buChar char="-"/>
            </a:pPr>
            <a:r>
              <a:rPr lang="en-US" dirty="0" smtClean="0"/>
              <a:t>Client-specific </a:t>
            </a:r>
            <a:r>
              <a:rPr lang="en-US" dirty="0" err="1" smtClean="0"/>
              <a:t>assessmet</a:t>
            </a:r>
            <a:r>
              <a:rPr lang="en-US" dirty="0" smtClean="0"/>
              <a:t> (Direct observations and </a:t>
            </a:r>
            <a:r>
              <a:rPr lang="en-US" dirty="0" err="1" smtClean="0"/>
              <a:t>convo</a:t>
            </a:r>
            <a:r>
              <a:rPr lang="en-US" dirty="0" smtClean="0"/>
              <a:t> speech sample)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153400" cy="990600"/>
          </a:xfrm>
        </p:spPr>
        <p:txBody>
          <a:bodyPr/>
          <a:lstStyle/>
          <a:p>
            <a:r>
              <a:rPr lang="en-US" dirty="0" smtClean="0"/>
              <a:t>Selected screening tests of aphasia</a:t>
            </a:r>
            <a:endParaRPr lang="en-US" dirty="0"/>
          </a:p>
        </p:txBody>
      </p:sp>
      <p:sp>
        <p:nvSpPr>
          <p:cNvPr id="3" name="Content Placeholder 2"/>
          <p:cNvSpPr>
            <a:spLocks noGrp="1"/>
          </p:cNvSpPr>
          <p:nvPr>
            <p:ph sz="quarter" idx="1"/>
          </p:nvPr>
        </p:nvSpPr>
        <p:spPr>
          <a:xfrm>
            <a:off x="612648" y="1600200"/>
            <a:ext cx="8153400" cy="5105400"/>
          </a:xfrm>
        </p:spPr>
        <p:txBody>
          <a:bodyPr>
            <a:normAutofit fontScale="85000" lnSpcReduction="20000"/>
          </a:bodyPr>
          <a:lstStyle/>
          <a:p>
            <a:r>
              <a:rPr lang="en-US" dirty="0" smtClean="0"/>
              <a:t>Screening tests are brief instruments that help:</a:t>
            </a:r>
          </a:p>
          <a:p>
            <a:pPr>
              <a:buFont typeface="Wingdings" pitchFamily="2" charset="2"/>
              <a:buChar char="­"/>
            </a:pPr>
            <a:r>
              <a:rPr lang="en-US" dirty="0" smtClean="0"/>
              <a:t>Initial</a:t>
            </a:r>
          </a:p>
          <a:p>
            <a:pPr>
              <a:buFont typeface="Wingdings" pitchFamily="2" charset="2"/>
              <a:buChar char="­"/>
            </a:pPr>
            <a:r>
              <a:rPr lang="en-US" dirty="0" smtClean="0"/>
              <a:t>Quick</a:t>
            </a:r>
          </a:p>
          <a:p>
            <a:pPr>
              <a:buFont typeface="Wingdings" pitchFamily="2" charset="2"/>
              <a:buChar char="­"/>
            </a:pPr>
            <a:r>
              <a:rPr lang="en-US" dirty="0" smtClean="0"/>
              <a:t>Bedside </a:t>
            </a:r>
          </a:p>
          <a:p>
            <a:pPr>
              <a:buNone/>
            </a:pPr>
            <a:r>
              <a:rPr lang="en-US" dirty="0" smtClean="0"/>
              <a:t>Assessment of patients who have had CVA or exhibit other signs of cerebral damage.</a:t>
            </a:r>
          </a:p>
          <a:p>
            <a:r>
              <a:rPr lang="en-US" dirty="0" smtClean="0"/>
              <a:t>Screening tests sample </a:t>
            </a:r>
            <a:r>
              <a:rPr lang="en-US" dirty="0" smtClean="0">
                <a:solidFill>
                  <a:srgbClr val="FF0000"/>
                </a:solidFill>
              </a:rPr>
              <a:t>only few language and related functions.</a:t>
            </a:r>
          </a:p>
          <a:p>
            <a:r>
              <a:rPr lang="en-US" dirty="0" smtClean="0"/>
              <a:t>Screening tests are typically </a:t>
            </a:r>
            <a:r>
              <a:rPr lang="en-US" u="sng" dirty="0" smtClean="0"/>
              <a:t>followed by a diagnostic test and other client specific </a:t>
            </a:r>
            <a:r>
              <a:rPr lang="en-US" u="sng" dirty="0" err="1" smtClean="0"/>
              <a:t>prosedures</a:t>
            </a:r>
            <a:r>
              <a:rPr lang="en-US" dirty="0" smtClean="0"/>
              <a:t>.</a:t>
            </a:r>
          </a:p>
          <a:p>
            <a:r>
              <a:rPr lang="en-US" dirty="0" smtClean="0"/>
              <a:t>Most clinical facilities have their own screening </a:t>
            </a:r>
            <a:r>
              <a:rPr lang="en-US" dirty="0" err="1" smtClean="0"/>
              <a:t>prosedures</a:t>
            </a:r>
            <a:r>
              <a:rPr lang="en-US" dirty="0" smtClean="0"/>
              <a:t> for their patients</a:t>
            </a:r>
            <a:br>
              <a:rPr lang="en-US" dirty="0" smtClean="0"/>
            </a:b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Selected screening tests of aphasia</a:t>
            </a:r>
            <a:endParaRPr lang="en-US" dirty="0"/>
          </a:p>
        </p:txBody>
      </p:sp>
      <p:sp>
        <p:nvSpPr>
          <p:cNvPr id="3" name="Content Placeholder 2"/>
          <p:cNvSpPr>
            <a:spLocks noGrp="1"/>
          </p:cNvSpPr>
          <p:nvPr>
            <p:ph sz="quarter" idx="1"/>
          </p:nvPr>
        </p:nvSpPr>
        <p:spPr/>
        <p:txBody>
          <a:bodyPr/>
          <a:lstStyle/>
          <a:p>
            <a:r>
              <a:rPr lang="en-US" dirty="0" smtClean="0"/>
              <a:t>The screening procedure of aphasia includes:</a:t>
            </a:r>
          </a:p>
          <a:p>
            <a:pPr>
              <a:buNone/>
            </a:pPr>
            <a:r>
              <a:rPr lang="en-US" dirty="0" smtClean="0"/>
              <a:t>1- Few minute conversation with the patient</a:t>
            </a:r>
          </a:p>
          <a:p>
            <a:pPr>
              <a:buNone/>
            </a:pPr>
            <a:r>
              <a:rPr lang="en-US" dirty="0" smtClean="0"/>
              <a:t>2- Naming or pointing to few common objects</a:t>
            </a:r>
          </a:p>
          <a:p>
            <a:pPr>
              <a:buNone/>
            </a:pPr>
            <a:r>
              <a:rPr lang="en-US" dirty="0" smtClean="0"/>
              <a:t>3- Request to recite numbers and days of week</a:t>
            </a:r>
          </a:p>
          <a:p>
            <a:pPr>
              <a:buNone/>
            </a:pPr>
            <a:r>
              <a:rPr lang="en-US" dirty="0" smtClean="0"/>
              <a:t>4-Repetetion of words, phrases, sentences</a:t>
            </a:r>
          </a:p>
          <a:p>
            <a:pPr>
              <a:buNone/>
            </a:pPr>
            <a:r>
              <a:rPr lang="en-US" dirty="0" smtClean="0"/>
              <a:t>5- Questions that evoke brief descriptions</a:t>
            </a:r>
          </a:p>
          <a:p>
            <a:r>
              <a:rPr lang="en-US" dirty="0" smtClean="0"/>
              <a:t>Most screening tests last between 10-20 minutes</a:t>
            </a:r>
          </a:p>
          <a:p>
            <a:pPr>
              <a:buNone/>
            </a:pPr>
            <a:endParaRPr lang="en-US" dirty="0" smtClean="0"/>
          </a:p>
          <a:p>
            <a:pPr>
              <a:buFontTx/>
              <a:buChar char="-"/>
            </a:pP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Selected screening tests of aphasia</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lnSpcReduction="20000"/>
          </a:bodyPr>
          <a:lstStyle/>
          <a:p>
            <a:r>
              <a:rPr lang="en-US" dirty="0" smtClean="0"/>
              <a:t>Although there is some variability in screening tests of aphasia, most tests assess:</a:t>
            </a:r>
          </a:p>
          <a:p>
            <a:pPr>
              <a:buNone/>
            </a:pPr>
            <a:r>
              <a:rPr lang="en-US" dirty="0" smtClean="0"/>
              <a:t>1- Verbal expression</a:t>
            </a:r>
          </a:p>
          <a:p>
            <a:pPr>
              <a:buNone/>
            </a:pPr>
            <a:r>
              <a:rPr lang="en-US" dirty="0" smtClean="0"/>
              <a:t>2- Auditory comprehension</a:t>
            </a:r>
          </a:p>
          <a:p>
            <a:pPr>
              <a:buNone/>
            </a:pPr>
            <a:r>
              <a:rPr lang="en-US" dirty="0" smtClean="0"/>
              <a:t>3- Repetition</a:t>
            </a:r>
          </a:p>
          <a:p>
            <a:pPr>
              <a:buNone/>
            </a:pPr>
            <a:r>
              <a:rPr lang="en-US" dirty="0" smtClean="0"/>
              <a:t>4- Naming</a:t>
            </a:r>
          </a:p>
          <a:p>
            <a:pPr>
              <a:buNone/>
            </a:pPr>
            <a:r>
              <a:rPr lang="en-US" dirty="0" smtClean="0"/>
              <a:t>5- Automatic speech </a:t>
            </a:r>
          </a:p>
          <a:p>
            <a:pPr>
              <a:buNone/>
            </a:pPr>
            <a:r>
              <a:rPr lang="en-US" dirty="0" smtClean="0"/>
              <a:t>6- And limited reading and writing.</a:t>
            </a:r>
          </a:p>
          <a:p>
            <a:r>
              <a:rPr lang="en-US" dirty="0" smtClean="0"/>
              <a:t>Aphasia screening tests should </a:t>
            </a:r>
            <a:r>
              <a:rPr lang="en-US" b="1" dirty="0" smtClean="0"/>
              <a:t>NEVER</a:t>
            </a:r>
            <a:r>
              <a:rPr lang="en-US" dirty="0" smtClean="0"/>
              <a:t> replace diagnostic tests and client specific observations because:</a:t>
            </a:r>
          </a:p>
          <a:p>
            <a:pPr>
              <a:buNone/>
            </a:pPr>
            <a:r>
              <a:rPr lang="en-US" dirty="0" smtClean="0"/>
              <a:t>1- they do not sample all behaviors </a:t>
            </a:r>
          </a:p>
          <a:p>
            <a:pPr>
              <a:buNone/>
            </a:pPr>
            <a:r>
              <a:rPr lang="en-US" dirty="0" smtClean="0"/>
              <a:t>2- the sampled behaviors are not assessed in depth.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Practical and Professional considerations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b="1" dirty="0" smtClean="0"/>
              <a:t>The goal of assessment </a:t>
            </a:r>
            <a:r>
              <a:rPr lang="en-US" dirty="0" smtClean="0"/>
              <a:t>is: to understand the patients’ past, present, and future.</a:t>
            </a:r>
          </a:p>
          <a:p>
            <a:r>
              <a:rPr lang="en-US" dirty="0" smtClean="0"/>
              <a:t>The most important aspects to be assessed: communication skills.</a:t>
            </a:r>
          </a:p>
          <a:p>
            <a:r>
              <a:rPr lang="en-US" dirty="0" smtClean="0"/>
              <a:t>Communication skills are assessed while understanding health problems, quality of life, psychosocial factors.</a:t>
            </a:r>
          </a:p>
          <a:p>
            <a:r>
              <a:rPr lang="en-US" dirty="0" smtClean="0"/>
              <a:t>It’s important for us to understand what the patient can’t do now but may be able to w/ rehab.</a:t>
            </a:r>
          </a:p>
          <a:p>
            <a:r>
              <a:rPr lang="en-US" dirty="0" smtClean="0"/>
              <a:t>Patient’s family is important factor in assessment and treatment and counseling </a:t>
            </a:r>
          </a:p>
          <a:p>
            <a:r>
              <a:rPr lang="en-US" dirty="0" smtClean="0"/>
              <a:t>It’s important to understand patient’s future plans </a:t>
            </a:r>
          </a:p>
          <a:p>
            <a:r>
              <a:rPr lang="en-US" dirty="0" smtClean="0"/>
              <a:t>Treatment is expanded into social and family structures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Selected screening tests of aphasia</a:t>
            </a:r>
            <a:endParaRPr lang="en-US" dirty="0"/>
          </a:p>
        </p:txBody>
      </p:sp>
      <p:sp>
        <p:nvSpPr>
          <p:cNvPr id="3" name="Content Placeholder 2"/>
          <p:cNvSpPr>
            <a:spLocks noGrp="1"/>
          </p:cNvSpPr>
          <p:nvPr>
            <p:ph sz="quarter" idx="1"/>
          </p:nvPr>
        </p:nvSpPr>
        <p:spPr/>
        <p:txBody>
          <a:bodyPr/>
          <a:lstStyle/>
          <a:p>
            <a:r>
              <a:rPr lang="en-US" dirty="0" smtClean="0"/>
              <a:t>Example on a screening tests:</a:t>
            </a:r>
          </a:p>
          <a:p>
            <a:pPr>
              <a:buNone/>
            </a:pPr>
            <a:r>
              <a:rPr lang="en-US" dirty="0" smtClean="0"/>
              <a:t>- The BDAE: Boston Diagnostic Aphasia Examination – the short form</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Selected </a:t>
            </a:r>
            <a:r>
              <a:rPr lang="en-US" b="1" dirty="0" smtClean="0"/>
              <a:t>Standardized Diagnostic </a:t>
            </a:r>
            <a:r>
              <a:rPr lang="en-US" dirty="0" smtClean="0"/>
              <a:t>Tests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The Minnesota Test for Differential Diagnosis of Aphasia (MTDDA).</a:t>
            </a:r>
          </a:p>
          <a:p>
            <a:r>
              <a:rPr lang="en-US" dirty="0" smtClean="0"/>
              <a:t>The MTDDA is one of the earliest standardized tests of aphasia that has been used for decades.</a:t>
            </a:r>
          </a:p>
          <a:p>
            <a:r>
              <a:rPr lang="en-US" dirty="0" smtClean="0"/>
              <a:t>Contains </a:t>
            </a:r>
            <a:r>
              <a:rPr lang="en-US" b="1" dirty="0" smtClean="0"/>
              <a:t>47 subtests </a:t>
            </a:r>
            <a:r>
              <a:rPr lang="en-US" dirty="0" smtClean="0"/>
              <a:t>with a number of test items ranging from 5-32</a:t>
            </a:r>
          </a:p>
          <a:p>
            <a:r>
              <a:rPr lang="en-US" b="1" dirty="0" smtClean="0"/>
              <a:t>MTDDA evaluates 5 areas of performance</a:t>
            </a:r>
          </a:p>
          <a:p>
            <a:r>
              <a:rPr lang="en-US" dirty="0" smtClean="0"/>
              <a:t>It’s a comprehensive test that takes 4-6 hours to administer </a:t>
            </a:r>
          </a:p>
          <a:p>
            <a:r>
              <a:rPr lang="en-US" dirty="0" smtClean="0"/>
              <a:t>Clinicians may administer only selected subtests that are relevant to the patient</a:t>
            </a:r>
          </a:p>
          <a:p>
            <a:r>
              <a:rPr lang="en-US" dirty="0" smtClean="0"/>
              <a:t>This test has </a:t>
            </a:r>
            <a:r>
              <a:rPr lang="en-US" b="1" dirty="0" smtClean="0"/>
              <a:t>an acceptable reliability</a:t>
            </a:r>
            <a:r>
              <a:rPr lang="en-US" dirty="0" smtClean="0"/>
              <a:t>. It’s </a:t>
            </a:r>
            <a:r>
              <a:rPr lang="en-US" dirty="0" smtClean="0">
                <a:solidFill>
                  <a:srgbClr val="FF0000"/>
                </a:solidFill>
              </a:rPr>
              <a:t>validity is unknown</a:t>
            </a:r>
            <a:endParaRPr lang="en-US"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MTDDA </a:t>
            </a:r>
            <a:br>
              <a:rPr lang="en-US" dirty="0" smtClean="0"/>
            </a:br>
            <a:endParaRPr lang="en-US" dirty="0"/>
          </a:p>
        </p:txBody>
      </p:sp>
      <p:sp>
        <p:nvSpPr>
          <p:cNvPr id="3" name="Content Placeholder 2"/>
          <p:cNvSpPr>
            <a:spLocks noGrp="1"/>
          </p:cNvSpPr>
          <p:nvPr>
            <p:ph sz="quarter" idx="1"/>
          </p:nvPr>
        </p:nvSpPr>
        <p:spPr/>
        <p:txBody>
          <a:bodyPr>
            <a:normAutofit lnSpcReduction="10000"/>
          </a:bodyPr>
          <a:lstStyle/>
          <a:p>
            <a:r>
              <a:rPr lang="en-US" dirty="0" smtClean="0"/>
              <a:t>MTDDA evaluates 5 areas of performance</a:t>
            </a:r>
          </a:p>
          <a:p>
            <a:pPr>
              <a:buNone/>
            </a:pPr>
            <a:r>
              <a:rPr lang="en-US" dirty="0" smtClean="0"/>
              <a:t>1- Auditory Disturbances</a:t>
            </a:r>
          </a:p>
          <a:p>
            <a:pPr>
              <a:buNone/>
            </a:pPr>
            <a:r>
              <a:rPr lang="en-US" dirty="0" smtClean="0"/>
              <a:t>2- Visual and Reading Disturbance</a:t>
            </a:r>
          </a:p>
          <a:p>
            <a:pPr>
              <a:buNone/>
            </a:pPr>
            <a:r>
              <a:rPr lang="en-US" dirty="0" smtClean="0"/>
              <a:t>3- Speech and Language Disturbances</a:t>
            </a:r>
          </a:p>
          <a:p>
            <a:pPr>
              <a:buNone/>
            </a:pPr>
            <a:r>
              <a:rPr lang="en-US" dirty="0" smtClean="0"/>
              <a:t>4- </a:t>
            </a:r>
            <a:r>
              <a:rPr lang="en-US" dirty="0" err="1" smtClean="0"/>
              <a:t>Visuomotor</a:t>
            </a:r>
            <a:r>
              <a:rPr lang="en-US" dirty="0" smtClean="0"/>
              <a:t> and writing disturbances</a:t>
            </a:r>
          </a:p>
          <a:p>
            <a:pPr>
              <a:buNone/>
            </a:pPr>
            <a:r>
              <a:rPr lang="en-US" dirty="0" smtClean="0"/>
              <a:t>5- Numerical and arithmetic disturbances </a:t>
            </a:r>
          </a:p>
          <a:p>
            <a:pPr>
              <a:buNone/>
            </a:pPr>
            <a:endParaRPr lang="en-US" dirty="0" smtClean="0"/>
          </a:p>
          <a:p>
            <a:pPr>
              <a:buNone/>
            </a:pPr>
            <a:r>
              <a:rPr lang="en-US" dirty="0" smtClean="0"/>
              <a:t>MTDDA doesn’t classify aphasia into traditional types, it classifies it into FIVE groups.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MTDDA classification</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MTDDA classifies aphasia into 5 groups:</a:t>
            </a:r>
          </a:p>
          <a:p>
            <a:pPr>
              <a:buNone/>
            </a:pPr>
            <a:r>
              <a:rPr lang="en-US" dirty="0" smtClean="0"/>
              <a:t>1- Simple aphasia</a:t>
            </a:r>
          </a:p>
          <a:p>
            <a:pPr>
              <a:buNone/>
            </a:pPr>
            <a:r>
              <a:rPr lang="en-US" dirty="0" smtClean="0"/>
              <a:t>2- Aphasia with visual involvement</a:t>
            </a:r>
          </a:p>
          <a:p>
            <a:pPr>
              <a:buNone/>
            </a:pPr>
            <a:r>
              <a:rPr lang="en-US" dirty="0" smtClean="0"/>
              <a:t>3- Aphasia with </a:t>
            </a:r>
            <a:r>
              <a:rPr lang="en-US" dirty="0" err="1" smtClean="0"/>
              <a:t>sensorimotor</a:t>
            </a:r>
            <a:r>
              <a:rPr lang="en-US" dirty="0" smtClean="0"/>
              <a:t> involvement</a:t>
            </a:r>
          </a:p>
          <a:p>
            <a:pPr>
              <a:buNone/>
            </a:pPr>
            <a:r>
              <a:rPr lang="en-US" dirty="0" smtClean="0"/>
              <a:t>4- Aphasia with scattered findings (generalized brain damage).</a:t>
            </a:r>
          </a:p>
          <a:p>
            <a:pPr>
              <a:buNone/>
            </a:pPr>
            <a:r>
              <a:rPr lang="en-US" dirty="0" smtClean="0"/>
              <a:t>5- </a:t>
            </a:r>
            <a:r>
              <a:rPr lang="en-US" b="1" dirty="0" smtClean="0"/>
              <a:t>Irreversible Aphasic </a:t>
            </a:r>
            <a:r>
              <a:rPr lang="en-US" dirty="0" smtClean="0"/>
              <a:t>syndrome</a:t>
            </a:r>
          </a:p>
          <a:p>
            <a:r>
              <a:rPr lang="en-US" dirty="0" smtClean="0"/>
              <a:t>Test results help to classify aphasia into 2 minor aphasia types:</a:t>
            </a:r>
          </a:p>
          <a:p>
            <a:pPr>
              <a:buNone/>
            </a:pPr>
            <a:r>
              <a:rPr lang="en-US" dirty="0" smtClean="0"/>
              <a:t>1- Minor syndrome A: Aphasia with </a:t>
            </a:r>
            <a:r>
              <a:rPr lang="en-US" dirty="0" smtClean="0">
                <a:solidFill>
                  <a:srgbClr val="FF0000"/>
                </a:solidFill>
              </a:rPr>
              <a:t>partial auditory perception</a:t>
            </a:r>
          </a:p>
          <a:p>
            <a:pPr>
              <a:buNone/>
            </a:pPr>
            <a:r>
              <a:rPr lang="en-US" dirty="0" smtClean="0"/>
              <a:t>2- Minor syndrome B: Aphasia with </a:t>
            </a:r>
            <a:r>
              <a:rPr lang="en-US" dirty="0" smtClean="0">
                <a:solidFill>
                  <a:srgbClr val="FF0000"/>
                </a:solidFill>
              </a:rPr>
              <a:t>persistent dysarthria </a:t>
            </a:r>
            <a:endParaRPr lang="en-US" dirty="0">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Boston Diagnostic Aphasia Examination BDAE</a:t>
            </a:r>
            <a:endParaRPr lang="en-US" dirty="0"/>
          </a:p>
        </p:txBody>
      </p:sp>
      <p:sp>
        <p:nvSpPr>
          <p:cNvPr id="3" name="Content Placeholder 2"/>
          <p:cNvSpPr>
            <a:spLocks noGrp="1"/>
          </p:cNvSpPr>
          <p:nvPr>
            <p:ph sz="quarter" idx="1"/>
          </p:nvPr>
        </p:nvSpPr>
        <p:spPr>
          <a:xfrm>
            <a:off x="381000" y="1600200"/>
            <a:ext cx="8531352" cy="4953000"/>
          </a:xfrm>
        </p:spPr>
        <p:txBody>
          <a:bodyPr>
            <a:normAutofit fontScale="85000" lnSpcReduction="20000"/>
          </a:bodyPr>
          <a:lstStyle/>
          <a:p>
            <a:r>
              <a:rPr lang="en-US" dirty="0" smtClean="0"/>
              <a:t>Widely used and aims at classifying aphasia </a:t>
            </a:r>
            <a:r>
              <a:rPr lang="en-US" dirty="0" smtClean="0">
                <a:solidFill>
                  <a:srgbClr val="FF0000"/>
                </a:solidFill>
              </a:rPr>
              <a:t>into types.</a:t>
            </a:r>
          </a:p>
          <a:p>
            <a:r>
              <a:rPr lang="en-US" dirty="0" smtClean="0"/>
              <a:t>The results suggest the </a:t>
            </a:r>
            <a:r>
              <a:rPr lang="en-US" dirty="0" smtClean="0">
                <a:solidFill>
                  <a:srgbClr val="C00000"/>
                </a:solidFill>
              </a:rPr>
              <a:t>site of brain lesion in the given patients</a:t>
            </a:r>
          </a:p>
          <a:p>
            <a:r>
              <a:rPr lang="en-US" dirty="0" smtClean="0"/>
              <a:t>It is composed of 27 subtests</a:t>
            </a:r>
          </a:p>
          <a:p>
            <a:r>
              <a:rPr lang="en-US" dirty="0" smtClean="0"/>
              <a:t>It takes 1-4 hours to administer</a:t>
            </a:r>
          </a:p>
          <a:p>
            <a:r>
              <a:rPr lang="en-US" dirty="0" smtClean="0"/>
              <a:t>It has a </a:t>
            </a:r>
            <a:r>
              <a:rPr lang="en-US" dirty="0" smtClean="0">
                <a:solidFill>
                  <a:srgbClr val="FF0000"/>
                </a:solidFill>
              </a:rPr>
              <a:t>5-point severity scale and profile of speech characteristics help determine the severity of aphasia</a:t>
            </a:r>
          </a:p>
          <a:p>
            <a:r>
              <a:rPr lang="en-US" dirty="0" smtClean="0"/>
              <a:t>It is a comprehensive test and </a:t>
            </a:r>
            <a:r>
              <a:rPr lang="en-US" dirty="0" smtClean="0">
                <a:solidFill>
                  <a:srgbClr val="FF0000"/>
                </a:solidFill>
              </a:rPr>
              <a:t>reliable</a:t>
            </a:r>
            <a:r>
              <a:rPr lang="en-US" dirty="0" smtClean="0"/>
              <a:t> test </a:t>
            </a:r>
            <a:r>
              <a:rPr lang="en-US" dirty="0" smtClean="0">
                <a:solidFill>
                  <a:srgbClr val="FF0000"/>
                </a:solidFill>
              </a:rPr>
              <a:t>although validity measured are not reported</a:t>
            </a:r>
          </a:p>
          <a:p>
            <a:r>
              <a:rPr lang="en-US" dirty="0" smtClean="0"/>
              <a:t>It fails to classify patients into specific types of aphasia</a:t>
            </a:r>
          </a:p>
          <a:p>
            <a:r>
              <a:rPr lang="en-US" dirty="0" smtClean="0"/>
              <a:t>The </a:t>
            </a:r>
            <a:r>
              <a:rPr lang="en-US" dirty="0" smtClean="0">
                <a:solidFill>
                  <a:srgbClr val="FF0000"/>
                </a:solidFill>
              </a:rPr>
              <a:t>Boston naming test </a:t>
            </a:r>
            <a:r>
              <a:rPr lang="en-US" dirty="0" smtClean="0"/>
              <a:t>is part of the BDAE and can be administered </a:t>
            </a:r>
            <a:r>
              <a:rPr lang="en-US" dirty="0" err="1" smtClean="0"/>
              <a:t>independtly</a:t>
            </a:r>
            <a:r>
              <a:rPr lang="en-US" dirty="0" smtClean="0"/>
              <a:t> to assess naming skills in-depth (Contains 60 naming items and has a short from that takes 30-45 minutes to administer)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Boston Diagnostic Aphasia Examination BDAE</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lnSpcReduction="20000"/>
          </a:bodyPr>
          <a:lstStyle/>
          <a:p>
            <a:r>
              <a:rPr lang="en-US" dirty="0" smtClean="0"/>
              <a:t>The test evaluates:</a:t>
            </a:r>
          </a:p>
          <a:p>
            <a:pPr>
              <a:buNone/>
            </a:pPr>
            <a:r>
              <a:rPr lang="en-US" dirty="0" smtClean="0"/>
              <a:t>1-* Articulation</a:t>
            </a:r>
          </a:p>
          <a:p>
            <a:pPr>
              <a:buNone/>
            </a:pPr>
            <a:r>
              <a:rPr lang="en-US" dirty="0" smtClean="0"/>
              <a:t>2- *Fluency</a:t>
            </a:r>
          </a:p>
          <a:p>
            <a:pPr>
              <a:buNone/>
            </a:pPr>
            <a:r>
              <a:rPr lang="en-US" dirty="0" smtClean="0"/>
              <a:t>3- Word-finding (naming)</a:t>
            </a:r>
          </a:p>
          <a:p>
            <a:pPr>
              <a:buNone/>
            </a:pPr>
            <a:r>
              <a:rPr lang="en-US" dirty="0" smtClean="0"/>
              <a:t>4- repetition</a:t>
            </a:r>
          </a:p>
          <a:p>
            <a:pPr>
              <a:buNone/>
            </a:pPr>
            <a:r>
              <a:rPr lang="en-US" dirty="0" smtClean="0"/>
              <a:t>5- *</a:t>
            </a:r>
            <a:r>
              <a:rPr lang="en-US" dirty="0" smtClean="0">
                <a:solidFill>
                  <a:srgbClr val="FF0000"/>
                </a:solidFill>
              </a:rPr>
              <a:t>serial speech</a:t>
            </a:r>
          </a:p>
          <a:p>
            <a:pPr>
              <a:buNone/>
            </a:pPr>
            <a:r>
              <a:rPr lang="en-US" dirty="0" smtClean="0"/>
              <a:t>6- *grammar </a:t>
            </a:r>
          </a:p>
          <a:p>
            <a:pPr>
              <a:buNone/>
            </a:pPr>
            <a:r>
              <a:rPr lang="en-US" dirty="0" smtClean="0"/>
              <a:t>7- *</a:t>
            </a:r>
            <a:r>
              <a:rPr lang="en-US" dirty="0" smtClean="0">
                <a:solidFill>
                  <a:srgbClr val="FF0000"/>
                </a:solidFill>
              </a:rPr>
              <a:t>paraphasias</a:t>
            </a:r>
          </a:p>
          <a:p>
            <a:pPr>
              <a:buNone/>
            </a:pPr>
            <a:r>
              <a:rPr lang="en-US" dirty="0" smtClean="0"/>
              <a:t>8- auditory comprehension</a:t>
            </a:r>
          </a:p>
          <a:p>
            <a:pPr>
              <a:buNone/>
            </a:pPr>
            <a:r>
              <a:rPr lang="en-US" dirty="0" smtClean="0"/>
              <a:t>9- writing</a:t>
            </a:r>
          </a:p>
          <a:p>
            <a:pPr>
              <a:buNone/>
            </a:pPr>
            <a:r>
              <a:rPr lang="en-US" dirty="0" smtClean="0"/>
              <a:t>10- *</a:t>
            </a:r>
            <a:r>
              <a:rPr lang="en-US" dirty="0" smtClean="0">
                <a:solidFill>
                  <a:srgbClr val="FF0000"/>
                </a:solidFill>
              </a:rPr>
              <a:t>musical skills</a:t>
            </a:r>
          </a:p>
          <a:p>
            <a:pPr>
              <a:buNone/>
            </a:pPr>
            <a:r>
              <a:rPr lang="en-US" dirty="0" smtClean="0"/>
              <a:t>The test allows for conversational speech sample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Boston Assessment of Severe Aphasia BASA</a:t>
            </a:r>
            <a:endParaRPr lang="en-US" dirty="0"/>
          </a:p>
        </p:txBody>
      </p:sp>
      <p:sp>
        <p:nvSpPr>
          <p:cNvPr id="3" name="Content Placeholder 2"/>
          <p:cNvSpPr>
            <a:spLocks noGrp="1"/>
          </p:cNvSpPr>
          <p:nvPr>
            <p:ph sz="quarter" idx="1"/>
          </p:nvPr>
        </p:nvSpPr>
        <p:spPr>
          <a:xfrm>
            <a:off x="228600" y="1600200"/>
            <a:ext cx="8915400" cy="5257800"/>
          </a:xfrm>
        </p:spPr>
        <p:txBody>
          <a:bodyPr>
            <a:normAutofit fontScale="70000" lnSpcReduction="20000"/>
          </a:bodyPr>
          <a:lstStyle/>
          <a:p>
            <a:r>
              <a:rPr lang="en-US" dirty="0" smtClean="0"/>
              <a:t>This relatively comprehensive test may be administered </a:t>
            </a:r>
            <a:r>
              <a:rPr lang="en-US" dirty="0" smtClean="0">
                <a:solidFill>
                  <a:srgbClr val="FF0000"/>
                </a:solidFill>
              </a:rPr>
              <a:t>soon after the stroke.</a:t>
            </a:r>
          </a:p>
          <a:p>
            <a:r>
              <a:rPr lang="en-US" dirty="0" smtClean="0">
                <a:solidFill>
                  <a:srgbClr val="FF0000"/>
                </a:solidFill>
              </a:rPr>
              <a:t>AT BEDSIDE</a:t>
            </a:r>
          </a:p>
          <a:p>
            <a:r>
              <a:rPr lang="en-US" dirty="0" smtClean="0"/>
              <a:t>Contains </a:t>
            </a:r>
            <a:r>
              <a:rPr lang="en-US" u="sng" dirty="0" smtClean="0"/>
              <a:t>15 subtests </a:t>
            </a:r>
            <a:r>
              <a:rPr lang="en-US" dirty="0" smtClean="0"/>
              <a:t>and 61 items and may be performed in less than 40 min. responses can be full or partial </a:t>
            </a:r>
          </a:p>
          <a:p>
            <a:r>
              <a:rPr lang="en-US" dirty="0" smtClean="0"/>
              <a:t>Skills assessed:</a:t>
            </a:r>
          </a:p>
          <a:p>
            <a:pPr marL="514350" indent="-514350">
              <a:buFont typeface="+mj-lt"/>
              <a:buAutoNum type="arabicPeriod"/>
            </a:pPr>
            <a:r>
              <a:rPr lang="en-US" dirty="0" smtClean="0"/>
              <a:t>Auditory comprehension</a:t>
            </a:r>
          </a:p>
          <a:p>
            <a:pPr marL="514350" indent="-514350">
              <a:buFont typeface="+mj-lt"/>
              <a:buAutoNum type="arabicPeriod"/>
            </a:pPr>
            <a:r>
              <a:rPr lang="en-US" dirty="0" smtClean="0"/>
              <a:t>Repetition</a:t>
            </a:r>
          </a:p>
          <a:p>
            <a:pPr marL="514350" indent="-514350">
              <a:buFont typeface="+mj-lt"/>
              <a:buAutoNum type="arabicPeriod"/>
            </a:pPr>
            <a:r>
              <a:rPr lang="en-US" b="1" dirty="0" smtClean="0">
                <a:solidFill>
                  <a:srgbClr val="00B050"/>
                </a:solidFill>
              </a:rPr>
              <a:t>Social greetings and social conversations</a:t>
            </a:r>
          </a:p>
          <a:p>
            <a:pPr marL="514350" indent="-514350">
              <a:buFont typeface="+mj-lt"/>
              <a:buAutoNum type="arabicPeriod"/>
            </a:pPr>
            <a:r>
              <a:rPr lang="en-US" b="1" dirty="0" smtClean="0">
                <a:solidFill>
                  <a:srgbClr val="00B050"/>
                </a:solidFill>
              </a:rPr>
              <a:t>Yes/no questions</a:t>
            </a:r>
          </a:p>
          <a:p>
            <a:pPr marL="514350" indent="-514350">
              <a:buFont typeface="+mj-lt"/>
              <a:buAutoNum type="arabicPeriod"/>
            </a:pPr>
            <a:r>
              <a:rPr lang="en-US" b="1" dirty="0" smtClean="0">
                <a:solidFill>
                  <a:srgbClr val="00B050"/>
                </a:solidFill>
              </a:rPr>
              <a:t>Orientation to time</a:t>
            </a:r>
          </a:p>
          <a:p>
            <a:pPr marL="514350" indent="-514350">
              <a:buFont typeface="+mj-lt"/>
              <a:buAutoNum type="arabicPeriod"/>
            </a:pPr>
            <a:r>
              <a:rPr lang="en-US" dirty="0" smtClean="0"/>
              <a:t>Signing one’s name </a:t>
            </a:r>
            <a:r>
              <a:rPr lang="ar-SA" dirty="0" smtClean="0"/>
              <a:t>توقيع</a:t>
            </a:r>
            <a:endParaRPr lang="en-US" dirty="0" smtClean="0"/>
          </a:p>
          <a:p>
            <a:pPr marL="514350" indent="-514350">
              <a:buFont typeface="+mj-lt"/>
              <a:buAutoNum type="arabicPeriod"/>
            </a:pPr>
            <a:r>
              <a:rPr lang="en-US" b="1" dirty="0" err="1" smtClean="0">
                <a:solidFill>
                  <a:srgbClr val="00B050"/>
                </a:solidFill>
              </a:rPr>
              <a:t>Buccofacial</a:t>
            </a:r>
            <a:r>
              <a:rPr lang="en-US" b="1" dirty="0" smtClean="0">
                <a:solidFill>
                  <a:srgbClr val="00B050"/>
                </a:solidFill>
              </a:rPr>
              <a:t> and limb </a:t>
            </a:r>
            <a:r>
              <a:rPr lang="en-US" b="1" dirty="0" err="1" smtClean="0">
                <a:solidFill>
                  <a:srgbClr val="00B050"/>
                </a:solidFill>
              </a:rPr>
              <a:t>apraxia</a:t>
            </a:r>
            <a:endParaRPr lang="en-US" b="1" dirty="0" smtClean="0">
              <a:solidFill>
                <a:srgbClr val="00B050"/>
              </a:solidFill>
            </a:endParaRPr>
          </a:p>
          <a:p>
            <a:pPr marL="514350" indent="-514350">
              <a:buFont typeface="+mj-lt"/>
              <a:buAutoNum type="arabicPeriod"/>
            </a:pPr>
            <a:r>
              <a:rPr lang="en-US" b="1" dirty="0" smtClean="0">
                <a:solidFill>
                  <a:srgbClr val="00B050"/>
                </a:solidFill>
              </a:rPr>
              <a:t>Oral Gesture recognition</a:t>
            </a:r>
          </a:p>
          <a:p>
            <a:pPr marL="514350" indent="-514350">
              <a:buFont typeface="+mj-lt"/>
              <a:buAutoNum type="arabicPeriod"/>
            </a:pPr>
            <a:r>
              <a:rPr lang="en-US" dirty="0" smtClean="0"/>
              <a:t>Reading comprehension</a:t>
            </a:r>
          </a:p>
          <a:p>
            <a:pPr marL="514350" indent="-514350">
              <a:buFont typeface="+mj-lt"/>
              <a:buAutoNum type="arabicPeriod"/>
            </a:pPr>
            <a:r>
              <a:rPr lang="en-US" dirty="0" smtClean="0"/>
              <a:t>Writing </a:t>
            </a:r>
          </a:p>
          <a:p>
            <a:pPr marL="514350" indent="-514350">
              <a:buFont typeface="+mj-lt"/>
              <a:buAutoNum type="arabicPeriod"/>
            </a:pPr>
            <a:r>
              <a:rPr lang="en-US" b="1" dirty="0" err="1" smtClean="0">
                <a:solidFill>
                  <a:srgbClr val="00B050"/>
                </a:solidFill>
              </a:rPr>
              <a:t>Visuospacial</a:t>
            </a:r>
            <a:r>
              <a:rPr lang="en-US" b="1" dirty="0" smtClean="0">
                <a:solidFill>
                  <a:srgbClr val="00B050"/>
                </a:solidFill>
              </a:rPr>
              <a:t> skills</a:t>
            </a:r>
            <a:r>
              <a:rPr lang="en-US" dirty="0" smtClean="0"/>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Assessment of Functional Communication</a:t>
            </a:r>
            <a:endParaRPr lang="en-US" dirty="0"/>
          </a:p>
        </p:txBody>
      </p:sp>
      <p:sp>
        <p:nvSpPr>
          <p:cNvPr id="3" name="Content Placeholder 2"/>
          <p:cNvSpPr>
            <a:spLocks noGrp="1"/>
          </p:cNvSpPr>
          <p:nvPr>
            <p:ph sz="quarter" idx="1"/>
          </p:nvPr>
        </p:nvSpPr>
        <p:spPr/>
        <p:txBody>
          <a:bodyPr>
            <a:normAutofit fontScale="92500"/>
          </a:bodyPr>
          <a:lstStyle/>
          <a:p>
            <a:r>
              <a:rPr lang="en-US" dirty="0" smtClean="0"/>
              <a:t>A limitation of certain standardized tests is that the behaviors sampled </a:t>
            </a:r>
            <a:r>
              <a:rPr lang="en-US" dirty="0" smtClean="0">
                <a:solidFill>
                  <a:srgbClr val="00B050"/>
                </a:solidFill>
              </a:rPr>
              <a:t>do not reflect everyday communication skills.</a:t>
            </a:r>
          </a:p>
          <a:p>
            <a:r>
              <a:rPr lang="en-US" dirty="0" smtClean="0"/>
              <a:t>In standardized tests </a:t>
            </a:r>
            <a:r>
              <a:rPr lang="en-US" dirty="0" smtClean="0">
                <a:solidFill>
                  <a:srgbClr val="FF0000"/>
                </a:solidFill>
              </a:rPr>
              <a:t>formal stimulus </a:t>
            </a:r>
            <a:r>
              <a:rPr lang="en-US" dirty="0" smtClean="0"/>
              <a:t>is presented </a:t>
            </a:r>
            <a:r>
              <a:rPr lang="en-US" dirty="0" smtClean="0">
                <a:solidFill>
                  <a:srgbClr val="FF0000"/>
                </a:solidFill>
              </a:rPr>
              <a:t>under structured conditions </a:t>
            </a:r>
            <a:r>
              <a:rPr lang="en-US" dirty="0" smtClean="0"/>
              <a:t>to evoke limited responses that may not be similar to everyday interactions where environment is </a:t>
            </a:r>
            <a:r>
              <a:rPr lang="en-US" b="1" i="1" dirty="0" smtClean="0"/>
              <a:t>less structured, highly variable and situation may not be formal and rich in contextual cues.</a:t>
            </a:r>
          </a:p>
          <a:p>
            <a:r>
              <a:rPr lang="en-US" dirty="0" smtClean="0"/>
              <a:t>To overcome this problem, the clinician should develop </a:t>
            </a:r>
            <a:r>
              <a:rPr lang="en-US" b="1" dirty="0" smtClean="0"/>
              <a:t>Functional Communication Assessment.</a:t>
            </a:r>
          </a:p>
          <a:p>
            <a:endParaRPr lang="en-US" b="1" i="1" dirty="0" smtClean="0">
              <a:solidFill>
                <a:srgbClr val="FF0000"/>
              </a:solidFill>
            </a:endParaRPr>
          </a:p>
          <a:p>
            <a:endParaRPr lang="en-US"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37448" cy="990600"/>
          </a:xfrm>
        </p:spPr>
        <p:txBody>
          <a:bodyPr>
            <a:normAutofit fontScale="90000"/>
          </a:bodyPr>
          <a:lstStyle/>
          <a:p>
            <a:r>
              <a:rPr lang="en-US" b="1" dirty="0" smtClean="0"/>
              <a:t>functional communication assessment.</a:t>
            </a:r>
            <a:br>
              <a:rPr lang="en-US" b="1" dirty="0" smtClean="0"/>
            </a:br>
            <a:endParaRPr lang="en-US" dirty="0"/>
          </a:p>
        </p:txBody>
      </p:sp>
      <p:sp>
        <p:nvSpPr>
          <p:cNvPr id="3" name="Content Placeholder 2"/>
          <p:cNvSpPr>
            <a:spLocks noGrp="1"/>
          </p:cNvSpPr>
          <p:nvPr>
            <p:ph sz="quarter" idx="1"/>
          </p:nvPr>
        </p:nvSpPr>
        <p:spPr>
          <a:xfrm>
            <a:off x="228600" y="1600200"/>
            <a:ext cx="8537448" cy="5029200"/>
          </a:xfrm>
        </p:spPr>
        <p:txBody>
          <a:bodyPr>
            <a:normAutofit fontScale="92500" lnSpcReduction="10000"/>
          </a:bodyPr>
          <a:lstStyle/>
          <a:p>
            <a:r>
              <a:rPr lang="en-US" dirty="0" smtClean="0"/>
              <a:t>Functional communication assessment tools target communication in natural settings </a:t>
            </a:r>
          </a:p>
          <a:p>
            <a:r>
              <a:rPr lang="en-US" dirty="0" smtClean="0"/>
              <a:t>These tools require systematic observation of a </a:t>
            </a:r>
            <a:r>
              <a:rPr lang="en-US" b="1" dirty="0" smtClean="0"/>
              <a:t>patient’s social interaction in everyday situations</a:t>
            </a:r>
            <a:r>
              <a:rPr lang="en-US" dirty="0" smtClean="0"/>
              <a:t>, including health care settings.</a:t>
            </a:r>
          </a:p>
          <a:p>
            <a:r>
              <a:rPr lang="en-US" dirty="0" smtClean="0"/>
              <a:t>Functional assessment tends to be </a:t>
            </a:r>
            <a:r>
              <a:rPr lang="en-US" b="1" dirty="0" smtClean="0"/>
              <a:t>less standardized </a:t>
            </a:r>
            <a:r>
              <a:rPr lang="en-US" dirty="0" smtClean="0"/>
              <a:t>than traditional tests and allow informal spontaneous assessment.</a:t>
            </a:r>
          </a:p>
          <a:p>
            <a:r>
              <a:rPr lang="en-US" dirty="0" smtClean="0"/>
              <a:t>In functional communication assessment, the assessment of social use </a:t>
            </a:r>
            <a:r>
              <a:rPr lang="en-US" u="sng" dirty="0" smtClean="0"/>
              <a:t>of language (pragmatics) and effective communication</a:t>
            </a:r>
            <a:r>
              <a:rPr lang="en-US" dirty="0" smtClean="0"/>
              <a:t> is more important than phonologic, morphologic, and syntactic accuracy of production.</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outline of Aphasia Assessment </a:t>
            </a:r>
            <a:endParaRPr lang="en-US" dirty="0"/>
          </a:p>
        </p:txBody>
      </p:sp>
      <p:sp>
        <p:nvSpPr>
          <p:cNvPr id="3" name="Content Placeholder 2"/>
          <p:cNvSpPr>
            <a:spLocks noGrp="1"/>
          </p:cNvSpPr>
          <p:nvPr>
            <p:ph sz="quarter" idx="1"/>
          </p:nvPr>
        </p:nvSpPr>
        <p:spPr/>
        <p:txBody>
          <a:bodyPr/>
          <a:lstStyle/>
          <a:p>
            <a:r>
              <a:rPr lang="en-US" dirty="0" smtClean="0"/>
              <a:t>Assessment of 7 major categories:</a:t>
            </a:r>
          </a:p>
          <a:p>
            <a:pPr>
              <a:buNone/>
            </a:pPr>
            <a:r>
              <a:rPr lang="en-US" dirty="0" smtClean="0"/>
              <a:t>1- Case History</a:t>
            </a:r>
          </a:p>
          <a:p>
            <a:pPr>
              <a:buNone/>
            </a:pPr>
            <a:r>
              <a:rPr lang="en-US" dirty="0" smtClean="0"/>
              <a:t>2- Verbal Expression</a:t>
            </a:r>
          </a:p>
          <a:p>
            <a:pPr>
              <a:buNone/>
            </a:pPr>
            <a:r>
              <a:rPr lang="en-US" dirty="0" smtClean="0"/>
              <a:t>3- Assessment of auditory comprehension</a:t>
            </a:r>
          </a:p>
          <a:p>
            <a:pPr>
              <a:buNone/>
            </a:pPr>
            <a:r>
              <a:rPr lang="en-US" dirty="0" smtClean="0"/>
              <a:t>4- Assessment of reading skills</a:t>
            </a:r>
          </a:p>
          <a:p>
            <a:pPr>
              <a:buNone/>
            </a:pPr>
            <a:r>
              <a:rPr lang="en-US" dirty="0" smtClean="0"/>
              <a:t>5- Writing Skills</a:t>
            </a:r>
          </a:p>
          <a:p>
            <a:pPr>
              <a:buNone/>
            </a:pPr>
            <a:r>
              <a:rPr lang="en-US" dirty="0" smtClean="0"/>
              <a:t>6- Motor speech skills</a:t>
            </a:r>
          </a:p>
          <a:p>
            <a:pPr>
              <a:buNone/>
            </a:pPr>
            <a:r>
              <a:rPr lang="en-US" dirty="0" smtClean="0"/>
              <a:t>7- Assessment of Non-verbal communication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Practical and Professional considerations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Adequate aphasia assessment is time-consuming and clinicians in most medical and rehab settings do not have lots of time to do the assessment over 2 sessions (university students do)</a:t>
            </a:r>
          </a:p>
          <a:p>
            <a:r>
              <a:rPr lang="en-US" dirty="0" smtClean="0"/>
              <a:t>Clinicians are expected to complete the assessment in one hour or less. </a:t>
            </a:r>
            <a:r>
              <a:rPr lang="en-US" dirty="0" smtClean="0">
                <a:sym typeface="Wingdings" pitchFamily="2" charset="2"/>
              </a:rPr>
              <a:t> they can’t collect all kinds of info needed during this time.</a:t>
            </a:r>
          </a:p>
          <a:p>
            <a:r>
              <a:rPr lang="en-US" dirty="0" smtClean="0">
                <a:sym typeface="Wingdings" pitchFamily="2" charset="2"/>
              </a:rPr>
              <a:t>Some standardized aphasia tests may take more than 1 hour to administer </a:t>
            </a:r>
          </a:p>
          <a:p>
            <a:r>
              <a:rPr lang="en-US" dirty="0" smtClean="0">
                <a:sym typeface="Wingdings" pitchFamily="2" charset="2"/>
              </a:rPr>
              <a:t>Clinicians need to be creative in strategies to maximize their assessment.</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Take detailed case history </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85000" lnSpcReduction="20000"/>
          </a:bodyPr>
          <a:lstStyle/>
          <a:p>
            <a:r>
              <a:rPr lang="en-US" dirty="0" smtClean="0"/>
              <a:t>Helps in making diagnosis and treatment program</a:t>
            </a:r>
          </a:p>
          <a:p>
            <a:r>
              <a:rPr lang="en-US" dirty="0" smtClean="0"/>
              <a:t>Gather information on:</a:t>
            </a:r>
          </a:p>
          <a:p>
            <a:pPr>
              <a:buNone/>
            </a:pPr>
            <a:r>
              <a:rPr lang="en-US" dirty="0" smtClean="0"/>
              <a:t>1- </a:t>
            </a:r>
            <a:r>
              <a:rPr lang="en-US" b="1" dirty="0" smtClean="0"/>
              <a:t>Patient’s biography</a:t>
            </a:r>
            <a:r>
              <a:rPr lang="en-US" dirty="0" smtClean="0"/>
              <a:t>: Basic info</a:t>
            </a:r>
            <a:r>
              <a:rPr lang="en-US" b="1" dirty="0" smtClean="0"/>
              <a:t>, oral and written language skills,</a:t>
            </a:r>
            <a:r>
              <a:rPr lang="en-US" dirty="0" smtClean="0"/>
              <a:t> hobbies and </a:t>
            </a:r>
            <a:r>
              <a:rPr lang="en-US" dirty="0" err="1" smtClean="0"/>
              <a:t>intersts</a:t>
            </a:r>
            <a:r>
              <a:rPr lang="en-US" dirty="0" smtClean="0"/>
              <a:t> </a:t>
            </a:r>
            <a:r>
              <a:rPr lang="en-US" dirty="0" smtClean="0">
                <a:sym typeface="Wingdings" pitchFamily="2" charset="2"/>
              </a:rPr>
              <a:t> help in setting treatment goals</a:t>
            </a:r>
            <a:r>
              <a:rPr lang="en-US" b="1" dirty="0" smtClean="0">
                <a:sym typeface="Wingdings" pitchFamily="2" charset="2"/>
              </a:rPr>
              <a:t>.</a:t>
            </a:r>
          </a:p>
          <a:p>
            <a:pPr>
              <a:buNone/>
            </a:pPr>
            <a:r>
              <a:rPr lang="en-US" b="1" dirty="0" smtClean="0">
                <a:sym typeface="Wingdings" pitchFamily="2" charset="2"/>
              </a:rPr>
              <a:t>2- Current family constellation</a:t>
            </a:r>
            <a:r>
              <a:rPr lang="en-US" dirty="0" smtClean="0">
                <a:sym typeface="Wingdings" pitchFamily="2" charset="2"/>
              </a:rPr>
              <a:t>: Current living arrangements, family members, and others who may support the patient</a:t>
            </a:r>
          </a:p>
          <a:p>
            <a:pPr>
              <a:buNone/>
            </a:pPr>
            <a:r>
              <a:rPr lang="en-US" dirty="0" smtClean="0">
                <a:sym typeface="Wingdings" pitchFamily="2" charset="2"/>
              </a:rPr>
              <a:t>3- </a:t>
            </a:r>
            <a:r>
              <a:rPr lang="en-US" b="1" dirty="0" smtClean="0">
                <a:sym typeface="Wingdings" pitchFamily="2" charset="2"/>
              </a:rPr>
              <a:t>Medical case history and data</a:t>
            </a:r>
            <a:r>
              <a:rPr lang="en-US" dirty="0" smtClean="0">
                <a:sym typeface="Wingdings" pitchFamily="2" charset="2"/>
              </a:rPr>
              <a:t>: patient’s health history, potential causes and consequences of aphasia, and current physical and psychiatric complications</a:t>
            </a:r>
          </a:p>
          <a:p>
            <a:pPr>
              <a:buNone/>
            </a:pPr>
            <a:r>
              <a:rPr lang="en-US" dirty="0" smtClean="0">
                <a:sym typeface="Wingdings" pitchFamily="2" charset="2"/>
              </a:rPr>
              <a:t>4- </a:t>
            </a:r>
            <a:r>
              <a:rPr lang="en-US" b="1" dirty="0" smtClean="0">
                <a:sym typeface="Wingdings" pitchFamily="2" charset="2"/>
              </a:rPr>
              <a:t>Behavioral observations</a:t>
            </a:r>
            <a:r>
              <a:rPr lang="en-US" dirty="0" smtClean="0">
                <a:sym typeface="Wingdings" pitchFamily="2" charset="2"/>
              </a:rPr>
              <a:t>: careful and systematic observation of patient’s behavior. Changes of patient’s behavior’s  over time may suggest diagnosis and treatment targets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 Assessment of verbal expression (6)</a:t>
            </a:r>
            <a:endParaRPr lang="en-US" dirty="0"/>
          </a:p>
        </p:txBody>
      </p:sp>
      <p:sp>
        <p:nvSpPr>
          <p:cNvPr id="3" name="Content Placeholder 2"/>
          <p:cNvSpPr>
            <a:spLocks noGrp="1"/>
          </p:cNvSpPr>
          <p:nvPr>
            <p:ph sz="quarter" idx="1"/>
          </p:nvPr>
        </p:nvSpPr>
        <p:spPr>
          <a:xfrm>
            <a:off x="685800" y="1600200"/>
            <a:ext cx="8153400" cy="4495800"/>
          </a:xfrm>
        </p:spPr>
        <p:txBody>
          <a:bodyPr/>
          <a:lstStyle/>
          <a:p>
            <a:pPr>
              <a:buNone/>
            </a:pPr>
            <a:r>
              <a:rPr lang="en-US" dirty="0" smtClean="0"/>
              <a:t>A- Recording a Conversational speech Sample</a:t>
            </a:r>
          </a:p>
          <a:p>
            <a:pPr>
              <a:buNone/>
            </a:pPr>
            <a:r>
              <a:rPr lang="en-US" dirty="0" smtClean="0"/>
              <a:t>B- Assess repetition skills</a:t>
            </a:r>
          </a:p>
          <a:p>
            <a:pPr>
              <a:buNone/>
            </a:pPr>
            <a:r>
              <a:rPr lang="en-US" dirty="0" smtClean="0"/>
              <a:t>C- Assess Naming skills</a:t>
            </a:r>
          </a:p>
          <a:p>
            <a:pPr>
              <a:buNone/>
            </a:pPr>
            <a:r>
              <a:rPr lang="en-US" dirty="0" smtClean="0"/>
              <a:t>D- Assess Speech Fluency</a:t>
            </a:r>
          </a:p>
          <a:p>
            <a:pPr>
              <a:buNone/>
            </a:pPr>
            <a:r>
              <a:rPr lang="en-US" dirty="0" smtClean="0"/>
              <a:t>E- Assess Automatic Speech and Singing</a:t>
            </a:r>
          </a:p>
          <a:p>
            <a:pPr>
              <a:buNone/>
            </a:pPr>
            <a:r>
              <a:rPr lang="en-US" dirty="0" smtClean="0"/>
              <a:t>F- Assess Syntactic and Morphologic aspects of Verbal expression</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839200" cy="990600"/>
          </a:xfrm>
        </p:spPr>
        <p:txBody>
          <a:bodyPr>
            <a:normAutofit fontScale="90000"/>
          </a:bodyPr>
          <a:lstStyle/>
          <a:p>
            <a:r>
              <a:rPr lang="en-US" dirty="0" smtClean="0"/>
              <a:t>A- Recording a Conversational speech Sample</a:t>
            </a:r>
            <a:br>
              <a:rPr lang="en-US" dirty="0" smtClean="0"/>
            </a:b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Record patient’s conversational speech during the initial interview.</a:t>
            </a:r>
          </a:p>
          <a:p>
            <a:r>
              <a:rPr lang="en-US" dirty="0" smtClean="0"/>
              <a:t>Make use of questions designed to obtain biographic information, medical history, and information on current family constellation from the patient to accomplish this task.</a:t>
            </a:r>
          </a:p>
          <a:p>
            <a:r>
              <a:rPr lang="en-US" dirty="0" smtClean="0"/>
              <a:t>**Use the recorded </a:t>
            </a:r>
            <a:r>
              <a:rPr lang="en-US" dirty="0" err="1" smtClean="0"/>
              <a:t>convo</a:t>
            </a:r>
            <a:r>
              <a:rPr lang="en-US" dirty="0" smtClean="0"/>
              <a:t> speech sample to make analysis of sentences structures, </a:t>
            </a:r>
            <a:r>
              <a:rPr lang="en-US" dirty="0" err="1" smtClean="0"/>
              <a:t>grammer</a:t>
            </a:r>
            <a:r>
              <a:rPr lang="en-US" dirty="0" smtClean="0"/>
              <a:t>, comprehension of speech, fluency, word-finding problems, conversational turn taking and topic </a:t>
            </a:r>
            <a:r>
              <a:rPr lang="en-US" dirty="0" err="1" smtClean="0"/>
              <a:t>maintainance</a:t>
            </a:r>
            <a:r>
              <a:rPr lang="en-US" dirty="0" smtClean="0"/>
              <a:t> and other aspects of </a:t>
            </a:r>
            <a:r>
              <a:rPr lang="en-US" dirty="0" err="1" smtClean="0"/>
              <a:t>communicaton</a:t>
            </a:r>
            <a:r>
              <a:rPr lang="en-US" dirty="0" smtClean="0"/>
              <a:t>.</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Assess repetition skills</a:t>
            </a:r>
            <a:endParaRPr lang="en-US" dirty="0"/>
          </a:p>
        </p:txBody>
      </p:sp>
      <p:sp>
        <p:nvSpPr>
          <p:cNvPr id="3" name="Content Placeholder 2"/>
          <p:cNvSpPr>
            <a:spLocks noGrp="1"/>
          </p:cNvSpPr>
          <p:nvPr>
            <p:ph sz="quarter" idx="1"/>
          </p:nvPr>
        </p:nvSpPr>
        <p:spPr/>
        <p:txBody>
          <a:bodyPr/>
          <a:lstStyle/>
          <a:p>
            <a:r>
              <a:rPr lang="en-US" dirty="0" smtClean="0"/>
              <a:t>Model words and sentences and ask the patient to immediately repeat (imitate) the production as accurate as possible</a:t>
            </a:r>
          </a:p>
          <a:p>
            <a:r>
              <a:rPr lang="en-US" dirty="0" smtClean="0"/>
              <a:t>Patient may totally fail to repeat, or repeat correctly, or repeat a part of the modeled stimulus. Note the errors.</a:t>
            </a:r>
          </a:p>
          <a:p>
            <a:r>
              <a:rPr lang="en-US" dirty="0" smtClean="0"/>
              <a:t>Two types of repetition assessments</a:t>
            </a:r>
            <a:br>
              <a:rPr lang="en-US" dirty="0" smtClean="0"/>
            </a:br>
            <a:r>
              <a:rPr lang="en-US" dirty="0" smtClean="0"/>
              <a:t>1- Repetition of single words</a:t>
            </a:r>
            <a:br>
              <a:rPr lang="en-US" dirty="0" smtClean="0"/>
            </a:br>
            <a:r>
              <a:rPr lang="en-US" dirty="0" smtClean="0"/>
              <a:t>2- Repetition of sentences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Assess repetition skills</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1- Repetition of single words</a:t>
            </a:r>
          </a:p>
          <a:p>
            <a:pPr>
              <a:buNone/>
            </a:pPr>
            <a:r>
              <a:rPr lang="en-US" dirty="0" smtClean="0"/>
              <a:t>* Start with </a:t>
            </a:r>
            <a:r>
              <a:rPr lang="en-US" dirty="0" err="1" smtClean="0"/>
              <a:t>modelling</a:t>
            </a:r>
            <a:r>
              <a:rPr lang="en-US" dirty="0" smtClean="0"/>
              <a:t> single-syllable words with visible voiced consonants (e.g. bed).</a:t>
            </a:r>
          </a:p>
          <a:p>
            <a:pPr>
              <a:buNone/>
            </a:pPr>
            <a:r>
              <a:rPr lang="en-US" dirty="0" smtClean="0"/>
              <a:t>* Model object names, verbs, numbers, letters, and function words.</a:t>
            </a:r>
          </a:p>
          <a:p>
            <a:pPr>
              <a:buNone/>
            </a:pPr>
            <a:r>
              <a:rPr lang="en-US" dirty="0" smtClean="0"/>
              <a:t>* Model words with blends and </a:t>
            </a:r>
            <a:r>
              <a:rPr lang="en-US" dirty="0" err="1" smtClean="0"/>
              <a:t>multisyllables</a:t>
            </a:r>
            <a:r>
              <a:rPr lang="en-US" dirty="0" smtClean="0"/>
              <a:t> </a:t>
            </a:r>
          </a:p>
          <a:p>
            <a:pPr>
              <a:buNone/>
            </a:pPr>
            <a:r>
              <a:rPr lang="en-US" dirty="0" smtClean="0"/>
              <a:t>2- Repetition of sentences</a:t>
            </a:r>
          </a:p>
          <a:p>
            <a:pPr>
              <a:buNone/>
            </a:pPr>
            <a:r>
              <a:rPr lang="en-US" dirty="0" smtClean="0"/>
              <a:t>* Begin with modeling short and common sentences (e.g. sit down)</a:t>
            </a:r>
          </a:p>
          <a:p>
            <a:pPr>
              <a:buNone/>
            </a:pPr>
            <a:r>
              <a:rPr lang="en-US" dirty="0" smtClean="0"/>
              <a:t>*Model short but infrequently used sentences</a:t>
            </a:r>
          </a:p>
          <a:p>
            <a:pPr>
              <a:buNone/>
            </a:pPr>
            <a:r>
              <a:rPr lang="en-US" dirty="0" smtClean="0"/>
              <a:t>*Model progressively long sentences.</a:t>
            </a:r>
          </a:p>
          <a:p>
            <a:pPr>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Assess Naming Skills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Assess two categories of naming: </a:t>
            </a:r>
          </a:p>
          <a:p>
            <a:pPr>
              <a:buNone/>
            </a:pPr>
            <a:r>
              <a:rPr lang="en-US" dirty="0" smtClean="0"/>
              <a:t>1- </a:t>
            </a:r>
            <a:r>
              <a:rPr lang="en-US" dirty="0" smtClean="0">
                <a:solidFill>
                  <a:srgbClr val="FF0000"/>
                </a:solidFill>
              </a:rPr>
              <a:t>responsive naming</a:t>
            </a:r>
          </a:p>
          <a:p>
            <a:pPr>
              <a:buFontTx/>
              <a:buChar char="-"/>
            </a:pPr>
            <a:r>
              <a:rPr lang="en-US" dirty="0" smtClean="0"/>
              <a:t>Give some </a:t>
            </a:r>
            <a:r>
              <a:rPr lang="en-US" b="1" dirty="0" smtClean="0"/>
              <a:t>verbal contextual cues</a:t>
            </a:r>
            <a:r>
              <a:rPr lang="en-US" dirty="0" smtClean="0"/>
              <a:t>. Ask direct questions that require specific answer.</a:t>
            </a:r>
          </a:p>
          <a:p>
            <a:pPr>
              <a:buFontTx/>
              <a:buChar char="-"/>
            </a:pPr>
            <a:r>
              <a:rPr lang="en-US" dirty="0" smtClean="0"/>
              <a:t>E.g. what color is banana?</a:t>
            </a:r>
          </a:p>
          <a:p>
            <a:pPr>
              <a:buNone/>
            </a:pPr>
            <a:r>
              <a:rPr lang="en-US" dirty="0" smtClean="0"/>
              <a:t>2- </a:t>
            </a:r>
            <a:r>
              <a:rPr lang="en-US" dirty="0" smtClean="0">
                <a:solidFill>
                  <a:srgbClr val="FF0000"/>
                </a:solidFill>
              </a:rPr>
              <a:t>confrontational naming</a:t>
            </a:r>
          </a:p>
          <a:p>
            <a:pPr>
              <a:buFontTx/>
              <a:buChar char="-"/>
            </a:pPr>
            <a:r>
              <a:rPr lang="en-US" dirty="0" smtClean="0"/>
              <a:t>Typical question is provided i.e. a question to name an object but no other clue (e.g. what is this?)</a:t>
            </a:r>
          </a:p>
          <a:p>
            <a:pPr>
              <a:buFontTx/>
              <a:buChar char="-"/>
            </a:pPr>
            <a:r>
              <a:rPr lang="en-US" dirty="0" smtClean="0"/>
              <a:t>Select a set of pictures that are functional to the patient. Record response</a:t>
            </a:r>
          </a:p>
          <a:p>
            <a:pPr>
              <a:buFontTx/>
              <a:buChar char="-"/>
            </a:pPr>
            <a:r>
              <a:rPr lang="en-US" dirty="0" smtClean="0"/>
              <a:t>Administer Boston naming test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 Assess Fluency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Use:</a:t>
            </a:r>
          </a:p>
          <a:p>
            <a:pPr>
              <a:buFontTx/>
              <a:buChar char="-"/>
            </a:pPr>
            <a:r>
              <a:rPr lang="en-US" dirty="0" smtClean="0"/>
              <a:t>Word fluency tasks</a:t>
            </a:r>
          </a:p>
          <a:p>
            <a:pPr>
              <a:buFontTx/>
              <a:buChar char="-"/>
            </a:pPr>
            <a:r>
              <a:rPr lang="en-US" dirty="0" smtClean="0"/>
              <a:t> Conversational speech sample</a:t>
            </a:r>
          </a:p>
          <a:p>
            <a:r>
              <a:rPr lang="en-US" dirty="0" smtClean="0"/>
              <a:t>To obtain a measure of word fluency ask the patient to recall names that belong to a specific category (e.g. name all animals you can think of)</a:t>
            </a:r>
          </a:p>
          <a:p>
            <a:r>
              <a:rPr lang="en-US" dirty="0" smtClean="0"/>
              <a:t>Analyze conversational speech sample to asses: </a:t>
            </a:r>
            <a:r>
              <a:rPr lang="en-US" b="1" dirty="0" smtClean="0"/>
              <a:t>length of phrases and sentences</a:t>
            </a:r>
            <a:r>
              <a:rPr lang="en-US" dirty="0" smtClean="0"/>
              <a:t>, </a:t>
            </a:r>
            <a:r>
              <a:rPr lang="en-US" b="1" dirty="0" smtClean="0"/>
              <a:t>pauses, repetitions </a:t>
            </a:r>
            <a:r>
              <a:rPr lang="en-US" dirty="0" smtClean="0"/>
              <a:t>and other kinds of </a:t>
            </a:r>
            <a:r>
              <a:rPr lang="en-US" b="1" dirty="0" smtClean="0"/>
              <a:t>disfluencies, general flow of speech.</a:t>
            </a:r>
            <a:endParaRPr lang="en-US"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 Assess Automatic speech and singing</a:t>
            </a:r>
            <a:endParaRPr lang="en-US" dirty="0"/>
          </a:p>
        </p:txBody>
      </p:sp>
      <p:sp>
        <p:nvSpPr>
          <p:cNvPr id="3" name="Content Placeholder 2"/>
          <p:cNvSpPr>
            <a:spLocks noGrp="1"/>
          </p:cNvSpPr>
          <p:nvPr>
            <p:ph sz="quarter" idx="1"/>
          </p:nvPr>
        </p:nvSpPr>
        <p:spPr/>
        <p:txBody>
          <a:bodyPr/>
          <a:lstStyle/>
          <a:p>
            <a:pPr>
              <a:buNone/>
            </a:pPr>
            <a:r>
              <a:rPr lang="en-US" dirty="0" smtClean="0"/>
              <a:t>1- Ask the patient to recite alphabet, days of week , months of year, and numbers</a:t>
            </a:r>
          </a:p>
          <a:p>
            <a:pPr>
              <a:buNone/>
            </a:pPr>
            <a:r>
              <a:rPr lang="en-US" dirty="0" smtClean="0"/>
              <a:t>2- ask patients to recite poems, prayers and nursery rhythms</a:t>
            </a:r>
          </a:p>
          <a:p>
            <a:pPr>
              <a:buNone/>
            </a:pPr>
            <a:r>
              <a:rPr lang="en-US" dirty="0" smtClean="0"/>
              <a:t>3- ask the patient to sing or hum tunes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 Assess syntactic and morphologic aspects of verbal communication</a:t>
            </a:r>
            <a:endParaRPr lang="en-US" dirty="0"/>
          </a:p>
        </p:txBody>
      </p:sp>
      <p:sp>
        <p:nvSpPr>
          <p:cNvPr id="3" name="Content Placeholder 2"/>
          <p:cNvSpPr>
            <a:spLocks noGrp="1"/>
          </p:cNvSpPr>
          <p:nvPr>
            <p:ph sz="quarter" idx="1"/>
          </p:nvPr>
        </p:nvSpPr>
        <p:spPr/>
        <p:txBody>
          <a:bodyPr/>
          <a:lstStyle/>
          <a:p>
            <a:r>
              <a:rPr lang="en-US" dirty="0" smtClean="0"/>
              <a:t>Use recorded conversational speech sample to understand the syntactic and morphologic aspects of the patient’s language production</a:t>
            </a:r>
          </a:p>
          <a:p>
            <a:r>
              <a:rPr lang="en-US" dirty="0" smtClean="0"/>
              <a:t>Take notes of the patient’s telegraphic speech and incomplete sentences</a:t>
            </a:r>
          </a:p>
          <a:p>
            <a:r>
              <a:rPr lang="en-US" dirty="0" smtClean="0"/>
              <a:t>Administer standardized test of syntactic and morphologic skills. Analyze subtests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153400" cy="990600"/>
          </a:xfrm>
        </p:spPr>
        <p:txBody>
          <a:bodyPr/>
          <a:lstStyle/>
          <a:p>
            <a:r>
              <a:rPr lang="en-US" dirty="0" smtClean="0"/>
              <a:t>III. Assess auditory comprehension </a:t>
            </a:r>
            <a:endParaRPr lang="en-US" dirty="0"/>
          </a:p>
        </p:txBody>
      </p:sp>
      <p:sp>
        <p:nvSpPr>
          <p:cNvPr id="3" name="Content Placeholder 2"/>
          <p:cNvSpPr>
            <a:spLocks noGrp="1"/>
          </p:cNvSpPr>
          <p:nvPr>
            <p:ph sz="quarter" idx="1"/>
          </p:nvPr>
        </p:nvSpPr>
        <p:spPr/>
        <p:txBody>
          <a:bodyPr/>
          <a:lstStyle/>
          <a:p>
            <a:r>
              <a:rPr lang="en-US" dirty="0" smtClean="0"/>
              <a:t>Auditory comprehension is totally lost or totally intact in only few, if any, aphasic patients. It is typically impaired in varying degrees.</a:t>
            </a:r>
          </a:p>
          <a:p>
            <a:endParaRPr lang="en-US" dirty="0" smtClean="0"/>
          </a:p>
          <a:p>
            <a:r>
              <a:rPr lang="en-US" dirty="0" smtClean="0"/>
              <a:t>NOTE: before doing auditory comprehension </a:t>
            </a:r>
            <a:r>
              <a:rPr lang="en-US" dirty="0" smtClean="0">
                <a:sym typeface="Wingdings" pitchFamily="2" charset="2"/>
              </a:rPr>
              <a:t> </a:t>
            </a:r>
          </a:p>
          <a:p>
            <a:pPr>
              <a:buNone/>
            </a:pPr>
            <a:r>
              <a:rPr lang="en-US" dirty="0" smtClean="0">
                <a:sym typeface="Wingdings" pitchFamily="2" charset="2"/>
              </a:rPr>
              <a:t>1- Screen the patient’s hearing. If fail  refer to audiologist for diagnosis</a:t>
            </a:r>
          </a:p>
          <a:p>
            <a:pPr>
              <a:buNone/>
            </a:pPr>
            <a:r>
              <a:rPr lang="en-US" dirty="0" smtClean="0">
                <a:sym typeface="Wingdings" pitchFamily="2" charset="2"/>
              </a:rPr>
              <a:t>2- Evaluate the patient’s </a:t>
            </a:r>
            <a:r>
              <a:rPr lang="en-US" b="1" u="sng" dirty="0" smtClean="0">
                <a:sym typeface="Wingdings" pitchFamily="2" charset="2"/>
              </a:rPr>
              <a:t>right sided visual problems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ym typeface="Wingdings" pitchFamily="2" charset="2"/>
              </a:rPr>
              <a:t>strategies to maximize assessment and save time.</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lnSpcReduction="20000"/>
          </a:bodyPr>
          <a:lstStyle/>
          <a:p>
            <a:pPr marL="514350" indent="-514350">
              <a:buFont typeface="+mj-lt"/>
              <a:buAutoNum type="arabicPeriod"/>
            </a:pPr>
            <a:r>
              <a:rPr lang="en-US" dirty="0" smtClean="0"/>
              <a:t>Assess </a:t>
            </a:r>
            <a:r>
              <a:rPr lang="en-US" dirty="0" smtClean="0">
                <a:solidFill>
                  <a:srgbClr val="FF0000"/>
                </a:solidFill>
              </a:rPr>
              <a:t>problems that are functional </a:t>
            </a:r>
            <a:r>
              <a:rPr lang="en-US" dirty="0" smtClean="0"/>
              <a:t>for the patient, his family or caregiver. Ask patient or family what troubles them most </a:t>
            </a:r>
            <a:r>
              <a:rPr lang="en-US" dirty="0" smtClean="0">
                <a:sym typeface="Wingdings" pitchFamily="2" charset="2"/>
              </a:rPr>
              <a:t> Limit the parameter of assessment and complete the task on time.</a:t>
            </a:r>
          </a:p>
          <a:p>
            <a:pPr marL="514350" indent="-514350">
              <a:buFont typeface="+mj-lt"/>
              <a:buAutoNum type="arabicPeriod"/>
            </a:pPr>
            <a:r>
              <a:rPr lang="en-US" dirty="0" smtClean="0">
                <a:sym typeface="Wingdings" pitchFamily="2" charset="2"/>
              </a:rPr>
              <a:t>Assess the </a:t>
            </a:r>
            <a:r>
              <a:rPr lang="en-US" dirty="0" smtClean="0">
                <a:solidFill>
                  <a:srgbClr val="FF0000"/>
                </a:solidFill>
                <a:sym typeface="Wingdings" pitchFamily="2" charset="2"/>
              </a:rPr>
              <a:t>most prominent features of aphas</a:t>
            </a:r>
            <a:r>
              <a:rPr lang="en-US" dirty="0" smtClean="0">
                <a:sym typeface="Wingdings" pitchFamily="2" charset="2"/>
              </a:rPr>
              <a:t>ia of aphasia and probe for less prominent ones later.</a:t>
            </a:r>
          </a:p>
          <a:p>
            <a:pPr marL="514350" indent="-514350">
              <a:buFont typeface="+mj-lt"/>
              <a:buAutoNum type="arabicPeriod"/>
            </a:pPr>
            <a:r>
              <a:rPr lang="en-US" dirty="0" smtClean="0">
                <a:solidFill>
                  <a:srgbClr val="FF0000"/>
                </a:solidFill>
                <a:sym typeface="Wingdings" pitchFamily="2" charset="2"/>
              </a:rPr>
              <a:t>Interview the patient and family over the phone</a:t>
            </a:r>
            <a:r>
              <a:rPr lang="en-US" dirty="0" smtClean="0">
                <a:sym typeface="Wingdings" pitchFamily="2" charset="2"/>
              </a:rPr>
              <a:t> and go over the case history to clarify the info before the assessment session.</a:t>
            </a:r>
          </a:p>
          <a:p>
            <a:pPr marL="514350" indent="-514350">
              <a:buFont typeface="+mj-lt"/>
              <a:buAutoNum type="arabicPeriod"/>
            </a:pPr>
            <a:r>
              <a:rPr lang="en-US" dirty="0" smtClean="0">
                <a:solidFill>
                  <a:srgbClr val="FF0000"/>
                </a:solidFill>
                <a:sym typeface="Wingdings" pitchFamily="2" charset="2"/>
              </a:rPr>
              <a:t>Consider assessment an ongoing activity</a:t>
            </a:r>
            <a:r>
              <a:rPr lang="en-US" dirty="0" smtClean="0">
                <a:sym typeface="Wingdings" pitchFamily="2" charset="2"/>
              </a:rPr>
              <a:t>. Keep an eye on behaviors not assessed and be ready to make a quick assessment as the treatment goes from one set of skill to another. Some skills may be assessed during initial treatment sessions.</a:t>
            </a:r>
          </a:p>
          <a:p>
            <a:pPr marL="514350" indent="-514350">
              <a:buFont typeface="+mj-lt"/>
              <a:buAutoNum type="arabicPeriod"/>
            </a:pPr>
            <a:endParaRPr lang="en-US" dirty="0" smtClean="0">
              <a:sym typeface="Wingdings" pitchFamily="2" charset="2"/>
            </a:endParaRPr>
          </a:p>
          <a:p>
            <a:pPr marL="514350" indent="-514350">
              <a:buFont typeface="+mj-lt"/>
              <a:buAutoNum type="arabicPeriod"/>
            </a:pP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Assess auditory comprehension </a:t>
            </a:r>
            <a:endParaRPr lang="en-US" dirty="0"/>
          </a:p>
        </p:txBody>
      </p:sp>
      <p:sp>
        <p:nvSpPr>
          <p:cNvPr id="3" name="Content Placeholder 2"/>
          <p:cNvSpPr>
            <a:spLocks noGrp="1"/>
          </p:cNvSpPr>
          <p:nvPr>
            <p:ph sz="quarter" idx="1"/>
          </p:nvPr>
        </p:nvSpPr>
        <p:spPr/>
        <p:txBody>
          <a:bodyPr/>
          <a:lstStyle/>
          <a:p>
            <a:r>
              <a:rPr lang="en-US" dirty="0" smtClean="0"/>
              <a:t>Aphasic patients respond better to</a:t>
            </a:r>
          </a:p>
          <a:p>
            <a:pPr>
              <a:buNone/>
            </a:pPr>
            <a:r>
              <a:rPr lang="en-US" dirty="0" smtClean="0"/>
              <a:t>1- Personal questions than natural questions</a:t>
            </a:r>
          </a:p>
          <a:p>
            <a:pPr>
              <a:buNone/>
            </a:pPr>
            <a:r>
              <a:rPr lang="en-US" dirty="0" smtClean="0"/>
              <a:t>2- Frequently occurring commands than unusual or infrequent commands</a:t>
            </a:r>
          </a:p>
          <a:p>
            <a:pPr>
              <a:buNone/>
            </a:pPr>
            <a:r>
              <a:rPr lang="en-US" dirty="0" smtClean="0"/>
              <a:t>3- Stories of </a:t>
            </a:r>
            <a:r>
              <a:rPr lang="en-US" b="1" dirty="0" smtClean="0"/>
              <a:t>daily events </a:t>
            </a:r>
            <a:r>
              <a:rPr lang="en-US" dirty="0" smtClean="0"/>
              <a:t>than those of </a:t>
            </a:r>
            <a:r>
              <a:rPr lang="en-US" b="1" dirty="0" smtClean="0"/>
              <a:t>strange themes</a:t>
            </a:r>
          </a:p>
          <a:p>
            <a:pPr>
              <a:buNone/>
            </a:pPr>
            <a:r>
              <a:rPr lang="en-US" dirty="0" smtClean="0"/>
              <a:t>4-Simpler sentences than more complex sentences.</a:t>
            </a:r>
          </a:p>
          <a:p>
            <a:pPr>
              <a:buNone/>
            </a:pP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Assess auditory comprehension </a:t>
            </a:r>
            <a:endParaRPr lang="en-US" dirty="0"/>
          </a:p>
        </p:txBody>
      </p:sp>
      <p:sp>
        <p:nvSpPr>
          <p:cNvPr id="3" name="Content Placeholder 2"/>
          <p:cNvSpPr>
            <a:spLocks noGrp="1"/>
          </p:cNvSpPr>
          <p:nvPr>
            <p:ph sz="quarter" idx="1"/>
          </p:nvPr>
        </p:nvSpPr>
        <p:spPr/>
        <p:txBody>
          <a:bodyPr/>
          <a:lstStyle/>
          <a:p>
            <a:pPr>
              <a:buNone/>
            </a:pPr>
            <a:r>
              <a:rPr lang="en-US" dirty="0" smtClean="0"/>
              <a:t>A- Assess auditory comprehension of commands</a:t>
            </a:r>
          </a:p>
          <a:p>
            <a:pPr>
              <a:buNone/>
            </a:pPr>
            <a:r>
              <a:rPr lang="en-US" dirty="0" smtClean="0"/>
              <a:t>B- Assess auditory comprehension of single words</a:t>
            </a:r>
          </a:p>
          <a:p>
            <a:pPr>
              <a:buNone/>
            </a:pPr>
            <a:r>
              <a:rPr lang="en-US" dirty="0" smtClean="0"/>
              <a:t>C- Assess auditory comprehension of sentences and connected speech</a:t>
            </a:r>
          </a:p>
          <a:p>
            <a:pPr>
              <a:buNone/>
            </a:pP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Assess auditory comprehension of commands </a:t>
            </a:r>
            <a:endParaRPr lang="en-US" dirty="0"/>
          </a:p>
        </p:txBody>
      </p:sp>
      <p:sp>
        <p:nvSpPr>
          <p:cNvPr id="3" name="Content Placeholder 2"/>
          <p:cNvSpPr>
            <a:spLocks noGrp="1"/>
          </p:cNvSpPr>
          <p:nvPr>
            <p:ph sz="quarter" idx="1"/>
          </p:nvPr>
        </p:nvSpPr>
        <p:spPr/>
        <p:txBody>
          <a:bodyPr/>
          <a:lstStyle/>
          <a:p>
            <a:r>
              <a:rPr lang="en-US" dirty="0" smtClean="0"/>
              <a:t>Single words may not be always easy for aphasic patients to understand in the absence of </a:t>
            </a:r>
            <a:r>
              <a:rPr lang="en-US" b="1" dirty="0" smtClean="0"/>
              <a:t>contextual cues.</a:t>
            </a:r>
          </a:p>
          <a:p>
            <a:r>
              <a:rPr lang="en-US" dirty="0" smtClean="0"/>
              <a:t>The patient may </a:t>
            </a:r>
            <a:r>
              <a:rPr lang="en-US" dirty="0" smtClean="0">
                <a:solidFill>
                  <a:srgbClr val="FF0000"/>
                </a:solidFill>
              </a:rPr>
              <a:t>respond better to commonly used commands than single words </a:t>
            </a:r>
            <a:r>
              <a:rPr lang="en-US" dirty="0" smtClean="0"/>
              <a:t>(e.g. pick up the pen)</a:t>
            </a:r>
          </a:p>
          <a:p>
            <a:r>
              <a:rPr lang="en-US" dirty="0" smtClean="0"/>
              <a:t>Therefore, we begin in the assessment of auditory comprehension with commands not single words.</a:t>
            </a:r>
          </a:p>
          <a:p>
            <a:r>
              <a:rPr lang="en-US" dirty="0" smtClean="0">
                <a:solidFill>
                  <a:srgbClr val="FF0000"/>
                </a:solidFill>
              </a:rPr>
              <a:t>Do not use gestures </a:t>
            </a:r>
            <a:r>
              <a:rPr lang="en-US" dirty="0" smtClean="0"/>
              <a:t>as the purpose is to assess response to verbal stimuli.</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Assess auditory comprehension of commands </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1- Give </a:t>
            </a:r>
            <a:r>
              <a:rPr lang="en-US" b="1" dirty="0" smtClean="0">
                <a:solidFill>
                  <a:srgbClr val="FF0000"/>
                </a:solidFill>
              </a:rPr>
              <a:t>simple and natural </a:t>
            </a:r>
            <a:r>
              <a:rPr lang="en-US" dirty="0" smtClean="0"/>
              <a:t>commands:</a:t>
            </a:r>
          </a:p>
          <a:p>
            <a:pPr>
              <a:buNone/>
            </a:pPr>
            <a:r>
              <a:rPr lang="en-US" dirty="0" smtClean="0"/>
              <a:t>e.g. Close your eyes/ show me the door/ remove your glasses.</a:t>
            </a:r>
          </a:p>
          <a:p>
            <a:pPr>
              <a:buNone/>
            </a:pPr>
            <a:r>
              <a:rPr lang="en-US" dirty="0" smtClean="0"/>
              <a:t>2- Give </a:t>
            </a:r>
            <a:r>
              <a:rPr lang="en-US" dirty="0" smtClean="0">
                <a:solidFill>
                  <a:srgbClr val="FF0000"/>
                </a:solidFill>
              </a:rPr>
              <a:t>several multistep </a:t>
            </a:r>
            <a:r>
              <a:rPr lang="en-US" dirty="0" smtClean="0"/>
              <a:t>commands:</a:t>
            </a:r>
          </a:p>
          <a:p>
            <a:pPr>
              <a:buNone/>
            </a:pPr>
            <a:r>
              <a:rPr lang="en-US" dirty="0" smtClean="0"/>
              <a:t>E.g. pick up the pencil and the comb and place them in the box.</a:t>
            </a:r>
          </a:p>
          <a:p>
            <a:pPr>
              <a:buNone/>
            </a:pPr>
            <a:endParaRPr lang="en-US" dirty="0" smtClean="0"/>
          </a:p>
          <a:p>
            <a:pPr>
              <a:buNone/>
            </a:pPr>
            <a:r>
              <a:rPr lang="en-US" dirty="0" smtClean="0"/>
              <a:t>The clinician should note whether the whole command is performed or only certain elements, and if so, which elements.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 Assess comprehension of Single Words</a:t>
            </a:r>
            <a:endParaRPr lang="en-US" dirty="0"/>
          </a:p>
        </p:txBody>
      </p:sp>
      <p:sp>
        <p:nvSpPr>
          <p:cNvPr id="3" name="Content Placeholder 2"/>
          <p:cNvSpPr>
            <a:spLocks noGrp="1"/>
          </p:cNvSpPr>
          <p:nvPr>
            <p:ph sz="quarter" idx="1"/>
          </p:nvPr>
        </p:nvSpPr>
        <p:spPr/>
        <p:txBody>
          <a:bodyPr/>
          <a:lstStyle/>
          <a:p>
            <a:r>
              <a:rPr lang="en-US" dirty="0" smtClean="0"/>
              <a:t>The diagnostic value of assessing single words is that </a:t>
            </a:r>
            <a:r>
              <a:rPr lang="en-US" dirty="0" err="1" smtClean="0"/>
              <a:t>wernicke’s</a:t>
            </a:r>
            <a:r>
              <a:rPr lang="en-US" dirty="0" smtClean="0"/>
              <a:t> aphasia may have special problems with names of body parts.</a:t>
            </a:r>
          </a:p>
          <a:p>
            <a:r>
              <a:rPr lang="en-US" dirty="0" smtClean="0"/>
              <a:t>TSA may repeat a word, but may not understand the meaning of it.</a:t>
            </a:r>
          </a:p>
          <a:p>
            <a:r>
              <a:rPr lang="en-US" dirty="0" smtClean="0"/>
              <a:t>Use:</a:t>
            </a:r>
          </a:p>
          <a:p>
            <a:pPr>
              <a:buFontTx/>
              <a:buChar char="-"/>
            </a:pPr>
            <a:r>
              <a:rPr lang="en-US" b="1" dirty="0" smtClean="0"/>
              <a:t>single items </a:t>
            </a:r>
            <a:r>
              <a:rPr lang="en-US" dirty="0" smtClean="0"/>
              <a:t>(“red” or “cat”) </a:t>
            </a:r>
          </a:p>
          <a:p>
            <a:pPr>
              <a:buFontTx/>
              <a:buChar char="-"/>
            </a:pPr>
            <a:r>
              <a:rPr lang="en-US" b="1" dirty="0" smtClean="0"/>
              <a:t>semantic groups of items </a:t>
            </a:r>
            <a:r>
              <a:rPr lang="en-US" dirty="0" smtClean="0"/>
              <a:t>(“colors” or “animals”).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 Assess comprehension of Single Words</a:t>
            </a:r>
            <a:endParaRPr lang="en-US" dirty="0"/>
          </a:p>
        </p:txBody>
      </p:sp>
      <p:sp>
        <p:nvSpPr>
          <p:cNvPr id="3" name="Content Placeholder 2"/>
          <p:cNvSpPr>
            <a:spLocks noGrp="1"/>
          </p:cNvSpPr>
          <p:nvPr>
            <p:ph sz="quarter" idx="1"/>
          </p:nvPr>
        </p:nvSpPr>
        <p:spPr/>
        <p:txBody>
          <a:bodyPr/>
          <a:lstStyle/>
          <a:p>
            <a:r>
              <a:rPr lang="en-US" dirty="0" smtClean="0"/>
              <a:t>Select stimulus words that vary in:</a:t>
            </a:r>
          </a:p>
          <a:p>
            <a:pPr>
              <a:buNone/>
            </a:pPr>
            <a:r>
              <a:rPr lang="en-US" dirty="0" smtClean="0"/>
              <a:t>1- Number of syllables </a:t>
            </a:r>
          </a:p>
          <a:p>
            <a:pPr>
              <a:buNone/>
            </a:pPr>
            <a:r>
              <a:rPr lang="en-US" dirty="0" smtClean="0"/>
              <a:t>2- Emotionality</a:t>
            </a:r>
          </a:p>
          <a:p>
            <a:pPr>
              <a:buNone/>
            </a:pPr>
            <a:r>
              <a:rPr lang="en-US" dirty="0" smtClean="0"/>
              <a:t>3- Frequency of use</a:t>
            </a:r>
          </a:p>
          <a:p>
            <a:pPr>
              <a:buNone/>
            </a:pPr>
            <a:r>
              <a:rPr lang="en-US" dirty="0" smtClean="0"/>
              <a:t>4- Semantic class</a:t>
            </a:r>
          </a:p>
          <a:p>
            <a:pPr>
              <a:buNone/>
            </a:pPr>
            <a:r>
              <a:rPr lang="en-US" dirty="0" smtClean="0"/>
              <a:t>5- Phonemic similarity</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 Assess comprehension of Single Words</a:t>
            </a:r>
            <a:endParaRPr lang="en-US" dirty="0"/>
          </a:p>
        </p:txBody>
      </p:sp>
      <p:sp>
        <p:nvSpPr>
          <p:cNvPr id="3" name="Content Placeholder 2"/>
          <p:cNvSpPr>
            <a:spLocks noGrp="1"/>
          </p:cNvSpPr>
          <p:nvPr>
            <p:ph sz="quarter" idx="1"/>
          </p:nvPr>
        </p:nvSpPr>
        <p:spPr>
          <a:xfrm>
            <a:off x="612648" y="1600200"/>
            <a:ext cx="8153400" cy="5105400"/>
          </a:xfrm>
        </p:spPr>
        <p:txBody>
          <a:bodyPr>
            <a:normAutofit fontScale="92500" lnSpcReduction="10000"/>
          </a:bodyPr>
          <a:lstStyle/>
          <a:p>
            <a:pPr>
              <a:buNone/>
            </a:pPr>
            <a:r>
              <a:rPr lang="en-US" dirty="0" smtClean="0"/>
              <a:t>1- start with items from varied semantic groups (e.g. objects, actions, numbers, colors, and letters)</a:t>
            </a:r>
          </a:p>
          <a:p>
            <a:pPr>
              <a:buNone/>
            </a:pPr>
            <a:r>
              <a:rPr lang="en-US" dirty="0" smtClean="0"/>
              <a:t>e.g. : point to colors</a:t>
            </a:r>
            <a:br>
              <a:rPr lang="en-US" dirty="0" smtClean="0"/>
            </a:br>
            <a:r>
              <a:rPr lang="en-US" dirty="0" smtClean="0"/>
              <a:t>     Point to letters</a:t>
            </a:r>
            <a:br>
              <a:rPr lang="en-US" dirty="0" smtClean="0"/>
            </a:br>
            <a:r>
              <a:rPr lang="en-US" dirty="0" smtClean="0"/>
              <a:t>     Point to numbers</a:t>
            </a:r>
            <a:br>
              <a:rPr lang="en-US" dirty="0" smtClean="0"/>
            </a:br>
            <a:r>
              <a:rPr lang="en-US" dirty="0" smtClean="0"/>
              <a:t>     Point to running</a:t>
            </a:r>
          </a:p>
          <a:p>
            <a:pPr>
              <a:buNone/>
            </a:pPr>
            <a:r>
              <a:rPr lang="en-US" dirty="0" smtClean="0"/>
              <a:t>2-Move to specific items within semantic groups</a:t>
            </a:r>
          </a:p>
          <a:p>
            <a:pPr>
              <a:buNone/>
            </a:pPr>
            <a:r>
              <a:rPr lang="en-US" dirty="0" smtClean="0"/>
              <a:t>e.g.: point to “red”</a:t>
            </a:r>
          </a:p>
          <a:p>
            <a:pPr>
              <a:buNone/>
            </a:pPr>
            <a:r>
              <a:rPr lang="en-US" dirty="0" smtClean="0"/>
              <a:t>       point to “B”</a:t>
            </a:r>
          </a:p>
          <a:p>
            <a:pPr>
              <a:buNone/>
            </a:pPr>
            <a:r>
              <a:rPr lang="en-US" dirty="0" smtClean="0"/>
              <a:t>       Point to “ten”</a:t>
            </a:r>
          </a:p>
          <a:p>
            <a:pPr>
              <a:buNone/>
            </a:pPr>
            <a:r>
              <a:rPr lang="en-US" dirty="0" smtClean="0"/>
              <a:t>       Point to “running boy”</a:t>
            </a:r>
          </a:p>
          <a:p>
            <a:pPr>
              <a:buNone/>
            </a:pP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 Assess comprehension of Sentences and Connected Speech</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Assessment of sentences and connected speech comprehension gives more realistic picture of the patient’s everyday communicative performance.</a:t>
            </a:r>
          </a:p>
          <a:p>
            <a:r>
              <a:rPr lang="en-US" dirty="0" smtClean="0"/>
              <a:t>Many patients understand connected speech better than single words</a:t>
            </a:r>
          </a:p>
          <a:p>
            <a:endParaRPr lang="en-US" dirty="0" smtClean="0"/>
          </a:p>
          <a:p>
            <a:r>
              <a:rPr lang="en-US" dirty="0" smtClean="0"/>
              <a:t>Administer sentence comprehension subtests found in most diagnostic tests</a:t>
            </a:r>
          </a:p>
          <a:p>
            <a:r>
              <a:rPr lang="en-US" b="1" dirty="0" smtClean="0"/>
              <a:t>Token test, </a:t>
            </a:r>
            <a:r>
              <a:rPr lang="en-US" dirty="0" smtClean="0"/>
              <a:t>helps assess auditory comp. of sentences and connected speech</a:t>
            </a:r>
          </a:p>
          <a:p>
            <a:r>
              <a:rPr lang="en-US" b="1" dirty="0" smtClean="0"/>
              <a:t>Ask several questions to which the patient responds by either yes or no. </a:t>
            </a:r>
            <a:r>
              <a:rPr lang="en-US" b="1" dirty="0" err="1" smtClean="0"/>
              <a:t>E.g</a:t>
            </a:r>
            <a:r>
              <a:rPr lang="en-US" b="1" dirty="0" smtClean="0"/>
              <a:t> do you live in a city</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 Assess comprehension of Sentences and Connected Speech</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Tell a short story and ask the patient questions about it.</a:t>
            </a:r>
          </a:p>
          <a:p>
            <a:r>
              <a:rPr lang="en-US" dirty="0" smtClean="0"/>
              <a:t>Then tell stories that do not offer a special advantage to the patients</a:t>
            </a:r>
          </a:p>
          <a:p>
            <a:r>
              <a:rPr lang="en-US" dirty="0" smtClean="0"/>
              <a:t>Select stories with humor and emotionality</a:t>
            </a:r>
          </a:p>
          <a:p>
            <a:r>
              <a:rPr lang="en-US" dirty="0" smtClean="0"/>
              <a:t>Ask both yes/no questions to assess comprehension</a:t>
            </a:r>
          </a:p>
          <a:p>
            <a:r>
              <a:rPr lang="en-US" dirty="0" smtClean="0"/>
              <a:t>Ask questions about the main ideas and specific details, including the characters, their actions, chronological order of events, and the moral of the story.</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Assess reading skills </a:t>
            </a:r>
            <a:endParaRPr lang="en-US" dirty="0"/>
          </a:p>
        </p:txBody>
      </p:sp>
      <p:sp>
        <p:nvSpPr>
          <p:cNvPr id="3" name="Content Placeholder 2"/>
          <p:cNvSpPr>
            <a:spLocks noGrp="1"/>
          </p:cNvSpPr>
          <p:nvPr>
            <p:ph sz="quarter" idx="1"/>
          </p:nvPr>
        </p:nvSpPr>
        <p:spPr/>
        <p:txBody>
          <a:bodyPr/>
          <a:lstStyle/>
          <a:p>
            <a:r>
              <a:rPr lang="en-US" b="1" dirty="0" smtClean="0"/>
              <a:t>The depth </a:t>
            </a:r>
            <a:r>
              <a:rPr lang="en-US" dirty="0" smtClean="0"/>
              <a:t>of assessing reading skills depends on the patient’s </a:t>
            </a:r>
            <a:r>
              <a:rPr lang="en-US" dirty="0" err="1" smtClean="0"/>
              <a:t>premorbid</a:t>
            </a:r>
            <a:r>
              <a:rPr lang="en-US" dirty="0" smtClean="0"/>
              <a:t> education and literature skills and the current need for regaining and maintaining advanced literacy skills.</a:t>
            </a:r>
          </a:p>
          <a:p>
            <a:r>
              <a:rPr lang="en-US" dirty="0" smtClean="0"/>
              <a:t>If treatment is expected to include reading skill. The clinician should assess reading and reading comprehension in some </a:t>
            </a:r>
            <a:r>
              <a:rPr lang="en-US" dirty="0" err="1" smtClean="0"/>
              <a:t>detials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ym typeface="Wingdings" pitchFamily="2" charset="2"/>
              </a:rPr>
              <a:t>strategies to maximize assessment and save time.</a:t>
            </a:r>
            <a:endParaRPr lang="en-US" dirty="0"/>
          </a:p>
        </p:txBody>
      </p:sp>
      <p:sp>
        <p:nvSpPr>
          <p:cNvPr id="3" name="Content Placeholder 2"/>
          <p:cNvSpPr>
            <a:spLocks noGrp="1"/>
          </p:cNvSpPr>
          <p:nvPr>
            <p:ph sz="quarter" idx="1"/>
          </p:nvPr>
        </p:nvSpPr>
        <p:spPr/>
        <p:txBody>
          <a:bodyPr/>
          <a:lstStyle/>
          <a:p>
            <a:pPr>
              <a:buNone/>
            </a:pPr>
            <a:r>
              <a:rPr lang="en-US" dirty="0" smtClean="0"/>
              <a:t>5- Select </a:t>
            </a:r>
            <a:r>
              <a:rPr lang="en-US" dirty="0" smtClean="0">
                <a:solidFill>
                  <a:srgbClr val="FF0000"/>
                </a:solidFill>
              </a:rPr>
              <a:t>relatively brief tests but reliable and valid.</a:t>
            </a:r>
          </a:p>
          <a:p>
            <a:pPr>
              <a:buNone/>
            </a:pPr>
            <a:r>
              <a:rPr lang="en-US" dirty="0" smtClean="0"/>
              <a:t>6- Use </a:t>
            </a:r>
            <a:r>
              <a:rPr lang="en-US" dirty="0" smtClean="0">
                <a:solidFill>
                  <a:srgbClr val="FF0000"/>
                </a:solidFill>
              </a:rPr>
              <a:t>client specific assessment procedures </a:t>
            </a:r>
            <a:r>
              <a:rPr lang="en-US" dirty="0" smtClean="0"/>
              <a:t>if they save time compared to administration of standardized tests (informal assessment).</a:t>
            </a:r>
          </a:p>
          <a:p>
            <a:pPr>
              <a:buNone/>
            </a:pPr>
            <a:r>
              <a:rPr lang="en-US" dirty="0" smtClean="0"/>
              <a:t>7- </a:t>
            </a:r>
            <a:r>
              <a:rPr lang="en-US" dirty="0" smtClean="0">
                <a:solidFill>
                  <a:srgbClr val="FF0000"/>
                </a:solidFill>
              </a:rPr>
              <a:t>Obtain previous but recent conducted assessment report to judge </a:t>
            </a:r>
            <a:r>
              <a:rPr lang="en-US" dirty="0" err="1" smtClean="0">
                <a:solidFill>
                  <a:srgbClr val="FF0000"/>
                </a:solidFill>
              </a:rPr>
              <a:t>wheather</a:t>
            </a:r>
            <a:r>
              <a:rPr lang="en-US" dirty="0" smtClean="0">
                <a:solidFill>
                  <a:srgbClr val="FF0000"/>
                </a:solidFill>
              </a:rPr>
              <a:t> the info in the report is credible and still applicable</a:t>
            </a:r>
            <a:r>
              <a:rPr lang="en-US" dirty="0" smtClean="0"/>
              <a:t>. If so, omit or postpone the administration of certain procedures.</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Assess reading skills </a:t>
            </a:r>
            <a:endParaRPr lang="en-US" dirty="0"/>
          </a:p>
        </p:txBody>
      </p:sp>
      <p:sp>
        <p:nvSpPr>
          <p:cNvPr id="3" name="Content Placeholder 2"/>
          <p:cNvSpPr>
            <a:spLocks noGrp="1"/>
          </p:cNvSpPr>
          <p:nvPr>
            <p:ph sz="quarter" idx="1"/>
          </p:nvPr>
        </p:nvSpPr>
        <p:spPr/>
        <p:txBody>
          <a:bodyPr/>
          <a:lstStyle/>
          <a:p>
            <a:pPr>
              <a:buNone/>
            </a:pPr>
            <a:r>
              <a:rPr lang="en-US" dirty="0" smtClean="0"/>
              <a:t>A- </a:t>
            </a:r>
            <a:r>
              <a:rPr lang="en-US" dirty="0" smtClean="0">
                <a:solidFill>
                  <a:schemeClr val="accent2"/>
                </a:solidFill>
              </a:rPr>
              <a:t>Assess Oral reading skills</a:t>
            </a:r>
          </a:p>
          <a:p>
            <a:pPr marL="514350" indent="-514350">
              <a:buFont typeface="+mj-lt"/>
              <a:buAutoNum type="arabicPeriod"/>
            </a:pPr>
            <a:r>
              <a:rPr lang="en-US" dirty="0" smtClean="0"/>
              <a:t>Administer subtests of oral reading that are part of the diagnostic tests</a:t>
            </a:r>
          </a:p>
          <a:p>
            <a:pPr marL="514350" indent="-514350">
              <a:buFont typeface="+mj-lt"/>
              <a:buAutoNum type="arabicPeriod"/>
            </a:pPr>
            <a:r>
              <a:rPr lang="en-US" dirty="0" smtClean="0"/>
              <a:t>Select client specific reading material that vary in length and complexity. Have the client read aloud</a:t>
            </a:r>
          </a:p>
          <a:p>
            <a:pPr marL="514350" indent="-514350">
              <a:buFont typeface="+mj-lt"/>
              <a:buAutoNum type="arabicPeriod"/>
            </a:pPr>
            <a:r>
              <a:rPr lang="en-US" dirty="0" smtClean="0"/>
              <a:t>Analyze </a:t>
            </a:r>
            <a:r>
              <a:rPr lang="en-US" dirty="0" smtClean="0">
                <a:solidFill>
                  <a:srgbClr val="FF0000"/>
                </a:solidFill>
              </a:rPr>
              <a:t>reading errors, including omissions of words, </a:t>
            </a:r>
            <a:r>
              <a:rPr lang="en-US" dirty="0" err="1" smtClean="0">
                <a:solidFill>
                  <a:srgbClr val="FF0000"/>
                </a:solidFill>
              </a:rPr>
              <a:t>paraphasic</a:t>
            </a:r>
            <a:r>
              <a:rPr lang="en-US" dirty="0" smtClean="0">
                <a:solidFill>
                  <a:srgbClr val="FF0000"/>
                </a:solidFill>
              </a:rPr>
              <a:t> reading, slow rate, unwillingness to read and struggle while readin</a:t>
            </a:r>
            <a:r>
              <a:rPr lang="en-US" dirty="0" smtClean="0"/>
              <a:t>g.</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Assess reading skills </a:t>
            </a:r>
            <a:endParaRPr lang="en-US" dirty="0"/>
          </a:p>
        </p:txBody>
      </p:sp>
      <p:sp>
        <p:nvSpPr>
          <p:cNvPr id="3" name="Content Placeholder 2"/>
          <p:cNvSpPr>
            <a:spLocks noGrp="1"/>
          </p:cNvSpPr>
          <p:nvPr>
            <p:ph sz="quarter" idx="1"/>
          </p:nvPr>
        </p:nvSpPr>
        <p:spPr>
          <a:xfrm>
            <a:off x="609600" y="1676400"/>
            <a:ext cx="8153400" cy="5029200"/>
          </a:xfrm>
        </p:spPr>
        <p:txBody>
          <a:bodyPr>
            <a:normAutofit fontScale="92500" lnSpcReduction="20000"/>
          </a:bodyPr>
          <a:lstStyle/>
          <a:p>
            <a:pPr>
              <a:buNone/>
            </a:pPr>
            <a:r>
              <a:rPr lang="en-US" dirty="0" smtClean="0">
                <a:solidFill>
                  <a:schemeClr val="accent2"/>
                </a:solidFill>
              </a:rPr>
              <a:t>B- Assess reading comprehension</a:t>
            </a:r>
          </a:p>
          <a:p>
            <a:r>
              <a:rPr lang="en-US" dirty="0" smtClean="0"/>
              <a:t>Administer reading comprehension subtests of diagnostic tests</a:t>
            </a:r>
          </a:p>
          <a:p>
            <a:r>
              <a:rPr lang="en-US" dirty="0" smtClean="0"/>
              <a:t>Ask the patient to match single printed words to pictures.</a:t>
            </a:r>
          </a:p>
          <a:p>
            <a:r>
              <a:rPr lang="en-US" dirty="0" smtClean="0"/>
              <a:t>Ask the patient to cross out words that do not belong in a list.</a:t>
            </a:r>
          </a:p>
          <a:p>
            <a:r>
              <a:rPr lang="en-US" dirty="0" smtClean="0"/>
              <a:t>Ask the patient to complete printed sentences. E.g. “We wear our hats on our ____”</a:t>
            </a:r>
          </a:p>
          <a:p>
            <a:r>
              <a:rPr lang="en-US" dirty="0" smtClean="0"/>
              <a:t>Ask the patient to read complex printed material and </a:t>
            </a:r>
            <a:r>
              <a:rPr lang="en-US" u="sng" dirty="0" smtClean="0"/>
              <a:t>underline</a:t>
            </a:r>
            <a:r>
              <a:rPr lang="en-US" dirty="0" smtClean="0"/>
              <a:t> keywords and phrases.</a:t>
            </a:r>
          </a:p>
          <a:p>
            <a:r>
              <a:rPr lang="en-US" dirty="0" smtClean="0"/>
              <a:t>Ask the patient to read a story and answer questions about it.</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 Assess writing</a:t>
            </a:r>
            <a:endParaRPr lang="en-US" dirty="0"/>
          </a:p>
        </p:txBody>
      </p:sp>
      <p:sp>
        <p:nvSpPr>
          <p:cNvPr id="3" name="Content Placeholder 2"/>
          <p:cNvSpPr>
            <a:spLocks noGrp="1"/>
          </p:cNvSpPr>
          <p:nvPr>
            <p:ph sz="quarter" idx="1"/>
          </p:nvPr>
        </p:nvSpPr>
        <p:spPr/>
        <p:txBody>
          <a:bodyPr/>
          <a:lstStyle/>
          <a:p>
            <a:r>
              <a:rPr lang="en-US" dirty="0" smtClean="0"/>
              <a:t>The need for in-depth writing assessment depends on the pre-morbid literacy and education level as well as the current demands made on the patient.</a:t>
            </a:r>
          </a:p>
          <a:p>
            <a:endParaRPr lang="en-US" dirty="0" smtClean="0"/>
          </a:p>
          <a:p>
            <a:pPr>
              <a:buNone/>
            </a:pPr>
            <a:r>
              <a:rPr lang="en-US" dirty="0" smtClean="0"/>
              <a:t>A- Assess graphomotor skills.</a:t>
            </a:r>
          </a:p>
          <a:p>
            <a:pPr>
              <a:buNone/>
            </a:pPr>
            <a:r>
              <a:rPr lang="en-US" dirty="0" smtClean="0"/>
              <a:t>B- Assess general writing skills.</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 Assess writing</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A- Graphomotor skills (letter formation):</a:t>
            </a:r>
          </a:p>
          <a:p>
            <a:pPr>
              <a:buFontTx/>
              <a:buChar char="-"/>
            </a:pPr>
            <a:r>
              <a:rPr lang="en-US" dirty="0" smtClean="0"/>
              <a:t>Take a note of the hand used in writing before the onset of aphasia and at the time of testing.</a:t>
            </a:r>
          </a:p>
          <a:p>
            <a:pPr>
              <a:buFontTx/>
              <a:buChar char="-"/>
            </a:pPr>
            <a:r>
              <a:rPr lang="en-US" dirty="0" smtClean="0"/>
              <a:t>Administer independent writing tests or writing subtests of diagnostic tests.</a:t>
            </a:r>
          </a:p>
          <a:p>
            <a:pPr>
              <a:buFontTx/>
              <a:buChar char="-"/>
            </a:pPr>
            <a:r>
              <a:rPr lang="en-US" dirty="0" smtClean="0"/>
              <a:t>Ask the patient to copy letters and words</a:t>
            </a:r>
          </a:p>
          <a:p>
            <a:pPr>
              <a:buFontTx/>
              <a:buChar char="-"/>
            </a:pPr>
            <a:r>
              <a:rPr lang="en-US" dirty="0" smtClean="0"/>
              <a:t>Ask the patient to write letters and words to dictation.</a:t>
            </a:r>
          </a:p>
          <a:p>
            <a:pPr>
              <a:buFontTx/>
              <a:buChar char="-"/>
            </a:pPr>
            <a:r>
              <a:rPr lang="en-US" dirty="0" smtClean="0"/>
              <a:t>Analyze graphomotor errors: poor letter formation, spacing between letters, failure to produce script or printed letters, errors to lower-case and uppercase letters, illegible letters.</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 Assess writing</a:t>
            </a:r>
            <a:endParaRPr lang="en-US" dirty="0"/>
          </a:p>
        </p:txBody>
      </p:sp>
      <p:sp>
        <p:nvSpPr>
          <p:cNvPr id="3" name="Content Placeholder 2"/>
          <p:cNvSpPr>
            <a:spLocks noGrp="1"/>
          </p:cNvSpPr>
          <p:nvPr>
            <p:ph sz="quarter" idx="1"/>
          </p:nvPr>
        </p:nvSpPr>
        <p:spPr>
          <a:xfrm>
            <a:off x="152400" y="1600200"/>
            <a:ext cx="8613648" cy="5257800"/>
          </a:xfrm>
        </p:spPr>
        <p:txBody>
          <a:bodyPr>
            <a:normAutofit fontScale="85000" lnSpcReduction="20000"/>
          </a:bodyPr>
          <a:lstStyle/>
          <a:p>
            <a:pPr>
              <a:buNone/>
            </a:pPr>
            <a:r>
              <a:rPr lang="en-US" dirty="0" smtClean="0"/>
              <a:t>B- Assess general writing skills:</a:t>
            </a:r>
          </a:p>
          <a:p>
            <a:r>
              <a:rPr lang="en-US" dirty="0" smtClean="0"/>
              <a:t>Administer the writing subtests of standardized diagnostic test</a:t>
            </a:r>
          </a:p>
          <a:p>
            <a:r>
              <a:rPr lang="en-US" dirty="0" smtClean="0"/>
              <a:t>Ask the patient to write a paragraph on his or her won on a given topic </a:t>
            </a:r>
            <a:r>
              <a:rPr lang="en-US" b="1" dirty="0" smtClean="0"/>
              <a:t>(</a:t>
            </a:r>
            <a:r>
              <a:rPr lang="en-US" b="1" dirty="0" smtClean="0">
                <a:solidFill>
                  <a:schemeClr val="bg2">
                    <a:lumMod val="50000"/>
                  </a:schemeClr>
                </a:solidFill>
              </a:rPr>
              <a:t>prepositional writing</a:t>
            </a:r>
            <a:r>
              <a:rPr lang="en-US" b="1" dirty="0" smtClean="0"/>
              <a:t>)</a:t>
            </a:r>
          </a:p>
          <a:p>
            <a:r>
              <a:rPr lang="en-US" dirty="0" smtClean="0"/>
              <a:t>Ask the patient to write few numbers, days,  months, to </a:t>
            </a:r>
            <a:r>
              <a:rPr lang="en-US" b="1" dirty="0" smtClean="0">
                <a:solidFill>
                  <a:schemeClr val="accent2"/>
                </a:solidFill>
              </a:rPr>
              <a:t>assess automatically sequenced writing</a:t>
            </a:r>
            <a:r>
              <a:rPr lang="en-US" dirty="0" smtClean="0"/>
              <a:t>.</a:t>
            </a:r>
          </a:p>
          <a:p>
            <a:r>
              <a:rPr lang="en-US" dirty="0" smtClean="0"/>
              <a:t>Dictate a patient a paragraph to </a:t>
            </a:r>
            <a:r>
              <a:rPr lang="en-US" b="1" dirty="0" smtClean="0">
                <a:solidFill>
                  <a:schemeClr val="bg2">
                    <a:lumMod val="50000"/>
                  </a:schemeClr>
                </a:solidFill>
              </a:rPr>
              <a:t>assess writing dictation</a:t>
            </a:r>
          </a:p>
          <a:p>
            <a:r>
              <a:rPr lang="en-US" dirty="0" smtClean="0"/>
              <a:t>Ask the patient to write a story about a picture to assess </a:t>
            </a:r>
            <a:r>
              <a:rPr lang="en-US" b="1" dirty="0" smtClean="0">
                <a:solidFill>
                  <a:schemeClr val="bg2">
                    <a:lumMod val="50000"/>
                  </a:schemeClr>
                </a:solidFill>
              </a:rPr>
              <a:t>narrative writing</a:t>
            </a:r>
          </a:p>
          <a:p>
            <a:r>
              <a:rPr lang="en-US" dirty="0" smtClean="0"/>
              <a:t>Obtain a sample of the patient’s </a:t>
            </a:r>
            <a:r>
              <a:rPr lang="en-US" dirty="0" err="1" smtClean="0"/>
              <a:t>premorbid</a:t>
            </a:r>
            <a:r>
              <a:rPr lang="en-US" dirty="0" smtClean="0"/>
              <a:t> writing for comparison</a:t>
            </a:r>
          </a:p>
          <a:p>
            <a:r>
              <a:rPr lang="en-US" dirty="0" smtClean="0"/>
              <a:t>Analyze the overall quality of writing, errors in letter arrangement, use of morphologic features, omission of words and phrases, and telegraphic writing.</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Assess Motor speech Skills</a:t>
            </a:r>
            <a:endParaRPr lang="en-US" dirty="0"/>
          </a:p>
        </p:txBody>
      </p:sp>
      <p:sp>
        <p:nvSpPr>
          <p:cNvPr id="3" name="Content Placeholder 2"/>
          <p:cNvSpPr>
            <a:spLocks noGrp="1"/>
          </p:cNvSpPr>
          <p:nvPr>
            <p:ph sz="quarter" idx="1"/>
          </p:nvPr>
        </p:nvSpPr>
        <p:spPr/>
        <p:txBody>
          <a:bodyPr>
            <a:normAutofit fontScale="92500"/>
          </a:bodyPr>
          <a:lstStyle/>
          <a:p>
            <a:r>
              <a:rPr lang="en-US" dirty="0" smtClean="0"/>
              <a:t>Aphasia may coexist with motor speech disorders, it is important to </a:t>
            </a:r>
            <a:r>
              <a:rPr lang="en-US" b="1" dirty="0" smtClean="0">
                <a:solidFill>
                  <a:srgbClr val="FF0000"/>
                </a:solidFill>
              </a:rPr>
              <a:t>assess all patients, because </a:t>
            </a:r>
            <a:r>
              <a:rPr lang="en-US" b="1" dirty="0" err="1" smtClean="0">
                <a:solidFill>
                  <a:srgbClr val="FF0000"/>
                </a:solidFill>
              </a:rPr>
              <a:t>apraxia</a:t>
            </a:r>
            <a:r>
              <a:rPr lang="en-US" b="1" dirty="0" smtClean="0">
                <a:solidFill>
                  <a:srgbClr val="FF0000"/>
                </a:solidFill>
              </a:rPr>
              <a:t> and dysarthria of speech may co-exist with aphasia.</a:t>
            </a:r>
          </a:p>
          <a:p>
            <a:r>
              <a:rPr lang="en-US" dirty="0" smtClean="0"/>
              <a:t>Make a clinical judgment about the need to administer a standardized tests for Apraxia and dysarthria.</a:t>
            </a:r>
          </a:p>
          <a:p>
            <a:r>
              <a:rPr lang="en-US" dirty="0" smtClean="0"/>
              <a:t>In most cases, a </a:t>
            </a:r>
            <a:r>
              <a:rPr lang="en-US" i="1" u="sng" dirty="0" smtClean="0"/>
              <a:t>thorough </a:t>
            </a:r>
            <a:r>
              <a:rPr lang="en-US" i="1" u="sng" dirty="0" err="1" smtClean="0"/>
              <a:t>orofacial</a:t>
            </a:r>
            <a:r>
              <a:rPr lang="en-US" i="1" u="sng" dirty="0" smtClean="0"/>
              <a:t> examination </a:t>
            </a:r>
            <a:r>
              <a:rPr lang="en-US" dirty="0" smtClean="0"/>
              <a:t>and an </a:t>
            </a:r>
            <a:r>
              <a:rPr lang="en-US" i="1" u="sng" dirty="0" smtClean="0"/>
              <a:t>analysis of the conversational speech </a:t>
            </a:r>
            <a:r>
              <a:rPr lang="en-US" dirty="0" smtClean="0"/>
              <a:t>may be sufficient to judge </a:t>
            </a:r>
            <a:r>
              <a:rPr lang="en-US" b="1" dirty="0" smtClean="0"/>
              <a:t>speech intelligibility </a:t>
            </a:r>
            <a:r>
              <a:rPr lang="en-US" dirty="0" smtClean="0"/>
              <a:t>and acceptability of </a:t>
            </a:r>
            <a:r>
              <a:rPr lang="en-US" b="1" dirty="0" smtClean="0"/>
              <a:t>articulatory performance</a:t>
            </a:r>
            <a:r>
              <a:rPr lang="en-US" dirty="0" smtClean="0"/>
              <a:t>.</a:t>
            </a:r>
          </a:p>
          <a:p>
            <a:r>
              <a:rPr lang="en-US" dirty="0" smtClean="0"/>
              <a:t>Administer standardized </a:t>
            </a:r>
            <a:r>
              <a:rPr lang="en-US" b="1" u="sng" dirty="0" smtClean="0"/>
              <a:t>tests if judged necessary, </a:t>
            </a:r>
            <a:endParaRPr lang="en-US" b="1" u="sng"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VII. Assess non-verbal communication skills</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85000" lnSpcReduction="20000"/>
          </a:bodyPr>
          <a:lstStyle/>
          <a:p>
            <a:r>
              <a:rPr lang="en-US" dirty="0" smtClean="0"/>
              <a:t>The need to assess non-verbal communication skills may vary from patient to patient</a:t>
            </a:r>
          </a:p>
          <a:p>
            <a:r>
              <a:rPr lang="en-US" dirty="0" smtClean="0">
                <a:solidFill>
                  <a:srgbClr val="FF0000"/>
                </a:solidFill>
              </a:rPr>
              <a:t>Patients with severe aphasia who have limited verbal expressions</a:t>
            </a:r>
            <a:r>
              <a:rPr lang="en-US" dirty="0" smtClean="0"/>
              <a:t> (e.g. global aphasia) will need this assessment the most.</a:t>
            </a:r>
          </a:p>
          <a:p>
            <a:r>
              <a:rPr lang="en-US" dirty="0" smtClean="0">
                <a:solidFill>
                  <a:srgbClr val="FF0000"/>
                </a:solidFill>
              </a:rPr>
              <a:t>A patient who may need nonverbal skill training to achieve functional communication </a:t>
            </a:r>
            <a:r>
              <a:rPr lang="en-US" dirty="0" smtClean="0"/>
              <a:t>also needs nonverbal communication assessment.</a:t>
            </a:r>
          </a:p>
          <a:p>
            <a:r>
              <a:rPr lang="en-US" dirty="0" smtClean="0"/>
              <a:t>Assess gestures and pantomime </a:t>
            </a:r>
          </a:p>
          <a:p>
            <a:r>
              <a:rPr lang="en-US" dirty="0" smtClean="0"/>
              <a:t>Take a note of patient’s </a:t>
            </a:r>
            <a:r>
              <a:rPr lang="en-US" b="1" dirty="0" smtClean="0">
                <a:solidFill>
                  <a:srgbClr val="FF0000"/>
                </a:solidFill>
              </a:rPr>
              <a:t>USE gestures, facial expressions, variation of intonation </a:t>
            </a:r>
            <a:r>
              <a:rPr lang="en-US" dirty="0" smtClean="0"/>
              <a:t>during </a:t>
            </a:r>
            <a:r>
              <a:rPr lang="en-US" dirty="0" err="1" smtClean="0"/>
              <a:t>convo</a:t>
            </a:r>
            <a:r>
              <a:rPr lang="en-US" dirty="0" smtClean="0"/>
              <a:t>.</a:t>
            </a:r>
          </a:p>
          <a:p>
            <a:r>
              <a:rPr lang="en-US" dirty="0" smtClean="0"/>
              <a:t>Demonstrate to the patient few common gestures and note if the patient understands it (e.g. drinking from a cut/ writing with a pen).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Practical and Professional considerations</a:t>
            </a:r>
            <a:endParaRPr lang="en-US" dirty="0"/>
          </a:p>
        </p:txBody>
      </p:sp>
      <p:sp>
        <p:nvSpPr>
          <p:cNvPr id="3" name="Content Placeholder 2"/>
          <p:cNvSpPr>
            <a:spLocks noGrp="1"/>
          </p:cNvSpPr>
          <p:nvPr>
            <p:ph sz="quarter" idx="1"/>
          </p:nvPr>
        </p:nvSpPr>
        <p:spPr/>
        <p:txBody>
          <a:bodyPr/>
          <a:lstStyle/>
          <a:p>
            <a:r>
              <a:rPr lang="en-US" dirty="0" smtClean="0"/>
              <a:t>Thorough assessment and understanding of aphasia helps us:</a:t>
            </a:r>
          </a:p>
          <a:p>
            <a:pPr>
              <a:buNone/>
            </a:pPr>
            <a:r>
              <a:rPr lang="en-US" dirty="0" smtClean="0"/>
              <a:t>1-make accurate differential diagnosis of aphasia.</a:t>
            </a:r>
          </a:p>
          <a:p>
            <a:pPr>
              <a:buNone/>
            </a:pPr>
            <a:r>
              <a:rPr lang="en-US" dirty="0" smtClean="0"/>
              <a:t>2- build a flexible treatment plan and possibly suggest prognosis under specific conditions.</a:t>
            </a:r>
          </a:p>
          <a:p>
            <a:r>
              <a:rPr lang="en-US" dirty="0" smtClean="0"/>
              <a:t>Measurement of patient’s behavior and skills must be </a:t>
            </a:r>
            <a:r>
              <a:rPr lang="en-US" b="1" dirty="0" smtClean="0"/>
              <a:t>extended:</a:t>
            </a:r>
          </a:p>
          <a:p>
            <a:r>
              <a:rPr lang="en-US" b="1" dirty="0" smtClean="0"/>
              <a:t>Superficial observations </a:t>
            </a:r>
            <a:r>
              <a:rPr lang="en-US" dirty="0" smtClean="0"/>
              <a:t>over short periods of time may </a:t>
            </a:r>
            <a:r>
              <a:rPr lang="en-US" dirty="0" smtClean="0">
                <a:solidFill>
                  <a:srgbClr val="FF0000"/>
                </a:solidFill>
              </a:rPr>
              <a:t>give wrong image.</a:t>
            </a:r>
            <a:endParaRPr lang="en-US"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Practical and Professional considerations</a:t>
            </a:r>
            <a:endParaRPr lang="en-US" dirty="0"/>
          </a:p>
        </p:txBody>
      </p:sp>
      <p:sp>
        <p:nvSpPr>
          <p:cNvPr id="3" name="Content Placeholder 2"/>
          <p:cNvSpPr>
            <a:spLocks noGrp="1"/>
          </p:cNvSpPr>
          <p:nvPr>
            <p:ph sz="quarter" idx="1"/>
          </p:nvPr>
        </p:nvSpPr>
        <p:spPr>
          <a:xfrm>
            <a:off x="612648" y="1600200"/>
            <a:ext cx="8153400" cy="5029200"/>
          </a:xfrm>
        </p:spPr>
        <p:txBody>
          <a:bodyPr>
            <a:normAutofit lnSpcReduction="10000"/>
          </a:bodyPr>
          <a:lstStyle/>
          <a:p>
            <a:r>
              <a:rPr lang="en-US" u="sng" dirty="0" smtClean="0"/>
              <a:t>Symptoms of aphasia change overtime </a:t>
            </a:r>
            <a:r>
              <a:rPr lang="en-US" dirty="0" smtClean="0"/>
              <a:t>and may evolve  into another. Therefore, </a:t>
            </a:r>
            <a:r>
              <a:rPr lang="en-US" b="1" dirty="0" smtClean="0">
                <a:solidFill>
                  <a:srgbClr val="FF0000"/>
                </a:solidFill>
              </a:rPr>
              <a:t>assessment-oriented observation</a:t>
            </a:r>
            <a:r>
              <a:rPr lang="en-US" dirty="0" smtClean="0">
                <a:solidFill>
                  <a:srgbClr val="FF0000"/>
                </a:solidFill>
              </a:rPr>
              <a:t> is needed even treatment has started</a:t>
            </a:r>
            <a:r>
              <a:rPr lang="en-US" dirty="0" smtClean="0"/>
              <a:t>.</a:t>
            </a:r>
          </a:p>
          <a:p>
            <a:r>
              <a:rPr lang="en-US" dirty="0" smtClean="0"/>
              <a:t>Measurements must be </a:t>
            </a:r>
            <a:r>
              <a:rPr lang="en-US" b="1" dirty="0" smtClean="0"/>
              <a:t>systematic. </a:t>
            </a:r>
            <a:r>
              <a:rPr lang="en-US" b="1" dirty="0" smtClean="0">
                <a:sym typeface="Wingdings" pitchFamily="2" charset="2"/>
              </a:rPr>
              <a:t> </a:t>
            </a:r>
            <a:r>
              <a:rPr lang="en-US" dirty="0" smtClean="0">
                <a:sym typeface="Wingdings" pitchFamily="2" charset="2"/>
              </a:rPr>
              <a:t>Clearly </a:t>
            </a:r>
            <a:r>
              <a:rPr lang="en-US" u="sng" dirty="0" smtClean="0">
                <a:sym typeface="Wingdings" pitchFamily="2" charset="2"/>
              </a:rPr>
              <a:t>defined target skills </a:t>
            </a:r>
            <a:r>
              <a:rPr lang="en-US" dirty="0" smtClean="0">
                <a:sym typeface="Wingdings" pitchFamily="2" charset="2"/>
              </a:rPr>
              <a:t>and </a:t>
            </a:r>
            <a:r>
              <a:rPr lang="en-US" u="sng" dirty="0" smtClean="0">
                <a:sym typeface="Wingdings" pitchFamily="2" charset="2"/>
              </a:rPr>
              <a:t>relatively consistent measurement procedures. </a:t>
            </a:r>
            <a:r>
              <a:rPr lang="en-US" dirty="0" smtClean="0">
                <a:sym typeface="Wingdings" pitchFamily="2" charset="2"/>
              </a:rPr>
              <a:t>E.g. patient shows </a:t>
            </a:r>
            <a:r>
              <a:rPr lang="en-US" i="1" dirty="0" smtClean="0">
                <a:sym typeface="Wingdings" pitchFamily="2" charset="2"/>
              </a:rPr>
              <a:t>variable naming skills</a:t>
            </a:r>
            <a:r>
              <a:rPr lang="en-US" dirty="0" smtClean="0">
                <a:sym typeface="Wingdings" pitchFamily="2" charset="2"/>
              </a:rPr>
              <a:t>; the conditions under which the naming skill are measured and stimuli used to measure them must be held constant across assessment periods.</a:t>
            </a:r>
            <a:endParaRPr lang="en-US" b="1"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Measurements of aphasia should be:</a:t>
            </a:r>
            <a:endParaRPr lang="en-US" dirty="0"/>
          </a:p>
        </p:txBody>
      </p:sp>
      <p:sp>
        <p:nvSpPr>
          <p:cNvPr id="3" name="Content Placeholder 2"/>
          <p:cNvSpPr>
            <a:spLocks noGrp="1"/>
          </p:cNvSpPr>
          <p:nvPr>
            <p:ph sz="quarter" idx="1"/>
          </p:nvPr>
        </p:nvSpPr>
        <p:spPr/>
        <p:txBody>
          <a:bodyPr/>
          <a:lstStyle/>
          <a:p>
            <a:pPr marL="514350" indent="-514350">
              <a:buFont typeface="+mj-lt"/>
              <a:buAutoNum type="arabicPeriod"/>
            </a:pPr>
            <a:r>
              <a:rPr lang="en-US" dirty="0" smtClean="0"/>
              <a:t>Extended</a:t>
            </a:r>
          </a:p>
          <a:p>
            <a:pPr marL="514350" indent="-514350">
              <a:buFont typeface="+mj-lt"/>
              <a:buAutoNum type="arabicPeriod"/>
            </a:pPr>
            <a:r>
              <a:rPr lang="en-US" dirty="0" smtClean="0"/>
              <a:t>Reliable</a:t>
            </a:r>
          </a:p>
          <a:p>
            <a:pPr marL="514350" indent="-514350">
              <a:buFont typeface="+mj-lt"/>
              <a:buAutoNum type="arabicPeriod"/>
            </a:pPr>
            <a:r>
              <a:rPr lang="en-US" dirty="0" smtClean="0"/>
              <a:t>Valid</a:t>
            </a:r>
          </a:p>
          <a:p>
            <a:pPr marL="514350" indent="-514350">
              <a:buFont typeface="+mj-lt"/>
              <a:buAutoNum type="arabicPeriod"/>
            </a:pPr>
            <a:r>
              <a:rPr lang="en-US" dirty="0" smtClean="0"/>
              <a:t>Flexible</a:t>
            </a:r>
          </a:p>
          <a:p>
            <a:pPr marL="514350" indent="-514350">
              <a:buFont typeface="+mj-lt"/>
              <a:buAutoNum type="arabicPeriod"/>
            </a:pPr>
            <a:r>
              <a:rPr lang="en-US" dirty="0" smtClean="0"/>
              <a:t>Client specific </a:t>
            </a:r>
          </a:p>
          <a:p>
            <a:pPr marL="514350" indent="-514350">
              <a:buFont typeface="+mj-lt"/>
              <a:buAutoNum type="arabicPeriod"/>
            </a:pPr>
            <a:r>
              <a:rPr lang="en-US" dirty="0" smtClean="0"/>
              <a:t>Systematic </a:t>
            </a:r>
            <a:endParaRPr lang="en-US" dirty="0" smtClean="0"/>
          </a:p>
          <a:p>
            <a:pPr marL="514350" indent="-514350">
              <a:buFont typeface="+mj-lt"/>
              <a:buAutoNum type="arabicPeriod"/>
            </a:pPr>
            <a:r>
              <a:rPr lang="en-US" dirty="0" smtClean="0"/>
              <a:t>Assessment-oriented observation</a:t>
            </a:r>
            <a:endParaRPr lang="en-US" dirty="0" smtClean="0"/>
          </a:p>
          <a:p>
            <a:pPr marL="514350" indent="-514350">
              <a:buFont typeface="+mj-lt"/>
              <a:buAutoNum type="arabicPeriod"/>
            </a:pPr>
            <a:r>
              <a:rPr lang="en-US" dirty="0" smtClean="0"/>
              <a:t>Include adequate sampling of behaviors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Practical and Professional considerations</a:t>
            </a:r>
            <a:endParaRPr lang="en-US" dirty="0"/>
          </a:p>
        </p:txBody>
      </p:sp>
      <p:sp>
        <p:nvSpPr>
          <p:cNvPr id="3" name="Content Placeholder 2"/>
          <p:cNvSpPr>
            <a:spLocks noGrp="1"/>
          </p:cNvSpPr>
          <p:nvPr>
            <p:ph sz="quarter" idx="1"/>
          </p:nvPr>
        </p:nvSpPr>
        <p:spPr>
          <a:xfrm>
            <a:off x="612648" y="1600200"/>
            <a:ext cx="8153400" cy="4953000"/>
          </a:xfrm>
        </p:spPr>
        <p:txBody>
          <a:bodyPr>
            <a:normAutofit fontScale="92500" lnSpcReduction="20000"/>
          </a:bodyPr>
          <a:lstStyle/>
          <a:p>
            <a:r>
              <a:rPr lang="en-US" dirty="0" smtClean="0"/>
              <a:t>Results of measurements should be </a:t>
            </a:r>
            <a:r>
              <a:rPr lang="en-US" b="1" dirty="0" smtClean="0"/>
              <a:t>reliable; </a:t>
            </a:r>
            <a:r>
              <a:rPr lang="en-US" dirty="0" smtClean="0"/>
              <a:t>Reliability means repeated measures of the same skull yield the same result in consistent scores.</a:t>
            </a:r>
          </a:p>
          <a:p>
            <a:r>
              <a:rPr lang="en-US" dirty="0" smtClean="0"/>
              <a:t>Results should be </a:t>
            </a:r>
            <a:r>
              <a:rPr lang="en-US" b="1" dirty="0" smtClean="0"/>
              <a:t>valid; </a:t>
            </a:r>
            <a:r>
              <a:rPr lang="en-US" dirty="0" smtClean="0"/>
              <a:t>Validity is assured when the clinician measures the target skill only not something else.</a:t>
            </a:r>
            <a:endParaRPr lang="en-US" b="1" dirty="0" smtClean="0"/>
          </a:p>
          <a:p>
            <a:r>
              <a:rPr lang="en-US" dirty="0" smtClean="0"/>
              <a:t>Measurements should be </a:t>
            </a:r>
            <a:r>
              <a:rPr lang="en-US" b="1" dirty="0" smtClean="0"/>
              <a:t>client-specific. </a:t>
            </a:r>
            <a:r>
              <a:rPr lang="en-US" dirty="0" smtClean="0"/>
              <a:t>Client specific measures are those that are specifically designed for an individual person. Because of individual differences even within the same type of aphasia, the measurement method must suit the client (differences within </a:t>
            </a:r>
            <a:r>
              <a:rPr lang="en-US" dirty="0" err="1" smtClean="0"/>
              <a:t>ethnocultural</a:t>
            </a:r>
            <a:r>
              <a:rPr lang="en-US" dirty="0" smtClean="0"/>
              <a:t> groups) </a:t>
            </a:r>
            <a:r>
              <a:rPr lang="en-US" dirty="0" smtClean="0">
                <a:sym typeface="Wingdings" pitchFamily="2" charset="2"/>
              </a:rPr>
              <a:t> </a:t>
            </a:r>
            <a:r>
              <a:rPr lang="en-US" b="1" dirty="0" smtClean="0">
                <a:sym typeface="Wingdings" pitchFamily="2" charset="2"/>
              </a:rPr>
              <a:t>flexible</a:t>
            </a:r>
            <a:r>
              <a:rPr lang="en-US" dirty="0" smtClean="0">
                <a:sym typeface="Wingdings" pitchFamily="2" charset="2"/>
              </a:rPr>
              <a:t> and client specific measurements</a:t>
            </a:r>
            <a:endParaRPr lang="en-US" b="1" dirty="0"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1826</TotalTime>
  <Words>3763</Words>
  <Application>Microsoft Office PowerPoint</Application>
  <PresentationFormat>On-screen Show (4:3)</PresentationFormat>
  <Paragraphs>363</Paragraphs>
  <Slides>56</Slides>
  <Notes>1</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Median</vt:lpstr>
      <vt:lpstr>Assessment of aphasia</vt:lpstr>
      <vt:lpstr>Practical and Professional considerations</vt:lpstr>
      <vt:lpstr>Practical and Professional considerations</vt:lpstr>
      <vt:lpstr>strategies to maximize assessment and save time.</vt:lpstr>
      <vt:lpstr>strategies to maximize assessment and save time.</vt:lpstr>
      <vt:lpstr>Practical and Professional considerations</vt:lpstr>
      <vt:lpstr>Practical and Professional considerations</vt:lpstr>
      <vt:lpstr>Measurements of aphasia should be:</vt:lpstr>
      <vt:lpstr>Practical and Professional considerations</vt:lpstr>
      <vt:lpstr>Practical and Professional considerations</vt:lpstr>
      <vt:lpstr>The most frequently assessed behaviors</vt:lpstr>
      <vt:lpstr>The most frequently assessed behaviors</vt:lpstr>
      <vt:lpstr>The most frequently assessed behaviors</vt:lpstr>
      <vt:lpstr>Direct and repeated observation of the patient</vt:lpstr>
      <vt:lpstr>Direct and repeated observation of the patient</vt:lpstr>
      <vt:lpstr>Standardized Tests in Assessing Aphasia </vt:lpstr>
      <vt:lpstr>Selected screening tests of aphasia</vt:lpstr>
      <vt:lpstr>Selected screening tests of aphasia</vt:lpstr>
      <vt:lpstr>Selected screening tests of aphasia</vt:lpstr>
      <vt:lpstr>Selected screening tests of aphasia</vt:lpstr>
      <vt:lpstr>Selected Standardized Diagnostic Tests</vt:lpstr>
      <vt:lpstr>MTDDA  </vt:lpstr>
      <vt:lpstr>MTDDA classification</vt:lpstr>
      <vt:lpstr>The Boston Diagnostic Aphasia Examination BDAE</vt:lpstr>
      <vt:lpstr>The Boston Diagnostic Aphasia Examination BDAE</vt:lpstr>
      <vt:lpstr>Boston Assessment of Severe Aphasia BASA</vt:lpstr>
      <vt:lpstr>Assessment of Functional Communication</vt:lpstr>
      <vt:lpstr>functional communication assessment. </vt:lpstr>
      <vt:lpstr>The outline of Aphasia Assessment </vt:lpstr>
      <vt:lpstr>I. Take detailed case history </vt:lpstr>
      <vt:lpstr>II. Assessment of verbal expression (6)</vt:lpstr>
      <vt:lpstr>A- Recording a Conversational speech Sample </vt:lpstr>
      <vt:lpstr>B- Assess repetition skills</vt:lpstr>
      <vt:lpstr>B- Assess repetition skills</vt:lpstr>
      <vt:lpstr>C- Assess Naming Skills</vt:lpstr>
      <vt:lpstr>D- Assess Fluency </vt:lpstr>
      <vt:lpstr>E- Assess Automatic speech and singing</vt:lpstr>
      <vt:lpstr>F- Assess syntactic and morphologic aspects of verbal communication</vt:lpstr>
      <vt:lpstr>III. Assess auditory comprehension </vt:lpstr>
      <vt:lpstr>III. Assess auditory comprehension </vt:lpstr>
      <vt:lpstr>III. Assess auditory comprehension </vt:lpstr>
      <vt:lpstr>A- Assess auditory comprehension of commands </vt:lpstr>
      <vt:lpstr>A- Assess auditory comprehension of commands </vt:lpstr>
      <vt:lpstr>B. Assess comprehension of Single Words</vt:lpstr>
      <vt:lpstr>B. Assess comprehension of Single Words</vt:lpstr>
      <vt:lpstr>B. Assess comprehension of Single Words</vt:lpstr>
      <vt:lpstr>C- Assess comprehension of Sentences and Connected Speech</vt:lpstr>
      <vt:lpstr>C- Assess comprehension of Sentences and Connected Speech</vt:lpstr>
      <vt:lpstr>IV- Assess reading skills </vt:lpstr>
      <vt:lpstr>IV- Assess reading skills </vt:lpstr>
      <vt:lpstr>IV- Assess reading skills </vt:lpstr>
      <vt:lpstr>V. Assess writing</vt:lpstr>
      <vt:lpstr>V. Assess writing</vt:lpstr>
      <vt:lpstr>V. Assess writing</vt:lpstr>
      <vt:lpstr>VI. Assess Motor speech Skills</vt:lpstr>
      <vt:lpstr>VII. Assess non-verbal communication skills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aphasia</dc:title>
  <dc:creator>Windows7</dc:creator>
  <cp:lastModifiedBy>Windows7</cp:lastModifiedBy>
  <cp:revision>95</cp:revision>
  <dcterms:created xsi:type="dcterms:W3CDTF">2016-01-20T23:16:05Z</dcterms:created>
  <dcterms:modified xsi:type="dcterms:W3CDTF">2016-01-24T16:38:08Z</dcterms:modified>
</cp:coreProperties>
</file>