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4"/>
  </p:notesMasterIdLst>
  <p:handoutMasterIdLst>
    <p:handoutMasterId r:id="rId45"/>
  </p:handoutMasterIdLst>
  <p:sldIdLst>
    <p:sldId id="330" r:id="rId3"/>
    <p:sldId id="408" r:id="rId4"/>
    <p:sldId id="410" r:id="rId5"/>
    <p:sldId id="413" r:id="rId6"/>
    <p:sldId id="452" r:id="rId7"/>
    <p:sldId id="414" r:id="rId8"/>
    <p:sldId id="440" r:id="rId9"/>
    <p:sldId id="439" r:id="rId10"/>
    <p:sldId id="415" r:id="rId11"/>
    <p:sldId id="417" r:id="rId12"/>
    <p:sldId id="418" r:id="rId13"/>
    <p:sldId id="419" r:id="rId14"/>
    <p:sldId id="441" r:id="rId15"/>
    <p:sldId id="442" r:id="rId16"/>
    <p:sldId id="443" r:id="rId17"/>
    <p:sldId id="444" r:id="rId18"/>
    <p:sldId id="446" r:id="rId19"/>
    <p:sldId id="423" r:id="rId20"/>
    <p:sldId id="420" r:id="rId21"/>
    <p:sldId id="421" r:id="rId22"/>
    <p:sldId id="447" r:id="rId23"/>
    <p:sldId id="422" r:id="rId24"/>
    <p:sldId id="448" r:id="rId25"/>
    <p:sldId id="449" r:id="rId26"/>
    <p:sldId id="424" r:id="rId27"/>
    <p:sldId id="450" r:id="rId28"/>
    <p:sldId id="451" r:id="rId29"/>
    <p:sldId id="425" r:id="rId30"/>
    <p:sldId id="435" r:id="rId31"/>
    <p:sldId id="436" r:id="rId32"/>
    <p:sldId id="437" r:id="rId33"/>
    <p:sldId id="426" r:id="rId34"/>
    <p:sldId id="427" r:id="rId35"/>
    <p:sldId id="428" r:id="rId36"/>
    <p:sldId id="438" r:id="rId37"/>
    <p:sldId id="429" r:id="rId38"/>
    <p:sldId id="430" r:id="rId39"/>
    <p:sldId id="431" r:id="rId40"/>
    <p:sldId id="432" r:id="rId41"/>
    <p:sldId id="433" r:id="rId42"/>
    <p:sldId id="298" r:id="rId43"/>
  </p:sldIdLst>
  <p:sldSz cx="9144000" cy="6858000" type="screen4x3"/>
  <p:notesSz cx="6858000" cy="9144000"/>
  <p:embeddedFontLst>
    <p:embeddedFont>
      <p:font typeface="Noto Sans Symbols" panose="020B0604020202020204" charset="0"/>
      <p:regular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9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58704" autoAdjust="0"/>
  </p:normalViewPr>
  <p:slideViewPr>
    <p:cSldViewPr snapToGrid="0" snapToObjects="1">
      <p:cViewPr varScale="1">
        <p:scale>
          <a:sx n="70" d="100"/>
          <a:sy n="70" d="100"/>
        </p:scale>
        <p:origin x="900" y="66"/>
      </p:cViewPr>
      <p:guideLst>
        <p:guide orient="horz" pos="3997"/>
        <p:guide pos="295"/>
        <p:guide orient="horz" pos="4178"/>
        <p:guide orient="horz" pos="119"/>
        <p:guide orient="horz" pos="822"/>
        <p:guide orient="horz" pos="981"/>
        <p:guide pos="635"/>
        <p:guide pos="984"/>
      </p:guideLst>
    </p:cSldViewPr>
  </p:slideViewPr>
  <p:outlineViewPr>
    <p:cViewPr>
      <p:scale>
        <a:sx n="33" d="100"/>
        <a:sy n="33" d="100"/>
      </p:scale>
      <p:origin x="0" y="-10536"/>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10/6/2023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1.7, Page 24. </a:t>
            </a:r>
          </a:p>
          <a:p>
            <a:r>
              <a:rPr lang="en-US" sz="1200" b="0" i="0" u="none" strike="noStrike" kern="1200" cap="none" baseline="0" dirty="0">
                <a:solidFill>
                  <a:schemeClr val="dk1"/>
                </a:solidFill>
                <a:latin typeface="Arial"/>
                <a:ea typeface="Arial"/>
                <a:cs typeface="Arial"/>
                <a:sym typeface="Arial"/>
              </a:rPr>
              <a:t>B2B e-commerce in the United States is over six times the size of B2C e-commerce. In 2024, B2B e-commerce is projected to be reach around $9.8 trillion. (Note: Estimates for 2020 through 2024 may be impacted by the Covid-19 pandemic.)</a:t>
            </a:r>
          </a:p>
          <a:p>
            <a:r>
              <a:rPr lang="en-US" sz="1200" b="0" i="0" u="none" strike="noStrike" kern="1200" cap="none" dirty="0">
                <a:solidFill>
                  <a:prstClr val="black"/>
                </a:solidFill>
                <a:latin typeface="Arial"/>
                <a:ea typeface="Arial"/>
                <a:cs typeface="Arial"/>
                <a:sym typeface="Arial"/>
              </a:rPr>
              <a:t>SOURCES: </a:t>
            </a:r>
            <a:r>
              <a:rPr lang="en-US" sz="1200" b="0" i="0" u="none" strike="noStrike" kern="1200" cap="none" baseline="0" dirty="0">
                <a:solidFill>
                  <a:schemeClr val="dk1"/>
                </a:solidFill>
                <a:latin typeface="Arial"/>
                <a:ea typeface="Arial"/>
                <a:cs typeface="Arial"/>
                <a:sym typeface="Arial"/>
              </a:rPr>
              <a:t>Based on data from eMarketer, Inc., 2020i; U.S. Census Bureau, 2019b; authors’ estimates.</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dirty="0">
                <a:solidFill>
                  <a:schemeClr val="dk1"/>
                </a:solidFill>
                <a:effectLst/>
                <a:latin typeface="Arial"/>
                <a:ea typeface="Arial"/>
                <a:cs typeface="Arial"/>
                <a:sym typeface="Arial"/>
              </a:rPr>
              <a:t>Alt Text</a:t>
            </a:r>
          </a:p>
          <a:p>
            <a:r>
              <a:rPr lang="en-US" sz="1200" b="0" i="0" u="none" strike="noStrike" kern="1200" cap="none" dirty="0">
                <a:solidFill>
                  <a:schemeClr val="dk1"/>
                </a:solidFill>
                <a:effectLst/>
                <a:latin typeface="Arial"/>
                <a:ea typeface="Arial"/>
                <a:cs typeface="Arial"/>
                <a:sym typeface="Arial"/>
              </a:rPr>
              <a:t>Long description: A graph shows the growth of B 2 B e commerce revenue in the United States in trillions of dollars from 2005 to 20 24, as follows: The graph shows B 2 B e-commerce revenue rising steadily from about 2.5 trillion dollars in 2005 to a projected 9.8 trillion dollars in 20 24. All values are estimated.</a:t>
            </a:r>
            <a:endParaRPr lang="en-US" sz="1200" b="0" i="0" u="none" strike="noStrike" kern="1200" cap="none" baseline="0"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970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000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1.8, page 25. </a:t>
            </a:r>
          </a:p>
          <a:p>
            <a:r>
              <a:rPr lang="en-US" sz="1200" b="0" i="0" u="none" strike="noStrike" kern="1200" cap="none" baseline="0" dirty="0">
                <a:solidFill>
                  <a:schemeClr val="dk1"/>
                </a:solidFill>
                <a:latin typeface="Arial"/>
                <a:ea typeface="Arial"/>
                <a:cs typeface="Arial"/>
                <a:sym typeface="Arial"/>
              </a:rPr>
              <a:t>M-commerce has increased astronomically, from just $32.8 billion in 2012 to an estimated $360 billion in 2020.</a:t>
            </a:r>
          </a:p>
          <a:p>
            <a:r>
              <a:rPr lang="en-US" sz="1200" b="0" i="0" u="none" strike="noStrike" kern="1200" cap="none" dirty="0">
                <a:solidFill>
                  <a:prstClr val="black"/>
                </a:solidFill>
                <a:latin typeface="Arial"/>
                <a:ea typeface="Arial"/>
                <a:cs typeface="Arial"/>
                <a:sym typeface="Arial"/>
              </a:rPr>
              <a:t>SOURCE: </a:t>
            </a:r>
            <a:r>
              <a:rPr lang="en-US" sz="1200" b="0" i="0" u="none" strike="noStrike" kern="1200" cap="none" baseline="0" dirty="0">
                <a:solidFill>
                  <a:schemeClr val="dk1"/>
                </a:solidFill>
                <a:latin typeface="Arial"/>
                <a:ea typeface="Arial"/>
                <a:cs typeface="Arial"/>
                <a:sym typeface="Arial"/>
              </a:rPr>
              <a:t>Based on data from eMarketer, Inc., 2020g, 2020h.</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Arial"/>
                <a:ea typeface="Arial"/>
                <a:cs typeface="Arial"/>
                <a:sym typeface="Arial"/>
              </a:rPr>
              <a:t>Long description: A graph shows the growth of m commerce revenue in billions of dollars from 20 12 to 20 24, as follows: The graph show m commerce revenue rising steadily from about 25 billion dollars in 20 12 to a projected 675 billion dollars in 20 24.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277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508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556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kern="1200" dirty="0">
                <a:solidFill>
                  <a:srgbClr val="000000"/>
                </a:solidFill>
                <a:latin typeface="Arial" panose="020B0604020202020204" pitchFamily="34" charset="0"/>
              </a:rPr>
              <a:t>Additional concepts: disintermediation, monopoly profits, switching costs, network effects, disruption of traditional channels.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083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1.10, page 28.</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a:t>
            </a:r>
            <a:r>
              <a:rPr lang="en-US" sz="1200" b="0" i="0" u="none" strike="noStrike" kern="1200" cap="none" baseline="0" dirty="0">
                <a:solidFill>
                  <a:prstClr val="black"/>
                </a:solidFill>
                <a:latin typeface="Arial"/>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A graph illustrates phases of the development of e commerce in terms of billions of dollars of revenue for retail, services, and content, from 19 95 to 20 18, as follows: The three phases are Invention, Consolidation and Reinvention. During the period of Invention, from 19 95 to 2000, the curve for content revenue remains at 0, and retail and service revenue rise slightly from 0 in 19 98 to 25 billion dollars in 2000. The economic crash occurred in the U S in 2000. During the period of Consolidation from 2001 to 2007, the curve for retail and services revenues increases from 25 billion dollars in 2001 to 140 billion in 2007. The smartphone was invented in 2007. During the period of Reinvention, during which social, mobile, and local e commerce emerged, from 2008 to 20 18, the curve for retail revenue rises to 530 billion dollars in 20 18. Services revenue rises to 400 billion dollars in 20 18. Content revenue grows to 50 billion dollars by 20 18. All values are estimated.</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427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1.11, page 38. </a:t>
            </a:r>
          </a:p>
          <a:p>
            <a:r>
              <a:rPr lang="en-US" sz="1200" b="0" i="0" u="none" strike="noStrike" kern="1200" cap="none" baseline="0" dirty="0">
                <a:solidFill>
                  <a:schemeClr val="dk1"/>
                </a:solidFill>
                <a:latin typeface="Arial"/>
                <a:ea typeface="Arial"/>
                <a:cs typeface="Arial"/>
                <a:sym typeface="Arial"/>
              </a:rPr>
              <a:t>The Internet and Web, and the emergence of a mobile platform held together by the Internet cloud, are the latest in a chain of evolving technologies and related business applications, each of which builds on its predecessors.</a:t>
            </a:r>
          </a:p>
          <a:p>
            <a:pPr lvl="0" defTabSz="914400"/>
            <a:endParaRPr lang="en-US" sz="1200" b="0" i="0" u="none" strike="noStrike" kern="1200" cap="none" dirty="0">
              <a:solidFill>
                <a:prstClr val="black"/>
              </a:solidFill>
              <a:latin typeface="Arial"/>
              <a:ea typeface="Arial"/>
              <a:cs typeface="Arial"/>
              <a:sym typeface="Arial"/>
            </a:endParaRPr>
          </a:p>
          <a:p>
            <a:pPr lvl="0" defTabSz="914400"/>
            <a:r>
              <a:rPr lang="en-US" sz="1200" b="0" i="0" u="sng" strike="noStrike" kern="1200" cap="none" dirty="0">
                <a:solidFill>
                  <a:schemeClr val="dk1"/>
                </a:solidFill>
                <a:effectLst/>
                <a:latin typeface="Arial"/>
                <a:ea typeface="Calibri" panose="020F0502020204030204" pitchFamily="34" charset="0"/>
                <a:cs typeface="Arial"/>
                <a:sym typeface="Arial"/>
              </a:rPr>
              <a:t>Alt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describes the evolution of corporate computing in the form of a timeline of advancements in computer technology and the corresponding business applications, as follows: Mainframe computer, 19 50 to 19 75. Applications, transaction automation, payroll, accounts payable. Minicomputers, 19 70 to 19 80. Applications, business function automation, marketing, human resources, and design. Personal computers, 19 80 to present. Applications: desktop automation, word processing, spread sheets, databases. Local area networks, client server computing, 19 80 to present. Applications, workgroup automation, document sharing, project management, messaging, email. Enterprise wide computing, 19 90 to present. Applications, enterprise wide automation, resource planning systems, integrated finance manufacturing systems, human resource planning. Internet and web mobile platform, cloud computing, 19 95 to present. Applications, industrial system automation, supply chain management, customer relationship management, channel management systems, web and cloud services</a:t>
            </a:r>
            <a:r>
              <a:rPr lang="en-US" sz="1200" b="0" i="0" u="none" strike="noStrike" kern="1200" cap="none" baseline="0" dirty="0">
                <a:solidFill>
                  <a:schemeClr val="dk1"/>
                </a:solidFill>
                <a:latin typeface="Arial"/>
                <a:ea typeface="Arial"/>
                <a:cs typeface="Arial"/>
                <a:sym typeface="Arial"/>
              </a:rPr>
              <a:t>.</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299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41</a:t>
            </a:fld>
            <a:endParaRPr lang="en-US"/>
          </a:p>
        </p:txBody>
      </p:sp>
    </p:spTree>
    <p:extLst>
      <p:ext uri="{BB962C8B-B14F-4D97-AF65-F5344CB8AC3E}">
        <p14:creationId xmlns:p14="http://schemas.microsoft.com/office/powerpoint/2010/main" val="252278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37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604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Additional concepts and terminology include: Information asymmetry, menu costs, marketplaces and marketspaces, transaction costs, cognitive energy, market entry costs, search costs, price discovery, network externalities.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297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138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941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Additional concepts and terminology include price transparency, cost transparency, and price discrimination.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081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1.5, Page 22.</a:t>
            </a:r>
          </a:p>
          <a:p>
            <a:pPr algn="l"/>
            <a:r>
              <a:rPr lang="en-US" sz="1200" b="0" i="0" u="none" strike="noStrike" kern="1200" cap="none" baseline="0" dirty="0">
                <a:solidFill>
                  <a:schemeClr val="dk1"/>
                </a:solidFill>
                <a:latin typeface="Arial"/>
                <a:ea typeface="Arial"/>
                <a:cs typeface="Arial"/>
                <a:sym typeface="Arial"/>
              </a:rPr>
              <a:t>In the early years, B2C e-commerce was doubling or tripling each year. Although B2C e-commerce growth in the United States slowed in 2008–2009 due to the economic recession, it resumed growing at about 13% in 2010 and since then, has continued to grow at double-digit rates. In 2020, revenues from B2C e-commerce are expected to reach $1.16 trillion. While the Covid-19 pandemic is anticipated to result in a dramatic decrease in the amount of digital travel revenues in 2020, both retail e-commerce revenues and certain online services, as well as online content revenues, are expected to be stable or increase, offsetting the decline.</a:t>
            </a:r>
          </a:p>
          <a:p>
            <a:r>
              <a:rPr lang="en-US" sz="1200" b="0" i="0" u="none" strike="noStrike" kern="1200" cap="none" dirty="0">
                <a:solidFill>
                  <a:prstClr val="black"/>
                </a:solidFill>
                <a:latin typeface="Arial"/>
                <a:ea typeface="Arial"/>
                <a:cs typeface="Arial"/>
                <a:sym typeface="Arial"/>
              </a:rPr>
              <a:t>SOURCES: </a:t>
            </a:r>
            <a:r>
              <a:rPr lang="en-US" sz="1200" b="0" i="0" u="none" strike="noStrike" kern="1200" cap="none" baseline="0" dirty="0">
                <a:solidFill>
                  <a:schemeClr val="dk1"/>
                </a:solidFill>
                <a:latin typeface="Arial"/>
                <a:ea typeface="Arial"/>
                <a:cs typeface="Arial"/>
                <a:sym typeface="Arial"/>
              </a:rPr>
              <a:t>Based on data from eMarketer, Inc., 2020f, 2020g; U.S. Census Bureau, 2019a; authors’ estimates.</a:t>
            </a:r>
          </a:p>
          <a:p>
            <a:endParaRPr lang="en-US" sz="1200" b="0" i="0" u="none" strike="noStrike" kern="1200" cap="none" baseline="0" dirty="0">
              <a:solidFill>
                <a:schemeClr val="dk1"/>
              </a:solidFill>
              <a:latin typeface="Arial"/>
              <a:ea typeface="Arial"/>
              <a:cs typeface="Arial"/>
              <a:sym typeface="Arial"/>
            </a:endParaRPr>
          </a:p>
          <a:p>
            <a:r>
              <a:rPr lang="en-IN" sz="1200" b="0" i="0" u="sng" strike="noStrike" kern="1200" cap="none" baseline="0" dirty="0">
                <a:solidFill>
                  <a:schemeClr val="dk1"/>
                </a:solidFill>
                <a:latin typeface="Arial"/>
                <a:ea typeface="Arial"/>
                <a:cs typeface="Arial"/>
                <a:sym typeface="Arial"/>
              </a:rPr>
              <a:t>Alt Text</a:t>
            </a:r>
          </a:p>
          <a:p>
            <a:r>
              <a:rPr lang="en-IN" sz="1200" b="0" i="0" u="none" strike="noStrike" kern="1200" cap="none" baseline="0" dirty="0">
                <a:solidFill>
                  <a:schemeClr val="dk1"/>
                </a:solidFill>
                <a:latin typeface="Arial"/>
                <a:ea typeface="Arial"/>
                <a:cs typeface="Arial"/>
                <a:sym typeface="Arial"/>
              </a:rPr>
              <a:t>Long description: </a:t>
            </a:r>
            <a:r>
              <a:rPr lang="en-US" sz="1200" b="0" i="0" u="none" strike="noStrike" kern="1200" cap="none" baseline="0" dirty="0">
                <a:solidFill>
                  <a:schemeClr val="dk1"/>
                </a:solidFill>
                <a:latin typeface="Arial"/>
                <a:ea typeface="Arial"/>
                <a:cs typeface="Arial"/>
                <a:sym typeface="Arial"/>
              </a:rPr>
              <a:t>A graph shows the growth of B 2 C e commerce revenue in the United States in billions of dollars from 19 95 to 20 24, as follows: The </a:t>
            </a:r>
            <a:r>
              <a:rPr lang="en-IN" sz="1200" b="0" i="0" u="none" strike="noStrike" kern="1200" cap="none" baseline="0" dirty="0">
                <a:solidFill>
                  <a:schemeClr val="dk1"/>
                </a:solidFill>
                <a:latin typeface="Arial"/>
                <a:ea typeface="Arial"/>
                <a:cs typeface="Arial"/>
                <a:sym typeface="Arial"/>
              </a:rPr>
              <a:t>graph shows B 2 C e commerce revenue rising steadily from around 50 billion dollars in 2000 to a projected 1800 billion dollars in 20 24. All values are estimated. </a:t>
            </a:r>
            <a:endParaRPr lang="en-US" sz="1200" b="0" i="0" u="none" strike="noStrike" kern="1200" cap="none" baseline="0"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547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332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a:latin typeface="Verdana"/>
                <a:ea typeface="Verdana" panose="020B0604030504040204" pitchFamily="34" charset="0"/>
                <a:cs typeface="Verdana" panose="020B0604030504040204" pitchFamily="34" charset="0"/>
              </a:rPr>
              <a:t>Copyright © 2022, 2019, 2018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altLang="en-US" sz="3000" dirty="0">
                <a:solidFill>
                  <a:schemeClr val="tx2"/>
                </a:solidFill>
                <a:cs typeface="Times New Roman" panose="02020603050405020304" pitchFamily="18" charset="0"/>
              </a:rPr>
              <a:t>E-commerce 2021: Business. Technology. Society.</a:t>
            </a:r>
            <a:endParaRPr lang="en-US" sz="30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552675"/>
          </a:xfrm>
        </p:spPr>
        <p:txBody>
          <a:bodyPr/>
          <a:lstStyle/>
          <a:p>
            <a:r>
              <a:rPr lang="en-US" dirty="0"/>
              <a:t>The Revolution Is Just Beginning</a:t>
            </a:r>
          </a:p>
        </p:txBody>
      </p:sp>
      <p:pic>
        <p:nvPicPr>
          <p:cNvPr id="10" name="Picture 9" descr="Front Cover: E-commerce 2021: Business. Technology. Society. Sixteenth Edition by Laudon and Traver.">
            <a:extLst>
              <a:ext uri="{FF2B5EF4-FFF2-40B4-BE49-F238E27FC236}">
                <a16:creationId xmlns:a16="http://schemas.microsoft.com/office/drawing/2014/main" id="{B6F77C07-FCD6-41FD-A339-DDF76FCF8F25}"/>
              </a:ext>
            </a:extLst>
          </p:cNvPr>
          <p:cNvPicPr>
            <a:picLocks noChangeAspect="1"/>
          </p:cNvPicPr>
          <p:nvPr/>
        </p:nvPicPr>
        <p:blipFill>
          <a:blip r:embed="rId3"/>
          <a:stretch>
            <a:fillRect/>
          </a:stretch>
        </p:blipFill>
        <p:spPr>
          <a:xfrm>
            <a:off x="597266" y="1707658"/>
            <a:ext cx="3600000" cy="4525828"/>
          </a:xfrm>
          <a:prstGeom prst="rect">
            <a:avLst/>
          </a:prstGeom>
          <a:ln w="9525">
            <a:solidFill>
              <a:schemeClr val="tx1"/>
            </a:solidFill>
          </a:ln>
          <a:effectLst/>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2022, 2019, 2018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Insight on Technology: Will Apps Make the Web Irrelevant?</a:t>
            </a:r>
            <a:endParaRPr lang="en-IN" sz="3200" dirty="0"/>
          </a:p>
        </p:txBody>
      </p:sp>
      <p:sp>
        <p:nvSpPr>
          <p:cNvPr id="3" name="Content Placeholder 2"/>
          <p:cNvSpPr>
            <a:spLocks noGrp="1"/>
          </p:cNvSpPr>
          <p:nvPr>
            <p:ph sz="quarter" idx="13"/>
          </p:nvPr>
        </p:nvSpPr>
        <p:spPr>
          <a:xfrm>
            <a:off x="457200" y="1554920"/>
            <a:ext cx="7796151"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What are the advantages and disadvantages of apps, compared with websites, for mobile users?</a:t>
            </a:r>
          </a:p>
          <a:p>
            <a:pPr marL="741553" lvl="1" indent="-284353">
              <a:spcAft>
                <a:spcPct val="0"/>
              </a:spcAft>
              <a:buSzPts val="2400"/>
            </a:pPr>
            <a:r>
              <a:rPr lang="en-US" kern="1200" dirty="0">
                <a:solidFill>
                  <a:srgbClr val="000000"/>
                </a:solidFill>
                <a:latin typeface="Arial" panose="020B0604020202020204" pitchFamily="34" charset="0"/>
              </a:rPr>
              <a:t>What are the benefits of apps for content owners and creators?</a:t>
            </a:r>
          </a:p>
          <a:p>
            <a:pPr marL="741553" lvl="1" indent="-284353">
              <a:spcAft>
                <a:spcPct val="0"/>
              </a:spcAft>
              <a:buSzPts val="2400"/>
            </a:pPr>
            <a:r>
              <a:rPr lang="en-US" kern="1200" dirty="0">
                <a:solidFill>
                  <a:srgbClr val="000000"/>
                </a:solidFill>
                <a:latin typeface="Arial" panose="020B0604020202020204" pitchFamily="34" charset="0"/>
              </a:rPr>
              <a:t>What are progressive web apps (P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W</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 and how do they differ from native apps?</a:t>
            </a:r>
          </a:p>
          <a:p>
            <a:pPr marL="741553" lvl="1" indent="-284353">
              <a:spcAft>
                <a:spcPct val="0"/>
              </a:spcAft>
              <a:buSzPts val="2400"/>
            </a:pPr>
            <a:r>
              <a:rPr lang="en-US" kern="1200" dirty="0">
                <a:solidFill>
                  <a:srgbClr val="000000"/>
                </a:solidFill>
                <a:latin typeface="Arial" panose="020B0604020202020204" pitchFamily="34" charset="0"/>
              </a:rPr>
              <a:t>Will apps eventually make the Web irrelevant? Why or why not?</a:t>
            </a:r>
          </a:p>
        </p:txBody>
      </p:sp>
    </p:spTree>
    <p:extLst>
      <p:ext uri="{BB962C8B-B14F-4D97-AF65-F5344CB8AC3E}">
        <p14:creationId xmlns:p14="http://schemas.microsoft.com/office/powerpoint/2010/main" val="293196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Major Trends in </a:t>
            </a:r>
            <a:r>
              <a:rPr lang="pt-BR" kern="1200" dirty="0">
                <a:cs typeface="Times New Roman" panose="02020603050405020304" pitchFamily="18" charset="0"/>
              </a:rPr>
              <a:t>E-commerce</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Business trends include:</a:t>
            </a:r>
          </a:p>
          <a:p>
            <a:pPr marL="741553" lvl="1" indent="-284353">
              <a:spcAft>
                <a:spcPct val="0"/>
              </a:spcAft>
              <a:buSzPts val="2400"/>
            </a:pPr>
            <a:r>
              <a:rPr lang="en-US" kern="1200" dirty="0">
                <a:solidFill>
                  <a:srgbClr val="000000"/>
                </a:solidFill>
                <a:latin typeface="Arial" panose="020B0604020202020204" pitchFamily="34" charset="0"/>
              </a:rPr>
              <a:t>Covid-19 pandemic fuels surge in retail e-commerce, m-commerce, and certain on-demand services</a:t>
            </a:r>
          </a:p>
          <a:p>
            <a:pPr marL="255651" lvl="0" indent="-255651">
              <a:spcAft>
                <a:spcPct val="0"/>
              </a:spcAft>
              <a:buSzPts val="2400"/>
              <a:tabLst/>
            </a:pPr>
            <a:r>
              <a:rPr lang="en-US" kern="1200" dirty="0">
                <a:solidFill>
                  <a:srgbClr val="000000"/>
                </a:solidFill>
                <a:latin typeface="Arial" panose="020B0604020202020204" pitchFamily="34" charset="0"/>
              </a:rPr>
              <a:t>Technology trends include:</a:t>
            </a:r>
          </a:p>
          <a:p>
            <a:pPr marL="741553" lvl="1" indent="-284353">
              <a:spcAft>
                <a:spcPct val="0"/>
              </a:spcAft>
              <a:buSzPts val="2400"/>
            </a:pPr>
            <a:r>
              <a:rPr lang="en-US" kern="1200" dirty="0">
                <a:solidFill>
                  <a:srgbClr val="000000"/>
                </a:solidFill>
                <a:latin typeface="Arial" panose="020B0604020202020204" pitchFamily="34" charset="0"/>
              </a:rPr>
              <a:t>Mobile platform and cloud computing</a:t>
            </a:r>
          </a:p>
          <a:p>
            <a:pPr marL="741553" lvl="1" indent="-284353">
              <a:spcAft>
                <a:spcPct val="0"/>
              </a:spcAft>
              <a:buSzPts val="2400"/>
            </a:pPr>
            <a:r>
              <a:rPr lang="en-US" kern="1200" dirty="0">
                <a:solidFill>
                  <a:srgbClr val="000000"/>
                </a:solidFill>
                <a:latin typeface="Arial" panose="020B0604020202020204" pitchFamily="34" charset="0"/>
              </a:rPr>
              <a:t>Big data and Internet of Things</a:t>
            </a:r>
          </a:p>
          <a:p>
            <a:pPr marL="255651" lvl="0" indent="-255651">
              <a:spcAft>
                <a:spcPct val="0"/>
              </a:spcAft>
              <a:buSzPts val="2400"/>
              <a:tabLst/>
            </a:pPr>
            <a:r>
              <a:rPr lang="en-US" kern="1200" dirty="0">
                <a:solidFill>
                  <a:srgbClr val="000000"/>
                </a:solidFill>
                <a:latin typeface="Arial" panose="020B0604020202020204" pitchFamily="34" charset="0"/>
              </a:rPr>
              <a:t>Societal trends include:</a:t>
            </a:r>
          </a:p>
          <a:p>
            <a:pPr marL="741553" lvl="1" indent="-284353">
              <a:spcAft>
                <a:spcPct val="0"/>
              </a:spcAft>
              <a:buSzPts val="2400"/>
            </a:pPr>
            <a:r>
              <a:rPr lang="en-US" kern="1200" dirty="0">
                <a:solidFill>
                  <a:srgbClr val="000000"/>
                </a:solidFill>
                <a:latin typeface="Arial" panose="020B0604020202020204" pitchFamily="34" charset="0"/>
              </a:rPr>
              <a:t>Increased concern about impact of social networks</a:t>
            </a:r>
          </a:p>
          <a:p>
            <a:pPr marL="741553" lvl="1" indent="-284353">
              <a:spcAft>
                <a:spcPct val="0"/>
              </a:spcAft>
              <a:buSzPts val="2400"/>
            </a:pPr>
            <a:r>
              <a:rPr lang="en-US" kern="1200" dirty="0">
                <a:solidFill>
                  <a:srgbClr val="000000"/>
                </a:solidFill>
                <a:latin typeface="Arial" panose="020B0604020202020204" pitchFamily="34" charset="0"/>
              </a:rPr>
              <a:t>Concerns about increasing market dominance of big technology firms</a:t>
            </a:r>
          </a:p>
        </p:txBody>
      </p:sp>
    </p:spTree>
    <p:extLst>
      <p:ext uri="{BB962C8B-B14F-4D97-AF65-F5344CB8AC3E}">
        <p14:creationId xmlns:p14="http://schemas.microsoft.com/office/powerpoint/2010/main" val="36264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a:t>
            </a:r>
            <a:endParaRPr lang="en-IN" sz="2000" dirty="0"/>
          </a:p>
        </p:txBody>
      </p:sp>
      <p:sp>
        <p:nvSpPr>
          <p:cNvPr id="3" name="Content Placeholder 2"/>
          <p:cNvSpPr>
            <a:spLocks noGrp="1"/>
          </p:cNvSpPr>
          <p:nvPr>
            <p:ph sz="quarter" idx="13"/>
          </p:nvPr>
        </p:nvSpPr>
        <p:spPr>
          <a:xfrm>
            <a:off x="457200" y="1390462"/>
            <a:ext cx="8232775" cy="4663335"/>
          </a:xfrm>
        </p:spPr>
        <p:txBody>
          <a:bodyPr/>
          <a:lstStyle/>
          <a:p>
            <a:pPr marL="457632" indent="-457200">
              <a:buFont typeface="+mj-lt"/>
              <a:buAutoNum type="arabicPeriod"/>
            </a:pPr>
            <a:r>
              <a:rPr lang="en-US" b="1" kern="1200" dirty="0">
                <a:solidFill>
                  <a:srgbClr val="7030A0"/>
                </a:solidFill>
                <a:latin typeface="Arial" panose="020B0604020202020204" pitchFamily="34" charset="0"/>
              </a:rPr>
              <a:t>Ubiquity: </a:t>
            </a:r>
            <a:r>
              <a:rPr lang="en-US" dirty="0"/>
              <a:t>Available just about everywhere, at all times</a:t>
            </a:r>
            <a:endParaRPr lang="en-US" kern="1200" dirty="0">
              <a:solidFill>
                <a:srgbClr val="000000"/>
              </a:solidFill>
              <a:latin typeface="Arial" panose="020B0604020202020204" pitchFamily="34" charset="0"/>
            </a:endParaRPr>
          </a:p>
          <a:p>
            <a:pPr lvl="1"/>
            <a:r>
              <a:rPr lang="en-US" b="1" dirty="0">
                <a:solidFill>
                  <a:srgbClr val="C00000"/>
                </a:solidFill>
              </a:rPr>
              <a:t>Marketplace:</a:t>
            </a:r>
            <a:r>
              <a:rPr lang="en-US" dirty="0"/>
              <a:t> physical space you visit in order to transact</a:t>
            </a:r>
          </a:p>
          <a:p>
            <a:pPr lvl="1"/>
            <a:r>
              <a:rPr lang="en-US" b="1" dirty="0" err="1">
                <a:solidFill>
                  <a:srgbClr val="C00000"/>
                </a:solidFill>
              </a:rPr>
              <a:t>Marketspace</a:t>
            </a:r>
            <a:r>
              <a:rPr lang="en-US" b="1" dirty="0">
                <a:solidFill>
                  <a:srgbClr val="C00000"/>
                </a:solidFill>
              </a:rPr>
              <a:t>:</a:t>
            </a:r>
            <a:r>
              <a:rPr lang="en-US" dirty="0">
                <a:solidFill>
                  <a:srgbClr val="C00000"/>
                </a:solidFill>
              </a:rPr>
              <a:t> </a:t>
            </a:r>
            <a:r>
              <a:rPr lang="en-US" dirty="0"/>
              <a:t>marketplace extended beyond traditional boundaries and removed from a temporal and geographic location </a:t>
            </a:r>
          </a:p>
          <a:p>
            <a:pPr marL="432" indent="0">
              <a:buNone/>
            </a:pPr>
            <a:r>
              <a:rPr lang="en-US" b="1" kern="1200" dirty="0">
                <a:solidFill>
                  <a:srgbClr val="7030A0"/>
                </a:solidFill>
                <a:latin typeface="Arial" panose="020B0604020202020204" pitchFamily="34" charset="0"/>
              </a:rPr>
              <a:t>2. Global reach: </a:t>
            </a:r>
            <a:r>
              <a:rPr lang="en-US" dirty="0"/>
              <a:t>the total number of users or customers an e-commerce business can obtain</a:t>
            </a:r>
          </a:p>
          <a:p>
            <a:pPr lvl="1"/>
            <a:r>
              <a:rPr lang="en-US" dirty="0"/>
              <a:t>The potential market size for e-commerce merchants is roughly equal to the size of the world’s online population (over 3.8 billion in 2019)</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4908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7" y="1099757"/>
            <a:ext cx="8862646" cy="4909036"/>
          </a:xfrm>
          <a:prstGeom prst="rect">
            <a:avLst/>
          </a:prstGeom>
        </p:spPr>
        <p:txBody>
          <a:bodyPr wrap="square">
            <a:spAutoFit/>
          </a:bodyPr>
          <a:lstStyle/>
          <a:p>
            <a:r>
              <a:rPr lang="en-US" sz="2400" b="1" kern="1200" dirty="0">
                <a:solidFill>
                  <a:srgbClr val="7030A0"/>
                </a:solidFill>
                <a:latin typeface="Arial" panose="020B0604020202020204" pitchFamily="34" charset="0"/>
              </a:rPr>
              <a:t>3. Universal standards: </a:t>
            </a:r>
            <a:r>
              <a:rPr lang="en-US" sz="2400" dirty="0"/>
              <a:t>standards that are shared by all  nations around the world</a:t>
            </a:r>
          </a:p>
          <a:p>
            <a:pPr marL="742950" lvl="1" indent="-284400">
              <a:spcBef>
                <a:spcPts val="600"/>
              </a:spcBef>
              <a:buClr>
                <a:srgbClr val="007FA3"/>
              </a:buClr>
              <a:buSzPct val="100000"/>
              <a:buFont typeface="Arial"/>
              <a:buChar char="–"/>
            </a:pPr>
            <a:r>
              <a:rPr lang="en-US" sz="2400" b="1" dirty="0">
                <a:solidFill>
                  <a:srgbClr val="C00000"/>
                </a:solidFill>
                <a:latin typeface="+mn-lt"/>
              </a:rPr>
              <a:t>lower market entry costs: </a:t>
            </a:r>
            <a:r>
              <a:rPr lang="en-US" sz="2400" dirty="0"/>
              <a:t>the cost merchants must pay just to bring their goods to market. </a:t>
            </a:r>
          </a:p>
          <a:p>
            <a:pPr marL="742950" lvl="1" indent="-284400">
              <a:spcBef>
                <a:spcPts val="600"/>
              </a:spcBef>
              <a:buClr>
                <a:srgbClr val="007FA3"/>
              </a:buClr>
              <a:buSzPct val="100000"/>
              <a:buFont typeface="Arial"/>
              <a:buChar char="–"/>
            </a:pPr>
            <a:r>
              <a:rPr lang="en-US" sz="2400" b="1" dirty="0">
                <a:solidFill>
                  <a:srgbClr val="C00000"/>
                </a:solidFill>
                <a:latin typeface="+mn-lt"/>
              </a:rPr>
              <a:t>Reduce search cost: </a:t>
            </a:r>
            <a:r>
              <a:rPr lang="en-US" sz="2400" dirty="0"/>
              <a:t>the effort required by consumer to find suitable products.</a:t>
            </a:r>
          </a:p>
          <a:p>
            <a:pPr marL="742950" lvl="1" indent="-284400">
              <a:spcBef>
                <a:spcPts val="600"/>
              </a:spcBef>
              <a:buClr>
                <a:srgbClr val="007FA3"/>
              </a:buClr>
              <a:buSzPct val="100000"/>
              <a:buFont typeface="Arial"/>
              <a:buChar char="–"/>
            </a:pPr>
            <a:r>
              <a:rPr lang="en-US" sz="2400" b="1" dirty="0">
                <a:solidFill>
                  <a:srgbClr val="C00000"/>
                </a:solidFill>
                <a:latin typeface="+mn-lt"/>
              </a:rPr>
              <a:t>Price discovery: </a:t>
            </a:r>
            <a:r>
              <a:rPr lang="en-US" sz="2400" dirty="0"/>
              <a:t>becomes simpler, faster, and more accurate for both business and individuals.</a:t>
            </a:r>
          </a:p>
          <a:p>
            <a:pPr marL="742950" lvl="1" indent="-284400">
              <a:spcBef>
                <a:spcPts val="600"/>
              </a:spcBef>
              <a:buClr>
                <a:srgbClr val="007FA3"/>
              </a:buClr>
              <a:buSzPct val="100000"/>
              <a:buFont typeface="Arial"/>
              <a:buChar char="–"/>
            </a:pPr>
            <a:r>
              <a:rPr lang="en-US" sz="2400" b="1" dirty="0">
                <a:solidFill>
                  <a:srgbClr val="C00000"/>
                </a:solidFill>
                <a:latin typeface="+mn-lt"/>
              </a:rPr>
              <a:t>Network externalities: </a:t>
            </a:r>
            <a:r>
              <a:rPr lang="en-US" sz="2400" dirty="0"/>
              <a:t>With e-commerce technologies, it is possible to easily find many of the suppliers, prices, and delivery terms of a specific product anywhere in the world environment.</a:t>
            </a:r>
          </a:p>
        </p:txBody>
      </p:sp>
      <p:sp>
        <p:nvSpPr>
          <p:cNvPr id="5" name="Title 1"/>
          <p:cNvSpPr>
            <a:spLocks noGrp="1"/>
          </p:cNvSpPr>
          <p:nvPr>
            <p:ph type="title"/>
          </p:nvPr>
        </p:nvSpPr>
        <p:spPr>
          <a:xfrm>
            <a:off x="457200" y="21940"/>
            <a:ext cx="8229600" cy="1097279"/>
          </a:xfrm>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a:t>
            </a:r>
            <a:endParaRPr lang="en-IN" sz="2000" dirty="0"/>
          </a:p>
        </p:txBody>
      </p:sp>
    </p:spTree>
    <p:extLst>
      <p:ext uri="{BB962C8B-B14F-4D97-AF65-F5344CB8AC3E}">
        <p14:creationId xmlns:p14="http://schemas.microsoft.com/office/powerpoint/2010/main" val="112019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446" y="1515820"/>
            <a:ext cx="8282354" cy="1523494"/>
          </a:xfrm>
          <a:prstGeom prst="rect">
            <a:avLst/>
          </a:prstGeom>
        </p:spPr>
        <p:txBody>
          <a:bodyPr wrap="square">
            <a:spAutoFit/>
          </a:bodyPr>
          <a:lstStyle/>
          <a:p>
            <a:r>
              <a:rPr lang="en-US" sz="2400" b="1" kern="1200" dirty="0">
                <a:solidFill>
                  <a:srgbClr val="7030A0"/>
                </a:solidFill>
                <a:latin typeface="Arial" panose="020B0604020202020204" pitchFamily="34" charset="0"/>
              </a:rPr>
              <a:t>4. Information Richness: </a:t>
            </a:r>
            <a:r>
              <a:rPr lang="en-US" sz="2400" dirty="0"/>
              <a:t>the complexity and content of a message.</a:t>
            </a:r>
          </a:p>
          <a:p>
            <a:pPr marL="742950" lvl="1" indent="-284400">
              <a:spcBef>
                <a:spcPts val="600"/>
              </a:spcBef>
              <a:buClr>
                <a:srgbClr val="007FA3"/>
              </a:buClr>
              <a:buSzPct val="100000"/>
              <a:buFont typeface="Arial"/>
              <a:buChar char="–"/>
            </a:pPr>
            <a:r>
              <a:rPr lang="en-US" sz="2000" dirty="0">
                <a:solidFill>
                  <a:schemeClr val="tx1"/>
                </a:solidFill>
                <a:latin typeface="+mn-lt"/>
              </a:rPr>
              <a:t>E-commerce technologies have the potential for offering considerably more information richness than traditional media.</a:t>
            </a:r>
          </a:p>
        </p:txBody>
      </p:sp>
      <p:sp>
        <p:nvSpPr>
          <p:cNvPr id="5" name="Title 1"/>
          <p:cNvSpPr>
            <a:spLocks noGrp="1"/>
          </p:cNvSpPr>
          <p:nvPr>
            <p:ph type="title"/>
          </p:nvPr>
        </p:nvSpPr>
        <p:spPr>
          <a:xfrm>
            <a:off x="457200" y="215371"/>
            <a:ext cx="8686800" cy="1097279"/>
          </a:xfrm>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 </a:t>
            </a:r>
            <a:r>
              <a:rPr lang="en-IN" sz="3200" kern="1200" dirty="0">
                <a:cs typeface="Times New Roman" panose="02020603050405020304" pitchFamily="18" charset="0"/>
              </a:rPr>
              <a:t>Technology</a:t>
            </a:r>
            <a:endParaRPr lang="en-IN" sz="2000" dirty="0"/>
          </a:p>
        </p:txBody>
      </p:sp>
      <p:sp>
        <p:nvSpPr>
          <p:cNvPr id="10" name="Rectangle 9"/>
          <p:cNvSpPr/>
          <p:nvPr/>
        </p:nvSpPr>
        <p:spPr>
          <a:xfrm>
            <a:off x="457200" y="3608554"/>
            <a:ext cx="8124093" cy="830997"/>
          </a:xfrm>
          <a:prstGeom prst="rect">
            <a:avLst/>
          </a:prstGeom>
        </p:spPr>
        <p:txBody>
          <a:bodyPr wrap="square">
            <a:spAutoFit/>
          </a:bodyPr>
          <a:lstStyle/>
          <a:p>
            <a:r>
              <a:rPr lang="en-US" sz="2400" b="1" kern="1200" dirty="0">
                <a:solidFill>
                  <a:srgbClr val="7030A0"/>
                </a:solidFill>
                <a:latin typeface="Arial" panose="020B0604020202020204" pitchFamily="34" charset="0"/>
              </a:rPr>
              <a:t> 5. Interactivity: </a:t>
            </a:r>
            <a:r>
              <a:rPr lang="en-US" sz="2400" dirty="0"/>
              <a:t>technology that allows for two-way communication between merchant and consumer</a:t>
            </a:r>
          </a:p>
        </p:txBody>
      </p:sp>
    </p:spTree>
    <p:extLst>
      <p:ext uri="{BB962C8B-B14F-4D97-AF65-F5344CB8AC3E}">
        <p14:creationId xmlns:p14="http://schemas.microsoft.com/office/powerpoint/2010/main" val="265337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107" y="1522663"/>
            <a:ext cx="8941777" cy="3924151"/>
          </a:xfrm>
          <a:prstGeom prst="rect">
            <a:avLst/>
          </a:prstGeom>
        </p:spPr>
        <p:txBody>
          <a:bodyPr wrap="square">
            <a:spAutoFit/>
          </a:bodyPr>
          <a:lstStyle/>
          <a:p>
            <a:r>
              <a:rPr lang="en-US" sz="2400" b="1" kern="1200" dirty="0">
                <a:solidFill>
                  <a:srgbClr val="7030A0"/>
                </a:solidFill>
                <a:latin typeface="Arial" panose="020B0604020202020204" pitchFamily="34" charset="0"/>
              </a:rPr>
              <a:t>6. Information Density: </a:t>
            </a:r>
            <a:r>
              <a:rPr lang="en-US" sz="2000" dirty="0">
                <a:solidFill>
                  <a:schemeClr val="tx1"/>
                </a:solidFill>
                <a:latin typeface="+mn-lt"/>
              </a:rPr>
              <a:t>the total amount and quality of information available to all market participants.</a:t>
            </a:r>
          </a:p>
          <a:p>
            <a:pPr marL="742950" lvl="1" indent="-284400">
              <a:spcBef>
                <a:spcPts val="600"/>
              </a:spcBef>
              <a:buClr>
                <a:srgbClr val="007FA3"/>
              </a:buClr>
              <a:buSzPct val="100000"/>
              <a:buFont typeface="Arial"/>
              <a:buChar char="–"/>
            </a:pPr>
            <a:r>
              <a:rPr lang="en-US" sz="2000" dirty="0">
                <a:solidFill>
                  <a:schemeClr val="tx1"/>
                </a:solidFill>
                <a:latin typeface="+mn-lt"/>
              </a:rPr>
              <a:t>reduce information collection, storage, processing, and communication costs.</a:t>
            </a:r>
          </a:p>
          <a:p>
            <a:pPr marL="742950" lvl="1" indent="-284400">
              <a:spcBef>
                <a:spcPts val="600"/>
              </a:spcBef>
              <a:buClr>
                <a:srgbClr val="007FA3"/>
              </a:buClr>
              <a:buSzPct val="100000"/>
              <a:buFont typeface="Arial"/>
              <a:buChar char="–"/>
            </a:pPr>
            <a:r>
              <a:rPr lang="en-US" sz="2000" dirty="0">
                <a:solidFill>
                  <a:schemeClr val="tx1"/>
                </a:solidFill>
                <a:latin typeface="+mn-lt"/>
              </a:rPr>
              <a:t>information becomes more plentiful, less expensive, and of higher quality.</a:t>
            </a:r>
          </a:p>
          <a:p>
            <a:pPr marL="742950" lvl="1" indent="-284400">
              <a:spcBef>
                <a:spcPts val="600"/>
              </a:spcBef>
              <a:buClr>
                <a:srgbClr val="007FA3"/>
              </a:buClr>
              <a:buSzPct val="100000"/>
              <a:buFont typeface="Arial"/>
              <a:buChar char="–"/>
            </a:pPr>
            <a:r>
              <a:rPr lang="en-US" sz="2000" dirty="0"/>
              <a:t>reduction in information asymmetry</a:t>
            </a:r>
          </a:p>
          <a:p>
            <a:pPr marL="742950" lvl="1" indent="-284400">
              <a:spcBef>
                <a:spcPts val="600"/>
              </a:spcBef>
              <a:buClr>
                <a:srgbClr val="007FA3"/>
              </a:buClr>
              <a:buSzPct val="100000"/>
              <a:buFont typeface="Arial"/>
              <a:buChar char="–"/>
            </a:pPr>
            <a:r>
              <a:rPr lang="en-US" sz="2000" b="1" dirty="0">
                <a:solidFill>
                  <a:schemeClr val="accent3">
                    <a:lumMod val="75000"/>
                  </a:schemeClr>
                </a:solidFill>
              </a:rPr>
              <a:t>Increase Price transparency: </a:t>
            </a:r>
            <a:r>
              <a:rPr lang="en-US" sz="2000" dirty="0"/>
              <a:t>refers to the ease with which consumers can find out the variety of prices in a market.</a:t>
            </a:r>
          </a:p>
          <a:p>
            <a:pPr marL="742950" lvl="1" indent="-284400">
              <a:spcBef>
                <a:spcPts val="600"/>
              </a:spcBef>
              <a:buClr>
                <a:srgbClr val="007FA3"/>
              </a:buClr>
              <a:buSzPct val="100000"/>
              <a:buFont typeface="Arial"/>
              <a:buChar char="–"/>
            </a:pPr>
            <a:r>
              <a:rPr lang="en-US" sz="2000" b="1" dirty="0">
                <a:solidFill>
                  <a:schemeClr val="accent3">
                    <a:lumMod val="75000"/>
                  </a:schemeClr>
                </a:solidFill>
              </a:rPr>
              <a:t>Increase cost transparency</a:t>
            </a:r>
            <a:r>
              <a:rPr lang="en-US" sz="2000" dirty="0">
                <a:solidFill>
                  <a:schemeClr val="accent3">
                    <a:lumMod val="75000"/>
                  </a:schemeClr>
                </a:solidFill>
              </a:rPr>
              <a:t>: </a:t>
            </a:r>
            <a:r>
              <a:rPr lang="en-US" sz="2000" dirty="0"/>
              <a:t>refers to the ability of consumers to discover the actual costs merchants pay for products.</a:t>
            </a:r>
          </a:p>
        </p:txBody>
      </p:sp>
      <p:sp>
        <p:nvSpPr>
          <p:cNvPr id="6" name="Title 1"/>
          <p:cNvSpPr>
            <a:spLocks noGrp="1"/>
          </p:cNvSpPr>
          <p:nvPr>
            <p:ph type="title"/>
          </p:nvPr>
        </p:nvSpPr>
        <p:spPr>
          <a:xfrm>
            <a:off x="457200" y="178361"/>
            <a:ext cx="8229600" cy="1097279"/>
          </a:xfrm>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a:t>
            </a:r>
            <a:endParaRPr lang="en-IN" sz="2000" dirty="0"/>
          </a:p>
        </p:txBody>
      </p:sp>
    </p:spTree>
    <p:extLst>
      <p:ext uri="{BB962C8B-B14F-4D97-AF65-F5344CB8AC3E}">
        <p14:creationId xmlns:p14="http://schemas.microsoft.com/office/powerpoint/2010/main" val="296698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954" y="1217636"/>
            <a:ext cx="8387863" cy="2539157"/>
          </a:xfrm>
          <a:prstGeom prst="rect">
            <a:avLst/>
          </a:prstGeom>
        </p:spPr>
        <p:txBody>
          <a:bodyPr wrap="square">
            <a:spAutoFit/>
          </a:bodyPr>
          <a:lstStyle/>
          <a:p>
            <a:r>
              <a:rPr lang="en-US" sz="2400" b="1" kern="1200" dirty="0">
                <a:solidFill>
                  <a:srgbClr val="7030A0"/>
                </a:solidFill>
                <a:latin typeface="Arial" panose="020B0604020202020204" pitchFamily="34" charset="0"/>
              </a:rPr>
              <a:t>6</a:t>
            </a:r>
            <a:r>
              <a:rPr lang="en-US" b="1" kern="1200" dirty="0">
                <a:solidFill>
                  <a:srgbClr val="7030A0"/>
                </a:solidFill>
                <a:latin typeface="Arial" panose="020B0604020202020204" pitchFamily="34" charset="0"/>
              </a:rPr>
              <a:t>. </a:t>
            </a:r>
            <a:r>
              <a:rPr lang="en-US" sz="2400" b="1" kern="1200" dirty="0">
                <a:solidFill>
                  <a:srgbClr val="7030A0"/>
                </a:solidFill>
                <a:latin typeface="Arial" panose="020B0604020202020204" pitchFamily="34" charset="0"/>
              </a:rPr>
              <a:t>Information Density:</a:t>
            </a:r>
          </a:p>
          <a:p>
            <a:pPr marL="742950" lvl="1" indent="-284400">
              <a:spcBef>
                <a:spcPts val="600"/>
              </a:spcBef>
              <a:buClr>
                <a:srgbClr val="007FA3"/>
              </a:buClr>
              <a:buSzPct val="100000"/>
              <a:buFont typeface="Arial"/>
              <a:buChar char="–"/>
            </a:pPr>
            <a:r>
              <a:rPr lang="en-US" sz="2000" dirty="0"/>
              <a:t>entire marketplace potentially becomes more price competitive </a:t>
            </a:r>
            <a:r>
              <a:rPr lang="en-US" sz="2000" dirty="0">
                <a:solidFill>
                  <a:schemeClr val="accent2">
                    <a:lumMod val="60000"/>
                    <a:lumOff val="40000"/>
                  </a:schemeClr>
                </a:solidFill>
              </a:rPr>
              <a:t>(Negative for merchant).</a:t>
            </a:r>
          </a:p>
          <a:p>
            <a:pPr marL="742950" lvl="1" indent="-284400">
              <a:spcBef>
                <a:spcPts val="600"/>
              </a:spcBef>
              <a:buClr>
                <a:srgbClr val="007FA3"/>
              </a:buClr>
              <a:buSzPct val="100000"/>
              <a:buFont typeface="Arial"/>
              <a:buChar char="–"/>
            </a:pPr>
            <a:r>
              <a:rPr lang="en-US" sz="2000" dirty="0"/>
              <a:t>Online merchants can discover much more about consumers </a:t>
            </a:r>
            <a:r>
              <a:rPr lang="en-US" sz="2000" dirty="0">
                <a:solidFill>
                  <a:schemeClr val="accent2">
                    <a:lumMod val="60000"/>
                    <a:lumOff val="40000"/>
                  </a:schemeClr>
                </a:solidFill>
              </a:rPr>
              <a:t>(Positive for merchant).</a:t>
            </a:r>
            <a:endParaRPr lang="en-US" sz="2400" b="1" kern="1200" dirty="0">
              <a:solidFill>
                <a:srgbClr val="7030A0"/>
              </a:solidFill>
              <a:latin typeface="Arial" panose="020B0604020202020204" pitchFamily="34" charset="0"/>
            </a:endParaRPr>
          </a:p>
          <a:p>
            <a:pPr marL="742950" lvl="1" indent="-284400">
              <a:spcBef>
                <a:spcPts val="600"/>
              </a:spcBef>
              <a:buClr>
                <a:srgbClr val="007FA3"/>
              </a:buClr>
              <a:buSzPct val="100000"/>
              <a:buFont typeface="Arial"/>
              <a:buChar char="–"/>
            </a:pPr>
            <a:r>
              <a:rPr lang="en-US" sz="2000" b="1" dirty="0">
                <a:solidFill>
                  <a:schemeClr val="accent3">
                    <a:lumMod val="75000"/>
                  </a:schemeClr>
                </a:solidFill>
                <a:latin typeface="+mn-lt"/>
              </a:rPr>
              <a:t>Price discrimination</a:t>
            </a:r>
            <a:r>
              <a:rPr lang="en-US" sz="2000" dirty="0">
                <a:solidFill>
                  <a:schemeClr val="tx1"/>
                </a:solidFill>
                <a:latin typeface="+mn-lt"/>
              </a:rPr>
              <a:t>—selling the same goods, or nearly the same goods, to different targeted groups at different prices</a:t>
            </a:r>
          </a:p>
        </p:txBody>
      </p:sp>
      <p:sp>
        <p:nvSpPr>
          <p:cNvPr id="5" name="Title 1"/>
          <p:cNvSpPr>
            <a:spLocks noGrp="1"/>
          </p:cNvSpPr>
          <p:nvPr>
            <p:ph type="title"/>
          </p:nvPr>
        </p:nvSpPr>
        <p:spPr>
          <a:xfrm>
            <a:off x="79130" y="178361"/>
            <a:ext cx="8985738" cy="1097279"/>
          </a:xfrm>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 </a:t>
            </a:r>
            <a:r>
              <a:rPr lang="en-IN" sz="3200" kern="1200" dirty="0">
                <a:cs typeface="Times New Roman" panose="02020603050405020304" pitchFamily="18" charset="0"/>
              </a:rPr>
              <a:t>Technology</a:t>
            </a:r>
            <a:endParaRPr lang="en-IN" sz="2000" dirty="0"/>
          </a:p>
        </p:txBody>
      </p:sp>
      <p:sp>
        <p:nvSpPr>
          <p:cNvPr id="6" name="Rectangle 5"/>
          <p:cNvSpPr/>
          <p:nvPr/>
        </p:nvSpPr>
        <p:spPr>
          <a:xfrm>
            <a:off x="351691" y="3805070"/>
            <a:ext cx="8440617" cy="2462213"/>
          </a:xfrm>
          <a:prstGeom prst="rect">
            <a:avLst/>
          </a:prstGeom>
        </p:spPr>
        <p:txBody>
          <a:bodyPr wrap="square">
            <a:spAutoFit/>
          </a:bodyPr>
          <a:lstStyle/>
          <a:p>
            <a:r>
              <a:rPr lang="en-US" sz="2400" b="1" kern="1200" dirty="0">
                <a:solidFill>
                  <a:srgbClr val="7030A0"/>
                </a:solidFill>
                <a:latin typeface="Arial" panose="020B0604020202020204" pitchFamily="34" charset="0"/>
              </a:rPr>
              <a:t>7. Personalization/customization: </a:t>
            </a:r>
          </a:p>
          <a:p>
            <a:pPr marL="742950" lvl="1" indent="-284400">
              <a:spcBef>
                <a:spcPts val="600"/>
              </a:spcBef>
              <a:buClr>
                <a:srgbClr val="007FA3"/>
              </a:buClr>
              <a:buSzPct val="100000"/>
              <a:buFont typeface="Arial"/>
              <a:buChar char="–"/>
            </a:pPr>
            <a:r>
              <a:rPr lang="en-US" sz="2000" b="1" dirty="0">
                <a:solidFill>
                  <a:schemeClr val="accent3">
                    <a:lumMod val="75000"/>
                  </a:schemeClr>
                </a:solidFill>
                <a:latin typeface="+mn-lt"/>
              </a:rPr>
              <a:t>Personalization:</a:t>
            </a:r>
            <a:r>
              <a:rPr lang="en-US" sz="2400" b="1" kern="1200" dirty="0">
                <a:solidFill>
                  <a:srgbClr val="7030A0"/>
                </a:solidFill>
                <a:latin typeface="Arial" panose="020B0604020202020204" pitchFamily="34" charset="0"/>
              </a:rPr>
              <a:t> </a:t>
            </a:r>
            <a:r>
              <a:rPr lang="en-US" sz="2400" dirty="0"/>
              <a:t>the targeting of marketing messages to specific individuals by adjusting the message to a person’s name, interests, and past purchases.</a:t>
            </a:r>
          </a:p>
          <a:p>
            <a:pPr marL="742950" lvl="1" indent="-284400">
              <a:spcBef>
                <a:spcPts val="600"/>
              </a:spcBef>
              <a:buClr>
                <a:srgbClr val="007FA3"/>
              </a:buClr>
              <a:buSzPct val="100000"/>
              <a:buFont typeface="Arial"/>
              <a:buChar char="–"/>
            </a:pPr>
            <a:r>
              <a:rPr lang="en-US" sz="2000" b="1" dirty="0">
                <a:solidFill>
                  <a:schemeClr val="accent3">
                    <a:lumMod val="75000"/>
                  </a:schemeClr>
                </a:solidFill>
                <a:latin typeface="+mn-lt"/>
              </a:rPr>
              <a:t>Customization: </a:t>
            </a:r>
            <a:r>
              <a:rPr lang="en-US" sz="2400" dirty="0"/>
              <a:t>changing the delivered product or service based on a user’s preferences or prior behavior</a:t>
            </a:r>
          </a:p>
        </p:txBody>
      </p:sp>
    </p:spTree>
    <p:extLst>
      <p:ext uri="{BB962C8B-B14F-4D97-AF65-F5344CB8AC3E}">
        <p14:creationId xmlns:p14="http://schemas.microsoft.com/office/powerpoint/2010/main" val="392581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455611" y="1698464"/>
            <a:ext cx="8232775" cy="1539972"/>
          </a:xfrm>
        </p:spPr>
        <p:txBody>
          <a:bodyPr/>
          <a:lstStyle/>
          <a:p>
            <a:pPr marL="432" indent="0">
              <a:buNone/>
            </a:pPr>
            <a:r>
              <a:rPr lang="en-US" b="1" kern="1200" dirty="0">
                <a:solidFill>
                  <a:srgbClr val="7030A0"/>
                </a:solidFill>
                <a:latin typeface="Arial" panose="020B0604020202020204" pitchFamily="34" charset="0"/>
              </a:rPr>
              <a:t>8. Social technology: </a:t>
            </a:r>
            <a:r>
              <a:rPr lang="en-US" dirty="0"/>
              <a:t>allowing users to create and share content with a worldwide community.</a:t>
            </a:r>
          </a:p>
          <a:p>
            <a:pPr lvl="1"/>
            <a:r>
              <a:rPr lang="en-US" dirty="0"/>
              <a:t>E-commerce technologies provide a unique, many-to-many model of mass communication.</a:t>
            </a:r>
          </a:p>
        </p:txBody>
      </p:sp>
      <p:sp>
        <p:nvSpPr>
          <p:cNvPr id="5" name="Title 1"/>
          <p:cNvSpPr>
            <a:spLocks noGrp="1"/>
          </p:cNvSpPr>
          <p:nvPr>
            <p:ph type="title"/>
          </p:nvPr>
        </p:nvSpPr>
        <p:spPr>
          <a:xfrm>
            <a:off x="79130" y="178361"/>
            <a:ext cx="8985738" cy="1097279"/>
          </a:xfrm>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 </a:t>
            </a:r>
            <a:r>
              <a:rPr lang="en-IN" sz="3200" kern="1200" dirty="0">
                <a:cs typeface="Times New Roman" panose="02020603050405020304" pitchFamily="18" charset="0"/>
              </a:rPr>
              <a:t>Technology</a:t>
            </a:r>
            <a:endParaRPr lang="en-IN" sz="2000" dirty="0"/>
          </a:p>
        </p:txBody>
      </p:sp>
    </p:spTree>
    <p:extLst>
      <p:ext uri="{BB962C8B-B14F-4D97-AF65-F5344CB8AC3E}">
        <p14:creationId xmlns:p14="http://schemas.microsoft.com/office/powerpoint/2010/main" val="38596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Unique Features of </a:t>
            </a:r>
            <a:r>
              <a:rPr lang="pt-BR" sz="3200" kern="1200" dirty="0">
                <a:cs typeface="Times New Roman" panose="02020603050405020304" pitchFamily="18" charset="0"/>
              </a:rPr>
              <a:t>E-commerce </a:t>
            </a:r>
            <a:r>
              <a:rPr lang="en-IN" sz="3200" kern="1200" dirty="0">
                <a:cs typeface="Times New Roman" panose="02020603050405020304" pitchFamily="18" charset="0"/>
              </a:rPr>
              <a:t>Technology</a:t>
            </a:r>
            <a:endParaRPr lang="en-IN" sz="2000" dirty="0"/>
          </a:p>
        </p:txBody>
      </p:sp>
      <p:pic>
        <p:nvPicPr>
          <p:cNvPr id="5" name="Picture 4"/>
          <p:cNvPicPr>
            <a:picLocks noChangeAspect="1"/>
          </p:cNvPicPr>
          <p:nvPr/>
        </p:nvPicPr>
        <p:blipFill>
          <a:blip r:embed="rId3"/>
          <a:stretch>
            <a:fillRect/>
          </a:stretch>
        </p:blipFill>
        <p:spPr>
          <a:xfrm>
            <a:off x="547320" y="1312650"/>
            <a:ext cx="8209818" cy="5041116"/>
          </a:xfrm>
          <a:prstGeom prst="rect">
            <a:avLst/>
          </a:prstGeom>
        </p:spPr>
      </p:pic>
    </p:spTree>
    <p:extLst>
      <p:ext uri="{BB962C8B-B14F-4D97-AF65-F5344CB8AC3E}">
        <p14:creationId xmlns:p14="http://schemas.microsoft.com/office/powerpoint/2010/main" val="419725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
        <p:nvSpPr>
          <p:cNvPr id="3" name="Content Placeholder 2"/>
          <p:cNvSpPr>
            <a:spLocks noGrp="1"/>
          </p:cNvSpPr>
          <p:nvPr>
            <p:ph sz="quarter" idx="13"/>
          </p:nvPr>
        </p:nvSpPr>
        <p:spPr>
          <a:xfrm>
            <a:off x="454025" y="1554920"/>
            <a:ext cx="8232775" cy="3949065"/>
          </a:xfrm>
        </p:spPr>
        <p:txBody>
          <a:bodyPr/>
          <a:lstStyle/>
          <a:p>
            <a:pPr marL="432" indent="0">
              <a:buNone/>
            </a:pPr>
            <a:r>
              <a:rPr lang="en-US" b="1" i="1" kern="1200" dirty="0">
                <a:solidFill>
                  <a:schemeClr val="accent1">
                    <a:lumMod val="60000"/>
                    <a:lumOff val="40000"/>
                  </a:schemeClr>
                </a:solidFill>
                <a:latin typeface="Arial" panose="020B0604020202020204" pitchFamily="34" charset="0"/>
              </a:rPr>
              <a:t>1. Business-to-Consumer (B2C): </a:t>
            </a:r>
            <a:r>
              <a:rPr lang="en-US" dirty="0"/>
              <a:t>online businesses selling to individual consumers.</a:t>
            </a:r>
          </a:p>
          <a:p>
            <a:pPr lvl="1">
              <a:buFont typeface="Wingdings" panose="05000000000000000000" pitchFamily="2" charset="2"/>
              <a:buChar char="§"/>
            </a:pPr>
            <a:r>
              <a:rPr lang="en-US" dirty="0"/>
              <a:t>Includes purchases of retail goods, travel, financial, real estate, and other types of services, and online content.</a:t>
            </a:r>
          </a:p>
          <a:p>
            <a:pPr lvl="1">
              <a:buFont typeface="Wingdings" panose="05000000000000000000" pitchFamily="2" charset="2"/>
              <a:buChar char="§"/>
            </a:pPr>
            <a:r>
              <a:rPr lang="en-US" dirty="0"/>
              <a:t>B2C business models: online retailers, service providers, transaction brokers, content providers, community providers/social networks, market creators, and portals.</a:t>
            </a:r>
          </a:p>
        </p:txBody>
      </p:sp>
    </p:spTree>
    <p:extLst>
      <p:ext uri="{BB962C8B-B14F-4D97-AF65-F5344CB8AC3E}">
        <p14:creationId xmlns:p14="http://schemas.microsoft.com/office/powerpoint/2010/main" val="349498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Learning Objectives</a:t>
            </a:r>
            <a:endParaRPr lang="en-IN" dirty="0"/>
          </a:p>
        </p:txBody>
      </p:sp>
      <p:sp>
        <p:nvSpPr>
          <p:cNvPr id="3" name="Content Placeholder 2"/>
          <p:cNvSpPr>
            <a:spLocks noGrp="1"/>
          </p:cNvSpPr>
          <p:nvPr>
            <p:ph sz="quarter" idx="13"/>
          </p:nvPr>
        </p:nvSpPr>
        <p:spPr>
          <a:xfrm>
            <a:off x="457201" y="1554920"/>
            <a:ext cx="8229600" cy="4790318"/>
          </a:xfrm>
        </p:spPr>
        <p:txBody>
          <a:bodyPr/>
          <a:lstStyle/>
          <a:p>
            <a:pPr marL="0" lvl="0" indent="0">
              <a:spcAft>
                <a:spcPct val="0"/>
              </a:spcAft>
              <a:buSzPts val="2400"/>
              <a:buNone/>
            </a:pPr>
            <a:r>
              <a:rPr lang="en-US" sz="2000" b="1" kern="1200" dirty="0">
                <a:solidFill>
                  <a:schemeClr val="tx2"/>
                </a:solidFill>
                <a:latin typeface="Arial" panose="020B0604020202020204" pitchFamily="34" charset="0"/>
              </a:rPr>
              <a:t>1.1</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Understand why it is important to study e-commerce.</a:t>
            </a:r>
          </a:p>
          <a:p>
            <a:pPr marL="0" lvl="0" indent="0">
              <a:spcAft>
                <a:spcPct val="0"/>
              </a:spcAft>
              <a:buSzPts val="2400"/>
              <a:buNone/>
            </a:pPr>
            <a:r>
              <a:rPr lang="en-US" sz="2000" b="1" kern="1200" dirty="0">
                <a:solidFill>
                  <a:schemeClr val="tx2"/>
                </a:solidFill>
                <a:latin typeface="Arial" panose="020B0604020202020204" pitchFamily="34" charset="0"/>
              </a:rPr>
              <a:t>1.2</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Define e-commerce, understand how e-commerce differs from e-business, identify the primary technological building blocks underlying e-commerce, and recognize major current themes in e-commerce.</a:t>
            </a:r>
          </a:p>
          <a:p>
            <a:pPr marL="0" lvl="0" indent="0">
              <a:spcAft>
                <a:spcPct val="0"/>
              </a:spcAft>
              <a:buSzPts val="2400"/>
              <a:buNone/>
            </a:pPr>
            <a:r>
              <a:rPr lang="en-US" sz="2000" b="1" kern="1200" dirty="0">
                <a:solidFill>
                  <a:schemeClr val="tx2"/>
                </a:solidFill>
                <a:latin typeface="Arial" panose="020B0604020202020204" pitchFamily="34" charset="0"/>
              </a:rPr>
              <a:t>1.3</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Identify and describe the unique features of e-commerce technology and discuss their business significance.</a:t>
            </a:r>
          </a:p>
          <a:p>
            <a:pPr marL="0" lvl="0" indent="0">
              <a:spcAft>
                <a:spcPct val="0"/>
              </a:spcAft>
              <a:buSzPts val="2400"/>
              <a:buNone/>
            </a:pPr>
            <a:r>
              <a:rPr lang="en-US" sz="2000" b="1" kern="1200" dirty="0">
                <a:solidFill>
                  <a:schemeClr val="tx2"/>
                </a:solidFill>
                <a:latin typeface="Arial" panose="020B0604020202020204" pitchFamily="34" charset="0"/>
              </a:rPr>
              <a:t>1.4</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Describe the major types of e-commerce.</a:t>
            </a:r>
          </a:p>
          <a:p>
            <a:pPr marL="0" lvl="0" indent="0">
              <a:spcAft>
                <a:spcPct val="0"/>
              </a:spcAft>
              <a:buSzPts val="2400"/>
              <a:buNone/>
            </a:pPr>
            <a:r>
              <a:rPr lang="en-US" sz="2000" b="1" kern="1200" dirty="0">
                <a:solidFill>
                  <a:schemeClr val="tx2"/>
                </a:solidFill>
                <a:latin typeface="Arial" panose="020B0604020202020204" pitchFamily="34" charset="0"/>
              </a:rPr>
              <a:t>1.5</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Understand the evolution of e-commerce from its early years to today.</a:t>
            </a:r>
          </a:p>
          <a:p>
            <a:pPr marL="0" lvl="0" indent="0">
              <a:spcAft>
                <a:spcPct val="0"/>
              </a:spcAft>
              <a:buSzPts val="2400"/>
              <a:buNone/>
            </a:pPr>
            <a:r>
              <a:rPr lang="en-US" sz="2000" b="1" kern="1200" dirty="0">
                <a:solidFill>
                  <a:schemeClr val="tx2"/>
                </a:solidFill>
                <a:latin typeface="Arial" panose="020B0604020202020204" pitchFamily="34" charset="0"/>
              </a:rPr>
              <a:t>1.6</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Describe the major themes underlying the study of e-commerce.</a:t>
            </a:r>
          </a:p>
          <a:p>
            <a:pPr marL="0" lvl="0" indent="0">
              <a:spcAft>
                <a:spcPct val="0"/>
              </a:spcAft>
              <a:buSzPts val="2400"/>
              <a:buNone/>
            </a:pPr>
            <a:r>
              <a:rPr lang="en-US" sz="2000" b="1" kern="1200" dirty="0">
                <a:solidFill>
                  <a:schemeClr val="tx2"/>
                </a:solidFill>
                <a:latin typeface="Arial" panose="020B0604020202020204" pitchFamily="34" charset="0"/>
              </a:rPr>
              <a:t>1.7</a:t>
            </a:r>
            <a:r>
              <a:rPr lang="en-US" sz="2000" b="1" kern="1200" dirty="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Identify the major academic disciplines contributing to e-commerce.</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Figure 1.5 The Growth of B2C E-commerce in the United States</a:t>
            </a:r>
            <a:endParaRPr lang="en-IN" sz="3000" dirty="0"/>
          </a:p>
        </p:txBody>
      </p:sp>
      <p:pic>
        <p:nvPicPr>
          <p:cNvPr id="7" name="Content Placeholder 6" descr="A graph shows the growth of B 2 C e commerce revenue in the United States in billions of dollars from 19 95 to 20 24. For a full description, see Notes. Press F6."/>
          <p:cNvPicPr>
            <a:picLocks noGrp="1" noChangeAspect="1"/>
          </p:cNvPicPr>
          <p:nvPr>
            <p:ph sz="quarter" idx="13"/>
          </p:nvPr>
        </p:nvPicPr>
        <p:blipFill rotWithShape="1">
          <a:blip r:embed="rId3"/>
          <a:srcRect b="5908"/>
          <a:stretch/>
        </p:blipFill>
        <p:spPr>
          <a:xfrm>
            <a:off x="1292067" y="1592726"/>
            <a:ext cx="6559865" cy="4439940"/>
          </a:xfrm>
          <a:prstGeom prst="rect">
            <a:avLst/>
          </a:prstGeom>
        </p:spPr>
      </p:pic>
    </p:spTree>
    <p:extLst>
      <p:ext uri="{BB962C8B-B14F-4D97-AF65-F5344CB8AC3E}">
        <p14:creationId xmlns:p14="http://schemas.microsoft.com/office/powerpoint/2010/main" val="314363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613302"/>
            <a:ext cx="7578969" cy="3277820"/>
          </a:xfrm>
          <a:prstGeom prst="rect">
            <a:avLst/>
          </a:prstGeom>
        </p:spPr>
        <p:txBody>
          <a:bodyPr wrap="square">
            <a:spAutoFit/>
          </a:bodyPr>
          <a:lstStyle/>
          <a:p>
            <a:r>
              <a:rPr lang="en-US" sz="2400" b="1" i="1" kern="1200" dirty="0">
                <a:solidFill>
                  <a:schemeClr val="accent1">
                    <a:lumMod val="60000"/>
                    <a:lumOff val="40000"/>
                  </a:schemeClr>
                </a:solidFill>
                <a:latin typeface="Arial" panose="020B0604020202020204" pitchFamily="34" charset="0"/>
              </a:rPr>
              <a:t>2. Business-to-Business (B2B): </a:t>
            </a:r>
            <a:r>
              <a:rPr lang="en-US" sz="2400" dirty="0"/>
              <a:t>online businesses selling to other businesses.</a:t>
            </a:r>
            <a:endParaRPr lang="en-US" sz="2400" b="1" i="1" kern="1200" dirty="0">
              <a:solidFill>
                <a:schemeClr val="accent1">
                  <a:lumMod val="60000"/>
                  <a:lumOff val="40000"/>
                </a:schemeClr>
              </a:solidFill>
              <a:latin typeface="Arial" panose="020B0604020202020204" pitchFamily="34" charset="0"/>
            </a:endParaRPr>
          </a:p>
          <a:p>
            <a:pPr marL="742950" lvl="1" indent="-284400">
              <a:spcBef>
                <a:spcPts val="600"/>
              </a:spcBef>
              <a:buClr>
                <a:srgbClr val="007FA3"/>
              </a:buClr>
              <a:buSzPct val="100000"/>
              <a:buFont typeface="Wingdings" panose="05000000000000000000" pitchFamily="2" charset="2"/>
              <a:buChar char="§"/>
            </a:pPr>
            <a:r>
              <a:rPr lang="en-US" sz="2400" dirty="0">
                <a:solidFill>
                  <a:schemeClr val="dk1"/>
                </a:solidFill>
                <a:latin typeface="+mn-lt"/>
              </a:rPr>
              <a:t>There are two primary business models used within the B2B arena:</a:t>
            </a:r>
          </a:p>
          <a:p>
            <a:pPr marL="972900" lvl="3" indent="-514350">
              <a:spcBef>
                <a:spcPts val="600"/>
              </a:spcBef>
              <a:buClr>
                <a:srgbClr val="007FA3"/>
              </a:buClr>
              <a:buSzPct val="100000"/>
              <a:buFont typeface="+mj-lt"/>
              <a:buAutoNum type="romanLcPeriod"/>
            </a:pPr>
            <a:r>
              <a:rPr lang="en-US" sz="2400" dirty="0"/>
              <a:t>Net marketplaces, which include e-distributors, e-procurement companies, exchanges, and industry consortia, </a:t>
            </a:r>
          </a:p>
          <a:p>
            <a:pPr marL="972900" lvl="3" indent="-514350">
              <a:spcBef>
                <a:spcPts val="600"/>
              </a:spcBef>
              <a:buClr>
                <a:srgbClr val="007FA3"/>
              </a:buClr>
              <a:buSzPct val="100000"/>
              <a:buFont typeface="+mj-lt"/>
              <a:buAutoNum type="romanLcPeriod"/>
            </a:pPr>
            <a:r>
              <a:rPr lang="en-US" sz="2400" dirty="0"/>
              <a:t>private industrial networks.</a:t>
            </a:r>
            <a:endParaRPr lang="en-US" sz="2400" b="1" i="1" kern="1200" dirty="0">
              <a:solidFill>
                <a:schemeClr val="accent1">
                  <a:lumMod val="60000"/>
                  <a:lumOff val="40000"/>
                </a:schemeClr>
              </a:solidFill>
              <a:latin typeface="Arial" panose="020B0604020202020204" pitchFamily="34" charset="0"/>
            </a:endParaRPr>
          </a:p>
        </p:txBody>
      </p:sp>
      <p:sp>
        <p:nvSpPr>
          <p:cNvPr id="7" name="Title 1"/>
          <p:cNvSpPr>
            <a:spLocks noGrp="1"/>
          </p:cNvSpPr>
          <p:nvPr>
            <p:ph type="title"/>
          </p:nvPr>
        </p:nvSpPr>
        <p:spPr>
          <a:xfrm>
            <a:off x="457200" y="215371"/>
            <a:ext cx="8229600" cy="1097279"/>
          </a:xfrm>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Tree>
    <p:extLst>
      <p:ext uri="{BB962C8B-B14F-4D97-AF65-F5344CB8AC3E}">
        <p14:creationId xmlns:p14="http://schemas.microsoft.com/office/powerpoint/2010/main" val="89466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Figure 1.7 The Growth of B2B E-commerce in the United States</a:t>
            </a:r>
            <a:endParaRPr lang="en-IN" sz="3000" dirty="0"/>
          </a:p>
        </p:txBody>
      </p:sp>
      <p:pic>
        <p:nvPicPr>
          <p:cNvPr id="7" name="Content Placeholder 6" descr="A graph shows the growth of B 2 B e commerce revenue in the United States in trillions of dollars from 2005 to 20 24. For a full description, see Notes. Press F6."/>
          <p:cNvPicPr>
            <a:picLocks noGrp="1" noChangeAspect="1"/>
          </p:cNvPicPr>
          <p:nvPr>
            <p:ph sz="quarter" idx="13"/>
          </p:nvPr>
        </p:nvPicPr>
        <p:blipFill rotWithShape="1">
          <a:blip r:embed="rId3"/>
          <a:srcRect b="6816"/>
          <a:stretch/>
        </p:blipFill>
        <p:spPr>
          <a:xfrm>
            <a:off x="1240094" y="1680618"/>
            <a:ext cx="6663813" cy="4233294"/>
          </a:xfrm>
          <a:prstGeom prst="rect">
            <a:avLst/>
          </a:prstGeom>
        </p:spPr>
      </p:pic>
    </p:spTree>
    <p:extLst>
      <p:ext uri="{BB962C8B-B14F-4D97-AF65-F5344CB8AC3E}">
        <p14:creationId xmlns:p14="http://schemas.microsoft.com/office/powerpoint/2010/main" val="996925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474" y="1551819"/>
            <a:ext cx="8300326" cy="3046988"/>
          </a:xfrm>
          <a:prstGeom prst="rect">
            <a:avLst/>
          </a:prstGeom>
        </p:spPr>
        <p:txBody>
          <a:bodyPr wrap="square">
            <a:spAutoFit/>
          </a:bodyPr>
          <a:lstStyle/>
          <a:p>
            <a:r>
              <a:rPr lang="en-US" sz="2400" b="1" i="1" kern="1200" dirty="0">
                <a:solidFill>
                  <a:schemeClr val="accent1">
                    <a:lumMod val="60000"/>
                    <a:lumOff val="40000"/>
                  </a:schemeClr>
                </a:solidFill>
                <a:latin typeface="Arial" panose="020B0604020202020204" pitchFamily="34" charset="0"/>
              </a:rPr>
              <a:t>3. Consumer-to-Consumer (C2C): </a:t>
            </a:r>
            <a:r>
              <a:rPr lang="en-US" sz="2400" dirty="0">
                <a:latin typeface="FrutigerLTPro-LightCn"/>
              </a:rPr>
              <a:t>consumers selling to other Consumers.</a:t>
            </a:r>
          </a:p>
          <a:p>
            <a:endParaRPr lang="en-US" sz="2400" dirty="0">
              <a:latin typeface="FrutigerLTPro-LightCn"/>
            </a:endParaRPr>
          </a:p>
          <a:p>
            <a:pPr marL="342900" lvl="4" indent="-342900">
              <a:buFont typeface="Arial" panose="020B0604020202020204" pitchFamily="34" charset="0"/>
              <a:buChar char="•"/>
            </a:pPr>
            <a:r>
              <a:rPr lang="en-US" sz="2400" dirty="0"/>
              <a:t>with the help of an online market maker (also called a platform provider). </a:t>
            </a:r>
          </a:p>
          <a:p>
            <a:pPr marL="342900" lvl="4" indent="-342900">
              <a:buFont typeface="Arial" panose="020B0604020202020204" pitchFamily="34" charset="0"/>
              <a:buChar char="•"/>
            </a:pPr>
            <a:r>
              <a:rPr lang="en-US" sz="2400" dirty="0" err="1"/>
              <a:t>ebay</a:t>
            </a:r>
            <a:r>
              <a:rPr lang="en-US" sz="2400" dirty="0"/>
              <a:t>, Amazon, Facebook</a:t>
            </a:r>
          </a:p>
          <a:p>
            <a:pPr marL="342900" lvl="4" indent="-342900">
              <a:buFont typeface="Arial" panose="020B0604020202020204" pitchFamily="34" charset="0"/>
              <a:buChar char="•"/>
            </a:pPr>
            <a:r>
              <a:rPr lang="en-US" sz="2400" dirty="0"/>
              <a:t>On-demand service companies such as </a:t>
            </a:r>
            <a:r>
              <a:rPr lang="en-US" sz="2400" dirty="0" err="1"/>
              <a:t>Uber</a:t>
            </a:r>
            <a:r>
              <a:rPr lang="en-US" sz="2400" dirty="0"/>
              <a:t> and </a:t>
            </a:r>
            <a:r>
              <a:rPr lang="en-US" sz="2400" dirty="0" err="1"/>
              <a:t>Airbnb</a:t>
            </a:r>
            <a:r>
              <a:rPr lang="en-US" sz="2400" dirty="0"/>
              <a:t> can also be considered as C2C platform providers.</a:t>
            </a:r>
          </a:p>
        </p:txBody>
      </p:sp>
      <p:sp>
        <p:nvSpPr>
          <p:cNvPr id="8" name="Title 1"/>
          <p:cNvSpPr>
            <a:spLocks noGrp="1"/>
          </p:cNvSpPr>
          <p:nvPr>
            <p:ph type="title"/>
          </p:nvPr>
        </p:nvSpPr>
        <p:spPr>
          <a:xfrm>
            <a:off x="457200" y="215371"/>
            <a:ext cx="8229600" cy="1097279"/>
          </a:xfrm>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Tree>
    <p:extLst>
      <p:ext uri="{BB962C8B-B14F-4D97-AF65-F5344CB8AC3E}">
        <p14:creationId xmlns:p14="http://schemas.microsoft.com/office/powerpoint/2010/main" val="344866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015" y="57109"/>
            <a:ext cx="8229600" cy="1097279"/>
          </a:xfrm>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
        <p:nvSpPr>
          <p:cNvPr id="7" name="Rectangle 6"/>
          <p:cNvSpPr/>
          <p:nvPr/>
        </p:nvSpPr>
        <p:spPr>
          <a:xfrm>
            <a:off x="533015" y="1288869"/>
            <a:ext cx="8077970" cy="5078313"/>
          </a:xfrm>
          <a:prstGeom prst="rect">
            <a:avLst/>
          </a:prstGeom>
        </p:spPr>
        <p:txBody>
          <a:bodyPr wrap="square">
            <a:spAutoFit/>
          </a:bodyPr>
          <a:lstStyle/>
          <a:p>
            <a:r>
              <a:rPr lang="en-US" sz="2400" b="1" i="1" kern="1200" dirty="0">
                <a:solidFill>
                  <a:schemeClr val="accent1">
                    <a:lumMod val="60000"/>
                    <a:lumOff val="40000"/>
                  </a:schemeClr>
                </a:solidFill>
                <a:latin typeface="Arial" panose="020B0604020202020204" pitchFamily="34" charset="0"/>
              </a:rPr>
              <a:t>4. Mobile e-commerce (M</a:t>
            </a:r>
            <a:r>
              <a:rPr lang="pt-BR" sz="2400" b="1" i="1" kern="1200" dirty="0">
                <a:solidFill>
                  <a:schemeClr val="accent1">
                    <a:lumMod val="60000"/>
                    <a:lumOff val="40000"/>
                  </a:schemeClr>
                </a:solidFill>
                <a:latin typeface="Arial" panose="020B0604020202020204" pitchFamily="34" charset="0"/>
              </a:rPr>
              <a:t>-commerce</a:t>
            </a:r>
            <a:r>
              <a:rPr lang="en-US" sz="2400" b="1" i="1" kern="1200" dirty="0">
                <a:solidFill>
                  <a:schemeClr val="accent1">
                    <a:lumMod val="60000"/>
                    <a:lumOff val="40000"/>
                  </a:schemeClr>
                </a:solidFill>
                <a:latin typeface="Arial" panose="020B0604020202020204" pitchFamily="34" charset="0"/>
              </a:rPr>
              <a:t>): </a:t>
            </a:r>
            <a:r>
              <a:rPr lang="en-US" sz="2400" dirty="0"/>
              <a:t>use of mobile devices to enable online transactions</a:t>
            </a:r>
          </a:p>
          <a:p>
            <a:pPr marL="342900" indent="-342900">
              <a:buFont typeface="Arial" panose="020B0604020202020204" pitchFamily="34" charset="0"/>
              <a:buChar char="•"/>
            </a:pPr>
            <a:r>
              <a:rPr lang="en-US" sz="2400" dirty="0"/>
              <a:t>Factors that are driving the growth of m-commerce include:</a:t>
            </a:r>
          </a:p>
          <a:p>
            <a:pPr marL="457200" lvl="1" indent="-457200">
              <a:buFont typeface="+mj-lt"/>
              <a:buAutoNum type="arabicPeriod"/>
            </a:pPr>
            <a:r>
              <a:rPr lang="en-US" sz="2400" dirty="0"/>
              <a:t>increasing amount of time consumers are spending using mobile devices, </a:t>
            </a:r>
          </a:p>
          <a:p>
            <a:pPr marL="457200" lvl="1" indent="-457200">
              <a:buFont typeface="+mj-lt"/>
              <a:buAutoNum type="arabicPeriod"/>
            </a:pPr>
            <a:r>
              <a:rPr lang="en-US" sz="2400" dirty="0"/>
              <a:t>larger smartphone screen sizes, </a:t>
            </a:r>
          </a:p>
          <a:p>
            <a:pPr marL="457200" lvl="1" indent="-457200">
              <a:buFont typeface="+mj-lt"/>
              <a:buAutoNum type="arabicPeriod"/>
            </a:pPr>
            <a:r>
              <a:rPr lang="en-US" sz="2400" dirty="0"/>
              <a:t>greater use of responsive design enabling websites to be better optimized for mobile use and mobile checkout and payment, and enhanced mobile search</a:t>
            </a:r>
          </a:p>
          <a:p>
            <a:pPr marL="285750" lvl="1" indent="-285750">
              <a:buFont typeface="Arial" panose="020B0604020202020204" pitchFamily="34" charset="0"/>
              <a:buChar char="•"/>
            </a:pPr>
            <a:r>
              <a:rPr lang="en-US" sz="2400" b="1" dirty="0">
                <a:solidFill>
                  <a:schemeClr val="accent3">
                    <a:lumMod val="75000"/>
                  </a:schemeClr>
                </a:solidFill>
              </a:rPr>
              <a:t>Conversational commerce: </a:t>
            </a:r>
            <a:r>
              <a:rPr lang="en-US" sz="2000" dirty="0"/>
              <a:t>involves the use of chat bots on mobile messaging apps such as Facebook Messenger, </a:t>
            </a:r>
            <a:r>
              <a:rPr lang="en-US" sz="2000" dirty="0" err="1"/>
              <a:t>WhatsApp</a:t>
            </a:r>
            <a:r>
              <a:rPr lang="en-US" sz="2000" dirty="0"/>
              <a:t>, </a:t>
            </a:r>
            <a:r>
              <a:rPr lang="en-US" sz="2000" dirty="0" err="1"/>
              <a:t>Snapchat</a:t>
            </a:r>
            <a:r>
              <a:rPr lang="en-US" sz="2000" dirty="0"/>
              <a:t>, and Slack as a vehicle for companies to engage with consumers.</a:t>
            </a:r>
          </a:p>
        </p:txBody>
      </p:sp>
    </p:spTree>
    <p:extLst>
      <p:ext uri="{BB962C8B-B14F-4D97-AF65-F5344CB8AC3E}">
        <p14:creationId xmlns:p14="http://schemas.microsoft.com/office/powerpoint/2010/main" val="71315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1"/>
            <a:ext cx="7910945" cy="1097279"/>
          </a:xfrm>
        </p:spPr>
        <p:txBody>
          <a:bodyPr/>
          <a:lstStyle/>
          <a:p>
            <a:r>
              <a:rPr lang="en-IN" sz="3200" kern="1200" dirty="0">
                <a:cs typeface="Times New Roman" panose="02020603050405020304" pitchFamily="18" charset="0"/>
              </a:rPr>
              <a:t>Figure 1.8 The Growth of M-commerce in the United States</a:t>
            </a:r>
            <a:endParaRPr lang="en-IN" sz="3200" dirty="0"/>
          </a:p>
        </p:txBody>
      </p:sp>
      <p:pic>
        <p:nvPicPr>
          <p:cNvPr id="11" name="Content Placeholder 10" descr="A graph shows the growth of m commerce revenue in billions of dollars from 20 12 to 20 24.  For a full description, see Notes. Press F6."/>
          <p:cNvPicPr>
            <a:picLocks noGrp="1" noChangeAspect="1"/>
          </p:cNvPicPr>
          <p:nvPr>
            <p:ph sz="quarter" idx="13"/>
          </p:nvPr>
        </p:nvPicPr>
        <p:blipFill rotWithShape="1">
          <a:blip r:embed="rId3"/>
          <a:srcRect b="6600"/>
          <a:stretch/>
        </p:blipFill>
        <p:spPr>
          <a:xfrm>
            <a:off x="1273778" y="1732945"/>
            <a:ext cx="6596444" cy="4145341"/>
          </a:xfrm>
          <a:prstGeom prst="rect">
            <a:avLst/>
          </a:prstGeom>
        </p:spPr>
      </p:pic>
    </p:spTree>
    <p:extLst>
      <p:ext uri="{BB962C8B-B14F-4D97-AF65-F5344CB8AC3E}">
        <p14:creationId xmlns:p14="http://schemas.microsoft.com/office/powerpoint/2010/main" val="206567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015" y="57109"/>
            <a:ext cx="8229600" cy="1097279"/>
          </a:xfrm>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
        <p:nvSpPr>
          <p:cNvPr id="7" name="Rectangle 6"/>
          <p:cNvSpPr/>
          <p:nvPr/>
        </p:nvSpPr>
        <p:spPr>
          <a:xfrm>
            <a:off x="342322" y="1154388"/>
            <a:ext cx="8610985" cy="4708981"/>
          </a:xfrm>
          <a:prstGeom prst="rect">
            <a:avLst/>
          </a:prstGeom>
        </p:spPr>
        <p:txBody>
          <a:bodyPr wrap="square">
            <a:spAutoFit/>
          </a:bodyPr>
          <a:lstStyle/>
          <a:p>
            <a:r>
              <a:rPr lang="en-US" sz="2400" b="1" i="1" kern="1200" dirty="0">
                <a:solidFill>
                  <a:schemeClr val="accent1">
                    <a:lumMod val="60000"/>
                    <a:lumOff val="40000"/>
                  </a:schemeClr>
                </a:solidFill>
                <a:latin typeface="Arial" panose="020B0604020202020204" pitchFamily="34" charset="0"/>
              </a:rPr>
              <a:t>5. Social e-commerce </a:t>
            </a:r>
            <a:r>
              <a:rPr lang="en-US" sz="2400" dirty="0"/>
              <a:t>is e-commerce that is enabled by social networks and online social relationships.</a:t>
            </a:r>
          </a:p>
          <a:p>
            <a:endParaRPr lang="en-US" sz="2400" dirty="0"/>
          </a:p>
          <a:p>
            <a:r>
              <a:rPr lang="en-US" sz="2400" dirty="0"/>
              <a:t>The growth of social e-commerce is being driven by a number of factors, including:</a:t>
            </a:r>
          </a:p>
          <a:p>
            <a:pPr marL="457200" indent="-457200">
              <a:buFont typeface="+mj-lt"/>
              <a:buAutoNum type="arabicPeriod"/>
            </a:pPr>
            <a:r>
              <a:rPr lang="en-US" sz="2000" dirty="0"/>
              <a:t>the increasing popularity of social sign-on (signing onto websites using your Facebook or other social network ID),</a:t>
            </a:r>
          </a:p>
          <a:p>
            <a:pPr marL="457200" indent="-457200">
              <a:buFont typeface="+mj-lt"/>
              <a:buAutoNum type="arabicPeriod"/>
            </a:pPr>
            <a:r>
              <a:rPr lang="en-US" sz="2000" dirty="0"/>
              <a:t>network notification (the sharing of approval or disapproval of products, services, and content).</a:t>
            </a:r>
          </a:p>
          <a:p>
            <a:pPr marL="457200" indent="-457200">
              <a:buFont typeface="+mj-lt"/>
              <a:buAutoNum type="arabicPeriod"/>
            </a:pPr>
            <a:r>
              <a:rPr lang="en-US" sz="2000" dirty="0"/>
              <a:t>online collaborative shopping tools, social search (recommendations from online trusted friends</a:t>
            </a:r>
          </a:p>
          <a:p>
            <a:pPr marL="457200" indent="-457200">
              <a:buFont typeface="+mj-lt"/>
              <a:buAutoNum type="arabicPeriod"/>
            </a:pPr>
            <a:r>
              <a:rPr lang="en-US" sz="2000" dirty="0"/>
              <a:t>the increasing prevalence of integrated social commerce tools such as Buy buttons, Shopping tabs, marketplace groups, and virtual shops on Facebook, </a:t>
            </a:r>
            <a:r>
              <a:rPr lang="en-US" sz="2000" dirty="0" err="1"/>
              <a:t>Instagram</a:t>
            </a:r>
            <a:r>
              <a:rPr lang="en-US" sz="2000" dirty="0"/>
              <a:t>, </a:t>
            </a:r>
            <a:r>
              <a:rPr lang="en-US" sz="2000" dirty="0" err="1"/>
              <a:t>Pinterest</a:t>
            </a:r>
            <a:r>
              <a:rPr lang="en-US" sz="2000" dirty="0"/>
              <a:t>, YouTube, and other social networks.</a:t>
            </a:r>
          </a:p>
        </p:txBody>
      </p:sp>
    </p:spTree>
    <p:extLst>
      <p:ext uri="{BB962C8B-B14F-4D97-AF65-F5344CB8AC3E}">
        <p14:creationId xmlns:p14="http://schemas.microsoft.com/office/powerpoint/2010/main" val="97255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022" y="1437456"/>
            <a:ext cx="8839586" cy="830997"/>
          </a:xfrm>
          <a:prstGeom prst="rect">
            <a:avLst/>
          </a:prstGeom>
        </p:spPr>
        <p:txBody>
          <a:bodyPr wrap="square">
            <a:spAutoFit/>
          </a:bodyPr>
          <a:lstStyle/>
          <a:p>
            <a:r>
              <a:rPr lang="en-US" sz="2400" b="1" i="1" kern="1200" dirty="0">
                <a:solidFill>
                  <a:schemeClr val="accent1">
                    <a:lumMod val="60000"/>
                    <a:lumOff val="40000"/>
                  </a:schemeClr>
                </a:solidFill>
                <a:latin typeface="Arial" panose="020B0604020202020204" pitchFamily="34" charset="0"/>
              </a:rPr>
              <a:t>6. local e-commerce: </a:t>
            </a:r>
            <a:r>
              <a:rPr lang="en-US" sz="2400" dirty="0"/>
              <a:t>e-commerce that is focused on engaging the consumer based on his or her current geographic location</a:t>
            </a:r>
          </a:p>
        </p:txBody>
      </p:sp>
      <p:sp>
        <p:nvSpPr>
          <p:cNvPr id="7" name="Title 1"/>
          <p:cNvSpPr>
            <a:spLocks noGrp="1"/>
          </p:cNvSpPr>
          <p:nvPr>
            <p:ph type="title"/>
          </p:nvPr>
        </p:nvSpPr>
        <p:spPr>
          <a:xfrm>
            <a:off x="533015" y="57109"/>
            <a:ext cx="8229600" cy="1097279"/>
          </a:xfrm>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IN" dirty="0"/>
          </a:p>
        </p:txBody>
      </p:sp>
    </p:spTree>
    <p:extLst>
      <p:ext uri="{BB962C8B-B14F-4D97-AF65-F5344CB8AC3E}">
        <p14:creationId xmlns:p14="http://schemas.microsoft.com/office/powerpoint/2010/main" val="29711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kern="1200">
                <a:cs typeface="Times New Roman" panose="02020603050405020304" pitchFamily="18" charset="0"/>
              </a:rPr>
              <a:t>E-commerce: A Brief History </a:t>
            </a:r>
            <a:r>
              <a:rPr lang="en-IN" sz="2000" b="0" kern="1200">
                <a:cs typeface="Times New Roman" panose="02020603050405020304" pitchFamily="18" charset="0"/>
              </a:rPr>
              <a:t>(1 of 4)</a:t>
            </a:r>
            <a:endParaRPr lang="en-IN"/>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Precursors</a:t>
            </a:r>
          </a:p>
          <a:p>
            <a:pPr marL="741553" lvl="1" indent="-284353">
              <a:spcAft>
                <a:spcPct val="0"/>
              </a:spcAft>
              <a:buSzPts val="2400"/>
            </a:pPr>
            <a:r>
              <a:rPr lang="en-US" kern="1200" dirty="0">
                <a:solidFill>
                  <a:srgbClr val="000000"/>
                </a:solidFill>
                <a:latin typeface="Arial" panose="020B0604020202020204" pitchFamily="34" charset="0"/>
              </a:rPr>
              <a:t>Baxter Healthcare modem-based system (1970s)</a:t>
            </a:r>
          </a:p>
          <a:p>
            <a:pPr marL="741553" lvl="1" indent="-284353">
              <a:spcAft>
                <a:spcPct val="0"/>
              </a:spcAft>
              <a:buSzPts val="2400"/>
            </a:pPr>
            <a:r>
              <a:rPr lang="en-US" kern="1200" dirty="0">
                <a:solidFill>
                  <a:srgbClr val="000000"/>
                </a:solidFill>
                <a:latin typeface="Arial" panose="020B0604020202020204" pitchFamily="34" charset="0"/>
              </a:rPr>
              <a:t>Order entry systems (1980s)</a:t>
            </a:r>
          </a:p>
          <a:p>
            <a:pPr marL="741553" lvl="1" indent="-284353">
              <a:spcAft>
                <a:spcPct val="0"/>
              </a:spcAft>
              <a:buSzPts val="2400"/>
            </a:pPr>
            <a:r>
              <a:rPr lang="en-US" kern="1200" dirty="0">
                <a:solidFill>
                  <a:srgbClr val="000000"/>
                </a:solidFill>
                <a:latin typeface="Arial" panose="020B0604020202020204" pitchFamily="34" charset="0"/>
              </a:rPr>
              <a:t>Electronic Data Interchange (E</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D</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 standards (1980s)</a:t>
            </a:r>
          </a:p>
          <a:p>
            <a:pPr marL="741553" lvl="1" indent="-284353">
              <a:spcAft>
                <a:spcPct val="0"/>
              </a:spcAft>
              <a:buSzPts val="2400"/>
            </a:pPr>
            <a:r>
              <a:rPr lang="en-US" kern="1200" dirty="0">
                <a:solidFill>
                  <a:srgbClr val="000000"/>
                </a:solidFill>
                <a:latin typeface="Arial" panose="020B0604020202020204" pitchFamily="34" charset="0"/>
              </a:rPr>
              <a:t>French Minitel (1981)</a:t>
            </a:r>
          </a:p>
        </p:txBody>
      </p:sp>
    </p:spTree>
    <p:extLst>
      <p:ext uri="{BB962C8B-B14F-4D97-AF65-F5344CB8AC3E}">
        <p14:creationId xmlns:p14="http://schemas.microsoft.com/office/powerpoint/2010/main" val="23015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kern="1200">
                <a:cs typeface="Times New Roman" panose="02020603050405020304" pitchFamily="18" charset="0"/>
              </a:rPr>
              <a:t>E-commerce: A Brief History </a:t>
            </a:r>
            <a:r>
              <a:rPr lang="en-IN" sz="2000" b="0" kern="1200">
                <a:cs typeface="Times New Roman" panose="02020603050405020304" pitchFamily="18" charset="0"/>
              </a:rPr>
              <a:t>(2 of 4)</a:t>
            </a:r>
            <a:endParaRPr lang="en-IN"/>
          </a:p>
        </p:txBody>
      </p:sp>
      <p:sp>
        <p:nvSpPr>
          <p:cNvPr id="2" name="Content Placeholder 1">
            <a:extLst>
              <a:ext uri="{FF2B5EF4-FFF2-40B4-BE49-F238E27FC236}">
                <a16:creationId xmlns:a16="http://schemas.microsoft.com/office/drawing/2014/main" id="{2805346A-BA82-46E9-8496-B1CCDBB82F43}"/>
              </a:ext>
            </a:extLst>
          </p:cNvPr>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1995–2000: Invention</a:t>
            </a:r>
          </a:p>
          <a:p>
            <a:pPr marL="741553" lvl="1" indent="-284353">
              <a:spcAft>
                <a:spcPct val="0"/>
              </a:spcAft>
              <a:buSzPts val="2400"/>
            </a:pPr>
            <a:r>
              <a:rPr lang="en-US" altLang="en-US" kern="1200" dirty="0">
                <a:solidFill>
                  <a:srgbClr val="000000"/>
                </a:solidFill>
                <a:latin typeface="Arial" panose="020B0604020202020204" pitchFamily="34" charset="0"/>
              </a:rPr>
              <a:t>Sale of simple retail goods</a:t>
            </a:r>
          </a:p>
          <a:p>
            <a:pPr marL="741553" lvl="1" indent="-284353">
              <a:spcAft>
                <a:spcPct val="0"/>
              </a:spcAft>
              <a:buSzPts val="2400"/>
            </a:pPr>
            <a:r>
              <a:rPr lang="en-US" altLang="en-US" kern="1200" dirty="0">
                <a:solidFill>
                  <a:srgbClr val="000000"/>
                </a:solidFill>
                <a:latin typeface="Arial" panose="020B0604020202020204" pitchFamily="34" charset="0"/>
              </a:rPr>
              <a:t>Limited bandwidth and media</a:t>
            </a:r>
          </a:p>
          <a:p>
            <a:pPr marL="741553" lvl="1" indent="-284353">
              <a:spcAft>
                <a:spcPct val="0"/>
              </a:spcAft>
              <a:buSzPts val="2400"/>
            </a:pPr>
            <a:r>
              <a:rPr lang="en-US" altLang="en-US" kern="1200" dirty="0">
                <a:solidFill>
                  <a:srgbClr val="000000"/>
                </a:solidFill>
                <a:latin typeface="Arial" panose="020B0604020202020204" pitchFamily="34" charset="0"/>
              </a:rPr>
              <a:t>Euphoric visions of</a:t>
            </a:r>
          </a:p>
          <a:p>
            <a:pPr marL="1144778" lvl="2" indent="-230378">
              <a:spcAft>
                <a:spcPct val="0"/>
              </a:spcAft>
              <a:buSzPts val="2400"/>
            </a:pPr>
            <a:r>
              <a:rPr lang="en-US" altLang="en-US" kern="1200" dirty="0">
                <a:solidFill>
                  <a:srgbClr val="000000"/>
                </a:solidFill>
                <a:latin typeface="Arial" panose="020B0604020202020204" pitchFamily="34" charset="0"/>
              </a:rPr>
              <a:t>Friction-free commerce</a:t>
            </a:r>
          </a:p>
          <a:p>
            <a:pPr marL="1144778" lvl="2" indent="-230378">
              <a:spcAft>
                <a:spcPct val="0"/>
              </a:spcAft>
              <a:buSzPts val="2400"/>
            </a:pPr>
            <a:r>
              <a:rPr lang="en-US" altLang="en-US" kern="1200" dirty="0">
                <a:solidFill>
                  <a:srgbClr val="000000"/>
                </a:solidFill>
                <a:latin typeface="Arial" panose="020B0604020202020204" pitchFamily="34" charset="0"/>
              </a:rPr>
              <a:t>First-mover advantages</a:t>
            </a:r>
          </a:p>
          <a:p>
            <a:pPr marL="741553" lvl="1" indent="-284353">
              <a:spcAft>
                <a:spcPct val="0"/>
              </a:spcAft>
              <a:buSzPts val="2400"/>
            </a:pPr>
            <a:r>
              <a:rPr lang="en-US" altLang="en-US" kern="1200" dirty="0">
                <a:solidFill>
                  <a:srgbClr val="000000"/>
                </a:solidFill>
                <a:latin typeface="Arial" panose="020B0604020202020204" pitchFamily="34" charset="0"/>
              </a:rPr>
              <a:t>Dot-com crash of 2000</a:t>
            </a:r>
          </a:p>
        </p:txBody>
      </p:sp>
    </p:spTree>
    <p:extLst>
      <p:ext uri="{BB962C8B-B14F-4D97-AF65-F5344CB8AC3E}">
        <p14:creationId xmlns:p14="http://schemas.microsoft.com/office/powerpoint/2010/main" val="310735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400" kern="1200" dirty="0">
                <a:cs typeface="Times New Roman" panose="02020603050405020304" pitchFamily="18" charset="0"/>
              </a:rPr>
              <a:t>Uber: The New Face of E-commerce?</a:t>
            </a:r>
            <a:endParaRPr lang="en-IN" sz="3400" dirty="0"/>
          </a:p>
        </p:txBody>
      </p:sp>
      <p:sp>
        <p:nvSpPr>
          <p:cNvPr id="2" name="Content Placeholder 1"/>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600" lvl="1">
              <a:spcAft>
                <a:spcPct val="0"/>
              </a:spcAft>
              <a:buClr>
                <a:schemeClr val="tx2"/>
              </a:buClr>
              <a:buSzPts val="2400"/>
            </a:pPr>
            <a:r>
              <a:rPr lang="en-US" kern="1200" dirty="0">
                <a:solidFill>
                  <a:srgbClr val="000000"/>
                </a:solidFill>
                <a:latin typeface="Arial" panose="020B0604020202020204" pitchFamily="34" charset="0"/>
              </a:rPr>
              <a:t>Have you used Uber or any other on-demand service companies?</a:t>
            </a:r>
          </a:p>
          <a:p>
            <a:pPr marL="741600" lvl="1">
              <a:spcAft>
                <a:spcPct val="0"/>
              </a:spcAft>
              <a:buClr>
                <a:schemeClr val="tx2"/>
              </a:buClr>
              <a:buSzPts val="2400"/>
            </a:pPr>
            <a:r>
              <a:rPr lang="en-US" kern="1200" dirty="0">
                <a:solidFill>
                  <a:srgbClr val="000000"/>
                </a:solidFill>
                <a:latin typeface="Arial" panose="020B0604020202020204" pitchFamily="34" charset="0"/>
              </a:rPr>
              <a:t>What is the appeal of these companies for users and providers?</a:t>
            </a:r>
          </a:p>
          <a:p>
            <a:pPr marL="741600" lvl="1">
              <a:spcAft>
                <a:spcPct val="0"/>
              </a:spcAft>
              <a:buClr>
                <a:schemeClr val="tx2"/>
              </a:buClr>
              <a:buSzPts val="2400"/>
            </a:pPr>
            <a:r>
              <a:rPr lang="en-US" kern="1200" dirty="0">
                <a:solidFill>
                  <a:srgbClr val="000000"/>
                </a:solidFill>
                <a:latin typeface="Arial" panose="020B0604020202020204" pitchFamily="34" charset="0"/>
              </a:rPr>
              <a:t>Are there any negative consequences to the increased use of on-demand services like Uber and Airbnb?</a:t>
            </a:r>
          </a:p>
          <a:p>
            <a:pPr marL="741600" lvl="1">
              <a:spcAft>
                <a:spcPct val="0"/>
              </a:spcAft>
              <a:buClr>
                <a:schemeClr val="tx2"/>
              </a:buClr>
              <a:buSzPts val="2400"/>
            </a:pPr>
            <a:r>
              <a:rPr lang="en-US" kern="1200" dirty="0">
                <a:solidFill>
                  <a:srgbClr val="000000"/>
                </a:solidFill>
                <a:latin typeface="Arial" panose="020B0604020202020204" pitchFamily="34" charset="0"/>
              </a:rPr>
              <a:t>How has the Covid-19 pandemic impacted Uber and other on-demand services?</a:t>
            </a:r>
          </a:p>
        </p:txBody>
      </p:sp>
    </p:spTree>
    <p:extLst>
      <p:ext uri="{BB962C8B-B14F-4D97-AF65-F5344CB8AC3E}">
        <p14:creationId xmlns:p14="http://schemas.microsoft.com/office/powerpoint/2010/main" val="2712661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kern="1200">
                <a:cs typeface="Times New Roman" panose="02020603050405020304" pitchFamily="18" charset="0"/>
              </a:rPr>
              <a:t>E-commerce: A Brief History </a:t>
            </a:r>
            <a:r>
              <a:rPr lang="en-IN" sz="2000" b="0" kern="1200">
                <a:cs typeface="Times New Roman" panose="02020603050405020304" pitchFamily="18" charset="0"/>
              </a:rPr>
              <a:t>(3 of 4)</a:t>
            </a:r>
            <a:endParaRPr lang="en-IN"/>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altLang="en-US" kern="1200" dirty="0">
                <a:solidFill>
                  <a:srgbClr val="000000"/>
                </a:solidFill>
                <a:latin typeface="Arial" panose="020B0604020202020204" pitchFamily="34" charset="0"/>
              </a:rPr>
              <a:t>2001–2006: Consolidation</a:t>
            </a:r>
          </a:p>
          <a:p>
            <a:pPr marL="741553" lvl="1" indent="-284353">
              <a:spcAft>
                <a:spcPct val="0"/>
              </a:spcAft>
              <a:buSzPts val="2400"/>
              <a:defRPr/>
            </a:pPr>
            <a:r>
              <a:rPr lang="en-US" altLang="en-US" kern="1200" dirty="0">
                <a:solidFill>
                  <a:srgbClr val="000000"/>
                </a:solidFill>
                <a:latin typeface="Arial" panose="020B0604020202020204" pitchFamily="34" charset="0"/>
              </a:rPr>
              <a:t>Emphasis on business-driven approach</a:t>
            </a:r>
          </a:p>
          <a:p>
            <a:pPr marL="741553" lvl="1" indent="-284353">
              <a:spcAft>
                <a:spcPct val="0"/>
              </a:spcAft>
              <a:buSzPts val="2400"/>
              <a:defRPr/>
            </a:pPr>
            <a:r>
              <a:rPr lang="en-US" altLang="en-US" kern="1200" dirty="0">
                <a:solidFill>
                  <a:srgbClr val="000000"/>
                </a:solidFill>
                <a:latin typeface="Arial" panose="020B0604020202020204" pitchFamily="34" charset="0"/>
              </a:rPr>
              <a:t>Traditional large firms expand presence</a:t>
            </a:r>
          </a:p>
          <a:p>
            <a:pPr marL="741553" lvl="1" indent="-284353">
              <a:spcAft>
                <a:spcPct val="0"/>
              </a:spcAft>
              <a:buSzPts val="2400"/>
              <a:defRPr/>
            </a:pPr>
            <a:r>
              <a:rPr lang="en-US" altLang="en-US" kern="1200" dirty="0">
                <a:solidFill>
                  <a:srgbClr val="000000"/>
                </a:solidFill>
                <a:latin typeface="Arial" panose="020B0604020202020204" pitchFamily="34" charset="0"/>
              </a:rPr>
              <a:t>Start-up financing shrinks</a:t>
            </a:r>
          </a:p>
          <a:p>
            <a:pPr marL="741553" lvl="1" indent="-284353">
              <a:spcAft>
                <a:spcPct val="0"/>
              </a:spcAft>
              <a:buSzPts val="2400"/>
              <a:defRPr/>
            </a:pPr>
            <a:r>
              <a:rPr lang="en-US" altLang="en-US" kern="1200" dirty="0">
                <a:solidFill>
                  <a:srgbClr val="000000"/>
                </a:solidFill>
                <a:latin typeface="Arial" panose="020B0604020202020204" pitchFamily="34" charset="0"/>
              </a:rPr>
              <a:t>More complex products and services sold</a:t>
            </a:r>
          </a:p>
          <a:p>
            <a:pPr marL="741553" lvl="1" indent="-284353">
              <a:spcAft>
                <a:spcPct val="0"/>
              </a:spcAft>
              <a:buSzPts val="2400"/>
              <a:defRPr/>
            </a:pPr>
            <a:r>
              <a:rPr lang="en-US" altLang="en-US" kern="1200" dirty="0">
                <a:solidFill>
                  <a:srgbClr val="000000"/>
                </a:solidFill>
                <a:latin typeface="Arial" panose="020B0604020202020204" pitchFamily="34" charset="0"/>
              </a:rPr>
              <a:t>Growth of search engine advertising</a:t>
            </a:r>
          </a:p>
          <a:p>
            <a:pPr marL="741553" lvl="1" indent="-284353">
              <a:spcAft>
                <a:spcPct val="0"/>
              </a:spcAft>
              <a:buSzPts val="2400"/>
              <a:defRPr/>
            </a:pPr>
            <a:r>
              <a:rPr lang="en-US" altLang="en-US" kern="1200" dirty="0">
                <a:solidFill>
                  <a:srgbClr val="000000"/>
                </a:solidFill>
                <a:latin typeface="Arial" panose="020B0604020202020204" pitchFamily="34" charset="0"/>
              </a:rPr>
              <a:t>Business web presences expand</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0587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kern="1200">
                <a:cs typeface="Times New Roman" panose="02020603050405020304" pitchFamily="18" charset="0"/>
              </a:rPr>
              <a:t>E-commerce: A Brief History </a:t>
            </a:r>
            <a:r>
              <a:rPr lang="en-IN" sz="2000" b="0" kern="1200">
                <a:cs typeface="Times New Roman" panose="02020603050405020304" pitchFamily="18" charset="0"/>
              </a:rPr>
              <a:t>(4 of 4)</a:t>
            </a:r>
            <a:endParaRPr lang="en-IN"/>
          </a:p>
        </p:txBody>
      </p:sp>
      <p:sp>
        <p:nvSpPr>
          <p:cNvPr id="7" name="Content Placeholder 6"/>
          <p:cNvSpPr>
            <a:spLocks noGrp="1"/>
          </p:cNvSpPr>
          <p:nvPr>
            <p:ph sz="quarter" idx="13"/>
          </p:nvPr>
        </p:nvSpPr>
        <p:spPr/>
        <p:txBody>
          <a:bodyPr/>
          <a:lstStyle/>
          <a:p>
            <a:pPr marL="255600">
              <a:spcAft>
                <a:spcPct val="0"/>
              </a:spcAft>
              <a:buSzPts val="2400"/>
            </a:pPr>
            <a:r>
              <a:rPr lang="en-US" altLang="en-US" kern="1200" dirty="0">
                <a:solidFill>
                  <a:srgbClr val="000000"/>
                </a:solidFill>
                <a:latin typeface="Arial" panose="020B0604020202020204" pitchFamily="34" charset="0"/>
              </a:rPr>
              <a:t>2007–Present: Reinvention</a:t>
            </a:r>
          </a:p>
          <a:p>
            <a:pPr marL="741600" lvl="1">
              <a:spcAft>
                <a:spcPct val="0"/>
              </a:spcAft>
              <a:buSzPts val="2400"/>
            </a:pPr>
            <a:r>
              <a:rPr lang="en-US" altLang="en-US" kern="1200" dirty="0">
                <a:solidFill>
                  <a:srgbClr val="000000"/>
                </a:solidFill>
                <a:latin typeface="Arial" panose="020B0604020202020204" pitchFamily="34" charset="0"/>
              </a:rPr>
              <a:t>Rapid growth of:</a:t>
            </a:r>
          </a:p>
          <a:p>
            <a:pPr marL="1144800" lvl="2">
              <a:spcAft>
                <a:spcPct val="0"/>
              </a:spcAft>
              <a:buSzPts val="2400"/>
            </a:pPr>
            <a:r>
              <a:rPr lang="en-US" altLang="en-US" kern="1200" dirty="0">
                <a:solidFill>
                  <a:srgbClr val="000000"/>
                </a:solidFill>
                <a:latin typeface="Arial" panose="020B0604020202020204" pitchFamily="34" charset="0"/>
              </a:rPr>
              <a:t>Web 2.0, including online social networks</a:t>
            </a:r>
          </a:p>
          <a:p>
            <a:pPr marL="1144800" lvl="2">
              <a:spcAft>
                <a:spcPct val="0"/>
              </a:spcAft>
              <a:buSzPts val="2400"/>
            </a:pPr>
            <a:r>
              <a:rPr lang="en-US" altLang="en-US" kern="1200" dirty="0">
                <a:solidFill>
                  <a:srgbClr val="000000"/>
                </a:solidFill>
                <a:latin typeface="Arial" panose="020B0604020202020204" pitchFamily="34" charset="0"/>
              </a:rPr>
              <a:t>Mobile platform</a:t>
            </a:r>
          </a:p>
          <a:p>
            <a:pPr marL="1144800" lvl="2">
              <a:spcAft>
                <a:spcPct val="0"/>
              </a:spcAft>
              <a:buSzPts val="2400"/>
            </a:pPr>
            <a:r>
              <a:rPr lang="en-US" altLang="en-US" kern="1200" dirty="0">
                <a:solidFill>
                  <a:srgbClr val="000000"/>
                </a:solidFill>
                <a:latin typeface="Arial" panose="020B0604020202020204" pitchFamily="34" charset="0"/>
              </a:rPr>
              <a:t>Local commerce</a:t>
            </a:r>
          </a:p>
          <a:p>
            <a:pPr marL="1144800" lvl="2">
              <a:spcAft>
                <a:spcPct val="0"/>
              </a:spcAft>
              <a:buSzPts val="2400"/>
            </a:pPr>
            <a:r>
              <a:rPr lang="en-US" altLang="en-US" kern="1200" dirty="0">
                <a:solidFill>
                  <a:srgbClr val="000000"/>
                </a:solidFill>
                <a:latin typeface="Arial" panose="020B0604020202020204" pitchFamily="34" charset="0"/>
              </a:rPr>
              <a:t>On-demand service economy</a:t>
            </a:r>
          </a:p>
          <a:p>
            <a:pPr marL="741600" lvl="1">
              <a:spcAft>
                <a:spcPct val="0"/>
              </a:spcAft>
              <a:buSzPts val="2400"/>
            </a:pPr>
            <a:r>
              <a:rPr lang="en-US" altLang="en-US" kern="1200" dirty="0">
                <a:solidFill>
                  <a:srgbClr val="000000"/>
                </a:solidFill>
                <a:latin typeface="Arial" panose="020B0604020202020204" pitchFamily="34" charset="0"/>
              </a:rPr>
              <a:t>Entertainment content develops as source of revenues</a:t>
            </a:r>
          </a:p>
          <a:p>
            <a:pPr marL="741600" lvl="1">
              <a:spcAft>
                <a:spcPct val="0"/>
              </a:spcAft>
              <a:buSzPts val="2400"/>
            </a:pPr>
            <a:r>
              <a:rPr lang="en-US" altLang="en-US" kern="1200" dirty="0">
                <a:solidFill>
                  <a:srgbClr val="000000"/>
                </a:solidFill>
                <a:latin typeface="Arial" panose="020B0604020202020204" pitchFamily="34" charset="0"/>
              </a:rPr>
              <a:t>Transformation of marketing</a:t>
            </a:r>
          </a:p>
        </p:txBody>
      </p:sp>
    </p:spTree>
    <p:extLst>
      <p:ext uri="{BB962C8B-B14F-4D97-AF65-F5344CB8AC3E}">
        <p14:creationId xmlns:p14="http://schemas.microsoft.com/office/powerpoint/2010/main" val="3652322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kern="1200" dirty="0">
                <a:cs typeface="Times New Roman" panose="02020603050405020304" pitchFamily="18" charset="0"/>
              </a:rPr>
              <a:t>Figure 1.10 Periods in the Development of </a:t>
            </a:r>
            <a:r>
              <a:rPr lang="pt-BR" sz="3200" kern="1200" dirty="0">
                <a:cs typeface="Times New Roman" panose="02020603050405020304" pitchFamily="18" charset="0"/>
              </a:rPr>
              <a:t>E-commerce</a:t>
            </a:r>
            <a:endParaRPr lang="en-IN" sz="3200" dirty="0"/>
          </a:p>
        </p:txBody>
      </p:sp>
      <p:pic>
        <p:nvPicPr>
          <p:cNvPr id="5" name="Content Placeholder 4" descr="A graph illustrates phases of the development of e commerce in terms of billions of dollars of revenue for retail, services, and content, from 19 95 to 20 18. For a full description, see Notes. Press F6."/>
          <p:cNvPicPr>
            <a:picLocks noGrp="1" noChangeAspect="1"/>
          </p:cNvPicPr>
          <p:nvPr>
            <p:ph sz="quarter" idx="13"/>
          </p:nvPr>
        </p:nvPicPr>
        <p:blipFill rotWithShape="1">
          <a:blip r:embed="rId3"/>
          <a:srcRect b="5042"/>
          <a:stretch/>
        </p:blipFill>
        <p:spPr>
          <a:xfrm>
            <a:off x="789231" y="1669220"/>
            <a:ext cx="7565537" cy="4324405"/>
          </a:xfrm>
          <a:prstGeom prst="rect">
            <a:avLst/>
          </a:prstGeom>
        </p:spPr>
      </p:pic>
    </p:spTree>
    <p:extLst>
      <p:ext uri="{BB962C8B-B14F-4D97-AF65-F5344CB8AC3E}">
        <p14:creationId xmlns:p14="http://schemas.microsoft.com/office/powerpoint/2010/main" val="354663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kern="1200">
                <a:cs typeface="Times New Roman" panose="02020603050405020304" pitchFamily="18" charset="0"/>
              </a:rPr>
              <a:t>Insight on Business: Y Combinator’s Startup Boot Camp</a:t>
            </a:r>
            <a:endParaRPr lang="en-IN" sz="3200"/>
          </a:p>
        </p:txBody>
      </p:sp>
      <p:sp>
        <p:nvSpPr>
          <p:cNvPr id="7" name="Content Placeholder 6"/>
          <p:cNvSpPr>
            <a:spLocks noGrp="1"/>
          </p:cNvSpPr>
          <p:nvPr>
            <p:ph sz="quarter" idx="13"/>
          </p:nvPr>
        </p:nvSpPr>
        <p:spPr>
          <a:xfrm>
            <a:off x="457201" y="1554920"/>
            <a:ext cx="8009906"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Why do you think investors today are still interested in investing in startups?</a:t>
            </a:r>
          </a:p>
          <a:p>
            <a:pPr marL="741553" lvl="1" indent="-284353">
              <a:spcAft>
                <a:spcPct val="0"/>
              </a:spcAft>
              <a:buSzPts val="2400"/>
            </a:pPr>
            <a:r>
              <a:rPr lang="en-US" kern="1200" dirty="0">
                <a:solidFill>
                  <a:srgbClr val="000000"/>
                </a:solidFill>
                <a:latin typeface="Arial" panose="020B0604020202020204" pitchFamily="34" charset="0"/>
              </a:rPr>
              <a:t>What are the benefits of investing in a company that is a graduate of a Y Combinator boot camp?</a:t>
            </a:r>
          </a:p>
          <a:p>
            <a:pPr marL="741553" lvl="1" indent="-284353">
              <a:spcAft>
                <a:spcPct val="0"/>
              </a:spcAft>
              <a:buSzPts val="2400"/>
            </a:pPr>
            <a:r>
              <a:rPr lang="en-US" kern="1200" dirty="0">
                <a:solidFill>
                  <a:srgbClr val="000000"/>
                </a:solidFill>
                <a:latin typeface="Arial" panose="020B0604020202020204" pitchFamily="34" charset="0"/>
              </a:rPr>
              <a:t>Is an incubator the best solution for startups to find funding? Why or why not?</a:t>
            </a:r>
          </a:p>
        </p:txBody>
      </p:sp>
    </p:spTree>
    <p:extLst>
      <p:ext uri="{BB962C8B-B14F-4D97-AF65-F5344CB8AC3E}">
        <p14:creationId xmlns:p14="http://schemas.microsoft.com/office/powerpoint/2010/main" val="356864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a:cs typeface="Times New Roman" panose="02020603050405020304" pitchFamily="18" charset="0"/>
              </a:rPr>
              <a:t>Assessing </a:t>
            </a:r>
            <a:r>
              <a:rPr lang="pt-BR" kern="1200">
                <a:cs typeface="Times New Roman" panose="02020603050405020304" pitchFamily="18" charset="0"/>
              </a:rPr>
              <a:t>E-commerce </a:t>
            </a:r>
            <a:r>
              <a:rPr lang="en-US" sz="2000" b="0" kern="1200">
                <a:cs typeface="Times New Roman" panose="02020603050405020304" pitchFamily="18" charset="0"/>
              </a:rPr>
              <a:t>(1 of 2)</a:t>
            </a:r>
            <a:endParaRPr lang="en-IN"/>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Stunning technological success</a:t>
            </a:r>
          </a:p>
          <a:p>
            <a:pPr marL="255651" lvl="0" indent="-255651">
              <a:spcAft>
                <a:spcPct val="0"/>
              </a:spcAft>
              <a:buSzPts val="2400"/>
              <a:tabLst/>
              <a:defRPr/>
            </a:pPr>
            <a:r>
              <a:rPr lang="en-US" kern="1200" dirty="0">
                <a:solidFill>
                  <a:srgbClr val="000000"/>
                </a:solidFill>
                <a:latin typeface="Arial" panose="020B0604020202020204" pitchFamily="34" charset="0"/>
              </a:rPr>
              <a:t>Early years a mixed business success</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Few early dot-coms have survived</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Online sales growing rapidly</a:t>
            </a:r>
          </a:p>
          <a:p>
            <a:pPr marL="255651" lvl="0" indent="-255651">
              <a:spcAft>
                <a:spcPct val="0"/>
              </a:spcAft>
              <a:buSzPts val="2400"/>
              <a:tabLst/>
              <a:defRPr/>
            </a:pPr>
            <a:r>
              <a:rPr lang="en-US" kern="1200" dirty="0">
                <a:solidFill>
                  <a:srgbClr val="000000"/>
                </a:solidFill>
                <a:latin typeface="Arial" panose="020B0604020202020204" pitchFamily="34" charset="0"/>
              </a:rPr>
              <a:t>Many early visions not fulfilled</a:t>
            </a:r>
          </a:p>
          <a:p>
            <a:pPr marL="741553" lvl="1" indent="-284353">
              <a:spcAft>
                <a:spcPct val="0"/>
              </a:spcAft>
              <a:buSzPts val="2400"/>
              <a:defRPr/>
            </a:pPr>
            <a:r>
              <a:rPr lang="en-US" kern="1200" dirty="0">
                <a:solidFill>
                  <a:srgbClr val="000000"/>
                </a:solidFill>
                <a:latin typeface="Arial" panose="020B0604020202020204" pitchFamily="34" charset="0"/>
              </a:rPr>
              <a:t>Price dispersion</a:t>
            </a:r>
          </a:p>
          <a:p>
            <a:pPr marL="741553" lvl="1" indent="-284353">
              <a:spcAft>
                <a:spcPct val="0"/>
              </a:spcAft>
              <a:buSzPts val="2400"/>
              <a:defRPr/>
            </a:pPr>
            <a:r>
              <a:rPr lang="en-US" kern="1200" dirty="0">
                <a:solidFill>
                  <a:srgbClr val="000000"/>
                </a:solidFill>
                <a:latin typeface="Arial" panose="020B0604020202020204" pitchFamily="34" charset="0"/>
              </a:rPr>
              <a:t>Information asymmetry</a:t>
            </a:r>
          </a:p>
          <a:p>
            <a:pPr marL="741553" lvl="1" indent="-284353">
              <a:spcAft>
                <a:spcPct val="0"/>
              </a:spcAft>
              <a:buSzPts val="2400"/>
              <a:defRPr/>
            </a:pPr>
            <a:r>
              <a:rPr lang="en-US" kern="1200" dirty="0">
                <a:solidFill>
                  <a:srgbClr val="000000"/>
                </a:solidFill>
                <a:latin typeface="Arial" panose="020B0604020202020204" pitchFamily="34" charset="0"/>
              </a:rPr>
              <a:t>New intermediaries</a:t>
            </a:r>
          </a:p>
        </p:txBody>
      </p:sp>
    </p:spTree>
    <p:extLst>
      <p:ext uri="{BB962C8B-B14F-4D97-AF65-F5344CB8AC3E}">
        <p14:creationId xmlns:p14="http://schemas.microsoft.com/office/powerpoint/2010/main" val="92499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a:cs typeface="Times New Roman" panose="02020603050405020304" pitchFamily="18" charset="0"/>
              </a:rPr>
              <a:t>Assessing </a:t>
            </a:r>
            <a:r>
              <a:rPr lang="pt-BR" kern="1200">
                <a:cs typeface="Times New Roman" panose="02020603050405020304" pitchFamily="18" charset="0"/>
              </a:rPr>
              <a:t>E-commerce </a:t>
            </a:r>
            <a:r>
              <a:rPr lang="en-US" sz="2000" b="0" kern="1200">
                <a:cs typeface="Times New Roman" panose="02020603050405020304" pitchFamily="18" charset="0"/>
              </a:rPr>
              <a:t>(2 of 2)</a:t>
            </a:r>
            <a:endParaRPr lang="en-IN"/>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Other surprises</a:t>
            </a:r>
          </a:p>
          <a:p>
            <a:pPr marL="741553" lvl="1" indent="-284353">
              <a:spcAft>
                <a:spcPct val="0"/>
              </a:spcAft>
              <a:buSzPts val="2400"/>
              <a:defRPr/>
            </a:pPr>
            <a:r>
              <a:rPr lang="en-US" kern="1200" dirty="0">
                <a:solidFill>
                  <a:srgbClr val="000000"/>
                </a:solidFill>
                <a:latin typeface="Arial" panose="020B0604020202020204" pitchFamily="34" charset="0"/>
              </a:rPr>
              <a:t>Fast-follower advantages</a:t>
            </a:r>
          </a:p>
          <a:p>
            <a:pPr marL="741553" lvl="1" indent="-284353">
              <a:spcAft>
                <a:spcPct val="0"/>
              </a:spcAft>
              <a:buSzPts val="2400"/>
              <a:defRPr/>
            </a:pPr>
            <a:r>
              <a:rPr lang="en-US" kern="1200" dirty="0">
                <a:solidFill>
                  <a:srgbClr val="000000"/>
                </a:solidFill>
                <a:latin typeface="Arial" panose="020B0604020202020204" pitchFamily="34" charset="0"/>
              </a:rPr>
              <a:t>Start-up costs</a:t>
            </a:r>
          </a:p>
          <a:p>
            <a:pPr marL="741553" lvl="1" indent="-284353">
              <a:spcAft>
                <a:spcPct val="0"/>
              </a:spcAft>
              <a:buSzPts val="2400"/>
              <a:defRPr/>
            </a:pPr>
            <a:r>
              <a:rPr lang="en-US" kern="1200" dirty="0">
                <a:solidFill>
                  <a:srgbClr val="000000"/>
                </a:solidFill>
                <a:latin typeface="Arial" panose="020B0604020202020204" pitchFamily="34" charset="0"/>
              </a:rPr>
              <a:t>Impact of mobile platform</a:t>
            </a:r>
          </a:p>
          <a:p>
            <a:pPr marL="741553" lvl="1" indent="-284353">
              <a:spcAft>
                <a:spcPct val="0"/>
              </a:spcAft>
              <a:buSzPts val="2400"/>
              <a:defRPr/>
            </a:pPr>
            <a:r>
              <a:rPr lang="en-US" kern="1200" dirty="0">
                <a:solidFill>
                  <a:srgbClr val="000000"/>
                </a:solidFill>
                <a:latin typeface="Arial" panose="020B0604020202020204" pitchFamily="34" charset="0"/>
              </a:rPr>
              <a:t>Emergence of on-demand e-commerce</a:t>
            </a:r>
          </a:p>
        </p:txBody>
      </p:sp>
    </p:spTree>
    <p:extLst>
      <p:ext uri="{BB962C8B-B14F-4D97-AF65-F5344CB8AC3E}">
        <p14:creationId xmlns:p14="http://schemas.microsoft.com/office/powerpoint/2010/main" val="324756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1"/>
            <a:ext cx="7744691" cy="1097279"/>
          </a:xfrm>
        </p:spPr>
        <p:txBody>
          <a:bodyPr/>
          <a:lstStyle/>
          <a:p>
            <a:r>
              <a:rPr lang="en-US" sz="3200" kern="1200">
                <a:cs typeface="Times New Roman" panose="02020603050405020304" pitchFamily="18" charset="0"/>
              </a:rPr>
              <a:t>Understanding </a:t>
            </a:r>
            <a:r>
              <a:rPr lang="pt-BR" sz="3200" kern="1200">
                <a:cs typeface="Times New Roman" panose="02020603050405020304" pitchFamily="18" charset="0"/>
              </a:rPr>
              <a:t>E-commerce</a:t>
            </a:r>
            <a:r>
              <a:rPr lang="en-US" sz="3200" kern="1200">
                <a:cs typeface="Times New Roman" panose="02020603050405020304" pitchFamily="18" charset="0"/>
              </a:rPr>
              <a:t>: Organizing Themes</a:t>
            </a:r>
            <a:endParaRPr lang="en-IN" sz="3200"/>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Technology:</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Development and mastery of digital computing and communications technology</a:t>
            </a:r>
          </a:p>
          <a:p>
            <a:pPr marL="255651" lvl="0" indent="-255651">
              <a:spcAft>
                <a:spcPct val="0"/>
              </a:spcAft>
              <a:buSzPts val="2400"/>
              <a:tabLst/>
              <a:defRPr/>
            </a:pPr>
            <a:r>
              <a:rPr lang="en-US" kern="1200" dirty="0">
                <a:solidFill>
                  <a:srgbClr val="000000"/>
                </a:solidFill>
                <a:latin typeface="Arial" panose="020B0604020202020204" pitchFamily="34" charset="0"/>
              </a:rPr>
              <a:t>Business:</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New technologies present businesses with new ways of organizing production and transacting business</a:t>
            </a:r>
          </a:p>
          <a:p>
            <a:pPr marL="255651" lvl="0" indent="-255651">
              <a:spcAft>
                <a:spcPct val="0"/>
              </a:spcAft>
              <a:buSzPts val="2400"/>
              <a:tabLst/>
              <a:defRPr/>
            </a:pPr>
            <a:r>
              <a:rPr lang="en-US" kern="1200" dirty="0">
                <a:solidFill>
                  <a:srgbClr val="000000"/>
                </a:solidFill>
                <a:latin typeface="Arial" panose="020B0604020202020204" pitchFamily="34" charset="0"/>
              </a:rPr>
              <a:t>Society:</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Intellectual property, individual privacy, public welfare policy</a:t>
            </a:r>
          </a:p>
        </p:txBody>
      </p:sp>
    </p:spTree>
    <p:extLst>
      <p:ext uri="{BB962C8B-B14F-4D97-AF65-F5344CB8AC3E}">
        <p14:creationId xmlns:p14="http://schemas.microsoft.com/office/powerpoint/2010/main" val="116772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kern="1200" dirty="0">
                <a:cs typeface="Times New Roman" panose="02020603050405020304" pitchFamily="18" charset="0"/>
              </a:rPr>
              <a:t>Figure 1.11 The Internet and the Evolution of Corporate Computing</a:t>
            </a:r>
            <a:endParaRPr lang="en-IN" sz="3200" dirty="0"/>
          </a:p>
        </p:txBody>
      </p:sp>
      <p:pic>
        <p:nvPicPr>
          <p:cNvPr id="5" name="Content Placeholder 4" descr="An illustration describes the evolution of corporate computing in the form of a timeline of advancements in computer technology and the corresponding business applications. For a full description, see Notes. Press F6."/>
          <p:cNvPicPr>
            <a:picLocks noGrp="1" noChangeAspect="1"/>
          </p:cNvPicPr>
          <p:nvPr>
            <p:ph sz="quarter" idx="13"/>
          </p:nvPr>
        </p:nvPicPr>
        <p:blipFill rotWithShape="1">
          <a:blip r:embed="rId3"/>
          <a:srcRect b="3802"/>
          <a:stretch/>
        </p:blipFill>
        <p:spPr>
          <a:xfrm>
            <a:off x="2379557" y="1505028"/>
            <a:ext cx="4384884" cy="4791325"/>
          </a:xfrm>
          <a:prstGeom prst="rect">
            <a:avLst/>
          </a:prstGeom>
        </p:spPr>
      </p:pic>
    </p:spTree>
    <p:extLst>
      <p:ext uri="{BB962C8B-B14F-4D97-AF65-F5344CB8AC3E}">
        <p14:creationId xmlns:p14="http://schemas.microsoft.com/office/powerpoint/2010/main" val="2581286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kern="1200">
                <a:cs typeface="Times New Roman" panose="02020603050405020304" pitchFamily="18" charset="0"/>
              </a:rPr>
              <a:t>Insight on Society: Facebook and the Age of Privacy</a:t>
            </a:r>
            <a:endParaRPr lang="en-IN" sz="320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altLang="en-US" kern="1200" dirty="0">
                <a:solidFill>
                  <a:srgbClr val="000000"/>
                </a:solidFill>
                <a:latin typeface="Arial" panose="020B0604020202020204" pitchFamily="34" charset="0"/>
              </a:rPr>
              <a:t>Why are social networks interested in collecting user information?</a:t>
            </a:r>
          </a:p>
          <a:p>
            <a:pPr marL="741553" lvl="1" indent="-284353">
              <a:spcAft>
                <a:spcPct val="0"/>
              </a:spcAft>
              <a:buSzPts val="2400"/>
            </a:pPr>
            <a:r>
              <a:rPr lang="en-US" altLang="en-US" kern="1200" dirty="0">
                <a:solidFill>
                  <a:srgbClr val="000000"/>
                </a:solidFill>
                <a:latin typeface="Arial" panose="020B0604020202020204" pitchFamily="34" charset="0"/>
              </a:rPr>
              <a:t>What types of privacy invasion are described in the case? Which is the most privacy-invading, and why?</a:t>
            </a:r>
          </a:p>
          <a:p>
            <a:pPr marL="741553" lvl="1" indent="-284353">
              <a:spcAft>
                <a:spcPct val="0"/>
              </a:spcAft>
              <a:buSzPts val="2400"/>
            </a:pPr>
            <a:r>
              <a:rPr lang="en-US" altLang="en-US" kern="1200" dirty="0">
                <a:solidFill>
                  <a:srgbClr val="000000"/>
                </a:solidFill>
                <a:latin typeface="Arial" panose="020B0604020202020204" pitchFamily="34" charset="0"/>
              </a:rPr>
              <a:t>Was the F</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T</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C’s $5 billion fine and its placement of new restrictions on Facebook’s business operations sufficient in light of Facebook’s history with respect to privacy violations</a:t>
            </a:r>
            <a:r>
              <a:rPr lang="en-US" altLang="ja-JP" kern="1200" dirty="0">
                <a:solidFill>
                  <a:srgbClr val="000000"/>
                </a:solidFill>
                <a:latin typeface="Arial" panose="020B0604020202020204" pitchFamily="34" charset="0"/>
              </a:rPr>
              <a:t>?</a:t>
            </a:r>
          </a:p>
          <a:p>
            <a:pPr marL="741553" lvl="1" indent="-284353">
              <a:spcAft>
                <a:spcPct val="0"/>
              </a:spcAft>
              <a:buSzPts val="2400"/>
            </a:pPr>
            <a:r>
              <a:rPr lang="en-US" altLang="en-US" kern="1200" dirty="0">
                <a:solidFill>
                  <a:srgbClr val="000000"/>
                </a:solidFill>
                <a:latin typeface="Arial" panose="020B0604020202020204" pitchFamily="34" charset="0"/>
              </a:rPr>
              <a:t>How do you protect your privacy online?</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32633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kern="1200">
                <a:cs typeface="Times New Roman" panose="02020603050405020304" pitchFamily="18" charset="0"/>
              </a:rPr>
              <a:t>Academic Disciplines Concerned with Technology</a:t>
            </a:r>
            <a:endParaRPr lang="en-IN" sz="3200"/>
          </a:p>
        </p:txBody>
      </p:sp>
      <p:sp>
        <p:nvSpPr>
          <p:cNvPr id="7" name="Content Placeholder 6"/>
          <p:cNvSpPr>
            <a:spLocks noGrp="1"/>
          </p:cNvSpPr>
          <p:nvPr>
            <p:ph sz="quarter" idx="13"/>
          </p:nvPr>
        </p:nvSpPr>
        <p:spPr>
          <a:xfrm>
            <a:off x="457201" y="1554920"/>
            <a:ext cx="7950530"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Technical</a:t>
            </a:r>
          </a:p>
          <a:p>
            <a:pPr marL="741553" lvl="1" indent="-284353">
              <a:spcAft>
                <a:spcPct val="0"/>
              </a:spcAft>
              <a:buSzPts val="2400"/>
            </a:pPr>
            <a:r>
              <a:rPr lang="en-US" kern="1200" dirty="0">
                <a:solidFill>
                  <a:srgbClr val="000000"/>
                </a:solidFill>
                <a:latin typeface="Arial" panose="020B0604020202020204" pitchFamily="34" charset="0"/>
              </a:rPr>
              <a:t>Computer science, management science, information systems</a:t>
            </a:r>
          </a:p>
          <a:p>
            <a:pPr marL="255651" lvl="0" indent="-255651">
              <a:spcAft>
                <a:spcPct val="0"/>
              </a:spcAft>
              <a:buSzPts val="2400"/>
              <a:tabLst/>
            </a:pPr>
            <a:r>
              <a:rPr lang="en-US" kern="1200" dirty="0">
                <a:solidFill>
                  <a:srgbClr val="000000"/>
                </a:solidFill>
                <a:latin typeface="Arial" panose="020B0604020202020204" pitchFamily="34" charset="0"/>
              </a:rPr>
              <a:t>Behavioral</a:t>
            </a:r>
          </a:p>
          <a:p>
            <a:pPr marL="741553" lvl="1" indent="-284353">
              <a:spcAft>
                <a:spcPct val="0"/>
              </a:spcAft>
              <a:buSzPts val="2400"/>
            </a:pPr>
            <a:r>
              <a:rPr lang="en-US" kern="1200" dirty="0">
                <a:solidFill>
                  <a:srgbClr val="000000"/>
                </a:solidFill>
                <a:latin typeface="Arial" panose="020B0604020202020204" pitchFamily="34" charset="0"/>
              </a:rPr>
              <a:t>Information systems research, economics, marketing, management, finance/accounting, sociology</a:t>
            </a:r>
          </a:p>
        </p:txBody>
      </p:sp>
    </p:spTree>
    <p:extLst>
      <p:ext uri="{BB962C8B-B14F-4D97-AF65-F5344CB8AC3E}">
        <p14:creationId xmlns:p14="http://schemas.microsoft.com/office/powerpoint/2010/main" val="363238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The First Thirty Seconds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First </a:t>
            </a:r>
            <a:r>
              <a:rPr lang="en-US" dirty="0"/>
              <a:t>two decades </a:t>
            </a:r>
            <a:r>
              <a:rPr lang="en-US" kern="1200" dirty="0">
                <a:solidFill>
                  <a:srgbClr val="000000"/>
                </a:solidFill>
              </a:rPr>
              <a:t>of e-commerce</a:t>
            </a:r>
          </a:p>
          <a:p>
            <a:pPr marL="741553" lvl="1" indent="-284353">
              <a:spcAft>
                <a:spcPct val="0"/>
              </a:spcAft>
              <a:buSzPts val="2400"/>
            </a:pPr>
            <a:r>
              <a:rPr lang="en-US" kern="1200" dirty="0">
                <a:solidFill>
                  <a:srgbClr val="000000"/>
                </a:solidFill>
              </a:rPr>
              <a:t>Just the beginning</a:t>
            </a:r>
          </a:p>
          <a:p>
            <a:pPr marL="741553" lvl="1" indent="-284353">
              <a:spcAft>
                <a:spcPct val="0"/>
              </a:spcAft>
              <a:buSzPts val="2400"/>
            </a:pPr>
            <a:r>
              <a:rPr lang="en-US" kern="1200" dirty="0">
                <a:solidFill>
                  <a:srgbClr val="000000"/>
                </a:solidFill>
              </a:rPr>
              <a:t>Rapid growth and change</a:t>
            </a:r>
          </a:p>
          <a:p>
            <a:pPr marL="255651" lvl="0" indent="-255651">
              <a:spcAft>
                <a:spcPct val="0"/>
              </a:spcAft>
              <a:buSzPts val="2400"/>
              <a:tabLst/>
            </a:pPr>
            <a:r>
              <a:rPr lang="en-US" kern="1200" dirty="0">
                <a:solidFill>
                  <a:srgbClr val="000000"/>
                </a:solidFill>
              </a:rPr>
              <a:t>Technologies evolve at exponential rates</a:t>
            </a:r>
          </a:p>
          <a:p>
            <a:pPr marL="741553" lvl="1" indent="-284353">
              <a:spcAft>
                <a:spcPct val="0"/>
              </a:spcAft>
              <a:buSzPts val="2400"/>
            </a:pPr>
            <a:r>
              <a:rPr lang="en-US" kern="1200" dirty="0">
                <a:solidFill>
                  <a:srgbClr val="000000"/>
                </a:solidFill>
              </a:rPr>
              <a:t>Disruptive business change</a:t>
            </a:r>
          </a:p>
          <a:p>
            <a:pPr marL="741553" lvl="1" indent="-284353">
              <a:spcAft>
                <a:spcPct val="0"/>
              </a:spcAft>
              <a:buSzPts val="2400"/>
            </a:pPr>
            <a:r>
              <a:rPr lang="en-US" kern="1200" dirty="0">
                <a:solidFill>
                  <a:srgbClr val="000000"/>
                </a:solidFill>
              </a:rPr>
              <a:t>New opportunities</a:t>
            </a:r>
          </a:p>
          <a:p>
            <a:pPr marL="255651" lvl="0" indent="-255651">
              <a:spcAft>
                <a:spcPct val="0"/>
              </a:spcAft>
              <a:buSzPts val="2400"/>
              <a:tabLst/>
            </a:pPr>
            <a:r>
              <a:rPr lang="en-US" kern="1200" dirty="0">
                <a:solidFill>
                  <a:srgbClr val="000000"/>
                </a:solidFill>
              </a:rPr>
              <a:t>Why study e-commerce</a:t>
            </a:r>
          </a:p>
          <a:p>
            <a:pPr marL="741553" lvl="1" indent="-284353">
              <a:spcAft>
                <a:spcPct val="0"/>
              </a:spcAft>
              <a:buSzPts val="2400"/>
            </a:pPr>
            <a:r>
              <a:rPr lang="en-US" kern="1200" dirty="0">
                <a:solidFill>
                  <a:srgbClr val="000000"/>
                </a:solidFill>
              </a:rPr>
              <a:t>Understand opportunities and risks</a:t>
            </a:r>
          </a:p>
          <a:p>
            <a:pPr marL="741553" lvl="1" indent="-284353">
              <a:spcAft>
                <a:spcPct val="0"/>
              </a:spcAft>
              <a:buSzPts val="2400"/>
            </a:pPr>
            <a:r>
              <a:rPr lang="en-US" kern="1200" dirty="0">
                <a:solidFill>
                  <a:srgbClr val="000000"/>
                </a:solidFill>
              </a:rPr>
              <a:t>Analyze e-commerce ideas, models, issues</a:t>
            </a:r>
          </a:p>
        </p:txBody>
      </p:sp>
    </p:spTree>
    <p:extLst>
      <p:ext uri="{BB962C8B-B14F-4D97-AF65-F5344CB8AC3E}">
        <p14:creationId xmlns:p14="http://schemas.microsoft.com/office/powerpoint/2010/main" val="1651138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a:cs typeface="Times New Roman" panose="02020603050405020304" pitchFamily="18" charset="0"/>
              </a:rPr>
              <a:t>Careers in </a:t>
            </a:r>
            <a:r>
              <a:rPr lang="pt-BR" kern="1200">
                <a:cs typeface="Times New Roman" panose="02020603050405020304" pitchFamily="18" charset="0"/>
              </a:rPr>
              <a:t>E-commerce</a:t>
            </a:r>
            <a:endParaRPr lang="en-IN"/>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Position: Category specialist in </a:t>
            </a:r>
            <a:r>
              <a:rPr lang="pt-BR" kern="1200" dirty="0">
                <a:solidFill>
                  <a:srgbClr val="000000"/>
                </a:solidFill>
                <a:latin typeface="Arial" panose="020B0604020202020204" pitchFamily="34" charset="0"/>
              </a:rPr>
              <a:t>E-commerce </a:t>
            </a:r>
            <a:r>
              <a:rPr lang="en-US" kern="1200" dirty="0">
                <a:solidFill>
                  <a:srgbClr val="000000"/>
                </a:solidFill>
                <a:latin typeface="Arial" panose="020B0604020202020204" pitchFamily="34" charset="0"/>
              </a:rPr>
              <a:t>Retail Program</a:t>
            </a:r>
          </a:p>
          <a:p>
            <a:pPr marL="255651" lvl="0" indent="-255651">
              <a:spcAft>
                <a:spcPct val="0"/>
              </a:spcAft>
              <a:buSzPts val="2400"/>
              <a:tabLst/>
            </a:pPr>
            <a:r>
              <a:rPr lang="en-US" kern="1200" dirty="0">
                <a:solidFill>
                  <a:srgbClr val="000000"/>
                </a:solidFill>
                <a:latin typeface="Arial" panose="020B0604020202020204" pitchFamily="34" charset="0"/>
              </a:rPr>
              <a:t>Qualification/Skills</a:t>
            </a:r>
          </a:p>
          <a:p>
            <a:pPr marL="255651" lvl="0" indent="-255651">
              <a:spcAft>
                <a:spcPct val="0"/>
              </a:spcAft>
              <a:buSzPts val="2400"/>
              <a:tabLst/>
            </a:pPr>
            <a:r>
              <a:rPr lang="en-US" kern="120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57061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a:t>This work is protected by United States copyright laws and is</a:t>
            </a:r>
            <a:r>
              <a:rPr lang="en-US" b="1" baseline="0"/>
              <a:t> </a:t>
            </a:r>
            <a:r>
              <a:rPr lang="en-US" b="1"/>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C32137-F619-EC08-C325-14B0F80D5ECA}"/>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0633F89E-6938-A85F-937A-6C0F1FBF86A2}"/>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68117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Introduction to </a:t>
            </a:r>
            <a:r>
              <a:rPr lang="pt-BR" kern="1200" dirty="0">
                <a:cs typeface="Times New Roman" panose="02020603050405020304" pitchFamily="18" charset="0"/>
              </a:rPr>
              <a:t>E-commerce</a:t>
            </a:r>
            <a:endParaRPr lang="en-IN" dirty="0"/>
          </a:p>
        </p:txBody>
      </p:sp>
      <p:sp>
        <p:nvSpPr>
          <p:cNvPr id="3" name="Content Placeholder 2"/>
          <p:cNvSpPr>
            <a:spLocks noGrp="1"/>
          </p:cNvSpPr>
          <p:nvPr>
            <p:ph sz="quarter" idx="13"/>
          </p:nvPr>
        </p:nvSpPr>
        <p:spPr>
          <a:xfrm>
            <a:off x="457200" y="1185643"/>
            <a:ext cx="8232775" cy="3210511"/>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Use of Internet to transact business</a:t>
            </a:r>
          </a:p>
          <a:p>
            <a:pPr marL="741553" lvl="1" indent="-284353">
              <a:spcAft>
                <a:spcPct val="0"/>
              </a:spcAft>
              <a:buSzPts val="2400"/>
            </a:pPr>
            <a:r>
              <a:rPr lang="en-US" kern="1200" dirty="0">
                <a:solidFill>
                  <a:srgbClr val="000000"/>
                </a:solidFill>
                <a:latin typeface="Arial" panose="020B0604020202020204" pitchFamily="34" charset="0"/>
              </a:rPr>
              <a:t>Includes Web, mobile browsers and apps</a:t>
            </a:r>
          </a:p>
          <a:p>
            <a:pPr marL="255651" lvl="0" indent="-255651">
              <a:spcAft>
                <a:spcPct val="0"/>
              </a:spcAft>
              <a:buSzPts val="2400"/>
              <a:tabLst/>
            </a:pPr>
            <a:r>
              <a:rPr lang="en-US" kern="1200" dirty="0">
                <a:solidFill>
                  <a:srgbClr val="000000"/>
                </a:solidFill>
                <a:latin typeface="Arial" panose="020B0604020202020204" pitchFamily="34" charset="0"/>
              </a:rPr>
              <a:t>More formally:</a:t>
            </a:r>
          </a:p>
          <a:p>
            <a:pPr marL="741553" lvl="1" indent="-284353">
              <a:spcAft>
                <a:spcPct val="0"/>
              </a:spcAft>
              <a:buSzPts val="2400"/>
            </a:pPr>
            <a:r>
              <a:rPr lang="en-US" kern="1200" dirty="0">
                <a:solidFill>
                  <a:srgbClr val="000000"/>
                </a:solidFill>
                <a:latin typeface="Arial" panose="020B0604020202020204" pitchFamily="34" charset="0"/>
              </a:rPr>
              <a:t>Digitally enabled commercial transactions between and among organizations and individuals</a:t>
            </a:r>
          </a:p>
          <a:p>
            <a:pPr marL="741553" lvl="1" indent="-284353">
              <a:spcAft>
                <a:spcPct val="0"/>
              </a:spcAft>
              <a:buSzPts val="2400"/>
            </a:pPr>
            <a:r>
              <a:rPr lang="en-US" dirty="0">
                <a:solidFill>
                  <a:srgbClr val="C00000"/>
                </a:solidFill>
              </a:rPr>
              <a:t>Google has identified over 130 trillion individual web pages, 2019</a:t>
            </a:r>
            <a:endParaRPr lang="en-US" kern="1200" dirty="0">
              <a:solidFill>
                <a:srgbClr val="C00000"/>
              </a:solidFill>
              <a:latin typeface="Arial" panose="020B0604020202020204" pitchFamily="34" charset="0"/>
            </a:endParaRPr>
          </a:p>
        </p:txBody>
      </p:sp>
    </p:spTree>
    <p:extLst>
      <p:ext uri="{BB962C8B-B14F-4D97-AF65-F5344CB8AC3E}">
        <p14:creationId xmlns:p14="http://schemas.microsoft.com/office/powerpoint/2010/main" val="36279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6533" y="1512278"/>
            <a:ext cx="7468913" cy="4589584"/>
          </a:xfrm>
          <a:prstGeom prst="rect">
            <a:avLst/>
          </a:prstGeom>
        </p:spPr>
      </p:pic>
      <p:sp>
        <p:nvSpPr>
          <p:cNvPr id="5" name="Title 1"/>
          <p:cNvSpPr txBox="1">
            <a:spLocks/>
          </p:cNvSpPr>
          <p:nvPr/>
        </p:nvSpPr>
        <p:spPr>
          <a:xfrm>
            <a:off x="609600" y="367771"/>
            <a:ext cx="8229600" cy="109727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kern="1200" dirty="0">
                <a:cs typeface="Times New Roman" panose="02020603050405020304" pitchFamily="18" charset="0"/>
              </a:rPr>
              <a:t>Introduction to </a:t>
            </a:r>
            <a:r>
              <a:rPr lang="pt-BR" kern="1200" dirty="0">
                <a:cs typeface="Times New Roman" panose="02020603050405020304" pitchFamily="18" charset="0"/>
              </a:rPr>
              <a:t>E-commerce</a:t>
            </a:r>
            <a:endParaRPr lang="en-IN" dirty="0"/>
          </a:p>
        </p:txBody>
      </p:sp>
    </p:spTree>
    <p:extLst>
      <p:ext uri="{BB962C8B-B14F-4D97-AF65-F5344CB8AC3E}">
        <p14:creationId xmlns:p14="http://schemas.microsoft.com/office/powerpoint/2010/main" val="62099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798" y="1681927"/>
            <a:ext cx="7491047" cy="3785652"/>
          </a:xfrm>
          <a:prstGeom prst="rect">
            <a:avLst/>
          </a:prstGeom>
        </p:spPr>
        <p:txBody>
          <a:bodyPr wrap="square">
            <a:spAutoFit/>
          </a:bodyPr>
          <a:lstStyle/>
          <a:p>
            <a:r>
              <a:rPr lang="en-US" sz="2000" dirty="0">
                <a:solidFill>
                  <a:srgbClr val="C00000"/>
                </a:solidFill>
              </a:rPr>
              <a:t>Internet: </a:t>
            </a:r>
            <a:r>
              <a:rPr lang="en-US" sz="2000" dirty="0"/>
              <a:t>worldwide network of computer networks built on common standards</a:t>
            </a:r>
            <a:endParaRPr lang="en-US" sz="2000" kern="1200" dirty="0">
              <a:latin typeface="Arial" panose="020B0604020202020204" pitchFamily="34" charset="0"/>
            </a:endParaRPr>
          </a:p>
          <a:p>
            <a:r>
              <a:rPr lang="en-US" sz="2000" dirty="0">
                <a:solidFill>
                  <a:srgbClr val="C00000"/>
                </a:solidFill>
              </a:rPr>
              <a:t>World Wide Web (the Web): </a:t>
            </a:r>
            <a:r>
              <a:rPr lang="en-US" sz="2000" dirty="0"/>
              <a:t>An information system running on Internet infrastructure that provides access to billions of web pages.</a:t>
            </a:r>
          </a:p>
          <a:p>
            <a:r>
              <a:rPr lang="en-US" sz="2000" dirty="0" err="1">
                <a:solidFill>
                  <a:srgbClr val="C00000"/>
                </a:solidFill>
              </a:rPr>
              <a:t>HyperText</a:t>
            </a:r>
            <a:r>
              <a:rPr lang="en-US" sz="2000" dirty="0">
                <a:solidFill>
                  <a:srgbClr val="C00000"/>
                </a:solidFill>
              </a:rPr>
              <a:t> Markup Language (HTML): </a:t>
            </a:r>
            <a:r>
              <a:rPr lang="en-US" sz="2000" dirty="0"/>
              <a:t>a language to create the web pages. HTML pages can contain text, graphics, animations, and other objects.</a:t>
            </a:r>
          </a:p>
          <a:p>
            <a:endParaRPr lang="en-US" sz="2000" dirty="0"/>
          </a:p>
          <a:p>
            <a:r>
              <a:rPr lang="en-US" sz="2000" dirty="0">
                <a:solidFill>
                  <a:srgbClr val="C00000"/>
                </a:solidFill>
              </a:rPr>
              <a:t>Mobile platform: </a:t>
            </a:r>
            <a:r>
              <a:rPr lang="en-US" sz="2000" dirty="0"/>
              <a:t>provides the ability to access the Internet from a</a:t>
            </a:r>
          </a:p>
          <a:p>
            <a:r>
              <a:rPr lang="en-US" sz="2000" dirty="0"/>
              <a:t>variety of mobile devices such as smartphones, tablets, and other ultra lightweight laptop computers</a:t>
            </a:r>
          </a:p>
        </p:txBody>
      </p:sp>
      <p:sp>
        <p:nvSpPr>
          <p:cNvPr id="5" name="Title 1"/>
          <p:cNvSpPr>
            <a:spLocks noGrp="1"/>
          </p:cNvSpPr>
          <p:nvPr>
            <p:ph type="title"/>
          </p:nvPr>
        </p:nvSpPr>
        <p:spPr>
          <a:xfrm>
            <a:off x="457200" y="215371"/>
            <a:ext cx="8229600" cy="1097279"/>
          </a:xfrm>
        </p:spPr>
        <p:txBody>
          <a:bodyPr/>
          <a:lstStyle/>
          <a:p>
            <a:r>
              <a:rPr lang="en-US" kern="1200" dirty="0">
                <a:cs typeface="Times New Roman" panose="02020603050405020304" pitchFamily="18" charset="0"/>
              </a:rPr>
              <a:t>Introduction to </a:t>
            </a:r>
            <a:r>
              <a:rPr lang="pt-BR" kern="1200" dirty="0">
                <a:cs typeface="Times New Roman" panose="02020603050405020304" pitchFamily="18" charset="0"/>
              </a:rPr>
              <a:t>E-commerce</a:t>
            </a:r>
            <a:endParaRPr lang="en-IN" dirty="0"/>
          </a:p>
        </p:txBody>
      </p:sp>
    </p:spTree>
    <p:extLst>
      <p:ext uri="{BB962C8B-B14F-4D97-AF65-F5344CB8AC3E}">
        <p14:creationId xmlns:p14="http://schemas.microsoft.com/office/powerpoint/2010/main" val="168200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The Difference Between </a:t>
            </a:r>
            <a:r>
              <a:rPr lang="pt-BR" sz="3200" kern="1200" dirty="0">
                <a:cs typeface="Times New Roman" panose="02020603050405020304" pitchFamily="18" charset="0"/>
              </a:rPr>
              <a:t>E-commerce </a:t>
            </a:r>
            <a:r>
              <a:rPr lang="en-IN" sz="3200" kern="1200" dirty="0">
                <a:cs typeface="Times New Roman" panose="02020603050405020304" pitchFamily="18" charset="0"/>
              </a:rPr>
              <a:t>and </a:t>
            </a:r>
            <a:r>
              <a:rPr lang="pt-BR" sz="3200" kern="1200" dirty="0">
                <a:cs typeface="Times New Roman" panose="02020603050405020304" pitchFamily="18" charset="0"/>
              </a:rPr>
              <a:t>E-business</a:t>
            </a:r>
            <a:endParaRPr lang="en-IN" sz="3200" dirty="0"/>
          </a:p>
        </p:txBody>
      </p:sp>
      <p:sp>
        <p:nvSpPr>
          <p:cNvPr id="3" name="Content Placeholder 2"/>
          <p:cNvSpPr>
            <a:spLocks noGrp="1"/>
          </p:cNvSpPr>
          <p:nvPr>
            <p:ph sz="quarter" idx="13"/>
          </p:nvPr>
        </p:nvSpPr>
        <p:spPr>
          <a:xfrm>
            <a:off x="457200" y="1554920"/>
            <a:ext cx="8232775" cy="2753311"/>
          </a:xfrm>
        </p:spPr>
        <p:txBody>
          <a:bodyPr/>
          <a:lstStyle/>
          <a:p>
            <a:pPr marL="255651" lvl="0" indent="-255651">
              <a:spcAft>
                <a:spcPct val="0"/>
              </a:spcAft>
              <a:buSzPts val="2400"/>
              <a:tabLst/>
              <a:defRPr/>
            </a:pPr>
            <a:r>
              <a:rPr lang="en-US" altLang="en-US" kern="1200" dirty="0">
                <a:solidFill>
                  <a:srgbClr val="000000"/>
                </a:solidFill>
              </a:rPr>
              <a:t>E-business:</a:t>
            </a:r>
          </a:p>
          <a:p>
            <a:pPr marL="741553" lvl="1" indent="-284353">
              <a:spcAft>
                <a:spcPct val="0"/>
              </a:spcAft>
              <a:buSzPts val="2400"/>
              <a:defRPr/>
            </a:pPr>
            <a:r>
              <a:rPr lang="en-US" altLang="en-US" kern="1200" dirty="0">
                <a:solidFill>
                  <a:srgbClr val="000000"/>
                </a:solidFill>
              </a:rPr>
              <a:t>Digital enabling of transactions and processes within a firm, involving information systems under firm</a:t>
            </a:r>
            <a:r>
              <a:rPr lang="en-AU" altLang="ja-JP" kern="1200" dirty="0">
                <a:solidFill>
                  <a:srgbClr val="000000"/>
                </a:solidFill>
              </a:rPr>
              <a:t>’</a:t>
            </a:r>
            <a:r>
              <a:rPr lang="en-US" altLang="ja-JP" kern="1200" dirty="0">
                <a:solidFill>
                  <a:srgbClr val="000000"/>
                </a:solidFill>
              </a:rPr>
              <a:t>s control</a:t>
            </a:r>
          </a:p>
          <a:p>
            <a:pPr marL="741553" lvl="1" indent="-284353">
              <a:spcAft>
                <a:spcPct val="0"/>
              </a:spcAft>
              <a:buSzPts val="2400"/>
              <a:defRPr/>
            </a:pPr>
            <a:r>
              <a:rPr lang="en-US" altLang="en-US" kern="1200" dirty="0">
                <a:solidFill>
                  <a:srgbClr val="000000"/>
                </a:solidFill>
              </a:rPr>
              <a:t>Does not include commercial transactions involving an exchange of value across organizational boundaries</a:t>
            </a:r>
          </a:p>
        </p:txBody>
      </p:sp>
    </p:spTree>
    <p:extLst>
      <p:ext uri="{BB962C8B-B14F-4D97-AF65-F5344CB8AC3E}">
        <p14:creationId xmlns:p14="http://schemas.microsoft.com/office/powerpoint/2010/main" val="934896327"/>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146420</TotalTime>
  <Words>3070</Words>
  <Application>Microsoft Office PowerPoint</Application>
  <PresentationFormat>عرض على الشاشة (4:3)</PresentationFormat>
  <Paragraphs>262</Paragraphs>
  <Slides>41</Slides>
  <Notes>18</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41</vt:i4>
      </vt:variant>
    </vt:vector>
  </HeadingPairs>
  <TitlesOfParts>
    <vt:vector size="49" baseType="lpstr">
      <vt:lpstr>Times New Roman</vt:lpstr>
      <vt:lpstr>FrutigerLTPro-LightCn</vt:lpstr>
      <vt:lpstr>Arial</vt:lpstr>
      <vt:lpstr>Wingdings</vt:lpstr>
      <vt:lpstr>Verdana</vt:lpstr>
      <vt:lpstr>Noto Sans Symbols</vt:lpstr>
      <vt:lpstr>USHE</vt:lpstr>
      <vt:lpstr>USHE_slide options</vt:lpstr>
      <vt:lpstr>E-commerce 2021: Business. Technology. Society.</vt:lpstr>
      <vt:lpstr>Learning Objectives</vt:lpstr>
      <vt:lpstr>Uber: The New Face of E-commerce?</vt:lpstr>
      <vt:lpstr>The First Thirty Seconds</vt:lpstr>
      <vt:lpstr>عرض تقديمي في PowerPoint</vt:lpstr>
      <vt:lpstr>Introduction to E-commerce</vt:lpstr>
      <vt:lpstr>عرض تقديمي في PowerPoint</vt:lpstr>
      <vt:lpstr>Introduction to E-commerce</vt:lpstr>
      <vt:lpstr>The Difference Between E-commerce and E-business</vt:lpstr>
      <vt:lpstr>Insight on Technology: Will Apps Make the Web Irrelevant?</vt:lpstr>
      <vt:lpstr>Major Trends in E-commerce</vt:lpstr>
      <vt:lpstr>Unique Features of E-commerce</vt:lpstr>
      <vt:lpstr>Unique Features of E-commerce</vt:lpstr>
      <vt:lpstr>Unique Features of E-commerce Technology</vt:lpstr>
      <vt:lpstr>Unique Features of E-commerce</vt:lpstr>
      <vt:lpstr>Unique Features of E-commerce Technology</vt:lpstr>
      <vt:lpstr>Unique Features of E-commerce Technology</vt:lpstr>
      <vt:lpstr>Unique Features of E-commerce Technology</vt:lpstr>
      <vt:lpstr>Types of E-commerce</vt:lpstr>
      <vt:lpstr>Figure 1.5 The Growth of B2C E-commerce in the United States</vt:lpstr>
      <vt:lpstr>Types of E-commerce</vt:lpstr>
      <vt:lpstr>Figure 1.7 The Growth of B2B E-commerce in the United States</vt:lpstr>
      <vt:lpstr>Types of E-commerce</vt:lpstr>
      <vt:lpstr>Types of E-commerce</vt:lpstr>
      <vt:lpstr>Figure 1.8 The Growth of M-commerce in the United States</vt:lpstr>
      <vt:lpstr>Types of E-commerce</vt:lpstr>
      <vt:lpstr>Types of E-commerce</vt:lpstr>
      <vt:lpstr>E-commerce: A Brief History (1 of 4)</vt:lpstr>
      <vt:lpstr>E-commerce: A Brief History (2 of 4)</vt:lpstr>
      <vt:lpstr>E-commerce: A Brief History (3 of 4)</vt:lpstr>
      <vt:lpstr>E-commerce: A Brief History (4 of 4)</vt:lpstr>
      <vt:lpstr>Figure 1.10 Periods in the Development of E-commerce</vt:lpstr>
      <vt:lpstr>Insight on Business: Y Combinator’s Startup Boot Camp</vt:lpstr>
      <vt:lpstr>Assessing E-commerce (1 of 2)</vt:lpstr>
      <vt:lpstr>Assessing E-commerce (2 of 2)</vt:lpstr>
      <vt:lpstr>Understanding E-commerce: Organizing Themes</vt:lpstr>
      <vt:lpstr>Figure 1.11 The Internet and the Evolution of Corporate Computing</vt:lpstr>
      <vt:lpstr>Insight on Society: Facebook and the Age of Privacy</vt:lpstr>
      <vt:lpstr>Academic Disciplines Concerned with Technology</vt:lpstr>
      <vt:lpstr>Careers in E-commerce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2021: Business. Technology. Society., Sixteenth Edition, Chapter 1, The Revolution Is Just Beginning</dc:title>
  <dc:subject>MIS</dc:subject>
  <dc:creator>Laudon/Traver</dc:creator>
  <cp:keywords>E-commerce 2021</cp:keywords>
  <cp:lastModifiedBy>User</cp:lastModifiedBy>
  <cp:revision>791</cp:revision>
  <dcterms:modified xsi:type="dcterms:W3CDTF">2023-10-07T06:11:04Z</dcterms:modified>
</cp:coreProperties>
</file>