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99" r:id="rId2"/>
    <p:sldId id="594" r:id="rId3"/>
    <p:sldId id="600" r:id="rId4"/>
    <p:sldId id="601" r:id="rId5"/>
    <p:sldId id="602" r:id="rId6"/>
    <p:sldId id="340" r:id="rId7"/>
    <p:sldId id="553" r:id="rId8"/>
    <p:sldId id="542" r:id="rId9"/>
    <p:sldId id="520" r:id="rId10"/>
    <p:sldId id="562" r:id="rId11"/>
    <p:sldId id="582" r:id="rId12"/>
    <p:sldId id="584" r:id="rId13"/>
    <p:sldId id="39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1" autoAdjust="0"/>
    <p:restoredTop sz="77763" autoAdjust="0"/>
  </p:normalViewPr>
  <p:slideViewPr>
    <p:cSldViewPr>
      <p:cViewPr varScale="1">
        <p:scale>
          <a:sx n="100" d="100"/>
          <a:sy n="100" d="100"/>
        </p:scale>
        <p:origin x="2680" y="176"/>
      </p:cViewPr>
      <p:guideLst>
        <p:guide orient="horz" pos="1296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22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61217A8-053C-A044-B45F-2E8829E6FD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EFFC9C6-96B1-FC4D-A519-EAA1432575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C16A63E-261A-504B-83E7-A8D75A46DD1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3C51C8E-D5B1-E449-819B-1DA4359461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8B083B7F-4B56-DF46-9605-40D995A219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6AF14931-AC15-0D40-8463-F1F5FC2AD2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 smtClean="0"/>
            </a:lvl1pPr>
          </a:lstStyle>
          <a:p>
            <a:pPr>
              <a:defRPr/>
            </a:pPr>
            <a:fld id="{AABDF5E2-F224-234C-A77C-B554F9FED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0935C8E-4ED4-7B48-A5E0-A5E2A2EE4E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BF9CAD-7B20-3E47-B78A-01EF84025518}" type="slidenum">
              <a:rPr lang="en-US" altLang="en-US" sz="1000"/>
              <a:pPr>
                <a:spcBef>
                  <a:spcPct val="0"/>
                </a:spcBef>
              </a:pPr>
              <a:t>1</a:t>
            </a:fld>
            <a:endParaRPr lang="en-US" altLang="en-US" sz="10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FFA1B1D-8E30-A248-8E5F-68A315067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D3E8051-F18C-A348-B4B3-73AC66E38B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JavaFX;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javafx.geometry.Insets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javafx.geometry.Pos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javafx.scene.control.Label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class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TextFieldDemo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extends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RadioButtonDemo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@Override // Override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method in the super class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protected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 =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super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.getPane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paneForTextField.setPadding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Insets(5, 5, 5, 5));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paneForTextField.setStyle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-border-color: green");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paneForTextField.setLeft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Label("Enter a new message: "));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tf.setAlignment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Pos.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BOTTOM_RIGHT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paneForTextField.setCenter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tf.setOnAction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(e -&gt;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text.setText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tf.getText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return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}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/**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* The main method is only needed for the IDE with limited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* JavaFX support. Not needed for running from the command line.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*/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static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main(String[]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launch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}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}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182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D24207A8-2724-E54F-B60A-844A40A2B0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7F6426-BC57-734E-85C1-FA1D8E112A37}" type="slidenum">
              <a:rPr lang="en-US" altLang="en-US" sz="1000"/>
              <a:pPr>
                <a:spcBef>
                  <a:spcPct val="0"/>
                </a:spcBef>
              </a:pPr>
              <a:t>10</a:t>
            </a:fld>
            <a:endParaRPr lang="en-US" altLang="en-US" sz="10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350017D-9FF9-CC4C-A203-10C643817E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1C5E64A-3D26-9D48-A041-408CFBB66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javafx.application.Application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javafx.stage.Stage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javafx.geometry.Orientation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javafx.scene.Scene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javafx.scene.control.ScrollBar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javafx.scene.layout.BorderPane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javafx.scene.layout.Pane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javafx.scene.text.Text</a:t>
            </a:r>
            <a:r>
              <a:rPr lang="en-US" altLang="en-US" dirty="0"/>
              <a:t>;</a:t>
            </a:r>
          </a:p>
          <a:p>
            <a:endParaRPr lang="en-US" altLang="en-US" dirty="0"/>
          </a:p>
          <a:p>
            <a:r>
              <a:rPr lang="en-US" altLang="en-US" dirty="0"/>
              <a:t>public class </a:t>
            </a:r>
            <a:r>
              <a:rPr lang="en-US" altLang="en-US" dirty="0" err="1"/>
              <a:t>ScrollBarDemo</a:t>
            </a:r>
            <a:r>
              <a:rPr lang="en-US" altLang="en-US" dirty="0"/>
              <a:t> extends Application {</a:t>
            </a:r>
          </a:p>
          <a:p>
            <a:r>
              <a:rPr lang="en-US" altLang="en-US" dirty="0"/>
              <a:t>  @Override // Override the start method in the Application class</a:t>
            </a:r>
          </a:p>
          <a:p>
            <a:r>
              <a:rPr lang="en-US" altLang="en-US" dirty="0"/>
              <a:t>  public void start(Stage </a:t>
            </a:r>
            <a:r>
              <a:rPr lang="en-US" altLang="en-US" dirty="0" err="1"/>
              <a:t>primaryStage</a:t>
            </a:r>
            <a:r>
              <a:rPr lang="en-US" altLang="en-US" dirty="0"/>
              <a:t>) {</a:t>
            </a:r>
          </a:p>
          <a:p>
            <a:r>
              <a:rPr lang="en-US" altLang="en-US" dirty="0"/>
              <a:t>    Text text = new Text(20, 20, "JavaFX Programming");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ScrollBar</a:t>
            </a:r>
            <a:r>
              <a:rPr lang="en-US" altLang="en-US" dirty="0"/>
              <a:t> </a:t>
            </a:r>
            <a:r>
              <a:rPr lang="en-US" altLang="en-US" dirty="0" err="1"/>
              <a:t>sbHorizontal</a:t>
            </a:r>
            <a:r>
              <a:rPr lang="en-US" altLang="en-US" dirty="0"/>
              <a:t> = new </a:t>
            </a:r>
            <a:r>
              <a:rPr lang="en-US" altLang="en-US" dirty="0" err="1"/>
              <a:t>ScrollBar</a:t>
            </a:r>
            <a:r>
              <a:rPr lang="en-US" altLang="en-US" dirty="0"/>
              <a:t>();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ScrollBar</a:t>
            </a:r>
            <a:r>
              <a:rPr lang="en-US" altLang="en-US" dirty="0"/>
              <a:t> </a:t>
            </a:r>
            <a:r>
              <a:rPr lang="en-US" altLang="en-US" dirty="0" err="1"/>
              <a:t>sbVertical</a:t>
            </a:r>
            <a:r>
              <a:rPr lang="en-US" altLang="en-US" dirty="0"/>
              <a:t> = new </a:t>
            </a:r>
            <a:r>
              <a:rPr lang="en-US" altLang="en-US" dirty="0" err="1"/>
              <a:t>ScrollBar</a:t>
            </a:r>
            <a:r>
              <a:rPr lang="en-US" altLang="en-US" dirty="0"/>
              <a:t>();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sbVertical.setOrientation</a:t>
            </a:r>
            <a:r>
              <a:rPr lang="en-US" altLang="en-US" dirty="0"/>
              <a:t>(</a:t>
            </a:r>
            <a:r>
              <a:rPr lang="en-US" altLang="en-US" dirty="0" err="1"/>
              <a:t>Orientation.VERTICAL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// Create a text in a pane</a:t>
            </a:r>
          </a:p>
          <a:p>
            <a:r>
              <a:rPr lang="en-US" altLang="en-US" dirty="0"/>
              <a:t>    Pane </a:t>
            </a:r>
            <a:r>
              <a:rPr lang="en-US" altLang="en-US" dirty="0" err="1"/>
              <a:t>paneForText</a:t>
            </a:r>
            <a:r>
              <a:rPr lang="en-US" altLang="en-US" dirty="0"/>
              <a:t> = new Pane();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paneForText.getChildren</a:t>
            </a:r>
            <a:r>
              <a:rPr lang="en-US" altLang="en-US" dirty="0"/>
              <a:t>().add(text);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// Create a border pane to hold text and scroll bars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BorderPane</a:t>
            </a:r>
            <a:r>
              <a:rPr lang="en-US" altLang="en-US" dirty="0"/>
              <a:t> pane = new </a:t>
            </a:r>
            <a:r>
              <a:rPr lang="en-US" altLang="en-US" dirty="0" err="1"/>
              <a:t>BorderPane</a:t>
            </a:r>
            <a:r>
              <a:rPr lang="en-US" altLang="en-US" dirty="0"/>
              <a:t>();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pane.setCenter</a:t>
            </a:r>
            <a:r>
              <a:rPr lang="en-US" altLang="en-US" dirty="0"/>
              <a:t>(</a:t>
            </a:r>
            <a:r>
              <a:rPr lang="en-US" altLang="en-US" dirty="0" err="1"/>
              <a:t>paneForText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pane.setBottom</a:t>
            </a:r>
            <a:r>
              <a:rPr lang="en-US" altLang="en-US" dirty="0"/>
              <a:t>(</a:t>
            </a:r>
            <a:r>
              <a:rPr lang="en-US" altLang="en-US" dirty="0" err="1"/>
              <a:t>sbHorizontal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pane.setRight</a:t>
            </a:r>
            <a:r>
              <a:rPr lang="en-US" altLang="en-US" dirty="0"/>
              <a:t>(</a:t>
            </a:r>
            <a:r>
              <a:rPr lang="en-US" altLang="en-US" dirty="0" err="1"/>
              <a:t>sbVertical</a:t>
            </a:r>
            <a:r>
              <a:rPr lang="en-US" altLang="en-US" dirty="0"/>
              <a:t>);</a:t>
            </a:r>
          </a:p>
          <a:p>
            <a:endParaRPr lang="en-US" altLang="en-US" dirty="0"/>
          </a:p>
          <a:p>
            <a:r>
              <a:rPr lang="en-US" altLang="en-US" dirty="0"/>
              <a:t>    // Listener for horizontal scroll bar value change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sbHorizontal.valueProperty</a:t>
            </a:r>
            <a:r>
              <a:rPr lang="en-US" altLang="en-US" dirty="0"/>
              <a:t>().</a:t>
            </a:r>
            <a:r>
              <a:rPr lang="en-US" altLang="en-US" dirty="0" err="1"/>
              <a:t>addListener</a:t>
            </a:r>
            <a:r>
              <a:rPr lang="en-US" altLang="en-US" dirty="0"/>
              <a:t>(</a:t>
            </a:r>
            <a:r>
              <a:rPr lang="en-US" altLang="en-US" dirty="0" err="1"/>
              <a:t>ov</a:t>
            </a:r>
            <a:r>
              <a:rPr lang="en-US" altLang="en-US" dirty="0"/>
              <a:t> -&gt; </a:t>
            </a:r>
          </a:p>
          <a:p>
            <a:r>
              <a:rPr lang="en-US" altLang="en-US" dirty="0"/>
              <a:t>      </a:t>
            </a:r>
            <a:r>
              <a:rPr lang="en-US" altLang="en-US" dirty="0" err="1"/>
              <a:t>text.setX</a:t>
            </a:r>
            <a:r>
              <a:rPr lang="en-US" altLang="en-US" dirty="0"/>
              <a:t>(</a:t>
            </a:r>
            <a:r>
              <a:rPr lang="en-US" altLang="en-US" dirty="0" err="1"/>
              <a:t>sbHorizontal.getValue</a:t>
            </a:r>
            <a:r>
              <a:rPr lang="en-US" altLang="en-US" dirty="0"/>
              <a:t>() * </a:t>
            </a:r>
            <a:r>
              <a:rPr lang="en-US" altLang="en-US" dirty="0" err="1"/>
              <a:t>paneForText.getWidth</a:t>
            </a:r>
            <a:r>
              <a:rPr lang="en-US" altLang="en-US" dirty="0"/>
              <a:t>() /</a:t>
            </a:r>
          </a:p>
          <a:p>
            <a:r>
              <a:rPr lang="en-US" altLang="en-US" dirty="0"/>
              <a:t>        </a:t>
            </a:r>
            <a:r>
              <a:rPr lang="en-US" altLang="en-US" dirty="0" err="1"/>
              <a:t>sbHorizontal.getMax</a:t>
            </a:r>
            <a:r>
              <a:rPr lang="en-US" altLang="en-US" dirty="0"/>
              <a:t>()));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// Listener for vertical scroll bar value change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sbVertical.valueProperty</a:t>
            </a:r>
            <a:r>
              <a:rPr lang="en-US" altLang="en-US" dirty="0"/>
              <a:t>().</a:t>
            </a:r>
            <a:r>
              <a:rPr lang="en-US" altLang="en-US" dirty="0" err="1"/>
              <a:t>addListener</a:t>
            </a:r>
            <a:r>
              <a:rPr lang="en-US" altLang="en-US" dirty="0"/>
              <a:t>(</a:t>
            </a:r>
            <a:r>
              <a:rPr lang="en-US" altLang="en-US" dirty="0" err="1"/>
              <a:t>ov</a:t>
            </a:r>
            <a:r>
              <a:rPr lang="en-US" altLang="en-US" dirty="0"/>
              <a:t> -&gt; </a:t>
            </a:r>
          </a:p>
          <a:p>
            <a:r>
              <a:rPr lang="en-US" altLang="en-US" dirty="0"/>
              <a:t>      </a:t>
            </a:r>
            <a:r>
              <a:rPr lang="en-US" altLang="en-US" dirty="0" err="1"/>
              <a:t>text.setY</a:t>
            </a:r>
            <a:r>
              <a:rPr lang="en-US" altLang="en-US" dirty="0"/>
              <a:t>(</a:t>
            </a:r>
            <a:r>
              <a:rPr lang="en-US" altLang="en-US" dirty="0" err="1"/>
              <a:t>sbVertical.getValue</a:t>
            </a:r>
            <a:r>
              <a:rPr lang="en-US" altLang="en-US" dirty="0"/>
              <a:t>() * </a:t>
            </a:r>
            <a:r>
              <a:rPr lang="en-US" altLang="en-US" dirty="0" err="1"/>
              <a:t>paneForText.getHeight</a:t>
            </a:r>
            <a:r>
              <a:rPr lang="en-US" altLang="en-US" dirty="0"/>
              <a:t>() /</a:t>
            </a:r>
          </a:p>
          <a:p>
            <a:r>
              <a:rPr lang="en-US" altLang="en-US" dirty="0"/>
              <a:t>        </a:t>
            </a:r>
            <a:r>
              <a:rPr lang="en-US" altLang="en-US" dirty="0" err="1"/>
              <a:t>sbVertical.getMax</a:t>
            </a:r>
            <a:r>
              <a:rPr lang="en-US" altLang="en-US" dirty="0"/>
              <a:t>()));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// Create a scene and place it in the stage</a:t>
            </a:r>
          </a:p>
          <a:p>
            <a:r>
              <a:rPr lang="en-US" altLang="en-US" dirty="0"/>
              <a:t>    Scene scene = new Scene(pane, 450, 170);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primaryStage.setTitle</a:t>
            </a:r>
            <a:r>
              <a:rPr lang="en-US" altLang="en-US" dirty="0"/>
              <a:t>("</a:t>
            </a:r>
            <a:r>
              <a:rPr lang="en-US" altLang="en-US" dirty="0" err="1"/>
              <a:t>ScrollBarDemo</a:t>
            </a:r>
            <a:r>
              <a:rPr lang="en-US" altLang="en-US" dirty="0"/>
              <a:t>"); // Set the stage title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primaryStage.setScene</a:t>
            </a:r>
            <a:r>
              <a:rPr lang="en-US" altLang="en-US" dirty="0"/>
              <a:t>(scene); // Place the scene in the stage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primaryStage.show</a:t>
            </a:r>
            <a:r>
              <a:rPr lang="en-US" altLang="en-US" dirty="0"/>
              <a:t>(); // Display the stage</a:t>
            </a:r>
          </a:p>
          <a:p>
            <a:r>
              <a:rPr lang="en-US" altLang="en-US" dirty="0"/>
              <a:t>  }</a:t>
            </a:r>
          </a:p>
          <a:p>
            <a:endParaRPr lang="en-US" altLang="en-US" dirty="0"/>
          </a:p>
          <a:p>
            <a:r>
              <a:rPr lang="en-US" altLang="en-US" dirty="0"/>
              <a:t>  /**</a:t>
            </a:r>
          </a:p>
          <a:p>
            <a:r>
              <a:rPr lang="en-US" altLang="en-US" dirty="0"/>
              <a:t>   * The main method is only needed for the IDE with limited</a:t>
            </a:r>
          </a:p>
          <a:p>
            <a:r>
              <a:rPr lang="en-US" altLang="en-US" dirty="0"/>
              <a:t>   * JavaFX support. Not needed for running from the command line.</a:t>
            </a:r>
          </a:p>
          <a:p>
            <a:r>
              <a:rPr lang="en-US" altLang="en-US" dirty="0"/>
              <a:t>   */</a:t>
            </a:r>
          </a:p>
          <a:p>
            <a:r>
              <a:rPr lang="en-US" altLang="en-US" dirty="0"/>
              <a:t>  public static void main(String[] </a:t>
            </a:r>
            <a:r>
              <a:rPr lang="en-US" altLang="en-US" dirty="0" err="1"/>
              <a:t>args</a:t>
            </a:r>
            <a:r>
              <a:rPr lang="en-US" altLang="en-US" dirty="0"/>
              <a:t>) {</a:t>
            </a:r>
          </a:p>
          <a:p>
            <a:r>
              <a:rPr lang="en-US" altLang="en-US" dirty="0"/>
              <a:t>    launch(</a:t>
            </a:r>
            <a:r>
              <a:rPr lang="en-US" altLang="en-US" dirty="0" err="1"/>
              <a:t>args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}</a:t>
            </a:r>
          </a:p>
          <a:p>
            <a:r>
              <a:rPr lang="en-US" alt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36106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21DCA490-4046-9249-8D38-DE7926B3E0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85612E-5D16-6343-8A88-5EB55AC02222}" type="slidenum">
              <a:rPr lang="en-US" altLang="en-US" sz="1000"/>
              <a:pPr>
                <a:spcBef>
                  <a:spcPct val="0"/>
                </a:spcBef>
              </a:pPr>
              <a:t>11</a:t>
            </a:fld>
            <a:endParaRPr lang="en-US" altLang="en-US" sz="10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535E299-141D-E945-94F0-2BE8195E1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EBADA50-1ACB-AB46-ABCA-3F6C3E762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992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FD27151-C51A-1940-BFD9-B5BC74ACD4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04BD16-1D06-4D4B-A0D8-E1BEC4712192}" type="slidenum">
              <a:rPr lang="en-US" altLang="en-US" sz="1000"/>
              <a:pPr>
                <a:spcBef>
                  <a:spcPct val="0"/>
                </a:spcBef>
              </a:pPr>
              <a:t>12</a:t>
            </a:fld>
            <a:endParaRPr lang="en-US" altLang="en-US" sz="10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FF063B9-8AAC-1D45-87AD-D587846E74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D45688FA-2F8F-E04D-84CB-CB26150EB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404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9AC4B486-F3B3-F94B-95DC-673035A538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A5AE2D-AB9E-894B-A73C-3A80819DB440}" type="slidenum">
              <a:rPr lang="en-US" altLang="en-US" sz="1000"/>
              <a:pPr>
                <a:spcBef>
                  <a:spcPct val="0"/>
                </a:spcBef>
              </a:pPr>
              <a:t>13</a:t>
            </a:fld>
            <a:endParaRPr lang="en-US" altLang="en-US" sz="10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87FE5B8-4CC4-4347-A044-BF3A7E1E56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AC0FCBD6-C423-7243-B33E-CCF18DBCF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javafx.application.Application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javafx.stage.Stage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javafx.geometry.Orientation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javafx.scene.Scene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javafx.scene.control.Slider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javafx.scene.layout.BorderPane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javafx.scene.layout.Pane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javafx.scene.text.Text</a:t>
            </a:r>
            <a:r>
              <a:rPr lang="en-US" altLang="en-US" dirty="0"/>
              <a:t>;</a:t>
            </a:r>
          </a:p>
          <a:p>
            <a:endParaRPr lang="en-US" altLang="en-US" dirty="0"/>
          </a:p>
          <a:p>
            <a:r>
              <a:rPr lang="en-US" altLang="en-US" dirty="0"/>
              <a:t>public class </a:t>
            </a:r>
            <a:r>
              <a:rPr lang="en-US" altLang="en-US" dirty="0" err="1"/>
              <a:t>SliderDemo</a:t>
            </a:r>
            <a:r>
              <a:rPr lang="en-US" altLang="en-US" dirty="0"/>
              <a:t> extends Application {</a:t>
            </a:r>
          </a:p>
          <a:p>
            <a:r>
              <a:rPr lang="en-US" altLang="en-US" dirty="0"/>
              <a:t>  @Override // Override the start method in the Application class</a:t>
            </a:r>
          </a:p>
          <a:p>
            <a:r>
              <a:rPr lang="en-US" altLang="en-US" dirty="0"/>
              <a:t>  public void start(Stage </a:t>
            </a:r>
            <a:r>
              <a:rPr lang="en-US" altLang="en-US" dirty="0" err="1"/>
              <a:t>primaryStage</a:t>
            </a:r>
            <a:r>
              <a:rPr lang="en-US" altLang="en-US" dirty="0"/>
              <a:t>) {</a:t>
            </a:r>
          </a:p>
          <a:p>
            <a:r>
              <a:rPr lang="en-US" altLang="en-US" dirty="0"/>
              <a:t>    Text text = new Text(20, 20, "JavaFX Programming");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Slider </a:t>
            </a:r>
            <a:r>
              <a:rPr lang="en-US" altLang="en-US" dirty="0" err="1"/>
              <a:t>slHorizontal</a:t>
            </a:r>
            <a:r>
              <a:rPr lang="en-US" altLang="en-US" dirty="0"/>
              <a:t> = new Slider();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slHorizontal.setShowTickLabels</a:t>
            </a:r>
            <a:r>
              <a:rPr lang="en-US" altLang="en-US" dirty="0"/>
              <a:t>(true);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slHorizontal.setShowTickMarks</a:t>
            </a:r>
            <a:r>
              <a:rPr lang="en-US" altLang="en-US" dirty="0"/>
              <a:t>(true);    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Slider </a:t>
            </a:r>
            <a:r>
              <a:rPr lang="en-US" altLang="en-US" dirty="0" err="1"/>
              <a:t>slVertical</a:t>
            </a:r>
            <a:r>
              <a:rPr lang="en-US" altLang="en-US" dirty="0"/>
              <a:t> = new Slider();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slVertical.setOrientation</a:t>
            </a:r>
            <a:r>
              <a:rPr lang="en-US" altLang="en-US" dirty="0"/>
              <a:t>(</a:t>
            </a:r>
            <a:r>
              <a:rPr lang="en-US" altLang="en-US" dirty="0" err="1"/>
              <a:t>Orientation.VERTICAL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slVertical.setShowTickLabels</a:t>
            </a:r>
            <a:r>
              <a:rPr lang="en-US" altLang="en-US" dirty="0"/>
              <a:t>(true);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slVertical.setShowTickMarks</a:t>
            </a:r>
            <a:r>
              <a:rPr lang="en-US" altLang="en-US" dirty="0"/>
              <a:t>(true);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slVertical.setValue</a:t>
            </a:r>
            <a:r>
              <a:rPr lang="en-US" altLang="en-US" dirty="0"/>
              <a:t>(100);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// Create a text in a pane</a:t>
            </a:r>
          </a:p>
          <a:p>
            <a:r>
              <a:rPr lang="en-US" altLang="en-US" dirty="0"/>
              <a:t>    Pane </a:t>
            </a:r>
            <a:r>
              <a:rPr lang="en-US" altLang="en-US" dirty="0" err="1"/>
              <a:t>paneForText</a:t>
            </a:r>
            <a:r>
              <a:rPr lang="en-US" altLang="en-US" dirty="0"/>
              <a:t> = new Pane();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paneForText.getChildren</a:t>
            </a:r>
            <a:r>
              <a:rPr lang="en-US" altLang="en-US" dirty="0"/>
              <a:t>().add(text);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// Create a border pane to hold text and scroll bars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BorderPane</a:t>
            </a:r>
            <a:r>
              <a:rPr lang="en-US" altLang="en-US" dirty="0"/>
              <a:t> pane = new </a:t>
            </a:r>
            <a:r>
              <a:rPr lang="en-US" altLang="en-US" dirty="0" err="1"/>
              <a:t>BorderPane</a:t>
            </a:r>
            <a:r>
              <a:rPr lang="en-US" altLang="en-US" dirty="0"/>
              <a:t>();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pane.setCenter</a:t>
            </a:r>
            <a:r>
              <a:rPr lang="en-US" altLang="en-US" dirty="0"/>
              <a:t>(</a:t>
            </a:r>
            <a:r>
              <a:rPr lang="en-US" altLang="en-US" dirty="0" err="1"/>
              <a:t>paneForText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pane.setBottom</a:t>
            </a:r>
            <a:r>
              <a:rPr lang="en-US" altLang="en-US" dirty="0"/>
              <a:t>(</a:t>
            </a:r>
            <a:r>
              <a:rPr lang="en-US" altLang="en-US" dirty="0" err="1"/>
              <a:t>slHorizontal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pane.setRight</a:t>
            </a:r>
            <a:r>
              <a:rPr lang="en-US" altLang="en-US" dirty="0"/>
              <a:t>(</a:t>
            </a:r>
            <a:r>
              <a:rPr lang="en-US" altLang="en-US" dirty="0" err="1"/>
              <a:t>slVertical</a:t>
            </a:r>
            <a:r>
              <a:rPr lang="en-US" altLang="en-US" dirty="0"/>
              <a:t>);</a:t>
            </a:r>
          </a:p>
          <a:p>
            <a:endParaRPr lang="en-US" altLang="en-US" dirty="0"/>
          </a:p>
          <a:p>
            <a:r>
              <a:rPr lang="en-US" altLang="en-US" dirty="0"/>
              <a:t>    </a:t>
            </a:r>
            <a:r>
              <a:rPr lang="en-US" altLang="en-US" dirty="0" err="1"/>
              <a:t>slHorizontal.valueProperty</a:t>
            </a:r>
            <a:r>
              <a:rPr lang="en-US" altLang="en-US" dirty="0"/>
              <a:t>().</a:t>
            </a:r>
            <a:r>
              <a:rPr lang="en-US" altLang="en-US" dirty="0" err="1"/>
              <a:t>addListener</a:t>
            </a:r>
            <a:r>
              <a:rPr lang="en-US" altLang="en-US" dirty="0"/>
              <a:t>(</a:t>
            </a:r>
            <a:r>
              <a:rPr lang="en-US" altLang="en-US" dirty="0" err="1"/>
              <a:t>ov</a:t>
            </a:r>
            <a:r>
              <a:rPr lang="en-US" altLang="en-US" dirty="0"/>
              <a:t> -&gt; </a:t>
            </a:r>
          </a:p>
          <a:p>
            <a:r>
              <a:rPr lang="en-US" altLang="en-US" dirty="0"/>
              <a:t>      </a:t>
            </a:r>
            <a:r>
              <a:rPr lang="en-US" altLang="en-US" dirty="0" err="1"/>
              <a:t>text.setX</a:t>
            </a:r>
            <a:r>
              <a:rPr lang="en-US" altLang="en-US" dirty="0"/>
              <a:t>(</a:t>
            </a:r>
            <a:r>
              <a:rPr lang="en-US" altLang="en-US" dirty="0" err="1"/>
              <a:t>slHorizontal.getValue</a:t>
            </a:r>
            <a:r>
              <a:rPr lang="en-US" altLang="en-US" dirty="0"/>
              <a:t>() * </a:t>
            </a:r>
            <a:r>
              <a:rPr lang="en-US" altLang="en-US" dirty="0" err="1"/>
              <a:t>paneForText.getWidth</a:t>
            </a:r>
            <a:r>
              <a:rPr lang="en-US" altLang="en-US" dirty="0"/>
              <a:t>() /</a:t>
            </a:r>
          </a:p>
          <a:p>
            <a:r>
              <a:rPr lang="en-US" altLang="en-US" dirty="0"/>
              <a:t>        </a:t>
            </a:r>
            <a:r>
              <a:rPr lang="en-US" altLang="en-US" dirty="0" err="1"/>
              <a:t>slHorizontal.getMax</a:t>
            </a:r>
            <a:r>
              <a:rPr lang="en-US" altLang="en-US" dirty="0"/>
              <a:t>()));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slVertical.valueProperty</a:t>
            </a:r>
            <a:r>
              <a:rPr lang="en-US" altLang="en-US" dirty="0"/>
              <a:t>().</a:t>
            </a:r>
            <a:r>
              <a:rPr lang="en-US" altLang="en-US" dirty="0" err="1"/>
              <a:t>addListener</a:t>
            </a:r>
            <a:r>
              <a:rPr lang="en-US" altLang="en-US" dirty="0"/>
              <a:t>(</a:t>
            </a:r>
            <a:r>
              <a:rPr lang="en-US" altLang="en-US" dirty="0" err="1"/>
              <a:t>ov</a:t>
            </a:r>
            <a:r>
              <a:rPr lang="en-US" altLang="en-US" dirty="0"/>
              <a:t> -&gt; </a:t>
            </a:r>
          </a:p>
          <a:p>
            <a:r>
              <a:rPr lang="en-US" altLang="en-US" dirty="0"/>
              <a:t>      </a:t>
            </a:r>
            <a:r>
              <a:rPr lang="en-US" altLang="en-US" dirty="0" err="1"/>
              <a:t>text.setY</a:t>
            </a:r>
            <a:r>
              <a:rPr lang="en-US" altLang="en-US" dirty="0"/>
              <a:t>((</a:t>
            </a:r>
            <a:r>
              <a:rPr lang="en-US" altLang="en-US" dirty="0" err="1"/>
              <a:t>slVertical.getMax</a:t>
            </a:r>
            <a:r>
              <a:rPr lang="en-US" altLang="en-US" dirty="0"/>
              <a:t>() - </a:t>
            </a:r>
            <a:r>
              <a:rPr lang="en-US" altLang="en-US" dirty="0" err="1"/>
              <a:t>slVertical.getValue</a:t>
            </a:r>
            <a:r>
              <a:rPr lang="en-US" altLang="en-US" dirty="0"/>
              <a:t>()) </a:t>
            </a:r>
          </a:p>
          <a:p>
            <a:r>
              <a:rPr lang="en-US" altLang="en-US" dirty="0"/>
              <a:t>        * </a:t>
            </a:r>
            <a:r>
              <a:rPr lang="en-US" altLang="en-US" dirty="0" err="1"/>
              <a:t>paneForText.getHeight</a:t>
            </a:r>
            <a:r>
              <a:rPr lang="en-US" altLang="en-US" dirty="0"/>
              <a:t>() / </a:t>
            </a:r>
            <a:r>
              <a:rPr lang="en-US" altLang="en-US" dirty="0" err="1"/>
              <a:t>slVertical.getMax</a:t>
            </a:r>
            <a:r>
              <a:rPr lang="en-US" altLang="en-US" dirty="0"/>
              <a:t>()));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// Create a scene and place it in the stage</a:t>
            </a:r>
          </a:p>
          <a:p>
            <a:r>
              <a:rPr lang="en-US" altLang="en-US" dirty="0"/>
              <a:t>    Scene scene = new Scene(pane, 450, 170);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primaryStage.setTitle</a:t>
            </a:r>
            <a:r>
              <a:rPr lang="en-US" altLang="en-US" dirty="0"/>
              <a:t>("</a:t>
            </a:r>
            <a:r>
              <a:rPr lang="en-US" altLang="en-US" dirty="0" err="1"/>
              <a:t>SliderDemo</a:t>
            </a:r>
            <a:r>
              <a:rPr lang="en-US" altLang="en-US" dirty="0"/>
              <a:t>"); // Set the stage title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primaryStage.setScene</a:t>
            </a:r>
            <a:r>
              <a:rPr lang="en-US" altLang="en-US" dirty="0"/>
              <a:t>(scene); // Place the scene in the stage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primaryStage.show</a:t>
            </a:r>
            <a:r>
              <a:rPr lang="en-US" altLang="en-US" dirty="0"/>
              <a:t>(); // Display the stage   </a:t>
            </a:r>
          </a:p>
          <a:p>
            <a:r>
              <a:rPr lang="en-US" altLang="en-US" dirty="0"/>
              <a:t>  }</a:t>
            </a:r>
          </a:p>
          <a:p>
            <a:endParaRPr lang="en-US" altLang="en-US" dirty="0"/>
          </a:p>
          <a:p>
            <a:r>
              <a:rPr lang="en-US" altLang="en-US" dirty="0"/>
              <a:t>  /**</a:t>
            </a:r>
          </a:p>
          <a:p>
            <a:r>
              <a:rPr lang="en-US" altLang="en-US" dirty="0"/>
              <a:t>   * The main method is only needed for the IDE with limited</a:t>
            </a:r>
          </a:p>
          <a:p>
            <a:r>
              <a:rPr lang="en-US" altLang="en-US" dirty="0"/>
              <a:t>   * JavaFX support. Not needed for running from the command line.</a:t>
            </a:r>
          </a:p>
          <a:p>
            <a:r>
              <a:rPr lang="en-US" altLang="en-US" dirty="0"/>
              <a:t>   */</a:t>
            </a:r>
          </a:p>
          <a:p>
            <a:r>
              <a:rPr lang="en-US" altLang="en-US" dirty="0"/>
              <a:t>  public static void main(String[] </a:t>
            </a:r>
            <a:r>
              <a:rPr lang="en-US" altLang="en-US" dirty="0" err="1"/>
              <a:t>args</a:t>
            </a:r>
            <a:r>
              <a:rPr lang="en-US" altLang="en-US" dirty="0"/>
              <a:t>) {</a:t>
            </a:r>
          </a:p>
          <a:p>
            <a:r>
              <a:rPr lang="en-US" altLang="en-US" dirty="0"/>
              <a:t>    launch(</a:t>
            </a:r>
            <a:r>
              <a:rPr lang="en-US" altLang="en-US" dirty="0" err="1"/>
              <a:t>args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}</a:t>
            </a:r>
          </a:p>
          <a:p>
            <a:r>
              <a:rPr lang="en-US" alt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1034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1EF847C8-27A4-DC47-926A-0D6FAAF5E5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64B56B-DA82-D542-BE73-46D9C93D374C}" type="slidenum">
              <a:rPr lang="en-US" altLang="en-US" sz="1000"/>
              <a:pPr>
                <a:spcBef>
                  <a:spcPct val="0"/>
                </a:spcBef>
              </a:pPr>
              <a:t>2</a:t>
            </a:fld>
            <a:endParaRPr lang="en-US" altLang="en-US" sz="10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89B93046-24C4-4F40-B92F-6BA1832EF7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C78348E9-1D70-764C-B579-F6CE2D337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11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BB12C38E-57E8-724E-B9E0-A8E62EDEB6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D2DF47D-22F8-5E49-8640-E98E1C4DC2DA}" type="slidenum">
              <a:rPr lang="en-US" altLang="en-US" sz="1000"/>
              <a:pPr>
                <a:spcBef>
                  <a:spcPct val="0"/>
                </a:spcBef>
              </a:pPr>
              <a:t>3</a:t>
            </a:fld>
            <a:endParaRPr lang="en-US" altLang="en-US" sz="10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A634940-88A1-7942-AF4E-D3062F99C1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04A10B1-B173-1941-A545-A95D81DDA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09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69F3799A-8429-E644-B599-9EAA65A4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639C7E1-21DC-7F4B-848A-6A380BA8E610}" type="slidenum">
              <a:rPr lang="en-US" altLang="en-US" sz="1000"/>
              <a:pPr>
                <a:spcBef>
                  <a:spcPct val="0"/>
                </a:spcBef>
              </a:pPr>
              <a:t>4</a:t>
            </a:fld>
            <a:endParaRPr lang="en-US" altLang="en-US" sz="10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34DDFAAD-D673-3A46-8B8C-FD8993DA53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91027D4C-5A62-9C4D-832A-BE31CDE8B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911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5C0CC02E-5B68-C443-8268-D91A93E4B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0DF418-A726-CA4C-8E56-721649C385E0}" type="slidenum">
              <a:rPr lang="en-US" altLang="en-US" sz="1000"/>
              <a:pPr>
                <a:spcBef>
                  <a:spcPct val="0"/>
                </a:spcBef>
              </a:pPr>
              <a:t>5</a:t>
            </a:fld>
            <a:endParaRPr lang="en-US" altLang="en-US" sz="10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C05884EF-C8EE-0D41-98EC-DB5DE6D327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CAD3F7D-CD00-A540-B018-B2CB3ADC8B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javafx.application.Application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javafx.stage.Stage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javafx.collections.FXCollections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javafx.collections.ObservableList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javafx.scene.Scene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javafx.scene.control.ComboBox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javafx.scene.control.Label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javafx.scene.image.ImageView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javafx.scene.layout.BorderPane</a:t>
            </a:r>
            <a:r>
              <a:rPr lang="en-US" altLang="en-US" dirty="0"/>
              <a:t>;</a:t>
            </a:r>
          </a:p>
          <a:p>
            <a:endParaRPr lang="en-US" altLang="en-US" dirty="0"/>
          </a:p>
          <a:p>
            <a:r>
              <a:rPr lang="en-US" altLang="en-US" dirty="0"/>
              <a:t>public class </a:t>
            </a:r>
            <a:r>
              <a:rPr lang="en-US" altLang="en-US" dirty="0" err="1"/>
              <a:t>ComboBoxDemo</a:t>
            </a:r>
            <a:r>
              <a:rPr lang="en-US" altLang="en-US" dirty="0"/>
              <a:t> extends Application {</a:t>
            </a:r>
          </a:p>
          <a:p>
            <a:r>
              <a:rPr lang="en-US" altLang="en-US" dirty="0"/>
              <a:t>  // Declare an array of Strings for flag titles</a:t>
            </a:r>
          </a:p>
          <a:p>
            <a:r>
              <a:rPr lang="en-US" altLang="en-US" dirty="0"/>
              <a:t>  private String[] </a:t>
            </a:r>
            <a:r>
              <a:rPr lang="en-US" altLang="en-US" dirty="0" err="1"/>
              <a:t>flagTitles</a:t>
            </a:r>
            <a:r>
              <a:rPr lang="en-US" altLang="en-US" dirty="0"/>
              <a:t> = {"Canada", "China", "Denmark", </a:t>
            </a:r>
          </a:p>
          <a:p>
            <a:r>
              <a:rPr lang="en-US" altLang="en-US" dirty="0"/>
              <a:t>    "France", "Germany", "India", "Norway", "United Kingdom",</a:t>
            </a:r>
          </a:p>
          <a:p>
            <a:r>
              <a:rPr lang="en-US" altLang="en-US" dirty="0"/>
              <a:t>    "United States of America"};</a:t>
            </a:r>
          </a:p>
          <a:p>
            <a:endParaRPr lang="en-US" altLang="en-US" dirty="0"/>
          </a:p>
          <a:p>
            <a:r>
              <a:rPr lang="en-US" altLang="en-US" dirty="0"/>
              <a:t>  // Declare an </a:t>
            </a:r>
            <a:r>
              <a:rPr lang="en-US" altLang="en-US" dirty="0" err="1"/>
              <a:t>ImageView</a:t>
            </a:r>
            <a:r>
              <a:rPr lang="en-US" altLang="en-US" dirty="0"/>
              <a:t> array for the national flags of 9 countries</a:t>
            </a:r>
          </a:p>
          <a:p>
            <a:r>
              <a:rPr lang="en-US" altLang="en-US" dirty="0"/>
              <a:t>  private </a:t>
            </a:r>
            <a:r>
              <a:rPr lang="en-US" altLang="en-US" dirty="0" err="1"/>
              <a:t>ImageView</a:t>
            </a:r>
            <a:r>
              <a:rPr lang="en-US" altLang="en-US" dirty="0"/>
              <a:t>[] </a:t>
            </a:r>
            <a:r>
              <a:rPr lang="en-US" altLang="en-US" dirty="0" err="1"/>
              <a:t>flagImage</a:t>
            </a:r>
            <a:r>
              <a:rPr lang="en-US" altLang="en-US" dirty="0"/>
              <a:t> = {new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ca.gif</a:t>
            </a:r>
            <a:r>
              <a:rPr lang="en-US" altLang="en-US" dirty="0"/>
              <a:t>"),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china.gif</a:t>
            </a:r>
            <a:r>
              <a:rPr lang="en-US" altLang="en-US" dirty="0"/>
              <a:t>"), 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denmark.gif</a:t>
            </a:r>
            <a:r>
              <a:rPr lang="en-US" altLang="en-US" dirty="0"/>
              <a:t>"), 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fr.gif</a:t>
            </a:r>
            <a:r>
              <a:rPr lang="en-US" altLang="en-US" dirty="0"/>
              <a:t>"), 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germany.gif</a:t>
            </a:r>
            <a:r>
              <a:rPr lang="en-US" altLang="en-US" dirty="0"/>
              <a:t>"),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india.gif</a:t>
            </a:r>
            <a:r>
              <a:rPr lang="en-US" altLang="en-US" dirty="0"/>
              <a:t>"), 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norway.gif</a:t>
            </a:r>
            <a:r>
              <a:rPr lang="en-US" altLang="en-US" dirty="0"/>
              <a:t>"),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uk.gif</a:t>
            </a:r>
            <a:r>
              <a:rPr lang="en-US" altLang="en-US" dirty="0"/>
              <a:t>"),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us.gif</a:t>
            </a:r>
            <a:r>
              <a:rPr lang="en-US" altLang="en-US" dirty="0"/>
              <a:t>")};</a:t>
            </a:r>
          </a:p>
          <a:p>
            <a:endParaRPr lang="en-US" altLang="en-US" dirty="0"/>
          </a:p>
          <a:p>
            <a:r>
              <a:rPr lang="en-US" altLang="en-US" dirty="0"/>
              <a:t>  // Declare an array of strings for flag descriptions</a:t>
            </a:r>
          </a:p>
          <a:p>
            <a:r>
              <a:rPr lang="en-US" altLang="en-US" dirty="0"/>
              <a:t>  private String[] </a:t>
            </a:r>
            <a:r>
              <a:rPr lang="en-US" altLang="en-US" dirty="0" err="1"/>
              <a:t>flagDescription</a:t>
            </a:r>
            <a:r>
              <a:rPr lang="en-US" altLang="en-US" dirty="0"/>
              <a:t> = new String[9];</a:t>
            </a:r>
          </a:p>
          <a:p>
            <a:endParaRPr lang="en-US" altLang="en-US" dirty="0"/>
          </a:p>
          <a:p>
            <a:r>
              <a:rPr lang="en-US" altLang="en-US" dirty="0"/>
              <a:t>  // Declare and create a description pane</a:t>
            </a:r>
          </a:p>
          <a:p>
            <a:r>
              <a:rPr lang="en-US" altLang="en-US" dirty="0"/>
              <a:t>  private </a:t>
            </a:r>
            <a:r>
              <a:rPr lang="en-US" altLang="en-US" dirty="0" err="1"/>
              <a:t>DescriptionPane</a:t>
            </a:r>
            <a:r>
              <a:rPr lang="en-US" altLang="en-US" dirty="0"/>
              <a:t> </a:t>
            </a:r>
            <a:r>
              <a:rPr lang="en-US" altLang="en-US" dirty="0" err="1"/>
              <a:t>descriptionPane</a:t>
            </a:r>
            <a:r>
              <a:rPr lang="en-US" altLang="en-US" dirty="0"/>
              <a:t> = new </a:t>
            </a:r>
            <a:r>
              <a:rPr lang="en-US" altLang="en-US" dirty="0" err="1"/>
              <a:t>DescriptionPane</a:t>
            </a:r>
            <a:r>
              <a:rPr lang="en-US" altLang="en-US" dirty="0"/>
              <a:t>();</a:t>
            </a:r>
          </a:p>
          <a:p>
            <a:endParaRPr lang="en-US" altLang="en-US" dirty="0"/>
          </a:p>
          <a:p>
            <a:r>
              <a:rPr lang="en-US" altLang="en-US" dirty="0"/>
              <a:t>  // Create a combo box for selecting countries</a:t>
            </a:r>
          </a:p>
          <a:p>
            <a:r>
              <a:rPr lang="en-US" altLang="en-US" dirty="0"/>
              <a:t>  private </a:t>
            </a:r>
            <a:r>
              <a:rPr lang="en-US" altLang="en-US" dirty="0" err="1"/>
              <a:t>ComboBox</a:t>
            </a:r>
            <a:r>
              <a:rPr lang="en-US" altLang="en-US" dirty="0"/>
              <a:t>&lt;String&gt; </a:t>
            </a:r>
            <a:r>
              <a:rPr lang="en-US" altLang="en-US" dirty="0" err="1"/>
              <a:t>cbo</a:t>
            </a:r>
            <a:r>
              <a:rPr lang="en-US" altLang="en-US" dirty="0"/>
              <a:t> = new </a:t>
            </a:r>
            <a:r>
              <a:rPr lang="en-US" altLang="en-US" dirty="0" err="1"/>
              <a:t>ComboBox</a:t>
            </a:r>
            <a:r>
              <a:rPr lang="en-US" altLang="en-US" dirty="0"/>
              <a:t>&lt;&gt;(); // </a:t>
            </a:r>
            <a:r>
              <a:rPr lang="en-US" altLang="en-US" dirty="0" err="1"/>
              <a:t>flagTitles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  @Override // Override the start method in the Application class</a:t>
            </a:r>
          </a:p>
          <a:p>
            <a:r>
              <a:rPr lang="en-US" altLang="en-US" dirty="0"/>
              <a:t>  public void start(Stage </a:t>
            </a:r>
            <a:r>
              <a:rPr lang="en-US" altLang="en-US" dirty="0" err="1"/>
              <a:t>primaryStage</a:t>
            </a:r>
            <a:r>
              <a:rPr lang="en-US" altLang="en-US" dirty="0"/>
              <a:t>) {</a:t>
            </a:r>
          </a:p>
          <a:p>
            <a:r>
              <a:rPr lang="en-US" altLang="en-US" dirty="0"/>
              <a:t>    // Set text description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flagDescription</a:t>
            </a:r>
            <a:r>
              <a:rPr lang="en-US" altLang="en-US" dirty="0"/>
              <a:t>[0] = "The Canadian national flag ...";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flagDescription</a:t>
            </a:r>
            <a:r>
              <a:rPr lang="en-US" altLang="en-US" dirty="0"/>
              <a:t>[1] = "Description for China ... ";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flagDescription</a:t>
            </a:r>
            <a:r>
              <a:rPr lang="en-US" altLang="en-US" dirty="0"/>
              <a:t>[2] = "Description for Denmark ... ";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flagDescription</a:t>
            </a:r>
            <a:r>
              <a:rPr lang="en-US" altLang="en-US" dirty="0"/>
              <a:t>[3] = "Description for France ... ";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flagDescription</a:t>
            </a:r>
            <a:r>
              <a:rPr lang="en-US" altLang="en-US" dirty="0"/>
              <a:t>[4] = "Description for Germany ... ";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flagDescription</a:t>
            </a:r>
            <a:r>
              <a:rPr lang="en-US" altLang="en-US" dirty="0"/>
              <a:t>[5] = "Description for India ... ";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flagDescription</a:t>
            </a:r>
            <a:r>
              <a:rPr lang="en-US" altLang="en-US" dirty="0"/>
              <a:t>[6] = "Description for Norway ... ";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flagDescription</a:t>
            </a:r>
            <a:r>
              <a:rPr lang="en-US" altLang="en-US" dirty="0"/>
              <a:t>[7] = "Description for UK ... ";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flagDescription</a:t>
            </a:r>
            <a:r>
              <a:rPr lang="en-US" altLang="en-US" dirty="0"/>
              <a:t>[8] = "Description for US ... ";</a:t>
            </a:r>
          </a:p>
          <a:p>
            <a:endParaRPr lang="en-US" altLang="en-US" dirty="0"/>
          </a:p>
          <a:p>
            <a:r>
              <a:rPr lang="en-US" altLang="en-US" dirty="0"/>
              <a:t>    // Set the first country (Canada) for display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setDisplay</a:t>
            </a:r>
            <a:r>
              <a:rPr lang="en-US" altLang="en-US" dirty="0"/>
              <a:t>(0);</a:t>
            </a:r>
          </a:p>
          <a:p>
            <a:endParaRPr lang="en-US" altLang="en-US" dirty="0"/>
          </a:p>
          <a:p>
            <a:r>
              <a:rPr lang="en-US" altLang="en-US" dirty="0"/>
              <a:t>    // Add combo box and description pane to the border pane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BorderPane</a:t>
            </a:r>
            <a:r>
              <a:rPr lang="en-US" altLang="en-US" dirty="0"/>
              <a:t> pane = new </a:t>
            </a:r>
            <a:r>
              <a:rPr lang="en-US" altLang="en-US" dirty="0" err="1"/>
              <a:t>BorderPane</a:t>
            </a:r>
            <a:r>
              <a:rPr lang="en-US" altLang="en-US" dirty="0"/>
              <a:t>();</a:t>
            </a:r>
          </a:p>
          <a:p>
            <a:r>
              <a:rPr lang="en-US" altLang="en-US" dirty="0"/>
              <a:t>      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BorderPane</a:t>
            </a:r>
            <a:r>
              <a:rPr lang="en-US" altLang="en-US" dirty="0"/>
              <a:t> </a:t>
            </a:r>
            <a:r>
              <a:rPr lang="en-US" altLang="en-US" dirty="0" err="1"/>
              <a:t>paneForComboBox</a:t>
            </a:r>
            <a:r>
              <a:rPr lang="en-US" altLang="en-US" dirty="0"/>
              <a:t> = new </a:t>
            </a:r>
            <a:r>
              <a:rPr lang="en-US" altLang="en-US" dirty="0" err="1"/>
              <a:t>BorderPane</a:t>
            </a:r>
            <a:r>
              <a:rPr lang="en-US" altLang="en-US" dirty="0"/>
              <a:t>();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paneForComboBox.setLeft</a:t>
            </a:r>
            <a:r>
              <a:rPr lang="en-US" altLang="en-US" dirty="0"/>
              <a:t>(new Label("Select a country: "));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paneForComboBox.setCenter</a:t>
            </a:r>
            <a:r>
              <a:rPr lang="en-US" altLang="en-US" dirty="0"/>
              <a:t>(</a:t>
            </a:r>
            <a:r>
              <a:rPr lang="en-US" altLang="en-US" dirty="0" err="1"/>
              <a:t>cbo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pane.setTop</a:t>
            </a:r>
            <a:r>
              <a:rPr lang="en-US" altLang="en-US" dirty="0"/>
              <a:t>(</a:t>
            </a:r>
            <a:r>
              <a:rPr lang="en-US" altLang="en-US" dirty="0" err="1"/>
              <a:t>paneForComboBox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cbo.setPrefWidth</a:t>
            </a:r>
            <a:r>
              <a:rPr lang="en-US" altLang="en-US" dirty="0"/>
              <a:t>(400);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cbo.setValue</a:t>
            </a:r>
            <a:r>
              <a:rPr lang="en-US" altLang="en-US" dirty="0"/>
              <a:t>("Canada");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ObservableList</a:t>
            </a:r>
            <a:r>
              <a:rPr lang="en-US" altLang="en-US" dirty="0"/>
              <a:t>&lt;String&gt; items = </a:t>
            </a:r>
          </a:p>
          <a:p>
            <a:r>
              <a:rPr lang="en-US" altLang="en-US" dirty="0"/>
              <a:t>      </a:t>
            </a:r>
            <a:r>
              <a:rPr lang="en-US" altLang="en-US" dirty="0" err="1"/>
              <a:t>FXCollections.observableArrayList</a:t>
            </a:r>
            <a:r>
              <a:rPr lang="en-US" altLang="en-US" dirty="0"/>
              <a:t>(</a:t>
            </a:r>
            <a:r>
              <a:rPr lang="en-US" altLang="en-US" dirty="0" err="1"/>
              <a:t>flagTitles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cbo.getItems</a:t>
            </a:r>
            <a:r>
              <a:rPr lang="en-US" altLang="en-US" dirty="0"/>
              <a:t>().</a:t>
            </a:r>
            <a:r>
              <a:rPr lang="en-US" altLang="en-US" dirty="0" err="1"/>
              <a:t>addAll</a:t>
            </a:r>
            <a:r>
              <a:rPr lang="en-US" altLang="en-US" dirty="0"/>
              <a:t>(items); // Add items to combo box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pane.setCenter</a:t>
            </a:r>
            <a:r>
              <a:rPr lang="en-US" altLang="en-US" dirty="0"/>
              <a:t>(</a:t>
            </a:r>
            <a:r>
              <a:rPr lang="en-US" altLang="en-US" dirty="0" err="1"/>
              <a:t>descriptionPane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// Display the selected country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cbo.setOnAction</a:t>
            </a:r>
            <a:r>
              <a:rPr lang="en-US" altLang="en-US" dirty="0"/>
              <a:t>(e -&gt; </a:t>
            </a:r>
            <a:r>
              <a:rPr lang="en-US" altLang="en-US" dirty="0" err="1"/>
              <a:t>setDisplay</a:t>
            </a:r>
            <a:r>
              <a:rPr lang="en-US" altLang="en-US" dirty="0"/>
              <a:t>(</a:t>
            </a:r>
            <a:r>
              <a:rPr lang="en-US" altLang="en-US" dirty="0" err="1"/>
              <a:t>items.indexOf</a:t>
            </a:r>
            <a:r>
              <a:rPr lang="en-US" altLang="en-US" dirty="0"/>
              <a:t>(</a:t>
            </a:r>
            <a:r>
              <a:rPr lang="en-US" altLang="en-US" dirty="0" err="1"/>
              <a:t>cbo.getValue</a:t>
            </a:r>
            <a:r>
              <a:rPr lang="en-US" altLang="en-US" dirty="0"/>
              <a:t>())));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// Create a scene and place it in the stage</a:t>
            </a:r>
          </a:p>
          <a:p>
            <a:r>
              <a:rPr lang="en-US" altLang="en-US" dirty="0"/>
              <a:t>    Scene scene = new Scene(pane, 450, 170);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primaryStage.setTitle</a:t>
            </a:r>
            <a:r>
              <a:rPr lang="en-US" altLang="en-US" dirty="0"/>
              <a:t>("</a:t>
            </a:r>
            <a:r>
              <a:rPr lang="en-US" altLang="en-US" dirty="0" err="1"/>
              <a:t>ComboBoxDemo</a:t>
            </a:r>
            <a:r>
              <a:rPr lang="en-US" altLang="en-US" dirty="0"/>
              <a:t>"); // Set the stage title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primaryStage.setScene</a:t>
            </a:r>
            <a:r>
              <a:rPr lang="en-US" altLang="en-US" dirty="0"/>
              <a:t>(scene); // Place the scene in the stage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primaryStage.show</a:t>
            </a:r>
            <a:r>
              <a:rPr lang="en-US" altLang="en-US" dirty="0"/>
              <a:t>(); // Display the stage</a:t>
            </a:r>
          </a:p>
          <a:p>
            <a:r>
              <a:rPr lang="en-US" altLang="en-US" dirty="0"/>
              <a:t>  }</a:t>
            </a:r>
          </a:p>
          <a:p>
            <a:endParaRPr lang="en-US" altLang="en-US" dirty="0"/>
          </a:p>
          <a:p>
            <a:r>
              <a:rPr lang="en-US" altLang="en-US" dirty="0"/>
              <a:t>  /** Set display information on the description pane */</a:t>
            </a:r>
          </a:p>
          <a:p>
            <a:r>
              <a:rPr lang="en-US" altLang="en-US" dirty="0"/>
              <a:t>  public void </a:t>
            </a:r>
            <a:r>
              <a:rPr lang="en-US" altLang="en-US" dirty="0" err="1"/>
              <a:t>setDisplay</a:t>
            </a:r>
            <a:r>
              <a:rPr lang="en-US" altLang="en-US" dirty="0"/>
              <a:t>(</a:t>
            </a:r>
            <a:r>
              <a:rPr lang="en-US" altLang="en-US" dirty="0" err="1"/>
              <a:t>int</a:t>
            </a:r>
            <a:r>
              <a:rPr lang="en-US" altLang="en-US" dirty="0"/>
              <a:t> index) {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descriptionPane.setTitle</a:t>
            </a:r>
            <a:r>
              <a:rPr lang="en-US" altLang="en-US" dirty="0"/>
              <a:t>(</a:t>
            </a:r>
            <a:r>
              <a:rPr lang="en-US" altLang="en-US" dirty="0" err="1"/>
              <a:t>flagTitles</a:t>
            </a:r>
            <a:r>
              <a:rPr lang="en-US" altLang="en-US" dirty="0"/>
              <a:t>[index]);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descriptionPane.setImageView</a:t>
            </a:r>
            <a:r>
              <a:rPr lang="en-US" altLang="en-US" dirty="0"/>
              <a:t>(</a:t>
            </a:r>
            <a:r>
              <a:rPr lang="en-US" altLang="en-US" dirty="0" err="1"/>
              <a:t>flagImage</a:t>
            </a:r>
            <a:r>
              <a:rPr lang="en-US" altLang="en-US" dirty="0"/>
              <a:t>[index]);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descriptionPane.setDescription</a:t>
            </a:r>
            <a:r>
              <a:rPr lang="en-US" altLang="en-US" dirty="0"/>
              <a:t>(</a:t>
            </a:r>
            <a:r>
              <a:rPr lang="en-US" altLang="en-US" dirty="0" err="1"/>
              <a:t>flagDescription</a:t>
            </a:r>
            <a:r>
              <a:rPr lang="en-US" altLang="en-US" dirty="0"/>
              <a:t>[index]);</a:t>
            </a:r>
          </a:p>
          <a:p>
            <a:r>
              <a:rPr lang="en-US" altLang="en-US" dirty="0"/>
              <a:t>  }</a:t>
            </a:r>
          </a:p>
          <a:p>
            <a:endParaRPr lang="en-US" altLang="en-US" dirty="0"/>
          </a:p>
          <a:p>
            <a:r>
              <a:rPr lang="en-US" altLang="en-US" dirty="0"/>
              <a:t>  /**</a:t>
            </a:r>
          </a:p>
          <a:p>
            <a:r>
              <a:rPr lang="en-US" altLang="en-US" dirty="0"/>
              <a:t>   * The main method is only needed for the IDE with limited</a:t>
            </a:r>
          </a:p>
          <a:p>
            <a:r>
              <a:rPr lang="en-US" altLang="en-US" dirty="0"/>
              <a:t>   * JavaFX support. Not needed for running from the command line.</a:t>
            </a:r>
          </a:p>
          <a:p>
            <a:r>
              <a:rPr lang="en-US" altLang="en-US" dirty="0"/>
              <a:t>   */</a:t>
            </a:r>
          </a:p>
          <a:p>
            <a:r>
              <a:rPr lang="en-US" altLang="en-US" dirty="0"/>
              <a:t>  public static void main(String[] </a:t>
            </a:r>
            <a:r>
              <a:rPr lang="en-US" altLang="en-US" dirty="0" err="1"/>
              <a:t>args</a:t>
            </a:r>
            <a:r>
              <a:rPr lang="en-US" altLang="en-US" dirty="0"/>
              <a:t>) {</a:t>
            </a:r>
          </a:p>
          <a:p>
            <a:r>
              <a:rPr lang="en-US" altLang="en-US" dirty="0"/>
              <a:t>    launch(</a:t>
            </a:r>
            <a:r>
              <a:rPr lang="en-US" altLang="en-US" dirty="0" err="1"/>
              <a:t>args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}</a:t>
            </a:r>
          </a:p>
          <a:p>
            <a:r>
              <a:rPr lang="en-US" alt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21805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1B09CC22-AAB4-0D4E-92DA-0F296E62FA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B7BA0D-F883-4A4F-A9E8-B169440313F7}" type="slidenum">
              <a:rPr lang="en-US" altLang="en-US" sz="1000"/>
              <a:pPr>
                <a:spcBef>
                  <a:spcPct val="0"/>
                </a:spcBef>
              </a:pPr>
              <a:t>6</a:t>
            </a:fld>
            <a:endParaRPr lang="en-US" altLang="en-US" sz="1000"/>
          </a:p>
        </p:txBody>
      </p:sp>
      <p:sp>
        <p:nvSpPr>
          <p:cNvPr id="40963" name="Rectangle 1026">
            <a:extLst>
              <a:ext uri="{FF2B5EF4-FFF2-40B4-BE49-F238E27FC236}">
                <a16:creationId xmlns:a16="http://schemas.microsoft.com/office/drawing/2014/main" id="{CB72BCC5-A39A-234C-8C0A-8E847F79AD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4" name="Rectangle 1027">
            <a:extLst>
              <a:ext uri="{FF2B5EF4-FFF2-40B4-BE49-F238E27FC236}">
                <a16:creationId xmlns:a16="http://schemas.microsoft.com/office/drawing/2014/main" id="{283200CB-4FF7-D746-8808-B53CD581C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367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1C292F42-DFAD-5A47-B9E1-5E92B7AC74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43D76A-9AD1-C84C-A8F9-8116B5122F91}" type="slidenum">
              <a:rPr lang="en-US" altLang="en-US" sz="1000"/>
              <a:pPr>
                <a:spcBef>
                  <a:spcPct val="0"/>
                </a:spcBef>
              </a:pPr>
              <a:t>7</a:t>
            </a:fld>
            <a:endParaRPr lang="en-US" altLang="en-US" sz="10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B044A9E5-FA60-9843-952D-E187EC0EDD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C6F46992-3033-8F48-B63F-228B192FC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javafx.application.Application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javafx.stage.Stage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javafx.collections.FXCollections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javafx.scene.Scene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javafx.scene.control.ListView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javafx.scene.control.ScrollPane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javafx.scene.control.SelectionMode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javafx.scene.image.ImageView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javafx.scene.layout.BorderPane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javafx.scene.layout.FlowPane</a:t>
            </a:r>
            <a:r>
              <a:rPr lang="en-US" altLang="en-US" dirty="0"/>
              <a:t>;</a:t>
            </a:r>
          </a:p>
          <a:p>
            <a:endParaRPr lang="en-US" altLang="en-US" dirty="0"/>
          </a:p>
          <a:p>
            <a:r>
              <a:rPr lang="en-US" altLang="en-US" dirty="0"/>
              <a:t>public class </a:t>
            </a:r>
            <a:r>
              <a:rPr lang="en-US" altLang="en-US" dirty="0" err="1"/>
              <a:t>ListViewDemo</a:t>
            </a:r>
            <a:r>
              <a:rPr lang="en-US" altLang="en-US" dirty="0"/>
              <a:t> extends Application {</a:t>
            </a:r>
          </a:p>
          <a:p>
            <a:r>
              <a:rPr lang="en-US" altLang="en-US" dirty="0"/>
              <a:t>  // Declare an array of Strings for flag titles</a:t>
            </a:r>
          </a:p>
          <a:p>
            <a:r>
              <a:rPr lang="en-US" altLang="en-US" dirty="0"/>
              <a:t>  private String[] </a:t>
            </a:r>
            <a:r>
              <a:rPr lang="en-US" altLang="en-US" dirty="0" err="1"/>
              <a:t>flagTitles</a:t>
            </a:r>
            <a:r>
              <a:rPr lang="en-US" altLang="en-US" dirty="0"/>
              <a:t> = {"Canada", "China", "Denmark",</a:t>
            </a:r>
          </a:p>
          <a:p>
            <a:r>
              <a:rPr lang="en-US" altLang="en-US" dirty="0"/>
              <a:t>    "France", "Germany", "India", "Norway", "United Kingdom",</a:t>
            </a:r>
          </a:p>
          <a:p>
            <a:r>
              <a:rPr lang="en-US" altLang="en-US" dirty="0"/>
              <a:t>    "United States of America"};</a:t>
            </a:r>
          </a:p>
          <a:p>
            <a:endParaRPr lang="en-US" altLang="en-US" dirty="0"/>
          </a:p>
          <a:p>
            <a:r>
              <a:rPr lang="en-US" altLang="en-US" dirty="0"/>
              <a:t>  // Declare an </a:t>
            </a:r>
            <a:r>
              <a:rPr lang="en-US" altLang="en-US" dirty="0" err="1"/>
              <a:t>ImageView</a:t>
            </a:r>
            <a:r>
              <a:rPr lang="en-US" altLang="en-US" dirty="0"/>
              <a:t> array for the national flags of 9 countries</a:t>
            </a:r>
          </a:p>
          <a:p>
            <a:r>
              <a:rPr lang="en-US" altLang="en-US" dirty="0"/>
              <a:t>  private </a:t>
            </a:r>
            <a:r>
              <a:rPr lang="en-US" altLang="en-US" dirty="0" err="1"/>
              <a:t>ImageView</a:t>
            </a:r>
            <a:r>
              <a:rPr lang="en-US" altLang="en-US" dirty="0"/>
              <a:t>[] </a:t>
            </a:r>
            <a:r>
              <a:rPr lang="en-US" altLang="en-US" dirty="0" err="1"/>
              <a:t>ImageViews</a:t>
            </a:r>
            <a:r>
              <a:rPr lang="en-US" altLang="en-US" dirty="0"/>
              <a:t> = {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ca.gif</a:t>
            </a:r>
            <a:r>
              <a:rPr lang="en-US" altLang="en-US" dirty="0"/>
              <a:t>"),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china.gif</a:t>
            </a:r>
            <a:r>
              <a:rPr lang="en-US" altLang="en-US" dirty="0"/>
              <a:t>"),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denmark.gif</a:t>
            </a:r>
            <a:r>
              <a:rPr lang="en-US" altLang="en-US" dirty="0"/>
              <a:t>"),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fr.gif</a:t>
            </a:r>
            <a:r>
              <a:rPr lang="en-US" altLang="en-US" dirty="0"/>
              <a:t>"),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germany.gif</a:t>
            </a:r>
            <a:r>
              <a:rPr lang="en-US" altLang="en-US" dirty="0"/>
              <a:t>"),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india.gif</a:t>
            </a:r>
            <a:r>
              <a:rPr lang="en-US" altLang="en-US" dirty="0"/>
              <a:t>"),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norway.gif</a:t>
            </a:r>
            <a:r>
              <a:rPr lang="en-US" altLang="en-US" dirty="0"/>
              <a:t>"),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uk.gif</a:t>
            </a:r>
            <a:r>
              <a:rPr lang="en-US" altLang="en-US" dirty="0"/>
              <a:t>"),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us.gif</a:t>
            </a:r>
            <a:r>
              <a:rPr lang="en-US" altLang="en-US" dirty="0"/>
              <a:t>")</a:t>
            </a:r>
          </a:p>
          <a:p>
            <a:r>
              <a:rPr lang="en-US" altLang="en-US" dirty="0"/>
              <a:t>  };</a:t>
            </a:r>
          </a:p>
          <a:p>
            <a:endParaRPr lang="en-US" altLang="en-US" dirty="0"/>
          </a:p>
          <a:p>
            <a:r>
              <a:rPr lang="en-US" altLang="en-US" dirty="0"/>
              <a:t>  @Override // Override the start method in the Application class</a:t>
            </a:r>
          </a:p>
          <a:p>
            <a:r>
              <a:rPr lang="en-US" altLang="en-US" dirty="0"/>
              <a:t>  public void start(Stage </a:t>
            </a:r>
            <a:r>
              <a:rPr lang="en-US" altLang="en-US" dirty="0" err="1"/>
              <a:t>primaryStage</a:t>
            </a:r>
            <a:r>
              <a:rPr lang="en-US" altLang="en-US" dirty="0"/>
              <a:t>) {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ListView</a:t>
            </a:r>
            <a:r>
              <a:rPr lang="en-US" altLang="en-US" dirty="0"/>
              <a:t>&lt;String&gt; lv = new </a:t>
            </a:r>
            <a:r>
              <a:rPr lang="en-US" altLang="en-US" dirty="0" err="1"/>
              <a:t>ListView</a:t>
            </a:r>
            <a:r>
              <a:rPr lang="en-US" altLang="en-US" dirty="0"/>
              <a:t>&lt;&gt;</a:t>
            </a:r>
          </a:p>
          <a:p>
            <a:r>
              <a:rPr lang="en-US" altLang="en-US" dirty="0"/>
              <a:t>      (</a:t>
            </a:r>
            <a:r>
              <a:rPr lang="en-US" altLang="en-US" dirty="0" err="1"/>
              <a:t>FXCollections.observableArrayList</a:t>
            </a:r>
            <a:r>
              <a:rPr lang="en-US" altLang="en-US" dirty="0"/>
              <a:t>(</a:t>
            </a:r>
            <a:r>
              <a:rPr lang="en-US" altLang="en-US" dirty="0" err="1"/>
              <a:t>flagTitles</a:t>
            </a:r>
            <a:r>
              <a:rPr lang="en-US" altLang="en-US" dirty="0"/>
              <a:t>));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lv.setPrefSize</a:t>
            </a:r>
            <a:r>
              <a:rPr lang="en-US" altLang="en-US" dirty="0"/>
              <a:t>(140, 400);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lv.getSelectionModel</a:t>
            </a:r>
            <a:r>
              <a:rPr lang="en-US" altLang="en-US" dirty="0"/>
              <a:t>().</a:t>
            </a:r>
            <a:r>
              <a:rPr lang="en-US" altLang="en-US" dirty="0" err="1"/>
              <a:t>setSelectionMode</a:t>
            </a:r>
            <a:r>
              <a:rPr lang="en-US" altLang="en-US" dirty="0"/>
              <a:t>(</a:t>
            </a:r>
            <a:r>
              <a:rPr lang="en-US" altLang="en-US" dirty="0" err="1"/>
              <a:t>SelectionMode.MULTIPLE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// Create a pane to hold image views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FlowPane</a:t>
            </a:r>
            <a:r>
              <a:rPr lang="en-US" altLang="en-US" dirty="0"/>
              <a:t> </a:t>
            </a:r>
            <a:r>
              <a:rPr lang="en-US" altLang="en-US" dirty="0" err="1"/>
              <a:t>imagePane</a:t>
            </a:r>
            <a:r>
              <a:rPr lang="en-US" altLang="en-US" dirty="0"/>
              <a:t> = new </a:t>
            </a:r>
            <a:r>
              <a:rPr lang="en-US" altLang="en-US" dirty="0" err="1"/>
              <a:t>FlowPane</a:t>
            </a:r>
            <a:r>
              <a:rPr lang="en-US" altLang="en-US" dirty="0"/>
              <a:t>(10, 10);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BorderPane</a:t>
            </a:r>
            <a:r>
              <a:rPr lang="en-US" altLang="en-US" dirty="0"/>
              <a:t> pane = new </a:t>
            </a:r>
            <a:r>
              <a:rPr lang="en-US" altLang="en-US" dirty="0" err="1"/>
              <a:t>BorderPane</a:t>
            </a:r>
            <a:r>
              <a:rPr lang="en-US" altLang="en-US" dirty="0"/>
              <a:t>();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pane.setLeft</a:t>
            </a:r>
            <a:r>
              <a:rPr lang="en-US" altLang="en-US" dirty="0"/>
              <a:t>(new </a:t>
            </a:r>
            <a:r>
              <a:rPr lang="en-US" altLang="en-US" dirty="0" err="1"/>
              <a:t>ScrollPane</a:t>
            </a:r>
            <a:r>
              <a:rPr lang="en-US" altLang="en-US" dirty="0"/>
              <a:t>(lv));   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pane.setCenter</a:t>
            </a:r>
            <a:r>
              <a:rPr lang="en-US" altLang="en-US" dirty="0"/>
              <a:t>(</a:t>
            </a:r>
            <a:r>
              <a:rPr lang="en-US" altLang="en-US" dirty="0" err="1"/>
              <a:t>imagePane</a:t>
            </a:r>
            <a:r>
              <a:rPr lang="en-US" altLang="en-US" dirty="0"/>
              <a:t>);</a:t>
            </a:r>
          </a:p>
          <a:p>
            <a:endParaRPr lang="en-US" altLang="en-US" dirty="0"/>
          </a:p>
          <a:p>
            <a:r>
              <a:rPr lang="en-US" altLang="en-US" dirty="0"/>
              <a:t>    </a:t>
            </a:r>
            <a:r>
              <a:rPr lang="en-US" altLang="en-US" dirty="0" err="1"/>
              <a:t>lv.getSelectionModel</a:t>
            </a:r>
            <a:r>
              <a:rPr lang="en-US" altLang="en-US" dirty="0"/>
              <a:t>().</a:t>
            </a:r>
            <a:r>
              <a:rPr lang="en-US" altLang="en-US" dirty="0" err="1"/>
              <a:t>selectedItemProperty</a:t>
            </a:r>
            <a:r>
              <a:rPr lang="en-US" altLang="en-US" dirty="0"/>
              <a:t>().</a:t>
            </a:r>
            <a:r>
              <a:rPr lang="en-US" altLang="en-US" dirty="0" err="1"/>
              <a:t>addListener</a:t>
            </a:r>
            <a:r>
              <a:rPr lang="en-US" altLang="en-US" dirty="0"/>
              <a:t>(</a:t>
            </a:r>
          </a:p>
          <a:p>
            <a:r>
              <a:rPr lang="en-US" altLang="en-US" dirty="0"/>
              <a:t>      </a:t>
            </a:r>
            <a:r>
              <a:rPr lang="en-US" altLang="en-US" dirty="0" err="1"/>
              <a:t>ov</a:t>
            </a:r>
            <a:r>
              <a:rPr lang="en-US" altLang="en-US" dirty="0"/>
              <a:t> -&gt; { </a:t>
            </a:r>
          </a:p>
          <a:p>
            <a:r>
              <a:rPr lang="en-US" altLang="en-US" dirty="0"/>
              <a:t>        </a:t>
            </a:r>
            <a:r>
              <a:rPr lang="en-US" altLang="en-US" dirty="0" err="1"/>
              <a:t>imagePane.getChildren</a:t>
            </a:r>
            <a:r>
              <a:rPr lang="en-US" altLang="en-US" dirty="0"/>
              <a:t>().clear();</a:t>
            </a:r>
          </a:p>
          <a:p>
            <a:r>
              <a:rPr lang="en-US" altLang="en-US" dirty="0"/>
              <a:t>        for (Integer </a:t>
            </a:r>
            <a:r>
              <a:rPr lang="en-US" altLang="en-US" dirty="0" err="1"/>
              <a:t>i</a:t>
            </a:r>
            <a:r>
              <a:rPr lang="en-US" altLang="en-US" dirty="0"/>
              <a:t>: </a:t>
            </a:r>
            <a:r>
              <a:rPr lang="en-US" altLang="en-US" dirty="0" err="1"/>
              <a:t>lv.getSelectionModel</a:t>
            </a:r>
            <a:r>
              <a:rPr lang="en-US" altLang="en-US" dirty="0"/>
              <a:t>().</a:t>
            </a:r>
            <a:r>
              <a:rPr lang="en-US" altLang="en-US" dirty="0" err="1"/>
              <a:t>getSelectedIndices</a:t>
            </a:r>
            <a:r>
              <a:rPr lang="en-US" altLang="en-US" dirty="0"/>
              <a:t>()) {</a:t>
            </a:r>
          </a:p>
          <a:p>
            <a:r>
              <a:rPr lang="en-US" altLang="en-US" dirty="0"/>
              <a:t>          </a:t>
            </a:r>
            <a:r>
              <a:rPr lang="en-US" altLang="en-US" dirty="0" err="1"/>
              <a:t>imagePane.getChildren</a:t>
            </a:r>
            <a:r>
              <a:rPr lang="en-US" altLang="en-US" dirty="0"/>
              <a:t>().add(</a:t>
            </a:r>
            <a:r>
              <a:rPr lang="en-US" altLang="en-US" dirty="0" err="1"/>
              <a:t>ImageViews</a:t>
            </a:r>
            <a:r>
              <a:rPr lang="en-US" altLang="en-US" dirty="0"/>
              <a:t>[</a:t>
            </a:r>
            <a:r>
              <a:rPr lang="en-US" altLang="en-US" dirty="0" err="1"/>
              <a:t>i</a:t>
            </a:r>
            <a:r>
              <a:rPr lang="en-US" altLang="en-US" dirty="0"/>
              <a:t>]);</a:t>
            </a:r>
          </a:p>
          <a:p>
            <a:r>
              <a:rPr lang="en-US" altLang="en-US" dirty="0"/>
              <a:t>        }</a:t>
            </a:r>
          </a:p>
          <a:p>
            <a:r>
              <a:rPr lang="en-US" altLang="en-US" dirty="0"/>
              <a:t>    });</a:t>
            </a:r>
          </a:p>
          <a:p>
            <a:endParaRPr lang="en-US" altLang="en-US" dirty="0"/>
          </a:p>
          <a:p>
            <a:r>
              <a:rPr lang="en-US" altLang="en-US" dirty="0"/>
              <a:t>    // Create a scene and place it in the stage</a:t>
            </a:r>
          </a:p>
          <a:p>
            <a:r>
              <a:rPr lang="en-US" altLang="en-US" dirty="0"/>
              <a:t>    Scene scene = new Scene(pane, 450, 170);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primaryStage.setTitle</a:t>
            </a:r>
            <a:r>
              <a:rPr lang="en-US" altLang="en-US" dirty="0"/>
              <a:t>("</a:t>
            </a:r>
            <a:r>
              <a:rPr lang="en-US" altLang="en-US" dirty="0" err="1"/>
              <a:t>ListViewDemo</a:t>
            </a:r>
            <a:r>
              <a:rPr lang="en-US" altLang="en-US" dirty="0"/>
              <a:t>"); // Set the stage title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primaryStage.setScene</a:t>
            </a:r>
            <a:r>
              <a:rPr lang="en-US" altLang="en-US" dirty="0"/>
              <a:t>(scene); // Place the scene in the stage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primaryStage.show</a:t>
            </a:r>
            <a:r>
              <a:rPr lang="en-US" altLang="en-US" dirty="0"/>
              <a:t>(); // Display the stage</a:t>
            </a:r>
          </a:p>
          <a:p>
            <a:r>
              <a:rPr lang="en-US" altLang="en-US" dirty="0"/>
              <a:t>  }</a:t>
            </a:r>
          </a:p>
          <a:p>
            <a:endParaRPr lang="en-US" altLang="en-US" dirty="0"/>
          </a:p>
          <a:p>
            <a:r>
              <a:rPr lang="en-US" altLang="en-US" dirty="0"/>
              <a:t>  /**</a:t>
            </a:r>
          </a:p>
          <a:p>
            <a:r>
              <a:rPr lang="en-US" altLang="en-US" dirty="0"/>
              <a:t>   * The main method is only needed for the IDE with limited</a:t>
            </a:r>
          </a:p>
          <a:p>
            <a:r>
              <a:rPr lang="en-US" altLang="en-US" dirty="0"/>
              <a:t>   * JavaFX support. Not needed for running from the command line.</a:t>
            </a:r>
          </a:p>
          <a:p>
            <a:r>
              <a:rPr lang="en-US" altLang="en-US" dirty="0"/>
              <a:t>   */</a:t>
            </a:r>
          </a:p>
          <a:p>
            <a:r>
              <a:rPr lang="en-US" altLang="en-US" dirty="0"/>
              <a:t>  public static void main(String[] </a:t>
            </a:r>
            <a:r>
              <a:rPr lang="en-US" altLang="en-US" dirty="0" err="1"/>
              <a:t>args</a:t>
            </a:r>
            <a:r>
              <a:rPr lang="en-US" altLang="en-US" dirty="0"/>
              <a:t>) {</a:t>
            </a:r>
          </a:p>
          <a:p>
            <a:r>
              <a:rPr lang="en-US" altLang="en-US" dirty="0"/>
              <a:t>    launch(</a:t>
            </a:r>
            <a:r>
              <a:rPr lang="en-US" altLang="en-US" dirty="0" err="1"/>
              <a:t>args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}</a:t>
            </a:r>
          </a:p>
          <a:p>
            <a:r>
              <a:rPr lang="en-US" alt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0460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18F9B05-7080-024A-ABFC-9CE09FF801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E0491B1-565D-4541-94D3-B0C719D52DFE}" type="slidenum">
              <a:rPr lang="en-US" altLang="en-US" sz="1000"/>
              <a:pPr>
                <a:spcBef>
                  <a:spcPct val="0"/>
                </a:spcBef>
              </a:pPr>
              <a:t>8</a:t>
            </a:fld>
            <a:endParaRPr lang="en-US" altLang="en-US" sz="10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7048D87-AF78-B14A-AAAE-EA4BF9ACC4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4517E936-BE34-8846-B433-E1AC823B7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73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41ED9501-0661-964E-ACBF-52187CDD6C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BD39A4-30F3-8A4E-B854-1EF50E932093}" type="slidenum">
              <a:rPr lang="en-US" altLang="en-US" sz="1000"/>
              <a:pPr>
                <a:spcBef>
                  <a:spcPct val="0"/>
                </a:spcBef>
              </a:pPr>
              <a:t>9</a:t>
            </a:fld>
            <a:endParaRPr lang="en-US" altLang="en-US" sz="10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FC0644C-3DD1-9349-A1C9-656A8D9B7C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0B0FBBC3-55DA-7748-B306-5973061B4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14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482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4" name="Rectangle 34">
            <a:extLst>
              <a:ext uri="{FF2B5EF4-FFF2-40B4-BE49-F238E27FC236}">
                <a16:creationId xmlns:a16="http://schemas.microsoft.com/office/drawing/2014/main" id="{88966B0A-0D57-7E4F-9B57-3CB97B94B8B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35">
            <a:extLst>
              <a:ext uri="{FF2B5EF4-FFF2-40B4-BE49-F238E27FC236}">
                <a16:creationId xmlns:a16="http://schemas.microsoft.com/office/drawing/2014/main" id="{DCCA9581-94E7-E641-91AA-3E03475658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/>
              <a:t>Liang, Introduction to Java Programming, Ninth Edition, (c) 2013 Pearson Education, Inc. All rights reserved. 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01F76CAA-2CE3-5040-B8E6-DF14D6199A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4E1CDB-E9FF-704D-9FCB-C241B8BF6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72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796CB1C6-4E7E-A14D-BCE0-65D24F3B7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5A4A0F0E-FA92-FC45-950F-70CA2F7B14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514D4-577D-294D-93EF-396E5028D1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28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12D55F7D-8426-864B-B38D-BB5F46550D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5CEEE7DB-566F-494F-A675-385B8DFB7C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8E8BD-3886-8046-A302-DA00A6841F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54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B7E91203-5318-424C-AE10-8FF443AFF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AA89424A-DE06-AF42-9011-ED05B7E5CE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EB98D-2657-4C40-B11F-7D19F6E0C5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0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0973893C-8793-194D-93D8-52614A6487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12207795-17DB-224A-800A-87AF7440BD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53BA0-21BB-524A-9CF9-4A98A35447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9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73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1A9CE5CF-97ED-7D46-9201-26E8AE10AC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EFB8FE4A-9459-8D44-89CC-927B32E1CA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FF0C0-B3CD-D245-8504-9ABA3A3C5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15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2">
            <a:extLst>
              <a:ext uri="{FF2B5EF4-FFF2-40B4-BE49-F238E27FC236}">
                <a16:creationId xmlns:a16="http://schemas.microsoft.com/office/drawing/2014/main" id="{60791BC5-8CD3-D14D-90EA-32101AD8DF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E09D915F-4120-254B-A7DE-9FC77BC7A7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1643-5617-F44A-A9B1-827320869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07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id="{DCF51139-21E3-534C-B8BF-46BEF3CD98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A1A4749A-45AC-384F-BCB1-818D4483BF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8A652-E615-464A-B517-C931DB3A94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26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>
            <a:extLst>
              <a:ext uri="{FF2B5EF4-FFF2-40B4-BE49-F238E27FC236}">
                <a16:creationId xmlns:a16="http://schemas.microsoft.com/office/drawing/2014/main" id="{809E1C97-A300-4D4D-BDEA-25A1968CF1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4">
            <a:extLst>
              <a:ext uri="{FF2B5EF4-FFF2-40B4-BE49-F238E27FC236}">
                <a16:creationId xmlns:a16="http://schemas.microsoft.com/office/drawing/2014/main" id="{7B7169A7-A7AB-0040-9A33-96FC99244C5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D15D2-640E-F245-8E4E-9E24D7185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95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7914EB0C-E29A-6841-AC2C-8071380AC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8CDD89BD-9A7F-3544-B28D-AF116E4C6F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B5677-45C2-DB4C-9FA7-E5486D057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65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D5338425-F84F-CD49-B187-F70B136E9D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CAD68C44-5D47-5E4F-9FFC-7FE887CEBA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7A1-9830-524E-806B-4661634C93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07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73361C-08D5-224E-BCED-2EA3E8FA2B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200"/>
            <a:ext cx="3517900" cy="4749800"/>
          </a:xfrm>
          <a:prstGeom prst="rect">
            <a:avLst/>
          </a:prstGeom>
        </p:spPr>
      </p:pic>
      <p:sp>
        <p:nvSpPr>
          <p:cNvPr id="1027" name="Rectangle 30">
            <a:extLst>
              <a:ext uri="{FF2B5EF4-FFF2-40B4-BE49-F238E27FC236}">
                <a16:creationId xmlns:a16="http://schemas.microsoft.com/office/drawing/2014/main" id="{36B050B8-EFAD-7C4E-AF3F-BA5D72AF9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1">
            <a:extLst>
              <a:ext uri="{FF2B5EF4-FFF2-40B4-BE49-F238E27FC236}">
                <a16:creationId xmlns:a16="http://schemas.microsoft.com/office/drawing/2014/main" id="{A802DD21-5932-504D-81E0-9F9744FC0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73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56" name="Rectangle 32">
            <a:extLst>
              <a:ext uri="{FF2B5EF4-FFF2-40B4-BE49-F238E27FC236}">
                <a16:creationId xmlns:a16="http://schemas.microsoft.com/office/drawing/2014/main" id="{EA270A45-C462-674F-9101-E3EF513931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8" name="Rectangle 34">
            <a:extLst>
              <a:ext uri="{FF2B5EF4-FFF2-40B4-BE49-F238E27FC236}">
                <a16:creationId xmlns:a16="http://schemas.microsoft.com/office/drawing/2014/main" id="{2AAD9105-7C6D-F048-99E0-56B6645A42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63208952-61F3-A94E-80FC-3D828CC27C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35">
            <a:extLst>
              <a:ext uri="{FF2B5EF4-FFF2-40B4-BE49-F238E27FC236}">
                <a16:creationId xmlns:a16="http://schemas.microsoft.com/office/drawing/2014/main" id="{82D1731D-B6D9-5645-97DC-9A3A5475A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438900"/>
            <a:ext cx="55816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 dirty="0">
                <a:latin typeface="Arial" charset="0"/>
                <a:cs typeface="+mn-cs"/>
              </a:rPr>
              <a:t>Liang, Introduction to Java Programming, Eleventh Edition, (c) 2017 Pearson Education, Inc. All rights reserved.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F49EC-BECA-9243-A9A6-41AC6A4A1AD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5563"/>
            <a:ext cx="1066800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F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TextFieldDemo.bat" TargetMode="External"/><Relationship Id="rId4" Type="http://schemas.openxmlformats.org/officeDocument/2006/relationships/hyperlink" Target="https://liveexample.pearsoncmg.com/html/TextFieldDemo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ScrollBarDemo.bat" TargetMode="External"/><Relationship Id="rId4" Type="http://schemas.openxmlformats.org/officeDocument/2006/relationships/hyperlink" Target="https://liveexample.pearsoncmg.com/html/ScrollBarDemo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ml/SliderDemo.bat" TargetMode="External"/><Relationship Id="rId5" Type="http://schemas.openxmlformats.org/officeDocument/2006/relationships/hyperlink" Target="https://liveexample.pearsoncmg.com/html/SliderDemo.html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ml/TextAreaDemo.ba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veexample.pearsoncmg.com/html/DescriptionPane.html" TargetMode="External"/><Relationship Id="rId5" Type="http://schemas.openxmlformats.org/officeDocument/2006/relationships/hyperlink" Target="https://liveexample.pearsoncmg.com/html/TextAreaDemo.html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ComboBoxDemo.bat" TargetMode="External"/><Relationship Id="rId4" Type="http://schemas.openxmlformats.org/officeDocument/2006/relationships/hyperlink" Target="https://liveexample.pearsoncmg.com/html/ComboBoxDemo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ListViewDemo.bat" TargetMode="External"/><Relationship Id="rId4" Type="http://schemas.openxmlformats.org/officeDocument/2006/relationships/hyperlink" Target="https://liveexample.pearsoncmg.com/html/ListViewDemo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>
            <a:extLst>
              <a:ext uri="{FF2B5EF4-FFF2-40B4-BE49-F238E27FC236}">
                <a16:creationId xmlns:a16="http://schemas.microsoft.com/office/drawing/2014/main" id="{9F0178A2-927C-7B44-B2EE-A409DC3FE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113D66-9F16-EB4F-AAF2-C3C9D2178E8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892AAE5-EC63-3A43-BA68-38F2A14E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TextField Example</a:t>
            </a:r>
            <a:endParaRPr lang="en-US" altLang="en-US" sz="4200"/>
          </a:p>
        </p:txBody>
      </p:sp>
      <p:sp>
        <p:nvSpPr>
          <p:cNvPr id="29700" name="Rectangle 14">
            <a:extLst>
              <a:ext uri="{FF2B5EF4-FFF2-40B4-BE49-F238E27FC236}">
                <a16:creationId xmlns:a16="http://schemas.microsoft.com/office/drawing/2014/main" id="{8E283908-CB1C-6E42-9703-FA1B7849A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F2181A7C-6C1B-D148-BA35-B796E3B72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6DDEC9-79AD-7741-997F-E6F52D901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15E833-CC80-124D-9202-BA369C990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9704" name="Picture 1">
            <a:extLst>
              <a:ext uri="{FF2B5EF4-FFF2-40B4-BE49-F238E27FC236}">
                <a16:creationId xmlns:a16="http://schemas.microsoft.com/office/drawing/2014/main" id="{9811DBF9-32AD-D94A-8744-67649317B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42068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Rectangle 8">
            <a:hlinkClick r:id="rId4"/>
            <a:extLst>
              <a:ext uri="{FF2B5EF4-FFF2-40B4-BE49-F238E27FC236}">
                <a16:creationId xmlns:a16="http://schemas.microsoft.com/office/drawing/2014/main" id="{E75C1402-3225-9B4A-9655-B32BA5216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4864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TextFieldDemo</a:t>
            </a:r>
          </a:p>
        </p:txBody>
      </p:sp>
      <p:sp>
        <p:nvSpPr>
          <p:cNvPr id="29706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id="{B73094E7-5343-1648-896F-60B882638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4864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66775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>
            <a:extLst>
              <a:ext uri="{FF2B5EF4-FFF2-40B4-BE49-F238E27FC236}">
                <a16:creationId xmlns:a16="http://schemas.microsoft.com/office/drawing/2014/main" id="{4B170178-097D-BC47-9ADC-6868FCFE7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5D5CDD-18A8-0243-A02B-9E41AB7F59C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C388C6F-EF06-C548-A26B-2134D9C8F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28750"/>
          </a:xfrm>
        </p:spPr>
        <p:txBody>
          <a:bodyPr/>
          <a:lstStyle/>
          <a:p>
            <a:r>
              <a:rPr lang="en-US" altLang="en-US"/>
              <a:t>Example: Using Scrollbars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CEDC0A9E-C200-C246-8AEB-DDE91C4BF3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114800" cy="42672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Font typeface="Monotype Sorts" pitchFamily="2" charset="2"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This example uses horizontal and vertical scrollbars to control a message displayed on a panel. The horizontal scrollbar is used to move the message to the left or the right, and the vertical scrollbar to move it up and down. </a:t>
            </a:r>
          </a:p>
        </p:txBody>
      </p:sp>
      <p:pic>
        <p:nvPicPr>
          <p:cNvPr id="48133" name="Picture 9">
            <a:extLst>
              <a:ext uri="{FF2B5EF4-FFF2-40B4-BE49-F238E27FC236}">
                <a16:creationId xmlns:a16="http://schemas.microsoft.com/office/drawing/2014/main" id="{AA738A23-7D0E-3F40-8ED5-C844B2C8C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447800"/>
            <a:ext cx="4233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8">
            <a:hlinkClick r:id="rId4"/>
            <a:extLst>
              <a:ext uri="{FF2B5EF4-FFF2-40B4-BE49-F238E27FC236}">
                <a16:creationId xmlns:a16="http://schemas.microsoft.com/office/drawing/2014/main" id="{BB7D89EF-E673-134F-8B20-44CBBAFDE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4864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ScrollBarDemo</a:t>
            </a:r>
            <a:endParaRPr lang="en-US" altLang="en-US" sz="2000" dirty="0"/>
          </a:p>
        </p:txBody>
      </p:sp>
      <p:sp>
        <p:nvSpPr>
          <p:cNvPr id="48135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id="{49B1908D-B1B0-A643-9080-7807DA08B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4864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284494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>
            <a:extLst>
              <a:ext uri="{FF2B5EF4-FFF2-40B4-BE49-F238E27FC236}">
                <a16:creationId xmlns:a16="http://schemas.microsoft.com/office/drawing/2014/main" id="{A79DE1BF-1BCB-8C48-9E5D-2B1B7C4B33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F49EE0-2DC5-1247-857F-77C73224C10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FD46AA7-B0EC-4542-95FD-D17075181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Slider</a:t>
            </a:r>
            <a:endParaRPr lang="en-US" altLang="en-US"/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5D779EA-5979-7448-A5F1-251B39EB9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686800" cy="9144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Font typeface="Monotype Sorts" pitchFamily="2" charset="2"/>
              <a:buNone/>
            </a:pPr>
            <a:r>
              <a:rPr lang="en-US" altLang="en-US" sz="2800"/>
              <a:t>Slider is similar to ScrollBar, but Slider has more properties and can appear in many forms. </a:t>
            </a:r>
          </a:p>
        </p:txBody>
      </p:sp>
      <p:sp>
        <p:nvSpPr>
          <p:cNvPr id="50181" name="Rectangle 4">
            <a:extLst>
              <a:ext uri="{FF2B5EF4-FFF2-40B4-BE49-F238E27FC236}">
                <a16:creationId xmlns:a16="http://schemas.microsoft.com/office/drawing/2014/main" id="{14F86814-7324-CF40-9310-515EC0A24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2" name="Rectangle 7">
            <a:extLst>
              <a:ext uri="{FF2B5EF4-FFF2-40B4-BE49-F238E27FC236}">
                <a16:creationId xmlns:a16="http://schemas.microsoft.com/office/drawing/2014/main" id="{DAEE521F-3C9C-CF48-B406-4264E97CE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1038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3" name="Rectangle 9">
            <a:extLst>
              <a:ext uri="{FF2B5EF4-FFF2-40B4-BE49-F238E27FC236}">
                <a16:creationId xmlns:a16="http://schemas.microsoft.com/office/drawing/2014/main" id="{FECC81FC-1499-2145-843D-176A10C50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5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BC3C4ED5-DB98-D84D-BA4D-B3C8FBB9B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0185" name="Picture 11">
            <a:extLst>
              <a:ext uri="{FF2B5EF4-FFF2-40B4-BE49-F238E27FC236}">
                <a16:creationId xmlns:a16="http://schemas.microsoft.com/office/drawing/2014/main" id="{0E86BC2E-4226-384D-ACBD-FD408F4F4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057400"/>
            <a:ext cx="90678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529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>
            <a:extLst>
              <a:ext uri="{FF2B5EF4-FFF2-40B4-BE49-F238E27FC236}">
                <a16:creationId xmlns:a16="http://schemas.microsoft.com/office/drawing/2014/main" id="{7CDD097A-1576-8346-9655-E8959C9795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547F38-D21F-2B42-9C17-F13581C371B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8206052-C867-8042-9C94-E6E9AF58E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28750"/>
          </a:xfrm>
        </p:spPr>
        <p:txBody>
          <a:bodyPr/>
          <a:lstStyle/>
          <a:p>
            <a:r>
              <a:rPr lang="en-US" altLang="en-US"/>
              <a:t>Example: Using Sliders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EC81FF01-C905-4444-8CA0-40D3B4B4C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3886200" cy="24384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Font typeface="Monotype Sorts" pitchFamily="2" charset="2"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Rewrite the preceding program using the sliders to control a message displayed on a panel instead of using scroll bars. </a:t>
            </a:r>
          </a:p>
        </p:txBody>
      </p:sp>
      <p:sp>
        <p:nvSpPr>
          <p:cNvPr id="52229" name="Rectangle 8">
            <a:extLst>
              <a:ext uri="{FF2B5EF4-FFF2-40B4-BE49-F238E27FC236}">
                <a16:creationId xmlns:a16="http://schemas.microsoft.com/office/drawing/2014/main" id="{8D2BC721-3812-0D4F-974F-281B7C7E5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52230" name="Picture 10">
            <a:extLst>
              <a:ext uri="{FF2B5EF4-FFF2-40B4-BE49-F238E27FC236}">
                <a16:creationId xmlns:a16="http://schemas.microsoft.com/office/drawing/2014/main" id="{BA6096AE-A473-674F-9EF1-C9AD8F88E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52563"/>
            <a:ext cx="478948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54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>
            <a:extLst>
              <a:ext uri="{FF2B5EF4-FFF2-40B4-BE49-F238E27FC236}">
                <a16:creationId xmlns:a16="http://schemas.microsoft.com/office/drawing/2014/main" id="{9C9E269A-A7FB-4346-BFAE-DBA508394B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21F06F-C6B6-524D-AA27-8412A4DF6C2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54275" name="Rectangle 1026">
            <a:extLst>
              <a:ext uri="{FF2B5EF4-FFF2-40B4-BE49-F238E27FC236}">
                <a16:creationId xmlns:a16="http://schemas.microsoft.com/office/drawing/2014/main" id="{49A6164A-C234-5941-AC2B-A4B60F112F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28750"/>
          </a:xfrm>
        </p:spPr>
        <p:txBody>
          <a:bodyPr/>
          <a:lstStyle/>
          <a:p>
            <a:r>
              <a:rPr lang="en-US" altLang="en-US"/>
              <a:t>Case Study: Bounce Ball </a:t>
            </a:r>
          </a:p>
        </p:txBody>
      </p:sp>
      <p:sp>
        <p:nvSpPr>
          <p:cNvPr id="54276" name="Rectangle 1027">
            <a:extLst>
              <a:ext uri="{FF2B5EF4-FFF2-40B4-BE49-F238E27FC236}">
                <a16:creationId xmlns:a16="http://schemas.microsoft.com/office/drawing/2014/main" id="{72F8FB0B-B47A-B84F-A7DE-70A3836BA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14478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800"/>
              <a:t>Listing 15.17 gives a program that displays a bouncing ball. You can add a slider to control the speed of the ball movement.</a:t>
            </a:r>
            <a:endParaRPr lang="en-US" altLang="en-US" sz="3000"/>
          </a:p>
          <a:p>
            <a:pPr marL="0" indent="0">
              <a:buFont typeface="Monotype Sorts" pitchFamily="2" charset="2"/>
              <a:buNone/>
            </a:pPr>
            <a:endParaRPr lang="en-US" altLang="en-US" sz="3000"/>
          </a:p>
          <a:p>
            <a:pPr marL="0" indent="0">
              <a:buFont typeface="Monotype Sorts" pitchFamily="2" charset="2"/>
              <a:buNone/>
            </a:pPr>
            <a:endParaRPr lang="en-US" altLang="en-US" sz="3000"/>
          </a:p>
          <a:p>
            <a:pPr marL="0" indent="0">
              <a:buFont typeface="Monotype Sorts" pitchFamily="2" charset="2"/>
              <a:buNone/>
            </a:pPr>
            <a:endParaRPr lang="en-US" altLang="en-US">
              <a:latin typeface="Book Antiqua" panose="02040602050305030304" pitchFamily="18" charset="0"/>
            </a:endParaRPr>
          </a:p>
        </p:txBody>
      </p:sp>
      <p:pic>
        <p:nvPicPr>
          <p:cNvPr id="54277" name="Picture 5">
            <a:extLst>
              <a:ext uri="{FF2B5EF4-FFF2-40B4-BE49-F238E27FC236}">
                <a16:creationId xmlns:a16="http://schemas.microsoft.com/office/drawing/2014/main" id="{6F015797-7BB7-1247-8D7E-171F187C0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0591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>
            <a:extLst>
              <a:ext uri="{FF2B5EF4-FFF2-40B4-BE49-F238E27FC236}">
                <a16:creationId xmlns:a16="http://schemas.microsoft.com/office/drawing/2014/main" id="{0C4F739E-D053-F54E-BE90-2FC614FE2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30686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8">
            <a:hlinkClick r:id="rId5"/>
            <a:extLst>
              <a:ext uri="{FF2B5EF4-FFF2-40B4-BE49-F238E27FC236}">
                <a16:creationId xmlns:a16="http://schemas.microsoft.com/office/drawing/2014/main" id="{43CD200D-DEB5-8C4D-90A5-6090836D8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486400"/>
            <a:ext cx="15748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SliderDemo</a:t>
            </a:r>
            <a:endParaRPr lang="en-US" altLang="en-US" sz="2000" dirty="0"/>
          </a:p>
        </p:txBody>
      </p:sp>
      <p:sp>
        <p:nvSpPr>
          <p:cNvPr id="54280" name="AutoShape 10">
            <a:hlinkClick r:id="rId6" action="ppaction://program" highlightClick="1"/>
            <a:extLst>
              <a:ext uri="{FF2B5EF4-FFF2-40B4-BE49-F238E27FC236}">
                <a16:creationId xmlns:a16="http://schemas.microsoft.com/office/drawing/2014/main" id="{78F2ED00-1A2C-E943-999F-3A1C7659F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4864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91643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>
            <a:extLst>
              <a:ext uri="{FF2B5EF4-FFF2-40B4-BE49-F238E27FC236}">
                <a16:creationId xmlns:a16="http://schemas.microsoft.com/office/drawing/2014/main" id="{86CE3E4D-DE80-314D-82CB-460D153424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52D07A-CE12-B24D-BE18-B805B0CE949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D3555DF-1E43-374B-ABA5-B274B4DE7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TextArea</a:t>
            </a:r>
            <a:endParaRPr lang="en-US" altLang="en-US" sz="4200"/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D06F362-692C-FD41-9CE0-39127C795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458200" cy="6096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400"/>
              <a:t>A </a:t>
            </a:r>
            <a:r>
              <a:rPr lang="en-US" altLang="en-US" sz="2400" b="1"/>
              <a:t>TextArea</a:t>
            </a:r>
            <a:r>
              <a:rPr lang="en-US" altLang="en-US" sz="2400"/>
              <a:t> enables the user to enter multiple lines of text.</a:t>
            </a:r>
          </a:p>
        </p:txBody>
      </p:sp>
      <p:sp>
        <p:nvSpPr>
          <p:cNvPr id="31749" name="Rectangle 12">
            <a:extLst>
              <a:ext uri="{FF2B5EF4-FFF2-40B4-BE49-F238E27FC236}">
                <a16:creationId xmlns:a16="http://schemas.microsoft.com/office/drawing/2014/main" id="{AC598E67-1E0F-3847-A90A-BEF0F4F85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1750" name="Rectangle 14">
            <a:extLst>
              <a:ext uri="{FF2B5EF4-FFF2-40B4-BE49-F238E27FC236}">
                <a16:creationId xmlns:a16="http://schemas.microsoft.com/office/drawing/2014/main" id="{4CF3F68B-546E-DC4A-8884-A0DC8E3BA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5F2EBB0-8227-984D-AA34-DE762B547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1752" name="Picture 9">
            <a:extLst>
              <a:ext uri="{FF2B5EF4-FFF2-40B4-BE49-F238E27FC236}">
                <a16:creationId xmlns:a16="http://schemas.microsoft.com/office/drawing/2014/main" id="{FF095946-F263-2C46-8654-5CED7D6D7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97013"/>
            <a:ext cx="88328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91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4">
            <a:extLst>
              <a:ext uri="{FF2B5EF4-FFF2-40B4-BE49-F238E27FC236}">
                <a16:creationId xmlns:a16="http://schemas.microsoft.com/office/drawing/2014/main" id="{2A969378-E4D4-074F-B4D0-A72D7DBF0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049338"/>
            <a:ext cx="677862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3795" name="Slide Number Placeholder 4">
            <a:extLst>
              <a:ext uri="{FF2B5EF4-FFF2-40B4-BE49-F238E27FC236}">
                <a16:creationId xmlns:a16="http://schemas.microsoft.com/office/drawing/2014/main" id="{642CC2C4-53DD-334A-9042-B8477C36B1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E5BD8A-6CAC-0F42-8614-A2FE93404E1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101B9470-8D3F-C94D-A7F1-A635BCEAF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TextArea Example</a:t>
            </a:r>
            <a:endParaRPr lang="en-US" altLang="en-US" sz="4200"/>
          </a:p>
        </p:txBody>
      </p:sp>
      <p:sp>
        <p:nvSpPr>
          <p:cNvPr id="33797" name="Rectangle 14">
            <a:extLst>
              <a:ext uri="{FF2B5EF4-FFF2-40B4-BE49-F238E27FC236}">
                <a16:creationId xmlns:a16="http://schemas.microsoft.com/office/drawing/2014/main" id="{516BCF56-F0EC-7B44-9B41-13448BB1F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3877E230-5198-D942-8189-2C852F4FF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CC1F6F7-2003-CA4C-906E-9C1E1A4C5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AB5623-2D9E-5A41-8D0A-4FBFAC17C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3801" name="Picture 2">
            <a:extLst>
              <a:ext uri="{FF2B5EF4-FFF2-40B4-BE49-F238E27FC236}">
                <a16:creationId xmlns:a16="http://schemas.microsoft.com/office/drawing/2014/main" id="{CC229448-491F-3C4B-B00F-523D07A29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2895600"/>
            <a:ext cx="5584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Rectangle 8">
            <a:hlinkClick r:id="rId5"/>
            <a:extLst>
              <a:ext uri="{FF2B5EF4-FFF2-40B4-BE49-F238E27FC236}">
                <a16:creationId xmlns:a16="http://schemas.microsoft.com/office/drawing/2014/main" id="{23AE3FAC-DAE9-5F4F-92E0-3AA40EDE3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943600"/>
            <a:ext cx="1749425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TextAreaDemo</a:t>
            </a:r>
          </a:p>
        </p:txBody>
      </p:sp>
      <p:sp>
        <p:nvSpPr>
          <p:cNvPr id="33803" name="Rectangle 8">
            <a:hlinkClick r:id="rId6"/>
            <a:extLst>
              <a:ext uri="{FF2B5EF4-FFF2-40B4-BE49-F238E27FC236}">
                <a16:creationId xmlns:a16="http://schemas.microsoft.com/office/drawing/2014/main" id="{2E14D9A4-948A-4C41-A8E2-BAAB8EBB7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943600"/>
            <a:ext cx="200025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DescriptionPane</a:t>
            </a:r>
            <a:endParaRPr lang="en-US" altLang="en-US" sz="2000" dirty="0"/>
          </a:p>
        </p:txBody>
      </p:sp>
      <p:sp>
        <p:nvSpPr>
          <p:cNvPr id="33804" name="AutoShape 10">
            <a:hlinkClick r:id="rId7" action="ppaction://program" highlightClick="1"/>
            <a:extLst>
              <a:ext uri="{FF2B5EF4-FFF2-40B4-BE49-F238E27FC236}">
                <a16:creationId xmlns:a16="http://schemas.microsoft.com/office/drawing/2014/main" id="{DC7F4C53-3F86-1443-B04E-A34BD4576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943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26435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>
            <a:extLst>
              <a:ext uri="{FF2B5EF4-FFF2-40B4-BE49-F238E27FC236}">
                <a16:creationId xmlns:a16="http://schemas.microsoft.com/office/drawing/2014/main" id="{BBBE8C20-12B4-5644-AD69-B39EE30037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39708D-EB8A-F744-BFDC-DAB14208435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888A3DA7-EF0F-4A4D-8758-EA3CEB48E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ComboBox</a:t>
            </a:r>
            <a:endParaRPr lang="en-US" altLang="en-US" sz="4200"/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1C8A3488-672A-E64A-AC62-8DBBDC7EF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52513"/>
            <a:ext cx="8458200" cy="6096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400"/>
              <a:t>A combo box, also known as a choice list or drop-down list, contains a list of items from which the user can choose.</a:t>
            </a:r>
          </a:p>
        </p:txBody>
      </p:sp>
      <p:sp>
        <p:nvSpPr>
          <p:cNvPr id="35845" name="Rectangle 12">
            <a:extLst>
              <a:ext uri="{FF2B5EF4-FFF2-40B4-BE49-F238E27FC236}">
                <a16:creationId xmlns:a16="http://schemas.microsoft.com/office/drawing/2014/main" id="{A652D1B3-B257-6541-A8E2-0451972E5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6" name="Rectangle 14">
            <a:extLst>
              <a:ext uri="{FF2B5EF4-FFF2-40B4-BE49-F238E27FC236}">
                <a16:creationId xmlns:a16="http://schemas.microsoft.com/office/drawing/2014/main" id="{0BF9891A-5F7E-7541-8353-07E4074F8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751FB9F-32EB-CA45-8841-DD6CB5F77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73952D9-6E24-624F-85D3-B8EF05A47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5849" name="Picture 10">
            <a:extLst>
              <a:ext uri="{FF2B5EF4-FFF2-40B4-BE49-F238E27FC236}">
                <a16:creationId xmlns:a16="http://schemas.microsoft.com/office/drawing/2014/main" id="{B4A17804-B7F6-0B42-A976-AEAED6A94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998663"/>
            <a:ext cx="879475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92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>
            <a:extLst>
              <a:ext uri="{FF2B5EF4-FFF2-40B4-BE49-F238E27FC236}">
                <a16:creationId xmlns:a16="http://schemas.microsoft.com/office/drawing/2014/main" id="{F0391EDD-B952-AB4A-B46C-55D480C389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A5D2FD-526E-5A4F-ACA5-604A4BB2E87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727580C-5CA4-6E40-93D4-1C0D534AB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ComboBox Example</a:t>
            </a:r>
            <a:endParaRPr lang="en-US" altLang="en-US" sz="4200"/>
          </a:p>
        </p:txBody>
      </p:sp>
      <p:sp>
        <p:nvSpPr>
          <p:cNvPr id="37892" name="Rectangle 14">
            <a:extLst>
              <a:ext uri="{FF2B5EF4-FFF2-40B4-BE49-F238E27FC236}">
                <a16:creationId xmlns:a16="http://schemas.microsoft.com/office/drawing/2014/main" id="{2AE839CD-EFD1-8649-B58B-5BC15639F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0DF06978-0999-FA40-9027-3005A89A8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AE8E39F-239C-9048-8800-DA8292974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1CD272-2F75-8B4B-B722-57699F9C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6" name="Rectangle 3">
            <a:extLst>
              <a:ext uri="{FF2B5EF4-FFF2-40B4-BE49-F238E27FC236}">
                <a16:creationId xmlns:a16="http://schemas.microsoft.com/office/drawing/2014/main" id="{24D4A45D-7D4F-8141-BB7D-B034AED40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43000"/>
            <a:ext cx="86868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3300">
                <a:cs typeface="Times New Roman" panose="02020603050405020304" pitchFamily="18" charset="0"/>
              </a:rPr>
              <a:t>This example lets users view an image and a description of a country's flag by selecting the country from a combo box.</a:t>
            </a:r>
          </a:p>
        </p:txBody>
      </p:sp>
      <p:pic>
        <p:nvPicPr>
          <p:cNvPr id="37897" name="Picture 3">
            <a:extLst>
              <a:ext uri="{FF2B5EF4-FFF2-40B4-BE49-F238E27FC236}">
                <a16:creationId xmlns:a16="http://schemas.microsoft.com/office/drawing/2014/main" id="{B59FDCB0-0E88-9F43-8150-FB36F6EFF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2895600"/>
            <a:ext cx="48307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Rectangle 8">
            <a:hlinkClick r:id="rId4"/>
            <a:extLst>
              <a:ext uri="{FF2B5EF4-FFF2-40B4-BE49-F238E27FC236}">
                <a16:creationId xmlns:a16="http://schemas.microsoft.com/office/drawing/2014/main" id="{9196B3CC-40F7-1845-BD0D-F0741B795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4864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ComboBoxDemo</a:t>
            </a:r>
            <a:endParaRPr lang="en-US" altLang="en-US" sz="2000" dirty="0"/>
          </a:p>
        </p:txBody>
      </p:sp>
      <p:sp>
        <p:nvSpPr>
          <p:cNvPr id="37899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id="{EFF3CB90-90F8-B844-8249-C99FD3D17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4864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18982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>
            <a:extLst>
              <a:ext uri="{FF2B5EF4-FFF2-40B4-BE49-F238E27FC236}">
                <a16:creationId xmlns:a16="http://schemas.microsoft.com/office/drawing/2014/main" id="{75F08916-D4D7-854C-BC2C-91385C3D1D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61FB4B-2629-7446-B6DE-2F980D763668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3607E30-BDF0-5343-962B-FAE2FE3B3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ListView</a:t>
            </a:r>
            <a:endParaRPr lang="en-US" altLang="en-US" sz="4200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B94A2A12-6347-0649-BD6E-AECFEEC1E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7620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200"/>
              <a:t>A </a:t>
            </a:r>
            <a:r>
              <a:rPr lang="en-US" altLang="en-US" sz="2200" i="1"/>
              <a:t>list view</a:t>
            </a:r>
            <a:r>
              <a:rPr lang="en-US" altLang="en-US" sz="2200"/>
              <a:t> is a component that performs basically the same function as a combo box, but it enables the user to choose a single value or multiple values.</a:t>
            </a:r>
            <a:r>
              <a:rPr lang="en-US" altLang="en-US" sz="240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39941" name="Rectangle 13">
            <a:extLst>
              <a:ext uri="{FF2B5EF4-FFF2-40B4-BE49-F238E27FC236}">
                <a16:creationId xmlns:a16="http://schemas.microsoft.com/office/drawing/2014/main" id="{C3EDD694-F01B-124C-AC1F-60697B628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1933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27C5F5F3-B86B-1846-8501-331FD5C4B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9943" name="Picture 9">
            <a:extLst>
              <a:ext uri="{FF2B5EF4-FFF2-40B4-BE49-F238E27FC236}">
                <a16:creationId xmlns:a16="http://schemas.microsoft.com/office/drawing/2014/main" id="{134288C3-494F-E742-8FAB-C6AA6EA53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438400"/>
            <a:ext cx="914400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54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>
            <a:extLst>
              <a:ext uri="{FF2B5EF4-FFF2-40B4-BE49-F238E27FC236}">
                <a16:creationId xmlns:a16="http://schemas.microsoft.com/office/drawing/2014/main" id="{3CE16B0B-E11D-AB4D-B354-2E19D87334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5386AB-74B5-4344-8CBB-56B7A3DAEE7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62CE2B5-782B-5B4A-806B-F7E62EF1A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altLang="en-US">
                <a:latin typeface="Book Antiqua" panose="02040602050305030304" pitchFamily="18" charset="0"/>
              </a:rPr>
              <a:t>Example: Using ListView</a:t>
            </a:r>
            <a:r>
              <a:rPr lang="en-US" altLang="en-US" sz="4200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19BCD59B-7963-7442-A30D-8340D02DE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3352800" cy="41910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3000">
                <a:cs typeface="Times New Roman" panose="02020603050405020304" pitchFamily="18" charset="0"/>
              </a:rPr>
              <a:t>This example gives a program that lets users select countries in a list and display the flags of the selected countries in the labels</a:t>
            </a:r>
            <a:r>
              <a:rPr lang="en-US" altLang="en-US" sz="3000"/>
              <a:t>.</a:t>
            </a:r>
            <a:r>
              <a:rPr lang="en-US" altLang="en-US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41989" name="Picture 9">
            <a:extLst>
              <a:ext uri="{FF2B5EF4-FFF2-40B4-BE49-F238E27FC236}">
                <a16:creationId xmlns:a16="http://schemas.microsoft.com/office/drawing/2014/main" id="{03743F10-E305-0A49-A2C1-D5011F8D9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46213"/>
            <a:ext cx="51673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8">
            <a:hlinkClick r:id="rId4"/>
            <a:extLst>
              <a:ext uri="{FF2B5EF4-FFF2-40B4-BE49-F238E27FC236}">
                <a16:creationId xmlns:a16="http://schemas.microsoft.com/office/drawing/2014/main" id="{B498DC0E-FE77-F642-98F7-D39B8F9D1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4864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ListViewDemo</a:t>
            </a:r>
          </a:p>
        </p:txBody>
      </p:sp>
      <p:sp>
        <p:nvSpPr>
          <p:cNvPr id="41991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id="{EA2D5A96-77F8-8C48-B815-CAA6BB666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4864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70427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>
            <a:extLst>
              <a:ext uri="{FF2B5EF4-FFF2-40B4-BE49-F238E27FC236}">
                <a16:creationId xmlns:a16="http://schemas.microsoft.com/office/drawing/2014/main" id="{3B082038-371B-584D-9BC2-F474CDA86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D598ED-EA3C-D240-A8B2-9353C8998AA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BCE72AE-35E5-6D4C-87E2-77B219987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ScrollBar</a:t>
            </a:r>
            <a:endParaRPr lang="en-US" altLang="en-US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5EF6140-1C03-D543-B3AE-94EAA030B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686800" cy="6858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Font typeface="Monotype Sorts" pitchFamily="2" charset="2"/>
              <a:buNone/>
            </a:pPr>
            <a:r>
              <a:rPr lang="en-US" altLang="en-US" sz="2000"/>
              <a:t>A </a:t>
            </a:r>
            <a:r>
              <a:rPr lang="en-US" altLang="en-US" sz="2000" i="1"/>
              <a:t>scroll bar</a:t>
            </a:r>
            <a:r>
              <a:rPr lang="en-US" altLang="en-US" sz="2000"/>
              <a:t> is a control that enables the user to select from a range of values. The scrollbar appears in two styles: </a:t>
            </a:r>
            <a:r>
              <a:rPr lang="en-US" altLang="en-US" sz="2000" i="1"/>
              <a:t>horizontal</a:t>
            </a:r>
            <a:r>
              <a:rPr lang="en-US" altLang="en-US" sz="2000"/>
              <a:t> and </a:t>
            </a:r>
            <a:r>
              <a:rPr lang="en-US" altLang="en-US" sz="2000" i="1"/>
              <a:t>vertical</a:t>
            </a:r>
            <a:r>
              <a:rPr lang="en-US" altLang="en-US" sz="2000"/>
              <a:t>.</a:t>
            </a: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8A5CB7C9-2CF7-D340-BEA8-C935CB6F8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id="{461F4F31-45CC-D74C-9324-14C563486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CC8F5D05-B882-E14B-AC6D-F5C04CC8E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44040" name="Picture 10">
            <a:extLst>
              <a:ext uri="{FF2B5EF4-FFF2-40B4-BE49-F238E27FC236}">
                <a16:creationId xmlns:a16="http://schemas.microsoft.com/office/drawing/2014/main" id="{A532BE68-41D9-D44E-BDA6-7A9148FA7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8325"/>
            <a:ext cx="90678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96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>
            <a:extLst>
              <a:ext uri="{FF2B5EF4-FFF2-40B4-BE49-F238E27FC236}">
                <a16:creationId xmlns:a16="http://schemas.microsoft.com/office/drawing/2014/main" id="{93751A01-C070-2D40-9CE8-B64730999B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135DA6-ECEC-8B4D-B15E-6451E5AFFF0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5323836-2CB7-014C-B9EF-24EC35092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28750"/>
          </a:xfrm>
        </p:spPr>
        <p:txBody>
          <a:bodyPr/>
          <a:lstStyle/>
          <a:p>
            <a:r>
              <a:rPr lang="en-US" altLang="en-US"/>
              <a:t>Scroll Bar Properties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AD147EAA-F28E-324C-8647-DE1642741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46085" name="Picture 7">
            <a:extLst>
              <a:ext uri="{FF2B5EF4-FFF2-40B4-BE49-F238E27FC236}">
                <a16:creationId xmlns:a16="http://schemas.microsoft.com/office/drawing/2014/main" id="{072F4FA4-C586-C741-A5FD-72335855D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500188"/>
            <a:ext cx="87249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874519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tional">
  <a:themeElements>
    <a:clrScheme name="International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CBCBCB"/>
      </a:accent1>
      <a:accent2>
        <a:srgbClr val="969696"/>
      </a:accent2>
      <a:accent3>
        <a:srgbClr val="FFFFFF"/>
      </a:accent3>
      <a:accent4>
        <a:srgbClr val="000000"/>
      </a:accent4>
      <a:accent5>
        <a:srgbClr val="E2E2E2"/>
      </a:accent5>
      <a:accent6>
        <a:srgbClr val="878787"/>
      </a:accent6>
      <a:hlink>
        <a:srgbClr val="DDDDDD"/>
      </a:hlink>
      <a:folHlink>
        <a:srgbClr val="EAEAEA"/>
      </a:folHlink>
    </a:clrScheme>
    <a:fontScheme name="Internati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International 1">
        <a:dk1>
          <a:srgbClr val="000000"/>
        </a:dk1>
        <a:lt1>
          <a:srgbClr val="FFFFFF"/>
        </a:lt1>
        <a:dk2>
          <a:srgbClr val="0000FF"/>
        </a:dk2>
        <a:lt2>
          <a:srgbClr val="FFFF99"/>
        </a:lt2>
        <a:accent1>
          <a:srgbClr val="009966"/>
        </a:accent1>
        <a:accent2>
          <a:srgbClr val="00CCCC"/>
        </a:accent2>
        <a:accent3>
          <a:srgbClr val="AAAAFF"/>
        </a:accent3>
        <a:accent4>
          <a:srgbClr val="DADADA"/>
        </a:accent4>
        <a:accent5>
          <a:srgbClr val="AACAB8"/>
        </a:accent5>
        <a:accent6>
          <a:srgbClr val="00B9B9"/>
        </a:accent6>
        <a:hlink>
          <a:srgbClr val="000080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tional 2">
        <a:dk1>
          <a:srgbClr val="000000"/>
        </a:dk1>
        <a:lt1>
          <a:srgbClr val="FFFFFF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tional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Designs\International.pot</Template>
  <TotalTime>29721</TotalTime>
  <Words>2628</Words>
  <Application>Microsoft Macintosh PowerPoint</Application>
  <PresentationFormat>On-screen Show (4:3)</PresentationFormat>
  <Paragraphs>370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Courier New</vt:lpstr>
      <vt:lpstr>Monotype Sorts</vt:lpstr>
      <vt:lpstr>Times New Roman</vt:lpstr>
      <vt:lpstr>International</vt:lpstr>
      <vt:lpstr>TextField Example</vt:lpstr>
      <vt:lpstr>TextArea</vt:lpstr>
      <vt:lpstr>TextArea Example</vt:lpstr>
      <vt:lpstr>ComboBox</vt:lpstr>
      <vt:lpstr>ComboBox Example</vt:lpstr>
      <vt:lpstr>ListView</vt:lpstr>
      <vt:lpstr>Example: Using ListView </vt:lpstr>
      <vt:lpstr>ScrollBar</vt:lpstr>
      <vt:lpstr>Scroll Bar Properties</vt:lpstr>
      <vt:lpstr>Example: Using Scrollbars</vt:lpstr>
      <vt:lpstr>Slider</vt:lpstr>
      <vt:lpstr>Example: Using Sliders</vt:lpstr>
      <vt:lpstr>Case Study: Bounce Ball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Getting Started with Graphics Programming</dc:title>
  <dc:creator>Y. Daniel Liang</dc:creator>
  <cp:lastModifiedBy>Bassem S Sayrafi</cp:lastModifiedBy>
  <cp:revision>361</cp:revision>
  <cp:lastPrinted>1998-04-22T12:52:01Z</cp:lastPrinted>
  <dcterms:created xsi:type="dcterms:W3CDTF">1995-06-10T17:31:50Z</dcterms:created>
  <dcterms:modified xsi:type="dcterms:W3CDTF">2021-01-06T05:03:45Z</dcterms:modified>
</cp:coreProperties>
</file>