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923AB7A-AAFF-4BB7-BB08-1341E7A1902A}">
  <a:tblStyle styleId="{2923AB7A-AAFF-4BB7-BB08-1341E7A1902A}"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0" Type="http://schemas.openxmlformats.org/officeDocument/2006/relationships/slide" Target="slides/slide44.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1" name="Google Shape;91;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5" name="Google Shape;385;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6" name="Google Shape;396;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0" name="Shape 400"/>
        <p:cNvGrpSpPr/>
        <p:nvPr/>
      </p:nvGrpSpPr>
      <p:grpSpPr>
        <a:xfrm>
          <a:off x="0" y="0"/>
          <a:ext cx="0" cy="0"/>
          <a:chOff x="0" y="0"/>
          <a:chExt cx="0" cy="0"/>
        </a:xfrm>
      </p:grpSpPr>
      <p:sp>
        <p:nvSpPr>
          <p:cNvPr id="401" name="Google Shape;401;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2" name="Google Shape;402;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13: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08" name="Google Shape;408;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9" name="Google Shape;409;p1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Analytic studies – in these studies dietary information is  obtained for the individuals actually affected by disease rather than using the average intake in the population as a whole,as is the case with descriptive studies..  </a:t>
            </a:r>
            <a:endParaRPr/>
          </a:p>
          <a:p>
            <a:pPr indent="0" lvl="0" marL="0" rtl="0" algn="l">
              <a:spcBef>
                <a:spcPts val="0"/>
              </a:spcBef>
              <a:spcAft>
                <a:spcPts val="0"/>
              </a:spcAft>
              <a:buSzPts val="1800"/>
              <a:buNone/>
            </a:pPr>
            <a:r>
              <a:rPr lang="en-US"/>
              <a:t>Case-control studies-here the criteria for entering a study is the disease status.  The investigator selects patients and controls and the information about previous diet is obtained from diseased patients and compared with that from subjects without the disease.</a:t>
            </a:r>
            <a:endParaRPr/>
          </a:p>
          <a:p>
            <a:pPr indent="0" lvl="0" marL="0" rtl="0" algn="l">
              <a:spcBef>
                <a:spcPts val="0"/>
              </a:spcBef>
              <a:spcAft>
                <a:spcPts val="0"/>
              </a:spcAft>
              <a:buSzPts val="1800"/>
              <a:buNone/>
            </a:pPr>
            <a:r>
              <a:rPr lang="en-US"/>
              <a:t> the relationship between exposure and disease is presented in case control studies by the ODDs Ratio which is basically the odds of exposure among cases divided by the odds of exposure among controls.</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6" name="Shape 426"/>
        <p:cNvGrpSpPr/>
        <p:nvPr/>
      </p:nvGrpSpPr>
      <p:grpSpPr>
        <a:xfrm>
          <a:off x="0" y="0"/>
          <a:ext cx="0" cy="0"/>
          <a:chOff x="0" y="0"/>
          <a:chExt cx="0" cy="0"/>
        </a:xfrm>
      </p:grpSpPr>
      <p:sp>
        <p:nvSpPr>
          <p:cNvPr id="427" name="Google Shape;427;p14: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28" name="Google Shape;428;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29" name="Google Shape;429;p1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80000"/>
              </a:lnSpc>
              <a:spcBef>
                <a:spcPts val="0"/>
              </a:spcBef>
              <a:spcAft>
                <a:spcPts val="0"/>
              </a:spcAft>
              <a:buSzPts val="1000"/>
              <a:buNone/>
            </a:pPr>
            <a:r>
              <a:rPr lang="en-US" sz="1000"/>
              <a:t>Strengths-</a:t>
            </a:r>
            <a:endParaRPr/>
          </a:p>
          <a:p>
            <a:pPr indent="0" lvl="0" marL="0" rtl="0" algn="l">
              <a:lnSpc>
                <a:spcPct val="80000"/>
              </a:lnSpc>
              <a:spcBef>
                <a:spcPts val="0"/>
              </a:spcBef>
              <a:spcAft>
                <a:spcPts val="0"/>
              </a:spcAft>
              <a:buSzPts val="1000"/>
              <a:buNone/>
            </a:pPr>
            <a:r>
              <a:rPr lang="en-US" sz="1000"/>
              <a:t>Information obtained for the individuals actually affected by disease- information is efficient and rapid.</a:t>
            </a:r>
            <a:endParaRPr/>
          </a:p>
          <a:p>
            <a:pPr indent="0" lvl="0" marL="0" rtl="0" algn="l">
              <a:lnSpc>
                <a:spcPct val="80000"/>
              </a:lnSpc>
              <a:spcBef>
                <a:spcPts val="0"/>
              </a:spcBef>
              <a:spcAft>
                <a:spcPts val="0"/>
              </a:spcAft>
              <a:buSzPts val="1000"/>
              <a:buNone/>
            </a:pPr>
            <a:r>
              <a:rPr lang="en-US" sz="1000"/>
              <a:t>Can adjust for known confounding factors either in the design or in the analysis of the study.</a:t>
            </a:r>
            <a:endParaRPr/>
          </a:p>
          <a:p>
            <a:pPr indent="0" lvl="0" marL="0" rtl="0" algn="l">
              <a:lnSpc>
                <a:spcPct val="80000"/>
              </a:lnSpc>
              <a:spcBef>
                <a:spcPts val="500"/>
              </a:spcBef>
              <a:spcAft>
                <a:spcPts val="0"/>
              </a:spcAft>
              <a:buSzPts val="1000"/>
              <a:buNone/>
            </a:pPr>
            <a:r>
              <a:rPr lang="en-US" sz="1000"/>
              <a:t>Weaknesses</a:t>
            </a:r>
            <a:endParaRPr/>
          </a:p>
          <a:p>
            <a:pPr indent="0" lvl="0" marL="0" rtl="0" algn="l">
              <a:lnSpc>
                <a:spcPct val="80000"/>
              </a:lnSpc>
              <a:spcBef>
                <a:spcPts val="500"/>
              </a:spcBef>
              <a:spcAft>
                <a:spcPts val="0"/>
              </a:spcAft>
              <a:buSzPts val="1000"/>
              <a:buNone/>
            </a:pPr>
            <a:r>
              <a:rPr lang="en-US" sz="1000"/>
              <a:t>Valid results maybe difficult to obain from case-control studies because of the limited range of variation in diet within most populations and some inevitable error in measuring intake due to the method of dietary assessment itself so realistic RR is likely to be modest.</a:t>
            </a:r>
            <a:endParaRPr/>
          </a:p>
          <a:p>
            <a:pPr indent="0" lvl="0" marL="0" rtl="0" algn="l">
              <a:lnSpc>
                <a:spcPct val="80000"/>
              </a:lnSpc>
              <a:spcBef>
                <a:spcPts val="500"/>
              </a:spcBef>
              <a:spcAft>
                <a:spcPts val="0"/>
              </a:spcAft>
              <a:buSzPts val="1000"/>
              <a:buNone/>
            </a:pPr>
            <a:r>
              <a:rPr lang="en-US" sz="1000"/>
              <a:t>Recall bias is a specially important problem in case-control studies since cases will systematically over or under report past dietary practices compared to controls. </a:t>
            </a:r>
            <a:endParaRPr/>
          </a:p>
          <a:p>
            <a:pPr indent="0" lvl="0" marL="0" rtl="0" algn="l">
              <a:lnSpc>
                <a:spcPct val="80000"/>
              </a:lnSpc>
              <a:spcBef>
                <a:spcPts val="500"/>
              </a:spcBef>
              <a:spcAft>
                <a:spcPts val="0"/>
              </a:spcAft>
              <a:buSzPts val="1000"/>
              <a:buNone/>
            </a:pPr>
            <a:r>
              <a:rPr lang="en-US" sz="1000"/>
              <a:t>Also the selection of control group can be problematic-</a:t>
            </a:r>
            <a:endParaRPr/>
          </a:p>
          <a:p>
            <a:pPr indent="0" lvl="0" marL="0" rtl="0" algn="l">
              <a:lnSpc>
                <a:spcPct val="80000"/>
              </a:lnSpc>
              <a:spcBef>
                <a:spcPts val="500"/>
              </a:spcBef>
              <a:spcAft>
                <a:spcPts val="0"/>
              </a:spcAft>
              <a:buSzPts val="1000"/>
              <a:buNone/>
            </a:pPr>
            <a:r>
              <a:rPr lang="en-US" sz="1000"/>
              <a:t>patients with another disease with the assuming that the exposure under study is unrelated to the condition of this control group. However because diet may effect many diseases, it is often difficult to identify disease groups that are definitely urelated to the aspect of diet under investigation.</a:t>
            </a:r>
            <a:endParaRPr/>
          </a:p>
          <a:p>
            <a:pPr indent="0" lvl="0" marL="0" rtl="0" algn="l">
              <a:lnSpc>
                <a:spcPct val="80000"/>
              </a:lnSpc>
              <a:spcBef>
                <a:spcPts val="500"/>
              </a:spcBef>
              <a:spcAft>
                <a:spcPts val="0"/>
              </a:spcAft>
              <a:buSzPts val="1000"/>
              <a:buNone/>
            </a:pPr>
            <a:r>
              <a:rPr lang="en-US" sz="1000"/>
              <a:t>The other alternative is to have a sample from the general population as the control group, but then the participation rate will be low... And also diet is related with the level of general health consciousness, so diets of those who participate may differ from those who don’t.</a:t>
            </a:r>
            <a:endParaRPr/>
          </a:p>
          <a:p>
            <a:pPr indent="0" lvl="0" marL="0" rtl="0" algn="l">
              <a:lnSpc>
                <a:spcPct val="80000"/>
              </a:lnSpc>
              <a:spcBef>
                <a:spcPts val="500"/>
              </a:spcBef>
              <a:spcAft>
                <a:spcPts val="0"/>
              </a:spcAft>
              <a:buSzPts val="1000"/>
              <a:buNone/>
            </a:pPr>
            <a:r>
              <a:rPr lang="en-US" sz="1000"/>
              <a:t>The third weakness has to do with the temporal relationship.... Since in these studies the exposure (dietary intake) is assessed after the occurance of disease, this is especially important when biochemical indicators are used as surrogates for diet, since you cannot exclude the possibility that the difference in the level of nutrient is not due to the disease itself or to treatment.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9" name="Google Shape;439;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3" name="Shape 443"/>
        <p:cNvGrpSpPr/>
        <p:nvPr/>
      </p:nvGrpSpPr>
      <p:grpSpPr>
        <a:xfrm>
          <a:off x="0" y="0"/>
          <a:ext cx="0" cy="0"/>
          <a:chOff x="0" y="0"/>
          <a:chExt cx="0" cy="0"/>
        </a:xfrm>
      </p:grpSpPr>
      <p:sp>
        <p:nvSpPr>
          <p:cNvPr id="444" name="Google Shape;444;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5" name="Google Shape;445;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9" name="Shape 449"/>
        <p:cNvGrpSpPr/>
        <p:nvPr/>
      </p:nvGrpSpPr>
      <p:grpSpPr>
        <a:xfrm>
          <a:off x="0" y="0"/>
          <a:ext cx="0" cy="0"/>
          <a:chOff x="0" y="0"/>
          <a:chExt cx="0" cy="0"/>
        </a:xfrm>
      </p:grpSpPr>
      <p:sp>
        <p:nvSpPr>
          <p:cNvPr id="450" name="Google Shape;450;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1" name="Google Shape;451;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5" name="Shape 455"/>
        <p:cNvGrpSpPr/>
        <p:nvPr/>
      </p:nvGrpSpPr>
      <p:grpSpPr>
        <a:xfrm>
          <a:off x="0" y="0"/>
          <a:ext cx="0" cy="0"/>
          <a:chOff x="0" y="0"/>
          <a:chExt cx="0" cy="0"/>
        </a:xfrm>
      </p:grpSpPr>
      <p:sp>
        <p:nvSpPr>
          <p:cNvPr id="456" name="Google Shape;456;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7" name="Google Shape;457;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1" name="Shape 461"/>
        <p:cNvGrpSpPr/>
        <p:nvPr/>
      </p:nvGrpSpPr>
      <p:grpSpPr>
        <a:xfrm>
          <a:off x="0" y="0"/>
          <a:ext cx="0" cy="0"/>
          <a:chOff x="0" y="0"/>
          <a:chExt cx="0" cy="0"/>
        </a:xfrm>
      </p:grpSpPr>
      <p:sp>
        <p:nvSpPr>
          <p:cNvPr id="462" name="Google Shape;462;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3" name="Google Shape;463;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96" name="Google Shape;96;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7" name="Google Shape;97;p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The different types of epidemiologic studies that are used to study the relationship between diet and disease are divided into two main categories- descriptive studies, which are used in describing patterns and in generating hypothesis but not in testing them:  and these include ecological studies, special exposure groups and migrant studies and secular trends. And etiological studies, in which data is collected from individuals and so they are used to test hypothesis concening the etiology of the disease. And these  include case-control and prospective studies ( which are obervational studies) and randomized trials. A discription of each study type with strengths and weaknesses follows.</a:t>
            </a:r>
            <a:endParaRPr/>
          </a:p>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7" name="Shape 467"/>
        <p:cNvGrpSpPr/>
        <p:nvPr/>
      </p:nvGrpSpPr>
      <p:grpSpPr>
        <a:xfrm>
          <a:off x="0" y="0"/>
          <a:ext cx="0" cy="0"/>
          <a:chOff x="0" y="0"/>
          <a:chExt cx="0" cy="0"/>
        </a:xfrm>
      </p:grpSpPr>
      <p:sp>
        <p:nvSpPr>
          <p:cNvPr id="468" name="Google Shape;468;p20: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69" name="Google Shape;469;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70" name="Google Shape;470;p2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Prospective cohort study- in this study exposure is the criteria for intering the study- information on diet is obtained from disease-free subjects who are then followed to determine disease rates according to levels of dietary factors.</a:t>
            </a:r>
            <a:endParaRPr/>
          </a:p>
          <a:p>
            <a:pPr indent="0" lvl="0" marL="0" rtl="0" algn="l">
              <a:spcBef>
                <a:spcPts val="0"/>
              </a:spcBef>
              <a:spcAft>
                <a:spcPts val="0"/>
              </a:spcAft>
              <a:buSzPts val="1800"/>
              <a:buNone/>
            </a:pPr>
            <a:r>
              <a:rPr lang="en-US"/>
              <a:t>The relative risk which is the the ratio between the risk of disease in exposed to the risk of disease in the non-exposed is the measurement  of association used in these studies.</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6" name="Shape 486"/>
        <p:cNvGrpSpPr/>
        <p:nvPr/>
      </p:nvGrpSpPr>
      <p:grpSpPr>
        <a:xfrm>
          <a:off x="0" y="0"/>
          <a:ext cx="0" cy="0"/>
          <a:chOff x="0" y="0"/>
          <a:chExt cx="0" cy="0"/>
        </a:xfrm>
      </p:grpSpPr>
      <p:sp>
        <p:nvSpPr>
          <p:cNvPr id="487" name="Google Shape;487;p21: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88" name="Google Shape;488;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89" name="Google Shape;489;p2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Strengths-</a:t>
            </a:r>
            <a:endParaRPr/>
          </a:p>
          <a:p>
            <a:pPr indent="0" lvl="0" marL="0" rtl="0" algn="l">
              <a:spcBef>
                <a:spcPts val="0"/>
              </a:spcBef>
              <a:spcAft>
                <a:spcPts val="0"/>
              </a:spcAft>
              <a:buSzPts val="1800"/>
              <a:buNone/>
            </a:pPr>
            <a:r>
              <a:rPr lang="en-US"/>
              <a:t>Information on exposure (diet) is collected before the disease occurs </a:t>
            </a:r>
            <a:endParaRPr/>
          </a:p>
          <a:p>
            <a:pPr indent="0" lvl="0" marL="0" rtl="0" algn="l">
              <a:spcBef>
                <a:spcPts val="0"/>
              </a:spcBef>
              <a:spcAft>
                <a:spcPts val="0"/>
              </a:spcAft>
              <a:buSzPts val="1800"/>
              <a:buNone/>
            </a:pPr>
            <a:r>
              <a:rPr lang="en-US"/>
              <a:t>so illness cannot affect the recall of  diet or the biochemical indicators of diet. </a:t>
            </a:r>
            <a:endParaRPr/>
          </a:p>
          <a:p>
            <a:pPr indent="0" lvl="0" marL="0" rtl="0" algn="l">
              <a:spcBef>
                <a:spcPts val="0"/>
              </a:spcBef>
              <a:spcAft>
                <a:spcPts val="0"/>
              </a:spcAft>
              <a:buSzPts val="1800"/>
              <a:buNone/>
            </a:pPr>
            <a:r>
              <a:rPr lang="en-US"/>
              <a:t>The oprtunity to obtain repeated information on diet over time, so cahnges in diet can be assessed...</a:t>
            </a:r>
            <a:endParaRPr/>
          </a:p>
          <a:p>
            <a:pPr indent="0" lvl="0" marL="0" rtl="0" algn="l">
              <a:spcBef>
                <a:spcPts val="0"/>
              </a:spcBef>
              <a:spcAft>
                <a:spcPts val="0"/>
              </a:spcAft>
              <a:buSzPts val="1800"/>
              <a:buNone/>
            </a:pPr>
            <a:r>
              <a:rPr lang="en-US"/>
              <a:t>The opportunity to examine the effect of diet on a wide variety of diseases simultaneously.</a:t>
            </a:r>
            <a:endParaRPr/>
          </a:p>
          <a:p>
            <a:pPr indent="0" lvl="0" marL="0" rtl="0" algn="l">
              <a:spcBef>
                <a:spcPts val="0"/>
              </a:spcBef>
              <a:spcAft>
                <a:spcPts val="0"/>
              </a:spcAft>
              <a:buSzPts val="1800"/>
              <a:buNone/>
            </a:pPr>
            <a:r>
              <a:rPr lang="en-US"/>
              <a:t>Weaknesses-</a:t>
            </a:r>
            <a:endParaRPr/>
          </a:p>
          <a:p>
            <a:pPr indent="0" lvl="0" marL="0" rtl="0" algn="l">
              <a:spcBef>
                <a:spcPts val="0"/>
              </a:spcBef>
              <a:spcAft>
                <a:spcPts val="0"/>
              </a:spcAft>
              <a:buSzPts val="1800"/>
              <a:buNone/>
            </a:pPr>
            <a:r>
              <a:rPr lang="en-US"/>
              <a:t>The necessity of enrolling  tens of thousands of subjects (use of self </a:t>
            </a:r>
            <a:endParaRPr/>
          </a:p>
          <a:p>
            <a:pPr indent="0" lvl="0" marL="0" rtl="0" algn="l">
              <a:spcBef>
                <a:spcPts val="0"/>
              </a:spcBef>
              <a:spcAft>
                <a:spcPts val="0"/>
              </a:spcAft>
              <a:buSzPts val="1800"/>
              <a:buNone/>
            </a:pPr>
            <a:r>
              <a:rPr lang="en-US"/>
              <a:t>admininstered questionnaires has made studies of this size possible.</a:t>
            </a:r>
            <a:endParaRPr/>
          </a:p>
          <a:p>
            <a:pPr indent="0" lvl="0" marL="0" rtl="0" algn="l">
              <a:spcBef>
                <a:spcPts val="0"/>
              </a:spcBef>
              <a:spcAft>
                <a:spcPts val="0"/>
              </a:spcAft>
              <a:buSzPts val="1800"/>
              <a:buNone/>
            </a:pPr>
            <a:r>
              <a:rPr lang="en-US"/>
              <a:t>not good for rare diseases even if study includes a large number of people.</a:t>
            </a:r>
            <a:endParaRPr/>
          </a:p>
          <a:p>
            <a:pPr indent="0" lvl="0" marL="0" rtl="0" algn="l">
              <a:spcBef>
                <a:spcPts val="0"/>
              </a:spcBef>
              <a:spcAft>
                <a:spcPts val="0"/>
              </a:spcAft>
              <a:buSzPts val="1800"/>
              <a:buNone/>
            </a:pPr>
            <a:r>
              <a:rPr lang="en-US"/>
              <a:t>Cohort studies are expensive and time consuming and can go on for many years.</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8" name="Google Shape;498;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2" name="Shape 502"/>
        <p:cNvGrpSpPr/>
        <p:nvPr/>
      </p:nvGrpSpPr>
      <p:grpSpPr>
        <a:xfrm>
          <a:off x="0" y="0"/>
          <a:ext cx="0" cy="0"/>
          <a:chOff x="0" y="0"/>
          <a:chExt cx="0" cy="0"/>
        </a:xfrm>
      </p:grpSpPr>
      <p:sp>
        <p:nvSpPr>
          <p:cNvPr id="503" name="Google Shape;503;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4" name="Google Shape;504;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0" name="Google Shape;510;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4" name="Shape 514"/>
        <p:cNvGrpSpPr/>
        <p:nvPr/>
      </p:nvGrpSpPr>
      <p:grpSpPr>
        <a:xfrm>
          <a:off x="0" y="0"/>
          <a:ext cx="0" cy="0"/>
          <a:chOff x="0" y="0"/>
          <a:chExt cx="0" cy="0"/>
        </a:xfrm>
      </p:grpSpPr>
      <p:sp>
        <p:nvSpPr>
          <p:cNvPr id="515" name="Google Shape;515;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6" name="Google Shape;516;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0" name="Shape 520"/>
        <p:cNvGrpSpPr/>
        <p:nvPr/>
      </p:nvGrpSpPr>
      <p:grpSpPr>
        <a:xfrm>
          <a:off x="0" y="0"/>
          <a:ext cx="0" cy="0"/>
          <a:chOff x="0" y="0"/>
          <a:chExt cx="0" cy="0"/>
        </a:xfrm>
      </p:grpSpPr>
      <p:sp>
        <p:nvSpPr>
          <p:cNvPr id="521" name="Google Shape;521;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2" name="Google Shape;522;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6" name="Shape 526"/>
        <p:cNvGrpSpPr/>
        <p:nvPr/>
      </p:nvGrpSpPr>
      <p:grpSpPr>
        <a:xfrm>
          <a:off x="0" y="0"/>
          <a:ext cx="0" cy="0"/>
          <a:chOff x="0" y="0"/>
          <a:chExt cx="0" cy="0"/>
        </a:xfrm>
      </p:grpSpPr>
      <p:sp>
        <p:nvSpPr>
          <p:cNvPr id="527" name="Google Shape;527;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8" name="Google Shape;528;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2" name="Shape 532"/>
        <p:cNvGrpSpPr/>
        <p:nvPr/>
      </p:nvGrpSpPr>
      <p:grpSpPr>
        <a:xfrm>
          <a:off x="0" y="0"/>
          <a:ext cx="0" cy="0"/>
          <a:chOff x="0" y="0"/>
          <a:chExt cx="0" cy="0"/>
        </a:xfrm>
      </p:grpSpPr>
      <p:sp>
        <p:nvSpPr>
          <p:cNvPr id="533" name="Google Shape;533;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4" name="Google Shape;534;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8" name="Shape 538"/>
        <p:cNvGrpSpPr/>
        <p:nvPr/>
      </p:nvGrpSpPr>
      <p:grpSpPr>
        <a:xfrm>
          <a:off x="0" y="0"/>
          <a:ext cx="0" cy="0"/>
          <a:chOff x="0" y="0"/>
          <a:chExt cx="0" cy="0"/>
        </a:xfrm>
      </p:grpSpPr>
      <p:sp>
        <p:nvSpPr>
          <p:cNvPr id="539" name="Google Shape;539;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0" name="Google Shape;540;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4" name="Shape 594"/>
        <p:cNvGrpSpPr/>
        <p:nvPr/>
      </p:nvGrpSpPr>
      <p:grpSpPr>
        <a:xfrm>
          <a:off x="0" y="0"/>
          <a:ext cx="0" cy="0"/>
          <a:chOff x="0" y="0"/>
          <a:chExt cx="0" cy="0"/>
        </a:xfrm>
      </p:grpSpPr>
      <p:sp>
        <p:nvSpPr>
          <p:cNvPr id="595" name="Google Shape;595;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6" name="Google Shape;596;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0" name="Shape 600"/>
        <p:cNvGrpSpPr/>
        <p:nvPr/>
      </p:nvGrpSpPr>
      <p:grpSpPr>
        <a:xfrm>
          <a:off x="0" y="0"/>
          <a:ext cx="0" cy="0"/>
          <a:chOff x="0" y="0"/>
          <a:chExt cx="0" cy="0"/>
        </a:xfrm>
      </p:grpSpPr>
      <p:sp>
        <p:nvSpPr>
          <p:cNvPr id="601" name="Google Shape;601;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2" name="Google Shape;602;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2" name="Shape 612"/>
        <p:cNvGrpSpPr/>
        <p:nvPr/>
      </p:nvGrpSpPr>
      <p:grpSpPr>
        <a:xfrm>
          <a:off x="0" y="0"/>
          <a:ext cx="0" cy="0"/>
          <a:chOff x="0" y="0"/>
          <a:chExt cx="0" cy="0"/>
        </a:xfrm>
      </p:grpSpPr>
      <p:sp>
        <p:nvSpPr>
          <p:cNvPr id="613" name="Google Shape;613;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4" name="Google Shape;614;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8" name="Shape 618"/>
        <p:cNvGrpSpPr/>
        <p:nvPr/>
      </p:nvGrpSpPr>
      <p:grpSpPr>
        <a:xfrm>
          <a:off x="0" y="0"/>
          <a:ext cx="0" cy="0"/>
          <a:chOff x="0" y="0"/>
          <a:chExt cx="0" cy="0"/>
        </a:xfrm>
      </p:grpSpPr>
      <p:sp>
        <p:nvSpPr>
          <p:cNvPr id="619" name="Google Shape;619;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0" name="Google Shape;620;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4" name="Shape 624"/>
        <p:cNvGrpSpPr/>
        <p:nvPr/>
      </p:nvGrpSpPr>
      <p:grpSpPr>
        <a:xfrm>
          <a:off x="0" y="0"/>
          <a:ext cx="0" cy="0"/>
          <a:chOff x="0" y="0"/>
          <a:chExt cx="0" cy="0"/>
        </a:xfrm>
      </p:grpSpPr>
      <p:sp>
        <p:nvSpPr>
          <p:cNvPr id="625" name="Google Shape;625;p34: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626" name="Google Shape;626;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27" name="Google Shape;627;p3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Stregnths</a:t>
            </a:r>
            <a:endParaRPr/>
          </a:p>
          <a:p>
            <a:pPr indent="0" lvl="0" marL="0" rtl="0" algn="l">
              <a:spcBef>
                <a:spcPts val="0"/>
              </a:spcBef>
              <a:spcAft>
                <a:spcPts val="0"/>
              </a:spcAft>
              <a:buSzPts val="1800"/>
              <a:buNone/>
            </a:pPr>
            <a:r>
              <a:rPr lang="en-US"/>
              <a:t>The principle strength of a randomized trial is that potential and unknown confounders should be distributed at random between the treatment and the control group., thus minimizing the possibility of confounding by these extraneous factors.</a:t>
            </a:r>
            <a:endParaRPr/>
          </a:p>
          <a:p>
            <a:pPr indent="0" lvl="0" marL="0" rtl="0" algn="l">
              <a:spcBef>
                <a:spcPts val="0"/>
              </a:spcBef>
              <a:spcAft>
                <a:spcPts val="0"/>
              </a:spcAft>
              <a:buSzPts val="1800"/>
              <a:buNone/>
            </a:pPr>
            <a:r>
              <a:rPr lang="en-US"/>
              <a:t>Possibility of creating a larger contrast between the groups being compared.</a:t>
            </a:r>
            <a:endParaRPr/>
          </a:p>
          <a:p>
            <a:pPr indent="0" lvl="0" marL="0" rtl="0" algn="l">
              <a:spcBef>
                <a:spcPts val="900"/>
              </a:spcBef>
              <a:spcAft>
                <a:spcPts val="0"/>
              </a:spcAft>
              <a:buNone/>
            </a:pPr>
            <a:r>
              <a:rPr lang="en-US"/>
              <a:t>Particulary practical for evaluating hypothesis  concerning minor components of diet, such as trace elements or vitamins.</a:t>
            </a:r>
            <a:endParaRPr/>
          </a:p>
          <a:p>
            <a:pPr indent="0" lvl="0" marL="0" rtl="0" algn="l">
              <a:spcBef>
                <a:spcPts val="0"/>
              </a:spcBef>
              <a:spcAft>
                <a:spcPts val="0"/>
              </a:spcAft>
              <a:buSzPts val="1800"/>
              <a:buNone/>
            </a:pPr>
            <a:r>
              <a:rPr lang="en-US"/>
              <a:t>Because it is easy to put the nutrient in a form of capsule.</a:t>
            </a:r>
            <a:endParaRPr/>
          </a:p>
          <a:p>
            <a:pPr indent="0" lvl="0" marL="0" rtl="0" algn="l">
              <a:spcBef>
                <a:spcPts val="900"/>
              </a:spcBef>
              <a:spcAft>
                <a:spcPts val="0"/>
              </a:spcAft>
              <a:buNone/>
            </a:pPr>
            <a:r>
              <a:rPr lang="en-US"/>
              <a:t>Unique information on the latent period between change in an exposure and change in disease.  </a:t>
            </a:r>
            <a:endParaRPr/>
          </a:p>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2" name="Shape 632"/>
        <p:cNvGrpSpPr/>
        <p:nvPr/>
      </p:nvGrpSpPr>
      <p:grpSpPr>
        <a:xfrm>
          <a:off x="0" y="0"/>
          <a:ext cx="0" cy="0"/>
          <a:chOff x="0" y="0"/>
          <a:chExt cx="0" cy="0"/>
        </a:xfrm>
      </p:grpSpPr>
      <p:sp>
        <p:nvSpPr>
          <p:cNvPr id="633" name="Google Shape;633;p35: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634" name="Google Shape;634;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35" name="Google Shape;635;p3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Weaknesses</a:t>
            </a:r>
            <a:endParaRPr/>
          </a:p>
          <a:p>
            <a:pPr indent="0" lvl="0" marL="0" rtl="0" algn="l">
              <a:spcBef>
                <a:spcPts val="0"/>
              </a:spcBef>
              <a:spcAft>
                <a:spcPts val="0"/>
              </a:spcAft>
              <a:buSzPts val="1800"/>
              <a:buNone/>
            </a:pPr>
            <a:r>
              <a:rPr lang="en-US"/>
              <a:t> Time between change in level of exposure and disease is uncertain (trials should have long duration). But even then RCT might not yield any results because from some disease perhaps exposure early in childhood may determine the disease in adulthood.</a:t>
            </a:r>
            <a:endParaRPr/>
          </a:p>
          <a:p>
            <a:pPr indent="0" lvl="0" marL="0" rtl="0" algn="l">
              <a:spcBef>
                <a:spcPts val="0"/>
              </a:spcBef>
              <a:spcAft>
                <a:spcPts val="0"/>
              </a:spcAft>
              <a:buSzPts val="1800"/>
              <a:buNone/>
            </a:pPr>
            <a:r>
              <a:rPr lang="en-US"/>
              <a:t> Compliance with treatment diet is likely to decrease during an extended trial  specially if treatment involves a real change in food intake.</a:t>
            </a:r>
            <a:endParaRPr/>
          </a:p>
          <a:p>
            <a:pPr indent="0" lvl="0" marL="0" rtl="0" algn="l">
              <a:spcBef>
                <a:spcPts val="0"/>
              </a:spcBef>
              <a:spcAft>
                <a:spcPts val="0"/>
              </a:spcAft>
              <a:buSzPts val="1800"/>
              <a:buNone/>
            </a:pPr>
            <a:r>
              <a:rPr lang="en-US"/>
              <a:t> Participants who enroll are usually health conscious and are motivated, so people with highest risk (on the basis of their dietary intake) are seriously underrepresented.</a:t>
            </a:r>
            <a:endParaRPr/>
          </a:p>
          <a:p>
            <a:pPr indent="0" lvl="0" marL="0" rtl="0" algn="l">
              <a:spcBef>
                <a:spcPts val="0"/>
              </a:spcBef>
              <a:spcAft>
                <a:spcPts val="0"/>
              </a:spcAft>
              <a:buSzPts val="1800"/>
              <a:buNone/>
            </a:pPr>
            <a:r>
              <a:rPr lang="en-US"/>
              <a:t> Some trials are impossible due to ethical or practical reasons.</a:t>
            </a:r>
            <a:endParaRPr/>
          </a:p>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0" name="Shape 640"/>
        <p:cNvGrpSpPr/>
        <p:nvPr/>
      </p:nvGrpSpPr>
      <p:grpSpPr>
        <a:xfrm>
          <a:off x="0" y="0"/>
          <a:ext cx="0" cy="0"/>
          <a:chOff x="0" y="0"/>
          <a:chExt cx="0" cy="0"/>
        </a:xfrm>
      </p:grpSpPr>
      <p:sp>
        <p:nvSpPr>
          <p:cNvPr id="641" name="Google Shape;641;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2" name="Google Shape;642;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6" name="Shape 646"/>
        <p:cNvGrpSpPr/>
        <p:nvPr/>
      </p:nvGrpSpPr>
      <p:grpSpPr>
        <a:xfrm>
          <a:off x="0" y="0"/>
          <a:ext cx="0" cy="0"/>
          <a:chOff x="0" y="0"/>
          <a:chExt cx="0" cy="0"/>
        </a:xfrm>
      </p:grpSpPr>
      <p:sp>
        <p:nvSpPr>
          <p:cNvPr id="647" name="Google Shape;647;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8" name="Google Shape;648;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2" name="Shape 652"/>
        <p:cNvGrpSpPr/>
        <p:nvPr/>
      </p:nvGrpSpPr>
      <p:grpSpPr>
        <a:xfrm>
          <a:off x="0" y="0"/>
          <a:ext cx="0" cy="0"/>
          <a:chOff x="0" y="0"/>
          <a:chExt cx="0" cy="0"/>
        </a:xfrm>
      </p:grpSpPr>
      <p:sp>
        <p:nvSpPr>
          <p:cNvPr id="653" name="Google Shape;653;p3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54" name="Google Shape;654;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8" name="Shape 658"/>
        <p:cNvGrpSpPr/>
        <p:nvPr/>
      </p:nvGrpSpPr>
      <p:grpSpPr>
        <a:xfrm>
          <a:off x="0" y="0"/>
          <a:ext cx="0" cy="0"/>
          <a:chOff x="0" y="0"/>
          <a:chExt cx="0" cy="0"/>
        </a:xfrm>
      </p:grpSpPr>
      <p:sp>
        <p:nvSpPr>
          <p:cNvPr id="659" name="Google Shape;659;p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0" name="Google Shape;660;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2" name="Google Shape;13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5" name="Shape 665"/>
        <p:cNvGrpSpPr/>
        <p:nvPr/>
      </p:nvGrpSpPr>
      <p:grpSpPr>
        <a:xfrm>
          <a:off x="0" y="0"/>
          <a:ext cx="0" cy="0"/>
          <a:chOff x="0" y="0"/>
          <a:chExt cx="0" cy="0"/>
        </a:xfrm>
      </p:grpSpPr>
      <p:sp>
        <p:nvSpPr>
          <p:cNvPr id="666" name="Google Shape;666;p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7" name="Google Shape;667;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2" name="Shape 672"/>
        <p:cNvGrpSpPr/>
        <p:nvPr/>
      </p:nvGrpSpPr>
      <p:grpSpPr>
        <a:xfrm>
          <a:off x="0" y="0"/>
          <a:ext cx="0" cy="0"/>
          <a:chOff x="0" y="0"/>
          <a:chExt cx="0" cy="0"/>
        </a:xfrm>
      </p:grpSpPr>
      <p:sp>
        <p:nvSpPr>
          <p:cNvPr id="673" name="Google Shape;673;p4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4" name="Google Shape;674;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8" name="Shape 678"/>
        <p:cNvGrpSpPr/>
        <p:nvPr/>
      </p:nvGrpSpPr>
      <p:grpSpPr>
        <a:xfrm>
          <a:off x="0" y="0"/>
          <a:ext cx="0" cy="0"/>
          <a:chOff x="0" y="0"/>
          <a:chExt cx="0" cy="0"/>
        </a:xfrm>
      </p:grpSpPr>
      <p:sp>
        <p:nvSpPr>
          <p:cNvPr id="679" name="Google Shape;679;p4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0" name="Google Shape;680;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4" name="Shape 684"/>
        <p:cNvGrpSpPr/>
        <p:nvPr/>
      </p:nvGrpSpPr>
      <p:grpSpPr>
        <a:xfrm>
          <a:off x="0" y="0"/>
          <a:ext cx="0" cy="0"/>
          <a:chOff x="0" y="0"/>
          <a:chExt cx="0" cy="0"/>
        </a:xfrm>
      </p:grpSpPr>
      <p:sp>
        <p:nvSpPr>
          <p:cNvPr id="685" name="Google Shape;685;p4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6" name="Google Shape;686;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0" name="Shape 690"/>
        <p:cNvGrpSpPr/>
        <p:nvPr/>
      </p:nvGrpSpPr>
      <p:grpSpPr>
        <a:xfrm>
          <a:off x="0" y="0"/>
          <a:ext cx="0" cy="0"/>
          <a:chOff x="0" y="0"/>
          <a:chExt cx="0" cy="0"/>
        </a:xfrm>
      </p:grpSpPr>
      <p:sp>
        <p:nvSpPr>
          <p:cNvPr id="691" name="Google Shape;691;p4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92" name="Google Shape;692;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 name="Google Shape;138;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6: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44" name="Google Shape;144;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5" name="Google Shape;145;p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Ecological studies basically offer a comparison of disease rates in populations with the population per capita consumption of specific dietary factors. Usually the dietary information in such studies is based on ”disappearance data”, which means the national figures for food produced and imported minus the food that is exported, fed to animals or otherwise not available to humans.</a:t>
            </a:r>
            <a:endParaRPr/>
          </a:p>
          <a:p>
            <a:pPr indent="0" lvl="0" marL="0" rtl="0" algn="l">
              <a:spcBef>
                <a:spcPts val="0"/>
              </a:spcBef>
              <a:spcAft>
                <a:spcPts val="0"/>
              </a:spcAft>
              <a:buSzPts val="1800"/>
              <a:buNone/>
            </a:pPr>
            <a:r>
              <a:rPr lang="en-US"/>
              <a:t>Many of the correlations based on such information are remarkably strong. Here we see for example the relationship between meat intake and the incidence of colon cancer in different countries. This association can be however confounded, for example most of the countries here with low incidence of colon cancer tend to be economically underdeveloped, so any variable associated with industrialization will be similary corrlated.</a:t>
            </a:r>
            <a:endParaRPr/>
          </a:p>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p7: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58" name="Google Shape;35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59" name="Google Shape;359;p7:notes"/>
          <p:cNvSpPr txBox="1"/>
          <p:nvPr>
            <p:ph idx="1" type="body"/>
          </p:nvPr>
        </p:nvSpPr>
        <p:spPr>
          <a:xfrm>
            <a:off x="914400" y="4343400"/>
            <a:ext cx="5029200" cy="3429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000"/>
              <a:buNone/>
            </a:pPr>
            <a:r>
              <a:rPr lang="en-US" sz="1000"/>
              <a:t>So the strengths of correlational studies are-</a:t>
            </a:r>
            <a:endParaRPr/>
          </a:p>
          <a:p>
            <a:pPr indent="0" lvl="0" marL="0" rtl="0" algn="l">
              <a:spcBef>
                <a:spcPts val="0"/>
              </a:spcBef>
              <a:spcAft>
                <a:spcPts val="0"/>
              </a:spcAft>
              <a:buSzPts val="1000"/>
              <a:buNone/>
            </a:pPr>
            <a:r>
              <a:rPr lang="en-US" sz="1000"/>
              <a:t>The contrasts in dietary intake are typically very large.</a:t>
            </a:r>
            <a:endParaRPr/>
          </a:p>
          <a:p>
            <a:pPr indent="0" lvl="0" marL="0" rtl="0" algn="l">
              <a:spcBef>
                <a:spcPts val="0"/>
              </a:spcBef>
              <a:spcAft>
                <a:spcPts val="0"/>
              </a:spcAft>
              <a:buSzPts val="1000"/>
              <a:buNone/>
            </a:pPr>
            <a:r>
              <a:t/>
            </a:r>
            <a:endParaRPr sz="1000"/>
          </a:p>
          <a:p>
            <a:pPr indent="0" lvl="0" marL="0" rtl="0" algn="l">
              <a:spcBef>
                <a:spcPts val="0"/>
              </a:spcBef>
              <a:spcAft>
                <a:spcPts val="0"/>
              </a:spcAft>
              <a:buSzPts val="1000"/>
              <a:buNone/>
            </a:pPr>
            <a:r>
              <a:rPr lang="en-US" sz="1000"/>
              <a:t> The average of diets  for persons living in a country are likely to be more stable over time than are diets of individual persons within the country.</a:t>
            </a:r>
            <a:endParaRPr/>
          </a:p>
          <a:p>
            <a:pPr indent="0" lvl="0" marL="0" rtl="0" algn="l">
              <a:spcBef>
                <a:spcPts val="0"/>
              </a:spcBef>
              <a:spcAft>
                <a:spcPts val="0"/>
              </a:spcAft>
              <a:buSzPts val="1000"/>
              <a:buNone/>
            </a:pPr>
            <a:r>
              <a:rPr lang="en-US" sz="1000"/>
              <a:t>large populations- small random error</a:t>
            </a:r>
            <a:endParaRPr/>
          </a:p>
          <a:p>
            <a:pPr indent="0" lvl="0" marL="0" rtl="0" algn="l">
              <a:spcBef>
                <a:spcPts val="0"/>
              </a:spcBef>
              <a:spcAft>
                <a:spcPts val="0"/>
              </a:spcAft>
              <a:buSzPts val="1000"/>
              <a:buNone/>
            </a:pPr>
            <a:r>
              <a:rPr lang="en-US" sz="1000"/>
              <a:t>And the weaknesses are-</a:t>
            </a:r>
            <a:endParaRPr/>
          </a:p>
          <a:p>
            <a:pPr indent="0" lvl="0" marL="0" rtl="0" algn="l">
              <a:spcBef>
                <a:spcPts val="0"/>
              </a:spcBef>
              <a:spcAft>
                <a:spcPts val="0"/>
              </a:spcAft>
              <a:buNone/>
            </a:pPr>
            <a:r>
              <a:rPr lang="en-US" sz="1000"/>
              <a:t>Other determinants of disease (other than diet) may vary between areas  with a high and a low incidence of disease(confounding factors like genetic predisposition, lifestyle factors, environmental factors) as we have seen in the example with colon cancer and meat consumption.</a:t>
            </a:r>
            <a:endParaRPr/>
          </a:p>
          <a:p>
            <a:pPr indent="0" lvl="0" marL="0" rtl="0" algn="l">
              <a:spcBef>
                <a:spcPts val="0"/>
              </a:spcBef>
              <a:spcAft>
                <a:spcPts val="0"/>
              </a:spcAft>
              <a:buNone/>
            </a:pPr>
            <a:r>
              <a:rPr lang="en-US" sz="1000"/>
              <a:t>Importance of temporal relation in correlational studies. For at least some diseases rates may be most appropriatly related to dietary data many years earlier.</a:t>
            </a:r>
            <a:endParaRPr/>
          </a:p>
          <a:p>
            <a:pPr indent="0" lvl="0" marL="0" rtl="0" algn="l">
              <a:spcBef>
                <a:spcPts val="0"/>
              </a:spcBef>
              <a:spcAft>
                <a:spcPts val="0"/>
              </a:spcAft>
              <a:buSzPts val="1000"/>
              <a:buNone/>
            </a:pPr>
            <a:r>
              <a:rPr lang="en-US" sz="1000"/>
              <a:t>Limited by use of food disappearence data indirectly related to intake and are  </a:t>
            </a:r>
            <a:endParaRPr/>
          </a:p>
          <a:p>
            <a:pPr indent="0" lvl="0" marL="0" rtl="0" algn="l">
              <a:spcBef>
                <a:spcPts val="0"/>
              </a:spcBef>
              <a:spcAft>
                <a:spcPts val="0"/>
              </a:spcAft>
              <a:buSzPts val="1000"/>
              <a:buNone/>
            </a:pPr>
            <a:r>
              <a:rPr lang="en-US" sz="1000"/>
              <a:t>  likely to be of variable quality. like in the previous example the dissapearence in calories per capita might be due in some countries to wasted food in addition to higher actual intake.</a:t>
            </a:r>
            <a:endParaRPr/>
          </a:p>
          <a:p>
            <a:pPr indent="0" lvl="0" marL="0" rtl="0" algn="l">
              <a:spcBef>
                <a:spcPts val="0"/>
              </a:spcBef>
              <a:spcAft>
                <a:spcPts val="0"/>
              </a:spcAft>
              <a:buSzPts val="1000"/>
              <a:buNone/>
            </a:pPr>
            <a:r>
              <a:rPr lang="en-US" sz="1000"/>
              <a:t> another example- alcohol and breast cancer- in some cultures alcohol is consumed by men only.</a:t>
            </a:r>
            <a:endParaRPr/>
          </a:p>
          <a:p>
            <a:pPr indent="0" lvl="0" marL="0" rtl="0" algn="l">
              <a:spcBef>
                <a:spcPts val="0"/>
              </a:spcBef>
              <a:spcAft>
                <a:spcPts val="0"/>
              </a:spcAft>
              <a:buNone/>
            </a:pPr>
            <a:r>
              <a:t/>
            </a:r>
            <a:endParaRPr sz="100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8" name="Google Shape;368;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8" name="Google Shape;378;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شريحة عنوان"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8" name="Google Shape;18;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قارنة" type="twoTxTwoObj">
  <p:cSld name="TWO_OBJECTS_WITH_TEXT">
    <p:spTree>
      <p:nvGrpSpPr>
        <p:cNvPr id="67" name="Shape 67"/>
        <p:cNvGrpSpPr/>
        <p:nvPr/>
      </p:nvGrpSpPr>
      <p:grpSpPr>
        <a:xfrm>
          <a:off x="0" y="0"/>
          <a:ext cx="0" cy="0"/>
          <a:chOff x="0" y="0"/>
          <a:chExt cx="0" cy="0"/>
        </a:xfrm>
      </p:grpSpPr>
      <p:sp>
        <p:nvSpPr>
          <p:cNvPr id="68" name="Google Shape;68;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9" name="Google Shape;69;p11"/>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0" name="Google Shape;70;p11"/>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1" name="Google Shape;71;p1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2" name="Google Shape;72;p11"/>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3" name="Google Shape;73;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حتويين" type="twoObj">
  <p:cSld name="TWO_OBJECTS">
    <p:spTree>
      <p:nvGrpSpPr>
        <p:cNvPr id="76" name="Shape 76"/>
        <p:cNvGrpSpPr/>
        <p:nvPr/>
      </p:nvGrpSpPr>
      <p:grpSpPr>
        <a:xfrm>
          <a:off x="0" y="0"/>
          <a:ext cx="0" cy="0"/>
          <a:chOff x="0" y="0"/>
          <a:chExt cx="0" cy="0"/>
        </a:xfrm>
      </p:grpSpPr>
      <p:sp>
        <p:nvSpPr>
          <p:cNvPr id="77" name="Google Shape;77;p1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8" name="Google Shape;78;p12"/>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79" name="Google Shape;79;p12"/>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80" name="Google Shape;80;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المقطع" type="secHead">
  <p:cSld name="SECTION_HEADER">
    <p:spTree>
      <p:nvGrpSpPr>
        <p:cNvPr id="83" name="Shape 83"/>
        <p:cNvGrpSpPr/>
        <p:nvPr/>
      </p:nvGrpSpPr>
      <p:grpSpPr>
        <a:xfrm>
          <a:off x="0" y="0"/>
          <a:ext cx="0" cy="0"/>
          <a:chOff x="0" y="0"/>
          <a:chExt cx="0" cy="0"/>
        </a:xfrm>
      </p:grpSpPr>
      <p:sp>
        <p:nvSpPr>
          <p:cNvPr id="84" name="Google Shape;84;p13"/>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5" name="Google Shape;85;p13"/>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86" name="Google Shape;86;p1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1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1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فقط"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محتوى"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8" name="Google Shape;28;p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9" name="Google Shape;29;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جدول" type="tbl">
  <p:cSld name="TABLE">
    <p:spTree>
      <p:nvGrpSpPr>
        <p:cNvPr id="32" name="Shape 32"/>
        <p:cNvGrpSpPr/>
        <p:nvPr/>
      </p:nvGrpSpPr>
      <p:grpSpPr>
        <a:xfrm>
          <a:off x="0" y="0"/>
          <a:ext cx="0" cy="0"/>
          <a:chOff x="0" y="0"/>
          <a:chExt cx="0" cy="0"/>
        </a:xfrm>
      </p:grpSpPr>
      <p:sp>
        <p:nvSpPr>
          <p:cNvPr id="33" name="Google Shape;33;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4" name="Google Shape;34;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فارغ" type="blank">
  <p:cSld name="BLANK">
    <p:spTree>
      <p:nvGrpSpPr>
        <p:cNvPr id="37" name="Shape 37"/>
        <p:cNvGrpSpPr/>
        <p:nvPr/>
      </p:nvGrpSpPr>
      <p:grpSpPr>
        <a:xfrm>
          <a:off x="0" y="0"/>
          <a:ext cx="0" cy="0"/>
          <a:chOff x="0" y="0"/>
          <a:chExt cx="0" cy="0"/>
        </a:xfrm>
      </p:grpSpPr>
      <p:sp>
        <p:nvSpPr>
          <p:cNvPr id="38" name="Google Shape;38;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نص عموديان" type="vertTitleAndTx">
  <p:cSld name="VERTICAL_TITLE_AND_VERTICAL_TEXT">
    <p:spTree>
      <p:nvGrpSpPr>
        <p:cNvPr id="41" name="Shape 41"/>
        <p:cNvGrpSpPr/>
        <p:nvPr/>
      </p:nvGrpSpPr>
      <p:grpSpPr>
        <a:xfrm>
          <a:off x="0" y="0"/>
          <a:ext cx="0" cy="0"/>
          <a:chOff x="0" y="0"/>
          <a:chExt cx="0" cy="0"/>
        </a:xfrm>
      </p:grpSpPr>
      <p:sp>
        <p:nvSpPr>
          <p:cNvPr id="42" name="Google Shape;42;p7"/>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3" name="Google Shape;43;p7"/>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4" name="Google Shape;44;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نص عمودي" type="vertTx">
  <p:cSld name="VERTICAL_TEXT">
    <p:spTree>
      <p:nvGrpSpPr>
        <p:cNvPr id="47" name="Shape 47"/>
        <p:cNvGrpSpPr/>
        <p:nvPr/>
      </p:nvGrpSpPr>
      <p:grpSpPr>
        <a:xfrm>
          <a:off x="0" y="0"/>
          <a:ext cx="0" cy="0"/>
          <a:chOff x="0" y="0"/>
          <a:chExt cx="0" cy="0"/>
        </a:xfrm>
      </p:grpSpPr>
      <p:sp>
        <p:nvSpPr>
          <p:cNvPr id="48" name="Google Shape;48;p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9" name="Google Shape;49;p8"/>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0" name="Google Shape;50;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صورة ذو تسمية توضيحية" type="picTx">
  <p:cSld name="PICTURE_WITH_CAPTION_TEXT">
    <p:spTree>
      <p:nvGrpSpPr>
        <p:cNvPr id="53" name="Shape 53"/>
        <p:cNvGrpSpPr/>
        <p:nvPr/>
      </p:nvGrpSpPr>
      <p:grpSpPr>
        <a:xfrm>
          <a:off x="0" y="0"/>
          <a:ext cx="0" cy="0"/>
          <a:chOff x="0" y="0"/>
          <a:chExt cx="0" cy="0"/>
        </a:xfrm>
      </p:grpSpPr>
      <p:sp>
        <p:nvSpPr>
          <p:cNvPr id="54" name="Google Shape;54;p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5" name="Google Shape;55;p9"/>
          <p:cNvSpPr/>
          <p:nvPr>
            <p:ph idx="2" type="pic"/>
          </p:nvPr>
        </p:nvSpPr>
        <p:spPr>
          <a:xfrm>
            <a:off x="1792288" y="612775"/>
            <a:ext cx="5486400" cy="4114800"/>
          </a:xfrm>
          <a:prstGeom prst="rect">
            <a:avLst/>
          </a:prstGeom>
          <a:noFill/>
          <a:ln>
            <a:noFill/>
          </a:ln>
        </p:spPr>
      </p:sp>
      <p:sp>
        <p:nvSpPr>
          <p:cNvPr id="56" name="Google Shape;56;p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7" name="Google Shape;57;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حتوى ذو تسمية توضيحية" type="objTx">
  <p:cSld name="OBJECT_WITH_CAPTION_TEXT">
    <p:spTree>
      <p:nvGrpSpPr>
        <p:cNvPr id="60" name="Shape 60"/>
        <p:cNvGrpSpPr/>
        <p:nvPr/>
      </p:nvGrpSpPr>
      <p:grpSpPr>
        <a:xfrm>
          <a:off x="0" y="0"/>
          <a:ext cx="0" cy="0"/>
          <a:chOff x="0" y="0"/>
          <a:chExt cx="0" cy="0"/>
        </a:xfrm>
      </p:grpSpPr>
      <p:sp>
        <p:nvSpPr>
          <p:cNvPr id="61" name="Google Shape;61;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2" name="Google Shape;62;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63" name="Google Shape;63;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64" name="Google Shape;64;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2F"/>
            </a:gs>
            <a:gs pos="50000">
              <a:srgbClr val="000066"/>
            </a:gs>
            <a:gs pos="100000">
              <a:srgbClr val="00002F"/>
            </a:gs>
          </a:gsLst>
          <a:lin ang="5400000" scaled="0"/>
        </a:gra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 name="Google Shape;11;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 Id="rId3" Type="http://schemas.openxmlformats.org/officeDocument/2006/relationships/image" Target="../media/image2.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 Id="rId3" Type="http://schemas.openxmlformats.org/officeDocument/2006/relationships/image" Target="../media/image4.jp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Epidemiological studies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6" name="Shape 386"/>
        <p:cNvGrpSpPr/>
        <p:nvPr/>
      </p:nvGrpSpPr>
      <p:grpSpPr>
        <a:xfrm>
          <a:off x="0" y="0"/>
          <a:ext cx="0" cy="0"/>
          <a:chOff x="0" y="0"/>
          <a:chExt cx="0" cy="0"/>
        </a:xfrm>
      </p:grpSpPr>
      <p:sp>
        <p:nvSpPr>
          <p:cNvPr id="387" name="Google Shape;387;p23"/>
          <p:cNvSpPr txBox="1"/>
          <p:nvPr>
            <p:ph idx="1" type="body"/>
          </p:nvPr>
        </p:nvSpPr>
        <p:spPr>
          <a:xfrm>
            <a:off x="304800" y="2133600"/>
            <a:ext cx="8229600" cy="9144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2400"/>
              <a:buFont typeface="Arial"/>
              <a:buChar char="•"/>
            </a:pPr>
            <a:r>
              <a:rPr b="0" i="0" lang="en-US" sz="2400" u="none">
                <a:solidFill>
                  <a:schemeClr val="lt1"/>
                </a:solidFill>
                <a:latin typeface="Arial"/>
                <a:ea typeface="Arial"/>
                <a:cs typeface="Arial"/>
                <a:sym typeface="Arial"/>
              </a:rPr>
              <a:t>Useful to recognize new diseases and the formulation of hypothesis concerning possible risk factors</a:t>
            </a:r>
            <a:endParaRPr/>
          </a:p>
        </p:txBody>
      </p:sp>
      <p:sp>
        <p:nvSpPr>
          <p:cNvPr id="388" name="Google Shape;388;p2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Case reports and case series</a:t>
            </a:r>
            <a:endParaRPr/>
          </a:p>
        </p:txBody>
      </p:sp>
      <p:sp>
        <p:nvSpPr>
          <p:cNvPr id="389" name="Google Shape;389;p23"/>
          <p:cNvSpPr txBox="1"/>
          <p:nvPr/>
        </p:nvSpPr>
        <p:spPr>
          <a:xfrm>
            <a:off x="381000" y="1600200"/>
            <a:ext cx="32766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1" lang="en-US" sz="2800" u="none">
                <a:solidFill>
                  <a:srgbClr val="FFCC00"/>
                </a:solidFill>
                <a:latin typeface="Arial"/>
                <a:ea typeface="Arial"/>
                <a:cs typeface="Arial"/>
                <a:sym typeface="Arial"/>
              </a:rPr>
              <a:t>Strengths</a:t>
            </a:r>
            <a:endParaRPr/>
          </a:p>
        </p:txBody>
      </p:sp>
      <p:sp>
        <p:nvSpPr>
          <p:cNvPr id="390" name="Google Shape;390;p23"/>
          <p:cNvSpPr txBox="1"/>
          <p:nvPr/>
        </p:nvSpPr>
        <p:spPr>
          <a:xfrm>
            <a:off x="381000" y="3352800"/>
            <a:ext cx="28194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1" lang="en-US" sz="2800" u="none">
                <a:solidFill>
                  <a:srgbClr val="FFCC00"/>
                </a:solidFill>
                <a:latin typeface="Arial"/>
                <a:ea typeface="Arial"/>
                <a:cs typeface="Arial"/>
                <a:sym typeface="Arial"/>
              </a:rPr>
              <a:t>Limitations</a:t>
            </a:r>
            <a:endParaRPr/>
          </a:p>
        </p:txBody>
      </p:sp>
      <p:sp>
        <p:nvSpPr>
          <p:cNvPr id="391" name="Google Shape;391;p23"/>
          <p:cNvSpPr txBox="1"/>
          <p:nvPr/>
        </p:nvSpPr>
        <p:spPr>
          <a:xfrm>
            <a:off x="457200" y="4114800"/>
            <a:ext cx="8305800" cy="822325"/>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0" i="0" lang="en-US" sz="2400" u="none">
                <a:solidFill>
                  <a:schemeClr val="lt1"/>
                </a:solidFill>
                <a:latin typeface="Arial"/>
                <a:ea typeface="Arial"/>
                <a:cs typeface="Arial"/>
                <a:sym typeface="Arial"/>
              </a:rPr>
              <a:t> Cannot be used to test for the presence of a valid statistical association.</a:t>
            </a:r>
            <a:endParaRPr/>
          </a:p>
        </p:txBody>
      </p:sp>
      <p:sp>
        <p:nvSpPr>
          <p:cNvPr id="392" name="Google Shape;392;p23"/>
          <p:cNvSpPr txBox="1"/>
          <p:nvPr/>
        </p:nvSpPr>
        <p:spPr>
          <a:xfrm>
            <a:off x="381000" y="4953000"/>
            <a:ext cx="87630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0" i="0" lang="en-US" sz="2400" u="none">
                <a:solidFill>
                  <a:schemeClr val="lt1"/>
                </a:solidFill>
                <a:latin typeface="Arial"/>
                <a:ea typeface="Arial"/>
                <a:cs typeface="Arial"/>
                <a:sym typeface="Arial"/>
              </a:rPr>
              <a:t> Based on the experience of only one person (case-report).</a:t>
            </a:r>
            <a:endParaRPr/>
          </a:p>
        </p:txBody>
      </p:sp>
      <p:sp>
        <p:nvSpPr>
          <p:cNvPr id="393" name="Google Shape;393;p23"/>
          <p:cNvSpPr txBox="1"/>
          <p:nvPr/>
        </p:nvSpPr>
        <p:spPr>
          <a:xfrm>
            <a:off x="457200" y="5638800"/>
            <a:ext cx="8077200" cy="118745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0" i="0" lang="en-US" sz="2400" u="none">
                <a:solidFill>
                  <a:schemeClr val="lt1"/>
                </a:solidFill>
                <a:latin typeface="Arial"/>
                <a:ea typeface="Arial"/>
                <a:cs typeface="Arial"/>
                <a:sym typeface="Arial"/>
              </a:rPr>
              <a:t> Lack of a comparison group. ” this can either obscure a relationship or suggest an association where non actually exists.”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2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Cross sectional studies</a:t>
            </a:r>
            <a:endParaRPr/>
          </a:p>
        </p:txBody>
      </p:sp>
      <p:sp>
        <p:nvSpPr>
          <p:cNvPr id="399" name="Google Shape;399;p2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3700"/>
              <a:buFont typeface="Arial"/>
              <a:buNone/>
            </a:pPr>
            <a:r>
              <a:t/>
            </a:r>
            <a:endParaRPr b="1" i="0" sz="3700" u="none">
              <a:solidFill>
                <a:schemeClr val="lt1"/>
              </a:solidFill>
              <a:latin typeface="Arial"/>
              <a:ea typeface="Arial"/>
              <a:cs typeface="Arial"/>
              <a:sym typeface="Arial"/>
            </a:endParaRPr>
          </a:p>
          <a:p>
            <a:pPr indent="-342900" lvl="0" marL="342900" rtl="0" algn="l">
              <a:lnSpc>
                <a:spcPct val="90000"/>
              </a:lnSpc>
              <a:spcBef>
                <a:spcPts val="440"/>
              </a:spcBef>
              <a:spcAft>
                <a:spcPts val="0"/>
              </a:spcAft>
              <a:buClr>
                <a:schemeClr val="lt1"/>
              </a:buClr>
              <a:buSzPts val="2200"/>
              <a:buFont typeface="Arial"/>
              <a:buChar char="•"/>
            </a:pPr>
            <a:r>
              <a:rPr b="1" i="0" lang="en-US" sz="2200" u="none">
                <a:solidFill>
                  <a:schemeClr val="lt1"/>
                </a:solidFill>
                <a:latin typeface="Arial"/>
                <a:ea typeface="Arial"/>
                <a:cs typeface="Arial"/>
                <a:sym typeface="Arial"/>
              </a:rPr>
              <a:t>In this design, measurements are made on a population at one point in time ( snapshot ).</a:t>
            </a:r>
            <a:r>
              <a:rPr b="1" i="0" lang="en-US" sz="2200" u="none">
                <a:solidFill>
                  <a:schemeClr val="dk1"/>
                </a:solidFill>
                <a:latin typeface="Arial"/>
                <a:ea typeface="Arial"/>
                <a:cs typeface="Arial"/>
                <a:sym typeface="Arial"/>
              </a:rPr>
              <a:t>      </a:t>
            </a:r>
            <a:endParaRPr/>
          </a:p>
          <a:p>
            <a:pPr indent="-342900" lvl="0" marL="342900" rtl="0" algn="l">
              <a:lnSpc>
                <a:spcPct val="90000"/>
              </a:lnSpc>
              <a:spcBef>
                <a:spcPts val="440"/>
              </a:spcBef>
              <a:spcAft>
                <a:spcPts val="0"/>
              </a:spcAft>
              <a:buClr>
                <a:schemeClr val="dk1"/>
              </a:buClr>
              <a:buSzPts val="2200"/>
              <a:buFont typeface="Arial"/>
              <a:buNone/>
            </a:pPr>
            <a:r>
              <a:rPr b="1" i="0" lang="en-US" sz="2200" u="none">
                <a:solidFill>
                  <a:schemeClr val="dk1"/>
                </a:solidFill>
                <a:latin typeface="Arial"/>
                <a:ea typeface="Arial"/>
                <a:cs typeface="Arial"/>
                <a:sym typeface="Arial"/>
              </a:rPr>
              <a:t>     </a:t>
            </a:r>
            <a:r>
              <a:rPr b="1" i="1" lang="en-US" sz="2200" u="none">
                <a:solidFill>
                  <a:srgbClr val="FFCC00"/>
                </a:solidFill>
                <a:latin typeface="Arial"/>
                <a:ea typeface="Arial"/>
                <a:cs typeface="Arial"/>
                <a:sym typeface="Arial"/>
              </a:rPr>
              <a:t>For example, a survey done in a village to identify the number of individuals with hypertension. Here the villagers are screened with blood pressure measurement at one point in time.</a:t>
            </a:r>
            <a:r>
              <a:rPr b="1" i="0" lang="en-US" sz="2200" u="none">
                <a:solidFill>
                  <a:schemeClr val="dk1"/>
                </a:solidFill>
                <a:latin typeface="Arial"/>
                <a:ea typeface="Arial"/>
                <a:cs typeface="Arial"/>
                <a:sym typeface="Arial"/>
              </a:rPr>
              <a:t> </a:t>
            </a:r>
            <a:endParaRPr/>
          </a:p>
          <a:p>
            <a:pPr indent="-342900" lvl="0" marL="342900" rtl="0" algn="l">
              <a:lnSpc>
                <a:spcPct val="90000"/>
              </a:lnSpc>
              <a:spcBef>
                <a:spcPts val="440"/>
              </a:spcBef>
              <a:spcAft>
                <a:spcPts val="0"/>
              </a:spcAft>
              <a:buClr>
                <a:schemeClr val="lt1"/>
              </a:buClr>
              <a:buSzPts val="2200"/>
              <a:buFont typeface="Arial"/>
              <a:buChar char="•"/>
            </a:pPr>
            <a:r>
              <a:rPr b="1" i="0" lang="en-US" sz="2200" u="none">
                <a:solidFill>
                  <a:schemeClr val="lt1"/>
                </a:solidFill>
                <a:latin typeface="Arial"/>
                <a:ea typeface="Arial"/>
                <a:cs typeface="Arial"/>
                <a:sym typeface="Arial"/>
              </a:rPr>
              <a:t>Cross sectional studies measure the prevalence of disease and are also called prevalence studies.</a:t>
            </a:r>
            <a:endParaRPr/>
          </a:p>
          <a:p>
            <a:pPr indent="-342900" lvl="0" marL="342900" rtl="0" algn="l">
              <a:lnSpc>
                <a:spcPct val="90000"/>
              </a:lnSpc>
              <a:spcBef>
                <a:spcPts val="440"/>
              </a:spcBef>
              <a:spcAft>
                <a:spcPts val="0"/>
              </a:spcAft>
              <a:buClr>
                <a:schemeClr val="lt1"/>
              </a:buClr>
              <a:buSzPts val="2200"/>
              <a:buFont typeface="Arial"/>
              <a:buChar char="•"/>
            </a:pPr>
            <a:r>
              <a:rPr b="1" i="0" lang="en-US" sz="2200" u="none">
                <a:solidFill>
                  <a:schemeClr val="lt1"/>
                </a:solidFill>
                <a:latin typeface="Arial"/>
                <a:ea typeface="Arial"/>
                <a:cs typeface="Arial"/>
                <a:sym typeface="Arial"/>
              </a:rPr>
              <a:t> Cross sectional studies yield useful data on prevalence of diseases and this is often good enough to assess the health situation a population.</a:t>
            </a:r>
            <a:endParaRPr/>
          </a:p>
          <a:p>
            <a:pPr indent="-203200" lvl="0" marL="342900" rtl="0" algn="l">
              <a:spcBef>
                <a:spcPts val="440"/>
              </a:spcBef>
              <a:spcAft>
                <a:spcPts val="0"/>
              </a:spcAft>
              <a:buClr>
                <a:schemeClr val="dk1"/>
              </a:buClr>
              <a:buSzPts val="2200"/>
              <a:buFont typeface="Arial"/>
              <a:buNone/>
            </a:pPr>
            <a:r>
              <a:t/>
            </a:r>
            <a:endParaRPr b="1" i="0" sz="2200" u="none">
              <a:solidFill>
                <a:schemeClr val="lt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2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Cross sectional studies</a:t>
            </a:r>
            <a:br>
              <a:rPr b="1" i="1" lang="en-US" sz="4400" u="none">
                <a:solidFill>
                  <a:srgbClr val="FFCC00"/>
                </a:solidFill>
                <a:latin typeface="Arial"/>
                <a:ea typeface="Arial"/>
                <a:cs typeface="Arial"/>
                <a:sym typeface="Arial"/>
              </a:rPr>
            </a:br>
            <a:endParaRPr/>
          </a:p>
        </p:txBody>
      </p:sp>
      <p:sp>
        <p:nvSpPr>
          <p:cNvPr id="405" name="Google Shape;405;p2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000"/>
              <a:buFont typeface="Arial"/>
              <a:buNone/>
            </a:pPr>
            <a:r>
              <a:rPr b="1" i="1" lang="en-US" sz="3000" u="none">
                <a:solidFill>
                  <a:schemeClr val="lt1"/>
                </a:solidFill>
                <a:latin typeface="Arial"/>
                <a:ea typeface="Arial"/>
                <a:cs typeface="Arial"/>
                <a:sym typeface="Arial"/>
              </a:rPr>
              <a:t>Strengths:</a:t>
            </a:r>
            <a:r>
              <a:rPr b="1" i="0" lang="en-US" sz="3200" u="none">
                <a:solidFill>
                  <a:schemeClr val="lt1"/>
                </a:solidFill>
                <a:latin typeface="Arial"/>
                <a:ea typeface="Arial"/>
                <a:cs typeface="Arial"/>
                <a:sym typeface="Arial"/>
              </a:rPr>
              <a:t> </a:t>
            </a:r>
            <a:endParaRPr/>
          </a:p>
          <a:p>
            <a:pPr indent="-285750" lvl="1" marL="742950" rtl="0" algn="l">
              <a:lnSpc>
                <a:spcPct val="100000"/>
              </a:lnSpc>
              <a:spcBef>
                <a:spcPts val="520"/>
              </a:spcBef>
              <a:spcAft>
                <a:spcPts val="0"/>
              </a:spcAft>
              <a:buClr>
                <a:srgbClr val="FFCC00"/>
              </a:buClr>
              <a:buSzPts val="2600"/>
              <a:buFont typeface="Arial"/>
              <a:buNone/>
            </a:pPr>
            <a:r>
              <a:rPr b="1" i="0" lang="en-US" sz="2600" u="none">
                <a:solidFill>
                  <a:srgbClr val="FFCC00"/>
                </a:solidFill>
                <a:latin typeface="Arial"/>
                <a:ea typeface="Arial"/>
                <a:cs typeface="Arial"/>
                <a:sym typeface="Arial"/>
              </a:rPr>
              <a:t>Cheap and simple </a:t>
            </a:r>
            <a:endParaRPr/>
          </a:p>
          <a:p>
            <a:pPr indent="-285750" lvl="1" marL="742950" rtl="0" algn="l">
              <a:lnSpc>
                <a:spcPct val="100000"/>
              </a:lnSpc>
              <a:spcBef>
                <a:spcPts val="560"/>
              </a:spcBef>
              <a:spcAft>
                <a:spcPts val="0"/>
              </a:spcAft>
              <a:buClr>
                <a:srgbClr val="FFCC00"/>
              </a:buClr>
              <a:buSzPts val="2600"/>
              <a:buFont typeface="Arial"/>
              <a:buNone/>
            </a:pPr>
            <a:r>
              <a:rPr b="1" i="0" lang="en-US" sz="2600" u="none">
                <a:solidFill>
                  <a:srgbClr val="FFCC00"/>
                </a:solidFill>
                <a:latin typeface="Arial"/>
                <a:ea typeface="Arial"/>
                <a:cs typeface="Arial"/>
                <a:sym typeface="Arial"/>
              </a:rPr>
              <a:t>Ethically safe</a:t>
            </a:r>
            <a:r>
              <a:rPr b="1" i="0" lang="en-US" sz="2800" u="none">
                <a:solidFill>
                  <a:srgbClr val="FFCC00"/>
                </a:solidFill>
                <a:latin typeface="Arial"/>
                <a:ea typeface="Arial"/>
                <a:cs typeface="Arial"/>
                <a:sym typeface="Arial"/>
              </a:rPr>
              <a:t> </a:t>
            </a:r>
            <a:endParaRPr/>
          </a:p>
          <a:p>
            <a:pPr indent="-342900" lvl="0" marL="342900" rtl="0" algn="l">
              <a:lnSpc>
                <a:spcPct val="100000"/>
              </a:lnSpc>
              <a:spcBef>
                <a:spcPts val="640"/>
              </a:spcBef>
              <a:spcAft>
                <a:spcPts val="0"/>
              </a:spcAft>
              <a:buClr>
                <a:schemeClr val="lt1"/>
              </a:buClr>
              <a:buSzPts val="3000"/>
              <a:buFont typeface="Arial"/>
              <a:buNone/>
            </a:pPr>
            <a:r>
              <a:rPr b="1" i="1" lang="en-US" sz="3000" u="none">
                <a:solidFill>
                  <a:schemeClr val="lt1"/>
                </a:solidFill>
                <a:latin typeface="Arial"/>
                <a:ea typeface="Arial"/>
                <a:cs typeface="Arial"/>
                <a:sym typeface="Arial"/>
              </a:rPr>
              <a:t>Weaknesses:</a:t>
            </a:r>
            <a:r>
              <a:rPr b="1" i="0" lang="en-US" sz="3200" u="none">
                <a:solidFill>
                  <a:schemeClr val="dk1"/>
                </a:solidFill>
                <a:latin typeface="Arial"/>
                <a:ea typeface="Arial"/>
                <a:cs typeface="Arial"/>
                <a:sym typeface="Arial"/>
              </a:rPr>
              <a:t> </a:t>
            </a:r>
            <a:endParaRPr/>
          </a:p>
          <a:p>
            <a:pPr indent="-285750" lvl="1" marL="742950" rtl="0" algn="l">
              <a:lnSpc>
                <a:spcPct val="100000"/>
              </a:lnSpc>
              <a:spcBef>
                <a:spcPts val="520"/>
              </a:spcBef>
              <a:spcAft>
                <a:spcPts val="0"/>
              </a:spcAft>
              <a:buClr>
                <a:srgbClr val="FFCC00"/>
              </a:buClr>
              <a:buSzPts val="2600"/>
              <a:buFont typeface="Arial"/>
              <a:buNone/>
            </a:pPr>
            <a:r>
              <a:rPr b="1" i="0" lang="en-US" sz="2600" u="none">
                <a:solidFill>
                  <a:srgbClr val="FFCC00"/>
                </a:solidFill>
                <a:latin typeface="Arial"/>
                <a:ea typeface="Arial"/>
                <a:cs typeface="Arial"/>
                <a:sym typeface="Arial"/>
              </a:rPr>
              <a:t>Establishes association at most, not causality.</a:t>
            </a:r>
            <a:endParaRPr/>
          </a:p>
          <a:p>
            <a:pPr indent="-285750" lvl="1" marL="742950" rtl="0" algn="l">
              <a:lnSpc>
                <a:spcPct val="100000"/>
              </a:lnSpc>
              <a:spcBef>
                <a:spcPts val="520"/>
              </a:spcBef>
              <a:spcAft>
                <a:spcPts val="0"/>
              </a:spcAft>
              <a:buClr>
                <a:srgbClr val="FFCC00"/>
              </a:buClr>
              <a:buSzPts val="2600"/>
              <a:buFont typeface="Arial"/>
              <a:buNone/>
            </a:pPr>
            <a:r>
              <a:rPr b="1" i="0" lang="en-US" sz="2600" u="none">
                <a:solidFill>
                  <a:srgbClr val="FFCC00"/>
                </a:solidFill>
                <a:latin typeface="Arial"/>
                <a:ea typeface="Arial"/>
                <a:cs typeface="Arial"/>
                <a:sym typeface="Arial"/>
              </a:rPr>
              <a:t>Problem in temporality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2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600"/>
              <a:buFont typeface="Arial"/>
              <a:buNone/>
            </a:pPr>
            <a:r>
              <a:rPr b="1" i="1" lang="en-US" sz="3600" u="none">
                <a:solidFill>
                  <a:srgbClr val="FFCC00"/>
                </a:solidFill>
                <a:latin typeface="Arial"/>
                <a:ea typeface="Arial"/>
                <a:cs typeface="Arial"/>
                <a:sym typeface="Arial"/>
              </a:rPr>
              <a:t>Etiologic studies</a:t>
            </a:r>
            <a:r>
              <a:rPr b="0" i="0" lang="en-US" sz="4000" u="none">
                <a:solidFill>
                  <a:schemeClr val="dk2"/>
                </a:solidFill>
                <a:latin typeface="Arial"/>
                <a:ea typeface="Arial"/>
                <a:cs typeface="Arial"/>
                <a:sym typeface="Arial"/>
              </a:rPr>
              <a:t> </a:t>
            </a:r>
            <a:br>
              <a:rPr b="0" i="0" lang="en-US" sz="4000" u="none">
                <a:solidFill>
                  <a:schemeClr val="dk2"/>
                </a:solidFill>
                <a:latin typeface="Arial"/>
                <a:ea typeface="Arial"/>
                <a:cs typeface="Arial"/>
                <a:sym typeface="Arial"/>
              </a:rPr>
            </a:br>
            <a:r>
              <a:rPr b="1" i="1" lang="en-US" sz="4000" u="none">
                <a:solidFill>
                  <a:srgbClr val="FFCC00"/>
                </a:solidFill>
                <a:latin typeface="Arial"/>
                <a:ea typeface="Arial"/>
                <a:cs typeface="Arial"/>
                <a:sym typeface="Arial"/>
              </a:rPr>
              <a:t>Case-control studies</a:t>
            </a:r>
            <a:endParaRPr/>
          </a:p>
        </p:txBody>
      </p:sp>
      <p:sp>
        <p:nvSpPr>
          <p:cNvPr id="412" name="Google Shape;412;p26"/>
          <p:cNvSpPr txBox="1"/>
          <p:nvPr/>
        </p:nvSpPr>
        <p:spPr>
          <a:xfrm>
            <a:off x="0" y="1981200"/>
            <a:ext cx="8915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         Exposure                          Disease                  Investigator               </a:t>
            </a:r>
            <a:endParaRPr/>
          </a:p>
        </p:txBody>
      </p:sp>
      <p:grpSp>
        <p:nvGrpSpPr>
          <p:cNvPr id="413" name="Google Shape;413;p26"/>
          <p:cNvGrpSpPr/>
          <p:nvPr/>
        </p:nvGrpSpPr>
        <p:grpSpPr>
          <a:xfrm>
            <a:off x="1295400" y="2819400"/>
            <a:ext cx="7467600" cy="1555750"/>
            <a:chOff x="816" y="1872"/>
            <a:chExt cx="4704" cy="980"/>
          </a:xfrm>
        </p:grpSpPr>
        <p:sp>
          <p:nvSpPr>
            <p:cNvPr id="414" name="Google Shape;414;p26"/>
            <p:cNvSpPr txBox="1"/>
            <p:nvPr/>
          </p:nvSpPr>
          <p:spPr>
            <a:xfrm>
              <a:off x="4608" y="1872"/>
              <a:ext cx="912" cy="98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9600"/>
                <a:buFont typeface="Arial"/>
                <a:buNone/>
              </a:pPr>
              <a:r>
                <a:rPr b="0" i="0" lang="en-US" sz="9600" u="none">
                  <a:solidFill>
                    <a:srgbClr val="FFCC00"/>
                  </a:solidFill>
                  <a:latin typeface="Arial"/>
                  <a:ea typeface="Arial"/>
                  <a:cs typeface="Arial"/>
                  <a:sym typeface="Arial"/>
                </a:rPr>
                <a:t></a:t>
              </a:r>
              <a:endParaRPr/>
            </a:p>
          </p:txBody>
        </p:sp>
        <p:sp>
          <p:nvSpPr>
            <p:cNvPr id="415" name="Google Shape;415;p26"/>
            <p:cNvSpPr txBox="1"/>
            <p:nvPr/>
          </p:nvSpPr>
          <p:spPr>
            <a:xfrm>
              <a:off x="816" y="2064"/>
              <a:ext cx="292" cy="40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3600"/>
                <a:buFont typeface="Arial"/>
                <a:buNone/>
              </a:pPr>
              <a:r>
                <a:rPr b="1" i="0" lang="en-US" sz="3600" u="none">
                  <a:solidFill>
                    <a:srgbClr val="FFCC00"/>
                  </a:solidFill>
                  <a:latin typeface="Arial"/>
                  <a:ea typeface="Arial"/>
                  <a:cs typeface="Arial"/>
                  <a:sym typeface="Arial"/>
                </a:rPr>
                <a:t>?</a:t>
              </a:r>
              <a:endParaRPr/>
            </a:p>
          </p:txBody>
        </p:sp>
        <p:cxnSp>
          <p:nvCxnSpPr>
            <p:cNvPr id="416" name="Google Shape;416;p26"/>
            <p:cNvCxnSpPr/>
            <p:nvPr/>
          </p:nvCxnSpPr>
          <p:spPr>
            <a:xfrm>
              <a:off x="1152" y="2256"/>
              <a:ext cx="3504" cy="0"/>
            </a:xfrm>
            <a:prstGeom prst="straightConnector1">
              <a:avLst/>
            </a:prstGeom>
            <a:noFill/>
            <a:ln cap="flat" cmpd="sng" w="57150">
              <a:solidFill>
                <a:schemeClr val="lt1"/>
              </a:solidFill>
              <a:prstDash val="solid"/>
              <a:miter lim="800000"/>
              <a:headEnd len="med" w="med" type="none"/>
              <a:tailEnd len="med" w="med" type="none"/>
            </a:ln>
          </p:spPr>
        </p:cxnSp>
        <p:sp>
          <p:nvSpPr>
            <p:cNvPr id="417" name="Google Shape;417;p26"/>
            <p:cNvSpPr/>
            <p:nvPr/>
          </p:nvSpPr>
          <p:spPr>
            <a:xfrm>
              <a:off x="2736" y="2160"/>
              <a:ext cx="144" cy="144"/>
            </a:xfrm>
            <a:prstGeom prst="ellipse">
              <a:avLst/>
            </a:prstGeom>
            <a:solidFill>
              <a:srgbClr val="E10C07"/>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418" name="Google Shape;418;p26"/>
            <p:cNvCxnSpPr/>
            <p:nvPr/>
          </p:nvCxnSpPr>
          <p:spPr>
            <a:xfrm>
              <a:off x="1152" y="2592"/>
              <a:ext cx="3504" cy="0"/>
            </a:xfrm>
            <a:prstGeom prst="straightConnector1">
              <a:avLst/>
            </a:prstGeom>
            <a:noFill/>
            <a:ln cap="flat" cmpd="sng" w="57150">
              <a:solidFill>
                <a:schemeClr val="lt1"/>
              </a:solidFill>
              <a:prstDash val="solid"/>
              <a:miter lim="800000"/>
              <a:headEnd len="med" w="med" type="none"/>
              <a:tailEnd len="med" w="med" type="none"/>
            </a:ln>
          </p:spPr>
        </p:cxnSp>
        <p:sp>
          <p:nvSpPr>
            <p:cNvPr id="419" name="Google Shape;419;p26"/>
            <p:cNvSpPr/>
            <p:nvPr/>
          </p:nvSpPr>
          <p:spPr>
            <a:xfrm>
              <a:off x="2736" y="2496"/>
              <a:ext cx="144" cy="144"/>
            </a:xfrm>
            <a:prstGeom prst="ellipse">
              <a:avLst/>
            </a:prstGeom>
            <a:solidFill>
              <a:srgbClr val="FFCC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0" name="Google Shape;420;p26"/>
            <p:cNvSpPr txBox="1"/>
            <p:nvPr/>
          </p:nvSpPr>
          <p:spPr>
            <a:xfrm>
              <a:off x="816" y="2352"/>
              <a:ext cx="292" cy="40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3600"/>
                <a:buFont typeface="Arial"/>
                <a:buNone/>
              </a:pPr>
              <a:r>
                <a:rPr b="1" i="0" lang="en-US" sz="3600" u="none">
                  <a:solidFill>
                    <a:srgbClr val="FFCC00"/>
                  </a:solidFill>
                  <a:latin typeface="Arial"/>
                  <a:ea typeface="Arial"/>
                  <a:cs typeface="Arial"/>
                  <a:sym typeface="Arial"/>
                </a:rPr>
                <a:t>?</a:t>
              </a:r>
              <a:endParaRPr/>
            </a:p>
          </p:txBody>
        </p:sp>
      </p:grpSp>
      <p:sp>
        <p:nvSpPr>
          <p:cNvPr id="421" name="Google Shape;421;p26"/>
          <p:cNvSpPr txBox="1"/>
          <p:nvPr/>
        </p:nvSpPr>
        <p:spPr>
          <a:xfrm>
            <a:off x="304800" y="2362200"/>
            <a:ext cx="2352675"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(dietary intake)</a:t>
            </a:r>
            <a:endParaRPr/>
          </a:p>
        </p:txBody>
      </p:sp>
      <p:sp>
        <p:nvSpPr>
          <p:cNvPr id="422" name="Google Shape;422;p26"/>
          <p:cNvSpPr txBox="1"/>
          <p:nvPr/>
        </p:nvSpPr>
        <p:spPr>
          <a:xfrm>
            <a:off x="304800" y="5105400"/>
            <a:ext cx="9144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000"/>
              <a:buFont typeface="Arial"/>
              <a:buNone/>
            </a:pPr>
            <a:r>
              <a:rPr b="0" i="0" lang="en-US" sz="2000" u="none">
                <a:solidFill>
                  <a:srgbClr val="FFCC00"/>
                </a:solidFill>
                <a:latin typeface="Arial"/>
                <a:ea typeface="Arial"/>
                <a:cs typeface="Arial"/>
                <a:sym typeface="Arial"/>
              </a:rPr>
              <a:t>OR = </a:t>
            </a:r>
            <a:endParaRPr/>
          </a:p>
        </p:txBody>
      </p:sp>
      <p:sp>
        <p:nvSpPr>
          <p:cNvPr id="423" name="Google Shape;423;p26"/>
          <p:cNvSpPr txBox="1"/>
          <p:nvPr/>
        </p:nvSpPr>
        <p:spPr>
          <a:xfrm>
            <a:off x="1066800" y="4800600"/>
            <a:ext cx="38862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000"/>
              <a:buFont typeface="Arial"/>
              <a:buNone/>
            </a:pPr>
            <a:r>
              <a:rPr b="0" i="0" lang="en-US" sz="2000" u="none">
                <a:solidFill>
                  <a:srgbClr val="FFCC00"/>
                </a:solidFill>
                <a:latin typeface="Arial"/>
                <a:ea typeface="Arial"/>
                <a:cs typeface="Arial"/>
                <a:sym typeface="Arial"/>
              </a:rPr>
              <a:t>Odds of exposure among cases</a:t>
            </a:r>
            <a:endParaRPr/>
          </a:p>
        </p:txBody>
      </p:sp>
      <p:cxnSp>
        <p:nvCxnSpPr>
          <p:cNvPr id="424" name="Google Shape;424;p26"/>
          <p:cNvCxnSpPr/>
          <p:nvPr/>
        </p:nvCxnSpPr>
        <p:spPr>
          <a:xfrm>
            <a:off x="1219200" y="5257800"/>
            <a:ext cx="3429000" cy="0"/>
          </a:xfrm>
          <a:prstGeom prst="straightConnector1">
            <a:avLst/>
          </a:prstGeom>
          <a:noFill/>
          <a:ln cap="flat" cmpd="sng" w="9525">
            <a:solidFill>
              <a:schemeClr val="lt1"/>
            </a:solidFill>
            <a:prstDash val="solid"/>
            <a:miter lim="800000"/>
            <a:headEnd len="med" w="med" type="none"/>
            <a:tailEnd len="med" w="med" type="none"/>
          </a:ln>
        </p:spPr>
      </p:cxnSp>
      <p:sp>
        <p:nvSpPr>
          <p:cNvPr id="425" name="Google Shape;425;p26"/>
          <p:cNvSpPr txBox="1"/>
          <p:nvPr/>
        </p:nvSpPr>
        <p:spPr>
          <a:xfrm>
            <a:off x="914400" y="5334000"/>
            <a:ext cx="40386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000"/>
              <a:buFont typeface="Arial"/>
              <a:buNone/>
            </a:pPr>
            <a:r>
              <a:rPr b="0" i="0" lang="en-US" sz="2000" u="none">
                <a:solidFill>
                  <a:srgbClr val="FFCC00"/>
                </a:solidFill>
                <a:latin typeface="Arial"/>
                <a:ea typeface="Arial"/>
                <a:cs typeface="Arial"/>
                <a:sym typeface="Arial"/>
              </a:rPr>
              <a:t>Odds of exposure among controls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1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1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2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2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2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2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0" name="Shape 430"/>
        <p:cNvGrpSpPr/>
        <p:nvPr/>
      </p:nvGrpSpPr>
      <p:grpSpPr>
        <a:xfrm>
          <a:off x="0" y="0"/>
          <a:ext cx="0" cy="0"/>
          <a:chOff x="0" y="0"/>
          <a:chExt cx="0" cy="0"/>
        </a:xfrm>
      </p:grpSpPr>
      <p:sp>
        <p:nvSpPr>
          <p:cNvPr id="431" name="Google Shape;431;p27"/>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Case-control studies</a:t>
            </a:r>
            <a:endParaRPr/>
          </a:p>
        </p:txBody>
      </p:sp>
      <p:sp>
        <p:nvSpPr>
          <p:cNvPr id="432" name="Google Shape;432;p27"/>
          <p:cNvSpPr txBox="1"/>
          <p:nvPr/>
        </p:nvSpPr>
        <p:spPr>
          <a:xfrm>
            <a:off x="457200" y="990600"/>
            <a:ext cx="29718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1" lang="en-US" sz="2800" u="none">
                <a:solidFill>
                  <a:schemeClr val="lt1"/>
                </a:solidFill>
                <a:latin typeface="Arial"/>
                <a:ea typeface="Arial"/>
                <a:cs typeface="Arial"/>
                <a:sym typeface="Arial"/>
              </a:rPr>
              <a:t>Strengths</a:t>
            </a:r>
            <a:endParaRPr/>
          </a:p>
        </p:txBody>
      </p:sp>
      <p:sp>
        <p:nvSpPr>
          <p:cNvPr id="433" name="Google Shape;433;p27"/>
          <p:cNvSpPr txBox="1"/>
          <p:nvPr/>
        </p:nvSpPr>
        <p:spPr>
          <a:xfrm>
            <a:off x="381000" y="2667000"/>
            <a:ext cx="25146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1" lang="en-US" sz="2800" u="none">
                <a:solidFill>
                  <a:schemeClr val="lt1"/>
                </a:solidFill>
                <a:latin typeface="Arial"/>
                <a:ea typeface="Arial"/>
                <a:cs typeface="Arial"/>
                <a:sym typeface="Arial"/>
              </a:rPr>
              <a:t>Weaknesses</a:t>
            </a:r>
            <a:endParaRPr/>
          </a:p>
        </p:txBody>
      </p:sp>
      <p:sp>
        <p:nvSpPr>
          <p:cNvPr id="434" name="Google Shape;434;p27"/>
          <p:cNvSpPr txBox="1"/>
          <p:nvPr/>
        </p:nvSpPr>
        <p:spPr>
          <a:xfrm>
            <a:off x="304800" y="3200400"/>
            <a:ext cx="8458200" cy="22256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0" i="0" lang="en-US" sz="2000" u="none">
                <a:solidFill>
                  <a:srgbClr val="FFCC00"/>
                </a:solidFill>
                <a:latin typeface="Arial"/>
                <a:ea typeface="Arial"/>
                <a:cs typeface="Arial"/>
                <a:sym typeface="Arial"/>
              </a:rPr>
              <a:t> Bias (recall).</a:t>
            </a:r>
            <a:endParaRPr/>
          </a:p>
          <a:p>
            <a:pPr indent="0" lvl="0" marL="0" marR="0" rtl="0" algn="l">
              <a:lnSpc>
                <a:spcPct val="100000"/>
              </a:lnSpc>
              <a:spcBef>
                <a:spcPts val="0"/>
              </a:spcBef>
              <a:spcAft>
                <a:spcPts val="0"/>
              </a:spcAft>
              <a:buClr>
                <a:schemeClr val="dk1"/>
              </a:buClr>
              <a:buSzPts val="2000"/>
              <a:buFont typeface="Arial"/>
              <a:buNone/>
            </a:pPr>
            <a:r>
              <a:t/>
            </a:r>
            <a:endParaRPr b="0" i="0" sz="2000" u="none">
              <a:solidFill>
                <a:srgbClr val="FFCC00"/>
              </a:solidFill>
              <a:latin typeface="Arial"/>
              <a:ea typeface="Arial"/>
              <a:cs typeface="Arial"/>
              <a:sym typeface="Arial"/>
            </a:endParaRPr>
          </a:p>
          <a:p>
            <a:pPr indent="-127000" lvl="0" marL="0" marR="0" rtl="0" algn="l">
              <a:lnSpc>
                <a:spcPct val="100000"/>
              </a:lnSpc>
              <a:spcBef>
                <a:spcPts val="0"/>
              </a:spcBef>
              <a:spcAft>
                <a:spcPts val="0"/>
              </a:spcAft>
              <a:buClr>
                <a:srgbClr val="FFCC00"/>
              </a:buClr>
              <a:buSzPts val="2000"/>
              <a:buFont typeface="Arial"/>
              <a:buChar char="•"/>
            </a:pPr>
            <a:r>
              <a:rPr b="0" i="0" lang="en-US" sz="2000" u="none">
                <a:solidFill>
                  <a:srgbClr val="FFCC00"/>
                </a:solidFill>
                <a:latin typeface="Arial"/>
                <a:ea typeface="Arial"/>
                <a:cs typeface="Arial"/>
                <a:sym typeface="Arial"/>
              </a:rPr>
              <a:t> Selection of control group is problematic</a:t>
            </a:r>
            <a:endParaRPr/>
          </a:p>
          <a:p>
            <a:pPr indent="0" lvl="0" marL="0" marR="0" rtl="0" algn="l">
              <a:lnSpc>
                <a:spcPct val="100000"/>
              </a:lnSpc>
              <a:spcBef>
                <a:spcPts val="0"/>
              </a:spcBef>
              <a:spcAft>
                <a:spcPts val="0"/>
              </a:spcAft>
              <a:buClr>
                <a:srgbClr val="FFCC00"/>
              </a:buClr>
              <a:buSzPts val="2000"/>
              <a:buFont typeface="Arial"/>
              <a:buNone/>
            </a:pPr>
            <a:r>
              <a:rPr b="0" i="0" lang="en-US" sz="2000" u="none">
                <a:solidFill>
                  <a:srgbClr val="FFCC00"/>
                </a:solidFill>
                <a:latin typeface="Arial"/>
                <a:ea typeface="Arial"/>
                <a:cs typeface="Arial"/>
                <a:sym typeface="Arial"/>
              </a:rPr>
              <a:t>  - patients with other diseases</a:t>
            </a:r>
            <a:endParaRPr/>
          </a:p>
          <a:p>
            <a:pPr indent="0" lvl="0" marL="0" marR="0" rtl="0" algn="l">
              <a:lnSpc>
                <a:spcPct val="100000"/>
              </a:lnSpc>
              <a:spcBef>
                <a:spcPts val="0"/>
              </a:spcBef>
              <a:spcAft>
                <a:spcPts val="0"/>
              </a:spcAft>
              <a:buClr>
                <a:srgbClr val="FFCC00"/>
              </a:buClr>
              <a:buSzPts val="2000"/>
              <a:buFont typeface="Arial"/>
              <a:buNone/>
            </a:pPr>
            <a:r>
              <a:rPr b="0" i="0" lang="en-US" sz="2000" u="none">
                <a:solidFill>
                  <a:srgbClr val="FFCC00"/>
                </a:solidFill>
                <a:latin typeface="Arial"/>
                <a:ea typeface="Arial"/>
                <a:cs typeface="Arial"/>
                <a:sym typeface="Arial"/>
              </a:rPr>
              <a:t>  - sample from general population</a:t>
            </a:r>
            <a:endParaRPr/>
          </a:p>
          <a:p>
            <a:pPr indent="0" lvl="0" marL="0" marR="0" rtl="0" algn="l">
              <a:lnSpc>
                <a:spcPct val="100000"/>
              </a:lnSpc>
              <a:spcBef>
                <a:spcPts val="0"/>
              </a:spcBef>
              <a:spcAft>
                <a:spcPts val="0"/>
              </a:spcAft>
              <a:buClr>
                <a:srgbClr val="FFCC00"/>
              </a:buClr>
              <a:buSzPts val="2000"/>
              <a:buFont typeface="Arial"/>
              <a:buNone/>
            </a:pPr>
            <a:r>
              <a:rPr b="0" i="0" lang="en-US" sz="2000" u="none">
                <a:solidFill>
                  <a:srgbClr val="FFCC00"/>
                </a:solidFill>
                <a:latin typeface="Arial"/>
                <a:ea typeface="Arial"/>
                <a:cs typeface="Arial"/>
                <a:sym typeface="Arial"/>
              </a:rPr>
              <a:t> </a:t>
            </a:r>
            <a:endParaRPr/>
          </a:p>
          <a:p>
            <a:pPr indent="-127000" lvl="0" marL="0" marR="0" rtl="0" algn="l">
              <a:lnSpc>
                <a:spcPct val="100000"/>
              </a:lnSpc>
              <a:spcBef>
                <a:spcPts val="0"/>
              </a:spcBef>
              <a:spcAft>
                <a:spcPts val="0"/>
              </a:spcAft>
              <a:buClr>
                <a:srgbClr val="FFCC00"/>
              </a:buClr>
              <a:buSzPts val="2000"/>
              <a:buFont typeface="Arial"/>
              <a:buChar char="•"/>
            </a:pPr>
            <a:r>
              <a:rPr b="0" i="0" lang="en-US" sz="2000" u="none">
                <a:solidFill>
                  <a:srgbClr val="FFCC00"/>
                </a:solidFill>
                <a:latin typeface="Arial"/>
                <a:ea typeface="Arial"/>
                <a:cs typeface="Arial"/>
                <a:sym typeface="Arial"/>
              </a:rPr>
              <a:t> Temporal relationship</a:t>
            </a:r>
            <a:endParaRPr/>
          </a:p>
        </p:txBody>
      </p:sp>
      <p:sp>
        <p:nvSpPr>
          <p:cNvPr id="435" name="Google Shape;435;p27"/>
          <p:cNvSpPr txBox="1"/>
          <p:nvPr/>
        </p:nvSpPr>
        <p:spPr>
          <a:xfrm>
            <a:off x="304800" y="1447800"/>
            <a:ext cx="8534400" cy="7016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0" i="0" lang="en-US" sz="2000" u="none">
                <a:solidFill>
                  <a:srgbClr val="FFCC00"/>
                </a:solidFill>
                <a:latin typeface="Arial"/>
                <a:ea typeface="Arial"/>
                <a:cs typeface="Arial"/>
                <a:sym typeface="Arial"/>
              </a:rPr>
              <a:t> Information obtained for the individuals actually affected by disease- information is efficient and rapid.</a:t>
            </a:r>
            <a:endParaRPr/>
          </a:p>
        </p:txBody>
      </p:sp>
      <p:sp>
        <p:nvSpPr>
          <p:cNvPr id="436" name="Google Shape;436;p27"/>
          <p:cNvSpPr txBox="1"/>
          <p:nvPr/>
        </p:nvSpPr>
        <p:spPr>
          <a:xfrm>
            <a:off x="304800" y="2209800"/>
            <a:ext cx="8466137" cy="3968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0" i="0" lang="en-US" sz="2000" u="none">
                <a:solidFill>
                  <a:srgbClr val="FFCC00"/>
                </a:solidFill>
                <a:latin typeface="Arial"/>
                <a:ea typeface="Arial"/>
                <a:cs typeface="Arial"/>
                <a:sym typeface="Arial"/>
              </a:rPr>
              <a:t> Can adjust for confounding factors either in the design or in the analysis.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4">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0" name="Shape 440"/>
        <p:cNvGrpSpPr/>
        <p:nvPr/>
      </p:nvGrpSpPr>
      <p:grpSpPr>
        <a:xfrm>
          <a:off x="0" y="0"/>
          <a:ext cx="0" cy="0"/>
          <a:chOff x="0" y="0"/>
          <a:chExt cx="0" cy="0"/>
        </a:xfrm>
      </p:grpSpPr>
      <p:sp>
        <p:nvSpPr>
          <p:cNvPr id="441" name="Google Shape;441;p2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Case-control studies</a:t>
            </a:r>
            <a:endParaRPr/>
          </a:p>
        </p:txBody>
      </p:sp>
      <p:sp>
        <p:nvSpPr>
          <p:cNvPr id="442" name="Google Shape;442;p2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The purpose of the control group is to determine the relative size of the exposed and unexposed components of the source population.</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So control group is used to estimate the distribution of exposure in the source population, so controls should be sampled independently of exposure status.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2">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6" name="Shape 446"/>
        <p:cNvGrpSpPr/>
        <p:nvPr/>
      </p:nvGrpSpPr>
      <p:grpSpPr>
        <a:xfrm>
          <a:off x="0" y="0"/>
          <a:ext cx="0" cy="0"/>
          <a:chOff x="0" y="0"/>
          <a:chExt cx="0" cy="0"/>
        </a:xfrm>
      </p:grpSpPr>
      <p:sp>
        <p:nvSpPr>
          <p:cNvPr id="447" name="Google Shape;447;p2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Nested case-control studies</a:t>
            </a:r>
            <a:endParaRPr/>
          </a:p>
        </p:txBody>
      </p:sp>
      <p:sp>
        <p:nvSpPr>
          <p:cNvPr id="448" name="Google Shape;448;p29"/>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The Population within which the study is conducted is a well defined cohort.</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Almost any case-control study can be thought of as nested within a source population , and a description of this population corresponds to eligibility criteria for both cases and controls.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8">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2" name="Shape 452"/>
        <p:cNvGrpSpPr/>
        <p:nvPr/>
      </p:nvGrpSpPr>
      <p:grpSpPr>
        <a:xfrm>
          <a:off x="0" y="0"/>
          <a:ext cx="0" cy="0"/>
          <a:chOff x="0" y="0"/>
          <a:chExt cx="0" cy="0"/>
        </a:xfrm>
      </p:grpSpPr>
      <p:sp>
        <p:nvSpPr>
          <p:cNvPr id="453" name="Google Shape;453;p3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Control selection</a:t>
            </a:r>
            <a:endParaRPr/>
          </a:p>
        </p:txBody>
      </p:sp>
      <p:sp>
        <p:nvSpPr>
          <p:cNvPr id="454" name="Google Shape;454;p3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Population controls</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Neighborhood controls</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Random-digit dialing</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Hospital or clinic based controls</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Dead people-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4">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8" name="Shape 458"/>
        <p:cNvGrpSpPr/>
        <p:nvPr/>
      </p:nvGrpSpPr>
      <p:grpSpPr>
        <a:xfrm>
          <a:off x="0" y="0"/>
          <a:ext cx="0" cy="0"/>
          <a:chOff x="0" y="0"/>
          <a:chExt cx="0" cy="0"/>
        </a:xfrm>
      </p:grpSpPr>
      <p:sp>
        <p:nvSpPr>
          <p:cNvPr id="459" name="Google Shape;459;p3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Hospital or clinic based controls</a:t>
            </a:r>
            <a:endParaRPr/>
          </a:p>
          <a:p>
            <a:pPr indent="-342900" lvl="0" marL="342900" rtl="0" algn="l">
              <a:lnSpc>
                <a:spcPct val="9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problem- possibility that they are not selected independently of exposure in the source population.</a:t>
            </a:r>
            <a:endParaRPr/>
          </a:p>
          <a:p>
            <a:pPr indent="-342900" lvl="0" marL="342900" rtl="0" algn="l">
              <a:lnSpc>
                <a:spcPct val="9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Using a variety of diagnosis  has the advantage of diluting any bias that might result from including a specific diagnostic group that is in fact related to the exposure.</a:t>
            </a:r>
            <a:endParaRPr/>
          </a:p>
        </p:txBody>
      </p:sp>
      <p:sp>
        <p:nvSpPr>
          <p:cNvPr id="460" name="Google Shape;460;p3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Control selection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9">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4" name="Shape 464"/>
        <p:cNvGrpSpPr/>
        <p:nvPr/>
      </p:nvGrpSpPr>
      <p:grpSpPr>
        <a:xfrm>
          <a:off x="0" y="0"/>
          <a:ext cx="0" cy="0"/>
          <a:chOff x="0" y="0"/>
          <a:chExt cx="0" cy="0"/>
        </a:xfrm>
      </p:grpSpPr>
      <p:sp>
        <p:nvSpPr>
          <p:cNvPr id="465" name="Google Shape;465;p3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Dead people- not members of source population!!ok if have same exposure distribution as source population.(but sometimes exposure is the cause of death).</a:t>
            </a:r>
            <a:endParaRPr/>
          </a:p>
          <a:p>
            <a:pPr indent="-139700" lvl="0" marL="342900" rtl="0" algn="l">
              <a:spcBef>
                <a:spcPts val="64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p:txBody>
      </p:sp>
      <p:sp>
        <p:nvSpPr>
          <p:cNvPr id="466" name="Google Shape;466;p3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Control selection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6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65">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5"/>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Types of epidemiological studies </a:t>
            </a:r>
            <a:endParaRPr/>
          </a:p>
        </p:txBody>
      </p:sp>
      <p:sp>
        <p:nvSpPr>
          <p:cNvPr id="100" name="Google Shape;100;p15"/>
          <p:cNvSpPr txBox="1"/>
          <p:nvPr/>
        </p:nvSpPr>
        <p:spPr>
          <a:xfrm>
            <a:off x="457200" y="1905000"/>
            <a:ext cx="6934200" cy="1552575"/>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0" i="0" lang="en-US" sz="2400" u="none" cap="none" strike="noStrike">
                <a:solidFill>
                  <a:srgbClr val="FFCC00"/>
                </a:solidFill>
                <a:latin typeface="Arial"/>
                <a:ea typeface="Arial"/>
                <a:cs typeface="Arial"/>
                <a:sym typeface="Arial"/>
              </a:rPr>
              <a:t> Ecological studies. </a:t>
            </a:r>
            <a:endParaRPr/>
          </a:p>
          <a:p>
            <a:pPr indent="-152400" lvl="0" marL="0" marR="0" rtl="0" algn="l">
              <a:lnSpc>
                <a:spcPct val="100000"/>
              </a:lnSpc>
              <a:spcBef>
                <a:spcPts val="1200"/>
              </a:spcBef>
              <a:spcAft>
                <a:spcPts val="0"/>
              </a:spcAft>
              <a:buClr>
                <a:srgbClr val="FFCC00"/>
              </a:buClr>
              <a:buSzPts val="2400"/>
              <a:buFont typeface="Arial"/>
              <a:buChar char="•"/>
            </a:pPr>
            <a:r>
              <a:rPr b="0" i="0" lang="en-US" sz="2400" u="none" cap="none" strike="noStrike">
                <a:solidFill>
                  <a:srgbClr val="FFCC00"/>
                </a:solidFill>
                <a:latin typeface="Arial"/>
                <a:ea typeface="Arial"/>
                <a:cs typeface="Arial"/>
                <a:sym typeface="Arial"/>
              </a:rPr>
              <a:t> Case reports or case series</a:t>
            </a:r>
            <a:endParaRPr/>
          </a:p>
          <a:p>
            <a:pPr indent="-152400" lvl="0" marL="0" marR="0" rtl="0" algn="l">
              <a:lnSpc>
                <a:spcPct val="100000"/>
              </a:lnSpc>
              <a:spcBef>
                <a:spcPts val="1200"/>
              </a:spcBef>
              <a:spcAft>
                <a:spcPts val="0"/>
              </a:spcAft>
              <a:buClr>
                <a:srgbClr val="FFCC00"/>
              </a:buClr>
              <a:buSzPts val="2400"/>
              <a:buFont typeface="Arial"/>
              <a:buChar char="•"/>
            </a:pPr>
            <a:r>
              <a:rPr b="0" i="0" lang="en-US" sz="2400" u="none" cap="none" strike="noStrike">
                <a:solidFill>
                  <a:srgbClr val="FFCC00"/>
                </a:solidFill>
                <a:latin typeface="Arial"/>
                <a:ea typeface="Arial"/>
                <a:cs typeface="Arial"/>
                <a:sym typeface="Arial"/>
              </a:rPr>
              <a:t> Cross-sectional surveys</a:t>
            </a:r>
            <a:endParaRPr/>
          </a:p>
        </p:txBody>
      </p:sp>
      <p:sp>
        <p:nvSpPr>
          <p:cNvPr id="101" name="Google Shape;101;p15"/>
          <p:cNvSpPr txBox="1"/>
          <p:nvPr/>
        </p:nvSpPr>
        <p:spPr>
          <a:xfrm>
            <a:off x="533400" y="4191000"/>
            <a:ext cx="3240087"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0" i="0" lang="en-US" sz="2400" u="none" cap="none" strike="noStrike">
                <a:solidFill>
                  <a:srgbClr val="FFCC00"/>
                </a:solidFill>
                <a:latin typeface="Arial"/>
                <a:ea typeface="Arial"/>
                <a:cs typeface="Arial"/>
                <a:sym typeface="Arial"/>
              </a:rPr>
              <a:t> Case- control studies</a:t>
            </a:r>
            <a:endParaRPr/>
          </a:p>
        </p:txBody>
      </p:sp>
      <p:sp>
        <p:nvSpPr>
          <p:cNvPr id="102" name="Google Shape;102;p15"/>
          <p:cNvSpPr txBox="1"/>
          <p:nvPr/>
        </p:nvSpPr>
        <p:spPr>
          <a:xfrm>
            <a:off x="533400" y="4648200"/>
            <a:ext cx="3951287"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0" i="0" lang="en-US" sz="2400" u="none" cap="none" strike="noStrike">
                <a:solidFill>
                  <a:srgbClr val="FFCC00"/>
                </a:solidFill>
                <a:latin typeface="Arial"/>
                <a:ea typeface="Arial"/>
                <a:cs typeface="Arial"/>
                <a:sym typeface="Arial"/>
              </a:rPr>
              <a:t> Prospective cohort studies</a:t>
            </a:r>
            <a:endParaRPr/>
          </a:p>
        </p:txBody>
      </p:sp>
      <p:sp>
        <p:nvSpPr>
          <p:cNvPr id="103" name="Google Shape;103;p15"/>
          <p:cNvSpPr txBox="1"/>
          <p:nvPr/>
        </p:nvSpPr>
        <p:spPr>
          <a:xfrm>
            <a:off x="533400" y="5181600"/>
            <a:ext cx="44958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0" i="0" lang="en-US" sz="2400" u="none" cap="none" strike="noStrike">
                <a:solidFill>
                  <a:srgbClr val="FFCC00"/>
                </a:solidFill>
                <a:latin typeface="Arial"/>
                <a:ea typeface="Arial"/>
                <a:cs typeface="Arial"/>
                <a:sym typeface="Arial"/>
              </a:rPr>
              <a:t> Experiments</a:t>
            </a:r>
            <a:endParaRPr/>
          </a:p>
        </p:txBody>
      </p:sp>
      <p:sp>
        <p:nvSpPr>
          <p:cNvPr id="104" name="Google Shape;104;p15"/>
          <p:cNvSpPr txBox="1"/>
          <p:nvPr/>
        </p:nvSpPr>
        <p:spPr>
          <a:xfrm>
            <a:off x="228600" y="1371600"/>
            <a:ext cx="3451225"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1" lang="en-US" sz="2800" u="none" cap="none" strike="noStrike">
                <a:solidFill>
                  <a:schemeClr val="lt1"/>
                </a:solidFill>
                <a:latin typeface="Arial"/>
                <a:ea typeface="Arial"/>
                <a:cs typeface="Arial"/>
                <a:sym typeface="Arial"/>
              </a:rPr>
              <a:t>Descriptive studies</a:t>
            </a:r>
            <a:endParaRPr/>
          </a:p>
        </p:txBody>
      </p:sp>
      <p:sp>
        <p:nvSpPr>
          <p:cNvPr id="105" name="Google Shape;105;p15"/>
          <p:cNvSpPr txBox="1"/>
          <p:nvPr/>
        </p:nvSpPr>
        <p:spPr>
          <a:xfrm>
            <a:off x="228600" y="3657600"/>
            <a:ext cx="3032125"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1" lang="en-US" sz="2800" u="none" cap="none" strike="noStrike">
                <a:solidFill>
                  <a:schemeClr val="lt1"/>
                </a:solidFill>
                <a:latin typeface="Arial"/>
                <a:ea typeface="Arial"/>
                <a:cs typeface="Arial"/>
                <a:sym typeface="Arial"/>
              </a:rPr>
              <a:t>Etiologic studies</a:t>
            </a:r>
            <a:endParaRPr/>
          </a:p>
        </p:txBody>
      </p:sp>
      <p:sp>
        <p:nvSpPr>
          <p:cNvPr id="106" name="Google Shape;106;p15"/>
          <p:cNvSpPr/>
          <p:nvPr/>
        </p:nvSpPr>
        <p:spPr>
          <a:xfrm>
            <a:off x="4648200" y="4191000"/>
            <a:ext cx="685800" cy="838200"/>
          </a:xfrm>
          <a:prstGeom prst="rightBrace">
            <a:avLst>
              <a:gd fmla="val 8333" name="adj1"/>
              <a:gd fmla="val 50000" name="adj2"/>
            </a:avLst>
          </a:prstGeom>
          <a:noFill/>
          <a:ln cap="flat" cmpd="sng" w="381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 name="Google Shape;107;p15"/>
          <p:cNvSpPr txBox="1"/>
          <p:nvPr/>
        </p:nvSpPr>
        <p:spPr>
          <a:xfrm>
            <a:off x="5410200" y="4419600"/>
            <a:ext cx="2667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0" i="1" lang="en-US" sz="2400" u="none">
                <a:solidFill>
                  <a:schemeClr val="lt1"/>
                </a:solidFill>
                <a:latin typeface="Arial"/>
                <a:ea typeface="Arial"/>
                <a:cs typeface="Arial"/>
                <a:sym typeface="Arial"/>
              </a:rPr>
              <a:t>Observational</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1" name="Shape 471"/>
        <p:cNvGrpSpPr/>
        <p:nvPr/>
      </p:nvGrpSpPr>
      <p:grpSpPr>
        <a:xfrm>
          <a:off x="0" y="0"/>
          <a:ext cx="0" cy="0"/>
          <a:chOff x="0" y="0"/>
          <a:chExt cx="0" cy="0"/>
        </a:xfrm>
      </p:grpSpPr>
      <p:sp>
        <p:nvSpPr>
          <p:cNvPr id="472" name="Google Shape;472;p3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Prospective cohort  studies</a:t>
            </a:r>
            <a:endParaRPr/>
          </a:p>
        </p:txBody>
      </p:sp>
      <p:cxnSp>
        <p:nvCxnSpPr>
          <p:cNvPr id="473" name="Google Shape;473;p33"/>
          <p:cNvCxnSpPr/>
          <p:nvPr/>
        </p:nvCxnSpPr>
        <p:spPr>
          <a:xfrm>
            <a:off x="1676400" y="3505200"/>
            <a:ext cx="5562600" cy="0"/>
          </a:xfrm>
          <a:prstGeom prst="straightConnector1">
            <a:avLst/>
          </a:prstGeom>
          <a:noFill/>
          <a:ln cap="flat" cmpd="sng" w="57150">
            <a:solidFill>
              <a:schemeClr val="lt1"/>
            </a:solidFill>
            <a:prstDash val="solid"/>
            <a:miter lim="800000"/>
            <a:headEnd len="med" w="med" type="none"/>
            <a:tailEnd len="med" w="med" type="none"/>
          </a:ln>
        </p:spPr>
      </p:cxnSp>
      <p:cxnSp>
        <p:nvCxnSpPr>
          <p:cNvPr id="474" name="Google Shape;474;p33"/>
          <p:cNvCxnSpPr/>
          <p:nvPr/>
        </p:nvCxnSpPr>
        <p:spPr>
          <a:xfrm>
            <a:off x="1676400" y="3048000"/>
            <a:ext cx="5562600" cy="0"/>
          </a:xfrm>
          <a:prstGeom prst="straightConnector1">
            <a:avLst/>
          </a:prstGeom>
          <a:noFill/>
          <a:ln cap="flat" cmpd="sng" w="57150">
            <a:solidFill>
              <a:schemeClr val="lt1"/>
            </a:solidFill>
            <a:prstDash val="solid"/>
            <a:miter lim="800000"/>
            <a:headEnd len="med" w="med" type="none"/>
            <a:tailEnd len="med" w="med" type="none"/>
          </a:ln>
        </p:spPr>
      </p:cxnSp>
      <p:sp>
        <p:nvSpPr>
          <p:cNvPr id="475" name="Google Shape;475;p33"/>
          <p:cNvSpPr txBox="1"/>
          <p:nvPr/>
        </p:nvSpPr>
        <p:spPr>
          <a:xfrm>
            <a:off x="7315200" y="2590800"/>
            <a:ext cx="46355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3600"/>
              <a:buFont typeface="Arial"/>
              <a:buNone/>
            </a:pPr>
            <a:r>
              <a:rPr b="1" i="0" lang="en-US" sz="3600" u="none">
                <a:solidFill>
                  <a:srgbClr val="FFCC00"/>
                </a:solidFill>
                <a:latin typeface="Arial"/>
                <a:ea typeface="Arial"/>
                <a:cs typeface="Arial"/>
                <a:sym typeface="Arial"/>
              </a:rPr>
              <a:t>?</a:t>
            </a:r>
            <a:endParaRPr/>
          </a:p>
        </p:txBody>
      </p:sp>
      <p:sp>
        <p:nvSpPr>
          <p:cNvPr id="476" name="Google Shape;476;p33"/>
          <p:cNvSpPr txBox="1"/>
          <p:nvPr/>
        </p:nvSpPr>
        <p:spPr>
          <a:xfrm>
            <a:off x="7315200" y="3200400"/>
            <a:ext cx="32385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3600"/>
              <a:buFont typeface="Arial"/>
              <a:buNone/>
            </a:pPr>
            <a:r>
              <a:rPr b="1" i="0" lang="en-US" sz="3600" u="none">
                <a:solidFill>
                  <a:srgbClr val="FFCC00"/>
                </a:solidFill>
                <a:latin typeface="Arial"/>
                <a:ea typeface="Arial"/>
                <a:cs typeface="Arial"/>
                <a:sym typeface="Arial"/>
              </a:rPr>
              <a:t>?</a:t>
            </a:r>
            <a:endParaRPr/>
          </a:p>
        </p:txBody>
      </p:sp>
      <p:sp>
        <p:nvSpPr>
          <p:cNvPr id="477" name="Google Shape;477;p33"/>
          <p:cNvSpPr/>
          <p:nvPr/>
        </p:nvSpPr>
        <p:spPr>
          <a:xfrm>
            <a:off x="1524000" y="2895600"/>
            <a:ext cx="228600" cy="228600"/>
          </a:xfrm>
          <a:prstGeom prst="ellipse">
            <a:avLst/>
          </a:prstGeom>
          <a:solidFill>
            <a:srgbClr val="E10C07"/>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8" name="Google Shape;478;p33"/>
          <p:cNvSpPr/>
          <p:nvPr/>
        </p:nvSpPr>
        <p:spPr>
          <a:xfrm>
            <a:off x="1524000" y="3429000"/>
            <a:ext cx="228600" cy="228600"/>
          </a:xfrm>
          <a:prstGeom prst="ellipse">
            <a:avLst/>
          </a:prstGeom>
          <a:solidFill>
            <a:srgbClr val="FFCC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9" name="Google Shape;479;p33"/>
          <p:cNvSpPr txBox="1"/>
          <p:nvPr/>
        </p:nvSpPr>
        <p:spPr>
          <a:xfrm>
            <a:off x="304800" y="1600200"/>
            <a:ext cx="86868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        </a:t>
            </a:r>
            <a:r>
              <a:rPr b="1" i="1" lang="en-US" sz="2400" u="none">
                <a:solidFill>
                  <a:schemeClr val="lt1"/>
                </a:solidFill>
                <a:latin typeface="Arial"/>
                <a:ea typeface="Arial"/>
                <a:cs typeface="Arial"/>
                <a:sym typeface="Arial"/>
              </a:rPr>
              <a:t>Exposure                Investigator                    Disease</a:t>
            </a:r>
            <a:endParaRPr/>
          </a:p>
        </p:txBody>
      </p:sp>
      <p:sp>
        <p:nvSpPr>
          <p:cNvPr id="480" name="Google Shape;480;p33"/>
          <p:cNvSpPr txBox="1"/>
          <p:nvPr/>
        </p:nvSpPr>
        <p:spPr>
          <a:xfrm>
            <a:off x="3657600" y="2362200"/>
            <a:ext cx="1403350" cy="15557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9600"/>
              <a:buFont typeface="Arial"/>
              <a:buNone/>
            </a:pPr>
            <a:r>
              <a:rPr b="0" i="0" lang="en-US" sz="9600" u="none">
                <a:solidFill>
                  <a:srgbClr val="FFCC00"/>
                </a:solidFill>
                <a:latin typeface="Arial"/>
                <a:ea typeface="Arial"/>
                <a:cs typeface="Arial"/>
                <a:sym typeface="Arial"/>
              </a:rPr>
              <a:t></a:t>
            </a:r>
            <a:endParaRPr/>
          </a:p>
        </p:txBody>
      </p:sp>
      <p:sp>
        <p:nvSpPr>
          <p:cNvPr id="481" name="Google Shape;481;p33"/>
          <p:cNvSpPr txBox="1"/>
          <p:nvPr/>
        </p:nvSpPr>
        <p:spPr>
          <a:xfrm>
            <a:off x="762000" y="4572000"/>
            <a:ext cx="53340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        Risk of disease in exposed</a:t>
            </a:r>
            <a:endParaRPr/>
          </a:p>
        </p:txBody>
      </p:sp>
      <p:sp>
        <p:nvSpPr>
          <p:cNvPr id="482" name="Google Shape;482;p33"/>
          <p:cNvSpPr txBox="1"/>
          <p:nvPr/>
        </p:nvSpPr>
        <p:spPr>
          <a:xfrm>
            <a:off x="1066800" y="5105400"/>
            <a:ext cx="45720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Risk of disease in non-exposed</a:t>
            </a:r>
            <a:endParaRPr/>
          </a:p>
        </p:txBody>
      </p:sp>
      <p:sp>
        <p:nvSpPr>
          <p:cNvPr id="483" name="Google Shape;483;p33"/>
          <p:cNvSpPr txBox="1"/>
          <p:nvPr/>
        </p:nvSpPr>
        <p:spPr>
          <a:xfrm>
            <a:off x="304800" y="4800600"/>
            <a:ext cx="11430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RR =</a:t>
            </a:r>
            <a:endParaRPr/>
          </a:p>
        </p:txBody>
      </p:sp>
      <p:cxnSp>
        <p:nvCxnSpPr>
          <p:cNvPr id="484" name="Google Shape;484;p33"/>
          <p:cNvCxnSpPr/>
          <p:nvPr/>
        </p:nvCxnSpPr>
        <p:spPr>
          <a:xfrm>
            <a:off x="1066800" y="5029200"/>
            <a:ext cx="3733800" cy="0"/>
          </a:xfrm>
          <a:prstGeom prst="straightConnector1">
            <a:avLst/>
          </a:prstGeom>
          <a:noFill/>
          <a:ln cap="flat" cmpd="sng" w="9525">
            <a:solidFill>
              <a:schemeClr val="lt1"/>
            </a:solidFill>
            <a:prstDash val="solid"/>
            <a:miter lim="800000"/>
            <a:headEnd len="med" w="med" type="none"/>
            <a:tailEnd len="med" w="med" type="none"/>
          </a:ln>
        </p:spPr>
      </p:cxnSp>
      <p:sp>
        <p:nvSpPr>
          <p:cNvPr id="485" name="Google Shape;485;p33"/>
          <p:cNvSpPr txBox="1"/>
          <p:nvPr/>
        </p:nvSpPr>
        <p:spPr>
          <a:xfrm>
            <a:off x="2895600" y="0"/>
            <a:ext cx="384175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3600"/>
              <a:buFont typeface="Arial"/>
              <a:buNone/>
            </a:pPr>
            <a:r>
              <a:rPr b="1" i="1" lang="en-US" sz="3600" u="none">
                <a:solidFill>
                  <a:srgbClr val="FFCC00"/>
                </a:solidFill>
                <a:latin typeface="Arial"/>
                <a:ea typeface="Arial"/>
                <a:cs typeface="Arial"/>
                <a:sym typeface="Arial"/>
              </a:rPr>
              <a:t>Etiologic studies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0" name="Shape 490"/>
        <p:cNvGrpSpPr/>
        <p:nvPr/>
      </p:nvGrpSpPr>
      <p:grpSpPr>
        <a:xfrm>
          <a:off x="0" y="0"/>
          <a:ext cx="0" cy="0"/>
          <a:chOff x="0" y="0"/>
          <a:chExt cx="0" cy="0"/>
        </a:xfrm>
      </p:grpSpPr>
      <p:sp>
        <p:nvSpPr>
          <p:cNvPr id="491" name="Google Shape;491;p34"/>
          <p:cNvSpPr txBox="1"/>
          <p:nvPr>
            <p:ph type="title"/>
          </p:nvPr>
        </p:nvSpPr>
        <p:spPr>
          <a:xfrm>
            <a:off x="457200" y="0"/>
            <a:ext cx="82296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Prospective cohort  studies</a:t>
            </a:r>
            <a:endParaRPr/>
          </a:p>
        </p:txBody>
      </p:sp>
      <p:sp>
        <p:nvSpPr>
          <p:cNvPr id="492" name="Google Shape;492;p34"/>
          <p:cNvSpPr txBox="1"/>
          <p:nvPr/>
        </p:nvSpPr>
        <p:spPr>
          <a:xfrm>
            <a:off x="228600" y="838200"/>
            <a:ext cx="29718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1" lang="en-US" sz="2800" u="none">
                <a:solidFill>
                  <a:schemeClr val="lt1"/>
                </a:solidFill>
                <a:latin typeface="Arial"/>
                <a:ea typeface="Arial"/>
                <a:cs typeface="Arial"/>
                <a:sym typeface="Arial"/>
              </a:rPr>
              <a:t>Strengths</a:t>
            </a:r>
            <a:endParaRPr/>
          </a:p>
        </p:txBody>
      </p:sp>
      <p:sp>
        <p:nvSpPr>
          <p:cNvPr id="493" name="Google Shape;493;p34"/>
          <p:cNvSpPr txBox="1"/>
          <p:nvPr/>
        </p:nvSpPr>
        <p:spPr>
          <a:xfrm>
            <a:off x="0" y="4191000"/>
            <a:ext cx="25146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1" lang="en-US" sz="2800" u="none">
                <a:solidFill>
                  <a:schemeClr val="lt1"/>
                </a:solidFill>
                <a:latin typeface="Arial"/>
                <a:ea typeface="Arial"/>
                <a:cs typeface="Arial"/>
                <a:sym typeface="Arial"/>
              </a:rPr>
              <a:t>Weaknesses</a:t>
            </a:r>
            <a:endParaRPr/>
          </a:p>
        </p:txBody>
      </p:sp>
      <p:sp>
        <p:nvSpPr>
          <p:cNvPr id="494" name="Google Shape;494;p34"/>
          <p:cNvSpPr txBox="1"/>
          <p:nvPr/>
        </p:nvSpPr>
        <p:spPr>
          <a:xfrm>
            <a:off x="304800" y="1600200"/>
            <a:ext cx="8534400" cy="22256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0" i="0" lang="en-US" sz="2000" u="none">
                <a:solidFill>
                  <a:srgbClr val="FFCC00"/>
                </a:solidFill>
                <a:latin typeface="Arial"/>
                <a:ea typeface="Arial"/>
                <a:cs typeface="Arial"/>
                <a:sym typeface="Arial"/>
              </a:rPr>
              <a:t> Information on exposure is collected before the disease occurs </a:t>
            </a:r>
            <a:endParaRPr/>
          </a:p>
          <a:p>
            <a:pPr indent="0" lvl="0" marL="0" marR="0" rtl="0" algn="l">
              <a:lnSpc>
                <a:spcPct val="100000"/>
              </a:lnSpc>
              <a:spcBef>
                <a:spcPts val="0"/>
              </a:spcBef>
              <a:spcAft>
                <a:spcPts val="0"/>
              </a:spcAft>
              <a:buClr>
                <a:srgbClr val="FFCC00"/>
              </a:buClr>
              <a:buSzPts val="2000"/>
              <a:buFont typeface="Arial"/>
              <a:buNone/>
            </a:pPr>
            <a:r>
              <a:rPr b="0" i="0" lang="en-US" sz="2000" u="none">
                <a:solidFill>
                  <a:srgbClr val="FFCC00"/>
                </a:solidFill>
                <a:latin typeface="Arial"/>
                <a:ea typeface="Arial"/>
                <a:cs typeface="Arial"/>
                <a:sym typeface="Arial"/>
              </a:rPr>
              <a:t>so illness cannot affect the recall of exposure or the biochemical indicators of exposure.</a:t>
            </a:r>
            <a:endParaRPr/>
          </a:p>
          <a:p>
            <a:pPr indent="-127000" lvl="0" marL="0" marR="0" rtl="0" algn="l">
              <a:lnSpc>
                <a:spcPct val="100000"/>
              </a:lnSpc>
              <a:spcBef>
                <a:spcPts val="0"/>
              </a:spcBef>
              <a:spcAft>
                <a:spcPts val="0"/>
              </a:spcAft>
              <a:buClr>
                <a:srgbClr val="FFCC00"/>
              </a:buClr>
              <a:buSzPts val="2000"/>
              <a:buFont typeface="Arial"/>
              <a:buChar char="•"/>
            </a:pPr>
            <a:r>
              <a:rPr b="0" i="0" lang="en-US" sz="2000" u="none">
                <a:solidFill>
                  <a:srgbClr val="FFCC00"/>
                </a:solidFill>
                <a:latin typeface="Arial"/>
                <a:ea typeface="Arial"/>
                <a:cs typeface="Arial"/>
                <a:sym typeface="Arial"/>
              </a:rPr>
              <a:t> </a:t>
            </a:r>
            <a:r>
              <a:rPr b="0" i="0" lang="en-US" sz="2000" u="none">
                <a:solidFill>
                  <a:schemeClr val="lt1"/>
                </a:solidFill>
                <a:latin typeface="Arial"/>
                <a:ea typeface="Arial"/>
                <a:cs typeface="Arial"/>
                <a:sym typeface="Arial"/>
              </a:rPr>
              <a:t>The opportunity to obtain repeated information on the exposure over time.</a:t>
            </a:r>
            <a:endParaRPr/>
          </a:p>
          <a:p>
            <a:pPr indent="-127000" lvl="0" marL="0" marR="0" rtl="0" algn="l">
              <a:lnSpc>
                <a:spcPct val="100000"/>
              </a:lnSpc>
              <a:spcBef>
                <a:spcPts val="0"/>
              </a:spcBef>
              <a:spcAft>
                <a:spcPts val="0"/>
              </a:spcAft>
              <a:buClr>
                <a:srgbClr val="FFCC00"/>
              </a:buClr>
              <a:buSzPts val="2000"/>
              <a:buFont typeface="Arial"/>
              <a:buChar char="•"/>
            </a:pPr>
            <a:r>
              <a:rPr b="0" i="0" lang="en-US" sz="2000" u="none">
                <a:solidFill>
                  <a:srgbClr val="FFCC00"/>
                </a:solidFill>
                <a:latin typeface="Arial"/>
                <a:ea typeface="Arial"/>
                <a:cs typeface="Arial"/>
                <a:sym typeface="Arial"/>
              </a:rPr>
              <a:t>The opportunity to examine the effect of exposure on a wide variety of diseases simultaneously.</a:t>
            </a:r>
            <a:endParaRPr/>
          </a:p>
        </p:txBody>
      </p:sp>
      <p:sp>
        <p:nvSpPr>
          <p:cNvPr id="495" name="Google Shape;495;p34"/>
          <p:cNvSpPr txBox="1"/>
          <p:nvPr/>
        </p:nvSpPr>
        <p:spPr>
          <a:xfrm>
            <a:off x="228600" y="4724400"/>
            <a:ext cx="8789987" cy="1587500"/>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0" i="0" lang="en-US" sz="2000" u="none">
                <a:solidFill>
                  <a:srgbClr val="FFCC00"/>
                </a:solidFill>
                <a:latin typeface="Arial"/>
                <a:ea typeface="Arial"/>
                <a:cs typeface="Arial"/>
                <a:sym typeface="Arial"/>
              </a:rPr>
              <a:t> The necessity of enrolling  tens of thousands of subjects (use of self </a:t>
            </a:r>
            <a:endParaRPr/>
          </a:p>
          <a:p>
            <a:pPr indent="0" lvl="0" marL="0" marR="0" rtl="0" algn="l">
              <a:lnSpc>
                <a:spcPct val="100000"/>
              </a:lnSpc>
              <a:spcBef>
                <a:spcPts val="600"/>
              </a:spcBef>
              <a:spcAft>
                <a:spcPts val="0"/>
              </a:spcAft>
              <a:buClr>
                <a:srgbClr val="FFCC00"/>
              </a:buClr>
              <a:buSzPts val="2000"/>
              <a:buFont typeface="Arial"/>
              <a:buNone/>
            </a:pPr>
            <a:r>
              <a:rPr b="0" i="0" lang="en-US" sz="2000" u="none">
                <a:solidFill>
                  <a:srgbClr val="FFCC00"/>
                </a:solidFill>
                <a:latin typeface="Arial"/>
                <a:ea typeface="Arial"/>
                <a:cs typeface="Arial"/>
                <a:sym typeface="Arial"/>
              </a:rPr>
              <a:t>admininstered questionnaires has made studies of this size possible).</a:t>
            </a:r>
            <a:endParaRPr/>
          </a:p>
          <a:p>
            <a:pPr indent="-127000" lvl="0" marL="0" marR="0" rtl="0" algn="l">
              <a:lnSpc>
                <a:spcPct val="100000"/>
              </a:lnSpc>
              <a:spcBef>
                <a:spcPts val="600"/>
              </a:spcBef>
              <a:spcAft>
                <a:spcPts val="0"/>
              </a:spcAft>
              <a:buClr>
                <a:srgbClr val="FFCC00"/>
              </a:buClr>
              <a:buSzPts val="2000"/>
              <a:buFont typeface="Arial"/>
              <a:buChar char="•"/>
            </a:pPr>
            <a:r>
              <a:rPr b="0" i="0" lang="en-US" sz="2000" u="none">
                <a:solidFill>
                  <a:srgbClr val="FFCC00"/>
                </a:solidFill>
                <a:latin typeface="Arial"/>
                <a:ea typeface="Arial"/>
                <a:cs typeface="Arial"/>
                <a:sym typeface="Arial"/>
              </a:rPr>
              <a:t> Not good for rare diseases even if study includes a large number of people.</a:t>
            </a:r>
            <a:endParaRPr/>
          </a:p>
          <a:p>
            <a:pPr indent="-127000" lvl="0" marL="0" marR="0" rtl="0" algn="l">
              <a:lnSpc>
                <a:spcPct val="100000"/>
              </a:lnSpc>
              <a:spcBef>
                <a:spcPts val="600"/>
              </a:spcBef>
              <a:spcAft>
                <a:spcPts val="0"/>
              </a:spcAft>
              <a:buClr>
                <a:srgbClr val="FFCC00"/>
              </a:buClr>
              <a:buSzPts val="2000"/>
              <a:buFont typeface="Arial"/>
              <a:buChar char="•"/>
            </a:pPr>
            <a:r>
              <a:rPr b="0" i="0" lang="en-US" sz="2000" u="none">
                <a:solidFill>
                  <a:srgbClr val="FFCC00"/>
                </a:solidFill>
                <a:latin typeface="Arial"/>
                <a:ea typeface="Arial"/>
                <a:cs typeface="Arial"/>
                <a:sym typeface="Arial"/>
              </a:rPr>
              <a:t> Expensive/time consuming- many years.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5">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9" name="Shape 499"/>
        <p:cNvGrpSpPr/>
        <p:nvPr/>
      </p:nvGrpSpPr>
      <p:grpSpPr>
        <a:xfrm>
          <a:off x="0" y="0"/>
          <a:ext cx="0" cy="0"/>
          <a:chOff x="0" y="0"/>
          <a:chExt cx="0" cy="0"/>
        </a:xfrm>
      </p:grpSpPr>
      <p:sp>
        <p:nvSpPr>
          <p:cNvPr id="500" name="Google Shape;500;p3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Cohort studies</a:t>
            </a:r>
            <a:endParaRPr/>
          </a:p>
        </p:txBody>
      </p:sp>
      <p:sp>
        <p:nvSpPr>
          <p:cNvPr id="501" name="Google Shape;501;p35"/>
          <p:cNvSpPr txBox="1"/>
          <p:nvPr>
            <p:ph idx="1" type="body"/>
          </p:nvPr>
        </p:nvSpPr>
        <p:spPr>
          <a:xfrm>
            <a:off x="457200" y="19050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600"/>
              <a:buFont typeface="Arial"/>
              <a:buNone/>
            </a:pPr>
            <a:r>
              <a:rPr b="0" i="1" lang="en-US" sz="3600" u="sng">
                <a:solidFill>
                  <a:schemeClr val="lt1"/>
                </a:solidFill>
                <a:latin typeface="Arial"/>
                <a:ea typeface="Arial"/>
                <a:cs typeface="Arial"/>
                <a:sym typeface="Arial"/>
              </a:rPr>
              <a:t>Complications</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Who is eligible to be followed?</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What should count as an instance of disease?</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measure risk or incidence rates?</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How to define exposure?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1">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5" name="Shape 505"/>
        <p:cNvGrpSpPr/>
        <p:nvPr/>
      </p:nvGrpSpPr>
      <p:grpSpPr>
        <a:xfrm>
          <a:off x="0" y="0"/>
          <a:ext cx="0" cy="0"/>
          <a:chOff x="0" y="0"/>
          <a:chExt cx="0" cy="0"/>
        </a:xfrm>
      </p:grpSpPr>
      <p:sp>
        <p:nvSpPr>
          <p:cNvPr id="506" name="Google Shape;506;p3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609600" lvl="0" marL="6096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Who can belong to a cohort?- basic requirments</a:t>
            </a:r>
            <a:endParaRPr/>
          </a:p>
          <a:p>
            <a:pPr indent="-609600" lvl="0" marL="609600" rtl="0" algn="l">
              <a:lnSpc>
                <a:spcPct val="100000"/>
              </a:lnSpc>
              <a:spcBef>
                <a:spcPts val="640"/>
              </a:spcBef>
              <a:spcAft>
                <a:spcPts val="0"/>
              </a:spcAft>
              <a:buClr>
                <a:schemeClr val="lt1"/>
              </a:buClr>
              <a:buSzPts val="3200"/>
              <a:buFont typeface="Arial"/>
              <a:buAutoNum type="arabicPeriod"/>
            </a:pPr>
            <a:r>
              <a:rPr b="0" i="0" lang="en-US" sz="3200" u="none">
                <a:solidFill>
                  <a:schemeClr val="lt1"/>
                </a:solidFill>
                <a:latin typeface="Arial"/>
                <a:ea typeface="Arial"/>
                <a:cs typeface="Arial"/>
                <a:sym typeface="Arial"/>
              </a:rPr>
              <a:t>Cohort members must be at risk of getting the disease. (often called population at risk).(e.g alive)</a:t>
            </a:r>
            <a:endParaRPr/>
          </a:p>
          <a:p>
            <a:pPr indent="-609600" lvl="0" marL="609600" rtl="0" algn="l">
              <a:lnSpc>
                <a:spcPct val="100000"/>
              </a:lnSpc>
              <a:spcBef>
                <a:spcPts val="640"/>
              </a:spcBef>
              <a:spcAft>
                <a:spcPts val="0"/>
              </a:spcAft>
              <a:buClr>
                <a:schemeClr val="lt1"/>
              </a:buClr>
              <a:buSzPts val="3200"/>
              <a:buFont typeface="Arial"/>
              <a:buAutoNum type="arabicPeriod"/>
            </a:pPr>
            <a:r>
              <a:rPr b="0" i="0" lang="en-US" sz="3200" u="none">
                <a:solidFill>
                  <a:schemeClr val="lt1"/>
                </a:solidFill>
                <a:latin typeface="Arial"/>
                <a:ea typeface="Arial"/>
                <a:cs typeface="Arial"/>
                <a:sym typeface="Arial"/>
              </a:rPr>
              <a:t>Everyone should be free of the disease being measured at the onset of follow-up</a:t>
            </a:r>
            <a:endParaRPr/>
          </a:p>
          <a:p>
            <a:pPr indent="-139700" lvl="0" marL="342900" rtl="0" algn="l">
              <a:spcBef>
                <a:spcPts val="64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p:txBody>
      </p:sp>
      <p:sp>
        <p:nvSpPr>
          <p:cNvPr id="507" name="Google Shape;507;p3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Cohort studies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6">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1" name="Shape 511"/>
        <p:cNvGrpSpPr/>
        <p:nvPr/>
      </p:nvGrpSpPr>
      <p:grpSpPr>
        <a:xfrm>
          <a:off x="0" y="0"/>
          <a:ext cx="0" cy="0"/>
          <a:chOff x="0" y="0"/>
          <a:chExt cx="0" cy="0"/>
        </a:xfrm>
      </p:grpSpPr>
      <p:sp>
        <p:nvSpPr>
          <p:cNvPr id="512" name="Google Shape;512;p3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Who can belong to a cohort?- basic requirments</a:t>
            </a:r>
            <a:endParaRPr/>
          </a:p>
          <a:p>
            <a:pPr indent="-342900" lvl="0" marL="342900" rtl="0" algn="l">
              <a:lnSpc>
                <a:spcPct val="100000"/>
              </a:lnSpc>
              <a:spcBef>
                <a:spcPts val="64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 not as simple as it seems.</a:t>
            </a:r>
            <a:endParaRPr/>
          </a:p>
          <a:p>
            <a:pPr indent="-342900" lvl="0" marL="342900" rtl="0" algn="l">
              <a:lnSpc>
                <a:spcPct val="100000"/>
              </a:lnSpc>
              <a:spcBef>
                <a:spcPts val="64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 - if outcome is development of measles should people with measles vaccination be included?</a:t>
            </a:r>
            <a:endParaRPr/>
          </a:p>
          <a:p>
            <a:pPr indent="-342900" lvl="0" marL="342900" rtl="0" algn="l">
              <a:lnSpc>
                <a:spcPct val="100000"/>
              </a:lnSpc>
              <a:spcBef>
                <a:spcPts val="64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 - disease occurs only once (diabetes, death, MS) or does it reoccur?</a:t>
            </a:r>
            <a:endParaRPr/>
          </a:p>
          <a:p>
            <a:pPr indent="-139700" lvl="0" marL="342900" rtl="0" algn="l">
              <a:spcBef>
                <a:spcPts val="64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p:txBody>
      </p:sp>
      <p:sp>
        <p:nvSpPr>
          <p:cNvPr id="513" name="Google Shape;513;p3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Cohort studies</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7" name="Shape 517"/>
        <p:cNvGrpSpPr/>
        <p:nvPr/>
      </p:nvGrpSpPr>
      <p:grpSpPr>
        <a:xfrm>
          <a:off x="0" y="0"/>
          <a:ext cx="0" cy="0"/>
          <a:chOff x="0" y="0"/>
          <a:chExt cx="0" cy="0"/>
        </a:xfrm>
      </p:grpSpPr>
      <p:sp>
        <p:nvSpPr>
          <p:cNvPr id="518" name="Google Shape;518;p3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Being part of a population at risk is a dynamic process. People may enter or leave a population at risk depending on their health and other possible eligibility criteria ( age, geography).</a:t>
            </a:r>
            <a:endParaRPr/>
          </a:p>
        </p:txBody>
      </p:sp>
      <p:sp>
        <p:nvSpPr>
          <p:cNvPr id="519" name="Google Shape;519;p3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Cohort studies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8">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3" name="Shape 523"/>
        <p:cNvGrpSpPr/>
        <p:nvPr/>
      </p:nvGrpSpPr>
      <p:grpSpPr>
        <a:xfrm>
          <a:off x="0" y="0"/>
          <a:ext cx="0" cy="0"/>
          <a:chOff x="0" y="0"/>
          <a:chExt cx="0" cy="0"/>
        </a:xfrm>
      </p:grpSpPr>
      <p:sp>
        <p:nvSpPr>
          <p:cNvPr id="524" name="Google Shape;524;p39"/>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2 types of cohorts</a:t>
            </a:r>
            <a:endParaRPr/>
          </a:p>
          <a:p>
            <a:pPr indent="-342900" lvl="0" marL="342900" rtl="0" algn="l">
              <a:lnSpc>
                <a:spcPct val="100000"/>
              </a:lnSpc>
              <a:spcBef>
                <a:spcPts val="64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 1. Closed cohort (e.g randomized experiments)</a:t>
            </a:r>
            <a:endParaRPr/>
          </a:p>
          <a:p>
            <a:pPr indent="-342900" lvl="0" marL="342900" rtl="0" algn="l">
              <a:lnSpc>
                <a:spcPct val="100000"/>
              </a:lnSpc>
              <a:spcBef>
                <a:spcPts val="64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2. Open cohort- dynamic cohort- can take new members as time passes  and people who leave geographic boundaries will not be counted. (e.g school population)</a:t>
            </a:r>
            <a:endParaRPr/>
          </a:p>
        </p:txBody>
      </p:sp>
      <p:sp>
        <p:nvSpPr>
          <p:cNvPr id="525" name="Google Shape;525;p3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Cohort studies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2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2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24">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9" name="Shape 529"/>
        <p:cNvGrpSpPr/>
        <p:nvPr/>
      </p:nvGrpSpPr>
      <p:grpSpPr>
        <a:xfrm>
          <a:off x="0" y="0"/>
          <a:ext cx="0" cy="0"/>
          <a:chOff x="0" y="0"/>
          <a:chExt cx="0" cy="0"/>
        </a:xfrm>
      </p:grpSpPr>
      <p:sp>
        <p:nvSpPr>
          <p:cNvPr id="530" name="Google Shape;530;p4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2800"/>
              <a:buFont typeface="Arial"/>
              <a:buChar char="•"/>
            </a:pPr>
            <a:r>
              <a:rPr b="0" i="0" lang="en-US" sz="2800" u="none">
                <a:solidFill>
                  <a:schemeClr val="lt1"/>
                </a:solidFill>
                <a:latin typeface="Arial"/>
                <a:ea typeface="Arial"/>
                <a:cs typeface="Arial"/>
                <a:sym typeface="Arial"/>
              </a:rPr>
              <a:t>Counting disease events- Incidence rate, risk.</a:t>
            </a:r>
            <a:endParaRPr/>
          </a:p>
          <a:p>
            <a:pPr indent="-342900" lvl="0" marL="342900" rtl="0" algn="l">
              <a:lnSpc>
                <a:spcPct val="100000"/>
              </a:lnSpc>
              <a:spcBef>
                <a:spcPts val="560"/>
              </a:spcBef>
              <a:spcAft>
                <a:spcPts val="0"/>
              </a:spcAft>
              <a:buClr>
                <a:schemeClr val="lt1"/>
              </a:buClr>
              <a:buSzPts val="2800"/>
              <a:buFont typeface="Arial"/>
              <a:buChar char="•"/>
            </a:pPr>
            <a:r>
              <a:rPr b="0" i="0" lang="en-US" sz="2800" u="none">
                <a:solidFill>
                  <a:schemeClr val="lt1"/>
                </a:solidFill>
                <a:latin typeface="Arial"/>
                <a:ea typeface="Arial"/>
                <a:cs typeface="Arial"/>
                <a:sym typeface="Arial"/>
              </a:rPr>
              <a:t>New cases of disease are counted- BUT- some disease onsets are excluded:</a:t>
            </a:r>
            <a:endParaRPr/>
          </a:p>
          <a:p>
            <a:pPr indent="-342900" lvl="0" marL="342900" rtl="0" algn="l">
              <a:lnSpc>
                <a:spcPct val="100000"/>
              </a:lnSpc>
              <a:spcBef>
                <a:spcPts val="56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 1. If not the first occurrence of the disease in that person.</a:t>
            </a:r>
            <a:endParaRPr/>
          </a:p>
          <a:p>
            <a:pPr indent="-342900" lvl="0" marL="342900" rtl="0" algn="l">
              <a:lnSpc>
                <a:spcPct val="100000"/>
              </a:lnSpc>
              <a:spcBef>
                <a:spcPts val="56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  - difficult to distinguish between a new case and a recurrence of an earlier case.</a:t>
            </a:r>
            <a:endParaRPr/>
          </a:p>
          <a:p>
            <a:pPr indent="-342900" lvl="0" marL="342900" rtl="0" algn="l">
              <a:lnSpc>
                <a:spcPct val="100000"/>
              </a:lnSpc>
              <a:spcBef>
                <a:spcPts val="56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  - recurrent disease may have a different set of causes from the primary occurrence. </a:t>
            </a:r>
            <a:endParaRPr/>
          </a:p>
        </p:txBody>
      </p:sp>
      <p:sp>
        <p:nvSpPr>
          <p:cNvPr id="531" name="Google Shape;531;p4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Cohort studies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0">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5" name="Shape 535"/>
        <p:cNvGrpSpPr/>
        <p:nvPr/>
      </p:nvGrpSpPr>
      <p:grpSpPr>
        <a:xfrm>
          <a:off x="0" y="0"/>
          <a:ext cx="0" cy="0"/>
          <a:chOff x="0" y="0"/>
          <a:chExt cx="0" cy="0"/>
        </a:xfrm>
      </p:grpSpPr>
      <p:sp>
        <p:nvSpPr>
          <p:cNvPr id="536" name="Google Shape;536;p4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2. There was insufficient time for the disease to be related to an exposure –induction time.</a:t>
            </a:r>
            <a:endParaRPr/>
          </a:p>
          <a:p>
            <a:pPr indent="-342900" lvl="0" marL="342900" rtl="0" algn="l">
              <a:lnSpc>
                <a:spcPct val="100000"/>
              </a:lnSpc>
              <a:spcBef>
                <a:spcPts val="64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a:p>
            <a:pPr indent="-342900" lvl="0" marL="342900" rtl="0" algn="l">
              <a:lnSpc>
                <a:spcPct val="100000"/>
              </a:lnSpc>
              <a:spcBef>
                <a:spcPts val="640"/>
              </a:spcBef>
              <a:spcAft>
                <a:spcPts val="0"/>
              </a:spcAft>
              <a:buClr>
                <a:srgbClr val="FFCC00"/>
              </a:buClr>
              <a:buSzPts val="3200"/>
              <a:buFont typeface="Arial"/>
              <a:buNone/>
            </a:pPr>
            <a:r>
              <a:rPr b="0" i="0" lang="en-US" sz="3200" u="none">
                <a:solidFill>
                  <a:srgbClr val="FFCC00"/>
                </a:solidFill>
                <a:latin typeface="Arial"/>
                <a:ea typeface="Arial"/>
                <a:cs typeface="Arial"/>
                <a:sym typeface="Arial"/>
              </a:rPr>
              <a:t>There are two reasonable options for dealing with this time: ignore it or combine it with the follow-up time of people who were never exposed. </a:t>
            </a:r>
            <a:endParaRPr/>
          </a:p>
        </p:txBody>
      </p:sp>
      <p:sp>
        <p:nvSpPr>
          <p:cNvPr id="537" name="Google Shape;537;p4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Cohort studies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1" name="Shape 541"/>
        <p:cNvGrpSpPr/>
        <p:nvPr/>
      </p:nvGrpSpPr>
      <p:grpSpPr>
        <a:xfrm>
          <a:off x="0" y="0"/>
          <a:ext cx="0" cy="0"/>
          <a:chOff x="0" y="0"/>
          <a:chExt cx="0" cy="0"/>
        </a:xfrm>
      </p:grpSpPr>
      <p:sp>
        <p:nvSpPr>
          <p:cNvPr id="542" name="Google Shape;542;p42"/>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Example</a:t>
            </a:r>
            <a:endParaRPr/>
          </a:p>
        </p:txBody>
      </p:sp>
      <p:sp>
        <p:nvSpPr>
          <p:cNvPr id="543" name="Google Shape;543;p42"/>
          <p:cNvSpPr txBox="1"/>
          <p:nvPr/>
        </p:nvSpPr>
        <p:spPr>
          <a:xfrm>
            <a:off x="4556125" y="6491287"/>
            <a:ext cx="184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544" name="Google Shape;544;p42"/>
          <p:cNvCxnSpPr/>
          <p:nvPr/>
        </p:nvCxnSpPr>
        <p:spPr>
          <a:xfrm flipH="1">
            <a:off x="1928812" y="1425575"/>
            <a:ext cx="76200" cy="3962400"/>
          </a:xfrm>
          <a:prstGeom prst="straightConnector1">
            <a:avLst/>
          </a:prstGeom>
          <a:noFill/>
          <a:ln cap="flat" cmpd="sng" w="38100">
            <a:solidFill>
              <a:srgbClr val="FFCC00"/>
            </a:solidFill>
            <a:prstDash val="solid"/>
            <a:miter lim="800000"/>
            <a:headEnd len="med" w="med" type="none"/>
            <a:tailEnd len="med" w="med" type="none"/>
          </a:ln>
        </p:spPr>
      </p:cxnSp>
      <p:cxnSp>
        <p:nvCxnSpPr>
          <p:cNvPr id="545" name="Google Shape;545;p42"/>
          <p:cNvCxnSpPr/>
          <p:nvPr/>
        </p:nvCxnSpPr>
        <p:spPr>
          <a:xfrm>
            <a:off x="1928812" y="5387975"/>
            <a:ext cx="5462587" cy="22225"/>
          </a:xfrm>
          <a:prstGeom prst="straightConnector1">
            <a:avLst/>
          </a:prstGeom>
          <a:noFill/>
          <a:ln cap="flat" cmpd="sng" w="38100">
            <a:solidFill>
              <a:srgbClr val="FFCC00"/>
            </a:solidFill>
            <a:prstDash val="solid"/>
            <a:miter lim="800000"/>
            <a:headEnd len="med" w="med" type="none"/>
            <a:tailEnd len="med" w="med" type="none"/>
          </a:ln>
        </p:spPr>
      </p:cxnSp>
      <p:cxnSp>
        <p:nvCxnSpPr>
          <p:cNvPr id="546" name="Google Shape;546;p42"/>
          <p:cNvCxnSpPr/>
          <p:nvPr/>
        </p:nvCxnSpPr>
        <p:spPr>
          <a:xfrm>
            <a:off x="1981200" y="3352800"/>
            <a:ext cx="2286000" cy="0"/>
          </a:xfrm>
          <a:prstGeom prst="straightConnector1">
            <a:avLst/>
          </a:prstGeom>
          <a:noFill/>
          <a:ln cap="flat" cmpd="sng" w="38100">
            <a:solidFill>
              <a:srgbClr val="FFCC00"/>
            </a:solidFill>
            <a:prstDash val="solid"/>
            <a:miter lim="800000"/>
            <a:headEnd len="med" w="med" type="none"/>
            <a:tailEnd len="med" w="med" type="none"/>
          </a:ln>
        </p:spPr>
      </p:cxnSp>
      <p:cxnSp>
        <p:nvCxnSpPr>
          <p:cNvPr id="547" name="Google Shape;547;p42"/>
          <p:cNvCxnSpPr/>
          <p:nvPr/>
        </p:nvCxnSpPr>
        <p:spPr>
          <a:xfrm>
            <a:off x="1905000" y="3733800"/>
            <a:ext cx="5181600" cy="0"/>
          </a:xfrm>
          <a:prstGeom prst="straightConnector1">
            <a:avLst/>
          </a:prstGeom>
          <a:noFill/>
          <a:ln cap="flat" cmpd="sng" w="38100">
            <a:solidFill>
              <a:srgbClr val="FFCC00"/>
            </a:solidFill>
            <a:prstDash val="solid"/>
            <a:miter lim="800000"/>
            <a:headEnd len="med" w="med" type="none"/>
            <a:tailEnd len="med" w="med" type="none"/>
          </a:ln>
        </p:spPr>
      </p:cxnSp>
      <p:cxnSp>
        <p:nvCxnSpPr>
          <p:cNvPr id="548" name="Google Shape;548;p42"/>
          <p:cNvCxnSpPr/>
          <p:nvPr/>
        </p:nvCxnSpPr>
        <p:spPr>
          <a:xfrm>
            <a:off x="1905000" y="4114800"/>
            <a:ext cx="4953000" cy="0"/>
          </a:xfrm>
          <a:prstGeom prst="straightConnector1">
            <a:avLst/>
          </a:prstGeom>
          <a:noFill/>
          <a:ln cap="flat" cmpd="sng" w="38100">
            <a:solidFill>
              <a:srgbClr val="FFCC00"/>
            </a:solidFill>
            <a:prstDash val="solid"/>
            <a:miter lim="800000"/>
            <a:headEnd len="med" w="med" type="none"/>
            <a:tailEnd len="med" w="med" type="none"/>
          </a:ln>
        </p:spPr>
      </p:cxnSp>
      <p:cxnSp>
        <p:nvCxnSpPr>
          <p:cNvPr id="549" name="Google Shape;549;p42"/>
          <p:cNvCxnSpPr/>
          <p:nvPr/>
        </p:nvCxnSpPr>
        <p:spPr>
          <a:xfrm>
            <a:off x="1905000" y="4495800"/>
            <a:ext cx="5334000" cy="0"/>
          </a:xfrm>
          <a:prstGeom prst="straightConnector1">
            <a:avLst/>
          </a:prstGeom>
          <a:noFill/>
          <a:ln cap="flat" cmpd="sng" w="38100">
            <a:solidFill>
              <a:srgbClr val="FFCC00"/>
            </a:solidFill>
            <a:prstDash val="solid"/>
            <a:miter lim="800000"/>
            <a:headEnd len="med" w="med" type="none"/>
            <a:tailEnd len="med" w="med" type="none"/>
          </a:ln>
        </p:spPr>
      </p:cxnSp>
      <p:cxnSp>
        <p:nvCxnSpPr>
          <p:cNvPr id="550" name="Google Shape;550;p42"/>
          <p:cNvCxnSpPr/>
          <p:nvPr/>
        </p:nvCxnSpPr>
        <p:spPr>
          <a:xfrm>
            <a:off x="1905000" y="4800600"/>
            <a:ext cx="2743200" cy="0"/>
          </a:xfrm>
          <a:prstGeom prst="straightConnector1">
            <a:avLst/>
          </a:prstGeom>
          <a:noFill/>
          <a:ln cap="flat" cmpd="sng" w="38100">
            <a:solidFill>
              <a:srgbClr val="FFCC00"/>
            </a:solidFill>
            <a:prstDash val="solid"/>
            <a:miter lim="800000"/>
            <a:headEnd len="med" w="med" type="none"/>
            <a:tailEnd len="med" w="med" type="none"/>
          </a:ln>
        </p:spPr>
      </p:cxnSp>
      <p:cxnSp>
        <p:nvCxnSpPr>
          <p:cNvPr id="551" name="Google Shape;551;p42"/>
          <p:cNvCxnSpPr/>
          <p:nvPr/>
        </p:nvCxnSpPr>
        <p:spPr>
          <a:xfrm>
            <a:off x="1928812" y="5083175"/>
            <a:ext cx="5386387" cy="22225"/>
          </a:xfrm>
          <a:prstGeom prst="straightConnector1">
            <a:avLst/>
          </a:prstGeom>
          <a:noFill/>
          <a:ln cap="flat" cmpd="sng" w="38100">
            <a:solidFill>
              <a:srgbClr val="FFCC00"/>
            </a:solidFill>
            <a:prstDash val="solid"/>
            <a:miter lim="800000"/>
            <a:headEnd len="med" w="med" type="none"/>
            <a:tailEnd len="med" w="med" type="none"/>
          </a:ln>
        </p:spPr>
      </p:cxnSp>
      <p:sp>
        <p:nvSpPr>
          <p:cNvPr id="552" name="Google Shape;552;p42"/>
          <p:cNvSpPr txBox="1"/>
          <p:nvPr/>
        </p:nvSpPr>
        <p:spPr>
          <a:xfrm>
            <a:off x="4443412" y="5768975"/>
            <a:ext cx="2971800" cy="3968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years</a:t>
            </a:r>
            <a:endParaRPr/>
          </a:p>
        </p:txBody>
      </p:sp>
      <p:cxnSp>
        <p:nvCxnSpPr>
          <p:cNvPr id="553" name="Google Shape;553;p42"/>
          <p:cNvCxnSpPr/>
          <p:nvPr/>
        </p:nvCxnSpPr>
        <p:spPr>
          <a:xfrm>
            <a:off x="2462212" y="5387975"/>
            <a:ext cx="0" cy="76200"/>
          </a:xfrm>
          <a:prstGeom prst="straightConnector1">
            <a:avLst/>
          </a:prstGeom>
          <a:noFill/>
          <a:ln cap="flat" cmpd="sng" w="9525">
            <a:solidFill>
              <a:srgbClr val="FFCC00"/>
            </a:solidFill>
            <a:prstDash val="solid"/>
            <a:miter lim="800000"/>
            <a:headEnd len="med" w="med" type="none"/>
            <a:tailEnd len="med" w="med" type="none"/>
          </a:ln>
        </p:spPr>
      </p:cxnSp>
      <p:cxnSp>
        <p:nvCxnSpPr>
          <p:cNvPr id="554" name="Google Shape;554;p42"/>
          <p:cNvCxnSpPr/>
          <p:nvPr/>
        </p:nvCxnSpPr>
        <p:spPr>
          <a:xfrm>
            <a:off x="3148012" y="5387975"/>
            <a:ext cx="0" cy="76200"/>
          </a:xfrm>
          <a:prstGeom prst="straightConnector1">
            <a:avLst/>
          </a:prstGeom>
          <a:noFill/>
          <a:ln cap="flat" cmpd="sng" w="9525">
            <a:solidFill>
              <a:srgbClr val="FFCC00"/>
            </a:solidFill>
            <a:prstDash val="solid"/>
            <a:miter lim="800000"/>
            <a:headEnd len="med" w="med" type="none"/>
            <a:tailEnd len="med" w="med" type="none"/>
          </a:ln>
        </p:spPr>
      </p:cxnSp>
      <p:cxnSp>
        <p:nvCxnSpPr>
          <p:cNvPr id="555" name="Google Shape;555;p42"/>
          <p:cNvCxnSpPr/>
          <p:nvPr/>
        </p:nvCxnSpPr>
        <p:spPr>
          <a:xfrm>
            <a:off x="4443412" y="5387975"/>
            <a:ext cx="0" cy="76200"/>
          </a:xfrm>
          <a:prstGeom prst="straightConnector1">
            <a:avLst/>
          </a:prstGeom>
          <a:noFill/>
          <a:ln cap="flat" cmpd="sng" w="9525">
            <a:solidFill>
              <a:srgbClr val="FFCC00"/>
            </a:solidFill>
            <a:prstDash val="solid"/>
            <a:miter lim="800000"/>
            <a:headEnd len="med" w="med" type="none"/>
            <a:tailEnd len="med" w="med" type="none"/>
          </a:ln>
        </p:spPr>
      </p:cxnSp>
      <p:cxnSp>
        <p:nvCxnSpPr>
          <p:cNvPr id="556" name="Google Shape;556;p42"/>
          <p:cNvCxnSpPr/>
          <p:nvPr/>
        </p:nvCxnSpPr>
        <p:spPr>
          <a:xfrm>
            <a:off x="3833812" y="5387975"/>
            <a:ext cx="0" cy="76200"/>
          </a:xfrm>
          <a:prstGeom prst="straightConnector1">
            <a:avLst/>
          </a:prstGeom>
          <a:noFill/>
          <a:ln cap="flat" cmpd="sng" w="9525">
            <a:solidFill>
              <a:srgbClr val="FFCC00"/>
            </a:solidFill>
            <a:prstDash val="solid"/>
            <a:miter lim="800000"/>
            <a:headEnd len="med" w="med" type="none"/>
            <a:tailEnd len="med" w="med" type="none"/>
          </a:ln>
        </p:spPr>
      </p:cxnSp>
      <p:cxnSp>
        <p:nvCxnSpPr>
          <p:cNvPr id="557" name="Google Shape;557;p42"/>
          <p:cNvCxnSpPr/>
          <p:nvPr/>
        </p:nvCxnSpPr>
        <p:spPr>
          <a:xfrm>
            <a:off x="5129212" y="5387975"/>
            <a:ext cx="0" cy="76200"/>
          </a:xfrm>
          <a:prstGeom prst="straightConnector1">
            <a:avLst/>
          </a:prstGeom>
          <a:noFill/>
          <a:ln cap="flat" cmpd="sng" w="9525">
            <a:solidFill>
              <a:srgbClr val="FFCC00"/>
            </a:solidFill>
            <a:prstDash val="solid"/>
            <a:miter lim="800000"/>
            <a:headEnd len="med" w="med" type="none"/>
            <a:tailEnd len="med" w="med" type="none"/>
          </a:ln>
        </p:spPr>
      </p:cxnSp>
      <p:cxnSp>
        <p:nvCxnSpPr>
          <p:cNvPr id="558" name="Google Shape;558;p42"/>
          <p:cNvCxnSpPr/>
          <p:nvPr/>
        </p:nvCxnSpPr>
        <p:spPr>
          <a:xfrm>
            <a:off x="5891212" y="5387975"/>
            <a:ext cx="0" cy="76200"/>
          </a:xfrm>
          <a:prstGeom prst="straightConnector1">
            <a:avLst/>
          </a:prstGeom>
          <a:noFill/>
          <a:ln cap="flat" cmpd="sng" w="9525">
            <a:solidFill>
              <a:srgbClr val="FFCC00"/>
            </a:solidFill>
            <a:prstDash val="solid"/>
            <a:miter lim="800000"/>
            <a:headEnd len="med" w="med" type="none"/>
            <a:tailEnd len="med" w="med" type="none"/>
          </a:ln>
        </p:spPr>
      </p:cxnSp>
      <p:cxnSp>
        <p:nvCxnSpPr>
          <p:cNvPr id="559" name="Google Shape;559;p42"/>
          <p:cNvCxnSpPr/>
          <p:nvPr/>
        </p:nvCxnSpPr>
        <p:spPr>
          <a:xfrm>
            <a:off x="6577012" y="5387975"/>
            <a:ext cx="0" cy="76200"/>
          </a:xfrm>
          <a:prstGeom prst="straightConnector1">
            <a:avLst/>
          </a:prstGeom>
          <a:noFill/>
          <a:ln cap="flat" cmpd="sng" w="9525">
            <a:solidFill>
              <a:srgbClr val="FFCC00"/>
            </a:solidFill>
            <a:prstDash val="solid"/>
            <a:miter lim="800000"/>
            <a:headEnd len="med" w="med" type="none"/>
            <a:tailEnd len="med" w="med" type="none"/>
          </a:ln>
        </p:spPr>
      </p:cxnSp>
      <p:cxnSp>
        <p:nvCxnSpPr>
          <p:cNvPr id="560" name="Google Shape;560;p42"/>
          <p:cNvCxnSpPr/>
          <p:nvPr/>
        </p:nvCxnSpPr>
        <p:spPr>
          <a:xfrm>
            <a:off x="7339012" y="5387975"/>
            <a:ext cx="0" cy="76200"/>
          </a:xfrm>
          <a:prstGeom prst="straightConnector1">
            <a:avLst/>
          </a:prstGeom>
          <a:noFill/>
          <a:ln cap="flat" cmpd="sng" w="9525">
            <a:solidFill>
              <a:srgbClr val="FFCC00"/>
            </a:solidFill>
            <a:prstDash val="solid"/>
            <a:miter lim="800000"/>
            <a:headEnd len="med" w="med" type="none"/>
            <a:tailEnd len="med" w="med" type="none"/>
          </a:ln>
        </p:spPr>
      </p:cxnSp>
      <p:sp>
        <p:nvSpPr>
          <p:cNvPr id="561" name="Google Shape;561;p42"/>
          <p:cNvSpPr txBox="1"/>
          <p:nvPr/>
        </p:nvSpPr>
        <p:spPr>
          <a:xfrm>
            <a:off x="1776412" y="5464175"/>
            <a:ext cx="311150" cy="3667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0</a:t>
            </a:r>
            <a:endParaRPr/>
          </a:p>
        </p:txBody>
      </p:sp>
      <p:sp>
        <p:nvSpPr>
          <p:cNvPr id="562" name="Google Shape;562;p42"/>
          <p:cNvSpPr txBox="1"/>
          <p:nvPr/>
        </p:nvSpPr>
        <p:spPr>
          <a:xfrm>
            <a:off x="2995612" y="5464175"/>
            <a:ext cx="311150" cy="3667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5</a:t>
            </a:r>
            <a:endParaRPr/>
          </a:p>
        </p:txBody>
      </p:sp>
      <p:sp>
        <p:nvSpPr>
          <p:cNvPr id="563" name="Google Shape;563;p42"/>
          <p:cNvSpPr txBox="1"/>
          <p:nvPr/>
        </p:nvSpPr>
        <p:spPr>
          <a:xfrm>
            <a:off x="2590800" y="6172200"/>
            <a:ext cx="184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4" name="Google Shape;564;p42"/>
          <p:cNvSpPr txBox="1"/>
          <p:nvPr/>
        </p:nvSpPr>
        <p:spPr>
          <a:xfrm>
            <a:off x="4227512" y="5464175"/>
            <a:ext cx="438150" cy="3667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10</a:t>
            </a:r>
            <a:endParaRPr/>
          </a:p>
        </p:txBody>
      </p:sp>
      <p:sp>
        <p:nvSpPr>
          <p:cNvPr id="565" name="Google Shape;565;p42"/>
          <p:cNvSpPr txBox="1"/>
          <p:nvPr/>
        </p:nvSpPr>
        <p:spPr>
          <a:xfrm>
            <a:off x="5675312" y="5464175"/>
            <a:ext cx="438150" cy="3667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15</a:t>
            </a:r>
            <a:endParaRPr/>
          </a:p>
        </p:txBody>
      </p:sp>
      <p:sp>
        <p:nvSpPr>
          <p:cNvPr id="566" name="Google Shape;566;p42"/>
          <p:cNvSpPr txBox="1"/>
          <p:nvPr/>
        </p:nvSpPr>
        <p:spPr>
          <a:xfrm>
            <a:off x="7123112" y="5464175"/>
            <a:ext cx="438150" cy="3667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20</a:t>
            </a:r>
            <a:endParaRPr/>
          </a:p>
        </p:txBody>
      </p:sp>
      <p:sp>
        <p:nvSpPr>
          <p:cNvPr id="567" name="Google Shape;567;p42"/>
          <p:cNvSpPr txBox="1"/>
          <p:nvPr/>
        </p:nvSpPr>
        <p:spPr>
          <a:xfrm>
            <a:off x="4572000" y="4495800"/>
            <a:ext cx="401637" cy="762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a:t>
            </a:r>
            <a:endParaRPr/>
          </a:p>
        </p:txBody>
      </p:sp>
      <p:sp>
        <p:nvSpPr>
          <p:cNvPr id="568" name="Google Shape;568;p42"/>
          <p:cNvSpPr/>
          <p:nvPr/>
        </p:nvSpPr>
        <p:spPr>
          <a:xfrm>
            <a:off x="6858000" y="3962400"/>
            <a:ext cx="228600" cy="304800"/>
          </a:xfrm>
          <a:prstGeom prst="ellipse">
            <a:avLst/>
          </a:prstGeom>
          <a:noFill/>
          <a:ln cap="flat" cmpd="sng" w="57150">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9" name="Google Shape;569;p42"/>
          <p:cNvSpPr txBox="1"/>
          <p:nvPr/>
        </p:nvSpPr>
        <p:spPr>
          <a:xfrm>
            <a:off x="4251325" y="3160712"/>
            <a:ext cx="184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0" name="Google Shape;570;p42"/>
          <p:cNvSpPr txBox="1"/>
          <p:nvPr/>
        </p:nvSpPr>
        <p:spPr>
          <a:xfrm>
            <a:off x="4114800" y="3048000"/>
            <a:ext cx="401637" cy="762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a:t>
            </a:r>
            <a:endParaRPr/>
          </a:p>
        </p:txBody>
      </p:sp>
      <p:cxnSp>
        <p:nvCxnSpPr>
          <p:cNvPr id="571" name="Google Shape;571;p42"/>
          <p:cNvCxnSpPr/>
          <p:nvPr/>
        </p:nvCxnSpPr>
        <p:spPr>
          <a:xfrm>
            <a:off x="1981200" y="2971800"/>
            <a:ext cx="533400" cy="0"/>
          </a:xfrm>
          <a:prstGeom prst="straightConnector1">
            <a:avLst/>
          </a:prstGeom>
          <a:noFill/>
          <a:ln cap="flat" cmpd="sng" w="38100">
            <a:solidFill>
              <a:srgbClr val="FFCC00"/>
            </a:solidFill>
            <a:prstDash val="solid"/>
            <a:miter lim="800000"/>
            <a:headEnd len="med" w="med" type="none"/>
            <a:tailEnd len="med" w="med" type="none"/>
          </a:ln>
        </p:spPr>
      </p:cxnSp>
      <p:sp>
        <p:nvSpPr>
          <p:cNvPr id="572" name="Google Shape;572;p42"/>
          <p:cNvSpPr txBox="1"/>
          <p:nvPr/>
        </p:nvSpPr>
        <p:spPr>
          <a:xfrm>
            <a:off x="2498725" y="2474912"/>
            <a:ext cx="184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3" name="Google Shape;573;p42"/>
          <p:cNvSpPr txBox="1"/>
          <p:nvPr/>
        </p:nvSpPr>
        <p:spPr>
          <a:xfrm>
            <a:off x="2438400" y="2667000"/>
            <a:ext cx="401637" cy="762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a:t>
            </a:r>
            <a:endParaRPr/>
          </a:p>
        </p:txBody>
      </p:sp>
      <p:cxnSp>
        <p:nvCxnSpPr>
          <p:cNvPr id="574" name="Google Shape;574;p42"/>
          <p:cNvCxnSpPr/>
          <p:nvPr/>
        </p:nvCxnSpPr>
        <p:spPr>
          <a:xfrm>
            <a:off x="1981200" y="2590800"/>
            <a:ext cx="3810000" cy="0"/>
          </a:xfrm>
          <a:prstGeom prst="straightConnector1">
            <a:avLst/>
          </a:prstGeom>
          <a:noFill/>
          <a:ln cap="flat" cmpd="sng" w="38100">
            <a:solidFill>
              <a:srgbClr val="FFCC00"/>
            </a:solidFill>
            <a:prstDash val="solid"/>
            <a:miter lim="800000"/>
            <a:headEnd len="med" w="med" type="none"/>
            <a:tailEnd len="med" w="med" type="none"/>
          </a:ln>
        </p:spPr>
      </p:cxnSp>
      <p:sp>
        <p:nvSpPr>
          <p:cNvPr id="575" name="Google Shape;575;p42"/>
          <p:cNvSpPr/>
          <p:nvPr/>
        </p:nvSpPr>
        <p:spPr>
          <a:xfrm>
            <a:off x="5791200" y="2438400"/>
            <a:ext cx="228600" cy="304800"/>
          </a:xfrm>
          <a:prstGeom prst="ellipse">
            <a:avLst/>
          </a:prstGeom>
          <a:noFill/>
          <a:ln cap="flat" cmpd="sng" w="57150">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576" name="Google Shape;576;p42"/>
          <p:cNvCxnSpPr/>
          <p:nvPr/>
        </p:nvCxnSpPr>
        <p:spPr>
          <a:xfrm>
            <a:off x="1905000" y="2209800"/>
            <a:ext cx="5105400" cy="0"/>
          </a:xfrm>
          <a:prstGeom prst="straightConnector1">
            <a:avLst/>
          </a:prstGeom>
          <a:noFill/>
          <a:ln cap="flat" cmpd="sng" w="38100">
            <a:solidFill>
              <a:srgbClr val="FFCC00"/>
            </a:solidFill>
            <a:prstDash val="solid"/>
            <a:miter lim="800000"/>
            <a:headEnd len="med" w="med" type="none"/>
            <a:tailEnd len="med" w="med" type="none"/>
          </a:ln>
        </p:spPr>
      </p:cxnSp>
      <p:cxnSp>
        <p:nvCxnSpPr>
          <p:cNvPr id="577" name="Google Shape;577;p42"/>
          <p:cNvCxnSpPr/>
          <p:nvPr/>
        </p:nvCxnSpPr>
        <p:spPr>
          <a:xfrm>
            <a:off x="1981200" y="1752600"/>
            <a:ext cx="3276600" cy="0"/>
          </a:xfrm>
          <a:prstGeom prst="straightConnector1">
            <a:avLst/>
          </a:prstGeom>
          <a:noFill/>
          <a:ln cap="flat" cmpd="sng" w="38100">
            <a:solidFill>
              <a:srgbClr val="FFCC00"/>
            </a:solidFill>
            <a:prstDash val="solid"/>
            <a:miter lim="800000"/>
            <a:headEnd len="med" w="med" type="none"/>
            <a:tailEnd len="med" w="med" type="none"/>
          </a:ln>
        </p:spPr>
      </p:cxnSp>
      <p:sp>
        <p:nvSpPr>
          <p:cNvPr id="578" name="Google Shape;578;p42"/>
          <p:cNvSpPr txBox="1"/>
          <p:nvPr/>
        </p:nvSpPr>
        <p:spPr>
          <a:xfrm>
            <a:off x="5105400" y="1371600"/>
            <a:ext cx="401637" cy="762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a:t>
            </a:r>
            <a:endParaRPr/>
          </a:p>
        </p:txBody>
      </p:sp>
      <p:sp>
        <p:nvSpPr>
          <p:cNvPr id="579" name="Google Shape;579;p42"/>
          <p:cNvSpPr txBox="1"/>
          <p:nvPr/>
        </p:nvSpPr>
        <p:spPr>
          <a:xfrm>
            <a:off x="1981200" y="1447800"/>
            <a:ext cx="762000" cy="3886200"/>
          </a:xfrm>
          <a:prstGeom prst="rect">
            <a:avLst/>
          </a:prstGeom>
          <a:noFill/>
          <a:ln cap="flat" cmpd="sng" w="762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0" name="Google Shape;580;p42"/>
          <p:cNvSpPr/>
          <p:nvPr/>
        </p:nvSpPr>
        <p:spPr>
          <a:xfrm>
            <a:off x="1295400" y="3657600"/>
            <a:ext cx="381000" cy="1752600"/>
          </a:xfrm>
          <a:prstGeom prst="leftBrace">
            <a:avLst>
              <a:gd fmla="val 8333" name="adj1"/>
              <a:gd fmla="val 50000" name="adj2"/>
            </a:avLst>
          </a:prstGeom>
          <a:noFill/>
          <a:ln cap="flat" cmpd="sng" w="381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1" name="Google Shape;581;p42"/>
          <p:cNvSpPr txBox="1"/>
          <p:nvPr/>
        </p:nvSpPr>
        <p:spPr>
          <a:xfrm rot="-5400000">
            <a:off x="151606" y="4191793"/>
            <a:ext cx="1677987"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unexposed</a:t>
            </a:r>
            <a:endParaRPr/>
          </a:p>
        </p:txBody>
      </p:sp>
      <p:sp>
        <p:nvSpPr>
          <p:cNvPr id="582" name="Google Shape;582;p42"/>
          <p:cNvSpPr/>
          <p:nvPr/>
        </p:nvSpPr>
        <p:spPr>
          <a:xfrm>
            <a:off x="1295400" y="1600200"/>
            <a:ext cx="381000" cy="1752600"/>
          </a:xfrm>
          <a:prstGeom prst="leftBrace">
            <a:avLst>
              <a:gd fmla="val 8333" name="adj1"/>
              <a:gd fmla="val 50000" name="adj2"/>
            </a:avLst>
          </a:prstGeom>
          <a:noFill/>
          <a:ln cap="flat" cmpd="sng" w="381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3" name="Google Shape;583;p42"/>
          <p:cNvSpPr txBox="1"/>
          <p:nvPr/>
        </p:nvSpPr>
        <p:spPr>
          <a:xfrm rot="-5400000">
            <a:off x="345281" y="2055018"/>
            <a:ext cx="1338262"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exposed</a:t>
            </a:r>
            <a:endParaRPr/>
          </a:p>
        </p:txBody>
      </p:sp>
      <p:sp>
        <p:nvSpPr>
          <p:cNvPr id="584" name="Google Shape;584;p42"/>
          <p:cNvSpPr txBox="1"/>
          <p:nvPr/>
        </p:nvSpPr>
        <p:spPr>
          <a:xfrm>
            <a:off x="7375525" y="4913312"/>
            <a:ext cx="438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0" lang="en-US" sz="1800" u="none">
                <a:solidFill>
                  <a:schemeClr val="lt1"/>
                </a:solidFill>
                <a:latin typeface="Arial"/>
                <a:ea typeface="Arial"/>
                <a:cs typeface="Arial"/>
                <a:sym typeface="Arial"/>
              </a:rPr>
              <a:t>20</a:t>
            </a:r>
            <a:endParaRPr/>
          </a:p>
        </p:txBody>
      </p:sp>
      <p:sp>
        <p:nvSpPr>
          <p:cNvPr id="585" name="Google Shape;585;p42"/>
          <p:cNvSpPr txBox="1"/>
          <p:nvPr/>
        </p:nvSpPr>
        <p:spPr>
          <a:xfrm>
            <a:off x="5029200" y="4572000"/>
            <a:ext cx="438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0" lang="en-US" sz="1800" u="none">
                <a:solidFill>
                  <a:schemeClr val="lt1"/>
                </a:solidFill>
                <a:latin typeface="Arial"/>
                <a:ea typeface="Arial"/>
                <a:cs typeface="Arial"/>
                <a:sym typeface="Arial"/>
              </a:rPr>
              <a:t>11</a:t>
            </a:r>
            <a:endParaRPr/>
          </a:p>
        </p:txBody>
      </p:sp>
      <p:sp>
        <p:nvSpPr>
          <p:cNvPr id="586" name="Google Shape;586;p42"/>
          <p:cNvSpPr txBox="1"/>
          <p:nvPr/>
        </p:nvSpPr>
        <p:spPr>
          <a:xfrm>
            <a:off x="7146925" y="3846512"/>
            <a:ext cx="438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0" lang="en-US" sz="1800" u="none">
                <a:solidFill>
                  <a:schemeClr val="lt1"/>
                </a:solidFill>
                <a:latin typeface="Arial"/>
                <a:ea typeface="Arial"/>
                <a:cs typeface="Arial"/>
                <a:sym typeface="Arial"/>
              </a:rPr>
              <a:t>18</a:t>
            </a:r>
            <a:endParaRPr/>
          </a:p>
        </p:txBody>
      </p:sp>
      <p:sp>
        <p:nvSpPr>
          <p:cNvPr id="587" name="Google Shape;587;p42"/>
          <p:cNvSpPr txBox="1"/>
          <p:nvPr/>
        </p:nvSpPr>
        <p:spPr>
          <a:xfrm>
            <a:off x="7375525" y="4227512"/>
            <a:ext cx="438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0" lang="en-US" sz="1800" u="none">
                <a:solidFill>
                  <a:schemeClr val="lt1"/>
                </a:solidFill>
                <a:latin typeface="Arial"/>
                <a:ea typeface="Arial"/>
                <a:cs typeface="Arial"/>
                <a:sym typeface="Arial"/>
              </a:rPr>
              <a:t>20</a:t>
            </a:r>
            <a:endParaRPr/>
          </a:p>
        </p:txBody>
      </p:sp>
      <p:sp>
        <p:nvSpPr>
          <p:cNvPr id="588" name="Google Shape;588;p42"/>
          <p:cNvSpPr txBox="1"/>
          <p:nvPr/>
        </p:nvSpPr>
        <p:spPr>
          <a:xfrm>
            <a:off x="7223125" y="3541712"/>
            <a:ext cx="438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0" lang="en-US" sz="1800" u="none">
                <a:solidFill>
                  <a:schemeClr val="lt1"/>
                </a:solidFill>
                <a:latin typeface="Arial"/>
                <a:ea typeface="Arial"/>
                <a:cs typeface="Arial"/>
                <a:sym typeface="Arial"/>
              </a:rPr>
              <a:t>20</a:t>
            </a:r>
            <a:endParaRPr/>
          </a:p>
        </p:txBody>
      </p:sp>
      <p:sp>
        <p:nvSpPr>
          <p:cNvPr id="589" name="Google Shape;589;p42"/>
          <p:cNvSpPr txBox="1"/>
          <p:nvPr/>
        </p:nvSpPr>
        <p:spPr>
          <a:xfrm>
            <a:off x="4403725" y="3008312"/>
            <a:ext cx="438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0" lang="en-US" sz="1800" u="none">
                <a:solidFill>
                  <a:schemeClr val="lt1"/>
                </a:solidFill>
                <a:latin typeface="Arial"/>
                <a:ea typeface="Arial"/>
                <a:cs typeface="Arial"/>
                <a:sym typeface="Arial"/>
              </a:rPr>
              <a:t>10</a:t>
            </a:r>
            <a:endParaRPr/>
          </a:p>
        </p:txBody>
      </p:sp>
      <p:sp>
        <p:nvSpPr>
          <p:cNvPr id="590" name="Google Shape;590;p42"/>
          <p:cNvSpPr txBox="1"/>
          <p:nvPr/>
        </p:nvSpPr>
        <p:spPr>
          <a:xfrm>
            <a:off x="2895600" y="2743200"/>
            <a:ext cx="311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0" lang="en-US" sz="1800" u="none">
                <a:solidFill>
                  <a:schemeClr val="lt1"/>
                </a:solidFill>
                <a:latin typeface="Arial"/>
                <a:ea typeface="Arial"/>
                <a:cs typeface="Arial"/>
                <a:sym typeface="Arial"/>
              </a:rPr>
              <a:t>2</a:t>
            </a:r>
            <a:endParaRPr/>
          </a:p>
        </p:txBody>
      </p:sp>
      <p:sp>
        <p:nvSpPr>
          <p:cNvPr id="591" name="Google Shape;591;p42"/>
          <p:cNvSpPr txBox="1"/>
          <p:nvPr/>
        </p:nvSpPr>
        <p:spPr>
          <a:xfrm>
            <a:off x="6019800" y="2438400"/>
            <a:ext cx="4572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0" lang="en-US" sz="1800" u="none">
                <a:solidFill>
                  <a:schemeClr val="lt1"/>
                </a:solidFill>
                <a:latin typeface="Arial"/>
                <a:ea typeface="Arial"/>
                <a:cs typeface="Arial"/>
                <a:sym typeface="Arial"/>
              </a:rPr>
              <a:t>15</a:t>
            </a:r>
            <a:endParaRPr/>
          </a:p>
        </p:txBody>
      </p:sp>
      <p:sp>
        <p:nvSpPr>
          <p:cNvPr id="592" name="Google Shape;592;p42"/>
          <p:cNvSpPr txBox="1"/>
          <p:nvPr/>
        </p:nvSpPr>
        <p:spPr>
          <a:xfrm>
            <a:off x="6994525" y="2017712"/>
            <a:ext cx="438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0" lang="en-US" sz="1800" u="none">
                <a:solidFill>
                  <a:schemeClr val="lt1"/>
                </a:solidFill>
                <a:latin typeface="Arial"/>
                <a:ea typeface="Arial"/>
                <a:cs typeface="Arial"/>
                <a:sym typeface="Arial"/>
              </a:rPr>
              <a:t>20</a:t>
            </a:r>
            <a:endParaRPr/>
          </a:p>
        </p:txBody>
      </p:sp>
      <p:sp>
        <p:nvSpPr>
          <p:cNvPr id="593" name="Google Shape;593;p42"/>
          <p:cNvSpPr txBox="1"/>
          <p:nvPr/>
        </p:nvSpPr>
        <p:spPr>
          <a:xfrm>
            <a:off x="5410200" y="1524000"/>
            <a:ext cx="438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0" lang="en-US" sz="1800" u="none">
                <a:solidFill>
                  <a:schemeClr val="lt1"/>
                </a:solidFill>
                <a:latin typeface="Arial"/>
                <a:ea typeface="Arial"/>
                <a:cs typeface="Arial"/>
                <a:sym typeface="Arial"/>
              </a:rPr>
              <a:t>12</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6"/>
          <p:cNvSpPr txBox="1"/>
          <p:nvPr>
            <p:ph type="title"/>
          </p:nvPr>
        </p:nvSpPr>
        <p:spPr>
          <a:xfrm>
            <a:off x="3048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Study designs</a:t>
            </a:r>
            <a:endParaRPr/>
          </a:p>
        </p:txBody>
      </p:sp>
      <p:sp>
        <p:nvSpPr>
          <p:cNvPr id="113" name="Google Shape;113;p16"/>
          <p:cNvSpPr txBox="1"/>
          <p:nvPr>
            <p:ph idx="1" type="body"/>
          </p:nvPr>
        </p:nvSpPr>
        <p:spPr>
          <a:xfrm>
            <a:off x="228600" y="1066800"/>
            <a:ext cx="8686800" cy="6858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lt1"/>
              </a:buClr>
              <a:buSzPts val="2400"/>
              <a:buFont typeface="Arial"/>
              <a:buChar char="•"/>
            </a:pPr>
            <a:r>
              <a:rPr b="0" i="0" lang="en-US" sz="2400" u="none">
                <a:solidFill>
                  <a:schemeClr val="lt1"/>
                </a:solidFill>
                <a:latin typeface="Arial"/>
                <a:ea typeface="Arial"/>
                <a:cs typeface="Arial"/>
                <a:sym typeface="Arial"/>
              </a:rPr>
              <a:t>The relative strengths of studies for identifying risk factors</a:t>
            </a:r>
            <a:endParaRPr/>
          </a:p>
        </p:txBody>
      </p:sp>
      <p:sp>
        <p:nvSpPr>
          <p:cNvPr id="114" name="Google Shape;114;p16"/>
          <p:cNvSpPr/>
          <p:nvPr/>
        </p:nvSpPr>
        <p:spPr>
          <a:xfrm>
            <a:off x="609600" y="1905000"/>
            <a:ext cx="6096000" cy="4419600"/>
          </a:xfrm>
          <a:prstGeom prst="triangle">
            <a:avLst>
              <a:gd fmla="val 50000" name="adj"/>
            </a:avLst>
          </a:prstGeom>
          <a:noFill/>
          <a:ln cap="flat" cmpd="sng" w="57150">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5" name="Google Shape;115;p16"/>
          <p:cNvSpPr txBox="1"/>
          <p:nvPr/>
        </p:nvSpPr>
        <p:spPr>
          <a:xfrm>
            <a:off x="2971800" y="5638800"/>
            <a:ext cx="1509712"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Case report</a:t>
            </a:r>
            <a:endParaRPr/>
          </a:p>
        </p:txBody>
      </p:sp>
      <p:sp>
        <p:nvSpPr>
          <p:cNvPr id="116" name="Google Shape;116;p16"/>
          <p:cNvSpPr txBox="1"/>
          <p:nvPr/>
        </p:nvSpPr>
        <p:spPr>
          <a:xfrm>
            <a:off x="2971800" y="5257800"/>
            <a:ext cx="1525587"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Case series</a:t>
            </a:r>
            <a:endParaRPr/>
          </a:p>
        </p:txBody>
      </p:sp>
      <p:sp>
        <p:nvSpPr>
          <p:cNvPr id="117" name="Google Shape;117;p16"/>
          <p:cNvSpPr txBox="1"/>
          <p:nvPr/>
        </p:nvSpPr>
        <p:spPr>
          <a:xfrm>
            <a:off x="2743200" y="4876800"/>
            <a:ext cx="1920875"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Cross sectional</a:t>
            </a:r>
            <a:endParaRPr/>
          </a:p>
        </p:txBody>
      </p:sp>
      <p:cxnSp>
        <p:nvCxnSpPr>
          <p:cNvPr id="118" name="Google Shape;118;p16"/>
          <p:cNvCxnSpPr/>
          <p:nvPr/>
        </p:nvCxnSpPr>
        <p:spPr>
          <a:xfrm>
            <a:off x="228600" y="4724400"/>
            <a:ext cx="6705600" cy="0"/>
          </a:xfrm>
          <a:prstGeom prst="straightConnector1">
            <a:avLst/>
          </a:prstGeom>
          <a:noFill/>
          <a:ln cap="flat" cmpd="sng" w="57150">
            <a:solidFill>
              <a:schemeClr val="lt1"/>
            </a:solidFill>
            <a:prstDash val="solid"/>
            <a:miter lim="800000"/>
            <a:headEnd len="med" w="med" type="none"/>
            <a:tailEnd len="med" w="med" type="none"/>
          </a:ln>
        </p:spPr>
      </p:cxnSp>
      <p:sp>
        <p:nvSpPr>
          <p:cNvPr id="119" name="Google Shape;119;p16"/>
          <p:cNvSpPr txBox="1"/>
          <p:nvPr/>
        </p:nvSpPr>
        <p:spPr>
          <a:xfrm>
            <a:off x="2879725" y="4202112"/>
            <a:ext cx="1624012"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Case-control</a:t>
            </a:r>
            <a:endParaRPr/>
          </a:p>
        </p:txBody>
      </p:sp>
      <p:sp>
        <p:nvSpPr>
          <p:cNvPr id="120" name="Google Shape;120;p16"/>
          <p:cNvSpPr txBox="1"/>
          <p:nvPr/>
        </p:nvSpPr>
        <p:spPr>
          <a:xfrm>
            <a:off x="2819400" y="3784600"/>
            <a:ext cx="1820862"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Cohort studies</a:t>
            </a:r>
            <a:endParaRPr/>
          </a:p>
        </p:txBody>
      </p:sp>
      <p:sp>
        <p:nvSpPr>
          <p:cNvPr id="121" name="Google Shape;121;p16"/>
          <p:cNvSpPr txBox="1"/>
          <p:nvPr/>
        </p:nvSpPr>
        <p:spPr>
          <a:xfrm>
            <a:off x="2895600" y="3175000"/>
            <a:ext cx="1595437"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Experiments</a:t>
            </a:r>
            <a:endParaRPr/>
          </a:p>
        </p:txBody>
      </p:sp>
      <p:sp>
        <p:nvSpPr>
          <p:cNvPr id="122" name="Google Shape;122;p16"/>
          <p:cNvSpPr/>
          <p:nvPr/>
        </p:nvSpPr>
        <p:spPr>
          <a:xfrm>
            <a:off x="7315200" y="2362200"/>
            <a:ext cx="533400" cy="3886200"/>
          </a:xfrm>
          <a:prstGeom prst="upArrow">
            <a:avLst>
              <a:gd fmla="val 50000" name="adj1"/>
              <a:gd fmla="val 50000" name="adj2"/>
            </a:avLst>
          </a:prstGeom>
          <a:solidFill>
            <a:srgbClr val="FFCC00"/>
          </a:solidFill>
          <a:ln cap="flat" cmpd="sng" w="9525">
            <a:solidFill>
              <a:schemeClr val="dk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6"/>
          <p:cNvSpPr txBox="1"/>
          <p:nvPr/>
        </p:nvSpPr>
        <p:spPr>
          <a:xfrm rot="5400000">
            <a:off x="5705475" y="4238625"/>
            <a:ext cx="3752850" cy="2667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4" name="Google Shape;124;p16"/>
          <p:cNvSpPr txBox="1"/>
          <p:nvPr/>
        </p:nvSpPr>
        <p:spPr>
          <a:xfrm>
            <a:off x="6781800" y="6248400"/>
            <a:ext cx="1676400" cy="3968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strength</a:t>
            </a:r>
            <a:endParaRPr/>
          </a:p>
        </p:txBody>
      </p:sp>
      <p:sp>
        <p:nvSpPr>
          <p:cNvPr id="125" name="Google Shape;125;p16"/>
          <p:cNvSpPr txBox="1"/>
          <p:nvPr/>
        </p:nvSpPr>
        <p:spPr>
          <a:xfrm>
            <a:off x="7772400" y="5562600"/>
            <a:ext cx="13716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Low</a:t>
            </a:r>
            <a:endParaRPr/>
          </a:p>
        </p:txBody>
      </p:sp>
      <p:sp>
        <p:nvSpPr>
          <p:cNvPr id="126" name="Google Shape;126;p16"/>
          <p:cNvSpPr txBox="1"/>
          <p:nvPr/>
        </p:nvSpPr>
        <p:spPr>
          <a:xfrm>
            <a:off x="7924800" y="3048000"/>
            <a:ext cx="12192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High</a:t>
            </a:r>
            <a:endParaRPr/>
          </a:p>
        </p:txBody>
      </p:sp>
      <p:sp>
        <p:nvSpPr>
          <p:cNvPr id="127" name="Google Shape;127;p16"/>
          <p:cNvSpPr txBox="1"/>
          <p:nvPr/>
        </p:nvSpPr>
        <p:spPr>
          <a:xfrm rot="-3300000">
            <a:off x="-193675" y="4873625"/>
            <a:ext cx="20574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Source of hypothesis</a:t>
            </a:r>
            <a:endParaRPr/>
          </a:p>
        </p:txBody>
      </p:sp>
      <p:sp>
        <p:nvSpPr>
          <p:cNvPr id="128" name="Google Shape;128;p16"/>
          <p:cNvSpPr txBox="1"/>
          <p:nvPr/>
        </p:nvSpPr>
        <p:spPr>
          <a:xfrm rot="-3000000">
            <a:off x="1031081" y="2558256"/>
            <a:ext cx="2119312"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Establishing cause</a:t>
            </a:r>
            <a:endParaRPr/>
          </a:p>
        </p:txBody>
      </p:sp>
      <p:sp>
        <p:nvSpPr>
          <p:cNvPr id="129" name="Google Shape;129;p16"/>
          <p:cNvSpPr txBox="1"/>
          <p:nvPr/>
        </p:nvSpPr>
        <p:spPr>
          <a:xfrm>
            <a:off x="3048000" y="5943600"/>
            <a:ext cx="13906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Ecological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7" name="Shape 597"/>
        <p:cNvGrpSpPr/>
        <p:nvPr/>
      </p:nvGrpSpPr>
      <p:grpSpPr>
        <a:xfrm>
          <a:off x="0" y="0"/>
          <a:ext cx="0" cy="0"/>
          <a:chOff x="0" y="0"/>
          <a:chExt cx="0" cy="0"/>
        </a:xfrm>
      </p:grpSpPr>
      <p:sp>
        <p:nvSpPr>
          <p:cNvPr id="598" name="Google Shape;598;p4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Cohort vs. Case-control</a:t>
            </a:r>
            <a:endParaRPr/>
          </a:p>
        </p:txBody>
      </p:sp>
      <p:graphicFrame>
        <p:nvGraphicFramePr>
          <p:cNvPr id="599" name="Google Shape;599;p43"/>
          <p:cNvGraphicFramePr/>
          <p:nvPr/>
        </p:nvGraphicFramePr>
        <p:xfrm>
          <a:off x="457200" y="1600200"/>
          <a:ext cx="3000000" cy="3000000"/>
        </p:xfrm>
        <a:graphic>
          <a:graphicData uri="http://schemas.openxmlformats.org/drawingml/2006/table">
            <a:tbl>
              <a:tblPr>
                <a:noFill/>
                <a:tableStyleId>{2923AB7A-AAFF-4BB7-BB08-1341E7A1902A}</a:tableStyleId>
              </a:tblPr>
              <a:tblGrid>
                <a:gridCol w="4114800"/>
                <a:gridCol w="4114800"/>
              </a:tblGrid>
              <a:tr h="755650">
                <a:tc>
                  <a:txBody>
                    <a:bodyPr/>
                    <a:lstStyle/>
                    <a:p>
                      <a:pPr indent="0" lvl="0" marL="0" marR="0" rtl="0" algn="l">
                        <a:lnSpc>
                          <a:spcPct val="100000"/>
                        </a:lnSpc>
                        <a:spcBef>
                          <a:spcPts val="0"/>
                        </a:spcBef>
                        <a:spcAft>
                          <a:spcPts val="0"/>
                        </a:spcAft>
                        <a:buClr>
                          <a:schemeClr val="lt1"/>
                        </a:buClr>
                        <a:buSzPts val="2800"/>
                        <a:buFont typeface="Arial"/>
                        <a:buNone/>
                      </a:pPr>
                      <a:r>
                        <a:rPr b="0" i="0" lang="en-US" sz="2800" u="none" cap="none" strike="noStrike">
                          <a:solidFill>
                            <a:schemeClr val="lt1"/>
                          </a:solidFill>
                          <a:latin typeface="Arial"/>
                          <a:ea typeface="Arial"/>
                          <a:cs typeface="Arial"/>
                          <a:sym typeface="Arial"/>
                        </a:rPr>
                        <a:t>Cohort study</a:t>
                      </a:r>
                      <a:endParaRPr/>
                    </a:p>
                  </a:txBody>
                  <a:tcPr marT="45700" marB="45700"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800"/>
                        <a:buFont typeface="Arial"/>
                        <a:buNone/>
                      </a:pPr>
                      <a:r>
                        <a:rPr b="0" i="0" lang="en-US" sz="2800" u="none" cap="none" strike="noStrike">
                          <a:solidFill>
                            <a:schemeClr val="lt1"/>
                          </a:solidFill>
                          <a:latin typeface="Arial"/>
                          <a:ea typeface="Arial"/>
                          <a:cs typeface="Arial"/>
                          <a:sym typeface="Arial"/>
                        </a:rPr>
                        <a:t>Case-control study</a:t>
                      </a:r>
                      <a:endParaRPr/>
                    </a:p>
                  </a:txBody>
                  <a:tcPr marT="45700" marB="45700"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944550">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Complete source population</a:t>
                      </a:r>
                      <a:endParaRPr/>
                    </a:p>
                  </a:txBody>
                  <a:tcPr marT="45700" marB="45700"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Sampling from source population</a:t>
                      </a:r>
                      <a:endParaRPr/>
                    </a:p>
                  </a:txBody>
                  <a:tcPr marT="45700" marB="45700"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371600">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Can calculate incidence rates or risks</a:t>
                      </a:r>
                      <a:endParaRPr/>
                    </a:p>
                  </a:txBody>
                  <a:tcPr marT="45700" marB="45700"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Can only calculate the ratio of incidence rates or risks.</a:t>
                      </a:r>
                      <a:endParaRPr/>
                    </a:p>
                  </a:txBody>
                  <a:tcPr marT="45700" marB="45700"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754050">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expensive</a:t>
                      </a:r>
                      <a:endParaRPr/>
                    </a:p>
                  </a:txBody>
                  <a:tcPr marT="45700" marB="45700"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Less expensive</a:t>
                      </a:r>
                      <a:endParaRPr/>
                    </a:p>
                  </a:txBody>
                  <a:tcPr marT="45700" marB="45700"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944550">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Convenient for studying many diseases</a:t>
                      </a:r>
                      <a:endParaRPr/>
                    </a:p>
                  </a:txBody>
                  <a:tcPr marT="45700" marB="45700"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Convenient for studying many exposures</a:t>
                      </a:r>
                      <a:endParaRPr/>
                    </a:p>
                  </a:txBody>
                  <a:tcPr marT="45700" marB="45700"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3" name="Shape 603"/>
        <p:cNvGrpSpPr/>
        <p:nvPr/>
      </p:nvGrpSpPr>
      <p:grpSpPr>
        <a:xfrm>
          <a:off x="0" y="0"/>
          <a:ext cx="0" cy="0"/>
          <a:chOff x="0" y="0"/>
          <a:chExt cx="0" cy="0"/>
        </a:xfrm>
      </p:grpSpPr>
      <p:grpSp>
        <p:nvGrpSpPr>
          <p:cNvPr id="604" name="Google Shape;604;p44"/>
          <p:cNvGrpSpPr/>
          <p:nvPr/>
        </p:nvGrpSpPr>
        <p:grpSpPr>
          <a:xfrm>
            <a:off x="381000" y="1447800"/>
            <a:ext cx="7924800" cy="533400"/>
            <a:chOff x="144" y="2112"/>
            <a:chExt cx="4992" cy="336"/>
          </a:xfrm>
        </p:grpSpPr>
        <p:sp>
          <p:nvSpPr>
            <p:cNvPr id="605" name="Google Shape;605;p44"/>
            <p:cNvSpPr txBox="1"/>
            <p:nvPr/>
          </p:nvSpPr>
          <p:spPr>
            <a:xfrm>
              <a:off x="144" y="2160"/>
              <a:ext cx="1632"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RISK FACTOR</a:t>
              </a:r>
              <a:endParaRPr/>
            </a:p>
          </p:txBody>
        </p:sp>
        <p:cxnSp>
          <p:nvCxnSpPr>
            <p:cNvPr id="606" name="Google Shape;606;p44"/>
            <p:cNvCxnSpPr/>
            <p:nvPr/>
          </p:nvCxnSpPr>
          <p:spPr>
            <a:xfrm>
              <a:off x="1968" y="2304"/>
              <a:ext cx="1248" cy="0"/>
            </a:xfrm>
            <a:prstGeom prst="straightConnector1">
              <a:avLst/>
            </a:prstGeom>
            <a:noFill/>
            <a:ln cap="flat" cmpd="sng" w="57150">
              <a:solidFill>
                <a:schemeClr val="lt1"/>
              </a:solidFill>
              <a:prstDash val="solid"/>
              <a:miter lim="800000"/>
              <a:headEnd len="med" w="med" type="none"/>
              <a:tailEnd len="med" w="med" type="triangle"/>
            </a:ln>
          </p:spPr>
        </p:cxnSp>
        <p:sp>
          <p:nvSpPr>
            <p:cNvPr id="607" name="Google Shape;607;p44"/>
            <p:cNvSpPr txBox="1"/>
            <p:nvPr/>
          </p:nvSpPr>
          <p:spPr>
            <a:xfrm>
              <a:off x="3648" y="2112"/>
              <a:ext cx="1488"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DISEASE</a:t>
              </a:r>
              <a:endParaRPr/>
            </a:p>
          </p:txBody>
        </p:sp>
      </p:grpSp>
      <p:sp>
        <p:nvSpPr>
          <p:cNvPr id="608" name="Google Shape;608;p44"/>
          <p:cNvSpPr txBox="1"/>
          <p:nvPr/>
        </p:nvSpPr>
        <p:spPr>
          <a:xfrm>
            <a:off x="533400" y="1905000"/>
            <a:ext cx="76962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Observational study</a:t>
            </a:r>
            <a:endParaRPr/>
          </a:p>
        </p:txBody>
      </p:sp>
      <p:sp>
        <p:nvSpPr>
          <p:cNvPr id="609" name="Google Shape;609;p44"/>
          <p:cNvSpPr txBox="1"/>
          <p:nvPr/>
        </p:nvSpPr>
        <p:spPr>
          <a:xfrm>
            <a:off x="1828800" y="304800"/>
            <a:ext cx="5638800" cy="762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Causation</a:t>
            </a:r>
            <a:endParaRPr/>
          </a:p>
        </p:txBody>
      </p:sp>
      <p:sp>
        <p:nvSpPr>
          <p:cNvPr id="610" name="Google Shape;610;p44"/>
          <p:cNvSpPr txBox="1"/>
          <p:nvPr/>
        </p:nvSpPr>
        <p:spPr>
          <a:xfrm>
            <a:off x="228600" y="2895600"/>
            <a:ext cx="83058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1" i="0" lang="en-US" sz="2400" u="none">
                <a:solidFill>
                  <a:schemeClr val="lt1"/>
                </a:solidFill>
                <a:latin typeface="Arial"/>
                <a:ea typeface="Arial"/>
                <a:cs typeface="Arial"/>
                <a:sym typeface="Arial"/>
              </a:rPr>
              <a:t>Results that show an association</a:t>
            </a:r>
            <a:endParaRPr/>
          </a:p>
        </p:txBody>
      </p:sp>
      <p:sp>
        <p:nvSpPr>
          <p:cNvPr id="611" name="Google Shape;611;p44"/>
          <p:cNvSpPr txBox="1"/>
          <p:nvPr/>
        </p:nvSpPr>
        <p:spPr>
          <a:xfrm>
            <a:off x="228600" y="3581400"/>
            <a:ext cx="8305800" cy="2100262"/>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FFCC00"/>
              </a:buClr>
              <a:buSzPts val="2400"/>
              <a:buFont typeface="Arial"/>
              <a:buAutoNum type="arabicPeriod"/>
            </a:pPr>
            <a:r>
              <a:rPr b="0" i="0" lang="en-US" sz="2400" u="none">
                <a:solidFill>
                  <a:srgbClr val="FFCC00"/>
                </a:solidFill>
                <a:latin typeface="Arial"/>
                <a:ea typeface="Arial"/>
                <a:cs typeface="Arial"/>
                <a:sym typeface="Arial"/>
              </a:rPr>
              <a:t>Is the association due to chance?</a:t>
            </a:r>
            <a:endParaRPr/>
          </a:p>
          <a:p>
            <a:pPr indent="-342900" lvl="0" marL="342900" marR="0" rtl="0" algn="l">
              <a:lnSpc>
                <a:spcPct val="100000"/>
              </a:lnSpc>
              <a:spcBef>
                <a:spcPts val="1200"/>
              </a:spcBef>
              <a:spcAft>
                <a:spcPts val="0"/>
              </a:spcAft>
              <a:buClr>
                <a:srgbClr val="FFCC00"/>
              </a:buClr>
              <a:buSzPts val="2400"/>
              <a:buFont typeface="Arial"/>
              <a:buAutoNum type="arabicPeriod"/>
            </a:pPr>
            <a:r>
              <a:rPr b="0" i="0" lang="en-US" sz="2400" u="none">
                <a:solidFill>
                  <a:srgbClr val="FFCC00"/>
                </a:solidFill>
                <a:latin typeface="Arial"/>
                <a:ea typeface="Arial"/>
                <a:cs typeface="Arial"/>
                <a:sym typeface="Arial"/>
              </a:rPr>
              <a:t>Is the association due to Bias?</a:t>
            </a:r>
            <a:endParaRPr/>
          </a:p>
          <a:p>
            <a:pPr indent="-342900" lvl="0" marL="342900" marR="0" rtl="0" algn="l">
              <a:lnSpc>
                <a:spcPct val="100000"/>
              </a:lnSpc>
              <a:spcBef>
                <a:spcPts val="1200"/>
              </a:spcBef>
              <a:spcAft>
                <a:spcPts val="0"/>
              </a:spcAft>
              <a:buClr>
                <a:srgbClr val="FFCC00"/>
              </a:buClr>
              <a:buSzPts val="2400"/>
              <a:buFont typeface="Arial"/>
              <a:buAutoNum type="arabicPeriod"/>
            </a:pPr>
            <a:r>
              <a:rPr b="0" i="0" lang="en-US" sz="2400" u="none">
                <a:solidFill>
                  <a:srgbClr val="FFCC00"/>
                </a:solidFill>
                <a:latin typeface="Arial"/>
                <a:ea typeface="Arial"/>
                <a:cs typeface="Arial"/>
                <a:sym typeface="Arial"/>
              </a:rPr>
              <a:t>Is the association due to confounding?</a:t>
            </a:r>
            <a:endParaRPr/>
          </a:p>
          <a:p>
            <a:pPr indent="-342900" lvl="0" marL="342900" marR="0" rtl="0" algn="l">
              <a:lnSpc>
                <a:spcPct val="100000"/>
              </a:lnSpc>
              <a:spcBef>
                <a:spcPts val="1200"/>
              </a:spcBef>
              <a:spcAft>
                <a:spcPts val="0"/>
              </a:spcAft>
              <a:buClr>
                <a:srgbClr val="FFCC00"/>
              </a:buClr>
              <a:buSzPts val="2400"/>
              <a:buFont typeface="Arial"/>
              <a:buAutoNum type="arabicPeriod"/>
            </a:pPr>
            <a:r>
              <a:rPr b="0" i="0" lang="en-US" sz="2400" u="none">
                <a:solidFill>
                  <a:srgbClr val="FFCC00"/>
                </a:solidFill>
                <a:latin typeface="Arial"/>
                <a:ea typeface="Arial"/>
                <a:cs typeface="Arial"/>
                <a:sym typeface="Arial"/>
              </a:rPr>
              <a:t>Is the association a cause-effect relationship?</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0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1">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5" name="Shape 615"/>
        <p:cNvGrpSpPr/>
        <p:nvPr/>
      </p:nvGrpSpPr>
      <p:grpSpPr>
        <a:xfrm>
          <a:off x="0" y="0"/>
          <a:ext cx="0" cy="0"/>
          <a:chOff x="0" y="0"/>
          <a:chExt cx="0" cy="0"/>
        </a:xfrm>
      </p:grpSpPr>
      <p:sp>
        <p:nvSpPr>
          <p:cNvPr id="616" name="Google Shape;616;p4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Experiments are the golden standard!!!</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All experiments are cohort studies but not all cohort studies are experiments!!!</a:t>
            </a:r>
            <a:endParaRPr/>
          </a:p>
          <a:p>
            <a:pPr indent="-342900" lvl="0" marL="342900" rtl="0" algn="l">
              <a:lnSpc>
                <a:spcPct val="100000"/>
              </a:lnSpc>
              <a:spcBef>
                <a:spcPts val="64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a:p>
            <a:pPr indent="-342900" lvl="0" marL="342900" rtl="0" algn="l">
              <a:lnSpc>
                <a:spcPct val="100000"/>
              </a:lnSpc>
              <a:spcBef>
                <a:spcPts val="64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 1. Randomization</a:t>
            </a:r>
            <a:endParaRPr/>
          </a:p>
          <a:p>
            <a:pPr indent="-342900" lvl="0" marL="342900" rtl="0" algn="l">
              <a:lnSpc>
                <a:spcPct val="100000"/>
              </a:lnSpc>
              <a:spcBef>
                <a:spcPts val="64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 2. control  and intervention group.</a:t>
            </a:r>
            <a:endParaRPr/>
          </a:p>
          <a:p>
            <a:pPr indent="-139700" lvl="0" marL="342900" rtl="0" algn="l">
              <a:spcBef>
                <a:spcPts val="64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p:txBody>
      </p:sp>
      <p:sp>
        <p:nvSpPr>
          <p:cNvPr id="617" name="Google Shape;617;p4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Cohort studies- experiments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6">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1" name="Shape 621"/>
        <p:cNvGrpSpPr/>
        <p:nvPr/>
      </p:nvGrpSpPr>
      <p:grpSpPr>
        <a:xfrm>
          <a:off x="0" y="0"/>
          <a:ext cx="0" cy="0"/>
          <a:chOff x="0" y="0"/>
          <a:chExt cx="0" cy="0"/>
        </a:xfrm>
      </p:grpSpPr>
      <p:pic>
        <p:nvPicPr>
          <p:cNvPr descr="random" id="622" name="Google Shape;622;p46"/>
          <p:cNvPicPr preferRelativeResize="0"/>
          <p:nvPr>
            <p:ph idx="1" type="body"/>
          </p:nvPr>
        </p:nvPicPr>
        <p:blipFill rotWithShape="1">
          <a:blip r:embed="rId3">
            <a:alphaModFix/>
          </a:blip>
          <a:srcRect b="0" l="0" r="0" t="0"/>
          <a:stretch/>
        </p:blipFill>
        <p:spPr>
          <a:xfrm>
            <a:off x="381000" y="1411287"/>
            <a:ext cx="8305800" cy="5141912"/>
          </a:xfrm>
          <a:prstGeom prst="rect">
            <a:avLst/>
          </a:prstGeom>
          <a:noFill/>
          <a:ln>
            <a:noFill/>
          </a:ln>
        </p:spPr>
      </p:pic>
      <p:sp>
        <p:nvSpPr>
          <p:cNvPr id="623" name="Google Shape;623;p46"/>
          <p:cNvSpPr txBox="1"/>
          <p:nvPr/>
        </p:nvSpPr>
        <p:spPr>
          <a:xfrm>
            <a:off x="228600" y="533400"/>
            <a:ext cx="8631237"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Schematic design of a Experimental clinical study</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8" name="Shape 628"/>
        <p:cNvGrpSpPr/>
        <p:nvPr/>
      </p:nvGrpSpPr>
      <p:grpSpPr>
        <a:xfrm>
          <a:off x="0" y="0"/>
          <a:ext cx="0" cy="0"/>
          <a:chOff x="0" y="0"/>
          <a:chExt cx="0" cy="0"/>
        </a:xfrm>
      </p:grpSpPr>
      <p:sp>
        <p:nvSpPr>
          <p:cNvPr id="629" name="Google Shape;629;p4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Randomized controlled trials</a:t>
            </a:r>
            <a:endParaRPr/>
          </a:p>
        </p:txBody>
      </p:sp>
      <p:sp>
        <p:nvSpPr>
          <p:cNvPr id="630" name="Google Shape;630;p47"/>
          <p:cNvSpPr txBox="1"/>
          <p:nvPr/>
        </p:nvSpPr>
        <p:spPr>
          <a:xfrm>
            <a:off x="0" y="1447800"/>
            <a:ext cx="29718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1" lang="en-US" sz="2800" u="none">
                <a:solidFill>
                  <a:schemeClr val="lt1"/>
                </a:solidFill>
                <a:latin typeface="Arial"/>
                <a:ea typeface="Arial"/>
                <a:cs typeface="Arial"/>
                <a:sym typeface="Arial"/>
              </a:rPr>
              <a:t>Strengths</a:t>
            </a:r>
            <a:endParaRPr/>
          </a:p>
        </p:txBody>
      </p:sp>
      <p:sp>
        <p:nvSpPr>
          <p:cNvPr id="631" name="Google Shape;631;p47"/>
          <p:cNvSpPr txBox="1"/>
          <p:nvPr/>
        </p:nvSpPr>
        <p:spPr>
          <a:xfrm>
            <a:off x="228600" y="2133600"/>
            <a:ext cx="8686800" cy="3378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1" i="0" lang="en-US" sz="2400" u="none">
                <a:solidFill>
                  <a:srgbClr val="FFCC00"/>
                </a:solidFill>
                <a:latin typeface="Arial"/>
                <a:ea typeface="Arial"/>
                <a:cs typeface="Arial"/>
                <a:sym typeface="Arial"/>
              </a:rPr>
              <a:t> Potential and unknown confounders are distributed at random between the treatment and control groups (minimizing possibility of confounding by known and unknown factors).</a:t>
            </a:r>
            <a:endParaRPr/>
          </a:p>
          <a:p>
            <a:pPr indent="-152400" lvl="0" marL="0" marR="0" rtl="0" algn="l">
              <a:lnSpc>
                <a:spcPct val="100000"/>
              </a:lnSpc>
              <a:spcBef>
                <a:spcPts val="1200"/>
              </a:spcBef>
              <a:spcAft>
                <a:spcPts val="0"/>
              </a:spcAft>
              <a:buClr>
                <a:srgbClr val="FFCC00"/>
              </a:buClr>
              <a:buSzPts val="2400"/>
              <a:buFont typeface="Arial"/>
              <a:buChar char="•"/>
            </a:pPr>
            <a:r>
              <a:rPr b="1" i="0" lang="en-US" sz="2400" u="none">
                <a:solidFill>
                  <a:srgbClr val="FFCC00"/>
                </a:solidFill>
                <a:latin typeface="Arial"/>
                <a:ea typeface="Arial"/>
                <a:cs typeface="Arial"/>
                <a:sym typeface="Arial"/>
              </a:rPr>
              <a:t> Possibility of creating a larger contrast between the groups being compared.</a:t>
            </a:r>
            <a:endParaRPr/>
          </a:p>
          <a:p>
            <a:pPr indent="-152400" lvl="0" marL="0" marR="0" rtl="0" algn="l">
              <a:lnSpc>
                <a:spcPct val="100000"/>
              </a:lnSpc>
              <a:spcBef>
                <a:spcPts val="1200"/>
              </a:spcBef>
              <a:spcAft>
                <a:spcPts val="0"/>
              </a:spcAft>
              <a:buClr>
                <a:srgbClr val="FFCC00"/>
              </a:buClr>
              <a:buSzPts val="2400"/>
              <a:buFont typeface="Arial"/>
              <a:buChar char="•"/>
            </a:pPr>
            <a:r>
              <a:rPr b="1" i="0" lang="en-US" sz="2400" u="none">
                <a:solidFill>
                  <a:srgbClr val="FFCC00"/>
                </a:solidFill>
                <a:latin typeface="Arial"/>
                <a:ea typeface="Arial"/>
                <a:cs typeface="Arial"/>
                <a:sym typeface="Arial"/>
              </a:rPr>
              <a:t>Unique information on the latent period between change in an exposure and change in disease</a:t>
            </a:r>
            <a:r>
              <a:rPr b="0" i="0" lang="en-US" sz="2000" u="none">
                <a:solidFill>
                  <a:srgbClr val="FFCC00"/>
                </a:solidFill>
                <a:latin typeface="Arial"/>
                <a:ea typeface="Arial"/>
                <a:cs typeface="Arial"/>
                <a:sym typeface="Arial"/>
              </a:rPr>
              <a: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1">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6" name="Shape 636"/>
        <p:cNvGrpSpPr/>
        <p:nvPr/>
      </p:nvGrpSpPr>
      <p:grpSpPr>
        <a:xfrm>
          <a:off x="0" y="0"/>
          <a:ext cx="0" cy="0"/>
          <a:chOff x="0" y="0"/>
          <a:chExt cx="0" cy="0"/>
        </a:xfrm>
      </p:grpSpPr>
      <p:sp>
        <p:nvSpPr>
          <p:cNvPr id="637" name="Google Shape;637;p4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Randomized controlled trials</a:t>
            </a:r>
            <a:endParaRPr/>
          </a:p>
        </p:txBody>
      </p:sp>
      <p:sp>
        <p:nvSpPr>
          <p:cNvPr id="638" name="Google Shape;638;p48"/>
          <p:cNvSpPr txBox="1"/>
          <p:nvPr/>
        </p:nvSpPr>
        <p:spPr>
          <a:xfrm>
            <a:off x="228600" y="1600200"/>
            <a:ext cx="25146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1" lang="en-US" sz="2800" u="none">
                <a:solidFill>
                  <a:schemeClr val="lt1"/>
                </a:solidFill>
                <a:latin typeface="Arial"/>
                <a:ea typeface="Arial"/>
                <a:cs typeface="Arial"/>
                <a:sym typeface="Arial"/>
              </a:rPr>
              <a:t>Weaknesses</a:t>
            </a:r>
            <a:endParaRPr/>
          </a:p>
        </p:txBody>
      </p:sp>
      <p:sp>
        <p:nvSpPr>
          <p:cNvPr id="639" name="Google Shape;639;p48"/>
          <p:cNvSpPr txBox="1"/>
          <p:nvPr/>
        </p:nvSpPr>
        <p:spPr>
          <a:xfrm>
            <a:off x="304800" y="2362200"/>
            <a:ext cx="8839200" cy="3560762"/>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 Time between change in level of exposure and disease is uncertain (trials should have long duration).</a:t>
            </a:r>
            <a:endParaRPr/>
          </a:p>
          <a:p>
            <a:pPr indent="-152400" lvl="0" marL="0" marR="0" rtl="0" algn="l">
              <a:lnSpc>
                <a:spcPct val="100000"/>
              </a:lnSpc>
              <a:spcBef>
                <a:spcPts val="120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 Compliance with treatment  is likely to decrease during an extended  trial.</a:t>
            </a:r>
            <a:endParaRPr/>
          </a:p>
          <a:p>
            <a:pPr indent="-152400" lvl="0" marL="0" marR="0" rtl="0" algn="l">
              <a:lnSpc>
                <a:spcPct val="100000"/>
              </a:lnSpc>
              <a:spcBef>
                <a:spcPts val="120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Participants who enroll are usually health conscious and are motivated, so people with highest risk are seriously underrepresented.</a:t>
            </a:r>
            <a:endParaRPr/>
          </a:p>
          <a:p>
            <a:pPr indent="-152400" lvl="0" marL="0" marR="0" rtl="0" algn="l">
              <a:lnSpc>
                <a:spcPct val="100000"/>
              </a:lnSpc>
              <a:spcBef>
                <a:spcPts val="120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 Some trials are impossible due to ethical or practical reasons.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9">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3" name="Shape 643"/>
        <p:cNvGrpSpPr/>
        <p:nvPr/>
      </p:nvGrpSpPr>
      <p:grpSpPr>
        <a:xfrm>
          <a:off x="0" y="0"/>
          <a:ext cx="0" cy="0"/>
          <a:chOff x="0" y="0"/>
          <a:chExt cx="0" cy="0"/>
        </a:xfrm>
      </p:grpSpPr>
      <p:sp>
        <p:nvSpPr>
          <p:cNvPr id="644" name="Google Shape;644;p49"/>
          <p:cNvSpPr txBox="1"/>
          <p:nvPr>
            <p:ph idx="1" type="body"/>
          </p:nvPr>
        </p:nvSpPr>
        <p:spPr>
          <a:xfrm>
            <a:off x="457200" y="1600200"/>
            <a:ext cx="8229600" cy="5029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lt1"/>
              </a:buClr>
              <a:buSzPts val="2800"/>
              <a:buFont typeface="Arial"/>
              <a:buChar char="•"/>
            </a:pPr>
            <a:r>
              <a:rPr b="0" i="0" lang="en-US" sz="2800" u="none">
                <a:solidFill>
                  <a:schemeClr val="lt1"/>
                </a:solidFill>
                <a:latin typeface="Arial"/>
                <a:ea typeface="Arial"/>
                <a:cs typeface="Arial"/>
                <a:sym typeface="Arial"/>
              </a:rPr>
              <a:t>Randomization tends to produce comparability between the cohorts with respect to factors that might affect the rate of complications (clinical trials).</a:t>
            </a:r>
            <a:endParaRPr/>
          </a:p>
          <a:p>
            <a:pPr indent="-342900" lvl="0" marL="342900" rtl="0" algn="l">
              <a:lnSpc>
                <a:spcPct val="80000"/>
              </a:lnSpc>
              <a:spcBef>
                <a:spcPts val="560"/>
              </a:spcBef>
              <a:spcAft>
                <a:spcPts val="0"/>
              </a:spcAft>
              <a:buClr>
                <a:schemeClr val="lt1"/>
              </a:buClr>
              <a:buSzPts val="2800"/>
              <a:buFont typeface="Arial"/>
              <a:buChar char="•"/>
            </a:pPr>
            <a:r>
              <a:rPr b="0" i="0" lang="en-US" sz="2800" u="none">
                <a:solidFill>
                  <a:schemeClr val="lt1"/>
                </a:solidFill>
                <a:latin typeface="Arial"/>
                <a:ea typeface="Arial"/>
                <a:cs typeface="Arial"/>
                <a:sym typeface="Arial"/>
              </a:rPr>
              <a:t>1. clinical trials- aims to study complication of disease.</a:t>
            </a:r>
            <a:endParaRPr/>
          </a:p>
          <a:p>
            <a:pPr indent="-342900" lvl="0" marL="342900" rtl="0" algn="l">
              <a:lnSpc>
                <a:spcPct val="80000"/>
              </a:lnSpc>
              <a:spcBef>
                <a:spcPts val="560"/>
              </a:spcBef>
              <a:spcAft>
                <a:spcPts val="0"/>
              </a:spcAft>
              <a:buClr>
                <a:schemeClr val="lt1"/>
              </a:buClr>
              <a:buSzPts val="2800"/>
              <a:buFont typeface="Arial"/>
              <a:buChar char="•"/>
            </a:pPr>
            <a:r>
              <a:rPr b="0" i="0" lang="en-US" sz="2800" u="none">
                <a:solidFill>
                  <a:schemeClr val="lt1"/>
                </a:solidFill>
                <a:latin typeface="Arial"/>
                <a:ea typeface="Arial"/>
                <a:cs typeface="Arial"/>
                <a:sym typeface="Arial"/>
              </a:rPr>
              <a:t>2. field trials- participants are not patients and the goal is to study the primary prevention of disease (e.g- salk vaccine-1954)</a:t>
            </a:r>
            <a:endParaRPr/>
          </a:p>
          <a:p>
            <a:pPr indent="-342900" lvl="0" marL="342900" rtl="0" algn="l">
              <a:lnSpc>
                <a:spcPct val="80000"/>
              </a:lnSpc>
              <a:spcBef>
                <a:spcPts val="560"/>
              </a:spcBef>
              <a:spcAft>
                <a:spcPts val="0"/>
              </a:spcAft>
              <a:buClr>
                <a:schemeClr val="lt1"/>
              </a:buClr>
              <a:buSzPts val="2800"/>
              <a:buFont typeface="Arial"/>
              <a:buChar char="•"/>
            </a:pPr>
            <a:r>
              <a:rPr b="0" i="0" lang="en-US" sz="2800" u="none">
                <a:solidFill>
                  <a:schemeClr val="lt1"/>
                </a:solidFill>
                <a:latin typeface="Arial"/>
                <a:ea typeface="Arial"/>
                <a:cs typeface="Arial"/>
                <a:sym typeface="Arial"/>
              </a:rPr>
              <a:t>3. community intervention trial- exposure assigned to a group of people rather than singly.(e.g- community flouridation trials in 1940’s and 1950s)</a:t>
            </a:r>
            <a:endParaRPr/>
          </a:p>
        </p:txBody>
      </p:sp>
      <p:sp>
        <p:nvSpPr>
          <p:cNvPr id="645" name="Google Shape;645;p4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Cohort studies- experiments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4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4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4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44">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9" name="Shape 649"/>
        <p:cNvGrpSpPr/>
        <p:nvPr/>
      </p:nvGrpSpPr>
      <p:grpSpPr>
        <a:xfrm>
          <a:off x="0" y="0"/>
          <a:ext cx="0" cy="0"/>
          <a:chOff x="0" y="0"/>
          <a:chExt cx="0" cy="0"/>
        </a:xfrm>
      </p:grpSpPr>
      <p:sp>
        <p:nvSpPr>
          <p:cNvPr id="650" name="Google Shape;650;p5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300"/>
              <a:buFont typeface="Arial"/>
              <a:buNone/>
            </a:pPr>
            <a:r>
              <a:rPr b="0" i="0" lang="en-US" sz="4300" u="none">
                <a:solidFill>
                  <a:srgbClr val="FFCC00"/>
                </a:solidFill>
                <a:latin typeface="Arial"/>
                <a:ea typeface="Arial"/>
                <a:cs typeface="Arial"/>
                <a:sym typeface="Arial"/>
              </a:rPr>
              <a:t>Experimental studies</a:t>
            </a:r>
            <a:br>
              <a:rPr b="0" i="0" lang="en-US" sz="4300" u="none">
                <a:solidFill>
                  <a:schemeClr val="accent1"/>
                </a:solidFill>
                <a:latin typeface="Arial"/>
                <a:ea typeface="Arial"/>
                <a:cs typeface="Arial"/>
                <a:sym typeface="Arial"/>
              </a:rPr>
            </a:br>
            <a:r>
              <a:rPr b="0" i="0" lang="en-US" sz="3900" u="none">
                <a:solidFill>
                  <a:schemeClr val="lt1"/>
                </a:solidFill>
                <a:latin typeface="Arial"/>
                <a:ea typeface="Arial"/>
                <a:cs typeface="Arial"/>
                <a:sym typeface="Arial"/>
              </a:rPr>
              <a:t>Crossover Clinical trials</a:t>
            </a:r>
            <a:br>
              <a:rPr b="0" i="0" lang="en-US" sz="3900" u="none">
                <a:solidFill>
                  <a:srgbClr val="FF0000"/>
                </a:solidFill>
                <a:latin typeface="Arial"/>
                <a:ea typeface="Arial"/>
                <a:cs typeface="Arial"/>
                <a:sym typeface="Arial"/>
              </a:rPr>
            </a:br>
            <a:endParaRPr/>
          </a:p>
        </p:txBody>
      </p:sp>
      <p:sp>
        <p:nvSpPr>
          <p:cNvPr id="651" name="Google Shape;651;p5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600"/>
              <a:buFont typeface="Arial"/>
              <a:buNone/>
            </a:pPr>
            <a:r>
              <a:t/>
            </a:r>
            <a:endParaRPr b="0" i="0" sz="2600" u="none">
              <a:solidFill>
                <a:schemeClr val="lt1"/>
              </a:solidFill>
              <a:latin typeface="Arial"/>
              <a:ea typeface="Arial"/>
              <a:cs typeface="Arial"/>
              <a:sym typeface="Arial"/>
            </a:endParaRPr>
          </a:p>
          <a:p>
            <a:pPr indent="-342900" lvl="0" marL="342900" rtl="0" algn="l">
              <a:lnSpc>
                <a:spcPct val="100000"/>
              </a:lnSpc>
              <a:spcBef>
                <a:spcPts val="520"/>
              </a:spcBef>
              <a:spcAft>
                <a:spcPts val="0"/>
              </a:spcAft>
              <a:buClr>
                <a:schemeClr val="lt1"/>
              </a:buClr>
              <a:buSzPts val="2600"/>
              <a:buFont typeface="Arial"/>
              <a:buNone/>
            </a:pPr>
            <a:r>
              <a:rPr b="0" i="0" lang="en-US" sz="2600" u="none">
                <a:solidFill>
                  <a:schemeClr val="lt1"/>
                </a:solidFill>
                <a:latin typeface="Arial"/>
                <a:ea typeface="Arial"/>
                <a:cs typeface="Arial"/>
                <a:sym typeface="Arial"/>
              </a:rPr>
              <a:t>In this type of studies the patient receives both treatment and non-treatment (Drug &amp; placebo).</a:t>
            </a:r>
            <a:endParaRPr/>
          </a:p>
          <a:p>
            <a:pPr indent="-342900" lvl="0" marL="342900" rtl="0" algn="l">
              <a:lnSpc>
                <a:spcPct val="100000"/>
              </a:lnSpc>
              <a:spcBef>
                <a:spcPts val="520"/>
              </a:spcBef>
              <a:spcAft>
                <a:spcPts val="0"/>
              </a:spcAft>
              <a:buClr>
                <a:schemeClr val="lt1"/>
              </a:buClr>
              <a:buSzPts val="2600"/>
              <a:buFont typeface="Arial"/>
              <a:buNone/>
            </a:pPr>
            <a:r>
              <a:rPr b="0" i="0" lang="en-US" sz="2600" u="none">
                <a:solidFill>
                  <a:schemeClr val="lt1"/>
                </a:solidFill>
                <a:latin typeface="Arial"/>
                <a:ea typeface="Arial"/>
                <a:cs typeface="Arial"/>
                <a:sym typeface="Arial"/>
              </a:rPr>
              <a:t>Here the comparison is made “within” patients and not “between” patients.</a:t>
            </a:r>
            <a:endParaRPr/>
          </a:p>
          <a:p>
            <a:pPr indent="-342900" lvl="0" marL="342900" rtl="0" algn="l">
              <a:lnSpc>
                <a:spcPct val="100000"/>
              </a:lnSpc>
              <a:spcBef>
                <a:spcPts val="520"/>
              </a:spcBef>
              <a:spcAft>
                <a:spcPts val="0"/>
              </a:spcAft>
              <a:buClr>
                <a:schemeClr val="lt1"/>
              </a:buClr>
              <a:buSzPts val="2600"/>
              <a:buFont typeface="Arial"/>
              <a:buNone/>
            </a:pPr>
            <a:r>
              <a:rPr b="0" i="0" lang="en-US" sz="2600" u="none">
                <a:solidFill>
                  <a:schemeClr val="lt1"/>
                </a:solidFill>
                <a:latin typeface="Arial"/>
                <a:ea typeface="Arial"/>
                <a:cs typeface="Arial"/>
                <a:sym typeface="Arial"/>
              </a:rPr>
              <a: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50"/>
                                        </p:tgtEl>
                                        <p:attrNameLst>
                                          <p:attrName>style.visibility</p:attrName>
                                        </p:attrNameLst>
                                      </p:cBhvr>
                                      <p:to>
                                        <p:strVal val="visible"/>
                                      </p:to>
                                    </p:set>
                                    <p:animEffect filter="fade" transition="in">
                                      <p:cBhvr>
                                        <p:cTn dur="2000"/>
                                        <p:tgtEl>
                                          <p:spTgt spid="65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5" name="Shape 655"/>
        <p:cNvGrpSpPr/>
        <p:nvPr/>
      </p:nvGrpSpPr>
      <p:grpSpPr>
        <a:xfrm>
          <a:off x="0" y="0"/>
          <a:ext cx="0" cy="0"/>
          <a:chOff x="0" y="0"/>
          <a:chExt cx="0" cy="0"/>
        </a:xfrm>
      </p:grpSpPr>
      <p:sp>
        <p:nvSpPr>
          <p:cNvPr id="656" name="Google Shape;656;p51"/>
          <p:cNvSpPr txBox="1"/>
          <p:nvPr>
            <p:ph type="title"/>
          </p:nvPr>
        </p:nvSpPr>
        <p:spPr>
          <a:xfrm>
            <a:off x="457200" y="8382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700"/>
              <a:buFont typeface="Arial"/>
              <a:buNone/>
            </a:pPr>
            <a:r>
              <a:rPr b="0" i="0" lang="en-US" sz="4700" u="none">
                <a:solidFill>
                  <a:srgbClr val="FFCC00"/>
                </a:solidFill>
                <a:latin typeface="Arial"/>
                <a:ea typeface="Arial"/>
                <a:cs typeface="Arial"/>
                <a:sym typeface="Arial"/>
              </a:rPr>
              <a:t>Experimental studies</a:t>
            </a:r>
            <a:br>
              <a:rPr b="0" i="0" lang="en-US" sz="4700" u="none">
                <a:solidFill>
                  <a:srgbClr val="FFCC00"/>
                </a:solidFill>
                <a:latin typeface="Arial"/>
                <a:ea typeface="Arial"/>
                <a:cs typeface="Arial"/>
                <a:sym typeface="Arial"/>
              </a:rPr>
            </a:br>
            <a:r>
              <a:rPr b="0" i="0" lang="en-US" sz="4300" u="none">
                <a:solidFill>
                  <a:schemeClr val="lt1"/>
                </a:solidFill>
                <a:latin typeface="Arial"/>
                <a:ea typeface="Arial"/>
                <a:cs typeface="Arial"/>
                <a:sym typeface="Arial"/>
              </a:rPr>
              <a:t>Crossover Clinical trials</a:t>
            </a:r>
            <a:br>
              <a:rPr b="0" i="0" lang="en-US" sz="4300" u="none">
                <a:solidFill>
                  <a:schemeClr val="lt1"/>
                </a:solidFill>
                <a:latin typeface="Arial"/>
                <a:ea typeface="Arial"/>
                <a:cs typeface="Arial"/>
                <a:sym typeface="Arial"/>
              </a:rPr>
            </a:br>
            <a:r>
              <a:rPr b="0" i="0" lang="en-US" sz="4300" u="none">
                <a:solidFill>
                  <a:schemeClr val="lt1"/>
                </a:solidFill>
                <a:latin typeface="Arial"/>
                <a:ea typeface="Arial"/>
                <a:cs typeface="Arial"/>
                <a:sym typeface="Arial"/>
              </a:rPr>
              <a:t>Conditions</a:t>
            </a:r>
            <a:endParaRPr/>
          </a:p>
        </p:txBody>
      </p:sp>
      <p:sp>
        <p:nvSpPr>
          <p:cNvPr id="657" name="Google Shape;657;p5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ctr">
              <a:lnSpc>
                <a:spcPct val="100000"/>
              </a:lnSpc>
              <a:spcBef>
                <a:spcPts val="0"/>
              </a:spcBef>
              <a:spcAft>
                <a:spcPts val="0"/>
              </a:spcAft>
              <a:buClr>
                <a:schemeClr val="dk1"/>
              </a:buClr>
              <a:buSzPts val="3700"/>
              <a:buFont typeface="Arial"/>
              <a:buNone/>
            </a:pPr>
            <a:r>
              <a:t/>
            </a:r>
            <a:endParaRPr b="1" i="0" sz="3700" u="none">
              <a:solidFill>
                <a:schemeClr val="accent1"/>
              </a:solidFill>
              <a:latin typeface="Arial"/>
              <a:ea typeface="Arial"/>
              <a:cs typeface="Arial"/>
              <a:sym typeface="Arial"/>
            </a:endParaRPr>
          </a:p>
          <a:p>
            <a:pPr indent="-342900" lvl="0" marL="342900" rtl="0" algn="ctr">
              <a:lnSpc>
                <a:spcPct val="100000"/>
              </a:lnSpc>
              <a:spcBef>
                <a:spcPts val="520"/>
              </a:spcBef>
              <a:spcAft>
                <a:spcPts val="0"/>
              </a:spcAft>
              <a:buClr>
                <a:schemeClr val="dk1"/>
              </a:buClr>
              <a:buSzPts val="2600"/>
              <a:buFont typeface="Arial"/>
              <a:buNone/>
            </a:pPr>
            <a:r>
              <a:t/>
            </a:r>
            <a:endParaRPr b="0" i="0" sz="2600" u="none">
              <a:solidFill>
                <a:srgbClr val="FFCC00"/>
              </a:solidFill>
              <a:latin typeface="Arial"/>
              <a:ea typeface="Arial"/>
              <a:cs typeface="Arial"/>
              <a:sym typeface="Arial"/>
            </a:endParaRPr>
          </a:p>
          <a:p>
            <a:pPr indent="-342900" lvl="0" marL="342900" rtl="0" algn="ctr">
              <a:lnSpc>
                <a:spcPct val="100000"/>
              </a:lnSpc>
              <a:spcBef>
                <a:spcPts val="520"/>
              </a:spcBef>
              <a:spcAft>
                <a:spcPts val="0"/>
              </a:spcAft>
              <a:buClr>
                <a:srgbClr val="FFCC00"/>
              </a:buClr>
              <a:buSzPts val="2600"/>
              <a:buFont typeface="Arial"/>
              <a:buNone/>
            </a:pPr>
            <a:r>
              <a:rPr b="0" i="0" lang="en-US" sz="2600" u="none">
                <a:solidFill>
                  <a:srgbClr val="FFCC00"/>
                </a:solidFill>
                <a:latin typeface="Arial"/>
                <a:ea typeface="Arial"/>
                <a:cs typeface="Arial"/>
                <a:sym typeface="Arial"/>
              </a:rPr>
              <a:t>Patient should complete both arms.</a:t>
            </a:r>
            <a:endParaRPr/>
          </a:p>
          <a:p>
            <a:pPr indent="-342900" lvl="0" marL="342900" rtl="0" algn="ctr">
              <a:lnSpc>
                <a:spcPct val="100000"/>
              </a:lnSpc>
              <a:spcBef>
                <a:spcPts val="520"/>
              </a:spcBef>
              <a:spcAft>
                <a:spcPts val="0"/>
              </a:spcAft>
              <a:buClr>
                <a:srgbClr val="FFCC00"/>
              </a:buClr>
              <a:buSzPts val="2600"/>
              <a:buFont typeface="Arial"/>
              <a:buNone/>
            </a:pPr>
            <a:r>
              <a:rPr b="0" i="0" lang="en-US" sz="2600" u="none">
                <a:solidFill>
                  <a:srgbClr val="FFCC00"/>
                </a:solidFill>
                <a:latin typeface="Arial"/>
                <a:ea typeface="Arial"/>
                <a:cs typeface="Arial"/>
                <a:sym typeface="Arial"/>
              </a:rPr>
              <a:t>Drugs must be short acting.</a:t>
            </a:r>
            <a:endParaRPr/>
          </a:p>
          <a:p>
            <a:pPr indent="-342900" lvl="0" marL="342900" rtl="0" algn="ctr">
              <a:lnSpc>
                <a:spcPct val="100000"/>
              </a:lnSpc>
              <a:spcBef>
                <a:spcPts val="520"/>
              </a:spcBef>
              <a:spcAft>
                <a:spcPts val="0"/>
              </a:spcAft>
              <a:buClr>
                <a:srgbClr val="FFCC00"/>
              </a:buClr>
              <a:buSzPts val="2600"/>
              <a:buFont typeface="Arial"/>
              <a:buNone/>
            </a:pPr>
            <a:r>
              <a:rPr b="0" i="0" lang="en-US" sz="2600" u="none">
                <a:solidFill>
                  <a:srgbClr val="FFCC00"/>
                </a:solidFill>
                <a:latin typeface="Arial"/>
                <a:ea typeface="Arial"/>
                <a:cs typeface="Arial"/>
                <a:sym typeface="Arial"/>
              </a:rPr>
              <a:t>Outcome must be reversible.</a:t>
            </a:r>
            <a:r>
              <a:rPr b="0" i="0" lang="en-US" sz="2600" u="none">
                <a:solidFill>
                  <a:schemeClr val="dk1"/>
                </a:solidFill>
                <a:latin typeface="Arial"/>
                <a:ea typeface="Arial"/>
                <a:cs typeface="Arial"/>
                <a:sym typeface="Arial"/>
              </a:rPr>
              <a:t> </a:t>
            </a:r>
            <a:endParaRPr/>
          </a:p>
          <a:p>
            <a:pPr indent="-342900" lvl="0" marL="342900" rtl="0" algn="ctr">
              <a:lnSpc>
                <a:spcPct val="100000"/>
              </a:lnSpc>
              <a:spcBef>
                <a:spcPts val="520"/>
              </a:spcBef>
              <a:spcAft>
                <a:spcPts val="0"/>
              </a:spcAft>
              <a:buClr>
                <a:schemeClr val="dk1"/>
              </a:buClr>
              <a:buSzPts val="2600"/>
              <a:buFont typeface="Arial"/>
              <a:buNone/>
            </a:pPr>
            <a:r>
              <a:t/>
            </a:r>
            <a:endParaRPr b="0" i="0" sz="2600" u="none">
              <a:solidFill>
                <a:schemeClr val="dk1"/>
              </a:solidFill>
              <a:latin typeface="Arial"/>
              <a:ea typeface="Arial"/>
              <a:cs typeface="Arial"/>
              <a:sym typeface="Arial"/>
            </a:endParaRPr>
          </a:p>
          <a:p>
            <a:pPr indent="-177800" lvl="0" marL="342900" rtl="0" algn="l">
              <a:spcBef>
                <a:spcPts val="520"/>
              </a:spcBef>
              <a:spcAft>
                <a:spcPts val="0"/>
              </a:spcAft>
              <a:buClr>
                <a:schemeClr val="dk1"/>
              </a:buClr>
              <a:buSzPts val="2600"/>
              <a:buFont typeface="Arial"/>
              <a:buNone/>
            </a:pPr>
            <a:r>
              <a:t/>
            </a:r>
            <a:endParaRPr b="0" i="0" sz="26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2000"/>
                                        <p:tgtEl>
                                          <p:spTgt spid="65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1" name="Shape 661"/>
        <p:cNvGrpSpPr/>
        <p:nvPr/>
      </p:nvGrpSpPr>
      <p:grpSpPr>
        <a:xfrm>
          <a:off x="0" y="0"/>
          <a:ext cx="0" cy="0"/>
          <a:chOff x="0" y="0"/>
          <a:chExt cx="0" cy="0"/>
        </a:xfrm>
      </p:grpSpPr>
      <p:sp>
        <p:nvSpPr>
          <p:cNvPr id="662" name="Google Shape;662;p5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Crossover clinical study</a:t>
            </a:r>
            <a:endParaRPr/>
          </a:p>
        </p:txBody>
      </p:sp>
      <p:sp>
        <p:nvSpPr>
          <p:cNvPr id="663" name="Google Shape;663;p5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ctr">
              <a:lnSpc>
                <a:spcPct val="100000"/>
              </a:lnSpc>
              <a:spcBef>
                <a:spcPts val="0"/>
              </a:spcBef>
              <a:spcAft>
                <a:spcPts val="0"/>
              </a:spcAft>
              <a:buClr>
                <a:srgbClr val="FFCC00"/>
              </a:buClr>
              <a:buSzPts val="1900"/>
              <a:buFont typeface="Arial"/>
              <a:buNone/>
            </a:pPr>
            <a:r>
              <a:rPr b="1" i="0" lang="en-US" sz="1900" u="none">
                <a:solidFill>
                  <a:srgbClr val="FFCC00"/>
                </a:solidFill>
                <a:latin typeface="Arial"/>
                <a:ea typeface="Arial"/>
                <a:cs typeface="Arial"/>
                <a:sym typeface="Arial"/>
              </a:rPr>
              <a:t>Schematic design of a Crossover clinical study</a:t>
            </a:r>
            <a:endParaRPr/>
          </a:p>
          <a:p>
            <a:pPr indent="-342900" lvl="0" marL="342900" rtl="0" algn="ctr">
              <a:lnSpc>
                <a:spcPct val="100000"/>
              </a:lnSpc>
              <a:spcBef>
                <a:spcPts val="380"/>
              </a:spcBef>
              <a:spcAft>
                <a:spcPts val="0"/>
              </a:spcAft>
              <a:buClr>
                <a:schemeClr val="dk1"/>
              </a:buClr>
              <a:buSzPts val="1900"/>
              <a:buFont typeface="Arial"/>
              <a:buNone/>
            </a:pPr>
            <a:r>
              <a:t/>
            </a:r>
            <a:endParaRPr b="1" i="0" sz="1900" u="none">
              <a:solidFill>
                <a:srgbClr val="FFCC00"/>
              </a:solidFill>
              <a:latin typeface="Arial"/>
              <a:ea typeface="Arial"/>
              <a:cs typeface="Arial"/>
              <a:sym typeface="Arial"/>
            </a:endParaRPr>
          </a:p>
          <a:p>
            <a:pPr indent="-222250" lvl="0" marL="342900" rtl="0" algn="l">
              <a:spcBef>
                <a:spcPts val="380"/>
              </a:spcBef>
              <a:spcAft>
                <a:spcPts val="0"/>
              </a:spcAft>
              <a:buClr>
                <a:schemeClr val="dk1"/>
              </a:buClr>
              <a:buSzPts val="1900"/>
              <a:buFont typeface="Arial"/>
              <a:buNone/>
            </a:pPr>
            <a:r>
              <a:t/>
            </a:r>
            <a:endParaRPr b="1" i="0" sz="1900" u="none">
              <a:solidFill>
                <a:srgbClr val="FFCC00"/>
              </a:solidFill>
              <a:latin typeface="Arial"/>
              <a:ea typeface="Arial"/>
              <a:cs typeface="Arial"/>
              <a:sym typeface="Arial"/>
            </a:endParaRPr>
          </a:p>
        </p:txBody>
      </p:sp>
      <p:pic>
        <p:nvPicPr>
          <p:cNvPr descr="cross over" id="664" name="Google Shape;664;p52"/>
          <p:cNvPicPr preferRelativeResize="0"/>
          <p:nvPr/>
        </p:nvPicPr>
        <p:blipFill rotWithShape="1">
          <a:blip r:embed="rId3">
            <a:alphaModFix/>
          </a:blip>
          <a:srcRect b="0" l="0" r="0" t="0"/>
          <a:stretch/>
        </p:blipFill>
        <p:spPr>
          <a:xfrm>
            <a:off x="304800" y="2514600"/>
            <a:ext cx="8458200" cy="36576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7"/>
          <p:cNvSpPr txBox="1"/>
          <p:nvPr>
            <p:ph idx="1" type="body"/>
          </p:nvPr>
        </p:nvSpPr>
        <p:spPr>
          <a:xfrm>
            <a:off x="609600" y="2057400"/>
            <a:ext cx="85344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FFCC00"/>
              </a:buClr>
              <a:buSzPts val="3200"/>
              <a:buFont typeface="Arial"/>
              <a:buChar char="•"/>
            </a:pPr>
            <a:r>
              <a:rPr b="1" i="0" lang="en-US" sz="3200" u="none">
                <a:solidFill>
                  <a:srgbClr val="FFCC00"/>
                </a:solidFill>
                <a:latin typeface="Arial"/>
                <a:ea typeface="Arial"/>
                <a:cs typeface="Arial"/>
                <a:sym typeface="Arial"/>
              </a:rPr>
              <a:t>Used to formulate hypothesis not to test them.</a:t>
            </a:r>
            <a:endParaRPr/>
          </a:p>
          <a:p>
            <a:pPr indent="-342900" lvl="0" marL="342900" rtl="0" algn="l">
              <a:lnSpc>
                <a:spcPct val="100000"/>
              </a:lnSpc>
              <a:spcBef>
                <a:spcPts val="640"/>
              </a:spcBef>
              <a:spcAft>
                <a:spcPts val="0"/>
              </a:spcAft>
              <a:buClr>
                <a:srgbClr val="FFCC00"/>
              </a:buClr>
              <a:buSzPts val="3200"/>
              <a:buFont typeface="Arial"/>
              <a:buChar char="•"/>
            </a:pPr>
            <a:r>
              <a:rPr b="1" i="0" lang="en-US" sz="3200" u="none">
                <a:solidFill>
                  <a:srgbClr val="FFCC00"/>
                </a:solidFill>
                <a:latin typeface="Arial"/>
                <a:ea typeface="Arial"/>
                <a:cs typeface="Arial"/>
                <a:sym typeface="Arial"/>
              </a:rPr>
              <a:t>Less-expensive since they use readily available data.</a:t>
            </a:r>
            <a:endParaRPr/>
          </a:p>
          <a:p>
            <a:pPr indent="-342900" lvl="0" marL="342900" rtl="0" algn="l">
              <a:lnSpc>
                <a:spcPct val="100000"/>
              </a:lnSpc>
              <a:spcBef>
                <a:spcPts val="640"/>
              </a:spcBef>
              <a:spcAft>
                <a:spcPts val="0"/>
              </a:spcAft>
              <a:buClr>
                <a:srgbClr val="FFCC00"/>
              </a:buClr>
              <a:buSzPts val="3200"/>
              <a:buFont typeface="Arial"/>
              <a:buChar char="•"/>
            </a:pPr>
            <a:r>
              <a:rPr b="1" i="0" lang="en-US" sz="3200" u="none">
                <a:solidFill>
                  <a:srgbClr val="FFCC00"/>
                </a:solidFill>
                <a:latin typeface="Arial"/>
                <a:ea typeface="Arial"/>
                <a:cs typeface="Arial"/>
                <a:sym typeface="Arial"/>
              </a:rPr>
              <a:t>Describe patterns of disease occurrence.</a:t>
            </a:r>
            <a:endParaRPr/>
          </a:p>
        </p:txBody>
      </p:sp>
      <p:sp>
        <p:nvSpPr>
          <p:cNvPr id="135" name="Google Shape;135;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Types of epidemiological studies</a:t>
            </a:r>
            <a:br>
              <a:rPr b="1" i="1" lang="en-US" sz="4000" u="none">
                <a:solidFill>
                  <a:srgbClr val="FF9900"/>
                </a:solidFill>
                <a:latin typeface="Arial"/>
                <a:ea typeface="Arial"/>
                <a:cs typeface="Arial"/>
                <a:sym typeface="Arial"/>
              </a:rPr>
            </a:br>
            <a:r>
              <a:rPr b="1" i="1" lang="en-US" sz="4000" u="none">
                <a:solidFill>
                  <a:schemeClr val="lt1"/>
                </a:solidFill>
                <a:latin typeface="Arial"/>
                <a:ea typeface="Arial"/>
                <a:cs typeface="Arial"/>
                <a:sym typeface="Arial"/>
              </a:rPr>
              <a:t>Descriptive studies</a:t>
            </a:r>
            <a:r>
              <a:rPr b="0" i="0" lang="en-US" sz="4000" u="none">
                <a:solidFill>
                  <a:srgbClr val="FF9900"/>
                </a:solidFill>
                <a:latin typeface="Arial"/>
                <a:ea typeface="Arial"/>
                <a:cs typeface="Arial"/>
                <a:sym typeface="Arial"/>
              </a:rPr>
              <a: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4">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8" name="Shape 668"/>
        <p:cNvGrpSpPr/>
        <p:nvPr/>
      </p:nvGrpSpPr>
      <p:grpSpPr>
        <a:xfrm>
          <a:off x="0" y="0"/>
          <a:ext cx="0" cy="0"/>
          <a:chOff x="0" y="0"/>
          <a:chExt cx="0" cy="0"/>
        </a:xfrm>
      </p:grpSpPr>
      <p:sp>
        <p:nvSpPr>
          <p:cNvPr id="669" name="Google Shape;669;p53"/>
          <p:cNvSpPr txBox="1"/>
          <p:nvPr>
            <p:ph idx="1" type="body"/>
          </p:nvPr>
        </p:nvSpPr>
        <p:spPr>
          <a:xfrm>
            <a:off x="457200" y="18288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rgbClr val="FFCC00"/>
              </a:buClr>
              <a:buSzPts val="2600"/>
              <a:buFont typeface="Arial"/>
              <a:buNone/>
            </a:pPr>
            <a:r>
              <a:rPr b="0" i="0" lang="en-US" sz="2600" u="none">
                <a:solidFill>
                  <a:srgbClr val="FFCC00"/>
                </a:solidFill>
                <a:latin typeface="Arial"/>
                <a:ea typeface="Arial"/>
                <a:cs typeface="Arial"/>
                <a:sym typeface="Arial"/>
              </a:rPr>
              <a:t>Strengths</a:t>
            </a:r>
            <a:endParaRPr/>
          </a:p>
          <a:p>
            <a:pPr indent="-342900" lvl="0" marL="342900" rtl="0" algn="l">
              <a:lnSpc>
                <a:spcPct val="9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Reducing sample size.</a:t>
            </a:r>
            <a:endParaRPr/>
          </a:p>
          <a:p>
            <a:pPr indent="-342900" lvl="0" marL="342900" rtl="0" algn="l">
              <a:lnSpc>
                <a:spcPct val="9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Allow preference question</a:t>
            </a:r>
            <a:endParaRPr/>
          </a:p>
          <a:p>
            <a:pPr indent="-342900" lvl="0" marL="342900" rtl="0" algn="l">
              <a:lnSpc>
                <a:spcPct val="9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“when do you like to receive treatment, at first or second period ?”</a:t>
            </a:r>
            <a:endParaRPr/>
          </a:p>
          <a:p>
            <a:pPr indent="-342900" lvl="0" marL="342900" rtl="0" algn="l">
              <a:lnSpc>
                <a:spcPct val="90000"/>
              </a:lnSpc>
              <a:spcBef>
                <a:spcPts val="520"/>
              </a:spcBef>
              <a:spcAft>
                <a:spcPts val="0"/>
              </a:spcAft>
              <a:buClr>
                <a:schemeClr val="dk1"/>
              </a:buClr>
              <a:buSzPts val="2600"/>
              <a:buFont typeface="Arial"/>
              <a:buNone/>
            </a:pPr>
            <a:r>
              <a:rPr b="0" i="0" lang="en-US" sz="2600" u="none">
                <a:solidFill>
                  <a:schemeClr val="dk1"/>
                </a:solidFill>
                <a:latin typeface="Arial"/>
                <a:ea typeface="Arial"/>
                <a:cs typeface="Arial"/>
                <a:sym typeface="Arial"/>
              </a:rPr>
              <a:t> </a:t>
            </a:r>
            <a:r>
              <a:rPr b="0" i="0" lang="en-US" sz="2600" u="none">
                <a:solidFill>
                  <a:srgbClr val="FFCC00"/>
                </a:solidFill>
                <a:latin typeface="Arial"/>
                <a:ea typeface="Arial"/>
                <a:cs typeface="Arial"/>
                <a:sym typeface="Arial"/>
              </a:rPr>
              <a:t>Weaknesses</a:t>
            </a:r>
            <a:endParaRPr/>
          </a:p>
          <a:p>
            <a:pPr indent="-342900" lvl="0" marL="342900" rtl="0" algn="l">
              <a:lnSpc>
                <a:spcPct val="9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Possible carry-over effect (drug).</a:t>
            </a:r>
            <a:endParaRPr/>
          </a:p>
          <a:p>
            <a:pPr indent="-342900" lvl="0" marL="342900" rtl="0" algn="l">
              <a:lnSpc>
                <a:spcPct val="9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Possible period effect (time). </a:t>
            </a:r>
            <a:endParaRPr/>
          </a:p>
          <a:p>
            <a:pPr indent="-342900" lvl="0" marL="342900" rtl="0" algn="l">
              <a:lnSpc>
                <a:spcPct val="9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 Unstable disease process.</a:t>
            </a:r>
            <a:endParaRPr/>
          </a:p>
          <a:p>
            <a:pPr indent="-342900" lvl="0" marL="342900" rtl="0" algn="l">
              <a:lnSpc>
                <a:spcPct val="9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 Cancer patients deteriorate over time.</a:t>
            </a:r>
            <a:endParaRPr/>
          </a:p>
        </p:txBody>
      </p:sp>
      <p:sp>
        <p:nvSpPr>
          <p:cNvPr id="670" name="Google Shape;670;p53"/>
          <p:cNvSpPr txBox="1"/>
          <p:nvPr/>
        </p:nvSpPr>
        <p:spPr>
          <a:xfrm>
            <a:off x="228600" y="1905000"/>
            <a:ext cx="78486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1" name="Google Shape;671;p53"/>
          <p:cNvSpPr txBox="1"/>
          <p:nvPr>
            <p:ph type="title"/>
          </p:nvPr>
        </p:nvSpPr>
        <p:spPr>
          <a:xfrm>
            <a:off x="457200" y="4572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800"/>
              <a:buFont typeface="Arial"/>
              <a:buNone/>
            </a:pPr>
            <a:r>
              <a:rPr b="0" i="0" lang="en-US" sz="4800" u="none">
                <a:solidFill>
                  <a:srgbClr val="FFCC00"/>
                </a:solidFill>
                <a:latin typeface="Arial"/>
                <a:ea typeface="Arial"/>
                <a:cs typeface="Arial"/>
                <a:sym typeface="Arial"/>
              </a:rPr>
              <a:t>Experimental studies</a:t>
            </a:r>
            <a:br>
              <a:rPr b="0" i="0" lang="en-US" sz="4800" u="none">
                <a:solidFill>
                  <a:srgbClr val="FFCC00"/>
                </a:solidFill>
                <a:latin typeface="Arial"/>
                <a:ea typeface="Arial"/>
                <a:cs typeface="Arial"/>
                <a:sym typeface="Arial"/>
              </a:rPr>
            </a:br>
            <a:r>
              <a:rPr b="0" i="0" lang="en-US" sz="4400" u="none">
                <a:solidFill>
                  <a:srgbClr val="FF0000"/>
                </a:solidFill>
                <a:latin typeface="Arial"/>
                <a:ea typeface="Arial"/>
                <a:cs typeface="Arial"/>
                <a:sym typeface="Arial"/>
              </a:rPr>
              <a:t> </a:t>
            </a:r>
            <a:r>
              <a:rPr b="0" i="0" lang="en-US" sz="4400" u="none">
                <a:solidFill>
                  <a:schemeClr val="lt1"/>
                </a:solidFill>
                <a:latin typeface="Arial"/>
                <a:ea typeface="Arial"/>
                <a:cs typeface="Arial"/>
                <a:sym typeface="Arial"/>
              </a:rPr>
              <a:t>Crossover Clinical trials</a:t>
            </a:r>
            <a:br>
              <a:rPr b="0" i="0" lang="en-US" sz="4400" u="none">
                <a:solidFill>
                  <a:schemeClr val="lt1"/>
                </a:solidFill>
                <a:latin typeface="Arial"/>
                <a:ea typeface="Arial"/>
                <a:cs typeface="Arial"/>
                <a:sym typeface="Arial"/>
              </a:rPr>
            </a:br>
            <a:endParaRPr/>
          </a:p>
        </p:txBody>
      </p:sp>
    </p:spTree>
  </p:cSld>
  <p:clrMapOvr>
    <a:masterClrMapping/>
  </p:clrMapOvr>
  <p:transition spd="slow">
    <p:fade/>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9">
                                            <p:txEl>
                                              <p:pRg end="0" st="0"/>
                                            </p:txEl>
                                          </p:spTgt>
                                        </p:tgtEl>
                                        <p:attrNameLst>
                                          <p:attrName>style.visibility</p:attrName>
                                        </p:attrNameLst>
                                      </p:cBhvr>
                                      <p:to>
                                        <p:strVal val="visible"/>
                                      </p:to>
                                    </p:set>
                                    <p:animEffect filter="fade" transition="in">
                                      <p:cBhvr>
                                        <p:cTn dur="500"/>
                                        <p:tgtEl>
                                          <p:spTgt spid="66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9">
                                            <p:txEl>
                                              <p:pRg end="1" st="1"/>
                                            </p:txEl>
                                          </p:spTgt>
                                        </p:tgtEl>
                                        <p:attrNameLst>
                                          <p:attrName>style.visibility</p:attrName>
                                        </p:attrNameLst>
                                      </p:cBhvr>
                                      <p:to>
                                        <p:strVal val="visible"/>
                                      </p:to>
                                    </p:set>
                                    <p:animEffect filter="fade" transition="in">
                                      <p:cBhvr>
                                        <p:cTn dur="500"/>
                                        <p:tgtEl>
                                          <p:spTgt spid="66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9">
                                            <p:txEl>
                                              <p:pRg end="2" st="2"/>
                                            </p:txEl>
                                          </p:spTgt>
                                        </p:tgtEl>
                                        <p:attrNameLst>
                                          <p:attrName>style.visibility</p:attrName>
                                        </p:attrNameLst>
                                      </p:cBhvr>
                                      <p:to>
                                        <p:strVal val="visible"/>
                                      </p:to>
                                    </p:set>
                                    <p:animEffect filter="fade" transition="in">
                                      <p:cBhvr>
                                        <p:cTn dur="500"/>
                                        <p:tgtEl>
                                          <p:spTgt spid="66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9">
                                            <p:txEl>
                                              <p:pRg end="3" st="3"/>
                                            </p:txEl>
                                          </p:spTgt>
                                        </p:tgtEl>
                                        <p:attrNameLst>
                                          <p:attrName>style.visibility</p:attrName>
                                        </p:attrNameLst>
                                      </p:cBhvr>
                                      <p:to>
                                        <p:strVal val="visible"/>
                                      </p:to>
                                    </p:set>
                                    <p:animEffect filter="fade" transition="in">
                                      <p:cBhvr>
                                        <p:cTn dur="500"/>
                                        <p:tgtEl>
                                          <p:spTgt spid="66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9">
                                            <p:txEl>
                                              <p:pRg end="4" st="4"/>
                                            </p:txEl>
                                          </p:spTgt>
                                        </p:tgtEl>
                                        <p:attrNameLst>
                                          <p:attrName>style.visibility</p:attrName>
                                        </p:attrNameLst>
                                      </p:cBhvr>
                                      <p:to>
                                        <p:strVal val="visible"/>
                                      </p:to>
                                    </p:set>
                                    <p:animEffect filter="fade" transition="in">
                                      <p:cBhvr>
                                        <p:cTn dur="500"/>
                                        <p:tgtEl>
                                          <p:spTgt spid="669">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9">
                                            <p:txEl>
                                              <p:pRg end="5" st="5"/>
                                            </p:txEl>
                                          </p:spTgt>
                                        </p:tgtEl>
                                        <p:attrNameLst>
                                          <p:attrName>style.visibility</p:attrName>
                                        </p:attrNameLst>
                                      </p:cBhvr>
                                      <p:to>
                                        <p:strVal val="visible"/>
                                      </p:to>
                                    </p:set>
                                    <p:animEffect filter="fade" transition="in">
                                      <p:cBhvr>
                                        <p:cTn dur="500"/>
                                        <p:tgtEl>
                                          <p:spTgt spid="669">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9">
                                            <p:txEl>
                                              <p:pRg end="6" st="6"/>
                                            </p:txEl>
                                          </p:spTgt>
                                        </p:tgtEl>
                                        <p:attrNameLst>
                                          <p:attrName>style.visibility</p:attrName>
                                        </p:attrNameLst>
                                      </p:cBhvr>
                                      <p:to>
                                        <p:strVal val="visible"/>
                                      </p:to>
                                    </p:set>
                                    <p:animEffect filter="fade" transition="in">
                                      <p:cBhvr>
                                        <p:cTn dur="500"/>
                                        <p:tgtEl>
                                          <p:spTgt spid="669">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9">
                                            <p:txEl>
                                              <p:pRg end="7" st="7"/>
                                            </p:txEl>
                                          </p:spTgt>
                                        </p:tgtEl>
                                        <p:attrNameLst>
                                          <p:attrName>style.visibility</p:attrName>
                                        </p:attrNameLst>
                                      </p:cBhvr>
                                      <p:to>
                                        <p:strVal val="visible"/>
                                      </p:to>
                                    </p:set>
                                    <p:animEffect filter="fade" transition="in">
                                      <p:cBhvr>
                                        <p:cTn dur="500"/>
                                        <p:tgtEl>
                                          <p:spTgt spid="669">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9">
                                            <p:txEl>
                                              <p:pRg end="8" st="8"/>
                                            </p:txEl>
                                          </p:spTgt>
                                        </p:tgtEl>
                                        <p:attrNameLst>
                                          <p:attrName>style.visibility</p:attrName>
                                        </p:attrNameLst>
                                      </p:cBhvr>
                                      <p:to>
                                        <p:strVal val="visible"/>
                                      </p:to>
                                    </p:set>
                                    <p:animEffect filter="fade" transition="in">
                                      <p:cBhvr>
                                        <p:cTn dur="500"/>
                                        <p:tgtEl>
                                          <p:spTgt spid="669">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5" name="Shape 675"/>
        <p:cNvGrpSpPr/>
        <p:nvPr/>
      </p:nvGrpSpPr>
      <p:grpSpPr>
        <a:xfrm>
          <a:off x="0" y="0"/>
          <a:ext cx="0" cy="0"/>
          <a:chOff x="0" y="0"/>
          <a:chExt cx="0" cy="0"/>
        </a:xfrm>
      </p:grpSpPr>
      <p:sp>
        <p:nvSpPr>
          <p:cNvPr id="676" name="Google Shape;676;p5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STUDY DESIGNS IN EPIDEMIOLOGY</a:t>
            </a:r>
            <a:endParaRPr/>
          </a:p>
        </p:txBody>
      </p:sp>
      <p:sp>
        <p:nvSpPr>
          <p:cNvPr id="677" name="Google Shape;677;p54"/>
          <p:cNvSpPr txBox="1"/>
          <p:nvPr>
            <p:ph idx="4294967295" type="body"/>
          </p:nvPr>
        </p:nvSpPr>
        <p:spPr>
          <a:xfrm>
            <a:off x="0" y="1719262"/>
            <a:ext cx="8229600" cy="44116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Considerations in choosing a study design</a:t>
            </a:r>
            <a:endParaRPr/>
          </a:p>
          <a:p>
            <a:pPr indent="-342900" lvl="0" marL="342900" marR="0" rtl="0" algn="l">
              <a:lnSpc>
                <a:spcPct val="100000"/>
              </a:lnSpc>
              <a:spcBef>
                <a:spcPts val="640"/>
              </a:spcBef>
              <a:spcAft>
                <a:spcPts val="0"/>
              </a:spcAft>
              <a:buClr>
                <a:srgbClr val="FFCC00"/>
              </a:buClr>
              <a:buSzPts val="3200"/>
              <a:buFont typeface="Arial"/>
              <a:buNone/>
            </a:pPr>
            <a:r>
              <a:rPr b="0" i="0" lang="en-US" sz="3200" u="none" cap="none" strike="noStrike">
                <a:solidFill>
                  <a:srgbClr val="FFCC00"/>
                </a:solidFill>
                <a:latin typeface="Arial"/>
                <a:ea typeface="Arial"/>
                <a:cs typeface="Arial"/>
                <a:sym typeface="Arial"/>
              </a:rPr>
              <a:t>Nature of the disease</a:t>
            </a:r>
            <a:endParaRPr/>
          </a:p>
          <a:p>
            <a:pPr indent="-342900" lvl="0" marL="342900" marR="0" rtl="0" algn="l">
              <a:lnSpc>
                <a:spcPct val="100000"/>
              </a:lnSpc>
              <a:spcBef>
                <a:spcPts val="640"/>
              </a:spcBef>
              <a:spcAft>
                <a:spcPts val="0"/>
              </a:spcAft>
              <a:buClr>
                <a:srgbClr val="FFCC00"/>
              </a:buClr>
              <a:buSzPts val="3200"/>
              <a:buFont typeface="Arial"/>
              <a:buNone/>
            </a:pPr>
            <a:r>
              <a:rPr b="0" i="0" lang="en-US" sz="3200" u="none" cap="none" strike="noStrike">
                <a:solidFill>
                  <a:srgbClr val="FFCC00"/>
                </a:solidFill>
                <a:latin typeface="Arial"/>
                <a:ea typeface="Arial"/>
                <a:cs typeface="Arial"/>
                <a:sym typeface="Arial"/>
              </a:rPr>
              <a:t>Type of exposure</a:t>
            </a:r>
            <a:endParaRPr/>
          </a:p>
          <a:p>
            <a:pPr indent="-342900" lvl="0" marL="342900" marR="0" rtl="0" algn="l">
              <a:lnSpc>
                <a:spcPct val="100000"/>
              </a:lnSpc>
              <a:spcBef>
                <a:spcPts val="640"/>
              </a:spcBef>
              <a:spcAft>
                <a:spcPts val="0"/>
              </a:spcAft>
              <a:buClr>
                <a:srgbClr val="FFCC00"/>
              </a:buClr>
              <a:buSzPts val="3200"/>
              <a:buFont typeface="Arial"/>
              <a:buNone/>
            </a:pPr>
            <a:r>
              <a:rPr b="0" i="0" lang="en-US" sz="3200" u="none" cap="none" strike="noStrike">
                <a:solidFill>
                  <a:srgbClr val="FFCC00"/>
                </a:solidFill>
                <a:latin typeface="Arial"/>
                <a:ea typeface="Arial"/>
                <a:cs typeface="Arial"/>
                <a:sym typeface="Arial"/>
              </a:rPr>
              <a:t>Available resources</a:t>
            </a:r>
            <a:endParaRPr/>
          </a:p>
          <a:p>
            <a:pPr indent="-342900" lvl="0" marL="342900" marR="0" rtl="0" algn="l">
              <a:lnSpc>
                <a:spcPct val="100000"/>
              </a:lnSpc>
              <a:spcBef>
                <a:spcPts val="640"/>
              </a:spcBef>
              <a:spcAft>
                <a:spcPts val="0"/>
              </a:spcAft>
              <a:buClr>
                <a:srgbClr val="FFCC00"/>
              </a:buClr>
              <a:buSzPts val="3200"/>
              <a:buFont typeface="Arial"/>
              <a:buNone/>
            </a:pPr>
            <a:r>
              <a:rPr b="0" i="0" lang="en-US" sz="3200" u="none" cap="none" strike="noStrike">
                <a:solidFill>
                  <a:srgbClr val="FFCC00"/>
                </a:solidFill>
                <a:latin typeface="Arial"/>
                <a:ea typeface="Arial"/>
                <a:cs typeface="Arial"/>
                <a:sym typeface="Arial"/>
              </a:rPr>
              <a:t>Logistic of time</a:t>
            </a:r>
            <a:endParaRPr/>
          </a:p>
          <a:p>
            <a:pPr indent="-342900" lvl="0" marL="342900" marR="0" rtl="0" algn="l">
              <a:lnSpc>
                <a:spcPct val="100000"/>
              </a:lnSpc>
              <a:spcBef>
                <a:spcPts val="640"/>
              </a:spcBef>
              <a:spcAft>
                <a:spcPts val="0"/>
              </a:spcAft>
              <a:buClr>
                <a:srgbClr val="FFCC00"/>
              </a:buClr>
              <a:buSzPts val="3200"/>
              <a:buFont typeface="Arial"/>
              <a:buNone/>
            </a:pPr>
            <a:r>
              <a:rPr b="0" i="0" lang="en-US" sz="3200" u="none" cap="none" strike="noStrike">
                <a:solidFill>
                  <a:srgbClr val="FFCC00"/>
                </a:solidFill>
                <a:latin typeface="Arial"/>
                <a:ea typeface="Arial"/>
                <a:cs typeface="Arial"/>
                <a:sym typeface="Arial"/>
              </a:rPr>
              <a:t>Availability documentation</a:t>
            </a:r>
            <a:endParaRPr/>
          </a:p>
          <a:p>
            <a:pPr indent="-342900" lvl="0" marL="342900" marR="0" rtl="0" algn="l">
              <a:lnSpc>
                <a:spcPct val="100000"/>
              </a:lnSpc>
              <a:spcBef>
                <a:spcPts val="640"/>
              </a:spcBef>
              <a:spcAft>
                <a:spcPts val="0"/>
              </a:spcAft>
              <a:buClr>
                <a:srgbClr val="FFCC00"/>
              </a:buClr>
              <a:buSzPts val="3200"/>
              <a:buFont typeface="Arial"/>
              <a:buNone/>
            </a:pPr>
            <a:r>
              <a:rPr b="0" i="0" lang="en-US" sz="3200" u="none" cap="none" strike="noStrike">
                <a:solidFill>
                  <a:srgbClr val="FFCC00"/>
                </a:solidFill>
                <a:latin typeface="Arial"/>
                <a:ea typeface="Arial"/>
                <a:cs typeface="Arial"/>
                <a:sym typeface="Arial"/>
              </a:rPr>
              <a:t>Results of previous studies</a:t>
            </a:r>
            <a:endParaRPr/>
          </a:p>
          <a:p>
            <a:pPr indent="-342900" lvl="0" marL="342900" marR="0" rtl="0" algn="l">
              <a:lnSpc>
                <a:spcPct val="100000"/>
              </a:lnSpc>
              <a:spcBef>
                <a:spcPts val="640"/>
              </a:spcBef>
              <a:spcAft>
                <a:spcPts val="0"/>
              </a:spcAft>
              <a:buClr>
                <a:srgbClr val="FFCC00"/>
              </a:buClr>
              <a:buSzPts val="3200"/>
              <a:buFont typeface="Arial"/>
              <a:buNone/>
            </a:pPr>
            <a:r>
              <a:rPr b="0" i="0" lang="en-US" sz="3200" u="none" cap="none" strike="noStrike">
                <a:solidFill>
                  <a:srgbClr val="FFCC00"/>
                </a:solidFill>
                <a:latin typeface="Arial"/>
                <a:ea typeface="Arial"/>
                <a:cs typeface="Arial"/>
                <a:sym typeface="Arial"/>
              </a:rPr>
              <a:t>Gaps in knowledge that remained to be filled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76"/>
                                        </p:tgtEl>
                                        <p:attrNameLst>
                                          <p:attrName>style.visibility</p:attrName>
                                        </p:attrNameLst>
                                      </p:cBhvr>
                                      <p:to>
                                        <p:strVal val="visible"/>
                                      </p:to>
                                    </p:set>
                                    <p:animEffect filter="fade" transition="in">
                                      <p:cBhvr>
                                        <p:cTn dur="2000"/>
                                        <p:tgtEl>
                                          <p:spTgt spid="67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7">
                                            <p:txEl>
                                              <p:pRg end="0" st="0"/>
                                            </p:txEl>
                                          </p:spTgt>
                                        </p:tgtEl>
                                        <p:attrNameLst>
                                          <p:attrName>style.visibility</p:attrName>
                                        </p:attrNameLst>
                                      </p:cBhvr>
                                      <p:to>
                                        <p:strVal val="visible"/>
                                      </p:to>
                                    </p:set>
                                    <p:animEffect filter="fade" transition="in">
                                      <p:cBhvr>
                                        <p:cTn dur="500"/>
                                        <p:tgtEl>
                                          <p:spTgt spid="67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7">
                                            <p:txEl>
                                              <p:pRg end="1" st="1"/>
                                            </p:txEl>
                                          </p:spTgt>
                                        </p:tgtEl>
                                        <p:attrNameLst>
                                          <p:attrName>style.visibility</p:attrName>
                                        </p:attrNameLst>
                                      </p:cBhvr>
                                      <p:to>
                                        <p:strVal val="visible"/>
                                      </p:to>
                                    </p:set>
                                    <p:animEffect filter="fade" transition="in">
                                      <p:cBhvr>
                                        <p:cTn dur="500"/>
                                        <p:tgtEl>
                                          <p:spTgt spid="67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7">
                                            <p:txEl>
                                              <p:pRg end="2" st="2"/>
                                            </p:txEl>
                                          </p:spTgt>
                                        </p:tgtEl>
                                        <p:attrNameLst>
                                          <p:attrName>style.visibility</p:attrName>
                                        </p:attrNameLst>
                                      </p:cBhvr>
                                      <p:to>
                                        <p:strVal val="visible"/>
                                      </p:to>
                                    </p:set>
                                    <p:animEffect filter="fade" transition="in">
                                      <p:cBhvr>
                                        <p:cTn dur="500"/>
                                        <p:tgtEl>
                                          <p:spTgt spid="67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7">
                                            <p:txEl>
                                              <p:pRg end="3" st="3"/>
                                            </p:txEl>
                                          </p:spTgt>
                                        </p:tgtEl>
                                        <p:attrNameLst>
                                          <p:attrName>style.visibility</p:attrName>
                                        </p:attrNameLst>
                                      </p:cBhvr>
                                      <p:to>
                                        <p:strVal val="visible"/>
                                      </p:to>
                                    </p:set>
                                    <p:animEffect filter="fade" transition="in">
                                      <p:cBhvr>
                                        <p:cTn dur="500"/>
                                        <p:tgtEl>
                                          <p:spTgt spid="67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7">
                                            <p:txEl>
                                              <p:pRg end="4" st="4"/>
                                            </p:txEl>
                                          </p:spTgt>
                                        </p:tgtEl>
                                        <p:attrNameLst>
                                          <p:attrName>style.visibility</p:attrName>
                                        </p:attrNameLst>
                                      </p:cBhvr>
                                      <p:to>
                                        <p:strVal val="visible"/>
                                      </p:to>
                                    </p:set>
                                    <p:animEffect filter="fade" transition="in">
                                      <p:cBhvr>
                                        <p:cTn dur="500"/>
                                        <p:tgtEl>
                                          <p:spTgt spid="67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7">
                                            <p:txEl>
                                              <p:pRg end="5" st="5"/>
                                            </p:txEl>
                                          </p:spTgt>
                                        </p:tgtEl>
                                        <p:attrNameLst>
                                          <p:attrName>style.visibility</p:attrName>
                                        </p:attrNameLst>
                                      </p:cBhvr>
                                      <p:to>
                                        <p:strVal val="visible"/>
                                      </p:to>
                                    </p:set>
                                    <p:animEffect filter="fade" transition="in">
                                      <p:cBhvr>
                                        <p:cTn dur="500"/>
                                        <p:tgtEl>
                                          <p:spTgt spid="677">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7">
                                            <p:txEl>
                                              <p:pRg end="6" st="6"/>
                                            </p:txEl>
                                          </p:spTgt>
                                        </p:tgtEl>
                                        <p:attrNameLst>
                                          <p:attrName>style.visibility</p:attrName>
                                        </p:attrNameLst>
                                      </p:cBhvr>
                                      <p:to>
                                        <p:strVal val="visible"/>
                                      </p:to>
                                    </p:set>
                                    <p:animEffect filter="fade" transition="in">
                                      <p:cBhvr>
                                        <p:cTn dur="500"/>
                                        <p:tgtEl>
                                          <p:spTgt spid="677">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7">
                                            <p:txEl>
                                              <p:pRg end="7" st="7"/>
                                            </p:txEl>
                                          </p:spTgt>
                                        </p:tgtEl>
                                        <p:attrNameLst>
                                          <p:attrName>style.visibility</p:attrName>
                                        </p:attrNameLst>
                                      </p:cBhvr>
                                      <p:to>
                                        <p:strVal val="visible"/>
                                      </p:to>
                                    </p:set>
                                    <p:animEffect filter="fade" transition="in">
                                      <p:cBhvr>
                                        <p:cTn dur="500"/>
                                        <p:tgtEl>
                                          <p:spTgt spid="677">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1" name="Shape 681"/>
        <p:cNvGrpSpPr/>
        <p:nvPr/>
      </p:nvGrpSpPr>
      <p:grpSpPr>
        <a:xfrm>
          <a:off x="0" y="0"/>
          <a:ext cx="0" cy="0"/>
          <a:chOff x="0" y="0"/>
          <a:chExt cx="0" cy="0"/>
        </a:xfrm>
      </p:grpSpPr>
      <p:sp>
        <p:nvSpPr>
          <p:cNvPr id="682" name="Google Shape;682;p55"/>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000"/>
              <a:buFont typeface="Arial"/>
              <a:buNone/>
            </a:pPr>
            <a:r>
              <a:rPr b="0" i="0" lang="en-US" sz="3000" u="none">
                <a:solidFill>
                  <a:srgbClr val="FFCC00"/>
                </a:solidFill>
                <a:latin typeface="Arial"/>
                <a:ea typeface="Arial"/>
                <a:cs typeface="Arial"/>
                <a:sym typeface="Arial"/>
              </a:rPr>
              <a:t>STUDY DESIGNS IN EPIDEMIOLOGY</a:t>
            </a:r>
            <a:r>
              <a:rPr b="0" i="0" lang="en-US" sz="1500" u="none">
                <a:solidFill>
                  <a:schemeClr val="dk2"/>
                </a:solidFill>
                <a:latin typeface="Arial"/>
                <a:ea typeface="Arial"/>
                <a:cs typeface="Arial"/>
                <a:sym typeface="Arial"/>
              </a:rPr>
              <a:t> </a:t>
            </a:r>
            <a:br>
              <a:rPr b="0" i="0" lang="en-US" sz="1500" u="none">
                <a:solidFill>
                  <a:schemeClr val="dk2"/>
                </a:solidFill>
                <a:latin typeface="Arial"/>
                <a:ea typeface="Arial"/>
                <a:cs typeface="Arial"/>
                <a:sym typeface="Arial"/>
              </a:rPr>
            </a:br>
            <a:r>
              <a:rPr b="0" i="0" lang="en-US" sz="2600" u="none">
                <a:solidFill>
                  <a:schemeClr val="lt1"/>
                </a:solidFill>
                <a:latin typeface="Arial"/>
                <a:ea typeface="Arial"/>
                <a:cs typeface="Arial"/>
                <a:sym typeface="Arial"/>
              </a:rPr>
              <a:t>A scheme of selecting or identifying a study design</a:t>
            </a:r>
            <a:r>
              <a:rPr b="0" i="0" lang="en-US" sz="4800" u="none">
                <a:solidFill>
                  <a:schemeClr val="accent1"/>
                </a:solidFill>
                <a:latin typeface="Arial"/>
                <a:ea typeface="Arial"/>
                <a:cs typeface="Arial"/>
                <a:sym typeface="Arial"/>
              </a:rPr>
              <a:t>  </a:t>
            </a:r>
            <a:endParaRPr/>
          </a:p>
        </p:txBody>
      </p:sp>
      <p:pic>
        <p:nvPicPr>
          <p:cNvPr descr="study_design" id="683" name="Google Shape;683;p55"/>
          <p:cNvPicPr preferRelativeResize="0"/>
          <p:nvPr/>
        </p:nvPicPr>
        <p:blipFill rotWithShape="1">
          <a:blip r:embed="rId3">
            <a:alphaModFix/>
          </a:blip>
          <a:srcRect b="0" l="0" r="0" t="0"/>
          <a:stretch/>
        </p:blipFill>
        <p:spPr>
          <a:xfrm>
            <a:off x="304800" y="1143000"/>
            <a:ext cx="8534400" cy="5715000"/>
          </a:xfrm>
          <a:prstGeom prst="rect">
            <a:avLst/>
          </a:prstGeom>
          <a:noFill/>
          <a:ln>
            <a:noFill/>
          </a:ln>
        </p:spPr>
      </p:pic>
    </p:spTree>
  </p:cSld>
  <p:clrMapOvr>
    <a:masterClrMapping/>
  </p:clrMapOvr>
  <p:transition spd="slow">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82"/>
                                        </p:tgtEl>
                                        <p:attrNameLst>
                                          <p:attrName>style.visibility</p:attrName>
                                        </p:attrNameLst>
                                      </p:cBhvr>
                                      <p:to>
                                        <p:strVal val="visible"/>
                                      </p:to>
                                    </p:set>
                                    <p:animEffect filter="fade" transition="in">
                                      <p:cBhvr>
                                        <p:cTn dur="1000"/>
                                        <p:tgtEl>
                                          <p:spTgt spid="6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7" name="Shape 687"/>
        <p:cNvGrpSpPr/>
        <p:nvPr/>
      </p:nvGrpSpPr>
      <p:grpSpPr>
        <a:xfrm>
          <a:off x="0" y="0"/>
          <a:ext cx="0" cy="0"/>
          <a:chOff x="0" y="0"/>
          <a:chExt cx="0" cy="0"/>
        </a:xfrm>
      </p:grpSpPr>
      <p:sp>
        <p:nvSpPr>
          <p:cNvPr id="688" name="Google Shape;688;p5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STUDY DESIGNS IN EPIDEMIOLOGY</a:t>
            </a:r>
            <a:endParaRPr/>
          </a:p>
        </p:txBody>
      </p:sp>
      <p:sp>
        <p:nvSpPr>
          <p:cNvPr id="689" name="Google Shape;689;p5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a:p>
            <a:pPr indent="-342900" lvl="0" marL="342900" rtl="0" algn="l">
              <a:lnSpc>
                <a:spcPct val="100000"/>
              </a:lnSpc>
              <a:spcBef>
                <a:spcPts val="64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Generally, in epidemiology, the observational analytic studies are the most common performed by epidemiologists because they are cheaper than the clinical trials, and also they give much more information than the descriptive studies.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88"/>
                                        </p:tgtEl>
                                        <p:attrNameLst>
                                          <p:attrName>style.visibility</p:attrName>
                                        </p:attrNameLst>
                                      </p:cBhvr>
                                      <p:to>
                                        <p:strVal val="visible"/>
                                      </p:to>
                                    </p:set>
                                    <p:animEffect filter="fade" transition="in">
                                      <p:cBhvr>
                                        <p:cTn dur="2000"/>
                                        <p:tgtEl>
                                          <p:spTgt spid="68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3" name="Shape 693"/>
        <p:cNvGrpSpPr/>
        <p:nvPr/>
      </p:nvGrpSpPr>
      <p:grpSpPr>
        <a:xfrm>
          <a:off x="0" y="0"/>
          <a:ext cx="0" cy="0"/>
          <a:chOff x="0" y="0"/>
          <a:chExt cx="0" cy="0"/>
        </a:xfrm>
      </p:grpSpPr>
      <p:sp>
        <p:nvSpPr>
          <p:cNvPr id="694" name="Google Shape;694;p5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STUDY DESIGNS IN EPIDEMIOLOGY</a:t>
            </a:r>
            <a:endParaRPr/>
          </a:p>
        </p:txBody>
      </p:sp>
      <p:pic>
        <p:nvPicPr>
          <p:cNvPr descr="hospenvfig1" id="695" name="Google Shape;695;p57"/>
          <p:cNvPicPr preferRelativeResize="0"/>
          <p:nvPr/>
        </p:nvPicPr>
        <p:blipFill rotWithShape="1">
          <a:blip r:embed="rId3">
            <a:alphaModFix/>
          </a:blip>
          <a:srcRect b="0" l="0" r="0" t="0"/>
          <a:stretch/>
        </p:blipFill>
        <p:spPr>
          <a:xfrm>
            <a:off x="609600" y="1752600"/>
            <a:ext cx="7391400" cy="4391025"/>
          </a:xfrm>
          <a:prstGeom prst="rect">
            <a:avLst/>
          </a:prstGeom>
          <a:noFill/>
          <a:ln>
            <a:noFill/>
          </a:ln>
        </p:spPr>
      </p:pic>
    </p:spTree>
  </p:cSld>
  <p:clrMapOvr>
    <a:masterClrMapping/>
  </p:clrMapOvr>
  <p:transition spd="slow">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94"/>
                                        </p:tgtEl>
                                        <p:attrNameLst>
                                          <p:attrName>style.visibility</p:attrName>
                                        </p:attrNameLst>
                                      </p:cBhvr>
                                      <p:to>
                                        <p:strVal val="visible"/>
                                      </p:to>
                                    </p:set>
                                    <p:animEffect filter="fade" transition="in">
                                      <p:cBhvr>
                                        <p:cTn dur="1000"/>
                                        <p:tgtEl>
                                          <p:spTgt spid="6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4000"/>
              <a:buFont typeface="Arial"/>
              <a:buNone/>
            </a:pPr>
            <a:r>
              <a:rPr b="1" i="1" lang="en-US" sz="4000" u="none">
                <a:solidFill>
                  <a:schemeClr val="lt1"/>
                </a:solidFill>
                <a:latin typeface="Arial"/>
                <a:ea typeface="Arial"/>
                <a:cs typeface="Arial"/>
                <a:sym typeface="Arial"/>
              </a:rPr>
              <a:t>Descriptive studies</a:t>
            </a:r>
            <a:br>
              <a:rPr b="1" i="1" lang="en-US" sz="4000" u="none">
                <a:solidFill>
                  <a:schemeClr val="lt1"/>
                </a:solidFill>
                <a:latin typeface="Arial"/>
                <a:ea typeface="Arial"/>
                <a:cs typeface="Arial"/>
                <a:sym typeface="Arial"/>
              </a:rPr>
            </a:br>
            <a:r>
              <a:rPr b="1" i="1" lang="en-US" sz="4000" u="none">
                <a:solidFill>
                  <a:srgbClr val="FFCC00"/>
                </a:solidFill>
                <a:latin typeface="Arial"/>
                <a:ea typeface="Arial"/>
                <a:cs typeface="Arial"/>
                <a:sym typeface="Arial"/>
              </a:rPr>
              <a:t>Ecological studies</a:t>
            </a:r>
            <a:endParaRPr/>
          </a:p>
        </p:txBody>
      </p:sp>
      <p:sp>
        <p:nvSpPr>
          <p:cNvPr id="141" name="Google Shape;141;p1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FFCC00"/>
              </a:buClr>
              <a:buSzPts val="3200"/>
              <a:buFont typeface="Arial"/>
              <a:buChar char="•"/>
            </a:pPr>
            <a:r>
              <a:rPr b="0" i="0" lang="en-US" sz="3200" u="none">
                <a:solidFill>
                  <a:srgbClr val="FFCC00"/>
                </a:solidFill>
                <a:latin typeface="Arial"/>
                <a:ea typeface="Arial"/>
                <a:cs typeface="Arial"/>
                <a:sym typeface="Arial"/>
              </a:rPr>
              <a:t>Study the pattern of disease among populations</a:t>
            </a:r>
            <a:r>
              <a:rPr b="1" i="0" lang="en-US" sz="3200" u="none">
                <a:solidFill>
                  <a:srgbClr val="FFCC00"/>
                </a:solidFill>
                <a:latin typeface="Arial"/>
                <a:ea typeface="Arial"/>
                <a:cs typeface="Arial"/>
                <a:sym typeface="Arial"/>
              </a:rPr>
              <a:t>.</a:t>
            </a:r>
            <a:endParaRPr/>
          </a:p>
          <a:p>
            <a:pPr indent="-342900" lvl="0" marL="342900" rtl="0" algn="l">
              <a:lnSpc>
                <a:spcPct val="100000"/>
              </a:lnSpc>
              <a:spcBef>
                <a:spcPts val="640"/>
              </a:spcBef>
              <a:spcAft>
                <a:spcPts val="0"/>
              </a:spcAft>
              <a:buClr>
                <a:srgbClr val="FFCC00"/>
              </a:buClr>
              <a:buSzPts val="3200"/>
              <a:buFont typeface="Arial"/>
              <a:buChar char="•"/>
            </a:pPr>
            <a:r>
              <a:rPr b="0" i="0" lang="en-US" sz="3200" u="none">
                <a:solidFill>
                  <a:srgbClr val="FFCC00"/>
                </a:solidFill>
                <a:latin typeface="Arial"/>
                <a:ea typeface="Arial"/>
                <a:cs typeface="Arial"/>
                <a:sym typeface="Arial"/>
              </a:rPr>
              <a:t>Concerned with measurements that represent characteristics of entire populations as a whole.</a:t>
            </a:r>
            <a:endParaRPr/>
          </a:p>
          <a:p>
            <a:pPr indent="-342900" lvl="0" marL="342900" rtl="0" algn="l">
              <a:lnSpc>
                <a:spcPct val="100000"/>
              </a:lnSpc>
              <a:spcBef>
                <a:spcPts val="640"/>
              </a:spcBef>
              <a:spcAft>
                <a:spcPts val="0"/>
              </a:spcAft>
              <a:buClr>
                <a:srgbClr val="FFCC00"/>
              </a:buClr>
              <a:buSzPts val="3200"/>
              <a:buFont typeface="Arial"/>
              <a:buChar char="•"/>
            </a:pPr>
            <a:r>
              <a:rPr b="0" i="0" lang="en-US" sz="3200" u="none">
                <a:solidFill>
                  <a:srgbClr val="FFCC00"/>
                </a:solidFill>
                <a:latin typeface="Arial"/>
                <a:ea typeface="Arial"/>
                <a:cs typeface="Arial"/>
                <a:sym typeface="Arial"/>
              </a:rPr>
              <a:t>Correlation coefficient r is the descriptive measure of association in ecological studies.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9"/>
          <p:cNvSpPr txBox="1"/>
          <p:nvPr>
            <p:ph type="title"/>
          </p:nvPr>
        </p:nvSpPr>
        <p:spPr>
          <a:xfrm>
            <a:off x="5334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Ecological studies</a:t>
            </a:r>
            <a:endParaRPr/>
          </a:p>
        </p:txBody>
      </p:sp>
      <p:sp>
        <p:nvSpPr>
          <p:cNvPr id="148" name="Google Shape;148;p19"/>
          <p:cNvSpPr txBox="1"/>
          <p:nvPr/>
        </p:nvSpPr>
        <p:spPr>
          <a:xfrm>
            <a:off x="1581150" y="1447800"/>
            <a:ext cx="6877050" cy="3663950"/>
          </a:xfrm>
          <a:prstGeom prst="rect">
            <a:avLst/>
          </a:prstGeom>
          <a:noFill/>
          <a:ln cap="flat" cmpd="sng" w="9525">
            <a:solidFill>
              <a:schemeClr val="l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49" name="Google Shape;149;p19"/>
          <p:cNvCxnSpPr/>
          <p:nvPr/>
        </p:nvCxnSpPr>
        <p:spPr>
          <a:xfrm>
            <a:off x="1838325" y="5111750"/>
            <a:ext cx="76200" cy="1587"/>
          </a:xfrm>
          <a:prstGeom prst="straightConnector1">
            <a:avLst/>
          </a:prstGeom>
          <a:noFill/>
          <a:ln cap="flat" cmpd="sng" w="9525">
            <a:solidFill>
              <a:schemeClr val="lt1"/>
            </a:solidFill>
            <a:prstDash val="solid"/>
            <a:miter lim="800000"/>
            <a:headEnd len="med" w="med" type="none"/>
            <a:tailEnd len="med" w="med" type="none"/>
          </a:ln>
        </p:spPr>
      </p:cxnSp>
      <p:cxnSp>
        <p:nvCxnSpPr>
          <p:cNvPr id="150" name="Google Shape;150;p19"/>
          <p:cNvCxnSpPr/>
          <p:nvPr/>
        </p:nvCxnSpPr>
        <p:spPr>
          <a:xfrm flipH="1" rot="10800000">
            <a:off x="1581150" y="5111750"/>
            <a:ext cx="1587" cy="76200"/>
          </a:xfrm>
          <a:prstGeom prst="straightConnector1">
            <a:avLst/>
          </a:prstGeom>
          <a:noFill/>
          <a:ln cap="flat" cmpd="sng" w="9525">
            <a:solidFill>
              <a:schemeClr val="lt1"/>
            </a:solidFill>
            <a:prstDash val="solid"/>
            <a:miter lim="800000"/>
            <a:headEnd len="med" w="med" type="none"/>
            <a:tailEnd len="med" w="med" type="none"/>
          </a:ln>
        </p:spPr>
      </p:cxnSp>
      <p:cxnSp>
        <p:nvCxnSpPr>
          <p:cNvPr id="151" name="Google Shape;151;p19"/>
          <p:cNvCxnSpPr/>
          <p:nvPr/>
        </p:nvCxnSpPr>
        <p:spPr>
          <a:xfrm flipH="1" rot="10800000">
            <a:off x="2362200" y="5105400"/>
            <a:ext cx="1587" cy="76200"/>
          </a:xfrm>
          <a:prstGeom prst="straightConnector1">
            <a:avLst/>
          </a:prstGeom>
          <a:noFill/>
          <a:ln cap="flat" cmpd="sng" w="9525">
            <a:solidFill>
              <a:schemeClr val="lt1"/>
            </a:solidFill>
            <a:prstDash val="solid"/>
            <a:miter lim="800000"/>
            <a:headEnd len="med" w="med" type="none"/>
            <a:tailEnd len="med" w="med" type="none"/>
          </a:ln>
        </p:spPr>
      </p:cxnSp>
      <p:cxnSp>
        <p:nvCxnSpPr>
          <p:cNvPr id="152" name="Google Shape;152;p19"/>
          <p:cNvCxnSpPr/>
          <p:nvPr/>
        </p:nvCxnSpPr>
        <p:spPr>
          <a:xfrm flipH="1" rot="10800000">
            <a:off x="3171825" y="5114925"/>
            <a:ext cx="1587" cy="76200"/>
          </a:xfrm>
          <a:prstGeom prst="straightConnector1">
            <a:avLst/>
          </a:prstGeom>
          <a:noFill/>
          <a:ln cap="flat" cmpd="sng" w="9525">
            <a:solidFill>
              <a:schemeClr val="lt1"/>
            </a:solidFill>
            <a:prstDash val="solid"/>
            <a:miter lim="800000"/>
            <a:headEnd len="med" w="med" type="none"/>
            <a:tailEnd len="med" w="med" type="none"/>
          </a:ln>
        </p:spPr>
      </p:cxnSp>
      <p:cxnSp>
        <p:nvCxnSpPr>
          <p:cNvPr id="153" name="Google Shape;153;p19"/>
          <p:cNvCxnSpPr/>
          <p:nvPr/>
        </p:nvCxnSpPr>
        <p:spPr>
          <a:xfrm flipH="1" rot="10800000">
            <a:off x="3990975" y="5114925"/>
            <a:ext cx="1587" cy="76200"/>
          </a:xfrm>
          <a:prstGeom prst="straightConnector1">
            <a:avLst/>
          </a:prstGeom>
          <a:noFill/>
          <a:ln cap="flat" cmpd="sng" w="9525">
            <a:solidFill>
              <a:schemeClr val="lt1"/>
            </a:solidFill>
            <a:prstDash val="solid"/>
            <a:miter lim="800000"/>
            <a:headEnd len="med" w="med" type="none"/>
            <a:tailEnd len="med" w="med" type="none"/>
          </a:ln>
        </p:spPr>
      </p:cxnSp>
      <p:cxnSp>
        <p:nvCxnSpPr>
          <p:cNvPr id="154" name="Google Shape;154;p19"/>
          <p:cNvCxnSpPr/>
          <p:nvPr/>
        </p:nvCxnSpPr>
        <p:spPr>
          <a:xfrm flipH="1" rot="10800000">
            <a:off x="4754562" y="5114925"/>
            <a:ext cx="1587" cy="76200"/>
          </a:xfrm>
          <a:prstGeom prst="straightConnector1">
            <a:avLst/>
          </a:prstGeom>
          <a:noFill/>
          <a:ln cap="flat" cmpd="sng" w="9525">
            <a:solidFill>
              <a:schemeClr val="lt1"/>
            </a:solidFill>
            <a:prstDash val="solid"/>
            <a:miter lim="800000"/>
            <a:headEnd len="med" w="med" type="none"/>
            <a:tailEnd len="med" w="med" type="none"/>
          </a:ln>
        </p:spPr>
      </p:cxnSp>
      <p:cxnSp>
        <p:nvCxnSpPr>
          <p:cNvPr id="155" name="Google Shape;155;p19"/>
          <p:cNvCxnSpPr/>
          <p:nvPr/>
        </p:nvCxnSpPr>
        <p:spPr>
          <a:xfrm flipH="1" rot="10800000">
            <a:off x="5591175" y="5108575"/>
            <a:ext cx="6350" cy="82550"/>
          </a:xfrm>
          <a:prstGeom prst="straightConnector1">
            <a:avLst/>
          </a:prstGeom>
          <a:noFill/>
          <a:ln cap="flat" cmpd="sng" w="9525">
            <a:solidFill>
              <a:schemeClr val="lt1"/>
            </a:solidFill>
            <a:prstDash val="solid"/>
            <a:miter lim="800000"/>
            <a:headEnd len="med" w="med" type="none"/>
            <a:tailEnd len="med" w="med" type="none"/>
          </a:ln>
        </p:spPr>
      </p:cxnSp>
      <p:cxnSp>
        <p:nvCxnSpPr>
          <p:cNvPr id="156" name="Google Shape;156;p19"/>
          <p:cNvCxnSpPr/>
          <p:nvPr/>
        </p:nvCxnSpPr>
        <p:spPr>
          <a:xfrm flipH="1" rot="10800000">
            <a:off x="6429375" y="5114925"/>
            <a:ext cx="1587" cy="76200"/>
          </a:xfrm>
          <a:prstGeom prst="straightConnector1">
            <a:avLst/>
          </a:prstGeom>
          <a:noFill/>
          <a:ln cap="flat" cmpd="sng" w="9525">
            <a:solidFill>
              <a:schemeClr val="lt1"/>
            </a:solidFill>
            <a:prstDash val="solid"/>
            <a:miter lim="800000"/>
            <a:headEnd len="med" w="med" type="none"/>
            <a:tailEnd len="med" w="med" type="none"/>
          </a:ln>
        </p:spPr>
      </p:cxnSp>
      <p:cxnSp>
        <p:nvCxnSpPr>
          <p:cNvPr id="157" name="Google Shape;157;p19"/>
          <p:cNvCxnSpPr/>
          <p:nvPr/>
        </p:nvCxnSpPr>
        <p:spPr>
          <a:xfrm flipH="1" rot="10800000">
            <a:off x="7269162" y="5114925"/>
            <a:ext cx="1587" cy="76200"/>
          </a:xfrm>
          <a:prstGeom prst="straightConnector1">
            <a:avLst/>
          </a:prstGeom>
          <a:noFill/>
          <a:ln cap="flat" cmpd="sng" w="9525">
            <a:solidFill>
              <a:schemeClr val="lt1"/>
            </a:solidFill>
            <a:prstDash val="solid"/>
            <a:miter lim="800000"/>
            <a:headEnd len="med" w="med" type="none"/>
            <a:tailEnd len="med" w="med" type="none"/>
          </a:ln>
        </p:spPr>
      </p:cxnSp>
      <p:cxnSp>
        <p:nvCxnSpPr>
          <p:cNvPr id="158" name="Google Shape;158;p19"/>
          <p:cNvCxnSpPr/>
          <p:nvPr/>
        </p:nvCxnSpPr>
        <p:spPr>
          <a:xfrm flipH="1" rot="10800000">
            <a:off x="8077200" y="5105400"/>
            <a:ext cx="1587" cy="76200"/>
          </a:xfrm>
          <a:prstGeom prst="straightConnector1">
            <a:avLst/>
          </a:prstGeom>
          <a:noFill/>
          <a:ln cap="flat" cmpd="sng" w="9525">
            <a:solidFill>
              <a:schemeClr val="lt1"/>
            </a:solidFill>
            <a:prstDash val="solid"/>
            <a:miter lim="800000"/>
            <a:headEnd len="med" w="med" type="none"/>
            <a:tailEnd len="med" w="med" type="none"/>
          </a:ln>
        </p:spPr>
      </p:cxnSp>
      <p:sp>
        <p:nvSpPr>
          <p:cNvPr id="159" name="Google Shape;159;p19"/>
          <p:cNvSpPr txBox="1"/>
          <p:nvPr/>
        </p:nvSpPr>
        <p:spPr>
          <a:xfrm>
            <a:off x="1866900" y="488315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60" name="Google Shape;160;p19"/>
          <p:cNvCxnSpPr/>
          <p:nvPr/>
        </p:nvCxnSpPr>
        <p:spPr>
          <a:xfrm rot="10800000">
            <a:off x="1866900" y="488315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61" name="Google Shape;161;p19"/>
          <p:cNvCxnSpPr/>
          <p:nvPr/>
        </p:nvCxnSpPr>
        <p:spPr>
          <a:xfrm>
            <a:off x="1914525" y="49307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62" name="Google Shape;162;p19"/>
          <p:cNvCxnSpPr/>
          <p:nvPr/>
        </p:nvCxnSpPr>
        <p:spPr>
          <a:xfrm flipH="1">
            <a:off x="1866900" y="49307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63" name="Google Shape;163;p19"/>
          <p:cNvCxnSpPr/>
          <p:nvPr/>
        </p:nvCxnSpPr>
        <p:spPr>
          <a:xfrm flipH="1" rot="10800000">
            <a:off x="1914525" y="488315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64" name="Google Shape;164;p19"/>
          <p:cNvCxnSpPr/>
          <p:nvPr/>
        </p:nvCxnSpPr>
        <p:spPr>
          <a:xfrm flipH="1" rot="10800000">
            <a:off x="1914525" y="4883150"/>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65" name="Google Shape;165;p19"/>
          <p:cNvCxnSpPr/>
          <p:nvPr/>
        </p:nvCxnSpPr>
        <p:spPr>
          <a:xfrm>
            <a:off x="1914525" y="4930775"/>
            <a:ext cx="1587" cy="47625"/>
          </a:xfrm>
          <a:prstGeom prst="straightConnector1">
            <a:avLst/>
          </a:prstGeom>
          <a:noFill/>
          <a:ln cap="flat" cmpd="sng" w="9525">
            <a:solidFill>
              <a:srgbClr val="FFCC00"/>
            </a:solidFill>
            <a:prstDash val="solid"/>
            <a:miter lim="800000"/>
            <a:headEnd len="med" w="med" type="none"/>
            <a:tailEnd len="med" w="med" type="none"/>
          </a:ln>
        </p:spPr>
      </p:cxnSp>
      <p:grpSp>
        <p:nvGrpSpPr>
          <p:cNvPr id="166" name="Google Shape;166;p19"/>
          <p:cNvGrpSpPr/>
          <p:nvPr/>
        </p:nvGrpSpPr>
        <p:grpSpPr>
          <a:xfrm>
            <a:off x="2057400" y="4572000"/>
            <a:ext cx="104775" cy="103187"/>
            <a:chOff x="1422" y="3203"/>
            <a:chExt cx="66" cy="65"/>
          </a:xfrm>
        </p:grpSpPr>
        <p:sp>
          <p:nvSpPr>
            <p:cNvPr id="167" name="Google Shape;167;p19"/>
            <p:cNvSpPr txBox="1"/>
            <p:nvPr/>
          </p:nvSpPr>
          <p:spPr>
            <a:xfrm>
              <a:off x="1422" y="3203"/>
              <a:ext cx="66" cy="6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68" name="Google Shape;168;p19"/>
            <p:cNvCxnSpPr/>
            <p:nvPr/>
          </p:nvCxnSpPr>
          <p:spPr>
            <a:xfrm rot="10800000">
              <a:off x="1422" y="3203"/>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169" name="Google Shape;169;p19"/>
            <p:cNvCxnSpPr/>
            <p:nvPr/>
          </p:nvCxnSpPr>
          <p:spPr>
            <a:xfrm>
              <a:off x="1452" y="3233"/>
              <a:ext cx="30" cy="29"/>
            </a:xfrm>
            <a:prstGeom prst="straightConnector1">
              <a:avLst/>
            </a:prstGeom>
            <a:noFill/>
            <a:ln cap="flat" cmpd="sng" w="9525">
              <a:solidFill>
                <a:srgbClr val="FFCC00"/>
              </a:solidFill>
              <a:prstDash val="solid"/>
              <a:miter lim="800000"/>
              <a:headEnd len="med" w="med" type="none"/>
              <a:tailEnd len="med" w="med" type="none"/>
            </a:ln>
          </p:spPr>
        </p:cxnSp>
        <p:cxnSp>
          <p:nvCxnSpPr>
            <p:cNvPr id="170" name="Google Shape;170;p19"/>
            <p:cNvCxnSpPr/>
            <p:nvPr/>
          </p:nvCxnSpPr>
          <p:spPr>
            <a:xfrm flipH="1">
              <a:off x="1422" y="3233"/>
              <a:ext cx="30" cy="29"/>
            </a:xfrm>
            <a:prstGeom prst="straightConnector1">
              <a:avLst/>
            </a:prstGeom>
            <a:noFill/>
            <a:ln cap="flat" cmpd="sng" w="9525">
              <a:solidFill>
                <a:srgbClr val="FFCC00"/>
              </a:solidFill>
              <a:prstDash val="solid"/>
              <a:miter lim="800000"/>
              <a:headEnd len="med" w="med" type="none"/>
              <a:tailEnd len="med" w="med" type="none"/>
            </a:ln>
          </p:spPr>
        </p:cxnSp>
        <p:cxnSp>
          <p:nvCxnSpPr>
            <p:cNvPr id="171" name="Google Shape;171;p19"/>
            <p:cNvCxnSpPr/>
            <p:nvPr/>
          </p:nvCxnSpPr>
          <p:spPr>
            <a:xfrm flipH="1" rot="10800000">
              <a:off x="1452" y="3203"/>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172" name="Google Shape;172;p19"/>
            <p:cNvCxnSpPr/>
            <p:nvPr/>
          </p:nvCxnSpPr>
          <p:spPr>
            <a:xfrm flipH="1" rot="10800000">
              <a:off x="1452" y="3203"/>
              <a:ext cx="1" cy="30"/>
            </a:xfrm>
            <a:prstGeom prst="straightConnector1">
              <a:avLst/>
            </a:prstGeom>
            <a:noFill/>
            <a:ln cap="flat" cmpd="sng" w="9525">
              <a:solidFill>
                <a:srgbClr val="FFCC00"/>
              </a:solidFill>
              <a:prstDash val="solid"/>
              <a:miter lim="800000"/>
              <a:headEnd len="med" w="med" type="none"/>
              <a:tailEnd len="med" w="med" type="none"/>
            </a:ln>
          </p:spPr>
        </p:cxnSp>
        <p:cxnSp>
          <p:nvCxnSpPr>
            <p:cNvPr id="173" name="Google Shape;173;p19"/>
            <p:cNvCxnSpPr/>
            <p:nvPr/>
          </p:nvCxnSpPr>
          <p:spPr>
            <a:xfrm flipH="1" rot="10800000">
              <a:off x="1440" y="3262"/>
              <a:ext cx="13" cy="2"/>
            </a:xfrm>
            <a:prstGeom prst="straightConnector1">
              <a:avLst/>
            </a:prstGeom>
            <a:noFill/>
            <a:ln cap="flat" cmpd="sng" w="9525">
              <a:solidFill>
                <a:srgbClr val="FFCC00"/>
              </a:solidFill>
              <a:prstDash val="solid"/>
              <a:miter lim="800000"/>
              <a:headEnd len="med" w="med" type="none"/>
              <a:tailEnd len="med" w="med" type="none"/>
            </a:ln>
          </p:spPr>
        </p:cxnSp>
      </p:grpSp>
      <p:sp>
        <p:nvSpPr>
          <p:cNvPr id="174" name="Google Shape;174;p19"/>
          <p:cNvSpPr txBox="1"/>
          <p:nvPr/>
        </p:nvSpPr>
        <p:spPr>
          <a:xfrm>
            <a:off x="2847975" y="4295775"/>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75" name="Google Shape;175;p19"/>
          <p:cNvCxnSpPr/>
          <p:nvPr/>
        </p:nvCxnSpPr>
        <p:spPr>
          <a:xfrm rot="10800000">
            <a:off x="2847975" y="42957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76" name="Google Shape;176;p19"/>
          <p:cNvCxnSpPr/>
          <p:nvPr/>
        </p:nvCxnSpPr>
        <p:spPr>
          <a:xfrm>
            <a:off x="2895600" y="43434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77" name="Google Shape;177;p19"/>
          <p:cNvCxnSpPr/>
          <p:nvPr/>
        </p:nvCxnSpPr>
        <p:spPr>
          <a:xfrm flipH="1">
            <a:off x="2847975" y="43434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78" name="Google Shape;178;p19"/>
          <p:cNvCxnSpPr/>
          <p:nvPr/>
        </p:nvCxnSpPr>
        <p:spPr>
          <a:xfrm flipH="1" rot="10800000">
            <a:off x="2895600" y="42957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79" name="Google Shape;179;p19"/>
          <p:cNvCxnSpPr/>
          <p:nvPr/>
        </p:nvCxnSpPr>
        <p:spPr>
          <a:xfrm flipH="1" rot="10800000">
            <a:off x="2895600" y="4295775"/>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80" name="Google Shape;180;p19"/>
          <p:cNvCxnSpPr/>
          <p:nvPr/>
        </p:nvCxnSpPr>
        <p:spPr>
          <a:xfrm>
            <a:off x="2895600" y="4343400"/>
            <a:ext cx="1587" cy="47625"/>
          </a:xfrm>
          <a:prstGeom prst="straightConnector1">
            <a:avLst/>
          </a:prstGeom>
          <a:noFill/>
          <a:ln cap="flat" cmpd="sng" w="9525">
            <a:solidFill>
              <a:srgbClr val="FFCC00"/>
            </a:solidFill>
            <a:prstDash val="solid"/>
            <a:miter lim="800000"/>
            <a:headEnd len="med" w="med" type="none"/>
            <a:tailEnd len="med" w="med" type="none"/>
          </a:ln>
        </p:spPr>
      </p:cxnSp>
      <p:grpSp>
        <p:nvGrpSpPr>
          <p:cNvPr id="181" name="Google Shape;181;p19"/>
          <p:cNvGrpSpPr/>
          <p:nvPr/>
        </p:nvGrpSpPr>
        <p:grpSpPr>
          <a:xfrm>
            <a:off x="2743200" y="4114800"/>
            <a:ext cx="133350" cy="104775"/>
            <a:chOff x="1824" y="3024"/>
            <a:chExt cx="84" cy="66"/>
          </a:xfrm>
        </p:grpSpPr>
        <p:sp>
          <p:nvSpPr>
            <p:cNvPr id="182" name="Google Shape;182;p19"/>
            <p:cNvSpPr txBox="1"/>
            <p:nvPr/>
          </p:nvSpPr>
          <p:spPr>
            <a:xfrm>
              <a:off x="1842" y="3024"/>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83" name="Google Shape;183;p19"/>
            <p:cNvCxnSpPr/>
            <p:nvPr/>
          </p:nvCxnSpPr>
          <p:spPr>
            <a:xfrm rot="10800000">
              <a:off x="1842" y="3024"/>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184" name="Google Shape;184;p19"/>
            <p:cNvCxnSpPr/>
            <p:nvPr/>
          </p:nvCxnSpPr>
          <p:spPr>
            <a:xfrm>
              <a:off x="1872" y="3054"/>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185" name="Google Shape;185;p19"/>
            <p:cNvCxnSpPr/>
            <p:nvPr/>
          </p:nvCxnSpPr>
          <p:spPr>
            <a:xfrm flipH="1">
              <a:off x="1824" y="3024"/>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186" name="Google Shape;186;p19"/>
            <p:cNvCxnSpPr/>
            <p:nvPr/>
          </p:nvCxnSpPr>
          <p:spPr>
            <a:xfrm flipH="1" rot="10800000">
              <a:off x="1872" y="3024"/>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187" name="Google Shape;187;p19"/>
            <p:cNvCxnSpPr/>
            <p:nvPr/>
          </p:nvCxnSpPr>
          <p:spPr>
            <a:xfrm flipH="1" rot="10800000">
              <a:off x="1872" y="3024"/>
              <a:ext cx="1" cy="30"/>
            </a:xfrm>
            <a:prstGeom prst="straightConnector1">
              <a:avLst/>
            </a:prstGeom>
            <a:noFill/>
            <a:ln cap="flat" cmpd="sng" w="9525">
              <a:solidFill>
                <a:srgbClr val="FFCC00"/>
              </a:solidFill>
              <a:prstDash val="solid"/>
              <a:miter lim="800000"/>
              <a:headEnd len="med" w="med" type="none"/>
              <a:tailEnd len="med" w="med" type="none"/>
            </a:ln>
          </p:spPr>
        </p:cxnSp>
        <p:cxnSp>
          <p:nvCxnSpPr>
            <p:cNvPr id="188" name="Google Shape;188;p19"/>
            <p:cNvCxnSpPr/>
            <p:nvPr/>
          </p:nvCxnSpPr>
          <p:spPr>
            <a:xfrm>
              <a:off x="1872" y="3054"/>
              <a:ext cx="1" cy="30"/>
            </a:xfrm>
            <a:prstGeom prst="straightConnector1">
              <a:avLst/>
            </a:prstGeom>
            <a:noFill/>
            <a:ln cap="flat" cmpd="sng" w="9525">
              <a:solidFill>
                <a:srgbClr val="FFCC00"/>
              </a:solidFill>
              <a:prstDash val="solid"/>
              <a:miter lim="800000"/>
              <a:headEnd len="med" w="med" type="none"/>
              <a:tailEnd len="med" w="med" type="none"/>
            </a:ln>
          </p:spPr>
        </p:cxnSp>
      </p:grpSp>
      <p:sp>
        <p:nvSpPr>
          <p:cNvPr id="189" name="Google Shape;189;p19"/>
          <p:cNvSpPr txBox="1"/>
          <p:nvPr/>
        </p:nvSpPr>
        <p:spPr>
          <a:xfrm>
            <a:off x="3152775" y="4830762"/>
            <a:ext cx="104775" cy="103187"/>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90" name="Google Shape;190;p19"/>
          <p:cNvCxnSpPr/>
          <p:nvPr/>
        </p:nvCxnSpPr>
        <p:spPr>
          <a:xfrm rot="10800000">
            <a:off x="3152775" y="4830762"/>
            <a:ext cx="47625" cy="46037"/>
          </a:xfrm>
          <a:prstGeom prst="straightConnector1">
            <a:avLst/>
          </a:prstGeom>
          <a:noFill/>
          <a:ln cap="flat" cmpd="sng" w="9525">
            <a:solidFill>
              <a:srgbClr val="FFCC00"/>
            </a:solidFill>
            <a:prstDash val="solid"/>
            <a:miter lim="800000"/>
            <a:headEnd len="med" w="med" type="none"/>
            <a:tailEnd len="med" w="med" type="none"/>
          </a:ln>
        </p:spPr>
      </p:cxnSp>
      <p:cxnSp>
        <p:nvCxnSpPr>
          <p:cNvPr id="191" name="Google Shape;191;p19"/>
          <p:cNvCxnSpPr/>
          <p:nvPr/>
        </p:nvCxnSpPr>
        <p:spPr>
          <a:xfrm>
            <a:off x="3200400" y="48768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92" name="Google Shape;192;p19"/>
          <p:cNvCxnSpPr/>
          <p:nvPr/>
        </p:nvCxnSpPr>
        <p:spPr>
          <a:xfrm flipH="1">
            <a:off x="3152775" y="48768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93" name="Google Shape;193;p19"/>
          <p:cNvCxnSpPr/>
          <p:nvPr/>
        </p:nvCxnSpPr>
        <p:spPr>
          <a:xfrm flipH="1" rot="10800000">
            <a:off x="3200400" y="4830762"/>
            <a:ext cx="47625" cy="46037"/>
          </a:xfrm>
          <a:prstGeom prst="straightConnector1">
            <a:avLst/>
          </a:prstGeom>
          <a:noFill/>
          <a:ln cap="flat" cmpd="sng" w="9525">
            <a:solidFill>
              <a:srgbClr val="FFCC00"/>
            </a:solidFill>
            <a:prstDash val="solid"/>
            <a:miter lim="800000"/>
            <a:headEnd len="med" w="med" type="none"/>
            <a:tailEnd len="med" w="med" type="none"/>
          </a:ln>
        </p:spPr>
      </p:cxnSp>
      <p:cxnSp>
        <p:nvCxnSpPr>
          <p:cNvPr id="194" name="Google Shape;194;p19"/>
          <p:cNvCxnSpPr/>
          <p:nvPr/>
        </p:nvCxnSpPr>
        <p:spPr>
          <a:xfrm flipH="1" rot="10800000">
            <a:off x="3200400" y="4830762"/>
            <a:ext cx="1587" cy="46037"/>
          </a:xfrm>
          <a:prstGeom prst="straightConnector1">
            <a:avLst/>
          </a:prstGeom>
          <a:noFill/>
          <a:ln cap="flat" cmpd="sng" w="9525">
            <a:solidFill>
              <a:srgbClr val="FFCC00"/>
            </a:solidFill>
            <a:prstDash val="solid"/>
            <a:miter lim="800000"/>
            <a:headEnd len="med" w="med" type="none"/>
            <a:tailEnd len="med" w="med" type="none"/>
          </a:ln>
        </p:spPr>
      </p:cxnSp>
      <p:cxnSp>
        <p:nvCxnSpPr>
          <p:cNvPr id="195" name="Google Shape;195;p19"/>
          <p:cNvCxnSpPr/>
          <p:nvPr/>
        </p:nvCxnSpPr>
        <p:spPr>
          <a:xfrm>
            <a:off x="3200400" y="4876800"/>
            <a:ext cx="1587" cy="47625"/>
          </a:xfrm>
          <a:prstGeom prst="straightConnector1">
            <a:avLst/>
          </a:prstGeom>
          <a:noFill/>
          <a:ln cap="flat" cmpd="sng" w="9525">
            <a:solidFill>
              <a:srgbClr val="FFCC00"/>
            </a:solidFill>
            <a:prstDash val="solid"/>
            <a:miter lim="800000"/>
            <a:headEnd len="med" w="med" type="none"/>
            <a:tailEnd len="med" w="med" type="none"/>
          </a:ln>
        </p:spPr>
      </p:cxnSp>
      <p:sp>
        <p:nvSpPr>
          <p:cNvPr id="196" name="Google Shape;196;p19"/>
          <p:cNvSpPr txBox="1"/>
          <p:nvPr/>
        </p:nvSpPr>
        <p:spPr>
          <a:xfrm>
            <a:off x="3152775" y="457200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97" name="Google Shape;197;p19"/>
          <p:cNvCxnSpPr/>
          <p:nvPr/>
        </p:nvCxnSpPr>
        <p:spPr>
          <a:xfrm rot="10800000">
            <a:off x="3152775" y="45720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98" name="Google Shape;198;p19"/>
          <p:cNvCxnSpPr/>
          <p:nvPr/>
        </p:nvCxnSpPr>
        <p:spPr>
          <a:xfrm flipH="1">
            <a:off x="3152775" y="461962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199" name="Google Shape;199;p19"/>
          <p:cNvCxnSpPr/>
          <p:nvPr/>
        </p:nvCxnSpPr>
        <p:spPr>
          <a:xfrm flipH="1" rot="10800000">
            <a:off x="3200400" y="45720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00" name="Google Shape;200;p19"/>
          <p:cNvCxnSpPr/>
          <p:nvPr/>
        </p:nvCxnSpPr>
        <p:spPr>
          <a:xfrm flipH="1" rot="10800000">
            <a:off x="3200400" y="4572000"/>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01" name="Google Shape;201;p19"/>
          <p:cNvCxnSpPr/>
          <p:nvPr/>
        </p:nvCxnSpPr>
        <p:spPr>
          <a:xfrm>
            <a:off x="3246437" y="4573587"/>
            <a:ext cx="1587" cy="47625"/>
          </a:xfrm>
          <a:prstGeom prst="straightConnector1">
            <a:avLst/>
          </a:prstGeom>
          <a:noFill/>
          <a:ln cap="flat" cmpd="sng" w="9525">
            <a:solidFill>
              <a:srgbClr val="FFCC00"/>
            </a:solidFill>
            <a:prstDash val="solid"/>
            <a:miter lim="800000"/>
            <a:headEnd len="med" w="med" type="none"/>
            <a:tailEnd len="med" w="med" type="none"/>
          </a:ln>
        </p:spPr>
      </p:cxnSp>
      <p:sp>
        <p:nvSpPr>
          <p:cNvPr id="202" name="Google Shape;202;p19"/>
          <p:cNvSpPr txBox="1"/>
          <p:nvPr/>
        </p:nvSpPr>
        <p:spPr>
          <a:xfrm>
            <a:off x="3686175" y="441960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03" name="Google Shape;203;p19"/>
          <p:cNvCxnSpPr/>
          <p:nvPr/>
        </p:nvCxnSpPr>
        <p:spPr>
          <a:xfrm rot="10800000">
            <a:off x="3686175" y="44196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04" name="Google Shape;204;p19"/>
          <p:cNvCxnSpPr/>
          <p:nvPr/>
        </p:nvCxnSpPr>
        <p:spPr>
          <a:xfrm>
            <a:off x="3733800" y="446722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05" name="Google Shape;205;p19"/>
          <p:cNvCxnSpPr/>
          <p:nvPr/>
        </p:nvCxnSpPr>
        <p:spPr>
          <a:xfrm flipH="1">
            <a:off x="3686175" y="446722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06" name="Google Shape;206;p19"/>
          <p:cNvCxnSpPr/>
          <p:nvPr/>
        </p:nvCxnSpPr>
        <p:spPr>
          <a:xfrm flipH="1" rot="10800000">
            <a:off x="3733800" y="44196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07" name="Google Shape;207;p19"/>
          <p:cNvCxnSpPr/>
          <p:nvPr/>
        </p:nvCxnSpPr>
        <p:spPr>
          <a:xfrm flipH="1" rot="10800000">
            <a:off x="3733800" y="4419600"/>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08" name="Google Shape;208;p19"/>
          <p:cNvCxnSpPr/>
          <p:nvPr/>
        </p:nvCxnSpPr>
        <p:spPr>
          <a:xfrm>
            <a:off x="3733800" y="4467225"/>
            <a:ext cx="1587" cy="47625"/>
          </a:xfrm>
          <a:prstGeom prst="straightConnector1">
            <a:avLst/>
          </a:prstGeom>
          <a:noFill/>
          <a:ln cap="flat" cmpd="sng" w="9525">
            <a:solidFill>
              <a:srgbClr val="FFCC00"/>
            </a:solidFill>
            <a:prstDash val="solid"/>
            <a:miter lim="800000"/>
            <a:headEnd len="med" w="med" type="none"/>
            <a:tailEnd len="med" w="med" type="none"/>
          </a:ln>
        </p:spPr>
      </p:cxnSp>
      <p:sp>
        <p:nvSpPr>
          <p:cNvPr id="209" name="Google Shape;209;p19"/>
          <p:cNvSpPr txBox="1"/>
          <p:nvPr/>
        </p:nvSpPr>
        <p:spPr>
          <a:xfrm>
            <a:off x="3733800" y="455295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10" name="Google Shape;210;p19"/>
          <p:cNvCxnSpPr/>
          <p:nvPr/>
        </p:nvCxnSpPr>
        <p:spPr>
          <a:xfrm rot="10800000">
            <a:off x="3686175" y="447675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11" name="Google Shape;211;p19"/>
          <p:cNvCxnSpPr/>
          <p:nvPr/>
        </p:nvCxnSpPr>
        <p:spPr>
          <a:xfrm>
            <a:off x="3781425" y="46005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12" name="Google Shape;212;p19"/>
          <p:cNvCxnSpPr/>
          <p:nvPr/>
        </p:nvCxnSpPr>
        <p:spPr>
          <a:xfrm flipH="1">
            <a:off x="3733800" y="46005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13" name="Google Shape;213;p19"/>
          <p:cNvCxnSpPr/>
          <p:nvPr/>
        </p:nvCxnSpPr>
        <p:spPr>
          <a:xfrm flipH="1" rot="10800000">
            <a:off x="3733800" y="447675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14" name="Google Shape;214;p19"/>
          <p:cNvCxnSpPr/>
          <p:nvPr/>
        </p:nvCxnSpPr>
        <p:spPr>
          <a:xfrm flipH="1" rot="10800000">
            <a:off x="3733800" y="4476750"/>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15" name="Google Shape;215;p19"/>
          <p:cNvCxnSpPr/>
          <p:nvPr/>
        </p:nvCxnSpPr>
        <p:spPr>
          <a:xfrm>
            <a:off x="3781425" y="4600575"/>
            <a:ext cx="1587" cy="47625"/>
          </a:xfrm>
          <a:prstGeom prst="straightConnector1">
            <a:avLst/>
          </a:prstGeom>
          <a:noFill/>
          <a:ln cap="flat" cmpd="sng" w="9525">
            <a:solidFill>
              <a:srgbClr val="FFCC00"/>
            </a:solidFill>
            <a:prstDash val="solid"/>
            <a:miter lim="800000"/>
            <a:headEnd len="med" w="med" type="none"/>
            <a:tailEnd len="med" w="med" type="none"/>
          </a:ln>
        </p:spPr>
      </p:cxnSp>
      <p:grpSp>
        <p:nvGrpSpPr>
          <p:cNvPr id="216" name="Google Shape;216;p19"/>
          <p:cNvGrpSpPr/>
          <p:nvPr/>
        </p:nvGrpSpPr>
        <p:grpSpPr>
          <a:xfrm>
            <a:off x="3886200" y="3962400"/>
            <a:ext cx="104775" cy="104775"/>
            <a:chOff x="2323" y="2825"/>
            <a:chExt cx="66" cy="66"/>
          </a:xfrm>
        </p:grpSpPr>
        <p:sp>
          <p:nvSpPr>
            <p:cNvPr id="217" name="Google Shape;217;p19"/>
            <p:cNvSpPr txBox="1"/>
            <p:nvPr/>
          </p:nvSpPr>
          <p:spPr>
            <a:xfrm>
              <a:off x="2323" y="2825"/>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18" name="Google Shape;218;p19"/>
            <p:cNvCxnSpPr/>
            <p:nvPr/>
          </p:nvCxnSpPr>
          <p:spPr>
            <a:xfrm rot="10800000">
              <a:off x="2323" y="2825"/>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19" name="Google Shape;219;p19"/>
            <p:cNvCxnSpPr/>
            <p:nvPr/>
          </p:nvCxnSpPr>
          <p:spPr>
            <a:xfrm>
              <a:off x="2353" y="2855"/>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20" name="Google Shape;220;p19"/>
            <p:cNvCxnSpPr/>
            <p:nvPr/>
          </p:nvCxnSpPr>
          <p:spPr>
            <a:xfrm flipH="1">
              <a:off x="2323" y="2855"/>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21" name="Google Shape;221;p19"/>
            <p:cNvCxnSpPr/>
            <p:nvPr/>
          </p:nvCxnSpPr>
          <p:spPr>
            <a:xfrm flipH="1" rot="10800000">
              <a:off x="2353" y="2825"/>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22" name="Google Shape;222;p19"/>
            <p:cNvCxnSpPr/>
            <p:nvPr/>
          </p:nvCxnSpPr>
          <p:spPr>
            <a:xfrm flipH="1" rot="10800000">
              <a:off x="2353" y="2825"/>
              <a:ext cx="1" cy="30"/>
            </a:xfrm>
            <a:prstGeom prst="straightConnector1">
              <a:avLst/>
            </a:prstGeom>
            <a:noFill/>
            <a:ln cap="flat" cmpd="sng" w="9525">
              <a:solidFill>
                <a:srgbClr val="FFCC00"/>
              </a:solidFill>
              <a:prstDash val="solid"/>
              <a:miter lim="800000"/>
              <a:headEnd len="med" w="med" type="none"/>
              <a:tailEnd len="med" w="med" type="none"/>
            </a:ln>
          </p:spPr>
        </p:cxnSp>
        <p:cxnSp>
          <p:nvCxnSpPr>
            <p:cNvPr id="223" name="Google Shape;223;p19"/>
            <p:cNvCxnSpPr/>
            <p:nvPr/>
          </p:nvCxnSpPr>
          <p:spPr>
            <a:xfrm>
              <a:off x="2353" y="2855"/>
              <a:ext cx="1" cy="30"/>
            </a:xfrm>
            <a:prstGeom prst="straightConnector1">
              <a:avLst/>
            </a:prstGeom>
            <a:noFill/>
            <a:ln cap="flat" cmpd="sng" w="9525">
              <a:solidFill>
                <a:srgbClr val="FFCC00"/>
              </a:solidFill>
              <a:prstDash val="solid"/>
              <a:miter lim="800000"/>
              <a:headEnd len="med" w="med" type="none"/>
              <a:tailEnd len="med" w="med" type="none"/>
            </a:ln>
          </p:spPr>
        </p:cxnSp>
      </p:grpSp>
      <p:grpSp>
        <p:nvGrpSpPr>
          <p:cNvPr id="224" name="Google Shape;224;p19"/>
          <p:cNvGrpSpPr/>
          <p:nvPr/>
        </p:nvGrpSpPr>
        <p:grpSpPr>
          <a:xfrm>
            <a:off x="4419600" y="4495800"/>
            <a:ext cx="104775" cy="104775"/>
            <a:chOff x="2832" y="3120"/>
            <a:chExt cx="66" cy="66"/>
          </a:xfrm>
        </p:grpSpPr>
        <p:sp>
          <p:nvSpPr>
            <p:cNvPr id="225" name="Google Shape;225;p19"/>
            <p:cNvSpPr txBox="1"/>
            <p:nvPr/>
          </p:nvSpPr>
          <p:spPr>
            <a:xfrm>
              <a:off x="2832" y="3120"/>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26" name="Google Shape;226;p19"/>
            <p:cNvCxnSpPr/>
            <p:nvPr/>
          </p:nvCxnSpPr>
          <p:spPr>
            <a:xfrm rot="10800000">
              <a:off x="2832" y="3120"/>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27" name="Google Shape;227;p19"/>
            <p:cNvCxnSpPr/>
            <p:nvPr/>
          </p:nvCxnSpPr>
          <p:spPr>
            <a:xfrm>
              <a:off x="2862" y="3150"/>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28" name="Google Shape;228;p19"/>
            <p:cNvCxnSpPr/>
            <p:nvPr/>
          </p:nvCxnSpPr>
          <p:spPr>
            <a:xfrm flipH="1">
              <a:off x="2832" y="3150"/>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29" name="Google Shape;229;p19"/>
            <p:cNvCxnSpPr/>
            <p:nvPr/>
          </p:nvCxnSpPr>
          <p:spPr>
            <a:xfrm flipH="1" rot="10800000">
              <a:off x="2862" y="3120"/>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30" name="Google Shape;230;p19"/>
            <p:cNvCxnSpPr/>
            <p:nvPr/>
          </p:nvCxnSpPr>
          <p:spPr>
            <a:xfrm flipH="1" rot="10800000">
              <a:off x="2862" y="3120"/>
              <a:ext cx="1" cy="30"/>
            </a:xfrm>
            <a:prstGeom prst="straightConnector1">
              <a:avLst/>
            </a:prstGeom>
            <a:noFill/>
            <a:ln cap="flat" cmpd="sng" w="9525">
              <a:solidFill>
                <a:srgbClr val="FFCC00"/>
              </a:solidFill>
              <a:prstDash val="solid"/>
              <a:miter lim="800000"/>
              <a:headEnd len="med" w="med" type="none"/>
              <a:tailEnd len="med" w="med" type="none"/>
            </a:ln>
          </p:spPr>
        </p:cxnSp>
        <p:cxnSp>
          <p:nvCxnSpPr>
            <p:cNvPr id="231" name="Google Shape;231;p19"/>
            <p:cNvCxnSpPr/>
            <p:nvPr/>
          </p:nvCxnSpPr>
          <p:spPr>
            <a:xfrm>
              <a:off x="2862" y="3150"/>
              <a:ext cx="1" cy="30"/>
            </a:xfrm>
            <a:prstGeom prst="straightConnector1">
              <a:avLst/>
            </a:prstGeom>
            <a:noFill/>
            <a:ln cap="flat" cmpd="sng" w="9525">
              <a:solidFill>
                <a:srgbClr val="FFCC00"/>
              </a:solidFill>
              <a:prstDash val="solid"/>
              <a:miter lim="800000"/>
              <a:headEnd len="med" w="med" type="none"/>
              <a:tailEnd len="med" w="med" type="none"/>
            </a:ln>
          </p:spPr>
        </p:cxnSp>
      </p:grpSp>
      <p:sp>
        <p:nvSpPr>
          <p:cNvPr id="232" name="Google Shape;232;p19"/>
          <p:cNvSpPr txBox="1"/>
          <p:nvPr/>
        </p:nvSpPr>
        <p:spPr>
          <a:xfrm>
            <a:off x="4533900" y="4638675"/>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33" name="Google Shape;233;p19"/>
          <p:cNvCxnSpPr/>
          <p:nvPr/>
        </p:nvCxnSpPr>
        <p:spPr>
          <a:xfrm rot="10800000">
            <a:off x="4533900" y="46386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34" name="Google Shape;234;p19"/>
          <p:cNvCxnSpPr/>
          <p:nvPr/>
        </p:nvCxnSpPr>
        <p:spPr>
          <a:xfrm>
            <a:off x="4610100" y="459105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35" name="Google Shape;235;p19"/>
          <p:cNvCxnSpPr/>
          <p:nvPr/>
        </p:nvCxnSpPr>
        <p:spPr>
          <a:xfrm flipH="1">
            <a:off x="4562475" y="459105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36" name="Google Shape;236;p19"/>
          <p:cNvCxnSpPr/>
          <p:nvPr/>
        </p:nvCxnSpPr>
        <p:spPr>
          <a:xfrm flipH="1" rot="10800000">
            <a:off x="4581525" y="46386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37" name="Google Shape;237;p19"/>
          <p:cNvCxnSpPr/>
          <p:nvPr/>
        </p:nvCxnSpPr>
        <p:spPr>
          <a:xfrm flipH="1" rot="10800000">
            <a:off x="4581525" y="4638675"/>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38" name="Google Shape;238;p19"/>
          <p:cNvCxnSpPr/>
          <p:nvPr/>
        </p:nvCxnSpPr>
        <p:spPr>
          <a:xfrm>
            <a:off x="4610100" y="4591050"/>
            <a:ext cx="1587" cy="47625"/>
          </a:xfrm>
          <a:prstGeom prst="straightConnector1">
            <a:avLst/>
          </a:prstGeom>
          <a:noFill/>
          <a:ln cap="flat" cmpd="sng" w="9525">
            <a:solidFill>
              <a:srgbClr val="FFCC00"/>
            </a:solidFill>
            <a:prstDash val="solid"/>
            <a:miter lim="800000"/>
            <a:headEnd len="med" w="med" type="none"/>
            <a:tailEnd len="med" w="med" type="none"/>
          </a:ln>
        </p:spPr>
      </p:cxnSp>
      <p:sp>
        <p:nvSpPr>
          <p:cNvPr id="239" name="Google Shape;239;p19"/>
          <p:cNvSpPr txBox="1"/>
          <p:nvPr/>
        </p:nvSpPr>
        <p:spPr>
          <a:xfrm>
            <a:off x="4572000" y="4600575"/>
            <a:ext cx="104775" cy="103187"/>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40" name="Google Shape;240;p19"/>
          <p:cNvCxnSpPr/>
          <p:nvPr/>
        </p:nvCxnSpPr>
        <p:spPr>
          <a:xfrm rot="10800000">
            <a:off x="4572000" y="46005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41" name="Google Shape;241;p19"/>
          <p:cNvCxnSpPr/>
          <p:nvPr/>
        </p:nvCxnSpPr>
        <p:spPr>
          <a:xfrm flipH="1" rot="10800000">
            <a:off x="4619625" y="46005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42" name="Google Shape;242;p19"/>
          <p:cNvCxnSpPr/>
          <p:nvPr/>
        </p:nvCxnSpPr>
        <p:spPr>
          <a:xfrm flipH="1" rot="10800000">
            <a:off x="4619625" y="4600575"/>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43" name="Google Shape;243;p19"/>
          <p:cNvCxnSpPr/>
          <p:nvPr/>
        </p:nvCxnSpPr>
        <p:spPr>
          <a:xfrm>
            <a:off x="4619625" y="4648200"/>
            <a:ext cx="28575" cy="0"/>
          </a:xfrm>
          <a:prstGeom prst="straightConnector1">
            <a:avLst/>
          </a:prstGeom>
          <a:noFill/>
          <a:ln cap="flat" cmpd="sng" w="9525">
            <a:solidFill>
              <a:srgbClr val="FFCC00"/>
            </a:solidFill>
            <a:prstDash val="solid"/>
            <a:miter lim="800000"/>
            <a:headEnd len="med" w="med" type="none"/>
            <a:tailEnd len="med" w="med" type="none"/>
          </a:ln>
        </p:spPr>
      </p:cxnSp>
      <p:cxnSp>
        <p:nvCxnSpPr>
          <p:cNvPr id="244" name="Google Shape;244;p19"/>
          <p:cNvCxnSpPr/>
          <p:nvPr/>
        </p:nvCxnSpPr>
        <p:spPr>
          <a:xfrm flipH="1">
            <a:off x="4572000" y="4648200"/>
            <a:ext cx="47625" cy="46037"/>
          </a:xfrm>
          <a:prstGeom prst="straightConnector1">
            <a:avLst/>
          </a:prstGeom>
          <a:noFill/>
          <a:ln cap="flat" cmpd="sng" w="9525">
            <a:solidFill>
              <a:srgbClr val="FFCC00"/>
            </a:solidFill>
            <a:prstDash val="solid"/>
            <a:miter lim="800000"/>
            <a:headEnd len="med" w="med" type="none"/>
            <a:tailEnd len="med" w="med" type="none"/>
          </a:ln>
        </p:spPr>
      </p:cxnSp>
      <p:cxnSp>
        <p:nvCxnSpPr>
          <p:cNvPr id="245" name="Google Shape;245;p19"/>
          <p:cNvCxnSpPr/>
          <p:nvPr/>
        </p:nvCxnSpPr>
        <p:spPr>
          <a:xfrm>
            <a:off x="4619625" y="4648200"/>
            <a:ext cx="1587" cy="46037"/>
          </a:xfrm>
          <a:prstGeom prst="straightConnector1">
            <a:avLst/>
          </a:prstGeom>
          <a:noFill/>
          <a:ln cap="flat" cmpd="sng" w="9525">
            <a:solidFill>
              <a:srgbClr val="FFCC00"/>
            </a:solidFill>
            <a:prstDash val="solid"/>
            <a:miter lim="800000"/>
            <a:headEnd len="med" w="med" type="none"/>
            <a:tailEnd len="med" w="med" type="none"/>
          </a:ln>
        </p:spPr>
      </p:cxnSp>
      <p:grpSp>
        <p:nvGrpSpPr>
          <p:cNvPr id="246" name="Google Shape;246;p19"/>
          <p:cNvGrpSpPr/>
          <p:nvPr/>
        </p:nvGrpSpPr>
        <p:grpSpPr>
          <a:xfrm>
            <a:off x="4114800" y="3886200"/>
            <a:ext cx="104775" cy="104775"/>
            <a:chOff x="2533" y="2801"/>
            <a:chExt cx="66" cy="66"/>
          </a:xfrm>
        </p:grpSpPr>
        <p:sp>
          <p:nvSpPr>
            <p:cNvPr id="247" name="Google Shape;247;p19"/>
            <p:cNvSpPr txBox="1"/>
            <p:nvPr/>
          </p:nvSpPr>
          <p:spPr>
            <a:xfrm>
              <a:off x="2533" y="2801"/>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48" name="Google Shape;248;p19"/>
            <p:cNvCxnSpPr/>
            <p:nvPr/>
          </p:nvCxnSpPr>
          <p:spPr>
            <a:xfrm rot="10800000">
              <a:off x="2533" y="2801"/>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49" name="Google Shape;249;p19"/>
            <p:cNvCxnSpPr/>
            <p:nvPr/>
          </p:nvCxnSpPr>
          <p:spPr>
            <a:xfrm>
              <a:off x="2563" y="2831"/>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50" name="Google Shape;250;p19"/>
            <p:cNvCxnSpPr/>
            <p:nvPr/>
          </p:nvCxnSpPr>
          <p:spPr>
            <a:xfrm flipH="1">
              <a:off x="2533" y="2831"/>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51" name="Google Shape;251;p19"/>
            <p:cNvCxnSpPr/>
            <p:nvPr/>
          </p:nvCxnSpPr>
          <p:spPr>
            <a:xfrm flipH="1" rot="10800000">
              <a:off x="2563" y="2801"/>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52" name="Google Shape;252;p19"/>
            <p:cNvCxnSpPr/>
            <p:nvPr/>
          </p:nvCxnSpPr>
          <p:spPr>
            <a:xfrm flipH="1" rot="10800000">
              <a:off x="2563" y="2801"/>
              <a:ext cx="1" cy="30"/>
            </a:xfrm>
            <a:prstGeom prst="straightConnector1">
              <a:avLst/>
            </a:prstGeom>
            <a:noFill/>
            <a:ln cap="flat" cmpd="sng" w="9525">
              <a:solidFill>
                <a:srgbClr val="FFCC00"/>
              </a:solidFill>
              <a:prstDash val="solid"/>
              <a:miter lim="800000"/>
              <a:headEnd len="med" w="med" type="none"/>
              <a:tailEnd len="med" w="med" type="none"/>
            </a:ln>
          </p:spPr>
        </p:cxnSp>
        <p:cxnSp>
          <p:nvCxnSpPr>
            <p:cNvPr id="253" name="Google Shape;253;p19"/>
            <p:cNvCxnSpPr/>
            <p:nvPr/>
          </p:nvCxnSpPr>
          <p:spPr>
            <a:xfrm>
              <a:off x="2563" y="2831"/>
              <a:ext cx="1" cy="30"/>
            </a:xfrm>
            <a:prstGeom prst="straightConnector1">
              <a:avLst/>
            </a:prstGeom>
            <a:noFill/>
            <a:ln cap="flat" cmpd="sng" w="9525">
              <a:solidFill>
                <a:srgbClr val="FFCC00"/>
              </a:solidFill>
              <a:prstDash val="solid"/>
              <a:miter lim="800000"/>
              <a:headEnd len="med" w="med" type="none"/>
              <a:tailEnd len="med" w="med" type="none"/>
            </a:ln>
          </p:spPr>
        </p:cxnSp>
      </p:grpSp>
      <p:sp>
        <p:nvSpPr>
          <p:cNvPr id="254" name="Google Shape;254;p19"/>
          <p:cNvSpPr txBox="1"/>
          <p:nvPr/>
        </p:nvSpPr>
        <p:spPr>
          <a:xfrm>
            <a:off x="4419600" y="350520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55" name="Google Shape;255;p19"/>
          <p:cNvCxnSpPr/>
          <p:nvPr/>
        </p:nvCxnSpPr>
        <p:spPr>
          <a:xfrm rot="10800000">
            <a:off x="4419600" y="35052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56" name="Google Shape;256;p19"/>
          <p:cNvCxnSpPr/>
          <p:nvPr/>
        </p:nvCxnSpPr>
        <p:spPr>
          <a:xfrm>
            <a:off x="4467225" y="355282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57" name="Google Shape;257;p19"/>
          <p:cNvCxnSpPr/>
          <p:nvPr/>
        </p:nvCxnSpPr>
        <p:spPr>
          <a:xfrm flipH="1">
            <a:off x="4419600" y="355282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58" name="Google Shape;258;p19"/>
          <p:cNvCxnSpPr/>
          <p:nvPr/>
        </p:nvCxnSpPr>
        <p:spPr>
          <a:xfrm flipH="1" rot="10800000">
            <a:off x="4467225" y="35052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59" name="Google Shape;259;p19"/>
          <p:cNvCxnSpPr/>
          <p:nvPr/>
        </p:nvCxnSpPr>
        <p:spPr>
          <a:xfrm flipH="1" rot="10800000">
            <a:off x="4467225" y="3505200"/>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60" name="Google Shape;260;p19"/>
          <p:cNvCxnSpPr/>
          <p:nvPr/>
        </p:nvCxnSpPr>
        <p:spPr>
          <a:xfrm>
            <a:off x="4467225" y="3552825"/>
            <a:ext cx="1587" cy="47625"/>
          </a:xfrm>
          <a:prstGeom prst="straightConnector1">
            <a:avLst/>
          </a:prstGeom>
          <a:noFill/>
          <a:ln cap="flat" cmpd="sng" w="9525">
            <a:solidFill>
              <a:srgbClr val="FFCC00"/>
            </a:solidFill>
            <a:prstDash val="solid"/>
            <a:miter lim="800000"/>
            <a:headEnd len="med" w="med" type="none"/>
            <a:tailEnd len="med" w="med" type="none"/>
          </a:ln>
        </p:spPr>
      </p:cxnSp>
      <p:grpSp>
        <p:nvGrpSpPr>
          <p:cNvPr id="261" name="Google Shape;261;p19"/>
          <p:cNvGrpSpPr/>
          <p:nvPr/>
        </p:nvGrpSpPr>
        <p:grpSpPr>
          <a:xfrm>
            <a:off x="4572000" y="3657600"/>
            <a:ext cx="104775" cy="104775"/>
            <a:chOff x="2958" y="2718"/>
            <a:chExt cx="66" cy="66"/>
          </a:xfrm>
        </p:grpSpPr>
        <p:sp>
          <p:nvSpPr>
            <p:cNvPr id="262" name="Google Shape;262;p19"/>
            <p:cNvSpPr txBox="1"/>
            <p:nvPr/>
          </p:nvSpPr>
          <p:spPr>
            <a:xfrm>
              <a:off x="2958" y="2718"/>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63" name="Google Shape;263;p19"/>
            <p:cNvCxnSpPr/>
            <p:nvPr/>
          </p:nvCxnSpPr>
          <p:spPr>
            <a:xfrm rot="10800000">
              <a:off x="2958" y="2718"/>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64" name="Google Shape;264;p19"/>
            <p:cNvCxnSpPr/>
            <p:nvPr/>
          </p:nvCxnSpPr>
          <p:spPr>
            <a:xfrm flipH="1" rot="10800000">
              <a:off x="2988" y="2718"/>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65" name="Google Shape;265;p19"/>
            <p:cNvCxnSpPr/>
            <p:nvPr/>
          </p:nvCxnSpPr>
          <p:spPr>
            <a:xfrm flipH="1" rot="10800000">
              <a:off x="2988" y="2718"/>
              <a:ext cx="1" cy="30"/>
            </a:xfrm>
            <a:prstGeom prst="straightConnector1">
              <a:avLst/>
            </a:prstGeom>
            <a:noFill/>
            <a:ln cap="flat" cmpd="sng" w="9525">
              <a:solidFill>
                <a:srgbClr val="FFCC00"/>
              </a:solidFill>
              <a:prstDash val="solid"/>
              <a:miter lim="800000"/>
              <a:headEnd len="med" w="med" type="none"/>
              <a:tailEnd len="med" w="med" type="none"/>
            </a:ln>
          </p:spPr>
        </p:cxnSp>
        <p:grpSp>
          <p:nvGrpSpPr>
            <p:cNvPr id="266" name="Google Shape;266;p19"/>
            <p:cNvGrpSpPr/>
            <p:nvPr/>
          </p:nvGrpSpPr>
          <p:grpSpPr>
            <a:xfrm>
              <a:off x="2958" y="2748"/>
              <a:ext cx="60" cy="30"/>
              <a:chOff x="2958" y="2748"/>
              <a:chExt cx="60" cy="30"/>
            </a:xfrm>
          </p:grpSpPr>
          <p:cxnSp>
            <p:nvCxnSpPr>
              <p:cNvPr id="267" name="Google Shape;267;p19"/>
              <p:cNvCxnSpPr/>
              <p:nvPr/>
            </p:nvCxnSpPr>
            <p:spPr>
              <a:xfrm>
                <a:off x="2988" y="2748"/>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68" name="Google Shape;268;p19"/>
              <p:cNvCxnSpPr/>
              <p:nvPr/>
            </p:nvCxnSpPr>
            <p:spPr>
              <a:xfrm flipH="1">
                <a:off x="2958" y="2748"/>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269" name="Google Shape;269;p19"/>
              <p:cNvCxnSpPr/>
              <p:nvPr/>
            </p:nvCxnSpPr>
            <p:spPr>
              <a:xfrm>
                <a:off x="2988" y="2748"/>
                <a:ext cx="1" cy="30"/>
              </a:xfrm>
              <a:prstGeom prst="straightConnector1">
                <a:avLst/>
              </a:prstGeom>
              <a:noFill/>
              <a:ln cap="flat" cmpd="sng" w="9525">
                <a:solidFill>
                  <a:srgbClr val="FFCC00"/>
                </a:solidFill>
                <a:prstDash val="solid"/>
                <a:miter lim="800000"/>
                <a:headEnd len="med" w="med" type="none"/>
                <a:tailEnd len="med" w="med" type="none"/>
              </a:ln>
            </p:spPr>
          </p:cxnSp>
        </p:grpSp>
      </p:grpSp>
      <p:sp>
        <p:nvSpPr>
          <p:cNvPr id="270" name="Google Shape;270;p19"/>
          <p:cNvSpPr txBox="1"/>
          <p:nvPr/>
        </p:nvSpPr>
        <p:spPr>
          <a:xfrm>
            <a:off x="5133975" y="419100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71" name="Google Shape;271;p19"/>
          <p:cNvCxnSpPr/>
          <p:nvPr/>
        </p:nvCxnSpPr>
        <p:spPr>
          <a:xfrm>
            <a:off x="5181600" y="4238625"/>
            <a:ext cx="47625" cy="47625"/>
          </a:xfrm>
          <a:prstGeom prst="straightConnector1">
            <a:avLst/>
          </a:prstGeom>
          <a:noFill/>
          <a:ln cap="flat" cmpd="sng" w="9525">
            <a:solidFill>
              <a:srgbClr val="FFCC00"/>
            </a:solidFill>
            <a:prstDash val="solid"/>
            <a:miter lim="800000"/>
            <a:headEnd len="med" w="med" type="none"/>
            <a:tailEnd len="med" w="med" type="none"/>
          </a:ln>
        </p:spPr>
      </p:cxnSp>
      <p:sp>
        <p:nvSpPr>
          <p:cNvPr id="272" name="Google Shape;272;p19"/>
          <p:cNvSpPr txBox="1"/>
          <p:nvPr/>
        </p:nvSpPr>
        <p:spPr>
          <a:xfrm>
            <a:off x="4794250" y="3132137"/>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73" name="Google Shape;273;p19"/>
          <p:cNvCxnSpPr/>
          <p:nvPr/>
        </p:nvCxnSpPr>
        <p:spPr>
          <a:xfrm rot="10800000">
            <a:off x="4794250" y="3132137"/>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74" name="Google Shape;274;p19"/>
          <p:cNvCxnSpPr/>
          <p:nvPr/>
        </p:nvCxnSpPr>
        <p:spPr>
          <a:xfrm>
            <a:off x="4841875" y="3179762"/>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75" name="Google Shape;275;p19"/>
          <p:cNvCxnSpPr/>
          <p:nvPr/>
        </p:nvCxnSpPr>
        <p:spPr>
          <a:xfrm flipH="1">
            <a:off x="4794250" y="3179762"/>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76" name="Google Shape;276;p19"/>
          <p:cNvCxnSpPr/>
          <p:nvPr/>
        </p:nvCxnSpPr>
        <p:spPr>
          <a:xfrm flipH="1" rot="10800000">
            <a:off x="4841875" y="3132137"/>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77" name="Google Shape;277;p19"/>
          <p:cNvCxnSpPr/>
          <p:nvPr/>
        </p:nvCxnSpPr>
        <p:spPr>
          <a:xfrm flipH="1" rot="10800000">
            <a:off x="4841875" y="3132137"/>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78" name="Google Shape;278;p19"/>
          <p:cNvCxnSpPr/>
          <p:nvPr/>
        </p:nvCxnSpPr>
        <p:spPr>
          <a:xfrm>
            <a:off x="4841875" y="3179762"/>
            <a:ext cx="1587" cy="47625"/>
          </a:xfrm>
          <a:prstGeom prst="straightConnector1">
            <a:avLst/>
          </a:prstGeom>
          <a:noFill/>
          <a:ln cap="flat" cmpd="sng" w="9525">
            <a:solidFill>
              <a:srgbClr val="FFCC00"/>
            </a:solidFill>
            <a:prstDash val="solid"/>
            <a:miter lim="800000"/>
            <a:headEnd len="med" w="med" type="none"/>
            <a:tailEnd len="med" w="med" type="none"/>
          </a:ln>
        </p:spPr>
      </p:cxnSp>
      <p:sp>
        <p:nvSpPr>
          <p:cNvPr id="279" name="Google Shape;279;p19"/>
          <p:cNvSpPr txBox="1"/>
          <p:nvPr/>
        </p:nvSpPr>
        <p:spPr>
          <a:xfrm>
            <a:off x="5813425" y="3341687"/>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80" name="Google Shape;280;p19"/>
          <p:cNvCxnSpPr/>
          <p:nvPr/>
        </p:nvCxnSpPr>
        <p:spPr>
          <a:xfrm rot="10800000">
            <a:off x="5813425" y="3341687"/>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81" name="Google Shape;281;p19"/>
          <p:cNvCxnSpPr/>
          <p:nvPr/>
        </p:nvCxnSpPr>
        <p:spPr>
          <a:xfrm>
            <a:off x="5861050" y="3389312"/>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82" name="Google Shape;282;p19"/>
          <p:cNvCxnSpPr/>
          <p:nvPr/>
        </p:nvCxnSpPr>
        <p:spPr>
          <a:xfrm flipH="1">
            <a:off x="5813425" y="3389312"/>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83" name="Google Shape;283;p19"/>
          <p:cNvCxnSpPr/>
          <p:nvPr/>
        </p:nvCxnSpPr>
        <p:spPr>
          <a:xfrm flipH="1" rot="10800000">
            <a:off x="5861050" y="3341687"/>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84" name="Google Shape;284;p19"/>
          <p:cNvCxnSpPr/>
          <p:nvPr/>
        </p:nvCxnSpPr>
        <p:spPr>
          <a:xfrm flipH="1" rot="10800000">
            <a:off x="5861050" y="3341687"/>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85" name="Google Shape;285;p19"/>
          <p:cNvCxnSpPr/>
          <p:nvPr/>
        </p:nvCxnSpPr>
        <p:spPr>
          <a:xfrm>
            <a:off x="5861050" y="3389312"/>
            <a:ext cx="1587" cy="47625"/>
          </a:xfrm>
          <a:prstGeom prst="straightConnector1">
            <a:avLst/>
          </a:prstGeom>
          <a:noFill/>
          <a:ln cap="flat" cmpd="sng" w="9525">
            <a:solidFill>
              <a:srgbClr val="FFCC00"/>
            </a:solidFill>
            <a:prstDash val="solid"/>
            <a:miter lim="800000"/>
            <a:headEnd len="med" w="med" type="none"/>
            <a:tailEnd len="med" w="med" type="none"/>
          </a:ln>
        </p:spPr>
      </p:cxnSp>
      <p:sp>
        <p:nvSpPr>
          <p:cNvPr id="286" name="Google Shape;286;p19"/>
          <p:cNvSpPr txBox="1"/>
          <p:nvPr/>
        </p:nvSpPr>
        <p:spPr>
          <a:xfrm>
            <a:off x="6384925" y="2989262"/>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87" name="Google Shape;287;p19"/>
          <p:cNvCxnSpPr/>
          <p:nvPr/>
        </p:nvCxnSpPr>
        <p:spPr>
          <a:xfrm rot="10800000">
            <a:off x="6384925" y="2989262"/>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88" name="Google Shape;288;p19"/>
          <p:cNvCxnSpPr/>
          <p:nvPr/>
        </p:nvCxnSpPr>
        <p:spPr>
          <a:xfrm>
            <a:off x="6432550" y="3036887"/>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89" name="Google Shape;289;p19"/>
          <p:cNvCxnSpPr/>
          <p:nvPr/>
        </p:nvCxnSpPr>
        <p:spPr>
          <a:xfrm flipH="1">
            <a:off x="6384925" y="3036887"/>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90" name="Google Shape;290;p19"/>
          <p:cNvCxnSpPr/>
          <p:nvPr/>
        </p:nvCxnSpPr>
        <p:spPr>
          <a:xfrm flipH="1" rot="10800000">
            <a:off x="6432550" y="2989262"/>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91" name="Google Shape;291;p19"/>
          <p:cNvCxnSpPr/>
          <p:nvPr/>
        </p:nvCxnSpPr>
        <p:spPr>
          <a:xfrm flipH="1" rot="10800000">
            <a:off x="6432550" y="2989262"/>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92" name="Google Shape;292;p19"/>
          <p:cNvCxnSpPr/>
          <p:nvPr/>
        </p:nvCxnSpPr>
        <p:spPr>
          <a:xfrm>
            <a:off x="6432550" y="3036887"/>
            <a:ext cx="1587" cy="47625"/>
          </a:xfrm>
          <a:prstGeom prst="straightConnector1">
            <a:avLst/>
          </a:prstGeom>
          <a:noFill/>
          <a:ln cap="flat" cmpd="sng" w="9525">
            <a:solidFill>
              <a:srgbClr val="FFCC00"/>
            </a:solidFill>
            <a:prstDash val="solid"/>
            <a:miter lim="800000"/>
            <a:headEnd len="med" w="med" type="none"/>
            <a:tailEnd len="med" w="med" type="none"/>
          </a:ln>
        </p:spPr>
      </p:cxnSp>
      <p:sp>
        <p:nvSpPr>
          <p:cNvPr id="293" name="Google Shape;293;p19"/>
          <p:cNvSpPr txBox="1"/>
          <p:nvPr/>
        </p:nvSpPr>
        <p:spPr>
          <a:xfrm>
            <a:off x="7234237" y="2522537"/>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94" name="Google Shape;294;p19"/>
          <p:cNvCxnSpPr/>
          <p:nvPr/>
        </p:nvCxnSpPr>
        <p:spPr>
          <a:xfrm rot="10800000">
            <a:off x="7234237" y="2522537"/>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95" name="Google Shape;295;p19"/>
          <p:cNvCxnSpPr/>
          <p:nvPr/>
        </p:nvCxnSpPr>
        <p:spPr>
          <a:xfrm>
            <a:off x="7281862" y="2570162"/>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96" name="Google Shape;296;p19"/>
          <p:cNvCxnSpPr/>
          <p:nvPr/>
        </p:nvCxnSpPr>
        <p:spPr>
          <a:xfrm flipH="1">
            <a:off x="7234237" y="2570162"/>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97" name="Google Shape;297;p19"/>
          <p:cNvCxnSpPr/>
          <p:nvPr/>
        </p:nvCxnSpPr>
        <p:spPr>
          <a:xfrm flipH="1" rot="10800000">
            <a:off x="7281862" y="2522537"/>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98" name="Google Shape;298;p19"/>
          <p:cNvCxnSpPr/>
          <p:nvPr/>
        </p:nvCxnSpPr>
        <p:spPr>
          <a:xfrm flipH="1" rot="10800000">
            <a:off x="7281862" y="2522537"/>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299" name="Google Shape;299;p19"/>
          <p:cNvCxnSpPr/>
          <p:nvPr/>
        </p:nvCxnSpPr>
        <p:spPr>
          <a:xfrm>
            <a:off x="7281862" y="2570162"/>
            <a:ext cx="1587" cy="47625"/>
          </a:xfrm>
          <a:prstGeom prst="straightConnector1">
            <a:avLst/>
          </a:prstGeom>
          <a:noFill/>
          <a:ln cap="flat" cmpd="sng" w="9525">
            <a:solidFill>
              <a:srgbClr val="FFCC00"/>
            </a:solidFill>
            <a:prstDash val="solid"/>
            <a:miter lim="800000"/>
            <a:headEnd len="med" w="med" type="none"/>
            <a:tailEnd len="med" w="med" type="none"/>
          </a:ln>
        </p:spPr>
      </p:cxnSp>
      <p:grpSp>
        <p:nvGrpSpPr>
          <p:cNvPr id="300" name="Google Shape;300;p19"/>
          <p:cNvGrpSpPr/>
          <p:nvPr/>
        </p:nvGrpSpPr>
        <p:grpSpPr>
          <a:xfrm>
            <a:off x="7772400" y="1981200"/>
            <a:ext cx="104775" cy="123825"/>
            <a:chOff x="4437" y="1824"/>
            <a:chExt cx="66" cy="78"/>
          </a:xfrm>
        </p:grpSpPr>
        <p:sp>
          <p:nvSpPr>
            <p:cNvPr id="301" name="Google Shape;301;p19"/>
            <p:cNvSpPr txBox="1"/>
            <p:nvPr/>
          </p:nvSpPr>
          <p:spPr>
            <a:xfrm>
              <a:off x="4437" y="1836"/>
              <a:ext cx="66" cy="66"/>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302" name="Google Shape;302;p19"/>
            <p:cNvCxnSpPr/>
            <p:nvPr/>
          </p:nvCxnSpPr>
          <p:spPr>
            <a:xfrm rot="10800000">
              <a:off x="4437" y="1836"/>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303" name="Google Shape;303;p19"/>
            <p:cNvCxnSpPr/>
            <p:nvPr/>
          </p:nvCxnSpPr>
          <p:spPr>
            <a:xfrm>
              <a:off x="4467" y="1866"/>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304" name="Google Shape;304;p19"/>
            <p:cNvCxnSpPr/>
            <p:nvPr/>
          </p:nvCxnSpPr>
          <p:spPr>
            <a:xfrm flipH="1">
              <a:off x="4437" y="1866"/>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305" name="Google Shape;305;p19"/>
            <p:cNvCxnSpPr/>
            <p:nvPr/>
          </p:nvCxnSpPr>
          <p:spPr>
            <a:xfrm flipH="1" rot="10800000">
              <a:off x="4467" y="1836"/>
              <a:ext cx="30" cy="30"/>
            </a:xfrm>
            <a:prstGeom prst="straightConnector1">
              <a:avLst/>
            </a:prstGeom>
            <a:noFill/>
            <a:ln cap="flat" cmpd="sng" w="9525">
              <a:solidFill>
                <a:srgbClr val="FFCC00"/>
              </a:solidFill>
              <a:prstDash val="solid"/>
              <a:miter lim="800000"/>
              <a:headEnd len="med" w="med" type="none"/>
              <a:tailEnd len="med" w="med" type="none"/>
            </a:ln>
          </p:spPr>
        </p:cxnSp>
        <p:cxnSp>
          <p:nvCxnSpPr>
            <p:cNvPr id="306" name="Google Shape;306;p19"/>
            <p:cNvCxnSpPr/>
            <p:nvPr/>
          </p:nvCxnSpPr>
          <p:spPr>
            <a:xfrm flipH="1" rot="10800000">
              <a:off x="4464" y="1824"/>
              <a:ext cx="1" cy="30"/>
            </a:xfrm>
            <a:prstGeom prst="straightConnector1">
              <a:avLst/>
            </a:prstGeom>
            <a:noFill/>
            <a:ln cap="flat" cmpd="sng" w="9525">
              <a:solidFill>
                <a:srgbClr val="FFCC00"/>
              </a:solidFill>
              <a:prstDash val="solid"/>
              <a:miter lim="800000"/>
              <a:headEnd len="med" w="med" type="none"/>
              <a:tailEnd len="med" w="med" type="none"/>
            </a:ln>
          </p:spPr>
        </p:cxnSp>
        <p:cxnSp>
          <p:nvCxnSpPr>
            <p:cNvPr id="307" name="Google Shape;307;p19"/>
            <p:cNvCxnSpPr/>
            <p:nvPr/>
          </p:nvCxnSpPr>
          <p:spPr>
            <a:xfrm>
              <a:off x="4467" y="1866"/>
              <a:ext cx="1" cy="30"/>
            </a:xfrm>
            <a:prstGeom prst="straightConnector1">
              <a:avLst/>
            </a:prstGeom>
            <a:noFill/>
            <a:ln cap="flat" cmpd="sng" w="9525">
              <a:solidFill>
                <a:srgbClr val="FFCC00"/>
              </a:solidFill>
              <a:prstDash val="solid"/>
              <a:miter lim="800000"/>
              <a:headEnd len="med" w="med" type="none"/>
              <a:tailEnd len="med" w="med" type="none"/>
            </a:ln>
          </p:spPr>
        </p:cxnSp>
      </p:grpSp>
      <p:sp>
        <p:nvSpPr>
          <p:cNvPr id="308" name="Google Shape;308;p19"/>
          <p:cNvSpPr txBox="1"/>
          <p:nvPr/>
        </p:nvSpPr>
        <p:spPr>
          <a:xfrm>
            <a:off x="1295400" y="4114800"/>
            <a:ext cx="254000" cy="27463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10</a:t>
            </a:r>
            <a:endParaRPr/>
          </a:p>
        </p:txBody>
      </p:sp>
      <p:sp>
        <p:nvSpPr>
          <p:cNvPr id="309" name="Google Shape;309;p19"/>
          <p:cNvSpPr txBox="1"/>
          <p:nvPr/>
        </p:nvSpPr>
        <p:spPr>
          <a:xfrm>
            <a:off x="1295400" y="2819400"/>
            <a:ext cx="254000" cy="27463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30</a:t>
            </a:r>
            <a:endParaRPr/>
          </a:p>
        </p:txBody>
      </p:sp>
      <p:sp>
        <p:nvSpPr>
          <p:cNvPr id="310" name="Google Shape;310;p19"/>
          <p:cNvSpPr txBox="1"/>
          <p:nvPr/>
        </p:nvSpPr>
        <p:spPr>
          <a:xfrm>
            <a:off x="1295400" y="1371600"/>
            <a:ext cx="254000" cy="27463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50</a:t>
            </a:r>
            <a:endParaRPr/>
          </a:p>
        </p:txBody>
      </p:sp>
      <p:sp>
        <p:nvSpPr>
          <p:cNvPr id="311" name="Google Shape;311;p19"/>
          <p:cNvSpPr txBox="1"/>
          <p:nvPr/>
        </p:nvSpPr>
        <p:spPr>
          <a:xfrm>
            <a:off x="2286000" y="5181600"/>
            <a:ext cx="254000" cy="27463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40</a:t>
            </a:r>
            <a:endParaRPr/>
          </a:p>
        </p:txBody>
      </p:sp>
      <p:sp>
        <p:nvSpPr>
          <p:cNvPr id="312" name="Google Shape;312;p19"/>
          <p:cNvSpPr txBox="1"/>
          <p:nvPr/>
        </p:nvSpPr>
        <p:spPr>
          <a:xfrm>
            <a:off x="3048000" y="5181600"/>
            <a:ext cx="254000" cy="27463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80</a:t>
            </a:r>
            <a:endParaRPr/>
          </a:p>
        </p:txBody>
      </p:sp>
      <p:sp>
        <p:nvSpPr>
          <p:cNvPr id="313" name="Google Shape;313;p19"/>
          <p:cNvSpPr txBox="1"/>
          <p:nvPr/>
        </p:nvSpPr>
        <p:spPr>
          <a:xfrm>
            <a:off x="3810000" y="5181600"/>
            <a:ext cx="381000" cy="27463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120</a:t>
            </a:r>
            <a:endParaRPr/>
          </a:p>
        </p:txBody>
      </p:sp>
      <p:sp>
        <p:nvSpPr>
          <p:cNvPr id="314" name="Google Shape;314;p19"/>
          <p:cNvSpPr txBox="1"/>
          <p:nvPr/>
        </p:nvSpPr>
        <p:spPr>
          <a:xfrm>
            <a:off x="4572000" y="5181600"/>
            <a:ext cx="381000" cy="27463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160</a:t>
            </a:r>
            <a:endParaRPr/>
          </a:p>
        </p:txBody>
      </p:sp>
      <p:sp>
        <p:nvSpPr>
          <p:cNvPr id="315" name="Google Shape;315;p19"/>
          <p:cNvSpPr txBox="1"/>
          <p:nvPr/>
        </p:nvSpPr>
        <p:spPr>
          <a:xfrm>
            <a:off x="5410200" y="5181600"/>
            <a:ext cx="609600" cy="27463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200</a:t>
            </a:r>
            <a:endParaRPr/>
          </a:p>
        </p:txBody>
      </p:sp>
      <p:sp>
        <p:nvSpPr>
          <p:cNvPr id="316" name="Google Shape;316;p19"/>
          <p:cNvSpPr txBox="1"/>
          <p:nvPr/>
        </p:nvSpPr>
        <p:spPr>
          <a:xfrm>
            <a:off x="6248400" y="5181600"/>
            <a:ext cx="381000" cy="27463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240</a:t>
            </a:r>
            <a:endParaRPr/>
          </a:p>
        </p:txBody>
      </p:sp>
      <p:sp>
        <p:nvSpPr>
          <p:cNvPr id="317" name="Google Shape;317;p19"/>
          <p:cNvSpPr txBox="1"/>
          <p:nvPr/>
        </p:nvSpPr>
        <p:spPr>
          <a:xfrm>
            <a:off x="7086600" y="5181600"/>
            <a:ext cx="381000" cy="27463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280</a:t>
            </a:r>
            <a:endParaRPr/>
          </a:p>
        </p:txBody>
      </p:sp>
      <p:sp>
        <p:nvSpPr>
          <p:cNvPr id="318" name="Google Shape;318;p19"/>
          <p:cNvSpPr txBox="1"/>
          <p:nvPr/>
        </p:nvSpPr>
        <p:spPr>
          <a:xfrm>
            <a:off x="7848600" y="5181600"/>
            <a:ext cx="381000" cy="27463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800"/>
              <a:buFont typeface="Arial"/>
              <a:buNone/>
            </a:pPr>
            <a:r>
              <a:rPr b="1" i="0" lang="en-US" sz="1800" u="none">
                <a:solidFill>
                  <a:schemeClr val="lt1"/>
                </a:solidFill>
                <a:latin typeface="Arial"/>
                <a:ea typeface="Arial"/>
                <a:cs typeface="Arial"/>
                <a:sym typeface="Arial"/>
              </a:rPr>
              <a:t>320</a:t>
            </a:r>
            <a:endParaRPr/>
          </a:p>
        </p:txBody>
      </p:sp>
      <p:sp>
        <p:nvSpPr>
          <p:cNvPr id="319" name="Google Shape;319;p19"/>
          <p:cNvSpPr txBox="1"/>
          <p:nvPr/>
        </p:nvSpPr>
        <p:spPr>
          <a:xfrm>
            <a:off x="1905000" y="4724400"/>
            <a:ext cx="8382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NIG</a:t>
            </a:r>
            <a:endParaRPr/>
          </a:p>
        </p:txBody>
      </p:sp>
      <p:sp>
        <p:nvSpPr>
          <p:cNvPr id="320" name="Google Shape;320;p19"/>
          <p:cNvSpPr txBox="1"/>
          <p:nvPr/>
        </p:nvSpPr>
        <p:spPr>
          <a:xfrm>
            <a:off x="1600200" y="4267200"/>
            <a:ext cx="838200" cy="3365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600"/>
              <a:buFont typeface="Arial"/>
              <a:buNone/>
            </a:pPr>
            <a:r>
              <a:rPr b="1" i="0" lang="en-US" sz="1600" u="none">
                <a:solidFill>
                  <a:schemeClr val="lt1"/>
                </a:solidFill>
                <a:latin typeface="Arial"/>
                <a:ea typeface="Arial"/>
                <a:cs typeface="Arial"/>
                <a:sym typeface="Arial"/>
              </a:rPr>
              <a:t>JAP</a:t>
            </a:r>
            <a:endParaRPr/>
          </a:p>
        </p:txBody>
      </p:sp>
      <p:sp>
        <p:nvSpPr>
          <p:cNvPr id="321" name="Google Shape;321;p19"/>
          <p:cNvSpPr txBox="1"/>
          <p:nvPr/>
        </p:nvSpPr>
        <p:spPr>
          <a:xfrm>
            <a:off x="7848600" y="1905000"/>
            <a:ext cx="6096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NZ</a:t>
            </a:r>
            <a:endParaRPr/>
          </a:p>
        </p:txBody>
      </p:sp>
      <p:sp>
        <p:nvSpPr>
          <p:cNvPr id="322" name="Google Shape;322;p19"/>
          <p:cNvSpPr txBox="1"/>
          <p:nvPr/>
        </p:nvSpPr>
        <p:spPr>
          <a:xfrm>
            <a:off x="7239000" y="2438400"/>
            <a:ext cx="9144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  USA</a:t>
            </a:r>
            <a:endParaRPr/>
          </a:p>
        </p:txBody>
      </p:sp>
      <p:sp>
        <p:nvSpPr>
          <p:cNvPr id="323" name="Google Shape;323;p19"/>
          <p:cNvSpPr txBox="1"/>
          <p:nvPr/>
        </p:nvSpPr>
        <p:spPr>
          <a:xfrm>
            <a:off x="6477000" y="2819400"/>
            <a:ext cx="7620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CAN</a:t>
            </a:r>
            <a:endParaRPr/>
          </a:p>
        </p:txBody>
      </p:sp>
      <p:sp>
        <p:nvSpPr>
          <p:cNvPr id="324" name="Google Shape;324;p19"/>
          <p:cNvSpPr txBox="1"/>
          <p:nvPr/>
        </p:nvSpPr>
        <p:spPr>
          <a:xfrm>
            <a:off x="5943600" y="3200400"/>
            <a:ext cx="8382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UK</a:t>
            </a:r>
            <a:endParaRPr/>
          </a:p>
        </p:txBody>
      </p:sp>
      <p:sp>
        <p:nvSpPr>
          <p:cNvPr id="325" name="Google Shape;325;p19"/>
          <p:cNvSpPr txBox="1"/>
          <p:nvPr/>
        </p:nvSpPr>
        <p:spPr>
          <a:xfrm>
            <a:off x="4800600" y="3022600"/>
            <a:ext cx="6096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 DEN</a:t>
            </a:r>
            <a:endParaRPr/>
          </a:p>
        </p:txBody>
      </p:sp>
      <p:sp>
        <p:nvSpPr>
          <p:cNvPr id="326" name="Google Shape;326;p19"/>
          <p:cNvSpPr txBox="1"/>
          <p:nvPr/>
        </p:nvSpPr>
        <p:spPr>
          <a:xfrm>
            <a:off x="5181600" y="4191000"/>
            <a:ext cx="8382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DDR</a:t>
            </a:r>
            <a:endParaRPr/>
          </a:p>
        </p:txBody>
      </p:sp>
      <p:sp>
        <p:nvSpPr>
          <p:cNvPr id="327" name="Google Shape;327;p19"/>
          <p:cNvSpPr txBox="1"/>
          <p:nvPr/>
        </p:nvSpPr>
        <p:spPr>
          <a:xfrm>
            <a:off x="5365750" y="3962400"/>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328" name="Google Shape;328;p19"/>
          <p:cNvCxnSpPr/>
          <p:nvPr/>
        </p:nvCxnSpPr>
        <p:spPr>
          <a:xfrm rot="10800000">
            <a:off x="5365750" y="39624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329" name="Google Shape;329;p19"/>
          <p:cNvCxnSpPr/>
          <p:nvPr/>
        </p:nvCxnSpPr>
        <p:spPr>
          <a:xfrm flipH="1" rot="10800000">
            <a:off x="5413375" y="39624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330" name="Google Shape;330;p19"/>
          <p:cNvCxnSpPr/>
          <p:nvPr/>
        </p:nvCxnSpPr>
        <p:spPr>
          <a:xfrm flipH="1" rot="10800000">
            <a:off x="5413375" y="3962400"/>
            <a:ext cx="1587" cy="47625"/>
          </a:xfrm>
          <a:prstGeom prst="straightConnector1">
            <a:avLst/>
          </a:prstGeom>
          <a:noFill/>
          <a:ln cap="flat" cmpd="sng" w="9525">
            <a:solidFill>
              <a:srgbClr val="FFCC00"/>
            </a:solidFill>
            <a:prstDash val="solid"/>
            <a:miter lim="800000"/>
            <a:headEnd len="med" w="med" type="none"/>
            <a:tailEnd len="med" w="med" type="none"/>
          </a:ln>
        </p:spPr>
      </p:cxnSp>
      <p:sp>
        <p:nvSpPr>
          <p:cNvPr id="331" name="Google Shape;331;p19"/>
          <p:cNvSpPr txBox="1"/>
          <p:nvPr/>
        </p:nvSpPr>
        <p:spPr>
          <a:xfrm>
            <a:off x="5699125" y="4143375"/>
            <a:ext cx="104775" cy="104775"/>
          </a:xfrm>
          <a:prstGeom prst="rect">
            <a:avLst/>
          </a:pr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332" name="Google Shape;332;p19"/>
          <p:cNvCxnSpPr/>
          <p:nvPr/>
        </p:nvCxnSpPr>
        <p:spPr>
          <a:xfrm rot="10800000">
            <a:off x="5699125" y="41433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333" name="Google Shape;333;p19"/>
          <p:cNvCxnSpPr/>
          <p:nvPr/>
        </p:nvCxnSpPr>
        <p:spPr>
          <a:xfrm>
            <a:off x="5746750" y="41910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334" name="Google Shape;334;p19"/>
          <p:cNvCxnSpPr/>
          <p:nvPr/>
        </p:nvCxnSpPr>
        <p:spPr>
          <a:xfrm flipH="1">
            <a:off x="5699125" y="4191000"/>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335" name="Google Shape;335;p19"/>
          <p:cNvCxnSpPr/>
          <p:nvPr/>
        </p:nvCxnSpPr>
        <p:spPr>
          <a:xfrm flipH="1" rot="10800000">
            <a:off x="5746750" y="4143375"/>
            <a:ext cx="47625"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336" name="Google Shape;336;p19"/>
          <p:cNvCxnSpPr/>
          <p:nvPr/>
        </p:nvCxnSpPr>
        <p:spPr>
          <a:xfrm flipH="1" rot="10800000">
            <a:off x="5715000" y="4116387"/>
            <a:ext cx="1587" cy="47625"/>
          </a:xfrm>
          <a:prstGeom prst="straightConnector1">
            <a:avLst/>
          </a:prstGeom>
          <a:noFill/>
          <a:ln cap="flat" cmpd="sng" w="9525">
            <a:solidFill>
              <a:srgbClr val="FFCC00"/>
            </a:solidFill>
            <a:prstDash val="solid"/>
            <a:miter lim="800000"/>
            <a:headEnd len="med" w="med" type="none"/>
            <a:tailEnd len="med" w="med" type="none"/>
          </a:ln>
        </p:spPr>
      </p:cxnSp>
      <p:cxnSp>
        <p:nvCxnSpPr>
          <p:cNvPr id="337" name="Google Shape;337;p19"/>
          <p:cNvCxnSpPr/>
          <p:nvPr/>
        </p:nvCxnSpPr>
        <p:spPr>
          <a:xfrm>
            <a:off x="5746750" y="4191000"/>
            <a:ext cx="1587" cy="47625"/>
          </a:xfrm>
          <a:prstGeom prst="straightConnector1">
            <a:avLst/>
          </a:prstGeom>
          <a:noFill/>
          <a:ln cap="flat" cmpd="sng" w="9525">
            <a:solidFill>
              <a:srgbClr val="FFCC00"/>
            </a:solidFill>
            <a:prstDash val="solid"/>
            <a:miter lim="800000"/>
            <a:headEnd len="med" w="med" type="none"/>
            <a:tailEnd len="med" w="med" type="none"/>
          </a:ln>
        </p:spPr>
      </p:cxnSp>
      <p:sp>
        <p:nvSpPr>
          <p:cNvPr id="338" name="Google Shape;338;p19"/>
          <p:cNvSpPr txBox="1"/>
          <p:nvPr/>
        </p:nvSpPr>
        <p:spPr>
          <a:xfrm>
            <a:off x="5807075" y="4049712"/>
            <a:ext cx="481012"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ICE</a:t>
            </a:r>
            <a:endParaRPr/>
          </a:p>
        </p:txBody>
      </p:sp>
      <p:sp>
        <p:nvSpPr>
          <p:cNvPr id="339" name="Google Shape;339;p19"/>
          <p:cNvSpPr txBox="1"/>
          <p:nvPr/>
        </p:nvSpPr>
        <p:spPr>
          <a:xfrm>
            <a:off x="5441950" y="3860800"/>
            <a:ext cx="549275"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FDR</a:t>
            </a:r>
            <a:endParaRPr/>
          </a:p>
        </p:txBody>
      </p:sp>
      <p:sp>
        <p:nvSpPr>
          <p:cNvPr id="340" name="Google Shape;340;p19"/>
          <p:cNvSpPr txBox="1"/>
          <p:nvPr/>
        </p:nvSpPr>
        <p:spPr>
          <a:xfrm>
            <a:off x="3200400" y="4724400"/>
            <a:ext cx="10668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COL</a:t>
            </a:r>
            <a:endParaRPr/>
          </a:p>
        </p:txBody>
      </p:sp>
      <p:sp>
        <p:nvSpPr>
          <p:cNvPr id="341" name="Google Shape;341;p19"/>
          <p:cNvSpPr txBox="1"/>
          <p:nvPr/>
        </p:nvSpPr>
        <p:spPr>
          <a:xfrm>
            <a:off x="4495800" y="3403600"/>
            <a:ext cx="59055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SWE</a:t>
            </a:r>
            <a:endParaRPr/>
          </a:p>
        </p:txBody>
      </p:sp>
      <p:sp>
        <p:nvSpPr>
          <p:cNvPr id="342" name="Google Shape;342;p19"/>
          <p:cNvSpPr txBox="1"/>
          <p:nvPr/>
        </p:nvSpPr>
        <p:spPr>
          <a:xfrm>
            <a:off x="4724400" y="3632200"/>
            <a:ext cx="53975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NET</a:t>
            </a:r>
            <a:endParaRPr/>
          </a:p>
        </p:txBody>
      </p:sp>
      <p:sp>
        <p:nvSpPr>
          <p:cNvPr id="343" name="Google Shape;343;p19"/>
          <p:cNvSpPr txBox="1"/>
          <p:nvPr/>
        </p:nvSpPr>
        <p:spPr>
          <a:xfrm>
            <a:off x="4114800" y="3784600"/>
            <a:ext cx="530225"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 ISR</a:t>
            </a:r>
            <a:endParaRPr/>
          </a:p>
        </p:txBody>
      </p:sp>
      <p:sp>
        <p:nvSpPr>
          <p:cNvPr id="344" name="Google Shape;344;p19"/>
          <p:cNvSpPr txBox="1"/>
          <p:nvPr/>
        </p:nvSpPr>
        <p:spPr>
          <a:xfrm>
            <a:off x="3276600" y="3860800"/>
            <a:ext cx="579437"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NOR</a:t>
            </a:r>
            <a:endParaRPr/>
          </a:p>
        </p:txBody>
      </p:sp>
      <p:sp>
        <p:nvSpPr>
          <p:cNvPr id="345" name="Google Shape;345;p19"/>
          <p:cNvSpPr txBox="1"/>
          <p:nvPr/>
        </p:nvSpPr>
        <p:spPr>
          <a:xfrm>
            <a:off x="4419600" y="4394200"/>
            <a:ext cx="481012"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 PR</a:t>
            </a:r>
            <a:endParaRPr/>
          </a:p>
        </p:txBody>
      </p:sp>
      <p:sp>
        <p:nvSpPr>
          <p:cNvPr id="346" name="Google Shape;346;p19"/>
          <p:cNvSpPr txBox="1"/>
          <p:nvPr/>
        </p:nvSpPr>
        <p:spPr>
          <a:xfrm>
            <a:off x="4708525" y="4495800"/>
            <a:ext cx="65405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POL</a:t>
            </a:r>
            <a:endParaRPr/>
          </a:p>
        </p:txBody>
      </p:sp>
      <p:sp>
        <p:nvSpPr>
          <p:cNvPr id="347" name="Google Shape;347;p19"/>
          <p:cNvSpPr txBox="1"/>
          <p:nvPr/>
        </p:nvSpPr>
        <p:spPr>
          <a:xfrm>
            <a:off x="4648200" y="4648200"/>
            <a:ext cx="7620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HUN</a:t>
            </a:r>
            <a:endParaRPr/>
          </a:p>
        </p:txBody>
      </p:sp>
      <p:sp>
        <p:nvSpPr>
          <p:cNvPr id="348" name="Google Shape;348;p19"/>
          <p:cNvSpPr txBox="1"/>
          <p:nvPr/>
        </p:nvSpPr>
        <p:spPr>
          <a:xfrm>
            <a:off x="3810000" y="4191000"/>
            <a:ext cx="6858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FIN</a:t>
            </a:r>
            <a:endParaRPr/>
          </a:p>
        </p:txBody>
      </p:sp>
      <p:sp>
        <p:nvSpPr>
          <p:cNvPr id="349" name="Google Shape;349;p19"/>
          <p:cNvSpPr txBox="1"/>
          <p:nvPr/>
        </p:nvSpPr>
        <p:spPr>
          <a:xfrm>
            <a:off x="3733800" y="4470400"/>
            <a:ext cx="6477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 ROM</a:t>
            </a:r>
            <a:endParaRPr/>
          </a:p>
        </p:txBody>
      </p:sp>
      <p:sp>
        <p:nvSpPr>
          <p:cNvPr id="350" name="Google Shape;350;p19"/>
          <p:cNvSpPr txBox="1"/>
          <p:nvPr/>
        </p:nvSpPr>
        <p:spPr>
          <a:xfrm>
            <a:off x="3124200" y="4495800"/>
            <a:ext cx="57785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 CHI</a:t>
            </a:r>
            <a:endParaRPr/>
          </a:p>
        </p:txBody>
      </p:sp>
      <p:sp>
        <p:nvSpPr>
          <p:cNvPr id="351" name="Google Shape;351;p19"/>
          <p:cNvSpPr txBox="1"/>
          <p:nvPr/>
        </p:nvSpPr>
        <p:spPr>
          <a:xfrm>
            <a:off x="2286000" y="4318000"/>
            <a:ext cx="569912"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YUG</a:t>
            </a:r>
            <a:endParaRPr/>
          </a:p>
        </p:txBody>
      </p:sp>
      <p:sp>
        <p:nvSpPr>
          <p:cNvPr id="352" name="Google Shape;352;p19"/>
          <p:cNvSpPr txBox="1"/>
          <p:nvPr/>
        </p:nvSpPr>
        <p:spPr>
          <a:xfrm>
            <a:off x="2819400" y="4013200"/>
            <a:ext cx="5588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400"/>
              <a:buFont typeface="Arial"/>
              <a:buNone/>
            </a:pPr>
            <a:r>
              <a:rPr b="1" i="0" lang="en-US" sz="1400" u="none">
                <a:solidFill>
                  <a:schemeClr val="lt1"/>
                </a:solidFill>
                <a:latin typeface="Arial"/>
                <a:ea typeface="Arial"/>
                <a:cs typeface="Arial"/>
                <a:sym typeface="Arial"/>
              </a:rPr>
              <a:t>JAM</a:t>
            </a:r>
            <a:endParaRPr/>
          </a:p>
        </p:txBody>
      </p:sp>
      <p:sp>
        <p:nvSpPr>
          <p:cNvPr id="353" name="Google Shape;353;p19"/>
          <p:cNvSpPr txBox="1"/>
          <p:nvPr/>
        </p:nvSpPr>
        <p:spPr>
          <a:xfrm>
            <a:off x="2057400" y="5486400"/>
            <a:ext cx="66294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PER CAPITA DAILY MEAT CONSUMPTION- GRAMS</a:t>
            </a:r>
            <a:endParaRPr/>
          </a:p>
        </p:txBody>
      </p:sp>
      <p:sp>
        <p:nvSpPr>
          <p:cNvPr id="354" name="Google Shape;354;p19"/>
          <p:cNvSpPr txBox="1"/>
          <p:nvPr/>
        </p:nvSpPr>
        <p:spPr>
          <a:xfrm rot="-5400000">
            <a:off x="-1325562" y="2925762"/>
            <a:ext cx="4267200" cy="8540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COLON CANCER INCIDENCE </a:t>
            </a:r>
            <a:endParaRPr/>
          </a:p>
          <a:p>
            <a:pPr indent="0" lvl="0" marL="0" marR="0" rtl="0" algn="ctr">
              <a:lnSpc>
                <a:spcPct val="100000"/>
              </a:lnSpc>
              <a:spcBef>
                <a:spcPts val="100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100,000  WOMEN / YEAR</a:t>
            </a:r>
            <a:endParaRPr/>
          </a:p>
        </p:txBody>
      </p:sp>
      <p:sp>
        <p:nvSpPr>
          <p:cNvPr id="355" name="Google Shape;355;p19"/>
          <p:cNvSpPr txBox="1"/>
          <p:nvPr/>
        </p:nvSpPr>
        <p:spPr>
          <a:xfrm>
            <a:off x="1949450" y="6096000"/>
            <a:ext cx="71945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1" lang="en-US" sz="1800" u="none">
                <a:solidFill>
                  <a:schemeClr val="lt1"/>
                </a:solidFill>
                <a:latin typeface="Arial"/>
                <a:ea typeface="Arial"/>
                <a:cs typeface="Arial"/>
                <a:sym typeface="Arial"/>
              </a:rPr>
              <a:t>Figure adapted from W. Willett, nutritional epidemiology 2nd ed. 1998</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5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6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p2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Ecological studies</a:t>
            </a:r>
            <a:endParaRPr/>
          </a:p>
        </p:txBody>
      </p:sp>
      <p:sp>
        <p:nvSpPr>
          <p:cNvPr id="362" name="Google Shape;362;p20"/>
          <p:cNvSpPr txBox="1"/>
          <p:nvPr/>
        </p:nvSpPr>
        <p:spPr>
          <a:xfrm>
            <a:off x="304800" y="1143000"/>
            <a:ext cx="29718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1" lang="en-US" sz="2800" u="none">
                <a:solidFill>
                  <a:schemeClr val="lt1"/>
                </a:solidFill>
                <a:latin typeface="Arial"/>
                <a:ea typeface="Arial"/>
                <a:cs typeface="Arial"/>
                <a:sym typeface="Arial"/>
              </a:rPr>
              <a:t>Strengths</a:t>
            </a:r>
            <a:endParaRPr/>
          </a:p>
        </p:txBody>
      </p:sp>
      <p:sp>
        <p:nvSpPr>
          <p:cNvPr id="363" name="Google Shape;363;p20"/>
          <p:cNvSpPr txBox="1"/>
          <p:nvPr/>
        </p:nvSpPr>
        <p:spPr>
          <a:xfrm>
            <a:off x="304800" y="2743200"/>
            <a:ext cx="25146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1" lang="en-US" sz="2800" u="none">
                <a:solidFill>
                  <a:schemeClr val="lt1"/>
                </a:solidFill>
                <a:latin typeface="Arial"/>
                <a:ea typeface="Arial"/>
                <a:cs typeface="Arial"/>
                <a:sym typeface="Arial"/>
              </a:rPr>
              <a:t>Weaknesses</a:t>
            </a:r>
            <a:endParaRPr/>
          </a:p>
        </p:txBody>
      </p:sp>
      <p:sp>
        <p:nvSpPr>
          <p:cNvPr id="364" name="Google Shape;364;p20"/>
          <p:cNvSpPr txBox="1"/>
          <p:nvPr/>
        </p:nvSpPr>
        <p:spPr>
          <a:xfrm>
            <a:off x="228600" y="1676400"/>
            <a:ext cx="8702675" cy="822325"/>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 Quick and inexpensive since readily available records are used.</a:t>
            </a:r>
            <a:endParaRPr/>
          </a:p>
        </p:txBody>
      </p:sp>
      <p:sp>
        <p:nvSpPr>
          <p:cNvPr id="365" name="Google Shape;365;p20"/>
          <p:cNvSpPr txBox="1"/>
          <p:nvPr/>
        </p:nvSpPr>
        <p:spPr>
          <a:xfrm>
            <a:off x="304800" y="3505200"/>
            <a:ext cx="8610600" cy="3317875"/>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 Inability to link exposure with disease in particular individuals. ” NO CAUSE-EFFECT relationship can be established”.</a:t>
            </a:r>
            <a:endParaRPr/>
          </a:p>
          <a:p>
            <a:pPr indent="0" lvl="0" marL="0" marR="0" rtl="0" algn="l">
              <a:lnSpc>
                <a:spcPct val="100000"/>
              </a:lnSpc>
              <a:spcBef>
                <a:spcPts val="0"/>
              </a:spcBef>
              <a:spcAft>
                <a:spcPts val="0"/>
              </a:spcAft>
              <a:buClr>
                <a:schemeClr val="dk1"/>
              </a:buClr>
              <a:buSzPts val="2000"/>
              <a:buFont typeface="Arial"/>
              <a:buNone/>
            </a:pPr>
            <a:r>
              <a:t/>
            </a:r>
            <a:endParaRPr b="1" i="0" sz="2000" u="none">
              <a:solidFill>
                <a:srgbClr val="FFCC00"/>
              </a:solidFill>
              <a:latin typeface="Arial"/>
              <a:ea typeface="Arial"/>
              <a:cs typeface="Arial"/>
              <a:sym typeface="Arial"/>
            </a:endParaRPr>
          </a:p>
          <a:p>
            <a:pPr indent="-152400" lvl="0" marL="0" marR="0" rtl="0" algn="l">
              <a:lnSpc>
                <a:spcPct val="100000"/>
              </a:lnSpc>
              <a:spcBef>
                <a:spcPts val="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 Other determinants of disease may vary between areas compared ( cannot control for confounding variables).</a:t>
            </a:r>
            <a:endParaRPr/>
          </a:p>
          <a:p>
            <a:pPr indent="0" lvl="0" marL="0" marR="0" rtl="0" algn="l">
              <a:lnSpc>
                <a:spcPct val="100000"/>
              </a:lnSpc>
              <a:spcBef>
                <a:spcPts val="0"/>
              </a:spcBef>
              <a:spcAft>
                <a:spcPts val="0"/>
              </a:spcAft>
              <a:buClr>
                <a:schemeClr val="dk1"/>
              </a:buClr>
              <a:buSzPts val="2400"/>
              <a:buFont typeface="Arial"/>
              <a:buNone/>
            </a:pPr>
            <a:r>
              <a:t/>
            </a:r>
            <a:endParaRPr b="0" i="0" sz="2400" u="none">
              <a:solidFill>
                <a:srgbClr val="FFCC00"/>
              </a:solidFill>
              <a:latin typeface="Arial"/>
              <a:ea typeface="Arial"/>
              <a:cs typeface="Arial"/>
              <a:sym typeface="Arial"/>
            </a:endParaRPr>
          </a:p>
          <a:p>
            <a:pPr indent="-152400" lvl="0" marL="0" marR="0" rtl="0" algn="l">
              <a:lnSpc>
                <a:spcPct val="100000"/>
              </a:lnSpc>
              <a:spcBef>
                <a:spcPts val="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Data represents average exposure levels rather than actual individual values.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5">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21"/>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Case reports and case series</a:t>
            </a:r>
            <a:endParaRPr/>
          </a:p>
        </p:txBody>
      </p:sp>
      <p:sp>
        <p:nvSpPr>
          <p:cNvPr id="371" name="Google Shape;371;p21"/>
          <p:cNvSpPr txBox="1"/>
          <p:nvPr>
            <p:ph idx="1" type="body"/>
          </p:nvPr>
        </p:nvSpPr>
        <p:spPr>
          <a:xfrm>
            <a:off x="457200" y="1143000"/>
            <a:ext cx="8229600" cy="7620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2400"/>
              <a:buFont typeface="Arial"/>
              <a:buChar char="•"/>
            </a:pPr>
            <a:r>
              <a:rPr b="0" i="0" lang="en-US" sz="2400" u="none">
                <a:solidFill>
                  <a:schemeClr val="lt1"/>
                </a:solidFill>
                <a:latin typeface="Arial"/>
                <a:ea typeface="Arial"/>
                <a:cs typeface="Arial"/>
                <a:sym typeface="Arial"/>
              </a:rPr>
              <a:t>Describe the experience of a single patient or a group of patients with a similar diagnosis.</a:t>
            </a:r>
            <a:endParaRPr/>
          </a:p>
        </p:txBody>
      </p:sp>
      <p:sp>
        <p:nvSpPr>
          <p:cNvPr id="372" name="Google Shape;372;p21"/>
          <p:cNvSpPr txBox="1"/>
          <p:nvPr/>
        </p:nvSpPr>
        <p:spPr>
          <a:xfrm>
            <a:off x="228600" y="2133600"/>
            <a:ext cx="27432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1" lang="en-US" sz="2800" u="sng">
                <a:solidFill>
                  <a:srgbClr val="FFCC00"/>
                </a:solidFill>
                <a:latin typeface="Arial"/>
                <a:ea typeface="Arial"/>
                <a:cs typeface="Arial"/>
                <a:sym typeface="Arial"/>
              </a:rPr>
              <a:t>Case reports</a:t>
            </a:r>
            <a:endParaRPr/>
          </a:p>
        </p:txBody>
      </p:sp>
      <p:sp>
        <p:nvSpPr>
          <p:cNvPr id="373" name="Google Shape;373;p21"/>
          <p:cNvSpPr txBox="1"/>
          <p:nvPr/>
        </p:nvSpPr>
        <p:spPr>
          <a:xfrm>
            <a:off x="304800" y="2743200"/>
            <a:ext cx="8458200" cy="1370012"/>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0" i="0" lang="en-US" sz="2400" u="none">
                <a:solidFill>
                  <a:schemeClr val="lt1"/>
                </a:solidFill>
                <a:latin typeface="Arial"/>
                <a:ea typeface="Arial"/>
                <a:cs typeface="Arial"/>
                <a:sym typeface="Arial"/>
              </a:rPr>
              <a:t> Document unusual medical occurrences. </a:t>
            </a:r>
            <a:endParaRPr/>
          </a:p>
          <a:p>
            <a:pPr indent="-152400" lvl="0" marL="0" marR="0" rtl="0" algn="l">
              <a:lnSpc>
                <a:spcPct val="100000"/>
              </a:lnSpc>
              <a:spcBef>
                <a:spcPts val="1200"/>
              </a:spcBef>
              <a:spcAft>
                <a:spcPts val="0"/>
              </a:spcAft>
              <a:buClr>
                <a:schemeClr val="lt1"/>
              </a:buClr>
              <a:buSzPts val="2400"/>
              <a:buFont typeface="Arial"/>
              <a:buChar char="•"/>
            </a:pPr>
            <a:r>
              <a:rPr b="0" i="0" lang="en-US" sz="2400" u="none">
                <a:solidFill>
                  <a:schemeClr val="lt1"/>
                </a:solidFill>
                <a:latin typeface="Arial"/>
                <a:ea typeface="Arial"/>
                <a:cs typeface="Arial"/>
                <a:sym typeface="Arial"/>
              </a:rPr>
              <a:t> Represent the first clues in the identification of new diseases or adverse effects of exposures.</a:t>
            </a:r>
            <a:endParaRPr/>
          </a:p>
        </p:txBody>
      </p:sp>
      <p:sp>
        <p:nvSpPr>
          <p:cNvPr id="374" name="Google Shape;374;p21"/>
          <p:cNvSpPr txBox="1"/>
          <p:nvPr/>
        </p:nvSpPr>
        <p:spPr>
          <a:xfrm>
            <a:off x="228600" y="4419600"/>
            <a:ext cx="32004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1" lang="en-US" sz="2800" u="sng">
                <a:solidFill>
                  <a:srgbClr val="FFCC00"/>
                </a:solidFill>
                <a:latin typeface="Arial"/>
                <a:ea typeface="Arial"/>
                <a:cs typeface="Arial"/>
                <a:sym typeface="Arial"/>
              </a:rPr>
              <a:t>Case series</a:t>
            </a:r>
            <a:endParaRPr/>
          </a:p>
        </p:txBody>
      </p:sp>
      <p:sp>
        <p:nvSpPr>
          <p:cNvPr id="375" name="Google Shape;375;p21"/>
          <p:cNvSpPr txBox="1"/>
          <p:nvPr/>
        </p:nvSpPr>
        <p:spPr>
          <a:xfrm>
            <a:off x="228600" y="5105400"/>
            <a:ext cx="8686800" cy="1754187"/>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0" i="0" lang="en-US" sz="2400" u="none">
                <a:solidFill>
                  <a:schemeClr val="lt1"/>
                </a:solidFill>
                <a:latin typeface="Arial"/>
                <a:ea typeface="Arial"/>
                <a:cs typeface="Arial"/>
                <a:sym typeface="Arial"/>
              </a:rPr>
              <a:t> Collections of individual case reports  which may occur within a fairly short period of time.</a:t>
            </a:r>
            <a:endParaRPr/>
          </a:p>
          <a:p>
            <a:pPr indent="-152400" lvl="0" marL="0" marR="0" rtl="0" algn="l">
              <a:lnSpc>
                <a:spcPct val="100000"/>
              </a:lnSpc>
              <a:spcBef>
                <a:spcPts val="1200"/>
              </a:spcBef>
              <a:spcAft>
                <a:spcPts val="0"/>
              </a:spcAft>
              <a:buClr>
                <a:schemeClr val="lt1"/>
              </a:buClr>
              <a:buSzPts val="2400"/>
              <a:buFont typeface="Arial"/>
              <a:buChar char="•"/>
            </a:pPr>
            <a:r>
              <a:rPr b="0" i="0" lang="en-US" sz="2400" u="none">
                <a:solidFill>
                  <a:schemeClr val="lt1"/>
                </a:solidFill>
                <a:latin typeface="Arial"/>
                <a:ea typeface="Arial"/>
                <a:cs typeface="Arial"/>
                <a:sym typeface="Arial"/>
              </a:rPr>
              <a:t> Historically has often been used as an early means to identify the begining or the presence of an epidemic.</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5">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2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a:p>
            <a:pPr indent="-342900" lvl="0" marL="342900" rtl="0" algn="l">
              <a:lnSpc>
                <a:spcPct val="100000"/>
              </a:lnSpc>
              <a:spcBef>
                <a:spcPts val="64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a:p>
            <a:pPr indent="-139700" lvl="0" marL="342900" rtl="0" algn="l">
              <a:spcBef>
                <a:spcPts val="64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pic>
        <p:nvPicPr>
          <p:cNvPr descr="series" id="381" name="Google Shape;381;p22"/>
          <p:cNvPicPr preferRelativeResize="0"/>
          <p:nvPr/>
        </p:nvPicPr>
        <p:blipFill rotWithShape="1">
          <a:blip r:embed="rId3">
            <a:alphaModFix/>
          </a:blip>
          <a:srcRect b="0" l="0" r="0" t="0"/>
          <a:stretch/>
        </p:blipFill>
        <p:spPr>
          <a:xfrm>
            <a:off x="838200" y="2667000"/>
            <a:ext cx="7772400" cy="3635375"/>
          </a:xfrm>
          <a:prstGeom prst="rect">
            <a:avLst/>
          </a:prstGeom>
          <a:noFill/>
          <a:ln>
            <a:noFill/>
          </a:ln>
        </p:spPr>
      </p:pic>
      <p:sp>
        <p:nvSpPr>
          <p:cNvPr id="382" name="Google Shape;382;p22"/>
          <p:cNvSpPr txBox="1"/>
          <p:nvPr/>
        </p:nvSpPr>
        <p:spPr>
          <a:xfrm>
            <a:off x="1219200" y="685800"/>
            <a:ext cx="7010400" cy="1066800"/>
          </a:xfrm>
          <a:prstGeom prst="rect">
            <a:avLst/>
          </a:prstGeom>
          <a:noFill/>
          <a:ln>
            <a:noFill/>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Schematic design of a Case report &amp; Case series studies</a:t>
            </a:r>
            <a:endParaRPr/>
          </a:p>
        </p:txBody>
      </p:sp>
    </p:spTree>
  </p:cSld>
  <p:clrMapOvr>
    <a:masterClrMapping/>
  </p:clrMapOvr>
  <p:transition spd="slow">
    <p:fade/>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0">
                                            <p:txEl>
                                              <p:pRg end="0" st="0"/>
                                            </p:txEl>
                                          </p:spTgt>
                                        </p:tgtEl>
                                        <p:attrNameLst>
                                          <p:attrName>style.visibility</p:attrName>
                                        </p:attrNameLst>
                                      </p:cBhvr>
                                      <p:to>
                                        <p:strVal val="visible"/>
                                      </p:to>
                                    </p:set>
                                    <p:animEffect filter="fade" transition="in">
                                      <p:cBhvr>
                                        <p:cTn dur="500"/>
                                        <p:tgtEl>
                                          <p:spTgt spid="38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0">
                                            <p:txEl>
                                              <p:pRg end="1" st="1"/>
                                            </p:txEl>
                                          </p:spTgt>
                                        </p:tgtEl>
                                        <p:attrNameLst>
                                          <p:attrName>style.visibility</p:attrName>
                                        </p:attrNameLst>
                                      </p:cBhvr>
                                      <p:to>
                                        <p:strVal val="visible"/>
                                      </p:to>
                                    </p:set>
                                    <p:animEffect filter="fade" transition="in">
                                      <p:cBhvr>
                                        <p:cTn dur="500"/>
                                        <p:tgtEl>
                                          <p:spTgt spid="38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0">
                                            <p:txEl>
                                              <p:pRg end="2" st="2"/>
                                            </p:txEl>
                                          </p:spTgt>
                                        </p:tgtEl>
                                        <p:attrNameLst>
                                          <p:attrName>style.visibility</p:attrName>
                                        </p:attrNameLst>
                                      </p:cBhvr>
                                      <p:to>
                                        <p:strVal val="visible"/>
                                      </p:to>
                                    </p:set>
                                    <p:animEffect filter="fade" transition="in">
                                      <p:cBhvr>
                                        <p:cTn dur="500"/>
                                        <p:tgtEl>
                                          <p:spTgt spid="380">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