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301" r:id="rId18"/>
    <p:sldId id="272" r:id="rId19"/>
    <p:sldId id="273" r:id="rId20"/>
    <p:sldId id="300" r:id="rId21"/>
    <p:sldId id="274" r:id="rId22"/>
    <p:sldId id="275" r:id="rId23"/>
    <p:sldId id="276" r:id="rId24"/>
    <p:sldId id="298" r:id="rId25"/>
    <p:sldId id="277" r:id="rId26"/>
    <p:sldId id="278" r:id="rId27"/>
    <p:sldId id="279" r:id="rId28"/>
    <p:sldId id="306" r:id="rId29"/>
    <p:sldId id="281" r:id="rId30"/>
    <p:sldId id="307" r:id="rId31"/>
    <p:sldId id="308" r:id="rId32"/>
    <p:sldId id="302" r:id="rId33"/>
    <p:sldId id="303" r:id="rId34"/>
    <p:sldId id="309" r:id="rId35"/>
    <p:sldId id="310" r:id="rId36"/>
    <p:sldId id="288" r:id="rId37"/>
    <p:sldId id="311" r:id="rId38"/>
    <p:sldId id="304" r:id="rId39"/>
    <p:sldId id="305" r:id="rId40"/>
    <p:sldId id="291" r:id="rId41"/>
    <p:sldId id="292" r:id="rId42"/>
    <p:sldId id="293" r:id="rId43"/>
    <p:sldId id="29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3BD9593-082A-441F-A996-ABD9D761CFE9}" type="datetimeFigureOut">
              <a:rPr lang="ar-SA" smtClean="0"/>
              <a:pPr/>
              <a:t>27/01/42</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8C453B5-0A20-409C-BD5D-A81A2B0F7573}" type="slidenum">
              <a:rPr lang="ar-SA" smtClean="0"/>
              <a:pPr/>
              <a:t>‹#›</a:t>
            </a:fld>
            <a:endParaRPr lang="ar-SA"/>
          </a:p>
        </p:txBody>
      </p:sp>
    </p:spTree>
    <p:extLst>
      <p:ext uri="{BB962C8B-B14F-4D97-AF65-F5344CB8AC3E}">
        <p14:creationId xmlns:p14="http://schemas.microsoft.com/office/powerpoint/2010/main" val="227230188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A3FFA74E-3614-42A9-AAFF-5B76C21EE457}" type="slidenum">
              <a:rPr lang="en-US" smtClean="0">
                <a:ea typeface="MS PGothic" pitchFamily="34" charset="-128"/>
              </a:rPr>
              <a:pPr/>
              <a:t>20</a:t>
            </a:fld>
            <a:endParaRPr lang="en-US" smtClean="0">
              <a:ea typeface="MS PGothic" pitchFamily="34"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C28DB421-5559-411A-AD06-8A9780168DEA}" type="slidenum">
              <a:rPr lang="en-US" smtClean="0">
                <a:ea typeface="MS PGothic" pitchFamily="34" charset="-128"/>
              </a:rPr>
              <a:pPr/>
              <a:t>24</a:t>
            </a:fld>
            <a:endParaRPr lang="en-US" smtClean="0">
              <a:ea typeface="MS PGothic" pitchFamily="34"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endParaRPr lang="ar-SA"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Cell</a:t>
            </a:r>
            <a:endParaRPr lang="en-US" dirty="0"/>
          </a:p>
        </p:txBody>
      </p:sp>
    </p:spTree>
    <p:extLst>
      <p:ext uri="{BB962C8B-B14F-4D97-AF65-F5344CB8AC3E}">
        <p14:creationId xmlns:p14="http://schemas.microsoft.com/office/powerpoint/2010/main" val="1000357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a:t>
            </a:r>
            <a:endParaRPr lang="en-US" dirty="0"/>
          </a:p>
        </p:txBody>
      </p:sp>
      <p:sp>
        <p:nvSpPr>
          <p:cNvPr id="3" name="Content Placeholder 2"/>
          <p:cNvSpPr>
            <a:spLocks noGrp="1"/>
          </p:cNvSpPr>
          <p:nvPr>
            <p:ph idx="1"/>
          </p:nvPr>
        </p:nvSpPr>
        <p:spPr/>
        <p:txBody>
          <a:bodyPr/>
          <a:lstStyle/>
          <a:p>
            <a:r>
              <a:rPr lang="en-US" dirty="0" smtClean="0"/>
              <a:t>Chronic disease implies a continuous, long-term process. </a:t>
            </a:r>
          </a:p>
          <a:p>
            <a:r>
              <a:rPr lang="en-US" dirty="0" smtClean="0"/>
              <a:t>A chronic disease can run a continuous course or can present with exacerbations (aggravation of symptoms and severity of the disease) and remissions (a period during which there is a decrease in severity and symptoms).  </a:t>
            </a:r>
            <a:endParaRPr lang="en-US" dirty="0"/>
          </a:p>
        </p:txBody>
      </p:sp>
    </p:spTree>
    <p:extLst>
      <p:ext uri="{BB962C8B-B14F-4D97-AF65-F5344CB8AC3E}">
        <p14:creationId xmlns:p14="http://schemas.microsoft.com/office/powerpoint/2010/main" val="1583380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Subacute </a:t>
            </a:r>
            <a:endParaRPr lang="en-US" dirty="0"/>
          </a:p>
        </p:txBody>
      </p:sp>
      <p:sp>
        <p:nvSpPr>
          <p:cNvPr id="3" name="Content Placeholder 2"/>
          <p:cNvSpPr>
            <a:spLocks noGrp="1"/>
          </p:cNvSpPr>
          <p:nvPr>
            <p:ph idx="1"/>
          </p:nvPr>
        </p:nvSpPr>
        <p:spPr/>
        <p:txBody>
          <a:bodyPr/>
          <a:lstStyle/>
          <a:p>
            <a:r>
              <a:rPr lang="en-US" dirty="0" smtClean="0"/>
              <a:t>Subacute disease is intermediate or between acute and chronic; it is not as sever as an acute disease and not as prolonged as a chronic disease.</a:t>
            </a:r>
            <a:endParaRPr lang="en-US" dirty="0"/>
          </a:p>
        </p:txBody>
      </p:sp>
    </p:spTree>
    <p:extLst>
      <p:ext uri="{BB962C8B-B14F-4D97-AF65-F5344CB8AC3E}">
        <p14:creationId xmlns:p14="http://schemas.microsoft.com/office/powerpoint/2010/main" val="101310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Epidemiology </a:t>
            </a:r>
            <a:endParaRPr lang="en-US" dirty="0"/>
          </a:p>
        </p:txBody>
      </p:sp>
      <p:sp>
        <p:nvSpPr>
          <p:cNvPr id="3" name="Content Placeholder 2"/>
          <p:cNvSpPr>
            <a:spLocks noGrp="1"/>
          </p:cNvSpPr>
          <p:nvPr>
            <p:ph idx="1"/>
          </p:nvPr>
        </p:nvSpPr>
        <p:spPr/>
        <p:txBody>
          <a:bodyPr/>
          <a:lstStyle/>
          <a:p>
            <a:r>
              <a:rPr lang="en-US" dirty="0" smtClean="0"/>
              <a:t>Is the study of disease occurrence in human populations.</a:t>
            </a:r>
            <a:endParaRPr lang="en-US" dirty="0"/>
          </a:p>
        </p:txBody>
      </p:sp>
    </p:spTree>
    <p:extLst>
      <p:ext uri="{BB962C8B-B14F-4D97-AF65-F5344CB8AC3E}">
        <p14:creationId xmlns:p14="http://schemas.microsoft.com/office/powerpoint/2010/main" val="1219408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 </a:t>
            </a:r>
            <a:endParaRPr lang="en-US" dirty="0"/>
          </a:p>
        </p:txBody>
      </p:sp>
      <p:sp>
        <p:nvSpPr>
          <p:cNvPr id="3" name="Content Placeholder 2"/>
          <p:cNvSpPr>
            <a:spLocks noGrp="1"/>
          </p:cNvSpPr>
          <p:nvPr>
            <p:ph idx="1"/>
          </p:nvPr>
        </p:nvSpPr>
        <p:spPr/>
        <p:txBody>
          <a:bodyPr/>
          <a:lstStyle/>
          <a:p>
            <a:r>
              <a:rPr lang="en-US" dirty="0" smtClean="0"/>
              <a:t>Are the conditions suspected of contributing to the development of a disease.</a:t>
            </a:r>
            <a:endParaRPr lang="en-US" dirty="0"/>
          </a:p>
        </p:txBody>
      </p:sp>
    </p:spTree>
    <p:extLst>
      <p:ext uri="{BB962C8B-B14F-4D97-AF65-F5344CB8AC3E}">
        <p14:creationId xmlns:p14="http://schemas.microsoft.com/office/powerpoint/2010/main" val="3932089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History</a:t>
            </a:r>
            <a:endParaRPr lang="en-US" dirty="0"/>
          </a:p>
        </p:txBody>
      </p:sp>
      <p:sp>
        <p:nvSpPr>
          <p:cNvPr id="3" name="Content Placeholder 2"/>
          <p:cNvSpPr>
            <a:spLocks noGrp="1"/>
          </p:cNvSpPr>
          <p:nvPr>
            <p:ph idx="1"/>
          </p:nvPr>
        </p:nvSpPr>
        <p:spPr/>
        <p:txBody>
          <a:bodyPr/>
          <a:lstStyle/>
          <a:p>
            <a:r>
              <a:rPr lang="en-US" dirty="0" smtClean="0"/>
              <a:t>It refers to the progression and projected outcome of the disease without medical intervention.</a:t>
            </a:r>
            <a:endParaRPr lang="en-US" dirty="0"/>
          </a:p>
        </p:txBody>
      </p:sp>
    </p:spTree>
    <p:extLst>
      <p:ext uri="{BB962C8B-B14F-4D97-AF65-F5344CB8AC3E}">
        <p14:creationId xmlns:p14="http://schemas.microsoft.com/office/powerpoint/2010/main" val="488793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Prevention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Primary: is directed at keeping disease from occurring by removing all risk factors (e.g., immunizations).</a:t>
            </a:r>
          </a:p>
          <a:p>
            <a:r>
              <a:rPr lang="en-US" dirty="0" smtClean="0"/>
              <a:t>Secondary: detects disease early when it is still asymptomatic and treatment measures can affect a cure or stop it from progressing.</a:t>
            </a:r>
          </a:p>
          <a:p>
            <a:r>
              <a:rPr lang="en-US" dirty="0" smtClean="0"/>
              <a:t>Tertiary: is directed at clinical interventions that prevent further deterioration or reduce the complications of a disease once it has been diagnosed.</a:t>
            </a:r>
            <a:endParaRPr lang="en-US" dirty="0"/>
          </a:p>
        </p:txBody>
      </p:sp>
    </p:spTree>
    <p:extLst>
      <p:ext uri="{BB962C8B-B14F-4D97-AF65-F5344CB8AC3E}">
        <p14:creationId xmlns:p14="http://schemas.microsoft.com/office/powerpoint/2010/main" val="92079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a:t>
            </a:r>
            <a:endParaRPr lang="en-US" dirty="0"/>
          </a:p>
        </p:txBody>
      </p:sp>
      <p:sp>
        <p:nvSpPr>
          <p:cNvPr id="3" name="Content Placeholder 2"/>
          <p:cNvSpPr>
            <a:spLocks noGrp="1"/>
          </p:cNvSpPr>
          <p:nvPr>
            <p:ph idx="1"/>
          </p:nvPr>
        </p:nvSpPr>
        <p:spPr/>
        <p:txBody>
          <a:bodyPr>
            <a:normAutofit/>
          </a:bodyPr>
          <a:lstStyle/>
          <a:p>
            <a:r>
              <a:rPr lang="en-US" dirty="0" smtClean="0"/>
              <a:t>Is the smallest functional unit.</a:t>
            </a:r>
          </a:p>
          <a:p>
            <a:r>
              <a:rPr lang="en-US" dirty="0" smtClean="0"/>
              <a:t>Cells with similar embryonic origin or function are often organized into larger functional units called tissues. </a:t>
            </a:r>
          </a:p>
          <a:p>
            <a:r>
              <a:rPr lang="en-US" dirty="0" smtClean="0"/>
              <a:t>These tissues in turn combine to form the various body structures and organs.</a:t>
            </a:r>
          </a:p>
        </p:txBody>
      </p:sp>
    </p:spTree>
    <p:extLst>
      <p:ext uri="{BB962C8B-B14F-4D97-AF65-F5344CB8AC3E}">
        <p14:creationId xmlns:p14="http://schemas.microsoft.com/office/powerpoint/2010/main" val="1662277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a:t>
            </a:r>
            <a:endParaRPr lang="ar-SA" dirty="0"/>
          </a:p>
        </p:txBody>
      </p:sp>
      <p:sp>
        <p:nvSpPr>
          <p:cNvPr id="3" name="Content Placeholder 2"/>
          <p:cNvSpPr>
            <a:spLocks noGrp="1"/>
          </p:cNvSpPr>
          <p:nvPr>
            <p:ph idx="1"/>
          </p:nvPr>
        </p:nvSpPr>
        <p:spPr/>
        <p:txBody>
          <a:bodyPr/>
          <a:lstStyle/>
          <a:p>
            <a:r>
              <a:rPr lang="en-US" dirty="0" smtClean="0"/>
              <a:t>Although the cells of different tissues and organs vary in structure and function, certain characteristics are common to all cells. </a:t>
            </a:r>
          </a:p>
          <a:p>
            <a:r>
              <a:rPr lang="en-US" dirty="0" smtClean="0"/>
              <a:t>Cells are remarkably similar in their ability to exchange materials with their immediate environment, obtain energy from organic nutrients, synthesize complex molecules and replicate themselves.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Components of the Cell</a:t>
            </a:r>
            <a:endParaRPr lang="en-US" dirty="0"/>
          </a:p>
        </p:txBody>
      </p:sp>
      <p:sp>
        <p:nvSpPr>
          <p:cNvPr id="3" name="Content Placeholder 2"/>
          <p:cNvSpPr>
            <a:spLocks noGrp="1"/>
          </p:cNvSpPr>
          <p:nvPr>
            <p:ph idx="1"/>
          </p:nvPr>
        </p:nvSpPr>
        <p:spPr/>
        <p:txBody>
          <a:bodyPr/>
          <a:lstStyle/>
          <a:p>
            <a:r>
              <a:rPr lang="en-US" dirty="0" smtClean="0"/>
              <a:t>All eukaryotic cells (cells with a true nucleus) have in common structures that perform unique functions. </a:t>
            </a:r>
          </a:p>
          <a:p>
            <a:r>
              <a:rPr lang="en-US" dirty="0" smtClean="0"/>
              <a:t>The major components of the eukaryotic cell: the </a:t>
            </a:r>
            <a:r>
              <a:rPr lang="en-US" dirty="0" smtClean="0">
                <a:solidFill>
                  <a:srgbClr val="FF0000"/>
                </a:solidFill>
              </a:rPr>
              <a:t>plasma membrane</a:t>
            </a:r>
            <a:r>
              <a:rPr lang="en-US" dirty="0" smtClean="0"/>
              <a:t>, the </a:t>
            </a:r>
            <a:r>
              <a:rPr lang="en-US" dirty="0" smtClean="0">
                <a:solidFill>
                  <a:srgbClr val="FF0000"/>
                </a:solidFill>
              </a:rPr>
              <a:t>nucleus</a:t>
            </a:r>
            <a:r>
              <a:rPr lang="en-US" dirty="0" smtClean="0"/>
              <a:t>, and the </a:t>
            </a:r>
            <a:r>
              <a:rPr lang="en-US" dirty="0" smtClean="0">
                <a:solidFill>
                  <a:srgbClr val="FF0000"/>
                </a:solidFill>
              </a:rPr>
              <a:t>cytoplasm</a:t>
            </a:r>
            <a:r>
              <a:rPr lang="en-US" dirty="0" smtClean="0"/>
              <a:t>.</a:t>
            </a:r>
            <a:endParaRPr lang="en-US" dirty="0"/>
          </a:p>
        </p:txBody>
      </p:sp>
    </p:spTree>
    <p:extLst>
      <p:ext uri="{BB962C8B-B14F-4D97-AF65-F5344CB8AC3E}">
        <p14:creationId xmlns:p14="http://schemas.microsoft.com/office/powerpoint/2010/main" val="1560502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Functional Components of the Cell</a:t>
            </a:r>
          </a:p>
        </p:txBody>
      </p:sp>
      <p:sp>
        <p:nvSpPr>
          <p:cNvPr id="3" name="Content Placeholder 2"/>
          <p:cNvSpPr>
            <a:spLocks noGrp="1"/>
          </p:cNvSpPr>
          <p:nvPr>
            <p:ph idx="1"/>
          </p:nvPr>
        </p:nvSpPr>
        <p:spPr/>
        <p:txBody>
          <a:bodyPr/>
          <a:lstStyle/>
          <a:p>
            <a:r>
              <a:rPr lang="en-US" dirty="0" smtClean="0"/>
              <a:t>The living part of the cell is called protoplasm. Protoplasm is composed of water, proteins, lipids, carbohydrates and electrolytes. </a:t>
            </a:r>
            <a:endParaRPr lang="en-US" dirty="0"/>
          </a:p>
        </p:txBody>
      </p:sp>
    </p:spTree>
    <p:extLst>
      <p:ext uri="{BB962C8B-B14F-4D97-AF65-F5344CB8AC3E}">
        <p14:creationId xmlns:p14="http://schemas.microsoft.com/office/powerpoint/2010/main" val="2855926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lstStyle/>
          <a:p>
            <a:r>
              <a:rPr lang="en-US" dirty="0" smtClean="0"/>
              <a:t>A disease has been defined as an interruption, cessation or disorder of a body system or organ structure that is characterized usually by a recognized etiologic agent or agents, an identifiable group of signs and symptoms, or consistent anatomic alterations.</a:t>
            </a:r>
            <a:endParaRPr lang="en-US" dirty="0"/>
          </a:p>
        </p:txBody>
      </p:sp>
    </p:spTree>
    <p:extLst>
      <p:ext uri="{BB962C8B-B14F-4D97-AF65-F5344CB8AC3E}">
        <p14:creationId xmlns:p14="http://schemas.microsoft.com/office/powerpoint/2010/main" val="11123793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407988" y="366713"/>
            <a:ext cx="8524875" cy="387350"/>
          </a:xfrm>
        </p:spPr>
        <p:txBody>
          <a:bodyPr>
            <a:normAutofit fontScale="90000"/>
          </a:bodyPr>
          <a:lstStyle/>
          <a:p>
            <a:pPr eaLnBrk="1" hangingPunct="1">
              <a:defRPr/>
            </a:pPr>
            <a:r>
              <a:rPr lang="en-US" dirty="0">
                <a:ea typeface="ＭＳ Ｐゴシック" charset="0"/>
              </a:rPr>
              <a:t>Cell Structure</a:t>
            </a:r>
            <a:endParaRPr lang="en-US" dirty="0" smtClean="0">
              <a:ea typeface="+mj-ea"/>
            </a:endParaRPr>
          </a:p>
        </p:txBody>
      </p:sp>
      <p:pic>
        <p:nvPicPr>
          <p:cNvPr id="4099" name="Picture 4" descr="C:\Documents and Settings\shobananth.ka\Desktop\figure_1-1.jpg"/>
          <p:cNvPicPr>
            <a:picLocks noChangeAspect="1" noChangeArrowheads="1"/>
          </p:cNvPicPr>
          <p:nvPr/>
        </p:nvPicPr>
        <p:blipFill>
          <a:blip r:embed="rId3"/>
          <a:srcRect/>
          <a:stretch>
            <a:fillRect/>
          </a:stretch>
        </p:blipFill>
        <p:spPr bwMode="auto">
          <a:xfrm>
            <a:off x="1936750" y="1398588"/>
            <a:ext cx="4913313" cy="47164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P</a:t>
            </a:r>
            <a:r>
              <a:rPr lang="en-US" dirty="0" smtClean="0"/>
              <a:t>lasma (Cell) Membrane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It acts as a semipermeable structure that separates the intracellular and extracellular environments. </a:t>
            </a:r>
          </a:p>
          <a:p>
            <a:r>
              <a:rPr lang="en-US" dirty="0" smtClean="0"/>
              <a:t>It controls the transport of materials from the extracellular fluids to the interior of the cell.</a:t>
            </a:r>
          </a:p>
          <a:p>
            <a:r>
              <a:rPr lang="en-US" dirty="0" smtClean="0"/>
              <a:t>Provides receptors for hormones and other biologically active substances.</a:t>
            </a:r>
          </a:p>
          <a:p>
            <a:r>
              <a:rPr lang="en-US" dirty="0" smtClean="0"/>
              <a:t>Participates in the generation and conduction of electrical currents that occur in nerve and muscle cells.</a:t>
            </a:r>
          </a:p>
          <a:p>
            <a:r>
              <a:rPr lang="en-US" dirty="0" smtClean="0"/>
              <a:t>Aids in the regulation of cell growth and proliferation. </a:t>
            </a:r>
            <a:endParaRPr lang="en-US" dirty="0"/>
          </a:p>
        </p:txBody>
      </p:sp>
    </p:spTree>
    <p:extLst>
      <p:ext uri="{BB962C8B-B14F-4D97-AF65-F5344CB8AC3E}">
        <p14:creationId xmlns:p14="http://schemas.microsoft.com/office/powerpoint/2010/main" val="33355015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Plasma (Cell) </a:t>
            </a:r>
            <a:r>
              <a:rPr lang="en-US" dirty="0" smtClean="0"/>
              <a:t>Membrane (Cont’d)</a:t>
            </a:r>
            <a:endParaRPr lang="en-US" dirty="0"/>
          </a:p>
        </p:txBody>
      </p:sp>
      <p:sp>
        <p:nvSpPr>
          <p:cNvPr id="3" name="Content Placeholder 2"/>
          <p:cNvSpPr>
            <a:spLocks noGrp="1"/>
          </p:cNvSpPr>
          <p:nvPr>
            <p:ph idx="1"/>
          </p:nvPr>
        </p:nvSpPr>
        <p:spPr/>
        <p:txBody>
          <a:bodyPr>
            <a:normAutofit lnSpcReduction="10000"/>
          </a:bodyPr>
          <a:lstStyle/>
          <a:p>
            <a:r>
              <a:rPr lang="en-US" dirty="0" smtClean="0"/>
              <a:t>A main structural component of the membrane is its lipid bilayer. It is a bimolecular layer that contains primarily of phospholipids, with glycolipids and cholesterol. </a:t>
            </a:r>
          </a:p>
          <a:p>
            <a:r>
              <a:rPr lang="en-US" dirty="0" smtClean="0"/>
              <a:t>This lipid bilayer provides the basic fluid structure of the membrane and serves as a relatively impermeable barrier to all but lipid-soluble substances. </a:t>
            </a:r>
            <a:endParaRPr lang="en-US" dirty="0"/>
          </a:p>
        </p:txBody>
      </p:sp>
    </p:spTree>
    <p:extLst>
      <p:ext uri="{BB962C8B-B14F-4D97-AF65-F5344CB8AC3E}">
        <p14:creationId xmlns:p14="http://schemas.microsoft.com/office/powerpoint/2010/main" val="21729430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Plasma (Cell) </a:t>
            </a:r>
            <a:r>
              <a:rPr lang="en-US" dirty="0" smtClean="0"/>
              <a:t>Membrane (Cont’d)</a:t>
            </a:r>
            <a:endParaRPr lang="en-US" dirty="0"/>
          </a:p>
        </p:txBody>
      </p:sp>
      <p:sp>
        <p:nvSpPr>
          <p:cNvPr id="3" name="Content Placeholder 2"/>
          <p:cNvSpPr>
            <a:spLocks noGrp="1"/>
          </p:cNvSpPr>
          <p:nvPr>
            <p:ph idx="1"/>
          </p:nvPr>
        </p:nvSpPr>
        <p:spPr/>
        <p:txBody>
          <a:bodyPr>
            <a:normAutofit fontScale="92500"/>
          </a:bodyPr>
          <a:lstStyle/>
          <a:p>
            <a:r>
              <a:rPr lang="en-US" dirty="0" smtClean="0"/>
              <a:t>Approximately, 75% of the lipids are phospholipids, each with a hydrophilic (water-soluble) head and a hydrophobic (water-insoluble) tail.</a:t>
            </a:r>
          </a:p>
          <a:p>
            <a:r>
              <a:rPr lang="en-US" dirty="0" smtClean="0"/>
              <a:t>The hydrophilic heads retain water and help cells stick to each other. At normal body temperature, the viscosity of the lipid component of the membrane is equivalent to that of olive oil. The presence of cholesterol stiffens the membrane.</a:t>
            </a:r>
            <a:endParaRPr lang="en-US" dirty="0"/>
          </a:p>
        </p:txBody>
      </p:sp>
    </p:spTree>
    <p:extLst>
      <p:ext uri="{BB962C8B-B14F-4D97-AF65-F5344CB8AC3E}">
        <p14:creationId xmlns:p14="http://schemas.microsoft.com/office/powerpoint/2010/main" val="5953293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419100" y="403225"/>
            <a:ext cx="8524875" cy="384175"/>
          </a:xfrm>
        </p:spPr>
        <p:txBody>
          <a:bodyPr>
            <a:normAutofit fontScale="90000"/>
          </a:bodyPr>
          <a:lstStyle/>
          <a:p>
            <a:pPr eaLnBrk="1" hangingPunct="1">
              <a:defRPr/>
            </a:pPr>
            <a:r>
              <a:rPr lang="en-US" dirty="0">
                <a:ea typeface="ＭＳ Ｐゴシック" charset="0"/>
              </a:rPr>
              <a:t>The Plasma Membrane</a:t>
            </a:r>
            <a:endParaRPr lang="en-US" dirty="0" smtClean="0">
              <a:ea typeface="+mj-ea"/>
            </a:endParaRPr>
          </a:p>
        </p:txBody>
      </p:sp>
      <p:pic>
        <p:nvPicPr>
          <p:cNvPr id="6147" name="Picture 4" descr="C:\Documents and Settings\shobananth.ka\Desktop\figure_1-2.jpg"/>
          <p:cNvPicPr>
            <a:picLocks noChangeAspect="1" noChangeArrowheads="1"/>
          </p:cNvPicPr>
          <p:nvPr/>
        </p:nvPicPr>
        <p:blipFill>
          <a:blip r:embed="rId3"/>
          <a:srcRect/>
          <a:stretch>
            <a:fillRect/>
          </a:stretch>
        </p:blipFill>
        <p:spPr bwMode="auto">
          <a:xfrm>
            <a:off x="1095375" y="1635125"/>
            <a:ext cx="6891338" cy="4287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Functional Organization of the cell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nucleus is the control center for the cell. It also contains most of the hereditary material.</a:t>
            </a:r>
          </a:p>
          <a:p>
            <a:r>
              <a:rPr lang="en-US" dirty="0" smtClean="0"/>
              <a:t>The organelles, which are analogous to the organs of the body, are contained in the cytoplasm. </a:t>
            </a:r>
          </a:p>
          <a:p>
            <a:r>
              <a:rPr lang="en-US" dirty="0" smtClean="0"/>
              <a:t>The organelles include the mitochondria, which supply the energy needs of the cell; the ribosomes, which synthesize proteins and other materials needed for cell function; and the lysosomes and </a:t>
            </a:r>
            <a:r>
              <a:rPr lang="en-US" dirty="0" err="1" smtClean="0"/>
              <a:t>proteosomes</a:t>
            </a:r>
            <a:r>
              <a:rPr lang="en-US" dirty="0" smtClean="0"/>
              <a:t>, which function as the cell’s digestive system.</a:t>
            </a:r>
            <a:endParaRPr lang="en-US" dirty="0"/>
          </a:p>
        </p:txBody>
      </p:sp>
    </p:spTree>
    <p:extLst>
      <p:ext uri="{BB962C8B-B14F-4D97-AF65-F5344CB8AC3E}">
        <p14:creationId xmlns:p14="http://schemas.microsoft.com/office/powerpoint/2010/main" val="3729079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Functional Organization of the cell </a:t>
            </a:r>
          </a:p>
        </p:txBody>
      </p:sp>
      <p:sp>
        <p:nvSpPr>
          <p:cNvPr id="3" name="Content Placeholder 2"/>
          <p:cNvSpPr>
            <a:spLocks noGrp="1"/>
          </p:cNvSpPr>
          <p:nvPr>
            <p:ph idx="1"/>
          </p:nvPr>
        </p:nvSpPr>
        <p:spPr/>
        <p:txBody>
          <a:bodyPr/>
          <a:lstStyle/>
          <a:p>
            <a:r>
              <a:rPr lang="en-US" dirty="0" smtClean="0"/>
              <a:t>The cell membrane encloses the cell and provides for intracellular communication, transport of materials into and out of the cell, and maintenance of the electrical activities that power cell function.</a:t>
            </a:r>
            <a:endParaRPr lang="en-US" dirty="0"/>
          </a:p>
        </p:txBody>
      </p:sp>
    </p:spTree>
    <p:extLst>
      <p:ext uri="{BB962C8B-B14F-4D97-AF65-F5344CB8AC3E}">
        <p14:creationId xmlns:p14="http://schemas.microsoft.com/office/powerpoint/2010/main" val="40817581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Nucleus</a:t>
            </a:r>
            <a:endParaRPr lang="en-US" dirty="0"/>
          </a:p>
        </p:txBody>
      </p:sp>
      <p:sp>
        <p:nvSpPr>
          <p:cNvPr id="3" name="Content Placeholder 2"/>
          <p:cNvSpPr>
            <a:spLocks noGrp="1"/>
          </p:cNvSpPr>
          <p:nvPr>
            <p:ph idx="1"/>
          </p:nvPr>
        </p:nvSpPr>
        <p:spPr/>
        <p:txBody>
          <a:bodyPr/>
          <a:lstStyle/>
          <a:p>
            <a:r>
              <a:rPr lang="en-US" dirty="0" smtClean="0"/>
              <a:t>It contains </a:t>
            </a:r>
            <a:r>
              <a:rPr lang="en-US" dirty="0"/>
              <a:t>deoxyribonucleic acid (DNA), </a:t>
            </a:r>
            <a:r>
              <a:rPr lang="en-US" dirty="0" smtClean="0"/>
              <a:t>which provides </a:t>
            </a:r>
            <a:r>
              <a:rPr lang="en-US" dirty="0"/>
              <a:t>the information necessary for </a:t>
            </a:r>
            <a:r>
              <a:rPr lang="en-US" dirty="0" smtClean="0"/>
              <a:t>the synthesis </a:t>
            </a:r>
            <a:r>
              <a:rPr lang="en-US" dirty="0"/>
              <a:t>of the various proteins that the </a:t>
            </a:r>
            <a:r>
              <a:rPr lang="en-US" dirty="0" smtClean="0"/>
              <a:t>cell must </a:t>
            </a:r>
            <a:r>
              <a:rPr lang="en-US" dirty="0"/>
              <a:t>produce to stay alive and to </a:t>
            </a:r>
            <a:r>
              <a:rPr lang="en-US" dirty="0" smtClean="0"/>
              <a:t>transmit information </a:t>
            </a:r>
            <a:r>
              <a:rPr lang="en-US" dirty="0"/>
              <a:t>from one </a:t>
            </a:r>
            <a:r>
              <a:rPr lang="en-US" dirty="0" smtClean="0"/>
              <a:t>generation </a:t>
            </a:r>
            <a:r>
              <a:rPr lang="en-US" dirty="0"/>
              <a:t>to another.</a:t>
            </a:r>
          </a:p>
        </p:txBody>
      </p:sp>
    </p:spTree>
    <p:extLst>
      <p:ext uri="{BB962C8B-B14F-4D97-AF65-F5344CB8AC3E}">
        <p14:creationId xmlns:p14="http://schemas.microsoft.com/office/powerpoint/2010/main" val="32890169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Organelles</a:t>
            </a:r>
          </a:p>
        </p:txBody>
      </p:sp>
      <p:sp>
        <p:nvSpPr>
          <p:cNvPr id="3" name="Content Placeholder 2"/>
          <p:cNvSpPr>
            <a:spLocks noGrp="1"/>
          </p:cNvSpPr>
          <p:nvPr>
            <p:ph idx="1"/>
          </p:nvPr>
        </p:nvSpPr>
        <p:spPr/>
        <p:txBody>
          <a:bodyPr>
            <a:normAutofit fontScale="92500" lnSpcReduction="20000"/>
          </a:bodyPr>
          <a:lstStyle/>
          <a:p>
            <a:r>
              <a:rPr lang="en-US" dirty="0"/>
              <a:t>The cytoplasm contains the cell’s organelles . </a:t>
            </a:r>
          </a:p>
          <a:p>
            <a:r>
              <a:rPr lang="en-US" dirty="0"/>
              <a:t>Ribosomes serve as sites for protein synthesis in the cell. </a:t>
            </a:r>
          </a:p>
          <a:p>
            <a:r>
              <a:rPr lang="en-US" dirty="0"/>
              <a:t>The endoplasmic reticulum (ER) </a:t>
            </a:r>
            <a:r>
              <a:rPr lang="pt-BR" dirty="0"/>
              <a:t>functions as a tubular communication system </a:t>
            </a:r>
            <a:r>
              <a:rPr lang="en-US" dirty="0"/>
              <a:t>through which substances can be transported from one part of the cell to another. </a:t>
            </a:r>
          </a:p>
          <a:p>
            <a:r>
              <a:rPr lang="en-US" dirty="0"/>
              <a:t>The Golgi apparatus modifies materials synthesized in the ER and packages them into secretory granules for transport within the cell or export from the cell</a:t>
            </a:r>
            <a:r>
              <a:rPr lang="en-US" dirty="0" smtClean="0"/>
              <a:t>.</a:t>
            </a:r>
            <a:endParaRPr lang="en-US" dirty="0"/>
          </a:p>
        </p:txBody>
      </p:sp>
    </p:spTree>
    <p:extLst>
      <p:ext uri="{BB962C8B-B14F-4D97-AF65-F5344CB8AC3E}">
        <p14:creationId xmlns:p14="http://schemas.microsoft.com/office/powerpoint/2010/main" val="22116677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Organelles</a:t>
            </a:r>
          </a:p>
        </p:txBody>
      </p:sp>
      <p:sp>
        <p:nvSpPr>
          <p:cNvPr id="3" name="Content Placeholder 2"/>
          <p:cNvSpPr>
            <a:spLocks noGrp="1"/>
          </p:cNvSpPr>
          <p:nvPr>
            <p:ph idx="1"/>
          </p:nvPr>
        </p:nvSpPr>
        <p:spPr/>
        <p:txBody>
          <a:bodyPr>
            <a:normAutofit fontScale="92500" lnSpcReduction="10000"/>
          </a:bodyPr>
          <a:lstStyle/>
          <a:p>
            <a:r>
              <a:rPr lang="en-US" dirty="0" err="1" smtClean="0"/>
              <a:t>Lysosomes</a:t>
            </a:r>
            <a:r>
              <a:rPr lang="en-US" dirty="0" smtClean="0"/>
              <a:t>, </a:t>
            </a:r>
            <a:r>
              <a:rPr lang="en-US" dirty="0"/>
              <a:t>which can be viewed </a:t>
            </a:r>
            <a:r>
              <a:rPr lang="en-US" dirty="0" smtClean="0"/>
              <a:t>as </a:t>
            </a:r>
            <a:r>
              <a:rPr lang="en-US" dirty="0"/>
              <a:t>the </a:t>
            </a:r>
            <a:r>
              <a:rPr lang="en-US" dirty="0" smtClean="0"/>
              <a:t>digestive system </a:t>
            </a:r>
            <a:r>
              <a:rPr lang="en-US" dirty="0"/>
              <a:t>of the cell, contain hydrolytic </a:t>
            </a:r>
            <a:r>
              <a:rPr lang="en-US" dirty="0" smtClean="0"/>
              <a:t>enzymes that digest </a:t>
            </a:r>
            <a:r>
              <a:rPr lang="en-US" dirty="0"/>
              <a:t>worn-out cell parts and </a:t>
            </a:r>
            <a:r>
              <a:rPr lang="en-US" dirty="0" smtClean="0"/>
              <a:t>foreign materials</a:t>
            </a:r>
            <a:r>
              <a:rPr lang="en-US" dirty="0"/>
              <a:t>. </a:t>
            </a:r>
            <a:endParaRPr lang="en-US" dirty="0" smtClean="0"/>
          </a:p>
          <a:p>
            <a:r>
              <a:rPr lang="en-US" dirty="0" smtClean="0"/>
              <a:t>The </a:t>
            </a:r>
            <a:r>
              <a:rPr lang="en-US" dirty="0"/>
              <a:t>mitochondria serve as power </a:t>
            </a:r>
            <a:r>
              <a:rPr lang="en-US" dirty="0" smtClean="0"/>
              <a:t>plants for </a:t>
            </a:r>
            <a:r>
              <a:rPr lang="en-US" dirty="0"/>
              <a:t>the </a:t>
            </a:r>
            <a:r>
              <a:rPr lang="en-US" dirty="0" smtClean="0"/>
              <a:t>cell because </a:t>
            </a:r>
            <a:r>
              <a:rPr lang="en-US" dirty="0"/>
              <a:t>they </a:t>
            </a:r>
            <a:r>
              <a:rPr lang="en-US" dirty="0" smtClean="0"/>
              <a:t>transform </a:t>
            </a:r>
            <a:r>
              <a:rPr lang="en-US" dirty="0"/>
              <a:t>food </a:t>
            </a:r>
            <a:r>
              <a:rPr lang="en-US" dirty="0" smtClean="0"/>
              <a:t>energy into </a:t>
            </a:r>
            <a:r>
              <a:rPr lang="en-US" dirty="0"/>
              <a:t>ATP, which is used to </a:t>
            </a:r>
            <a:r>
              <a:rPr lang="en-US" dirty="0" smtClean="0"/>
              <a:t>power cell activities. They contain their </a:t>
            </a:r>
            <a:r>
              <a:rPr lang="en-US" dirty="0"/>
              <a:t>own extra </a:t>
            </a:r>
            <a:r>
              <a:rPr lang="en-US" dirty="0" smtClean="0"/>
              <a:t>chromosomal DNA, which </a:t>
            </a:r>
            <a:r>
              <a:rPr lang="en-US" dirty="0"/>
              <a:t>is used in the synthesis of certain </a:t>
            </a:r>
            <a:r>
              <a:rPr lang="en-US" dirty="0" smtClean="0"/>
              <a:t>proteins required </a:t>
            </a:r>
            <a:r>
              <a:rPr lang="en-US" dirty="0"/>
              <a:t>for mitochondrial function.</a:t>
            </a:r>
          </a:p>
        </p:txBody>
      </p:sp>
    </p:spTree>
    <p:extLst>
      <p:ext uri="{BB962C8B-B14F-4D97-AF65-F5344CB8AC3E}">
        <p14:creationId xmlns:p14="http://schemas.microsoft.com/office/powerpoint/2010/main" val="1405619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Etiology </a:t>
            </a:r>
            <a:endParaRPr lang="en-US" dirty="0"/>
          </a:p>
        </p:txBody>
      </p:sp>
      <p:sp>
        <p:nvSpPr>
          <p:cNvPr id="3" name="Content Placeholder 2"/>
          <p:cNvSpPr>
            <a:spLocks noGrp="1"/>
          </p:cNvSpPr>
          <p:nvPr>
            <p:ph idx="1"/>
          </p:nvPr>
        </p:nvSpPr>
        <p:spPr/>
        <p:txBody>
          <a:bodyPr/>
          <a:lstStyle/>
          <a:p>
            <a:r>
              <a:rPr lang="en-US" dirty="0" smtClean="0"/>
              <a:t>The cause of disease or known as etiologic factors. </a:t>
            </a:r>
          </a:p>
          <a:p>
            <a:r>
              <a:rPr lang="en-US" dirty="0" smtClean="0"/>
              <a:t>Among the recognized etiologic agents are biologic agents (e.g., bacteria, viruses), physical forces (e.g., trauma, burns, radiation), chemical agents (e.g., poisons, alcohol), and nutritional excesses or deficits.  </a:t>
            </a:r>
            <a:endParaRPr lang="en-US" dirty="0"/>
          </a:p>
        </p:txBody>
      </p:sp>
    </p:spTree>
    <p:extLst>
      <p:ext uri="{BB962C8B-B14F-4D97-AF65-F5344CB8AC3E}">
        <p14:creationId xmlns:p14="http://schemas.microsoft.com/office/powerpoint/2010/main" val="20221866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Organelles </a:t>
            </a:r>
            <a:endParaRPr lang="en-US" dirty="0"/>
          </a:p>
        </p:txBody>
      </p:sp>
      <p:sp>
        <p:nvSpPr>
          <p:cNvPr id="3" name="Content Placeholder 2"/>
          <p:cNvSpPr>
            <a:spLocks noGrp="1"/>
          </p:cNvSpPr>
          <p:nvPr>
            <p:ph idx="1"/>
          </p:nvPr>
        </p:nvSpPr>
        <p:spPr/>
        <p:txBody>
          <a:bodyPr/>
          <a:lstStyle/>
          <a:p>
            <a:r>
              <a:rPr lang="en-US" dirty="0"/>
              <a:t>In addition to its organelles, the cytoplasm also contains a network of microtubules, actin microfilaments, and intermediate filaments called the cytoskeleton. </a:t>
            </a:r>
          </a:p>
          <a:p>
            <a:r>
              <a:rPr lang="en-US" dirty="0"/>
              <a:t>Actin microfilaments are dynamic, thin, threadlike cytoplasmic structures that are important in cell movement and organelle positioning. </a:t>
            </a:r>
          </a:p>
        </p:txBody>
      </p:sp>
    </p:spTree>
    <p:extLst>
      <p:ext uri="{BB962C8B-B14F-4D97-AF65-F5344CB8AC3E}">
        <p14:creationId xmlns:p14="http://schemas.microsoft.com/office/powerpoint/2010/main" val="35177162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Organelles </a:t>
            </a:r>
            <a:endParaRPr lang="en-US" dirty="0"/>
          </a:p>
        </p:txBody>
      </p:sp>
      <p:sp>
        <p:nvSpPr>
          <p:cNvPr id="3" name="Content Placeholder 2"/>
          <p:cNvSpPr>
            <a:spLocks noGrp="1"/>
          </p:cNvSpPr>
          <p:nvPr>
            <p:ph idx="1"/>
          </p:nvPr>
        </p:nvSpPr>
        <p:spPr/>
        <p:txBody>
          <a:bodyPr/>
          <a:lstStyle/>
          <a:p>
            <a:r>
              <a:rPr lang="en-US" dirty="0"/>
              <a:t>Metabolism is the process whereby the carbohydrates, fats, and proteins from the foods we eat are broken down and subsequently converted into the energy needed for cell function. </a:t>
            </a:r>
            <a:endParaRPr lang="en-US" dirty="0" smtClean="0"/>
          </a:p>
          <a:p>
            <a:r>
              <a:rPr lang="en-US" dirty="0" smtClean="0"/>
              <a:t>Energy </a:t>
            </a:r>
            <a:r>
              <a:rPr lang="en-US" dirty="0"/>
              <a:t>is stored in the high-energy phosphate bonds of adenosine triphosphate (ATP), which serves as the energy currency for the cell</a:t>
            </a:r>
            <a:r>
              <a:rPr lang="en-US" dirty="0" smtClean="0"/>
              <a:t>.</a:t>
            </a:r>
            <a:endParaRPr lang="en-US" dirty="0"/>
          </a:p>
        </p:txBody>
      </p:sp>
    </p:spTree>
    <p:extLst>
      <p:ext uri="{BB962C8B-B14F-4D97-AF65-F5344CB8AC3E}">
        <p14:creationId xmlns:p14="http://schemas.microsoft.com/office/powerpoint/2010/main" val="10509285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ar-SA" dirty="0"/>
          </a:p>
        </p:txBody>
      </p:sp>
      <p:sp>
        <p:nvSpPr>
          <p:cNvPr id="3" name="Content Placeholder 2"/>
          <p:cNvSpPr>
            <a:spLocks noGrp="1"/>
          </p:cNvSpPr>
          <p:nvPr>
            <p:ph idx="1"/>
          </p:nvPr>
        </p:nvSpPr>
        <p:spPr/>
        <p:txBody>
          <a:bodyPr/>
          <a:lstStyle/>
          <a:p>
            <a:r>
              <a:rPr lang="en-US" dirty="0" smtClean="0"/>
              <a:t>ATP is produced without oxygen.</a:t>
            </a:r>
          </a:p>
          <a:p>
            <a:endParaRPr lang="ar-S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a:t>
            </a:r>
            <a:endParaRPr lang="ar-SA" dirty="0"/>
          </a:p>
        </p:txBody>
      </p:sp>
      <p:sp>
        <p:nvSpPr>
          <p:cNvPr id="3" name="Content Placeholder 2"/>
          <p:cNvSpPr>
            <a:spLocks noGrp="1"/>
          </p:cNvSpPr>
          <p:nvPr>
            <p:ph idx="1"/>
          </p:nvPr>
        </p:nvSpPr>
        <p:spPr/>
        <p:txBody>
          <a:bodyPr/>
          <a:lstStyle/>
          <a:p>
            <a:pPr>
              <a:buNone/>
            </a:pPr>
            <a:r>
              <a:rPr lang="en-US" dirty="0" smtClean="0"/>
              <a:t>True</a:t>
            </a:r>
          </a:p>
          <a:p>
            <a:endParaRPr lang="en-US" dirty="0" smtClean="0"/>
          </a:p>
          <a:p>
            <a:pPr>
              <a:buNone/>
            </a:pPr>
            <a:r>
              <a:rPr lang="en-US" dirty="0" smtClean="0"/>
              <a:t>Rationale: ATP can be produced in the </a:t>
            </a:r>
            <a:r>
              <a:rPr lang="en-US" dirty="0" err="1" smtClean="0"/>
              <a:t>cytosol</a:t>
            </a:r>
            <a:r>
              <a:rPr lang="en-US" dirty="0" smtClean="0"/>
              <a:t> without oxygen during </a:t>
            </a:r>
            <a:r>
              <a:rPr lang="en-US" dirty="0" err="1" smtClean="0"/>
              <a:t>glycolysis</a:t>
            </a:r>
            <a:r>
              <a:rPr lang="en-US" dirty="0" smtClean="0"/>
              <a:t>.</a:t>
            </a:r>
          </a:p>
          <a:p>
            <a:endParaRPr lang="ar-S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Energy Conversion</a:t>
            </a:r>
            <a:endParaRPr lang="en-US" dirty="0"/>
          </a:p>
        </p:txBody>
      </p:sp>
      <p:sp>
        <p:nvSpPr>
          <p:cNvPr id="3" name="Content Placeholder 2"/>
          <p:cNvSpPr>
            <a:spLocks noGrp="1"/>
          </p:cNvSpPr>
          <p:nvPr>
            <p:ph idx="1"/>
          </p:nvPr>
        </p:nvSpPr>
        <p:spPr/>
        <p:txBody>
          <a:bodyPr>
            <a:normAutofit fontScale="77500" lnSpcReduction="20000"/>
          </a:bodyPr>
          <a:lstStyle/>
          <a:p>
            <a:r>
              <a:rPr lang="pt-BR" dirty="0"/>
              <a:t>Two sites of energy conversion are present </a:t>
            </a:r>
            <a:r>
              <a:rPr lang="en-US" dirty="0"/>
              <a:t>in cells: the </a:t>
            </a:r>
            <a:r>
              <a:rPr lang="en-US" dirty="0">
                <a:solidFill>
                  <a:srgbClr val="FF0000"/>
                </a:solidFill>
              </a:rPr>
              <a:t>anaerobic glycolytic pathway </a:t>
            </a:r>
            <a:r>
              <a:rPr lang="en-US" dirty="0"/>
              <a:t>in the cytoplasm and the </a:t>
            </a:r>
            <a:r>
              <a:rPr lang="en-US" dirty="0">
                <a:solidFill>
                  <a:srgbClr val="FF0000"/>
                </a:solidFill>
              </a:rPr>
              <a:t>aerobic pathways </a:t>
            </a:r>
            <a:r>
              <a:rPr lang="en-US" dirty="0"/>
              <a:t>in the mitochondria. </a:t>
            </a:r>
            <a:endParaRPr lang="en-US" dirty="0" smtClean="0"/>
          </a:p>
          <a:p>
            <a:r>
              <a:rPr lang="en-US" dirty="0" smtClean="0"/>
              <a:t>The </a:t>
            </a:r>
            <a:r>
              <a:rPr lang="en-US" dirty="0"/>
              <a:t>most efficient of these pathways is the aerobic citric acid cycle and electron transport chain in the mitochondria. This pathway, which requires oxygen, produces carbon dioxide and water as end products and results in the release of large amounts of energy that is used to convert adenosine </a:t>
            </a:r>
            <a:r>
              <a:rPr lang="en-US" dirty="0" err="1"/>
              <a:t>diphosphate</a:t>
            </a:r>
            <a:r>
              <a:rPr lang="en-US" dirty="0"/>
              <a:t> (ADP) to ATP. </a:t>
            </a:r>
          </a:p>
          <a:p>
            <a:r>
              <a:rPr lang="en-US" dirty="0"/>
              <a:t>The glycolytic pathway in the cytoplasm involves the breakdown of glucose to form ATP. This pathway can function without oxygen by producing lactic </a:t>
            </a:r>
            <a:r>
              <a:rPr lang="en-US" dirty="0" smtClean="0"/>
              <a:t>acid.</a:t>
            </a:r>
            <a:endParaRPr lang="en-US" dirty="0"/>
          </a:p>
          <a:p>
            <a:endParaRPr lang="en-US" dirty="0"/>
          </a:p>
        </p:txBody>
      </p:sp>
    </p:spTree>
    <p:extLst>
      <p:ext uri="{BB962C8B-B14F-4D97-AF65-F5344CB8AC3E}">
        <p14:creationId xmlns:p14="http://schemas.microsoft.com/office/powerpoint/2010/main" val="12555336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Movement of Substances</a:t>
            </a:r>
            <a:endParaRPr lang="en-US" dirty="0"/>
          </a:p>
        </p:txBody>
      </p:sp>
      <p:sp>
        <p:nvSpPr>
          <p:cNvPr id="3" name="Content Placeholder 2"/>
          <p:cNvSpPr>
            <a:spLocks noGrp="1"/>
          </p:cNvSpPr>
          <p:nvPr>
            <p:ph idx="1"/>
          </p:nvPr>
        </p:nvSpPr>
        <p:spPr/>
        <p:txBody>
          <a:bodyPr>
            <a:normAutofit fontScale="77500" lnSpcReduction="20000"/>
          </a:bodyPr>
          <a:lstStyle/>
          <a:p>
            <a:r>
              <a:rPr lang="en-US" dirty="0"/>
              <a:t>Substances that enter or leave the cell must cross the cell membrane. </a:t>
            </a:r>
          </a:p>
          <a:p>
            <a:r>
              <a:rPr lang="en-US" dirty="0"/>
              <a:t>Diffusion is a process by which substances such as ions move from areas of greater concentration to areas of lesser concentration until reaching a uniform distribution. Facilitated diffusion is a passive process, in which molecules that cannot normally pass through the cell’s membranes do so with the assistance of a carrier molecule. </a:t>
            </a:r>
          </a:p>
          <a:p>
            <a:r>
              <a:rPr lang="en-US" dirty="0"/>
              <a:t>Active transport requires the cell to expend energy in moving ions against a concentration gradient. The Na+/K+-ATPase membrane pump is the best-known type of active transport. </a:t>
            </a:r>
          </a:p>
        </p:txBody>
      </p:sp>
    </p:spTree>
    <p:extLst>
      <p:ext uri="{BB962C8B-B14F-4D97-AF65-F5344CB8AC3E}">
        <p14:creationId xmlns:p14="http://schemas.microsoft.com/office/powerpoint/2010/main" val="3555542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Vesicular </a:t>
            </a:r>
            <a:r>
              <a:rPr lang="en-US" dirty="0" smtClean="0"/>
              <a:t>Transport</a:t>
            </a:r>
            <a:endParaRPr lang="en-US" dirty="0"/>
          </a:p>
        </p:txBody>
      </p:sp>
      <p:sp>
        <p:nvSpPr>
          <p:cNvPr id="3" name="Content Placeholder 2"/>
          <p:cNvSpPr>
            <a:spLocks noGrp="1"/>
          </p:cNvSpPr>
          <p:nvPr>
            <p:ph idx="1"/>
          </p:nvPr>
        </p:nvSpPr>
        <p:spPr/>
        <p:txBody>
          <a:bodyPr>
            <a:normAutofit lnSpcReduction="10000"/>
          </a:bodyPr>
          <a:lstStyle/>
          <a:p>
            <a:r>
              <a:rPr lang="en-US" dirty="0" smtClean="0"/>
              <a:t>Vesicular </a:t>
            </a:r>
            <a:r>
              <a:rPr lang="en-US" dirty="0"/>
              <a:t>transport is a </a:t>
            </a:r>
            <a:r>
              <a:rPr lang="en-US" dirty="0" smtClean="0"/>
              <a:t>mechanism in which </a:t>
            </a:r>
            <a:r>
              <a:rPr lang="en-US" dirty="0"/>
              <a:t>a cell encloses extracellular material in </a:t>
            </a:r>
            <a:r>
              <a:rPr lang="en-US" dirty="0" smtClean="0"/>
              <a:t>a membrane-bound </a:t>
            </a:r>
            <a:r>
              <a:rPr lang="en-US" dirty="0"/>
              <a:t>vesicle. </a:t>
            </a:r>
            <a:endParaRPr lang="en-US" dirty="0" smtClean="0"/>
          </a:p>
          <a:p>
            <a:r>
              <a:rPr lang="en-US" dirty="0" smtClean="0"/>
              <a:t>There </a:t>
            </a:r>
            <a:r>
              <a:rPr lang="en-US" dirty="0"/>
              <a:t>are two types </a:t>
            </a:r>
            <a:r>
              <a:rPr lang="en-US" dirty="0" smtClean="0"/>
              <a:t>of vesicular </a:t>
            </a:r>
            <a:r>
              <a:rPr lang="en-US" dirty="0"/>
              <a:t>transport: endocytosis, in which </a:t>
            </a:r>
            <a:r>
              <a:rPr lang="en-US" dirty="0" smtClean="0"/>
              <a:t>materials are </a:t>
            </a:r>
            <a:r>
              <a:rPr lang="en-US" dirty="0"/>
              <a:t>brought into the cell by invagination of </a:t>
            </a:r>
            <a:r>
              <a:rPr lang="en-US" dirty="0" smtClean="0"/>
              <a:t>the cell </a:t>
            </a:r>
            <a:r>
              <a:rPr lang="en-US" dirty="0"/>
              <a:t>membrane to form a vesicle, and </a:t>
            </a:r>
            <a:r>
              <a:rPr lang="en-US" dirty="0" smtClean="0"/>
              <a:t>exocytosis, in </a:t>
            </a:r>
            <a:r>
              <a:rPr lang="en-US" dirty="0"/>
              <a:t>which materials are exported from the cell </a:t>
            </a:r>
            <a:r>
              <a:rPr lang="en-US" dirty="0" smtClean="0"/>
              <a:t>by fusion </a:t>
            </a:r>
            <a:r>
              <a:rPr lang="en-US" dirty="0"/>
              <a:t>of a vesicle with the cell membrane.</a:t>
            </a:r>
          </a:p>
        </p:txBody>
      </p:sp>
    </p:spTree>
    <p:extLst>
      <p:ext uri="{BB962C8B-B14F-4D97-AF65-F5344CB8AC3E}">
        <p14:creationId xmlns:p14="http://schemas.microsoft.com/office/powerpoint/2010/main" val="40800531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Electrical Potentials</a:t>
            </a:r>
            <a:endParaRPr lang="en-US" dirty="0"/>
          </a:p>
        </p:txBody>
      </p:sp>
      <p:sp>
        <p:nvSpPr>
          <p:cNvPr id="3" name="Content Placeholder 2"/>
          <p:cNvSpPr>
            <a:spLocks noGrp="1"/>
          </p:cNvSpPr>
          <p:nvPr>
            <p:ph idx="1"/>
          </p:nvPr>
        </p:nvSpPr>
        <p:spPr/>
        <p:txBody>
          <a:bodyPr>
            <a:normAutofit fontScale="92500" lnSpcReduction="20000"/>
          </a:bodyPr>
          <a:lstStyle/>
          <a:p>
            <a:r>
              <a:rPr lang="pt-BR" dirty="0"/>
              <a:t>Electrical potentials, which are measured </a:t>
            </a:r>
            <a:r>
              <a:rPr lang="en-US" dirty="0"/>
              <a:t>in volts, describe the ability of separated electrical charges of opposite polarity (+ </a:t>
            </a:r>
            <a:r>
              <a:rPr lang="en-US" dirty="0" smtClean="0"/>
              <a:t>and </a:t>
            </a:r>
            <a:r>
              <a:rPr lang="en-US" dirty="0"/>
              <a:t>−) to do work. In regard to cells, the oppositely charged particles are ions, and the barrier that separates them is the cell membrane. </a:t>
            </a:r>
          </a:p>
          <a:p>
            <a:r>
              <a:rPr lang="en-US" dirty="0"/>
              <a:t>There are two main factors that alter membrane potentials and excitability: the difference in concentration of ions on the inside and outside of the membrane and the permeability of the membrane to these </a:t>
            </a:r>
            <a:r>
              <a:rPr lang="en-US" dirty="0" smtClean="0"/>
              <a:t>ions.</a:t>
            </a:r>
            <a:endParaRPr lang="en-US" dirty="0"/>
          </a:p>
        </p:txBody>
      </p:sp>
    </p:spTree>
    <p:extLst>
      <p:ext uri="{BB962C8B-B14F-4D97-AF65-F5344CB8AC3E}">
        <p14:creationId xmlns:p14="http://schemas.microsoft.com/office/powerpoint/2010/main" val="39361855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ar-SA" dirty="0"/>
          </a:p>
        </p:txBody>
      </p:sp>
      <p:sp>
        <p:nvSpPr>
          <p:cNvPr id="3" name="Content Placeholder 2"/>
          <p:cNvSpPr>
            <a:spLocks noGrp="1"/>
          </p:cNvSpPr>
          <p:nvPr>
            <p:ph idx="1"/>
          </p:nvPr>
        </p:nvSpPr>
        <p:spPr/>
        <p:txBody>
          <a:bodyPr/>
          <a:lstStyle/>
          <a:p>
            <a:r>
              <a:rPr lang="en-US" dirty="0" smtClean="0"/>
              <a:t>Your patient has been given an intravenous solution of water. What will happen to this patient’</a:t>
            </a:r>
            <a:r>
              <a:rPr lang="en-US" altLang="ja-JP" dirty="0" smtClean="0"/>
              <a:t>s red blood cells?</a:t>
            </a:r>
          </a:p>
          <a:p>
            <a:pPr marL="1038225" lvl="1" indent="-457200">
              <a:buFont typeface="Verdana" pitchFamily="34" charset="0"/>
              <a:buAutoNum type="alphaUcPeriod"/>
            </a:pPr>
            <a:r>
              <a:rPr lang="en-US" dirty="0" smtClean="0"/>
              <a:t>They will burst/</a:t>
            </a:r>
            <a:r>
              <a:rPr lang="en-US" dirty="0" err="1" smtClean="0"/>
              <a:t>lyse</a:t>
            </a:r>
            <a:r>
              <a:rPr lang="en-US" dirty="0" smtClean="0"/>
              <a:t>.</a:t>
            </a:r>
          </a:p>
          <a:p>
            <a:pPr marL="1038225" lvl="1" indent="-457200">
              <a:buFont typeface="Verdana" pitchFamily="34" charset="0"/>
              <a:buAutoNum type="alphaUcPeriod"/>
            </a:pPr>
            <a:r>
              <a:rPr lang="en-US" dirty="0" smtClean="0"/>
              <a:t>They will shrink.</a:t>
            </a:r>
          </a:p>
          <a:p>
            <a:pPr marL="1038225" lvl="1" indent="-457200">
              <a:buFont typeface="Verdana" pitchFamily="34" charset="0"/>
              <a:buAutoNum type="alphaUcPeriod"/>
            </a:pPr>
            <a:r>
              <a:rPr lang="en-US" dirty="0" smtClean="0"/>
              <a:t>They will not be affected by the water solution.</a:t>
            </a:r>
          </a:p>
          <a:p>
            <a:endParaRPr lang="ar-S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a:t>
            </a:r>
            <a:endParaRPr lang="ar-SA" dirty="0"/>
          </a:p>
        </p:txBody>
      </p:sp>
      <p:sp>
        <p:nvSpPr>
          <p:cNvPr id="3" name="Content Placeholder 2"/>
          <p:cNvSpPr>
            <a:spLocks noGrp="1"/>
          </p:cNvSpPr>
          <p:nvPr>
            <p:ph idx="1"/>
          </p:nvPr>
        </p:nvSpPr>
        <p:spPr/>
        <p:txBody>
          <a:bodyPr/>
          <a:lstStyle/>
          <a:p>
            <a:pPr marL="419100" indent="-419100">
              <a:buNone/>
            </a:pPr>
            <a:r>
              <a:rPr lang="en-US" dirty="0" smtClean="0"/>
              <a:t>A. They will burst/</a:t>
            </a:r>
            <a:r>
              <a:rPr lang="en-US" dirty="0" err="1" smtClean="0"/>
              <a:t>lyse</a:t>
            </a:r>
            <a:r>
              <a:rPr lang="en-US" dirty="0" smtClean="0"/>
              <a:t>.</a:t>
            </a:r>
          </a:p>
          <a:p>
            <a:pPr marL="419100" indent="-419100"/>
            <a:endParaRPr lang="en-US" dirty="0" smtClean="0"/>
          </a:p>
          <a:p>
            <a:pPr marL="419100" indent="-419100">
              <a:buNone/>
            </a:pPr>
            <a:r>
              <a:rPr lang="en-US" dirty="0" smtClean="0"/>
              <a:t>Rationale: Osmosis causes movement from </a:t>
            </a:r>
            <a:r>
              <a:rPr lang="ja-JP" altLang="en-US" smtClean="0"/>
              <a:t>“</a:t>
            </a:r>
            <a:r>
              <a:rPr lang="en-US" altLang="ja-JP" dirty="0" smtClean="0"/>
              <a:t>more watery</a:t>
            </a:r>
            <a:r>
              <a:rPr lang="ja-JP" altLang="en-US" smtClean="0"/>
              <a:t>”</a:t>
            </a:r>
            <a:r>
              <a:rPr lang="en-US" altLang="ja-JP" dirty="0" smtClean="0"/>
              <a:t> to </a:t>
            </a:r>
            <a:r>
              <a:rPr lang="ja-JP" altLang="en-US" smtClean="0"/>
              <a:t>“</a:t>
            </a:r>
            <a:r>
              <a:rPr lang="en-US" altLang="ja-JP" dirty="0" smtClean="0"/>
              <a:t>less watery.</a:t>
            </a:r>
            <a:r>
              <a:rPr lang="ja-JP" altLang="en-US" smtClean="0"/>
              <a:t>”</a:t>
            </a:r>
            <a:r>
              <a:rPr lang="en-US" altLang="ja-JP" dirty="0" smtClean="0"/>
              <a:t> Because water is </a:t>
            </a:r>
            <a:r>
              <a:rPr lang="ja-JP" altLang="en-US" smtClean="0"/>
              <a:t>“</a:t>
            </a:r>
            <a:r>
              <a:rPr lang="en-US" altLang="ja-JP" dirty="0" smtClean="0"/>
              <a:t>more watery</a:t>
            </a:r>
            <a:r>
              <a:rPr lang="ja-JP" altLang="en-US" smtClean="0"/>
              <a:t>”</a:t>
            </a:r>
            <a:r>
              <a:rPr lang="en-US" altLang="ja-JP" dirty="0" smtClean="0"/>
              <a:t> than the RBCs (it is water, after all), water moves into the cell, causing it to expand and burst/</a:t>
            </a:r>
            <a:r>
              <a:rPr lang="en-US" altLang="ja-JP" dirty="0" err="1" smtClean="0"/>
              <a:t>lyse</a:t>
            </a:r>
            <a:r>
              <a:rPr lang="en-US" altLang="ja-JP" dirty="0" smtClean="0"/>
              <a:t>.</a:t>
            </a:r>
            <a:endParaRPr lang="en-US" dirty="0" smtClean="0"/>
          </a:p>
          <a:p>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Pathogenesis </a:t>
            </a:r>
            <a:endParaRPr lang="en-US" dirty="0"/>
          </a:p>
        </p:txBody>
      </p:sp>
      <p:sp>
        <p:nvSpPr>
          <p:cNvPr id="3" name="Content Placeholder 2"/>
          <p:cNvSpPr>
            <a:spLocks noGrp="1"/>
          </p:cNvSpPr>
          <p:nvPr>
            <p:ph idx="1"/>
          </p:nvPr>
        </p:nvSpPr>
        <p:spPr/>
        <p:txBody>
          <a:bodyPr/>
          <a:lstStyle/>
          <a:p>
            <a:r>
              <a:rPr lang="en-US" dirty="0" smtClean="0"/>
              <a:t>Pathogenesis is the sequence of cellular and tissue events that take place from the time of initial contact with an etiologic agent until the ultimate expression of a disease.</a:t>
            </a:r>
            <a:endParaRPr lang="en-US" dirty="0"/>
          </a:p>
        </p:txBody>
      </p:sp>
    </p:spTree>
    <p:extLst>
      <p:ext uri="{BB962C8B-B14F-4D97-AF65-F5344CB8AC3E}">
        <p14:creationId xmlns:p14="http://schemas.microsoft.com/office/powerpoint/2010/main" val="31285555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Tissues </a:t>
            </a:r>
            <a:endParaRPr lang="en-US" dirty="0"/>
          </a:p>
        </p:txBody>
      </p:sp>
      <p:sp>
        <p:nvSpPr>
          <p:cNvPr id="3" name="Content Placeholder 2"/>
          <p:cNvSpPr>
            <a:spLocks noGrp="1"/>
          </p:cNvSpPr>
          <p:nvPr>
            <p:ph idx="1"/>
          </p:nvPr>
        </p:nvSpPr>
        <p:spPr/>
        <p:txBody>
          <a:bodyPr>
            <a:normAutofit fontScale="92500" lnSpcReduction="10000"/>
          </a:bodyPr>
          <a:lstStyle/>
          <a:p>
            <a:r>
              <a:rPr lang="en-US" dirty="0"/>
              <a:t>Body </a:t>
            </a:r>
            <a:r>
              <a:rPr lang="en-US" dirty="0" smtClean="0"/>
              <a:t>cells are </a:t>
            </a:r>
            <a:r>
              <a:rPr lang="en-US" dirty="0"/>
              <a:t>organized into four </a:t>
            </a:r>
            <a:r>
              <a:rPr lang="en-US" dirty="0" smtClean="0"/>
              <a:t>basic tissue types: </a:t>
            </a:r>
            <a:r>
              <a:rPr lang="en-US" dirty="0">
                <a:solidFill>
                  <a:srgbClr val="FF0000"/>
                </a:solidFill>
              </a:rPr>
              <a:t>epithelial, connective, muscle, </a:t>
            </a:r>
            <a:r>
              <a:rPr lang="en-US" dirty="0" smtClean="0">
                <a:solidFill>
                  <a:srgbClr val="FF0000"/>
                </a:solidFill>
              </a:rPr>
              <a:t>and nervous</a:t>
            </a:r>
            <a:r>
              <a:rPr lang="en-US" dirty="0">
                <a:solidFill>
                  <a:srgbClr val="FF0000"/>
                </a:solidFill>
              </a:rPr>
              <a:t>. </a:t>
            </a:r>
            <a:endParaRPr lang="en-US" dirty="0" smtClean="0">
              <a:solidFill>
                <a:srgbClr val="FF0000"/>
              </a:solidFill>
            </a:endParaRPr>
          </a:p>
          <a:p>
            <a:r>
              <a:rPr lang="en-US" dirty="0" smtClean="0"/>
              <a:t>The </a:t>
            </a:r>
            <a:r>
              <a:rPr lang="en-US" dirty="0"/>
              <a:t>epithelium covers and lines the </a:t>
            </a:r>
            <a:r>
              <a:rPr lang="en-US" dirty="0" smtClean="0"/>
              <a:t>body surfaces </a:t>
            </a:r>
            <a:r>
              <a:rPr lang="en-US" dirty="0"/>
              <a:t>and forms the functional components </a:t>
            </a:r>
            <a:r>
              <a:rPr lang="en-US" dirty="0" smtClean="0"/>
              <a:t>of glandular </a:t>
            </a:r>
            <a:r>
              <a:rPr lang="en-US" dirty="0"/>
              <a:t>structures. </a:t>
            </a:r>
            <a:endParaRPr lang="en-US" dirty="0" smtClean="0"/>
          </a:p>
          <a:p>
            <a:r>
              <a:rPr lang="en-US" dirty="0" smtClean="0"/>
              <a:t>Epithelial </a:t>
            </a:r>
            <a:r>
              <a:rPr lang="en-US" dirty="0"/>
              <a:t>tissue is </a:t>
            </a:r>
            <a:r>
              <a:rPr lang="en-US" dirty="0" smtClean="0"/>
              <a:t>classified in </a:t>
            </a:r>
            <a:r>
              <a:rPr lang="en-US" dirty="0"/>
              <a:t>to </a:t>
            </a:r>
            <a:r>
              <a:rPr lang="en-US" dirty="0" smtClean="0"/>
              <a:t>three types according </a:t>
            </a:r>
            <a:r>
              <a:rPr lang="en-US" dirty="0"/>
              <a:t>to the shape of </a:t>
            </a:r>
            <a:r>
              <a:rPr lang="en-US" dirty="0" smtClean="0"/>
              <a:t>the cells </a:t>
            </a:r>
            <a:r>
              <a:rPr lang="en-US" dirty="0"/>
              <a:t>and the number of layers that are </a:t>
            </a:r>
            <a:r>
              <a:rPr lang="en-US" dirty="0" smtClean="0"/>
              <a:t>present: </a:t>
            </a:r>
            <a:r>
              <a:rPr lang="it-IT" dirty="0" smtClean="0"/>
              <a:t>simple</a:t>
            </a:r>
            <a:r>
              <a:rPr lang="it-IT" dirty="0"/>
              <a:t>, </a:t>
            </a:r>
            <a:r>
              <a:rPr lang="it-IT" dirty="0" smtClean="0"/>
              <a:t>stratified</a:t>
            </a:r>
            <a:r>
              <a:rPr lang="it-IT" dirty="0"/>
              <a:t>, and </a:t>
            </a:r>
            <a:r>
              <a:rPr lang="it-IT" dirty="0" smtClean="0"/>
              <a:t>pseudostratified</a:t>
            </a:r>
            <a:r>
              <a:rPr lang="it-IT" dirty="0"/>
              <a:t>.</a:t>
            </a:r>
            <a:endParaRPr lang="en-US" dirty="0"/>
          </a:p>
        </p:txBody>
      </p:sp>
    </p:spTree>
    <p:extLst>
      <p:ext uri="{BB962C8B-B14F-4D97-AF65-F5344CB8AC3E}">
        <p14:creationId xmlns:p14="http://schemas.microsoft.com/office/powerpoint/2010/main" val="1229273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Connective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Connective </a:t>
            </a:r>
            <a:r>
              <a:rPr lang="en-US" dirty="0"/>
              <a:t>tissue supports and </a:t>
            </a:r>
            <a:r>
              <a:rPr lang="en-US" dirty="0" smtClean="0"/>
              <a:t>connects body structures</a:t>
            </a:r>
            <a:r>
              <a:rPr lang="en-US" dirty="0"/>
              <a:t>; it forms the bones and </a:t>
            </a:r>
            <a:r>
              <a:rPr lang="en-US" dirty="0" smtClean="0"/>
              <a:t>cartilage, the </a:t>
            </a:r>
            <a:r>
              <a:rPr lang="en-US" dirty="0"/>
              <a:t>joint </a:t>
            </a:r>
            <a:r>
              <a:rPr lang="en-US" dirty="0" smtClean="0"/>
              <a:t>structures</a:t>
            </a:r>
            <a:r>
              <a:rPr lang="en-US" dirty="0"/>
              <a:t>, the </a:t>
            </a:r>
            <a:r>
              <a:rPr lang="en-US" dirty="0" smtClean="0"/>
              <a:t>dermis </a:t>
            </a:r>
            <a:r>
              <a:rPr lang="en-US" dirty="0"/>
              <a:t>of the </a:t>
            </a:r>
            <a:r>
              <a:rPr lang="en-US" dirty="0" smtClean="0"/>
              <a:t>skin</a:t>
            </a:r>
            <a:r>
              <a:rPr lang="en-US" dirty="0"/>
              <a:t>, </a:t>
            </a:r>
            <a:r>
              <a:rPr lang="en-US" dirty="0" smtClean="0"/>
              <a:t>the sheaths </a:t>
            </a:r>
            <a:r>
              <a:rPr lang="en-US" dirty="0"/>
              <a:t>of blood vessels and nerves, </a:t>
            </a:r>
            <a:r>
              <a:rPr lang="en-US" dirty="0" smtClean="0"/>
              <a:t>adipose tissue</a:t>
            </a:r>
            <a:r>
              <a:rPr lang="en-US" dirty="0"/>
              <a:t>, lymphatic </a:t>
            </a:r>
            <a:r>
              <a:rPr lang="en-US" dirty="0" smtClean="0"/>
              <a:t>tissues, </a:t>
            </a:r>
            <a:r>
              <a:rPr lang="en-US" dirty="0"/>
              <a:t>and blood. </a:t>
            </a:r>
            <a:endParaRPr lang="en-US" dirty="0" smtClean="0"/>
          </a:p>
          <a:p>
            <a:r>
              <a:rPr lang="en-US" dirty="0" smtClean="0"/>
              <a:t>Fibroblasts are </a:t>
            </a:r>
            <a:r>
              <a:rPr lang="en-US" dirty="0"/>
              <a:t>the most abundant connective tissue </a:t>
            </a:r>
            <a:r>
              <a:rPr lang="en-US" dirty="0" smtClean="0"/>
              <a:t>cells. They are responsible for </a:t>
            </a:r>
            <a:r>
              <a:rPr lang="en-US" dirty="0"/>
              <a:t>the </a:t>
            </a:r>
            <a:r>
              <a:rPr lang="en-US" dirty="0" smtClean="0"/>
              <a:t>synthesis </a:t>
            </a:r>
            <a:r>
              <a:rPr lang="en-US" dirty="0"/>
              <a:t>of </a:t>
            </a:r>
            <a:r>
              <a:rPr lang="en-US" dirty="0" smtClean="0"/>
              <a:t>collagen, elastic</a:t>
            </a:r>
            <a:r>
              <a:rPr lang="en-US" dirty="0"/>
              <a:t>, and reticular </a:t>
            </a:r>
            <a:r>
              <a:rPr lang="en-US" dirty="0" smtClean="0"/>
              <a:t>fibers </a:t>
            </a:r>
            <a:r>
              <a:rPr lang="en-US" dirty="0"/>
              <a:t>and the gel-like </a:t>
            </a:r>
            <a:r>
              <a:rPr lang="en-US" dirty="0" smtClean="0"/>
              <a:t>ground substance </a:t>
            </a:r>
            <a:r>
              <a:rPr lang="en-US" dirty="0"/>
              <a:t>that </a:t>
            </a:r>
            <a:r>
              <a:rPr lang="en-US" dirty="0" smtClean="0"/>
              <a:t>fills </a:t>
            </a:r>
            <a:r>
              <a:rPr lang="en-US" dirty="0"/>
              <a:t>the intercellular spaces.</a:t>
            </a:r>
          </a:p>
        </p:txBody>
      </p:sp>
    </p:spTree>
    <p:extLst>
      <p:ext uri="{BB962C8B-B14F-4D97-AF65-F5344CB8AC3E}">
        <p14:creationId xmlns:p14="http://schemas.microsoft.com/office/powerpoint/2010/main" val="29403578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 </a:t>
            </a:r>
            <a:endParaRPr lang="en-US" dirty="0"/>
          </a:p>
        </p:txBody>
      </p:sp>
      <p:sp>
        <p:nvSpPr>
          <p:cNvPr id="3" name="Content Placeholder 2"/>
          <p:cNvSpPr>
            <a:spLocks noGrp="1"/>
          </p:cNvSpPr>
          <p:nvPr>
            <p:ph idx="1"/>
          </p:nvPr>
        </p:nvSpPr>
        <p:spPr/>
        <p:txBody>
          <a:bodyPr>
            <a:normAutofit fontScale="77500" lnSpcReduction="20000"/>
          </a:bodyPr>
          <a:lstStyle/>
          <a:p>
            <a:r>
              <a:rPr lang="en-US" dirty="0"/>
              <a:t>Muscle </a:t>
            </a:r>
            <a:r>
              <a:rPr lang="en-US" dirty="0" smtClean="0"/>
              <a:t>tissue </a:t>
            </a:r>
            <a:r>
              <a:rPr lang="en-US" dirty="0"/>
              <a:t>is a </a:t>
            </a:r>
            <a:r>
              <a:rPr lang="en-US" dirty="0" smtClean="0"/>
              <a:t>specialized tissue designed for contractility</a:t>
            </a:r>
            <a:r>
              <a:rPr lang="en-US" dirty="0"/>
              <a:t>. </a:t>
            </a:r>
            <a:r>
              <a:rPr lang="en-US" dirty="0" smtClean="0"/>
              <a:t>Three types </a:t>
            </a:r>
            <a:r>
              <a:rPr lang="en-US" dirty="0"/>
              <a:t>of </a:t>
            </a:r>
            <a:r>
              <a:rPr lang="en-US" dirty="0" smtClean="0"/>
              <a:t>muscle tissue exist</a:t>
            </a:r>
            <a:r>
              <a:rPr lang="en-US" dirty="0"/>
              <a:t>: </a:t>
            </a:r>
            <a:r>
              <a:rPr lang="en-US" dirty="0">
                <a:solidFill>
                  <a:srgbClr val="FF0000"/>
                </a:solidFill>
              </a:rPr>
              <a:t>skeletal, cardiac, and smooth</a:t>
            </a:r>
            <a:r>
              <a:rPr lang="en-US" dirty="0"/>
              <a:t>. Actin </a:t>
            </a:r>
            <a:r>
              <a:rPr lang="en-US" dirty="0" smtClean="0"/>
              <a:t>and myosin filaments </a:t>
            </a:r>
            <a:r>
              <a:rPr lang="en-US" dirty="0"/>
              <a:t>interact to produce </a:t>
            </a:r>
            <a:r>
              <a:rPr lang="en-US" dirty="0" smtClean="0"/>
              <a:t>muscle shortening</a:t>
            </a:r>
            <a:r>
              <a:rPr lang="en-US" dirty="0"/>
              <a:t>, a process activated by the </a:t>
            </a:r>
            <a:r>
              <a:rPr lang="en-US" dirty="0" smtClean="0"/>
              <a:t>presence of </a:t>
            </a:r>
            <a:r>
              <a:rPr lang="en-US" dirty="0"/>
              <a:t>calcium. </a:t>
            </a:r>
            <a:endParaRPr lang="en-US" dirty="0" smtClean="0"/>
          </a:p>
          <a:p>
            <a:r>
              <a:rPr lang="en-US" dirty="0" smtClean="0"/>
              <a:t>In </a:t>
            </a:r>
            <a:r>
              <a:rPr lang="en-US" dirty="0"/>
              <a:t>skeletal muscle, calcium is </a:t>
            </a:r>
            <a:r>
              <a:rPr lang="en-US" dirty="0" smtClean="0"/>
              <a:t>released from </a:t>
            </a:r>
            <a:r>
              <a:rPr lang="en-US" dirty="0"/>
              <a:t>the </a:t>
            </a:r>
            <a:r>
              <a:rPr lang="en-US" dirty="0" smtClean="0"/>
              <a:t>sarcoplasmic reticulum </a:t>
            </a:r>
            <a:r>
              <a:rPr lang="en-US" dirty="0"/>
              <a:t>in </a:t>
            </a:r>
            <a:r>
              <a:rPr lang="en-US" dirty="0" smtClean="0"/>
              <a:t>response to </a:t>
            </a:r>
            <a:r>
              <a:rPr lang="en-US" dirty="0"/>
              <a:t>an action potential. </a:t>
            </a:r>
            <a:endParaRPr lang="en-US" dirty="0" smtClean="0"/>
          </a:p>
          <a:p>
            <a:r>
              <a:rPr lang="en-US" dirty="0" smtClean="0"/>
              <a:t>Smooth </a:t>
            </a:r>
            <a:r>
              <a:rPr lang="en-US" dirty="0"/>
              <a:t>muscle is </a:t>
            </a:r>
            <a:r>
              <a:rPr lang="en-US" dirty="0" smtClean="0"/>
              <a:t>often called involuntary </a:t>
            </a:r>
            <a:r>
              <a:rPr lang="en-US" dirty="0"/>
              <a:t>muscle because it </a:t>
            </a:r>
            <a:r>
              <a:rPr lang="en-US" dirty="0" smtClean="0"/>
              <a:t>contracts spontaneously </a:t>
            </a:r>
            <a:r>
              <a:rPr lang="en-US" dirty="0"/>
              <a:t>or through the activity of </a:t>
            </a:r>
            <a:r>
              <a:rPr lang="en-US" dirty="0" smtClean="0"/>
              <a:t>the autonomic </a:t>
            </a:r>
            <a:r>
              <a:rPr lang="en-US" dirty="0"/>
              <a:t>nervous system. It differs </a:t>
            </a:r>
            <a:r>
              <a:rPr lang="en-US" dirty="0" smtClean="0"/>
              <a:t>from skeletal </a:t>
            </a:r>
            <a:r>
              <a:rPr lang="en-US" dirty="0"/>
              <a:t>muscle in that its sarcoplasmic </a:t>
            </a:r>
            <a:r>
              <a:rPr lang="en-US" dirty="0" smtClean="0"/>
              <a:t>reticulum is less defined </a:t>
            </a:r>
            <a:r>
              <a:rPr lang="en-US" dirty="0"/>
              <a:t>and it depends on the entry </a:t>
            </a:r>
            <a:r>
              <a:rPr lang="en-US" dirty="0" smtClean="0"/>
              <a:t>of extracellular </a:t>
            </a:r>
            <a:r>
              <a:rPr lang="en-US" dirty="0"/>
              <a:t>calcium ions for muscle contraction.</a:t>
            </a:r>
          </a:p>
        </p:txBody>
      </p:sp>
    </p:spTree>
    <p:extLst>
      <p:ext uri="{BB962C8B-B14F-4D97-AF65-F5344CB8AC3E}">
        <p14:creationId xmlns:p14="http://schemas.microsoft.com/office/powerpoint/2010/main" val="13975646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Nervous </a:t>
            </a:r>
            <a:endParaRPr lang="en-US" dirty="0"/>
          </a:p>
        </p:txBody>
      </p:sp>
      <p:sp>
        <p:nvSpPr>
          <p:cNvPr id="3" name="Content Placeholder 2"/>
          <p:cNvSpPr>
            <a:spLocks noGrp="1"/>
          </p:cNvSpPr>
          <p:nvPr>
            <p:ph idx="1"/>
          </p:nvPr>
        </p:nvSpPr>
        <p:spPr/>
        <p:txBody>
          <a:bodyPr/>
          <a:lstStyle/>
          <a:p>
            <a:r>
              <a:rPr lang="en-US" dirty="0"/>
              <a:t>Nervous tissue is designed for </a:t>
            </a:r>
            <a:r>
              <a:rPr lang="en-US" dirty="0" smtClean="0"/>
              <a:t>communication purposes </a:t>
            </a:r>
            <a:r>
              <a:rPr lang="en-US" dirty="0"/>
              <a:t>and includes the neurons, the </a:t>
            </a:r>
            <a:r>
              <a:rPr lang="en-US" dirty="0" smtClean="0"/>
              <a:t>supporting neural </a:t>
            </a:r>
            <a:r>
              <a:rPr lang="en-US" dirty="0"/>
              <a:t>structures, and the ependymal cells </a:t>
            </a:r>
            <a:r>
              <a:rPr lang="en-US" dirty="0" smtClean="0"/>
              <a:t>that line </a:t>
            </a:r>
            <a:r>
              <a:rPr lang="en-US" dirty="0"/>
              <a:t>the ventricles of the brain and the spinal canal.</a:t>
            </a:r>
          </a:p>
        </p:txBody>
      </p:sp>
    </p:spTree>
    <p:extLst>
      <p:ext uri="{BB962C8B-B14F-4D97-AF65-F5344CB8AC3E}">
        <p14:creationId xmlns:p14="http://schemas.microsoft.com/office/powerpoint/2010/main" val="458204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Morphology </a:t>
            </a:r>
            <a:endParaRPr lang="en-US" dirty="0"/>
          </a:p>
        </p:txBody>
      </p:sp>
      <p:sp>
        <p:nvSpPr>
          <p:cNvPr id="3" name="Content Placeholder 2"/>
          <p:cNvSpPr>
            <a:spLocks noGrp="1"/>
          </p:cNvSpPr>
          <p:nvPr>
            <p:ph idx="1"/>
          </p:nvPr>
        </p:nvSpPr>
        <p:spPr/>
        <p:txBody>
          <a:bodyPr/>
          <a:lstStyle/>
          <a:p>
            <a:r>
              <a:rPr lang="en-US" dirty="0" smtClean="0"/>
              <a:t>It refers to the fundamental structure or form of cells or tissues.</a:t>
            </a:r>
            <a:endParaRPr lang="en-US" dirty="0"/>
          </a:p>
        </p:txBody>
      </p:sp>
    </p:spTree>
    <p:extLst>
      <p:ext uri="{BB962C8B-B14F-4D97-AF65-F5344CB8AC3E}">
        <p14:creationId xmlns:p14="http://schemas.microsoft.com/office/powerpoint/2010/main" val="2025337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 </a:t>
            </a:r>
            <a:endParaRPr lang="en-US" dirty="0"/>
          </a:p>
        </p:txBody>
      </p:sp>
      <p:sp>
        <p:nvSpPr>
          <p:cNvPr id="3" name="Content Placeholder 2"/>
          <p:cNvSpPr>
            <a:spLocks noGrp="1"/>
          </p:cNvSpPr>
          <p:nvPr>
            <p:ph idx="1"/>
          </p:nvPr>
        </p:nvSpPr>
        <p:spPr/>
        <p:txBody>
          <a:bodyPr/>
          <a:lstStyle/>
          <a:p>
            <a:r>
              <a:rPr lang="en-US" dirty="0" smtClean="0"/>
              <a:t>Diseases can manifest in a number of ways. Sometimes the condition produces manifestations, such as fever, that make it evident that the person is sick.</a:t>
            </a:r>
          </a:p>
          <a:p>
            <a:r>
              <a:rPr lang="en-US" dirty="0" smtClean="0"/>
              <a:t>In other cases, the condition is silent at the onset and is detected during examination for other purposes or after the disease is far advanced. </a:t>
            </a:r>
            <a:endParaRPr lang="en-US" dirty="0"/>
          </a:p>
        </p:txBody>
      </p:sp>
    </p:spTree>
    <p:extLst>
      <p:ext uri="{BB962C8B-B14F-4D97-AF65-F5344CB8AC3E}">
        <p14:creationId xmlns:p14="http://schemas.microsoft.com/office/powerpoint/2010/main" val="2704828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Diagnosis </a:t>
            </a:r>
            <a:endParaRPr lang="en-US" dirty="0"/>
          </a:p>
        </p:txBody>
      </p:sp>
      <p:sp>
        <p:nvSpPr>
          <p:cNvPr id="3" name="Content Placeholder 2"/>
          <p:cNvSpPr>
            <a:spLocks noGrp="1"/>
          </p:cNvSpPr>
          <p:nvPr>
            <p:ph idx="1"/>
          </p:nvPr>
        </p:nvSpPr>
        <p:spPr/>
        <p:txBody>
          <a:bodyPr/>
          <a:lstStyle/>
          <a:p>
            <a:r>
              <a:rPr lang="en-US" dirty="0" smtClean="0"/>
              <a:t>Is the designation as to the nature or cause of a health problem (bacterial pneumonia).</a:t>
            </a:r>
            <a:endParaRPr lang="en-US" dirty="0"/>
          </a:p>
        </p:txBody>
      </p:sp>
    </p:spTree>
    <p:extLst>
      <p:ext uri="{BB962C8B-B14F-4D97-AF65-F5344CB8AC3E}">
        <p14:creationId xmlns:p14="http://schemas.microsoft.com/office/powerpoint/2010/main" val="1111351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Course</a:t>
            </a:r>
            <a:endParaRPr lang="en-US" dirty="0"/>
          </a:p>
        </p:txBody>
      </p:sp>
      <p:sp>
        <p:nvSpPr>
          <p:cNvPr id="3" name="Content Placeholder 2"/>
          <p:cNvSpPr>
            <a:spLocks noGrp="1"/>
          </p:cNvSpPr>
          <p:nvPr>
            <p:ph idx="1"/>
          </p:nvPr>
        </p:nvSpPr>
        <p:spPr/>
        <p:txBody>
          <a:bodyPr/>
          <a:lstStyle/>
          <a:p>
            <a:r>
              <a:rPr lang="en-US" dirty="0" smtClean="0"/>
              <a:t>It describes the evolution of a disease. A disease can have an acute, subacute, or chronic course.</a:t>
            </a:r>
            <a:endParaRPr lang="en-US" dirty="0"/>
          </a:p>
        </p:txBody>
      </p:sp>
    </p:spTree>
    <p:extLst>
      <p:ext uri="{BB962C8B-B14F-4D97-AF65-F5344CB8AC3E}">
        <p14:creationId xmlns:p14="http://schemas.microsoft.com/office/powerpoint/2010/main" val="3951461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a:t>
            </a:r>
            <a:endParaRPr lang="en-US" dirty="0"/>
          </a:p>
        </p:txBody>
      </p:sp>
      <p:sp>
        <p:nvSpPr>
          <p:cNvPr id="3" name="Content Placeholder 2"/>
          <p:cNvSpPr>
            <a:spLocks noGrp="1"/>
          </p:cNvSpPr>
          <p:nvPr>
            <p:ph idx="1"/>
          </p:nvPr>
        </p:nvSpPr>
        <p:spPr/>
        <p:txBody>
          <a:bodyPr/>
          <a:lstStyle/>
          <a:p>
            <a:r>
              <a:rPr lang="en-US" dirty="0" smtClean="0"/>
              <a:t>An acute disorder is one that is relatively severe, but self-limiting.</a:t>
            </a:r>
            <a:endParaRPr lang="en-US" dirty="0"/>
          </a:p>
        </p:txBody>
      </p:sp>
    </p:spTree>
    <p:extLst>
      <p:ext uri="{BB962C8B-B14F-4D97-AF65-F5344CB8AC3E}">
        <p14:creationId xmlns:p14="http://schemas.microsoft.com/office/powerpoint/2010/main" val="3567019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TotalTime>
  <Words>2020</Words>
  <Application>Microsoft Office PowerPoint</Application>
  <PresentationFormat>On-screen Show (4:3)</PresentationFormat>
  <Paragraphs>126</Paragraphs>
  <Slides>43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ＭＳ Ｐゴシック</vt:lpstr>
      <vt:lpstr>ＭＳ Ｐゴシック</vt:lpstr>
      <vt:lpstr>Arial</vt:lpstr>
      <vt:lpstr>Calibri</vt:lpstr>
      <vt:lpstr>Times New Roman</vt:lpstr>
      <vt:lpstr>Verdana</vt:lpstr>
      <vt:lpstr>Office Theme</vt:lpstr>
      <vt:lpstr>The Cell</vt:lpstr>
      <vt:lpstr>Introduction </vt:lpstr>
      <vt:lpstr>Etiology </vt:lpstr>
      <vt:lpstr>Pathogenesis </vt:lpstr>
      <vt:lpstr>Morphology </vt:lpstr>
      <vt:lpstr>Clinical Manifestations </vt:lpstr>
      <vt:lpstr>Diagnosis </vt:lpstr>
      <vt:lpstr>Clinical Course</vt:lpstr>
      <vt:lpstr>Acute </vt:lpstr>
      <vt:lpstr>Chronic </vt:lpstr>
      <vt:lpstr>Subacute </vt:lpstr>
      <vt:lpstr>Epidemiology </vt:lpstr>
      <vt:lpstr>Risk Factors </vt:lpstr>
      <vt:lpstr>Natural History</vt:lpstr>
      <vt:lpstr>Levels of Prevention</vt:lpstr>
      <vt:lpstr>Cell </vt:lpstr>
      <vt:lpstr>Cell </vt:lpstr>
      <vt:lpstr>Functional Components of the Cell</vt:lpstr>
      <vt:lpstr>Functional Components of the Cell</vt:lpstr>
      <vt:lpstr>Cell Structure</vt:lpstr>
      <vt:lpstr>The Plasma (Cell) Membrane</vt:lpstr>
      <vt:lpstr>The Plasma (Cell) Membrane (Cont’d)</vt:lpstr>
      <vt:lpstr>The Plasma (Cell) Membrane (Cont’d)</vt:lpstr>
      <vt:lpstr>The Plasma Membrane</vt:lpstr>
      <vt:lpstr>The Functional Organization of the cell </vt:lpstr>
      <vt:lpstr>The Functional Organization of the cell </vt:lpstr>
      <vt:lpstr>The Nucleus</vt:lpstr>
      <vt:lpstr>Organelles</vt:lpstr>
      <vt:lpstr>Organelles</vt:lpstr>
      <vt:lpstr>Organelles </vt:lpstr>
      <vt:lpstr>Organelles </vt:lpstr>
      <vt:lpstr>Question?</vt:lpstr>
      <vt:lpstr>Answer </vt:lpstr>
      <vt:lpstr>Energy Conversion</vt:lpstr>
      <vt:lpstr>Movement of Substances</vt:lpstr>
      <vt:lpstr>Vesicular Transport</vt:lpstr>
      <vt:lpstr>Electrical Potentials</vt:lpstr>
      <vt:lpstr>Question?</vt:lpstr>
      <vt:lpstr>Answer </vt:lpstr>
      <vt:lpstr>Tissues </vt:lpstr>
      <vt:lpstr>Connective </vt:lpstr>
      <vt:lpstr>Muscle </vt:lpstr>
      <vt:lpstr>Nervous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Cell</dc:title>
  <dc:creator>mutez</dc:creator>
  <cp:lastModifiedBy>DR-MUTAZ</cp:lastModifiedBy>
  <cp:revision>74</cp:revision>
  <dcterms:created xsi:type="dcterms:W3CDTF">2006-08-16T00:00:00Z</dcterms:created>
  <dcterms:modified xsi:type="dcterms:W3CDTF">2020-09-14T20:31:27Z</dcterms:modified>
</cp:coreProperties>
</file>