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6" r:id="rId2"/>
    <p:sldId id="286" r:id="rId3"/>
    <p:sldId id="258" r:id="rId4"/>
    <p:sldId id="259" r:id="rId5"/>
    <p:sldId id="262" r:id="rId6"/>
    <p:sldId id="264" r:id="rId7"/>
    <p:sldId id="298" r:id="rId8"/>
    <p:sldId id="270" r:id="rId9"/>
    <p:sldId id="272" r:id="rId10"/>
    <p:sldId id="288" r:id="rId11"/>
    <p:sldId id="287" r:id="rId12"/>
    <p:sldId id="279" r:id="rId13"/>
    <p:sldId id="280" r:id="rId14"/>
    <p:sldId id="281" r:id="rId15"/>
    <p:sldId id="282" r:id="rId16"/>
    <p:sldId id="290" r:id="rId17"/>
    <p:sldId id="284" r:id="rId18"/>
    <p:sldId id="285" r:id="rId19"/>
    <p:sldId id="283" r:id="rId20"/>
    <p:sldId id="295" r:id="rId21"/>
    <p:sldId id="292" r:id="rId22"/>
    <p:sldId id="293" r:id="rId23"/>
    <p:sldId id="29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0664E-A2D9-4C64-AF9B-2E69075EC4F3}"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061A9-0884-4B13-AC3C-89C34644D9B1}" type="slidenum">
              <a:rPr lang="en-US" smtClean="0"/>
              <a:pPr/>
              <a:t>‹#›</a:t>
            </a:fld>
            <a:endParaRPr lang="en-US"/>
          </a:p>
        </p:txBody>
      </p:sp>
    </p:spTree>
    <p:extLst>
      <p:ext uri="{BB962C8B-B14F-4D97-AF65-F5344CB8AC3E}">
        <p14:creationId xmlns:p14="http://schemas.microsoft.com/office/powerpoint/2010/main" val="1642802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dirty="0"/>
          </a:p>
        </p:txBody>
      </p:sp>
      <p:sp>
        <p:nvSpPr>
          <p:cNvPr id="4" name="Slide Number Placeholder 3"/>
          <p:cNvSpPr>
            <a:spLocks noGrp="1"/>
          </p:cNvSpPr>
          <p:nvPr>
            <p:ph type="sldNum" sz="quarter" idx="10"/>
          </p:nvPr>
        </p:nvSpPr>
        <p:spPr/>
        <p:txBody>
          <a:bodyPr/>
          <a:lstStyle/>
          <a:p>
            <a:fld id="{03721CA3-3C57-4EF6-9810-1589FE4294D6}"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A4FE30-589B-430F-8B9B-68D593A8BE0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A4FE30-589B-430F-8B9B-68D593A8BE0A}"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A4FE30-589B-430F-8B9B-68D593A8BE0A}"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4FE30-589B-430F-8B9B-68D593A8BE0A}"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A4FE30-589B-430F-8B9B-68D593A8BE0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A4FE30-589B-430F-8B9B-68D593A8BE0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4FE30-589B-430F-8B9B-68D593A8BE0A}"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6A143-C0FD-4295-93FC-786C9CAA92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dyPtnPoZC1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search?q=%D9%81%D8%B1%D9%88%D9%8A%D8%AF+%D8%AC%D8%A8%D9%84+%D9%85%D9%86+%D8%A7%D9%84%D8%AC%D9%84%D9%8A%D8%AF&amp;client=firefox-b-d&amp;tbm=isch&amp;source=iu&amp;ictx=1&amp;fir=KupN45pmLLjQ1M%252CQDGmE7BRDmRZFM%252C_&amp;vet=1&amp;usg=AI4_-kRC4a4LH7jJw3STC4Hp2gFNkyeEIQ&amp;sa=X&amp;ved=2ahUKEwjn7cut-NXvAhWWLOwKHYylBocQ9QF6BAgGEAE"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a:t>نظريات النمو الإنساني</a:t>
            </a:r>
            <a:endParaRPr lang="en-US" dirty="0"/>
          </a:p>
        </p:txBody>
      </p:sp>
      <p:sp>
        <p:nvSpPr>
          <p:cNvPr id="3" name="Subtitle 2"/>
          <p:cNvSpPr>
            <a:spLocks noGrp="1"/>
          </p:cNvSpPr>
          <p:nvPr>
            <p:ph type="subTitle" idx="1"/>
          </p:nvPr>
        </p:nvSpPr>
        <p:spPr/>
        <p:txBody>
          <a:bodyPr/>
          <a:lstStyle/>
          <a:p>
            <a:pPr rtl="1"/>
            <a:r>
              <a:rPr lang="ar-SA" dirty="0">
                <a:solidFill>
                  <a:schemeClr val="tx1"/>
                </a:solidFill>
              </a:rPr>
              <a:t>نظرية النمو الجنسي </a:t>
            </a:r>
          </a:p>
          <a:p>
            <a:pPr rtl="1"/>
            <a:r>
              <a:rPr lang="ar-SA" dirty="0">
                <a:solidFill>
                  <a:schemeClr val="tx1"/>
                </a:solidFill>
              </a:rPr>
              <a:t>سيغموند فرويد </a:t>
            </a:r>
          </a:p>
          <a:p>
            <a:pPr rtl="1"/>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458200" cy="5516563"/>
          </a:xfrm>
        </p:spPr>
        <p:txBody>
          <a:bodyPr>
            <a:normAutofit/>
          </a:bodyPr>
          <a:lstStyle/>
          <a:p>
            <a:pPr algn="r" rtl="1"/>
            <a:r>
              <a:rPr lang="ar-YE" b="1" u="sng" dirty="0">
                <a:solidFill>
                  <a:srgbClr val="FF0000"/>
                </a:solidFill>
              </a:rPr>
              <a:t> الأنا الأعلى </a:t>
            </a:r>
            <a:r>
              <a:rPr lang="en-US" b="1" u="sng" dirty="0">
                <a:solidFill>
                  <a:srgbClr val="FF0000"/>
                </a:solidFill>
              </a:rPr>
              <a:t> </a:t>
            </a:r>
            <a:endParaRPr lang="ar-AE" b="1" u="sng" dirty="0">
              <a:solidFill>
                <a:srgbClr val="FF0000"/>
              </a:solidFill>
            </a:endParaRPr>
          </a:p>
          <a:p>
            <a:pPr marL="0" indent="0" algn="r" rtl="1">
              <a:buNone/>
            </a:pPr>
            <a:r>
              <a:rPr lang="ar-AE" sz="2800" dirty="0"/>
              <a:t>يمثل </a:t>
            </a:r>
            <a:r>
              <a:rPr lang="ar-YE" sz="2800" dirty="0"/>
              <a:t>السلطة القضائية بالنسبة للشخصية و يتضم</a:t>
            </a:r>
            <a:r>
              <a:rPr lang="ar-AE" sz="2800" dirty="0"/>
              <a:t>ن القيم الإخلاقية</a:t>
            </a:r>
            <a:r>
              <a:rPr lang="ar-YE" sz="2800" dirty="0"/>
              <a:t>،</a:t>
            </a:r>
            <a:r>
              <a:rPr lang="ar-AE" sz="2800" dirty="0"/>
              <a:t> وصفها فرويد هي شخصية المرء في صورتها الأكثر تحفظاً وعقلانية</a:t>
            </a:r>
            <a:r>
              <a:rPr lang="ar-YE" sz="2800" dirty="0"/>
              <a:t> </a:t>
            </a:r>
            <a:r>
              <a:rPr lang="ar-AE" sz="2800" dirty="0"/>
              <a:t>.</a:t>
            </a:r>
            <a:r>
              <a:rPr lang="ar-YE" sz="2800" dirty="0"/>
              <a:t>فهو عبارة عن نظام يصدر الحكم حول ما إذا كان </a:t>
            </a:r>
            <a:r>
              <a:rPr lang="ar-YE" sz="2800" u="sng" dirty="0"/>
              <a:t>التصرف جيداً أو سيئاً </a:t>
            </a:r>
            <a:r>
              <a:rPr lang="ar-YE" sz="2800" dirty="0"/>
              <a:t>، أي أ</a:t>
            </a:r>
            <a:r>
              <a:rPr lang="ar-AE" sz="2800" dirty="0"/>
              <a:t>نة </a:t>
            </a:r>
            <a:r>
              <a:rPr lang="ar-YE" sz="2800" dirty="0"/>
              <a:t> يمثّل الجانب المثالي لا الجانب الواقعي ، و لا يسعى إلى اللذّة و المتعة بقدر سعيه إلى الكمال ، كما أنه يمثل القيم الأخلاقية التقليدية ، و مثاليات المجتمع الإنساني كما نُقِلَ</a:t>
            </a:r>
            <a:r>
              <a:rPr lang="ar-AE" sz="2800" dirty="0"/>
              <a:t>ت</a:t>
            </a:r>
            <a:r>
              <a:rPr lang="ar-YE" sz="2800" dirty="0"/>
              <a:t> إليه من والدية في طفولته المبكرة من خلال المكافآت و العقوبات . إنّ وظيفة الأنا الأعلى الأساسية هي كبح اندفاعات الهوّ خاصةً الجنسية منها و العدوانية، و إقناع الأنا بأن يستبدل أهدافه الواقعية بأخر مثالية أخلاقية و السعي دوماً نحو الكمال</a:t>
            </a:r>
            <a:endParaRPr lang="en-US" sz="2800" dirty="0"/>
          </a:p>
        </p:txBody>
      </p:sp>
    </p:spTree>
    <p:extLst>
      <p:ext uri="{BB962C8B-B14F-4D97-AF65-F5344CB8AC3E}">
        <p14:creationId xmlns:p14="http://schemas.microsoft.com/office/powerpoint/2010/main" val="63601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029200" y="1447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t>المرحلة </a:t>
            </a:r>
            <a:r>
              <a:rPr lang="ar-SA" dirty="0" err="1"/>
              <a:t>الفمية</a:t>
            </a:r>
            <a:r>
              <a:rPr lang="ar-SA" dirty="0"/>
              <a:t> </a:t>
            </a:r>
            <a:endParaRPr lang="en-US" dirty="0"/>
          </a:p>
        </p:txBody>
      </p:sp>
      <p:sp>
        <p:nvSpPr>
          <p:cNvPr id="5" name="Rounded Rectangle 4"/>
          <p:cNvSpPr/>
          <p:nvPr/>
        </p:nvSpPr>
        <p:spPr>
          <a:xfrm>
            <a:off x="5638800" y="34290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t>المرحلة الشرجية </a:t>
            </a:r>
            <a:endParaRPr lang="en-US" dirty="0"/>
          </a:p>
        </p:txBody>
      </p:sp>
      <p:sp>
        <p:nvSpPr>
          <p:cNvPr id="6" name="Rounded Rectangle 5"/>
          <p:cNvSpPr/>
          <p:nvPr/>
        </p:nvSpPr>
        <p:spPr>
          <a:xfrm>
            <a:off x="3962400" y="4876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t>المرحلة القضيبية </a:t>
            </a:r>
            <a:endParaRPr lang="en-US" dirty="0"/>
          </a:p>
        </p:txBody>
      </p:sp>
      <p:sp>
        <p:nvSpPr>
          <p:cNvPr id="7" name="Rounded Rectangle 6"/>
          <p:cNvSpPr/>
          <p:nvPr/>
        </p:nvSpPr>
        <p:spPr>
          <a:xfrm>
            <a:off x="1524000" y="3352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t>مرحلة الكمون </a:t>
            </a:r>
            <a:endParaRPr lang="en-US" dirty="0"/>
          </a:p>
        </p:txBody>
      </p:sp>
      <p:sp>
        <p:nvSpPr>
          <p:cNvPr id="8" name="Rounded Rectangle 7"/>
          <p:cNvSpPr/>
          <p:nvPr/>
        </p:nvSpPr>
        <p:spPr>
          <a:xfrm>
            <a:off x="2133600" y="1447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a:t>المرحلة التناسلية </a:t>
            </a:r>
            <a:endParaRPr lang="en-US" dirty="0"/>
          </a:p>
        </p:txBody>
      </p:sp>
      <p:pic>
        <p:nvPicPr>
          <p:cNvPr id="38914" name="Picture 2" descr="http://knightnews.com/wp-content/uploads/2015/04/Cigarette_smoking_400.jpg"/>
          <p:cNvPicPr>
            <a:picLocks noChangeAspect="1" noChangeArrowheads="1"/>
          </p:cNvPicPr>
          <p:nvPr/>
        </p:nvPicPr>
        <p:blipFill>
          <a:blip r:embed="rId3" cstate="print"/>
          <a:srcRect/>
          <a:stretch>
            <a:fillRect/>
          </a:stretch>
        </p:blipFill>
        <p:spPr bwMode="auto">
          <a:xfrm>
            <a:off x="6858000" y="533400"/>
            <a:ext cx="1828800" cy="1211580"/>
          </a:xfrm>
          <a:prstGeom prst="rect">
            <a:avLst/>
          </a:prstGeom>
          <a:noFill/>
        </p:spPr>
      </p:pic>
      <p:pic>
        <p:nvPicPr>
          <p:cNvPr id="10" name="Picture 5" descr="Vienna_II_EL_toliet"/>
          <p:cNvPicPr>
            <a:picLocks noChangeAspect="1" noChangeArrowheads="1"/>
          </p:cNvPicPr>
          <p:nvPr/>
        </p:nvPicPr>
        <p:blipFill>
          <a:blip r:embed="rId4" cstate="print"/>
          <a:srcRect/>
          <a:stretch>
            <a:fillRect/>
          </a:stretch>
        </p:blipFill>
        <p:spPr bwMode="auto">
          <a:xfrm>
            <a:off x="7484992" y="2895600"/>
            <a:ext cx="1659008" cy="2133600"/>
          </a:xfrm>
          <a:prstGeom prst="rect">
            <a:avLst/>
          </a:prstGeom>
          <a:noFill/>
        </p:spPr>
      </p:pic>
      <p:pic>
        <p:nvPicPr>
          <p:cNvPr id="38916" name="Picture 4" descr="http://cdn-image.realsimple.com/sites/default/files/styles/rs_main_image/public/102974528.jpg?itok=17VcM2Lg"/>
          <p:cNvPicPr>
            <a:picLocks noChangeAspect="1" noChangeArrowheads="1"/>
          </p:cNvPicPr>
          <p:nvPr/>
        </p:nvPicPr>
        <p:blipFill>
          <a:blip r:embed="rId5" cstate="print"/>
          <a:srcRect/>
          <a:stretch>
            <a:fillRect/>
          </a:stretch>
        </p:blipFill>
        <p:spPr bwMode="auto">
          <a:xfrm>
            <a:off x="2286000" y="4876800"/>
            <a:ext cx="1664873" cy="1981200"/>
          </a:xfrm>
          <a:prstGeom prst="rect">
            <a:avLst/>
          </a:prstGeom>
          <a:noFill/>
        </p:spPr>
      </p:pic>
      <p:pic>
        <p:nvPicPr>
          <p:cNvPr id="38918" name="Picture 6" descr="http://pjmcclure.com/blog/wp-content/uploads/2013/09/bigstock-Portrait-of-two-diligent-girls-42947917-1.jpg"/>
          <p:cNvPicPr>
            <a:picLocks noChangeAspect="1" noChangeArrowheads="1"/>
          </p:cNvPicPr>
          <p:nvPr/>
        </p:nvPicPr>
        <p:blipFill>
          <a:blip r:embed="rId6" cstate="print"/>
          <a:srcRect/>
          <a:stretch>
            <a:fillRect/>
          </a:stretch>
        </p:blipFill>
        <p:spPr bwMode="auto">
          <a:xfrm>
            <a:off x="0" y="2590800"/>
            <a:ext cx="2286000" cy="762000"/>
          </a:xfrm>
          <a:prstGeom prst="rect">
            <a:avLst/>
          </a:prstGeom>
          <a:noFill/>
        </p:spPr>
      </p:pic>
      <p:pic>
        <p:nvPicPr>
          <p:cNvPr id="38920" name="Picture 8" descr="http://www.blogcdn.com/www.parentdish.com/media/2009/11/holding-hands240ah111309.jpg"/>
          <p:cNvPicPr>
            <a:picLocks noChangeAspect="1" noChangeArrowheads="1"/>
          </p:cNvPicPr>
          <p:nvPr/>
        </p:nvPicPr>
        <p:blipFill>
          <a:blip r:embed="rId7" cstate="print"/>
          <a:srcRect/>
          <a:stretch>
            <a:fillRect/>
          </a:stretch>
        </p:blipFill>
        <p:spPr bwMode="auto">
          <a:xfrm>
            <a:off x="685800" y="0"/>
            <a:ext cx="1422400" cy="2133600"/>
          </a:xfrm>
          <a:prstGeom prst="rect">
            <a:avLst/>
          </a:prstGeom>
          <a:noFill/>
        </p:spPr>
      </p:pic>
      <p:sp>
        <p:nvSpPr>
          <p:cNvPr id="12" name="Title 1"/>
          <p:cNvSpPr>
            <a:spLocks noGrp="1"/>
          </p:cNvSpPr>
          <p:nvPr>
            <p:ph type="title"/>
          </p:nvPr>
        </p:nvSpPr>
        <p:spPr>
          <a:xfrm>
            <a:off x="2438400" y="0"/>
            <a:ext cx="4038600" cy="609600"/>
          </a:xfrm>
        </p:spPr>
        <p:txBody>
          <a:bodyPr>
            <a:normAutofit fontScale="90000"/>
          </a:bodyPr>
          <a:lstStyle/>
          <a:p>
            <a:r>
              <a:rPr lang="ar-AE" sz="2000" dirty="0">
                <a:solidFill>
                  <a:srgbClr val="FF0000"/>
                </a:solidFill>
              </a:rPr>
              <a:t>مراحل النمو</a:t>
            </a:r>
            <a:br>
              <a:rPr lang="ar-AE" sz="2000" dirty="0"/>
            </a:br>
            <a:r>
              <a:rPr lang="ar-SA" sz="2000" dirty="0">
                <a:solidFill>
                  <a:srgbClr val="FF0000"/>
                </a:solidFill>
              </a:rPr>
              <a:t>ما السلوك الوارد في كل مرحلة؟</a:t>
            </a:r>
            <a:endParaRPr lang="en-US" sz="2000" dirty="0">
              <a:solidFill>
                <a:srgbClr val="FF0000"/>
              </a:solidFill>
            </a:endParaRPr>
          </a:p>
        </p:txBody>
      </p:sp>
    </p:spTree>
    <p:extLst>
      <p:ext uri="{BB962C8B-B14F-4D97-AF65-F5344CB8AC3E}">
        <p14:creationId xmlns:p14="http://schemas.microsoft.com/office/powerpoint/2010/main" val="375471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89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9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dirty="0">
                <a:solidFill>
                  <a:srgbClr val="FF0000"/>
                </a:solidFill>
              </a:rPr>
              <a:t>مراحل النمو </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marL="0" indent="0" algn="r" rtl="1">
              <a:buNone/>
            </a:pPr>
            <a:r>
              <a:rPr lang="ar-AE" b="1" dirty="0"/>
              <a:t> </a:t>
            </a:r>
            <a:r>
              <a:rPr lang="ar-AE" b="1" u="sng" dirty="0"/>
              <a:t>المرحلة الفمية ( من الولادة حتى عمر السنتين ) :</a:t>
            </a:r>
            <a:endParaRPr lang="ar-AE" u="sng" dirty="0"/>
          </a:p>
          <a:p>
            <a:pPr marL="0" indent="0" algn="r" rtl="1">
              <a:buNone/>
            </a:pPr>
            <a:r>
              <a:rPr lang="ar-AE" dirty="0"/>
              <a:t>يتحسس الأطفال الصغار في هذه المرحلة شعورا" بالمتعة من عملية المص ووضع الأشياء في أفواههم . فيمص الأطفال في هذه المرحلة أي شيء يلتقطوه حتى و إن لم يكن يقدم لهم أي شعور بالتغذية المطلوبة . فالأنا لم تحضر بعد و لا يزال الطفل غير قادرا" على تمييز جسده عن جسد أمه .</a:t>
            </a:r>
          </a:p>
          <a:p>
            <a:pPr marL="0" indent="0" algn="r" rtl="1">
              <a:buNone/>
            </a:pPr>
            <a:r>
              <a:rPr lang="ar-AE" dirty="0"/>
              <a:t>-    يعتقد فرويد أنه إذا لم يتم إشباع الطفل في المرحلة الفمية فقد لا يتطور إلى المراحل الأكثر نضجا" التي تتبعها و مثل هذا الشخص نقول عنه أنه شخص متوقف النمو من ناحية التطور النفسي الجنسي و يعتقد فرويد أن مثل هؤلاء الأشخاص سيكونون غير قادرين على الحب الشخصي للعالم المحيط بهم ( للأشخاص الآخرين ) و يبقى مقتصرا" بثبات على تحقيق المتع</a:t>
            </a:r>
            <a:r>
              <a:rPr lang="ar-SA" dirty="0"/>
              <a:t>ه با</a:t>
            </a:r>
            <a:r>
              <a:rPr lang="ar-AE" dirty="0"/>
              <a:t>لشفتين و التعامل مع الناس كمواد .</a:t>
            </a:r>
          </a:p>
          <a:p>
            <a:pPr marL="0" indent="0" algn="r" rtl="1">
              <a:buNone/>
            </a:pPr>
            <a:endParaRPr lang="en-US" dirty="0"/>
          </a:p>
        </p:txBody>
      </p:sp>
    </p:spTree>
    <p:extLst>
      <p:ext uri="{BB962C8B-B14F-4D97-AF65-F5344CB8AC3E}">
        <p14:creationId xmlns:p14="http://schemas.microsoft.com/office/powerpoint/2010/main" val="3725975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5668963"/>
          </a:xfrm>
        </p:spPr>
        <p:txBody>
          <a:bodyPr>
            <a:normAutofit/>
          </a:bodyPr>
          <a:lstStyle/>
          <a:p>
            <a:pPr marL="0" indent="0" algn="r" rtl="1">
              <a:buNone/>
            </a:pPr>
            <a:r>
              <a:rPr lang="ar-AE" b="1" u="sng" dirty="0"/>
              <a:t>المرحلة الشرجية (2 - 3  سنوات ) :</a:t>
            </a:r>
            <a:endParaRPr lang="ar-AE" u="sng" dirty="0"/>
          </a:p>
          <a:p>
            <a:pPr marL="0" indent="0" algn="r" rtl="1">
              <a:buNone/>
            </a:pPr>
            <a:r>
              <a:rPr lang="ar-AE" dirty="0"/>
              <a:t>يرى فرويد أن حالة الإشباع و التهيج عند الطفل تأتي حين يحجز البراز. و هنا تتطور ( الأنا ) و مرة ثانية نجد أن نمو و تطور مرحلة الطفل النفسية الجنسية تتوقف عند هذه المرحلة حين يتعرض الطفل لمشاكل نفسية عاطفية في حياته المستقبلية , فمثلا" يمكن أن يصاحب شخص بالغ ما مشكلة حفظ و إعطاء المواد و الأشياء مثل النقود أو الأشياء القيمة فيصبح بخيلا" أو كريما" بشكل مفرط .</a:t>
            </a:r>
          </a:p>
          <a:p>
            <a:pPr marL="0" indent="0" algn="r">
              <a:buNone/>
            </a:pPr>
            <a:endParaRPr lang="en-US" dirty="0"/>
          </a:p>
        </p:txBody>
      </p:sp>
    </p:spTree>
    <p:extLst>
      <p:ext uri="{BB962C8B-B14F-4D97-AF65-F5344CB8AC3E}">
        <p14:creationId xmlns:p14="http://schemas.microsoft.com/office/powerpoint/2010/main" val="312836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096000"/>
          </a:xfrm>
        </p:spPr>
        <p:txBody>
          <a:bodyPr>
            <a:normAutofit lnSpcReduction="10000"/>
          </a:bodyPr>
          <a:lstStyle/>
          <a:p>
            <a:pPr algn="r" rtl="1"/>
            <a:r>
              <a:rPr lang="ar-AE" b="1" u="sng" dirty="0"/>
              <a:t>المرحلة القضيبية : (  3 - 6 سنوات ) :</a:t>
            </a:r>
            <a:endParaRPr lang="ar-AE" u="sng" dirty="0"/>
          </a:p>
          <a:p>
            <a:pPr marL="0" indent="0" algn="r" rtl="1">
              <a:buNone/>
            </a:pPr>
            <a:r>
              <a:rPr lang="ar-AE" dirty="0"/>
              <a:t>يبدأ الأطفال في حصولهم على المتعة في هذه المرحلة من خلال مداعبة أعضائهم التناسلية . فيبدؤون بملاحظة الاختلاف الفيزيائي الوظيفي بين الذكر و الأنثى و عادة يوجهون دوافعهم الجنسية باتجاه أحد الوالدين من الجنس الآخر .</a:t>
            </a:r>
          </a:p>
          <a:p>
            <a:pPr marL="0" indent="0" algn="r" rtl="1">
              <a:buNone/>
            </a:pPr>
            <a:r>
              <a:rPr lang="ar-AE" dirty="0">
                <a:solidFill>
                  <a:srgbClr val="FF0000"/>
                </a:solidFill>
              </a:rPr>
              <a:t>فالأطفال الصبيان </a:t>
            </a:r>
            <a:r>
              <a:rPr lang="ar-AE" dirty="0"/>
              <a:t>( من وجهة نظر فرويد ) يرغبون في امتلاك أمهاتهم و استبعاد آبائهم و يغار الطفل الذكر في هذه المرحلة من أبيه لأنه يشاركه نفس الاهتمام و السرير مع أمه . يرى الصبي أبيه كمنافس. </a:t>
            </a:r>
          </a:p>
          <a:p>
            <a:pPr marL="0" indent="0" algn="r" rtl="1">
              <a:buNone/>
            </a:pPr>
            <a:r>
              <a:rPr lang="ar-AE" dirty="0"/>
              <a:t>و قد اعتقد فرويد أن الصبيان قادرون على حل مثل هذه المشكلة بالتمثل بأبيهم مدركين أن كلاهما ذكرا" و أنه يوما" ما سيصبحون آباء مثلهم تماما" .</a:t>
            </a:r>
          </a:p>
          <a:p>
            <a:pPr marL="0" indent="0" algn="r" rtl="1">
              <a:buNone/>
            </a:pPr>
            <a:endParaRPr lang="ar-AE" dirty="0"/>
          </a:p>
          <a:p>
            <a:pPr marL="0" indent="0" algn="r" rtl="1">
              <a:buNone/>
            </a:pPr>
            <a:endParaRPr lang="en-US" dirty="0"/>
          </a:p>
        </p:txBody>
      </p:sp>
    </p:spTree>
    <p:extLst>
      <p:ext uri="{BB962C8B-B14F-4D97-AF65-F5344CB8AC3E}">
        <p14:creationId xmlns:p14="http://schemas.microsoft.com/office/powerpoint/2010/main" val="2214818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534400" cy="5715000"/>
          </a:xfrm>
        </p:spPr>
        <p:txBody>
          <a:bodyPr>
            <a:noAutofit/>
          </a:bodyPr>
          <a:lstStyle/>
          <a:p>
            <a:pPr algn="r" rtl="1"/>
            <a:r>
              <a:rPr lang="ar-AE" sz="2400" dirty="0"/>
              <a:t>  يرى فرويد المماثلة ( التشبه) بالآباء بالطريقة التي يتخلص فيها الصبيان من الاعتماد على أمهاتهم و يبدؤون بتحقيق نشاطاتهم الذكورية و اهتماماتهم خارج العائلة . و بذلك تؤدي هذه المرحلة التشبهية بالأب إلى تطور( الأنا الأعلى ) التي تشمل المستويات الأخلاقية التي يملكها الأب سد منيع حيال الرغبة في المحارم و الحالات العدوانية .</a:t>
            </a:r>
            <a:endParaRPr lang="en-US" sz="2400" dirty="0"/>
          </a:p>
          <a:p>
            <a:pPr algn="r" rtl="1"/>
            <a:endParaRPr lang="en-US" sz="2400" dirty="0"/>
          </a:p>
          <a:p>
            <a:pPr lvl="0" algn="r" rtl="1"/>
            <a:r>
              <a:rPr lang="ar-SA" sz="2400" b="1" dirty="0"/>
              <a:t>عقدة اوديب:وهنا يطور الطفل الذكر تعلقه ب امه</a:t>
            </a:r>
          </a:p>
          <a:p>
            <a:pPr lvl="0" algn="r" rtl="1"/>
            <a:endParaRPr lang="ar-SA" sz="2400" b="1" dirty="0"/>
          </a:p>
          <a:p>
            <a:pPr lvl="0" algn="r" rtl="1">
              <a:buNone/>
            </a:pPr>
            <a:endParaRPr lang="en-US" sz="2400" dirty="0"/>
          </a:p>
          <a:p>
            <a:pPr lvl="0" algn="r" rtl="1"/>
            <a:r>
              <a:rPr lang="ar-SA" sz="2400" b="1" dirty="0"/>
              <a:t>عقدة الكترا:وهنا تطور الاناث تعلقا ب آبائهن</a:t>
            </a:r>
            <a:endParaRPr lang="en-US" sz="2400" dirty="0"/>
          </a:p>
          <a:p>
            <a:pPr algn="r" rtl="1"/>
            <a:endParaRPr lang="ar-AE" sz="2400" dirty="0"/>
          </a:p>
        </p:txBody>
      </p:sp>
    </p:spTree>
    <p:extLst>
      <p:ext uri="{BB962C8B-B14F-4D97-AF65-F5344CB8AC3E}">
        <p14:creationId xmlns:p14="http://schemas.microsoft.com/office/powerpoint/2010/main" val="584565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r" rtl="1"/>
            <a:r>
              <a:rPr lang="ar-SA" dirty="0"/>
              <a:t>وقد يؤدي الفشل في حل هذه العقدة إلى حدوث اضطرابات في الشخصية والسلوك، ومن أمثلة ذلك العلاقة الشاذة التي تنشأ بين فتاه صغيرة ورجل في سن أبيها فلو أن البنت كانت علاقتها بوالدها قوية وتعتمد عليه كلية، فإنها تبحث عن بديل للأب وتميل إلى حب رجل أكبر سناً منها، حتى يستطيع أن يلعب دور الأب في حياتها، وهناك رجال يتزوجون من سيدات أكبر سناً منهم لتلعب دور الأم في حياتهم، نظراً لحدوث تثبيت لهم على الأم في هذه المرحلة، فالفشل في تصفية هذه العقدة، قد يؤدي إلى ظهور الإضطرابات النفسية لدى الفرد، وتؤثر على اختياره لشريك حياته، لأن العلاقة بين الزوجين تخضع لدوافع لاشعورية دفينة تعمل على بقاء الأسرة أو هدمها</a:t>
            </a:r>
            <a:endParaRPr lang="en-US" dirty="0"/>
          </a:p>
        </p:txBody>
      </p:sp>
    </p:spTree>
    <p:extLst>
      <p:ext uri="{BB962C8B-B14F-4D97-AF65-F5344CB8AC3E}">
        <p14:creationId xmlns:p14="http://schemas.microsoft.com/office/powerpoint/2010/main" val="1148867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5897563"/>
          </a:xfrm>
        </p:spPr>
        <p:txBody>
          <a:bodyPr>
            <a:normAutofit fontScale="85000" lnSpcReduction="10000"/>
          </a:bodyPr>
          <a:lstStyle/>
          <a:p>
            <a:pPr algn="r" rtl="1"/>
            <a:r>
              <a:rPr lang="ar-AE" dirty="0"/>
              <a:t>وكذلك تميل الفتيات  الصغار إلى الجنس الآخر من الوالدين فيشعرن بأنهن منافسات غير كفوءات لأمهاتهم . و يبدأن بملاحظة أنهن لا يملكن قضيبا " , فتعتبر الفتاة أمها مسؤولة عن حالة الخصاء هذه مما يضعف حبها لها , فتتحول البنت إلى أبيها و تبدأ هذه المشاعر بالامتزاج بمشاعر الحسد للذكور لامتلاكهم شيئا" تفتقر إليه و هو ما يعرف"بحسد القضيب "  , فحسد القضيب هو المقابل الأنثوي لحصر الخصاء عند الذكر . فتشعر الفتاة و كأنه تم إخصاؤها لرغباتها غير الأخلاقية . و أيضا" يتم حل هذه المشكلة بالتمثل بالأمهات و تتطور الأنا الأعلى عندهم أيضا" في هذه المرحلة أيضا" .</a:t>
            </a:r>
          </a:p>
          <a:p>
            <a:pPr algn="r" rtl="1"/>
            <a:r>
              <a:rPr lang="ar-AE" dirty="0"/>
              <a:t>دعا فرويد هذه المرحلة من الرغبة و الميل اتجاه الجنس الآخر من الوالدين و التي تنتهي أخيرا" في التمثل و التشبه مع نفس الجنس  " بالعقدة الأوديبية " التي قتل فيها البطل أباه في مسرحية إغريقية مشهورة و تزوج أمه , و هذا ينطبق على الذكور و أما الفتيات فيتمثلن "بعقدة إلكترا" . يعتقد فرويد أنه دائما" و عندما يبدأ التمثل و التشبه بالوالدين من نفس الجنس تبدأ الأنا الأعلى بالنمو و التطور .</a:t>
            </a:r>
          </a:p>
          <a:p>
            <a:pPr algn="r" rtl="1">
              <a:buNone/>
            </a:pPr>
            <a:endParaRPr lang="ar-AE" dirty="0"/>
          </a:p>
          <a:p>
            <a:endParaRPr lang="en-US" dirty="0"/>
          </a:p>
        </p:txBody>
      </p:sp>
    </p:spTree>
    <p:extLst>
      <p:ext uri="{BB962C8B-B14F-4D97-AF65-F5344CB8AC3E}">
        <p14:creationId xmlns:p14="http://schemas.microsoft.com/office/powerpoint/2010/main" val="475393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5897563"/>
          </a:xfrm>
        </p:spPr>
        <p:txBody>
          <a:bodyPr>
            <a:normAutofit/>
          </a:bodyPr>
          <a:lstStyle/>
          <a:p>
            <a:pPr algn="r" rtl="1"/>
            <a:r>
              <a:rPr lang="ar-AE" dirty="0"/>
              <a:t> </a:t>
            </a:r>
            <a:r>
              <a:rPr lang="ar-AE" b="1" u="sng" dirty="0"/>
              <a:t>مرحلة الكُمون (6-12)</a:t>
            </a:r>
          </a:p>
          <a:p>
            <a:pPr marL="0" indent="0" algn="r" rtl="1">
              <a:buNone/>
            </a:pPr>
            <a:r>
              <a:rPr lang="ar-AE" dirty="0"/>
              <a:t>هي المرحلة التي تمتد من عمر الست سنوات حتى سن البلوغ، حيث تتحول الاهتمامات من مشاعر اللذة الذاتية إلى تكوين علاقات وصداقات ومعارف، ويتحسّن التفاعل الاجتماعي مع الآخرين خارج إطار الأسرة، وتبدأ هذه المرحلة مع دخول الطفل إلى المدرسة، حيث تزداد ثقته بنفسه، وتتطوّر لديه الرغبة في تنمية مهاراته الاجتماعية.</a:t>
            </a:r>
            <a:br>
              <a:rPr lang="ar-AE" dirty="0"/>
            </a:br>
            <a:br>
              <a:rPr lang="ar-AE" dirty="0"/>
            </a:br>
            <a:endParaRPr lang="en-US" dirty="0"/>
          </a:p>
        </p:txBody>
      </p:sp>
    </p:spTree>
    <p:extLst>
      <p:ext uri="{BB962C8B-B14F-4D97-AF65-F5344CB8AC3E}">
        <p14:creationId xmlns:p14="http://schemas.microsoft.com/office/powerpoint/2010/main" val="980326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82000" cy="6126163"/>
          </a:xfrm>
        </p:spPr>
        <p:txBody>
          <a:bodyPr>
            <a:normAutofit/>
          </a:bodyPr>
          <a:lstStyle/>
          <a:p>
            <a:pPr algn="r" rtl="1"/>
            <a:r>
              <a:rPr lang="ar-AE" b="1" u="sng" dirty="0"/>
              <a:t>المرحلة التناسلية </a:t>
            </a:r>
          </a:p>
          <a:p>
            <a:pPr marL="0" indent="0" algn="r" rtl="1">
              <a:buNone/>
            </a:pPr>
            <a:r>
              <a:rPr lang="ar-AE" dirty="0"/>
              <a:t>هي المرحلة التي تبدأ مع سن البلوغ حتى الوفاة، حيث تصبح الرغبة الجنسية خلال مرحلة البلوغ وخلال المرحلة النهائية من النمو النفسي أكثر نشاطاً، بحيث يهتم الفرد بشكل أكثر بالجنس الآخر، ويزداد اهتمام الفرد برفاهية الآخرين بعد أن كان اهتمامه مقتصراً على احتياجاته الفردية في المراحل السابقة، كما يصبح أكثر اتزاناً وعطفاً في حال مرور المراحل السابقة بشكل ناجح</a:t>
            </a:r>
            <a:endParaRPr lang="en-US" dirty="0"/>
          </a:p>
          <a:p>
            <a:pPr marL="0" indent="0" algn="r" rtl="1">
              <a:buNone/>
            </a:pPr>
            <a:br>
              <a:rPr lang="ar-AE" dirty="0"/>
            </a:br>
            <a:br>
              <a:rPr lang="ar-AE" dirty="0"/>
            </a:br>
            <a:endParaRPr lang="en-US" dirty="0"/>
          </a:p>
        </p:txBody>
      </p:sp>
    </p:spTree>
    <p:extLst>
      <p:ext uri="{BB962C8B-B14F-4D97-AF65-F5344CB8AC3E}">
        <p14:creationId xmlns:p14="http://schemas.microsoft.com/office/powerpoint/2010/main" val="1810210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a:t>من هو </a:t>
            </a:r>
            <a:r>
              <a:rPr lang="en-US" dirty="0"/>
              <a:t>Freud</a:t>
            </a:r>
            <a:r>
              <a:rPr lang="ar-SA" dirty="0"/>
              <a:t>؟</a:t>
            </a:r>
            <a:endParaRPr lang="en-US" dirty="0"/>
          </a:p>
        </p:txBody>
      </p:sp>
      <p:pic>
        <p:nvPicPr>
          <p:cNvPr id="2050" name="Picture 2" descr="http://a2.files.biography.com/image/upload/c_fill,cs_srgb,dpr_1.0,g_face,h_300,q_80,w_300/MTIwNjA4NjMzODE2OTA5MzI0.jpg"/>
          <p:cNvPicPr>
            <a:picLocks noChangeAspect="1" noChangeArrowheads="1"/>
          </p:cNvPicPr>
          <p:nvPr/>
        </p:nvPicPr>
        <p:blipFill>
          <a:blip r:embed="rId2" cstate="print"/>
          <a:srcRect/>
          <a:stretch>
            <a:fillRect/>
          </a:stretch>
        </p:blipFill>
        <p:spPr bwMode="auto">
          <a:xfrm>
            <a:off x="2209800" y="1524000"/>
            <a:ext cx="4495800" cy="4495800"/>
          </a:xfrm>
          <a:prstGeom prst="rect">
            <a:avLst/>
          </a:prstGeom>
          <a:noFill/>
        </p:spPr>
      </p:pic>
      <p:graphicFrame>
        <p:nvGraphicFramePr>
          <p:cNvPr id="5" name="Table 4"/>
          <p:cNvGraphicFramePr>
            <a:graphicFrameLocks noGrp="1"/>
          </p:cNvGraphicFramePr>
          <p:nvPr/>
        </p:nvGraphicFramePr>
        <p:xfrm>
          <a:off x="2895600" y="6096000"/>
          <a:ext cx="3048000" cy="457200"/>
        </p:xfrm>
        <a:graphic>
          <a:graphicData uri="http://schemas.openxmlformats.org/drawingml/2006/table">
            <a:tbl>
              <a:tblPr/>
              <a:tblGrid>
                <a:gridCol w="3048000">
                  <a:extLst>
                    <a:ext uri="{9D8B030D-6E8A-4147-A177-3AD203B41FA5}">
                      <a16:colId xmlns:a16="http://schemas.microsoft.com/office/drawing/2014/main" val="20000"/>
                    </a:ext>
                  </a:extLst>
                </a:gridCol>
              </a:tblGrid>
              <a:tr h="0">
                <a:tc>
                  <a:txBody>
                    <a:bodyPr/>
                    <a:lstStyle/>
                    <a:p>
                      <a:pPr algn="ctr" fontAlgn="t"/>
                      <a:r>
                        <a:rPr lang="en-US" sz="2400" b="1" dirty="0">
                          <a:latin typeface="Batang" pitchFamily="18" charset="-127"/>
                          <a:ea typeface="Batang" pitchFamily="18" charset="-127"/>
                        </a:rPr>
                        <a:t>1856 – 1939</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84638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buNone/>
            </a:pPr>
            <a:r>
              <a:rPr lang="ar-AE" sz="3600" b="1" dirty="0">
                <a:solidFill>
                  <a:srgbClr val="FF0000"/>
                </a:solidFill>
              </a:rPr>
              <a:t>كيف تقييم هذة النظرية ؟ </a:t>
            </a:r>
            <a:endParaRPr lang="en-US" sz="3600" b="1" dirty="0">
              <a:solidFill>
                <a:srgbClr val="FF0000"/>
              </a:solidFill>
            </a:endParaRPr>
          </a:p>
        </p:txBody>
      </p:sp>
    </p:spTree>
    <p:extLst>
      <p:ext uri="{BB962C8B-B14F-4D97-AF65-F5344CB8AC3E}">
        <p14:creationId xmlns:p14="http://schemas.microsoft.com/office/powerpoint/2010/main" val="3406421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body" idx="1"/>
          </p:nvPr>
        </p:nvSpPr>
        <p:spPr>
          <a:xfrm>
            <a:off x="395288" y="333375"/>
            <a:ext cx="8281987" cy="6264275"/>
          </a:xfrm>
        </p:spPr>
        <p:txBody>
          <a:bodyPr/>
          <a:lstStyle/>
          <a:p>
            <a:pPr marL="609600" indent="-609600" algn="ctr" eaLnBrk="1" hangingPunct="1">
              <a:lnSpc>
                <a:spcPct val="80000"/>
              </a:lnSpc>
              <a:buFontTx/>
              <a:buNone/>
              <a:defRPr/>
            </a:pPr>
            <a:endParaRPr lang="ar-SA" sz="2000" b="1" dirty="0">
              <a:solidFill>
                <a:srgbClr val="FF0066"/>
              </a:solidFill>
              <a:effectLst>
                <a:outerShdw blurRad="38100" dist="38100" dir="2700000" algn="tl">
                  <a:srgbClr val="000000"/>
                </a:outerShdw>
              </a:effectLst>
              <a:cs typeface="Bader" pitchFamily="2" charset="-78"/>
            </a:endParaRPr>
          </a:p>
          <a:p>
            <a:pPr marL="609600" indent="-609600" algn="ctr" rtl="1" eaLnBrk="1" hangingPunct="1">
              <a:lnSpc>
                <a:spcPct val="80000"/>
              </a:lnSpc>
              <a:buFontTx/>
              <a:buNone/>
              <a:defRPr/>
            </a:pPr>
            <a:r>
              <a:rPr lang="ar-SA" b="1" dirty="0">
                <a:cs typeface="+mj-cs"/>
              </a:rPr>
              <a:t>من أبرز الانتقادات التي وجهت للتحليل النفسي ما يلي</a:t>
            </a:r>
          </a:p>
          <a:p>
            <a:pPr marL="609600" indent="-609600" algn="r" rtl="1" eaLnBrk="1" hangingPunct="1">
              <a:lnSpc>
                <a:spcPct val="80000"/>
              </a:lnSpc>
              <a:buFontTx/>
              <a:buNone/>
              <a:defRPr/>
            </a:pPr>
            <a:endParaRPr lang="ar-SA" sz="2000" b="1" dirty="0">
              <a:cs typeface="+mj-cs"/>
            </a:endParaRPr>
          </a:p>
          <a:p>
            <a:pPr marL="609600" indent="-609600" algn="just" rtl="1" eaLnBrk="1" hangingPunct="1">
              <a:lnSpc>
                <a:spcPct val="80000"/>
              </a:lnSpc>
              <a:buFontTx/>
              <a:buAutoNum type="arabicPeriod"/>
              <a:defRPr/>
            </a:pPr>
            <a:r>
              <a:rPr lang="ar-SA" sz="2400" b="1" dirty="0">
                <a:cs typeface="+mj-cs"/>
              </a:rPr>
              <a:t>يركز على </a:t>
            </a:r>
            <a:r>
              <a:rPr lang="ar-SA" sz="2400" b="1" u="sng" dirty="0">
                <a:cs typeface="+mj-cs"/>
              </a:rPr>
              <a:t>الماضي باعتباره كل شيء</a:t>
            </a:r>
            <a:r>
              <a:rPr lang="ar-SA" sz="2400" b="1" dirty="0">
                <a:cs typeface="+mj-cs"/>
              </a:rPr>
              <a:t>، وكأنه هو الذي يحل لنا كل مشاكل الحاضر والمستقبل، بينما النظريات الأخرى تهتم بدراسة الحاضر والمستقبل بصرف النظر عن الماضي وما حدث فيه، فمن خلال دراسة الحاضر والمستقبل يمكن تناول الماضي ولكن بقراءة جديدة مختلفة، فليس من المعقول أن يكون الفرد أسيراً للماضي، فالإنسان له عقلة وإرادته التي تساعده على الخروج من أسر الماضي، شرط أن يكون العميل مقتنع ولديه رغبة وإمكانية، في تغيير ذاته للأفضل، وإلا فلا داعي لعملية الإرشاد النفسي طالما أن الشخص يريد أن يعيش ماضية ولا يستطيع التخلص منه فما هي فائدة الإرشاد النفسي. </a:t>
            </a:r>
          </a:p>
          <a:p>
            <a:pPr marL="609600" indent="-609600" algn="just" rtl="1" eaLnBrk="1" hangingPunct="1">
              <a:lnSpc>
                <a:spcPct val="80000"/>
              </a:lnSpc>
              <a:buFontTx/>
              <a:buAutoNum type="arabicPeriod"/>
              <a:defRPr/>
            </a:pPr>
            <a:endParaRPr lang="ar-SA" sz="2400" b="1" dirty="0">
              <a:cs typeface="+mj-cs"/>
            </a:endParaRPr>
          </a:p>
          <a:p>
            <a:pPr marL="609600" indent="-609600" algn="just" rtl="1" eaLnBrk="1" hangingPunct="1">
              <a:lnSpc>
                <a:spcPct val="80000"/>
              </a:lnSpc>
              <a:buFontTx/>
              <a:buAutoNum type="arabicPeriod"/>
              <a:defRPr/>
            </a:pPr>
            <a:r>
              <a:rPr lang="ar-SA" sz="2400" b="1" dirty="0">
                <a:cs typeface="+mj-cs"/>
              </a:rPr>
              <a:t>أن معظم الدراسات التي قام </a:t>
            </a:r>
            <a:r>
              <a:rPr lang="ar-SA" sz="2400" b="1" dirty="0" err="1">
                <a:cs typeface="+mj-cs"/>
              </a:rPr>
              <a:t>بها</a:t>
            </a:r>
            <a:r>
              <a:rPr lang="ar-SA" sz="2400" b="1" dirty="0">
                <a:cs typeface="+mj-cs"/>
              </a:rPr>
              <a:t> أصاحب نظرية التحليل النفسي أجريت على </a:t>
            </a:r>
            <a:r>
              <a:rPr lang="ar-SA" sz="2400" b="1" u="sng" dirty="0">
                <a:cs typeface="+mj-cs"/>
              </a:rPr>
              <a:t>عينات من المرضى وليس العاديين الأسوياء</a:t>
            </a:r>
            <a:r>
              <a:rPr lang="ar-SA" sz="2400" b="1" dirty="0">
                <a:cs typeface="+mj-cs"/>
              </a:rPr>
              <a:t>.</a:t>
            </a:r>
            <a:r>
              <a:rPr lang="ar-SA" sz="2400" b="1" dirty="0"/>
              <a:t> </a:t>
            </a:r>
          </a:p>
        </p:txBody>
      </p:sp>
    </p:spTree>
    <p:extLst>
      <p:ext uri="{BB962C8B-B14F-4D97-AF65-F5344CB8AC3E}">
        <p14:creationId xmlns:p14="http://schemas.microsoft.com/office/powerpoint/2010/main" val="42793625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89442">
                                            <p:txEl>
                                              <p:pRg st="1" end="1"/>
                                            </p:txEl>
                                          </p:spTgt>
                                        </p:tgtEl>
                                        <p:attrNameLst>
                                          <p:attrName>style.visibility</p:attrName>
                                        </p:attrNameLst>
                                      </p:cBhvr>
                                      <p:to>
                                        <p:strVal val="visible"/>
                                      </p:to>
                                    </p:set>
                                    <p:animEffect transition="in" filter="fade">
                                      <p:cBhvr>
                                        <p:cTn id="7" dur="1000"/>
                                        <p:tgtEl>
                                          <p:spTgt spid="189442">
                                            <p:txEl>
                                              <p:pRg st="1" end="1"/>
                                            </p:txEl>
                                          </p:spTgt>
                                        </p:tgtEl>
                                      </p:cBhvr>
                                    </p:animEffect>
                                    <p:anim calcmode="lin" valueType="num">
                                      <p:cBhvr>
                                        <p:cTn id="8" dur="1000" fill="hold"/>
                                        <p:tgtEl>
                                          <p:spTgt spid="189442">
                                            <p:txEl>
                                              <p:pRg st="1" end="1"/>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89442">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944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9442">
                                            <p:txEl>
                                              <p:pRg st="3" end="3"/>
                                            </p:txEl>
                                          </p:spTgt>
                                        </p:tgtEl>
                                        <p:attrNameLst>
                                          <p:attrName>style.visibility</p:attrName>
                                        </p:attrNameLst>
                                      </p:cBhvr>
                                      <p:to>
                                        <p:strVal val="visible"/>
                                      </p:to>
                                    </p:set>
                                    <p:animEffect transition="in" filter="fade">
                                      <p:cBhvr>
                                        <p:cTn id="15" dur="1000"/>
                                        <p:tgtEl>
                                          <p:spTgt spid="189442">
                                            <p:txEl>
                                              <p:pRg st="3" end="3"/>
                                            </p:txEl>
                                          </p:spTgt>
                                        </p:tgtEl>
                                      </p:cBhvr>
                                    </p:animEffect>
                                    <p:anim calcmode="lin" valueType="num">
                                      <p:cBhvr>
                                        <p:cTn id="16" dur="1000" fill="hold"/>
                                        <p:tgtEl>
                                          <p:spTgt spid="189442">
                                            <p:txEl>
                                              <p:pRg st="3" end="3"/>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9442">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944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89442">
                                            <p:txEl>
                                              <p:pRg st="5" end="5"/>
                                            </p:txEl>
                                          </p:spTgt>
                                        </p:tgtEl>
                                        <p:attrNameLst>
                                          <p:attrName>style.visibility</p:attrName>
                                        </p:attrNameLst>
                                      </p:cBhvr>
                                      <p:to>
                                        <p:strVal val="visible"/>
                                      </p:to>
                                    </p:set>
                                    <p:animEffect transition="in" filter="fade">
                                      <p:cBhvr>
                                        <p:cTn id="23" dur="1000"/>
                                        <p:tgtEl>
                                          <p:spTgt spid="189442">
                                            <p:txEl>
                                              <p:pRg st="5" end="5"/>
                                            </p:txEl>
                                          </p:spTgt>
                                        </p:tgtEl>
                                      </p:cBhvr>
                                    </p:animEffect>
                                    <p:anim calcmode="lin" valueType="num">
                                      <p:cBhvr>
                                        <p:cTn id="24" dur="1000" fill="hold"/>
                                        <p:tgtEl>
                                          <p:spTgt spid="189442">
                                            <p:txEl>
                                              <p:pRg st="5" end="5"/>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89442">
                                            <p:txEl>
                                              <p:pRg st="5" end="5"/>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89442">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body" idx="1"/>
          </p:nvPr>
        </p:nvSpPr>
        <p:spPr>
          <a:xfrm>
            <a:off x="395288" y="549275"/>
            <a:ext cx="8281987" cy="5543550"/>
          </a:xfrm>
        </p:spPr>
        <p:txBody>
          <a:bodyPr>
            <a:normAutofit fontScale="92500" lnSpcReduction="10000"/>
          </a:bodyPr>
          <a:lstStyle/>
          <a:p>
            <a:pPr marL="609600" indent="-609600" algn="just" rtl="1" eaLnBrk="1" hangingPunct="1">
              <a:lnSpc>
                <a:spcPct val="80000"/>
              </a:lnSpc>
              <a:buFontTx/>
              <a:buNone/>
              <a:defRPr/>
            </a:pPr>
            <a:r>
              <a:rPr lang="ar-SA" sz="2400" b="1" dirty="0"/>
              <a:t>4-</a:t>
            </a:r>
            <a:r>
              <a:rPr lang="ar-SA" sz="2400" b="1" dirty="0">
                <a:solidFill>
                  <a:schemeClr val="bg1"/>
                </a:solidFill>
                <a:effectLst>
                  <a:outerShdw blurRad="38100" dist="38100" dir="2700000" algn="tl">
                    <a:srgbClr val="000000"/>
                  </a:outerShdw>
                </a:effectLst>
              </a:rPr>
              <a:t> </a:t>
            </a:r>
            <a:r>
              <a:rPr lang="ar-SA" sz="2400" b="1" dirty="0"/>
              <a:t>تنظر هذه النظرية </a:t>
            </a:r>
            <a:r>
              <a:rPr lang="ar-SA" sz="2400" b="1" u="sng" dirty="0"/>
              <a:t>لطبيعة الإنسان وسلوكه نظره تشاؤمه وسلبية</a:t>
            </a:r>
            <a:r>
              <a:rPr lang="ar-SA" sz="2400" b="1" dirty="0"/>
              <a:t>، في حين تنظر نظريات الإرشاد الأخرى إلى الفرد إيجابية تفاؤلية. </a:t>
            </a:r>
          </a:p>
          <a:p>
            <a:pPr marL="609600" indent="-609600" algn="just" rtl="1" eaLnBrk="1" hangingPunct="1">
              <a:lnSpc>
                <a:spcPct val="80000"/>
              </a:lnSpc>
              <a:buFontTx/>
              <a:buNone/>
              <a:defRPr/>
            </a:pPr>
            <a:endParaRPr lang="ar-SA" sz="2400" b="1" dirty="0"/>
          </a:p>
          <a:p>
            <a:pPr marL="609600" indent="-609600" algn="just" rtl="1" eaLnBrk="1" hangingPunct="1">
              <a:lnSpc>
                <a:spcPct val="80000"/>
              </a:lnSpc>
              <a:buFontTx/>
              <a:buNone/>
              <a:defRPr/>
            </a:pPr>
            <a:r>
              <a:rPr lang="ar-SA" sz="2400" b="1" dirty="0"/>
              <a:t>5- أن </a:t>
            </a:r>
            <a:r>
              <a:rPr lang="ar-SA" sz="2400" b="1" u="sng" dirty="0"/>
              <a:t>الغريزة الجنسية هي أهم الغرائز جميعها في هذه النظرية، </a:t>
            </a:r>
            <a:r>
              <a:rPr lang="ar-SA" sz="2400" b="1" dirty="0"/>
              <a:t>وهي التي تتحكم في سلوك الفرد، وفي حالات السواء النفسي أو الانحراف لديه، ولكن هذا فيه شيئاً من المبالغة</a:t>
            </a:r>
            <a:r>
              <a:rPr lang="ar-AE" sz="2400" b="1" dirty="0"/>
              <a:t>.</a:t>
            </a:r>
            <a:endParaRPr lang="ar-SA" sz="2400" b="1" dirty="0"/>
          </a:p>
          <a:p>
            <a:pPr marL="609600" indent="-609600" algn="just" rtl="1" eaLnBrk="1" hangingPunct="1">
              <a:lnSpc>
                <a:spcPct val="80000"/>
              </a:lnSpc>
              <a:buFontTx/>
              <a:buNone/>
              <a:defRPr/>
            </a:pPr>
            <a:r>
              <a:rPr lang="ar-SA" sz="2400" b="1" dirty="0"/>
              <a:t>6- أن المفاهيم التي جاءت بها النظرية </a:t>
            </a:r>
            <a:r>
              <a:rPr lang="ar-SA" sz="2400" b="1" u="sng" dirty="0"/>
              <a:t>كالهي واللبيدو</a:t>
            </a:r>
            <a:r>
              <a:rPr lang="ar-AE" sz="2400" b="1" u="sng" dirty="0"/>
              <a:t>( الطاقة الجنسية )</a:t>
            </a:r>
            <a:r>
              <a:rPr lang="ar-SA" sz="2400" b="1" u="sng" dirty="0"/>
              <a:t> </a:t>
            </a:r>
            <a:r>
              <a:rPr lang="ar-SA" sz="2400" b="1" dirty="0"/>
              <a:t>وغيرها، مفاهيم غيبية افتراضية، لا يمكن اخضاعها للملاحظة والقياس والتجريب.</a:t>
            </a:r>
          </a:p>
          <a:p>
            <a:pPr marL="609600" indent="-609600" algn="just" rtl="1" eaLnBrk="1" hangingPunct="1">
              <a:lnSpc>
                <a:spcPct val="80000"/>
              </a:lnSpc>
              <a:buFontTx/>
              <a:buNone/>
              <a:defRPr/>
            </a:pPr>
            <a:endParaRPr lang="ar-SA" sz="2400" b="1" dirty="0"/>
          </a:p>
          <a:p>
            <a:pPr marL="609600" indent="-609600" algn="just" rtl="1" eaLnBrk="1" hangingPunct="1">
              <a:lnSpc>
                <a:spcPct val="80000"/>
              </a:lnSpc>
              <a:buFontTx/>
              <a:buNone/>
              <a:defRPr/>
            </a:pPr>
            <a:r>
              <a:rPr lang="ar-SA" sz="2400" b="1" dirty="0"/>
              <a:t>7- قامت هذه النظرية على مبدأ خفض التوتر، وهذه الفكرة محل شك، لأن الحياة سلسلة من الصراعات والتوترات، وليس دائماً يعمل الفرد على خفضها، بل تقوم الحياة على مبدأ اشتهاء التوتر أحياناً، كالشخص الذي يتسلق جبال الألب مع أنه يعلم يقينا أنه إذا وقع سيموت، ومع هذا يقوم بفعله.</a:t>
            </a:r>
            <a:endParaRPr lang="ar-AE" sz="2400" b="1" dirty="0"/>
          </a:p>
          <a:p>
            <a:pPr marL="609600" indent="-609600" algn="just" rtl="1" eaLnBrk="1" hangingPunct="1">
              <a:lnSpc>
                <a:spcPct val="80000"/>
              </a:lnSpc>
              <a:buFontTx/>
              <a:buNone/>
              <a:defRPr/>
            </a:pPr>
            <a:endParaRPr lang="ar-AE" sz="2400" b="1" dirty="0"/>
          </a:p>
          <a:p>
            <a:pPr marL="609600" indent="-609600" algn="just" rtl="1" eaLnBrk="1" hangingPunct="1">
              <a:lnSpc>
                <a:spcPct val="80000"/>
              </a:lnSpc>
              <a:buFontTx/>
              <a:buNone/>
              <a:defRPr/>
            </a:pPr>
            <a:r>
              <a:rPr lang="ar-AE" sz="2400" b="1" dirty="0"/>
              <a:t>8. </a:t>
            </a:r>
            <a:r>
              <a:rPr lang="ar-SA" sz="2400" b="1" dirty="0"/>
              <a:t>المبالغة الشديدة في أهمية الصراع الأوديبي، وما ينجم عنه من فشل في تصفيته على شخصية الفرد وسلوكه في المستقبل، </a:t>
            </a:r>
            <a:r>
              <a:rPr lang="ar-SA" sz="2400" b="1" dirty="0">
                <a:solidFill>
                  <a:srgbClr val="C00000"/>
                </a:solidFill>
              </a:rPr>
              <a:t>فهناك مجتمعات قد لا تجد فيها هذه العقدة الأوديبية</a:t>
            </a:r>
            <a:r>
              <a:rPr lang="ar-SA" sz="2400" b="1" dirty="0">
                <a:solidFill>
                  <a:srgbClr val="FF0066"/>
                </a:solidFill>
              </a:rPr>
              <a:t>،</a:t>
            </a:r>
            <a:r>
              <a:rPr lang="ar-SA" sz="2400" b="1" dirty="0"/>
              <a:t> حيث أن المرأة في بعض المجتمعات مثل أحد القبائل في الهند، قد ترتبط بعلاقات مع عدد كبير من الرجال، ومن ثم لا يأتي جميع أطفال هذه المجتمعات متوحدين مع الأم، باعتبارها مصدر الحب والرعاية وتظهر عليهم صفات الأنوثة، حيث أن الأب ودوره في غياب تام عن تربية وتنشئة الطف</a:t>
            </a:r>
            <a:r>
              <a:rPr lang="ar-SA" sz="2400" b="1" dirty="0">
                <a:solidFill>
                  <a:schemeClr val="bg1"/>
                </a:solidFill>
              </a:rPr>
              <a:t>ل.</a:t>
            </a:r>
          </a:p>
          <a:p>
            <a:pPr marL="609600" indent="-609600" algn="just">
              <a:lnSpc>
                <a:spcPct val="80000"/>
              </a:lnSpc>
              <a:buNone/>
              <a:defRPr/>
            </a:pPr>
            <a:endParaRPr lang="ar-SA" sz="2400" b="1" dirty="0">
              <a:solidFill>
                <a:schemeClr val="bg1"/>
              </a:solidFill>
              <a:effectLst>
                <a:outerShdw blurRad="38100" dist="38100" dir="2700000" algn="tl">
                  <a:srgbClr val="000000"/>
                </a:outerShdw>
              </a:effectLst>
            </a:endParaRPr>
          </a:p>
          <a:p>
            <a:pPr marL="609600" indent="-609600" algn="just" rtl="1" eaLnBrk="1" hangingPunct="1">
              <a:lnSpc>
                <a:spcPct val="80000"/>
              </a:lnSpc>
              <a:buFontTx/>
              <a:buNone/>
              <a:defRPr/>
            </a:pPr>
            <a:endParaRPr lang="ar-SA" sz="2400" b="1" dirty="0"/>
          </a:p>
        </p:txBody>
      </p:sp>
    </p:spTree>
    <p:extLst>
      <p:ext uri="{BB962C8B-B14F-4D97-AF65-F5344CB8AC3E}">
        <p14:creationId xmlns:p14="http://schemas.microsoft.com/office/powerpoint/2010/main" val="27646221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90466">
                                            <p:txEl>
                                              <p:pRg st="0" end="0"/>
                                            </p:txEl>
                                          </p:spTgt>
                                        </p:tgtEl>
                                        <p:attrNameLst>
                                          <p:attrName>style.visibility</p:attrName>
                                        </p:attrNameLst>
                                      </p:cBhvr>
                                      <p:to>
                                        <p:strVal val="visible"/>
                                      </p:to>
                                    </p:set>
                                    <p:animEffect transition="in" filter="fade">
                                      <p:cBhvr>
                                        <p:cTn id="7" dur="1000"/>
                                        <p:tgtEl>
                                          <p:spTgt spid="190466">
                                            <p:txEl>
                                              <p:pRg st="0" end="0"/>
                                            </p:txEl>
                                          </p:spTgt>
                                        </p:tgtEl>
                                      </p:cBhvr>
                                    </p:animEffect>
                                    <p:anim calcmode="lin" valueType="num">
                                      <p:cBhvr>
                                        <p:cTn id="8" dur="1000" fill="hold"/>
                                        <p:tgtEl>
                                          <p:spTgt spid="190466">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9046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9046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90466">
                                            <p:txEl>
                                              <p:pRg st="2" end="2"/>
                                            </p:txEl>
                                          </p:spTgt>
                                        </p:tgtEl>
                                        <p:attrNameLst>
                                          <p:attrName>style.visibility</p:attrName>
                                        </p:attrNameLst>
                                      </p:cBhvr>
                                      <p:to>
                                        <p:strVal val="visible"/>
                                      </p:to>
                                    </p:set>
                                    <p:animEffect transition="in" filter="fade">
                                      <p:cBhvr>
                                        <p:cTn id="15" dur="1000"/>
                                        <p:tgtEl>
                                          <p:spTgt spid="190466">
                                            <p:txEl>
                                              <p:pRg st="2" end="2"/>
                                            </p:txEl>
                                          </p:spTgt>
                                        </p:tgtEl>
                                      </p:cBhvr>
                                    </p:animEffect>
                                    <p:anim calcmode="lin" valueType="num">
                                      <p:cBhvr>
                                        <p:cTn id="16" dur="1000" fill="hold"/>
                                        <p:tgtEl>
                                          <p:spTgt spid="190466">
                                            <p:txEl>
                                              <p:pRg st="2" end="2"/>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90466">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9046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90466">
                                            <p:txEl>
                                              <p:pRg st="3" end="3"/>
                                            </p:txEl>
                                          </p:spTgt>
                                        </p:tgtEl>
                                        <p:attrNameLst>
                                          <p:attrName>style.visibility</p:attrName>
                                        </p:attrNameLst>
                                      </p:cBhvr>
                                      <p:to>
                                        <p:strVal val="visible"/>
                                      </p:to>
                                    </p:set>
                                    <p:animEffect transition="in" filter="fade">
                                      <p:cBhvr>
                                        <p:cTn id="23" dur="1000"/>
                                        <p:tgtEl>
                                          <p:spTgt spid="190466">
                                            <p:txEl>
                                              <p:pRg st="3" end="3"/>
                                            </p:txEl>
                                          </p:spTgt>
                                        </p:tgtEl>
                                      </p:cBhvr>
                                    </p:animEffect>
                                    <p:anim calcmode="lin" valueType="num">
                                      <p:cBhvr>
                                        <p:cTn id="24" dur="1000" fill="hold"/>
                                        <p:tgtEl>
                                          <p:spTgt spid="190466">
                                            <p:txEl>
                                              <p:pRg st="3" end="3"/>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90466">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9046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90466">
                                            <p:txEl>
                                              <p:pRg st="5" end="5"/>
                                            </p:txEl>
                                          </p:spTgt>
                                        </p:tgtEl>
                                        <p:attrNameLst>
                                          <p:attrName>style.visibility</p:attrName>
                                        </p:attrNameLst>
                                      </p:cBhvr>
                                      <p:to>
                                        <p:strVal val="visible"/>
                                      </p:to>
                                    </p:set>
                                    <p:animEffect transition="in" filter="fade">
                                      <p:cBhvr>
                                        <p:cTn id="31" dur="1000"/>
                                        <p:tgtEl>
                                          <p:spTgt spid="190466">
                                            <p:txEl>
                                              <p:pRg st="5" end="5"/>
                                            </p:txEl>
                                          </p:spTgt>
                                        </p:tgtEl>
                                      </p:cBhvr>
                                    </p:animEffect>
                                    <p:anim calcmode="lin" valueType="num">
                                      <p:cBhvr>
                                        <p:cTn id="32" dur="1000" fill="hold"/>
                                        <p:tgtEl>
                                          <p:spTgt spid="190466">
                                            <p:txEl>
                                              <p:pRg st="5" end="5"/>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90466">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90466">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90466">
                                            <p:txEl>
                                              <p:pRg st="7" end="7"/>
                                            </p:txEl>
                                          </p:spTgt>
                                        </p:tgtEl>
                                        <p:attrNameLst>
                                          <p:attrName>style.visibility</p:attrName>
                                        </p:attrNameLst>
                                      </p:cBhvr>
                                      <p:to>
                                        <p:strVal val="visible"/>
                                      </p:to>
                                    </p:set>
                                    <p:animEffect transition="in" filter="fade">
                                      <p:cBhvr>
                                        <p:cTn id="39" dur="1000"/>
                                        <p:tgtEl>
                                          <p:spTgt spid="190466">
                                            <p:txEl>
                                              <p:pRg st="7" end="7"/>
                                            </p:txEl>
                                          </p:spTgt>
                                        </p:tgtEl>
                                      </p:cBhvr>
                                    </p:animEffect>
                                    <p:anim calcmode="lin" valueType="num">
                                      <p:cBhvr>
                                        <p:cTn id="40" dur="1000" fill="hold"/>
                                        <p:tgtEl>
                                          <p:spTgt spid="190466">
                                            <p:txEl>
                                              <p:pRg st="7" end="7"/>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90466">
                                            <p:txEl>
                                              <p:pRg st="7" end="7"/>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90466">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https://www.youtube.com/watch?v=dyPtnPoZC1o</a:t>
            </a:r>
            <a:endParaRPr lang="en-US" dirty="0"/>
          </a:p>
          <a:p>
            <a:r>
              <a:rPr lang="ar-SA" dirty="0"/>
              <a:t>من هو فرويد ؟ فقد نظرية التحليل النفسي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516563"/>
          </a:xfrm>
        </p:spPr>
        <p:txBody>
          <a:bodyPr>
            <a:normAutofit fontScale="85000" lnSpcReduction="10000"/>
          </a:bodyPr>
          <a:lstStyle/>
          <a:p>
            <a:pPr algn="r" rtl="1"/>
            <a:r>
              <a:rPr lang="ar-YE" dirty="0"/>
              <a:t>الأرضية العائلية لفرويد هي العامل الأساسي لفهم نظريته ، فقد ولد في النمسا لعائلة مكونة من ثلاثة أولاد و خمس بنات ، و كان والده أباً متسلطاً ، عاشت عائلته في شقة ضيقة ، و بسبب إرثه اليهودي عانت عائلته بسبب ظاهرة اللاسامية التي كانت من</a:t>
            </a:r>
            <a:r>
              <a:rPr lang="ar-JO" dirty="0"/>
              <a:t>ت</a:t>
            </a:r>
            <a:r>
              <a:rPr lang="ar-YE" dirty="0"/>
              <a:t>شرة في أورويا في تلك الفترة ، اهتم والده في تعليمه و قد تخرح من كلية الطب و عمل محاضراً في جامعة فيينا . و قد ركّز فرويد في جزء كبير من حياته من أجل تطوير ن</a:t>
            </a:r>
            <a:r>
              <a:rPr lang="ar-JO" dirty="0"/>
              <a:t>ظ</a:t>
            </a:r>
            <a:r>
              <a:rPr lang="ar-YE" dirty="0"/>
              <a:t>ريته في التحليل النفسي . </a:t>
            </a:r>
            <a:br>
              <a:rPr lang="ar-YE" dirty="0"/>
            </a:br>
            <a:r>
              <a:rPr lang="ar-YE" dirty="0"/>
              <a:t>كانت المرحلة الأكثر إبداعاً تلك التي عانى </a:t>
            </a:r>
            <a:r>
              <a:rPr lang="ar-AE" dirty="0"/>
              <a:t>ف</a:t>
            </a:r>
            <a:r>
              <a:rPr lang="ar-YE" dirty="0"/>
              <a:t>يها من اضطرابات نفسية عندما كان في بداية الأربعينات من عمره حيث عانى من اضطرابات جسدية نفسية </a:t>
            </a:r>
            <a:r>
              <a:rPr lang="ar-YE" dirty="0">
                <a:solidFill>
                  <a:srgbClr val="FF0000"/>
                </a:solidFill>
              </a:rPr>
              <a:t>بسبب الخوف من الموت </a:t>
            </a:r>
            <a:r>
              <a:rPr lang="ar-YE" dirty="0"/>
              <a:t>، في تلك الفترة كان منغمساً في مهمة صعبة و هي تحليل الذات ، و بتفسير أحلامه اكتشف القوى المحركة في تطور الشخصية ، ففي البداية اختبر ذكريات طفولته ليدرك العداء الذي شعر به تجاه والده المتسلط ، كما استدعى المشاعر الجنسية لوالدته الجذابة و الجميلة ؛ ليشكل نظريته الجديدة إكلينيكياً</a:t>
            </a:r>
            <a:r>
              <a:rPr lang="ar-YE" b="1" dirty="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745163"/>
          </a:xfrm>
        </p:spPr>
        <p:txBody>
          <a:bodyPr>
            <a:normAutofit lnSpcReduction="10000"/>
          </a:bodyPr>
          <a:lstStyle/>
          <a:p>
            <a:pPr algn="r" rtl="1"/>
            <a:r>
              <a:rPr lang="ar-YE" dirty="0"/>
              <a:t>و في خريف عام 1886 استقر به الأمر في فيينا كطبيب أخصائي في الأمراض النفسية ، و قد استخدم في ذلك الوقت العلاج الكهربائي و التنويم المغناطيسي ، و في عام 1891 ظهرت أول بحوث فرويد عن الشلل الدماغي ، و شاركه في ذلك العالم أوسكار و قد تأثر فرويد بعلم الطبيعة و الديناميات و بفضل مجهوداته فقد اكتشف أنّه من الممكن تطبيق الديناميات</a:t>
            </a:r>
            <a:r>
              <a:rPr lang="ar-YE" b="1" dirty="0"/>
              <a:t> .</a:t>
            </a:r>
            <a:endParaRPr lang="ar-AE" b="1" dirty="0"/>
          </a:p>
          <a:p>
            <a:pPr algn="r" rtl="1"/>
            <a:r>
              <a:rPr lang="ar-YE" dirty="0"/>
              <a:t>في عام 1900 م أصدر فرويد كتابه الشهير "تفسير الأحلام" ثمّ أصدر عدداً من الكتب الممتازة في فترة قصيرة منها "علم النفس المرضي في الحياة اليومية" و فيه يعرض الرأي الجديد القائل بأنّ "</a:t>
            </a:r>
            <a:r>
              <a:rPr lang="ar-YE" u="sng" dirty="0"/>
              <a:t>زلاّت اللسان و الأغلاط ترجع إلى بواعث لا شعورية" </a:t>
            </a:r>
            <a:r>
              <a:rPr lang="ar-YE" dirty="0"/>
              <a:t>، و توفي فرويد في لندن سنه 1939 بعد عمر زاخر بالعطاء العلمي.   </a:t>
            </a:r>
          </a:p>
          <a:p>
            <a:pPr algn="r" rtl="1"/>
            <a:endParaRPr lang="en-US" dirty="0"/>
          </a:p>
          <a:p>
            <a:pPr algn="r" rt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YE" b="1" dirty="0"/>
              <a:t>المفاهيم الأساسية في نظرية التحليل النفسي : </a:t>
            </a:r>
            <a:endParaRPr lang="en-US" dirty="0"/>
          </a:p>
        </p:txBody>
      </p:sp>
      <p:sp>
        <p:nvSpPr>
          <p:cNvPr id="3" name="Content Placeholder 2"/>
          <p:cNvSpPr>
            <a:spLocks noGrp="1"/>
          </p:cNvSpPr>
          <p:nvPr>
            <p:ph idx="1"/>
          </p:nvPr>
        </p:nvSpPr>
        <p:spPr>
          <a:xfrm>
            <a:off x="381000" y="1295400"/>
            <a:ext cx="8458200" cy="5257800"/>
          </a:xfrm>
        </p:spPr>
        <p:txBody>
          <a:bodyPr>
            <a:normAutofit fontScale="55000" lnSpcReduction="20000"/>
          </a:bodyPr>
          <a:lstStyle/>
          <a:p>
            <a:pPr marL="514350" indent="-514350" algn="r" rtl="1">
              <a:buFont typeface="+mj-lt"/>
              <a:buAutoNum type="arabicPeriod"/>
            </a:pPr>
            <a:r>
              <a:rPr lang="ar-YE" sz="4500" dirty="0"/>
              <a:t> </a:t>
            </a:r>
            <a:r>
              <a:rPr lang="ar-YE" sz="4500" dirty="0">
                <a:solidFill>
                  <a:srgbClr val="FF0000"/>
                </a:solidFill>
              </a:rPr>
              <a:t>الغريزة الجنسية </a:t>
            </a:r>
            <a:r>
              <a:rPr lang="ar-YE" sz="4500" dirty="0"/>
              <a:t>: تلعب دوراً بالغ الأهمية في نشأة الشخصية و بنائها و كذلك لها دور بالنسبة للأمراض النفسيّة و العقليّة .</a:t>
            </a:r>
            <a:endParaRPr lang="ar-SA" sz="4500" dirty="0"/>
          </a:p>
          <a:p>
            <a:pPr marL="514350" indent="-514350" algn="r" rtl="1">
              <a:buFont typeface="+mj-lt"/>
              <a:buAutoNum type="arabicPeriod"/>
            </a:pPr>
            <a:r>
              <a:rPr lang="ar-AE" sz="4500" dirty="0"/>
              <a:t> </a:t>
            </a:r>
            <a:r>
              <a:rPr lang="ar-YE" sz="4500" dirty="0">
                <a:solidFill>
                  <a:srgbClr val="FF0000"/>
                </a:solidFill>
              </a:rPr>
              <a:t> السنوات الخمس الأولى من عمر الإنسان</a:t>
            </a:r>
            <a:r>
              <a:rPr lang="ar-YE" sz="4500" dirty="0"/>
              <a:t>: فهذه السنوات الأولى لها دور هام في بناء الشخصية سواء كانت تتجه نحو أن تكو</a:t>
            </a:r>
            <a:r>
              <a:rPr lang="ar-SA" sz="4500" dirty="0"/>
              <a:t>ن</a:t>
            </a:r>
            <a:r>
              <a:rPr lang="ar-YE" sz="4500" dirty="0"/>
              <a:t> شخصية سويّة ، أو تتجه نحو</a:t>
            </a:r>
            <a:r>
              <a:rPr lang="ar-SA" sz="4500" dirty="0"/>
              <a:t>الإضطراب النفسي .</a:t>
            </a:r>
          </a:p>
          <a:p>
            <a:pPr algn="r" rtl="1">
              <a:buNone/>
            </a:pPr>
            <a:r>
              <a:rPr lang="ar-SA" sz="4000" dirty="0"/>
              <a:t>3. </a:t>
            </a:r>
            <a:r>
              <a:rPr lang="ar-YE" sz="4000" dirty="0"/>
              <a:t>نمو الإنسان يمر بمراحل خمسة و هي : الفمِّية ثم الشرجِّيه ثم القضيبيّة ثم الكمون و أخيراً التناسلية ، ويمكن تفسير شخصية الإنسان الراشد تبعاً للمرحلة النفسيّة التي حدث فيها "تثبيت" .</a:t>
            </a:r>
          </a:p>
          <a:p>
            <a:pPr algn="r" rtl="1">
              <a:buNone/>
            </a:pPr>
            <a:endParaRPr lang="ar-YE" sz="4000" dirty="0"/>
          </a:p>
          <a:p>
            <a:pPr algn="r" rtl="1">
              <a:buNone/>
            </a:pPr>
            <a:r>
              <a:rPr lang="ar-SA" sz="4000" dirty="0"/>
              <a:t>4. </a:t>
            </a:r>
            <a:r>
              <a:rPr lang="ar-YE" sz="4000" dirty="0"/>
              <a:t>مكوّنات الشخصية هي : الأنا و الهو و الأنا الأعلى ، و يتوقف مدى تحقيق الصحة النفسية على كفاءة </a:t>
            </a:r>
            <a:r>
              <a:rPr lang="ar-YE" sz="4000" u="sng" dirty="0"/>
              <a:t>الوظيفة التوفيقية للأنا </a:t>
            </a:r>
            <a:r>
              <a:rPr lang="ar-YE" sz="4000" dirty="0"/>
              <a:t>.</a:t>
            </a:r>
            <a:r>
              <a:rPr lang="ar-JO" sz="4000" dirty="0"/>
              <a:t> الشخصية نظام طاقة تقوم على توزيع الطاقة بين الهو والأنا والأنا الأعلى </a:t>
            </a:r>
            <a:endParaRPr lang="ar-YE" sz="4000" dirty="0"/>
          </a:p>
          <a:p>
            <a:pPr algn="r" rtl="1">
              <a:buNone/>
            </a:pPr>
            <a:endParaRPr lang="ar-YE" sz="4000" dirty="0"/>
          </a:p>
          <a:p>
            <a:pPr algn="r" rtl="1">
              <a:buNone/>
            </a:pPr>
            <a:br>
              <a:rPr lang="ar-YE" sz="4500" dirty="0"/>
            </a:br>
            <a:r>
              <a:rPr lang="ar-YE" sz="4500" dirty="0"/>
              <a:t> </a:t>
            </a:r>
            <a:endParaRPr lang="ar-JO" sz="4500" dirty="0"/>
          </a:p>
          <a:p>
            <a:pPr algn="r" rtl="1">
              <a:buNone/>
            </a:pPr>
            <a:r>
              <a:rPr lang="ar-JO" sz="45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YE" b="1" dirty="0"/>
              <a:t>منظور الطبيعة الإنسانية</a:t>
            </a:r>
            <a:endParaRPr lang="en-US" dirty="0"/>
          </a:p>
        </p:txBody>
      </p:sp>
      <p:sp>
        <p:nvSpPr>
          <p:cNvPr id="3" name="Content Placeholder 2"/>
          <p:cNvSpPr>
            <a:spLocks noGrp="1"/>
          </p:cNvSpPr>
          <p:nvPr>
            <p:ph idx="1"/>
          </p:nvPr>
        </p:nvSpPr>
        <p:spPr/>
        <p:txBody>
          <a:bodyPr>
            <a:noAutofit/>
          </a:bodyPr>
          <a:lstStyle/>
          <a:p>
            <a:pPr algn="r" rtl="1"/>
            <a:r>
              <a:rPr lang="ar-YE" sz="2400" dirty="0"/>
              <a:t>هي أنّ الإنسان غير مخيّر </a:t>
            </a:r>
            <a:r>
              <a:rPr lang="en-US" sz="2400" dirty="0"/>
              <a:t>Deterministic ، </a:t>
            </a:r>
            <a:r>
              <a:rPr lang="ar-YE" sz="2400" dirty="0"/>
              <a:t>ثمّ أنّه أيضاً ليس خيّراً أو شريراً ، و إنّ السلوك الإنساني </a:t>
            </a:r>
            <a:r>
              <a:rPr lang="ar-YE" sz="2400" u="sng" dirty="0"/>
              <a:t>محكوم بقوى و دوافع لا شعورية و بيولوجية و غريزية </a:t>
            </a:r>
            <a:r>
              <a:rPr lang="ar-YE" sz="2400" dirty="0"/>
              <a:t>جنسية خلال السنوات الأولى من حياة الإنسان . كما اعتبر فرويد الغرائز "الدوافع البيولوجية" أمور أساسية في نظريته.</a:t>
            </a:r>
          </a:p>
          <a:p>
            <a:pPr algn="r" rtl="1">
              <a:buNone/>
            </a:pPr>
            <a:endParaRPr lang="ar-YE" sz="2400" dirty="0"/>
          </a:p>
          <a:p>
            <a:pPr algn="r" rtl="1"/>
            <a:r>
              <a:rPr lang="ar-YE" sz="2400" dirty="0"/>
              <a:t>قد عرّف الغرائز</a:t>
            </a:r>
            <a:r>
              <a:rPr lang="en-US" sz="2400" dirty="0"/>
              <a:t>Instincts </a:t>
            </a:r>
            <a:r>
              <a:rPr lang="ar-YE" sz="2400" dirty="0"/>
              <a:t>بأنّها: "عبارة عن قوة يُفْتَرضْ وجودها وراء جميع </a:t>
            </a:r>
            <a:r>
              <a:rPr lang="ar-YE" sz="2400" dirty="0">
                <a:solidFill>
                  <a:srgbClr val="FF0000"/>
                </a:solidFill>
              </a:rPr>
              <a:t>التوترات و حاجات الإنسان ، و تهدف الغرائز إلى القضاء على التوتر </a:t>
            </a:r>
            <a:r>
              <a:rPr lang="ar-YE" sz="2400" dirty="0"/>
              <a:t>، ثمّ إنّها هي التي تحقق الإشباع و تخدم البقاء للإنسان و العنصر البشري" .  </a:t>
            </a:r>
          </a:p>
          <a:p>
            <a:pPr algn="r" rtl="1">
              <a:buNone/>
            </a:pPr>
            <a:br>
              <a:rPr lang="en-US" sz="2400" dirty="0"/>
            </a:b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الشعور و اللاشعور"/>
          <p:cNvPicPr>
            <a:picLocks noChangeAspect="1" noChangeArrowheads="1"/>
          </p:cNvPicPr>
          <p:nvPr/>
        </p:nvPicPr>
        <p:blipFill>
          <a:blip r:embed="rId2"/>
          <a:srcRect/>
          <a:stretch>
            <a:fillRect/>
          </a:stretch>
        </p:blipFill>
        <p:spPr bwMode="auto">
          <a:xfrm>
            <a:off x="0" y="762000"/>
            <a:ext cx="3352800" cy="4800600"/>
          </a:xfrm>
          <a:prstGeom prst="rect">
            <a:avLst/>
          </a:prstGeom>
          <a:noFill/>
        </p:spPr>
      </p:pic>
      <p:sp>
        <p:nvSpPr>
          <p:cNvPr id="1027" name="Rectangle 3"/>
          <p:cNvSpPr>
            <a:spLocks noChangeArrowheads="1"/>
          </p:cNvSpPr>
          <p:nvPr/>
        </p:nvSpPr>
        <p:spPr bwMode="auto">
          <a:xfrm>
            <a:off x="3810000" y="0"/>
            <a:ext cx="53340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hlinkClick r:id="rId3"/>
              </a:rPr>
              <a:t>  </a:t>
            </a:r>
            <a:r>
              <a:rPr kumimoji="0" lang="en-US" sz="9600" b="0" i="0" u="none" strike="noStrike" cap="none" normalizeH="0" baseline="0" dirty="0">
                <a:ln>
                  <a:noFill/>
                </a:ln>
                <a:solidFill>
                  <a:schemeClr val="tx1"/>
                </a:solidFill>
                <a:effectLst/>
                <a:latin typeface="Arial" charset="0"/>
                <a:cs typeface="Arial" charset="0"/>
              </a:rPr>
              <a:t> </a:t>
            </a:r>
            <a:r>
              <a:rPr kumimoji="0" lang="en-US" sz="1800" b="0" i="0" u="none" strike="noStrike" cap="none" normalizeH="0" baseline="0" dirty="0">
                <a:ln>
                  <a:noFill/>
                </a:ln>
                <a:solidFill>
                  <a:schemeClr val="tx1"/>
                </a:solidFill>
                <a:effectLst/>
                <a:latin typeface="Arial" charset="0"/>
                <a:cs typeface="Arial"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a:ln>
                  <a:noFill/>
                </a:ln>
                <a:solidFill>
                  <a:schemeClr val="tx1"/>
                </a:solidFill>
                <a:effectLst/>
                <a:latin typeface="Arial" charset="0"/>
                <a:cs typeface="Arial" charset="0"/>
              </a:rPr>
              <a:t>نظرية</a:t>
            </a:r>
            <a:r>
              <a:rPr kumimoji="0" lang="en-US" sz="1800" b="0" i="0" u="none" strike="noStrike" cap="none" normalizeH="0" baseline="0" dirty="0">
                <a:ln>
                  <a:noFill/>
                </a:ln>
                <a:solidFill>
                  <a:schemeClr val="tx1"/>
                </a:solidFill>
                <a:effectLst/>
                <a:latin typeface="Arial" charset="0"/>
                <a:cs typeface="Arial" charset="0"/>
              </a:rPr>
              <a:t> </a:t>
            </a:r>
            <a:r>
              <a:rPr kumimoji="0" lang="ar-SA" sz="1800" b="1" i="0" u="none" strike="noStrike" cap="none" normalizeH="0" baseline="0" dirty="0">
                <a:ln>
                  <a:noFill/>
                </a:ln>
                <a:solidFill>
                  <a:schemeClr val="tx1"/>
                </a:solidFill>
                <a:effectLst/>
                <a:latin typeface="Arial" charset="0"/>
                <a:cs typeface="Arial" charset="0"/>
              </a:rPr>
              <a:t>جبل الجليد</a:t>
            </a:r>
            <a:endParaRPr kumimoji="0" lang="en-US" sz="1800" b="0" i="0" u="none" strike="noStrike" cap="none" normalizeH="0" baseline="0" dirty="0">
              <a:ln>
                <a:noFill/>
              </a:ln>
              <a:solidFill>
                <a:schemeClr val="tx1"/>
              </a:solidFill>
              <a:effectLst/>
              <a:latin typeface="Arial" charset="0"/>
              <a:cs typeface="Arial"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a:ln>
                  <a:noFill/>
                </a:ln>
                <a:solidFill>
                  <a:schemeClr val="tx1"/>
                </a:solidFill>
                <a:effectLst/>
                <a:latin typeface="Arial" charset="0"/>
                <a:cs typeface="Arial" charset="0"/>
              </a:rPr>
              <a:t>فيمثل اللاشعور بعض المشاعر والأحكام التي تؤثر على حياة الإنسان اليومية ولا يستطيع العقل الواعي استيعابها، كما يعتبره</a:t>
            </a:r>
            <a:r>
              <a:rPr kumimoji="0" lang="en-US" sz="1800" b="0" i="0" u="none" strike="noStrike" cap="none" normalizeH="0" baseline="0" dirty="0">
                <a:ln>
                  <a:noFill/>
                </a:ln>
                <a:solidFill>
                  <a:schemeClr val="tx1"/>
                </a:solidFill>
                <a:effectLst/>
                <a:latin typeface="Arial" charset="0"/>
                <a:cs typeface="Arial" charset="0"/>
              </a:rPr>
              <a:t> </a:t>
            </a:r>
            <a:r>
              <a:rPr kumimoji="0" lang="ar-SA" sz="1800" b="1" i="0" u="none" strike="noStrike" cap="none" normalizeH="0" baseline="0" dirty="0">
                <a:ln>
                  <a:noFill/>
                </a:ln>
                <a:solidFill>
                  <a:schemeClr val="tx1"/>
                </a:solidFill>
                <a:effectLst/>
                <a:latin typeface="Arial" charset="0"/>
                <a:cs typeface="Arial" charset="0"/>
              </a:rPr>
              <a:t>فرويد</a:t>
            </a:r>
            <a:r>
              <a:rPr kumimoji="0" lang="en-US" sz="1800" b="0" i="0" u="none" strike="noStrike" cap="none" normalizeH="0" baseline="0" dirty="0">
                <a:ln>
                  <a:noFill/>
                </a:ln>
                <a:solidFill>
                  <a:schemeClr val="tx1"/>
                </a:solidFill>
                <a:effectLst/>
                <a:latin typeface="Arial" charset="0"/>
                <a:cs typeface="Arial" charset="0"/>
              </a:rPr>
              <a:t> </a:t>
            </a:r>
            <a:r>
              <a:rPr kumimoji="0" lang="ar-SA" sz="1800" b="0" i="0" u="none" strike="noStrike" cap="none" normalizeH="0" baseline="0" dirty="0">
                <a:ln>
                  <a:noFill/>
                </a:ln>
                <a:solidFill>
                  <a:schemeClr val="tx1"/>
                </a:solidFill>
                <a:effectLst/>
                <a:latin typeface="Arial" charset="0"/>
                <a:cs typeface="Arial" charset="0"/>
              </a:rPr>
              <a:t>المصدر الرئيسي للتصرفات والأحاسيس التي يقوم ويشعر بها الإنسان، وما يشبهه من</a:t>
            </a:r>
            <a:r>
              <a:rPr kumimoji="0" lang="en-US" sz="1800" b="0" i="0" u="none" strike="noStrike" cap="none" normalizeH="0" baseline="0" dirty="0">
                <a:ln>
                  <a:noFill/>
                </a:ln>
                <a:solidFill>
                  <a:schemeClr val="tx1"/>
                </a:solidFill>
                <a:effectLst/>
                <a:latin typeface="Arial" charset="0"/>
                <a:cs typeface="Arial" charset="0"/>
              </a:rPr>
              <a:t> </a:t>
            </a:r>
            <a:r>
              <a:rPr kumimoji="0" lang="ar-SA" sz="1800" b="1" i="0" u="none" strike="noStrike" cap="none" normalizeH="0" baseline="0" dirty="0">
                <a:ln>
                  <a:noFill/>
                </a:ln>
                <a:solidFill>
                  <a:schemeClr val="tx1"/>
                </a:solidFill>
                <a:effectLst/>
                <a:latin typeface="Arial" charset="0"/>
                <a:cs typeface="Arial" charset="0"/>
              </a:rPr>
              <a:t>جبل الجليد</a:t>
            </a:r>
            <a:r>
              <a:rPr kumimoji="0" lang="en-US" sz="1800" b="0" i="0" u="none" strike="noStrike" cap="none" normalizeH="0" baseline="0" dirty="0">
                <a:ln>
                  <a:noFill/>
                </a:ln>
                <a:solidFill>
                  <a:schemeClr val="tx1"/>
                </a:solidFill>
                <a:effectLst/>
                <a:latin typeface="Arial" charset="0"/>
                <a:cs typeface="Arial" charset="0"/>
              </a:rPr>
              <a:t> </a:t>
            </a:r>
            <a:r>
              <a:rPr kumimoji="0" lang="ar-SA" sz="1800" b="0" i="0" u="none" strike="noStrike" cap="none" normalizeH="0" baseline="0" dirty="0">
                <a:ln>
                  <a:noFill/>
                </a:ln>
                <a:solidFill>
                  <a:schemeClr val="tx1"/>
                </a:solidFill>
                <a:effectLst/>
                <a:latin typeface="Arial" charset="0"/>
                <a:cs typeface="Arial" charset="0"/>
              </a:rPr>
              <a:t>هو الجزء الذي يبقى أسفل سطح البحر ويكون أكبر وأهم بكثيرٍ للجبل الجليدي من الجزء الظاهر</a:t>
            </a:r>
            <a:r>
              <a:rPr kumimoji="0" lang="en-US" sz="1800" b="0" i="0" u="none" strike="noStrike" cap="none" normalizeH="0" baseline="0" dirty="0">
                <a:ln>
                  <a:noFill/>
                </a:ln>
                <a:solidFill>
                  <a:schemeClr val="tx1"/>
                </a:solidFill>
                <a:effectLst/>
                <a:latin typeface="Arial" charset="0"/>
                <a:cs typeface="Arial" charset="0"/>
              </a:rPr>
              <a:t>.</a:t>
            </a:r>
          </a:p>
        </p:txBody>
      </p:sp>
      <p:sp>
        <p:nvSpPr>
          <p:cNvPr id="1028" name="AutoShape 4" descr="نتيجة بحث الصور عن فرويد جبل من الجليد">
            <a:hlinkClick r:id="rId3"/>
          </p:cNvPr>
          <p:cNvSpPr>
            <a:spLocks noChangeAspect="1" noChangeArrowheads="1"/>
          </p:cNvSpPr>
          <p:nvPr/>
        </p:nvSpPr>
        <p:spPr bwMode="auto">
          <a:xfrm>
            <a:off x="155575" y="-1281113"/>
            <a:ext cx="1524000" cy="1524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3200" b="1" dirty="0"/>
              <a:t>عناصر\مكونات الشخصية</a:t>
            </a:r>
            <a:r>
              <a:rPr lang="ar-AE" dirty="0"/>
              <a:t> </a:t>
            </a:r>
            <a:endParaRPr lang="en-US" dirty="0"/>
          </a:p>
        </p:txBody>
      </p:sp>
      <p:sp>
        <p:nvSpPr>
          <p:cNvPr id="3" name="Content Placeholder 2"/>
          <p:cNvSpPr>
            <a:spLocks noGrp="1"/>
          </p:cNvSpPr>
          <p:nvPr>
            <p:ph idx="1"/>
          </p:nvPr>
        </p:nvSpPr>
        <p:spPr>
          <a:xfrm>
            <a:off x="457200" y="990600"/>
            <a:ext cx="8229600" cy="5135563"/>
          </a:xfrm>
        </p:spPr>
        <p:txBody>
          <a:bodyPr>
            <a:noAutofit/>
          </a:bodyPr>
          <a:lstStyle/>
          <a:p>
            <a:pPr algn="r" rtl="1">
              <a:buNone/>
            </a:pPr>
            <a:endParaRPr lang="ar-AE" sz="2800" u="sng" dirty="0">
              <a:solidFill>
                <a:srgbClr val="FF0000"/>
              </a:solidFill>
            </a:endParaRPr>
          </a:p>
          <a:p>
            <a:pPr algn="r" rtl="1">
              <a:buNone/>
            </a:pPr>
            <a:r>
              <a:rPr lang="ar-AE" sz="2000" dirty="0"/>
              <a:t>يقول فرويد أن الشخصية مكونة من ثلاثة أنظمة هي الهو، والأنا، والأنا الأعلى، وأن الشخصية هي حصيلة التفاعل بين هذه الأنظمة الثلاثة.</a:t>
            </a:r>
          </a:p>
          <a:p>
            <a:pPr algn="r" rtl="1">
              <a:buNone/>
            </a:pPr>
            <a:r>
              <a:rPr lang="ar-AE" sz="2000" u="sng" dirty="0">
                <a:solidFill>
                  <a:srgbClr val="FF0000"/>
                </a:solidFill>
              </a:rPr>
              <a:t>ا</a:t>
            </a:r>
            <a:r>
              <a:rPr lang="ar-YE" sz="2000" u="sng" dirty="0">
                <a:solidFill>
                  <a:srgbClr val="FF0000"/>
                </a:solidFill>
              </a:rPr>
              <a:t>لهو </a:t>
            </a:r>
            <a:r>
              <a:rPr lang="en-US" sz="2000" u="sng" dirty="0">
                <a:solidFill>
                  <a:srgbClr val="FF0000"/>
                </a:solidFill>
              </a:rPr>
              <a:t>ID </a:t>
            </a:r>
            <a:r>
              <a:rPr lang="ar-YE" sz="2000" u="sng" dirty="0">
                <a:solidFill>
                  <a:srgbClr val="FF0000"/>
                </a:solidFill>
              </a:rPr>
              <a:t>يقابل اللاشعور:</a:t>
            </a:r>
            <a:r>
              <a:rPr lang="ar-YE" sz="2000" dirty="0"/>
              <a:t>  هو النظام الأساسي في الشخصية ، و عند الولادة فالإنسان هو عبارة عن "هو"</a:t>
            </a:r>
            <a:r>
              <a:rPr lang="en-US" sz="2000" dirty="0"/>
              <a:t>At birth a person is all id </a:t>
            </a:r>
            <a:endParaRPr lang="ar-YE" sz="2000" dirty="0"/>
          </a:p>
          <a:p>
            <a:pPr algn="r" rtl="1"/>
            <a:r>
              <a:rPr lang="ar-YE" sz="2000" dirty="0"/>
              <a:t>هو عبارة عن النظام الأساسي للطاقة النفسية </a:t>
            </a:r>
            <a:r>
              <a:rPr lang="ar-YE" sz="2000" dirty="0">
                <a:solidFill>
                  <a:srgbClr val="FF0000"/>
                </a:solidFill>
              </a:rPr>
              <a:t>و مستودع للغرائز </a:t>
            </a:r>
            <a:r>
              <a:rPr lang="ar-YE" sz="2000" dirty="0"/>
              <a:t>، ينقصه التنظيم و يتميز بالعمى</a:t>
            </a:r>
            <a:r>
              <a:rPr lang="ar-AE" sz="2000" dirty="0"/>
              <a:t>.</a:t>
            </a:r>
            <a:endParaRPr lang="ar-YE" sz="2000" dirty="0"/>
          </a:p>
          <a:p>
            <a:pPr algn="r" rtl="1"/>
            <a:r>
              <a:rPr lang="ar-YE" sz="2000" dirty="0"/>
              <a:t>الهويحكمه مبدأ اللذّة الذي يهدف إلى التقليل من الألم و إزالته و التخلص من التوتر و الحصول على المتعة .</a:t>
            </a:r>
          </a:p>
          <a:p>
            <a:pPr algn="r" rtl="1"/>
            <a:r>
              <a:rPr lang="ar-YE" sz="2000" dirty="0"/>
              <a:t>و الهوّ غير منطقي و غير أخلاقي يحرّكه اعتبار واحد هو إشباع الحاجات الغريزية بما يتماشى مع مبدأ المتعة و اللذّة . </a:t>
            </a:r>
          </a:p>
          <a:p>
            <a:pPr algn="r" rtl="1"/>
            <a:r>
              <a:rPr lang="ar-YE" sz="2000" dirty="0"/>
              <a:t>بعيد عن الوعي و تتم معظم نشاطاته في اللاشعور و التي لها تأثير قوي جداً على الفرد من حيث لا يدري .</a:t>
            </a:r>
            <a:br>
              <a:rPr lang="ar-YE" sz="2000" dirty="0"/>
            </a:br>
            <a:r>
              <a:rPr lang="ar-YE" sz="2000" dirty="0"/>
              <a:t> </a:t>
            </a:r>
            <a:br>
              <a:rPr lang="ar-YE" sz="2000" dirty="0"/>
            </a:br>
            <a:r>
              <a:rPr lang="ar-YE" sz="2000" dirty="0"/>
              <a:t>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5897563"/>
          </a:xfrm>
        </p:spPr>
        <p:txBody>
          <a:bodyPr>
            <a:normAutofit fontScale="77500" lnSpcReduction="20000"/>
          </a:bodyPr>
          <a:lstStyle/>
          <a:p>
            <a:pPr algn="r" rtl="1"/>
            <a:r>
              <a:rPr lang="ar-YE" sz="4000" b="1" u="sng" dirty="0">
                <a:solidFill>
                  <a:srgbClr val="FF0000"/>
                </a:solidFill>
              </a:rPr>
              <a:t>الأنا الذي يقابل الشعور </a:t>
            </a:r>
            <a:r>
              <a:rPr lang="ar-YE" sz="4000" dirty="0"/>
              <a:t>:</a:t>
            </a:r>
            <a:endParaRPr lang="ar-AE" sz="4000" dirty="0"/>
          </a:p>
          <a:p>
            <a:pPr marL="0" indent="0" algn="r" rtl="1">
              <a:buNone/>
            </a:pPr>
            <a:r>
              <a:rPr lang="ar-YE" sz="4000" dirty="0"/>
              <a:t> </a:t>
            </a:r>
            <a:r>
              <a:rPr lang="ar-AE" sz="4000" dirty="0"/>
              <a:t>ا</a:t>
            </a:r>
            <a:r>
              <a:rPr lang="ar-YE" sz="4000" dirty="0"/>
              <a:t>لأنا أو اتصال مباشر مع العالم الخارجي فهو </a:t>
            </a:r>
            <a:r>
              <a:rPr lang="ar-YE" sz="4000" u="sng" dirty="0"/>
              <a:t>الجزء التنفيذي </a:t>
            </a:r>
            <a:r>
              <a:rPr lang="ar-YE" sz="4000" dirty="0"/>
              <a:t>الذي الذي يتح</a:t>
            </a:r>
            <a:r>
              <a:rPr lang="ar-AE" sz="4000" dirty="0"/>
              <a:t>ك</a:t>
            </a:r>
            <a:r>
              <a:rPr lang="ar-YE" sz="4000" dirty="0"/>
              <a:t>م و ينظم و يسيطر على الشخصية ، و كالإشارة الضوئية فهو يتوسط بين الغرائز و البيئة المحيطة  ، فهو يتحكم بالشعور و يمارس الرقابة ، تتحكم به المبادئ الواقعية ، فهو يقوم </a:t>
            </a:r>
            <a:r>
              <a:rPr lang="ar-YE" sz="4000" u="sng" dirty="0"/>
              <a:t>بالتفكير المنطقي و الواقعي </a:t>
            </a:r>
            <a:r>
              <a:rPr lang="ar-YE" sz="4000" dirty="0"/>
              <a:t>، و يعمل على إعداد خطط العمل من إشباع الحاجات . و الآن ما هي علاقة الأنا بالهوّ ؟ فالأنا هو مستودع الذكاء و الواقعية ، يفحص و يسيطر على الدوافع (النبضات ) العمياء </a:t>
            </a:r>
            <a:r>
              <a:rPr lang="en-US" sz="4000" dirty="0"/>
              <a:t>Blind Impulses </a:t>
            </a:r>
            <a:r>
              <a:rPr lang="ar-YE" sz="4000" dirty="0"/>
              <a:t>للهوّ ، بينما الهوّ يعرف فقط الواقعية الذاتية (الغرائزية) المجردة ، و الأنا يميِّز بين الصور العقلية و الأشياء في العالم الخارجي .</a:t>
            </a:r>
          </a:p>
          <a:p>
            <a:pPr algn="r" rtl="1">
              <a:buNone/>
            </a:pPr>
            <a:br>
              <a:rPr lang="ar-YE" sz="4000" dirty="0"/>
            </a:br>
            <a:r>
              <a:rPr lang="ar-YE" b="1" dirty="0"/>
              <a:t> </a:t>
            </a:r>
            <a:br>
              <a:rPr lang="ar-YE" dirty="0"/>
            </a:br>
            <a:r>
              <a:rPr lang="ar-YE" b="1" dirty="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25972</TotalTime>
  <Words>2245</Words>
  <Application>Microsoft Office PowerPoint</Application>
  <PresentationFormat>On-screen Show (4:3)</PresentationFormat>
  <Paragraphs>86</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Batang</vt:lpstr>
      <vt:lpstr>Arial</vt:lpstr>
      <vt:lpstr>Calibri</vt:lpstr>
      <vt:lpstr>Office Theme</vt:lpstr>
      <vt:lpstr>نظريات النمو الإنساني</vt:lpstr>
      <vt:lpstr>من هو Freud؟</vt:lpstr>
      <vt:lpstr>PowerPoint Presentation</vt:lpstr>
      <vt:lpstr>PowerPoint Presentation</vt:lpstr>
      <vt:lpstr>المفاهيم الأساسية في نظرية التحليل النفسي : </vt:lpstr>
      <vt:lpstr>منظور الطبيعة الإنسانية</vt:lpstr>
      <vt:lpstr>PowerPoint Presentation</vt:lpstr>
      <vt:lpstr>عناصر\مكونات الشخصية </vt:lpstr>
      <vt:lpstr>PowerPoint Presentation</vt:lpstr>
      <vt:lpstr>PowerPoint Presentation</vt:lpstr>
      <vt:lpstr>مراحل النمو ما السلوك الوارد في كل مرحلة؟</vt:lpstr>
      <vt:lpstr>مراحل النمو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الإرشاد النفسي : نظرية التحليل النفسي</dc:title>
  <dc:creator>Admin</dc:creator>
  <cp:lastModifiedBy>Ola Hammad</cp:lastModifiedBy>
  <cp:revision>55</cp:revision>
  <dcterms:created xsi:type="dcterms:W3CDTF">2017-02-11T03:42:17Z</dcterms:created>
  <dcterms:modified xsi:type="dcterms:W3CDTF">2021-05-04T21:41:45Z</dcterms:modified>
</cp:coreProperties>
</file>