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2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1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8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4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5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0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1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2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7A8C5-EA5B-4FAE-825D-BFC476FEEFC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1414-5969-4DB6-9324-7D54A9108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spc="-5" dirty="0" smtClean="0">
                <a:latin typeface="Arial"/>
                <a:cs typeface="Arial"/>
              </a:rPr>
              <a:t>ono</a:t>
            </a:r>
            <a:r>
              <a:rPr lang="en-US" spc="10" dirty="0" smtClean="0">
                <a:latin typeface="Arial"/>
                <a:cs typeface="Arial"/>
              </a:rPr>
              <a:t>m</a:t>
            </a:r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spc="5" dirty="0" smtClean="0">
                <a:latin typeface="Arial"/>
                <a:cs typeface="Arial"/>
              </a:rPr>
              <a:t>tr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cs</a:t>
            </a:r>
            <a:br>
              <a:rPr lang="en-US" dirty="0" smtClean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b="1" spc="-5" dirty="0" smtClean="0">
                <a:latin typeface="Arial"/>
                <a:cs typeface="Arial"/>
              </a:rPr>
              <a:t>Ch4.</a:t>
            </a:r>
            <a:r>
              <a:rPr lang="en-US" b="1" spc="-95" dirty="0" smtClean="0">
                <a:latin typeface="Arial"/>
                <a:cs typeface="Arial"/>
              </a:rPr>
              <a:t> </a:t>
            </a:r>
          </a:p>
          <a:p>
            <a:r>
              <a:rPr lang="en-US" b="1" dirty="0" smtClean="0"/>
              <a:t>Multiple Regression: Estimation and Hypothesis Testing</a:t>
            </a:r>
            <a:endParaRPr lang="en-US" b="1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7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Interpreting the</a:t>
            </a:r>
            <a:r>
              <a:rPr lang="en-US" sz="3600" b="1" spc="-140" dirty="0" smtClean="0">
                <a:latin typeface="Arial"/>
                <a:cs typeface="Arial"/>
              </a:rPr>
              <a:t> </a:t>
            </a:r>
            <a:r>
              <a:rPr lang="en-US" sz="3600" b="1" spc="5" dirty="0" smtClean="0">
                <a:latin typeface="Arial"/>
                <a:cs typeface="Arial"/>
              </a:rPr>
              <a:t>coefficients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257800"/>
          </a:xfrm>
        </p:spPr>
        <p:txBody>
          <a:bodyPr>
            <a:noAutofit/>
          </a:bodyPr>
          <a:lstStyle/>
          <a:p>
            <a:pPr marL="417195" marR="489584" indent="-155575">
              <a:lnSpc>
                <a:spcPct val="120000"/>
              </a:lnSpc>
              <a:spcBef>
                <a:spcPts val="350"/>
              </a:spcBef>
              <a:tabLst>
                <a:tab pos="41783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Each </a:t>
            </a:r>
            <a:r>
              <a:rPr lang="en-US" sz="2400" spc="-10" dirty="0" smtClean="0">
                <a:latin typeface="Times New Roman"/>
                <a:cs typeface="Times New Roman"/>
              </a:rPr>
              <a:t>slope </a:t>
            </a:r>
            <a:r>
              <a:rPr lang="en-US" sz="2400" spc="-20" dirty="0" smtClean="0">
                <a:latin typeface="Times New Roman"/>
                <a:cs typeface="Times New Roman"/>
              </a:rPr>
              <a:t>is </a:t>
            </a:r>
            <a:r>
              <a:rPr lang="en-US" sz="2400" spc="-5" dirty="0" smtClean="0">
                <a:latin typeface="Times New Roman"/>
                <a:cs typeface="Times New Roman"/>
              </a:rPr>
              <a:t>a </a:t>
            </a:r>
            <a:r>
              <a:rPr lang="en-US" sz="2400" spc="-10" dirty="0" smtClean="0">
                <a:latin typeface="Times New Roman"/>
                <a:cs typeface="Times New Roman"/>
              </a:rPr>
              <a:t>partial slope indicating </a:t>
            </a:r>
            <a:r>
              <a:rPr lang="en-US" sz="2400" spc="-15" dirty="0" smtClean="0">
                <a:latin typeface="Times New Roman"/>
                <a:cs typeface="Times New Roman"/>
              </a:rPr>
              <a:t>change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0" dirty="0" smtClean="0">
                <a:latin typeface="Times New Roman"/>
                <a:cs typeface="Times New Roman"/>
              </a:rPr>
              <a:t>Y  </a:t>
            </a:r>
            <a:r>
              <a:rPr lang="en-US" sz="2400" spc="-20" dirty="0" smtClean="0">
                <a:latin typeface="Times New Roman"/>
                <a:cs typeface="Times New Roman"/>
              </a:rPr>
              <a:t>given </a:t>
            </a:r>
            <a:r>
              <a:rPr lang="en-US" sz="2400" spc="-5" dirty="0" smtClean="0">
                <a:latin typeface="Times New Roman"/>
                <a:cs typeface="Times New Roman"/>
              </a:rPr>
              <a:t>1 </a:t>
            </a:r>
            <a:r>
              <a:rPr lang="en-US" sz="2400" spc="-25" dirty="0" smtClean="0">
                <a:latin typeface="Times New Roman"/>
                <a:cs typeface="Times New Roman"/>
              </a:rPr>
              <a:t>unit </a:t>
            </a:r>
            <a:r>
              <a:rPr lang="en-US" sz="2400" spc="-15" dirty="0" smtClean="0">
                <a:latin typeface="Times New Roman"/>
                <a:cs typeface="Times New Roman"/>
              </a:rPr>
              <a:t>change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5" dirty="0" smtClean="0">
                <a:latin typeface="Times New Roman"/>
                <a:cs typeface="Times New Roman"/>
              </a:rPr>
              <a:t>the </a:t>
            </a:r>
            <a:r>
              <a:rPr lang="en-US" sz="2400" spc="-10" dirty="0" smtClean="0">
                <a:latin typeface="Times New Roman"/>
                <a:cs typeface="Times New Roman"/>
              </a:rPr>
              <a:t>respective explanatory  </a:t>
            </a:r>
            <a:r>
              <a:rPr lang="en-US" sz="2400" spc="-15" dirty="0" smtClean="0">
                <a:latin typeface="Times New Roman"/>
                <a:cs typeface="Times New Roman"/>
              </a:rPr>
              <a:t>variable </a:t>
            </a:r>
            <a:r>
              <a:rPr lang="en-US" sz="2400" spc="-10" dirty="0" smtClean="0">
                <a:latin typeface="Times New Roman"/>
                <a:cs typeface="Times New Roman"/>
              </a:rPr>
              <a:t>keeping </a:t>
            </a:r>
            <a:r>
              <a:rPr lang="en-US" sz="2400" spc="-15" dirty="0" smtClean="0">
                <a:latin typeface="Times New Roman"/>
                <a:cs typeface="Times New Roman"/>
              </a:rPr>
              <a:t>the </a:t>
            </a:r>
            <a:r>
              <a:rPr lang="en-US" sz="2400" spc="-10" dirty="0" smtClean="0">
                <a:latin typeface="Times New Roman"/>
                <a:cs typeface="Times New Roman"/>
              </a:rPr>
              <a:t>other explanatory </a:t>
            </a:r>
            <a:r>
              <a:rPr lang="en-US" sz="2400" spc="-15" dirty="0" smtClean="0">
                <a:latin typeface="Times New Roman"/>
                <a:cs typeface="Times New Roman"/>
              </a:rPr>
              <a:t>variables  </a:t>
            </a:r>
            <a:r>
              <a:rPr lang="en-US" sz="2400" spc="-10" dirty="0" smtClean="0">
                <a:latin typeface="Times New Roman"/>
                <a:cs typeface="Times New Roman"/>
              </a:rPr>
              <a:t>constant.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417195" marR="149860" indent="-155575">
              <a:lnSpc>
                <a:spcPct val="120000"/>
              </a:lnSpc>
              <a:spcBef>
                <a:spcPts val="335"/>
              </a:spcBef>
              <a:tabLst>
                <a:tab pos="417830" algn="l"/>
              </a:tabLst>
            </a:pPr>
            <a:r>
              <a:rPr lang="en-US" sz="2400" spc="-15" dirty="0" smtClean="0">
                <a:latin typeface="Times New Roman"/>
                <a:cs typeface="Times New Roman"/>
              </a:rPr>
              <a:t>One cannot </a:t>
            </a:r>
            <a:r>
              <a:rPr lang="en-US" sz="2400" spc="-20" dirty="0" smtClean="0">
                <a:latin typeface="Times New Roman"/>
                <a:cs typeface="Times New Roman"/>
              </a:rPr>
              <a:t>make </a:t>
            </a:r>
            <a:r>
              <a:rPr lang="en-US" sz="2400" spc="-10" dirty="0" smtClean="0">
                <a:latin typeface="Times New Roman"/>
                <a:cs typeface="Times New Roman"/>
              </a:rPr>
              <a:t>decision </a:t>
            </a:r>
            <a:r>
              <a:rPr lang="en-US" sz="2400" spc="-5" dirty="0" smtClean="0">
                <a:latin typeface="Times New Roman"/>
                <a:cs typeface="Times New Roman"/>
              </a:rPr>
              <a:t>on </a:t>
            </a:r>
            <a:r>
              <a:rPr lang="en-US" sz="2400" spc="-15" dirty="0" smtClean="0">
                <a:latin typeface="Times New Roman"/>
                <a:cs typeface="Times New Roman"/>
              </a:rPr>
              <a:t>the relative importance </a:t>
            </a:r>
            <a:r>
              <a:rPr lang="en-US" sz="2400" spc="-5" dirty="0" smtClean="0">
                <a:latin typeface="Times New Roman"/>
                <a:cs typeface="Times New Roman"/>
              </a:rPr>
              <a:t>of  </a:t>
            </a:r>
            <a:r>
              <a:rPr lang="en-US" sz="2400" spc="-15" dirty="0" smtClean="0">
                <a:latin typeface="Times New Roman"/>
                <a:cs typeface="Times New Roman"/>
              </a:rPr>
              <a:t>the different </a:t>
            </a:r>
            <a:r>
              <a:rPr lang="en-US" sz="2400" spc="-10" dirty="0" smtClean="0">
                <a:latin typeface="Times New Roman"/>
                <a:cs typeface="Times New Roman"/>
              </a:rPr>
              <a:t>explanatory </a:t>
            </a:r>
            <a:r>
              <a:rPr lang="en-US" sz="2400" spc="-15" dirty="0" smtClean="0">
                <a:latin typeface="Times New Roman"/>
                <a:cs typeface="Times New Roman"/>
              </a:rPr>
              <a:t>variables </a:t>
            </a:r>
            <a:r>
              <a:rPr lang="en-US" sz="2400" spc="-5" dirty="0" smtClean="0">
                <a:latin typeface="Times New Roman"/>
                <a:cs typeface="Times New Roman"/>
              </a:rPr>
              <a:t>based on </a:t>
            </a:r>
            <a:r>
              <a:rPr lang="en-US" sz="2400" spc="-15" dirty="0" smtClean="0">
                <a:latin typeface="Times New Roman"/>
                <a:cs typeface="Times New Roman"/>
              </a:rPr>
              <a:t>the </a:t>
            </a:r>
            <a:r>
              <a:rPr lang="en-US" sz="2400" spc="-10" dirty="0" smtClean="0">
                <a:latin typeface="Times New Roman"/>
                <a:cs typeface="Times New Roman"/>
              </a:rPr>
              <a:t>partial  slopes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417195" marR="167005" indent="-155575">
              <a:lnSpc>
                <a:spcPct val="120000"/>
              </a:lnSpc>
              <a:spcBef>
                <a:spcPts val="335"/>
              </a:spcBef>
              <a:tabLst>
                <a:tab pos="417830" algn="l"/>
              </a:tabLst>
            </a:pPr>
            <a:r>
              <a:rPr lang="en-US" sz="2400" spc="-10" dirty="0" smtClean="0">
                <a:latin typeface="Times New Roman"/>
                <a:cs typeface="Times New Roman"/>
              </a:rPr>
              <a:t>In </a:t>
            </a:r>
            <a:r>
              <a:rPr lang="en-US" sz="2400" spc="-5" dirty="0" smtClean="0">
                <a:latin typeface="Times New Roman"/>
                <a:cs typeface="Times New Roman"/>
              </a:rPr>
              <a:t>order </a:t>
            </a:r>
            <a:r>
              <a:rPr lang="en-US" sz="2400" spc="-10" dirty="0" smtClean="0">
                <a:latin typeface="Times New Roman"/>
                <a:cs typeface="Times New Roman"/>
              </a:rPr>
              <a:t>to </a:t>
            </a:r>
            <a:r>
              <a:rPr lang="en-US" sz="2400" spc="-15" dirty="0" smtClean="0">
                <a:latin typeface="Times New Roman"/>
                <a:cs typeface="Times New Roman"/>
              </a:rPr>
              <a:t>compare </a:t>
            </a:r>
            <a:r>
              <a:rPr lang="en-US" sz="2400" spc="-5" dirty="0" smtClean="0">
                <a:latin typeface="Times New Roman"/>
                <a:cs typeface="Times New Roman"/>
              </a:rPr>
              <a:t>between </a:t>
            </a:r>
            <a:r>
              <a:rPr lang="en-US" sz="2400" spc="-15" dirty="0" smtClean="0">
                <a:latin typeface="Times New Roman"/>
                <a:cs typeface="Times New Roman"/>
              </a:rPr>
              <a:t>variables, </a:t>
            </a:r>
            <a:r>
              <a:rPr lang="en-US" sz="2400" spc="-20" dirty="0" smtClean="0">
                <a:latin typeface="Times New Roman"/>
                <a:cs typeface="Times New Roman"/>
              </a:rPr>
              <a:t>it </a:t>
            </a:r>
            <a:r>
              <a:rPr lang="en-US" sz="2400" spc="-15" dirty="0" smtClean="0">
                <a:latin typeface="Times New Roman"/>
                <a:cs typeface="Times New Roman"/>
              </a:rPr>
              <a:t>has </a:t>
            </a:r>
            <a:r>
              <a:rPr lang="en-US" sz="2400" spc="-10" dirty="0" smtClean="0">
                <a:latin typeface="Times New Roman"/>
                <a:cs typeface="Times New Roman"/>
              </a:rPr>
              <a:t>to </a:t>
            </a:r>
            <a:r>
              <a:rPr lang="en-US" sz="2400" spc="-5" dirty="0" smtClean="0">
                <a:latin typeface="Times New Roman"/>
                <a:cs typeface="Times New Roman"/>
              </a:rPr>
              <a:t>be </a:t>
            </a:r>
            <a:r>
              <a:rPr lang="en-US" sz="2400" spc="-10" dirty="0" smtClean="0">
                <a:latin typeface="Times New Roman"/>
                <a:cs typeface="Times New Roman"/>
              </a:rPr>
              <a:t>used 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0" dirty="0" smtClean="0">
                <a:latin typeface="Times New Roman"/>
                <a:cs typeface="Times New Roman"/>
              </a:rPr>
              <a:t>standardized </a:t>
            </a:r>
            <a:r>
              <a:rPr lang="en-US" sz="2400" spc="-15" dirty="0" smtClean="0">
                <a:latin typeface="Times New Roman"/>
                <a:cs typeface="Times New Roman"/>
              </a:rPr>
              <a:t>form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5" dirty="0" smtClean="0">
                <a:latin typeface="Times New Roman"/>
                <a:cs typeface="Times New Roman"/>
              </a:rPr>
              <a:t>the</a:t>
            </a:r>
            <a:r>
              <a:rPr lang="en-US" sz="2400" spc="170" dirty="0" smtClean="0">
                <a:latin typeface="Times New Roman"/>
                <a:cs typeface="Times New Roman"/>
              </a:rPr>
              <a:t> </a:t>
            </a:r>
            <a:r>
              <a:rPr lang="en-US" sz="2400" spc="-15" dirty="0" smtClean="0">
                <a:latin typeface="Times New Roman"/>
                <a:cs typeface="Times New Roman"/>
              </a:rPr>
              <a:t>model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417195" marR="370205" indent="-155575">
              <a:lnSpc>
                <a:spcPct val="120000"/>
              </a:lnSpc>
              <a:spcBef>
                <a:spcPts val="310"/>
              </a:spcBef>
              <a:tabLst>
                <a:tab pos="417830" algn="l"/>
              </a:tabLst>
            </a:pPr>
            <a:r>
              <a:rPr lang="en-US" sz="2400" spc="-15" dirty="0" smtClean="0">
                <a:latin typeface="Times New Roman"/>
                <a:cs typeface="Times New Roman"/>
              </a:rPr>
              <a:t>Coefficients </a:t>
            </a:r>
            <a:r>
              <a:rPr lang="en-US" sz="2400" spc="-10" dirty="0" smtClean="0">
                <a:latin typeface="Times New Roman"/>
                <a:cs typeface="Times New Roman"/>
              </a:rPr>
              <a:t>then </a:t>
            </a:r>
            <a:r>
              <a:rPr lang="en-US" sz="2400" spc="-15" dirty="0" smtClean="0">
                <a:latin typeface="Times New Roman"/>
                <a:cs typeface="Times New Roman"/>
              </a:rPr>
              <a:t>indicate change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0" dirty="0" smtClean="0">
                <a:latin typeface="Times New Roman"/>
                <a:cs typeface="Times New Roman"/>
              </a:rPr>
              <a:t>Y </a:t>
            </a:r>
            <a:r>
              <a:rPr lang="en-US" sz="2400" spc="-15" dirty="0" smtClean="0">
                <a:latin typeface="Times New Roman"/>
                <a:cs typeface="Times New Roman"/>
              </a:rPr>
              <a:t>for </a:t>
            </a:r>
            <a:r>
              <a:rPr lang="en-US" sz="2400" spc="-5" dirty="0" smtClean="0">
                <a:latin typeface="Times New Roman"/>
                <a:cs typeface="Times New Roman"/>
              </a:rPr>
              <a:t>1 </a:t>
            </a:r>
            <a:r>
              <a:rPr lang="en-US" sz="2400" spc="-10" dirty="0" smtClean="0">
                <a:latin typeface="Times New Roman"/>
                <a:cs typeface="Times New Roman"/>
              </a:rPr>
              <a:t>standard  </a:t>
            </a:r>
            <a:r>
              <a:rPr lang="en-US" sz="2400" spc="-15" dirty="0" smtClean="0">
                <a:latin typeface="Times New Roman"/>
                <a:cs typeface="Times New Roman"/>
              </a:rPr>
              <a:t>deviation change </a:t>
            </a:r>
            <a:r>
              <a:rPr lang="en-US" sz="2400" spc="-20" dirty="0" smtClean="0">
                <a:latin typeface="Times New Roman"/>
                <a:cs typeface="Times New Roman"/>
              </a:rPr>
              <a:t>in </a:t>
            </a:r>
            <a:r>
              <a:rPr lang="en-US" sz="2400" spc="-10" dirty="0" smtClean="0">
                <a:latin typeface="Times New Roman"/>
                <a:cs typeface="Times New Roman"/>
              </a:rPr>
              <a:t>X</a:t>
            </a:r>
            <a:r>
              <a:rPr lang="en-US" sz="2400" spc="150" dirty="0" smtClean="0">
                <a:latin typeface="Times New Roman"/>
                <a:cs typeface="Times New Roman"/>
              </a:rPr>
              <a:t> </a:t>
            </a:r>
            <a:r>
              <a:rPr lang="en-US" sz="2400" spc="-15" dirty="0" smtClean="0">
                <a:latin typeface="Times New Roman"/>
                <a:cs typeface="Times New Roman"/>
              </a:rPr>
              <a:t>variable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417195" marR="329565" indent="-155575">
              <a:lnSpc>
                <a:spcPct val="120000"/>
              </a:lnSpc>
              <a:spcBef>
                <a:spcPts val="335"/>
              </a:spcBef>
              <a:tabLst>
                <a:tab pos="417830" algn="l"/>
              </a:tabLst>
            </a:pPr>
            <a:r>
              <a:rPr lang="en-US" sz="2400" spc="-15" dirty="0" smtClean="0">
                <a:latin typeface="Times New Roman"/>
                <a:cs typeface="Times New Roman"/>
              </a:rPr>
              <a:t>Relative effects </a:t>
            </a:r>
            <a:r>
              <a:rPr lang="en-US" sz="2400" spc="-5" dirty="0" smtClean="0">
                <a:latin typeface="Times New Roman"/>
                <a:cs typeface="Times New Roman"/>
              </a:rPr>
              <a:t>of </a:t>
            </a:r>
            <a:r>
              <a:rPr lang="en-US" sz="2400" spc="-10" dirty="0" smtClean="0">
                <a:latin typeface="Times New Roman"/>
                <a:cs typeface="Times New Roman"/>
              </a:rPr>
              <a:t>X </a:t>
            </a:r>
            <a:r>
              <a:rPr lang="en-US" sz="2400" spc="-15" dirty="0" smtClean="0">
                <a:latin typeface="Times New Roman"/>
                <a:cs typeface="Times New Roman"/>
              </a:rPr>
              <a:t>variables </a:t>
            </a:r>
            <a:r>
              <a:rPr lang="en-US" sz="2400" spc="-5" dirty="0" smtClean="0">
                <a:latin typeface="Times New Roman"/>
                <a:cs typeface="Times New Roman"/>
              </a:rPr>
              <a:t>can </a:t>
            </a:r>
            <a:r>
              <a:rPr lang="en-US" sz="2400" spc="-15" dirty="0" smtClean="0">
                <a:latin typeface="Times New Roman"/>
                <a:cs typeface="Times New Roman"/>
              </a:rPr>
              <a:t>now </a:t>
            </a:r>
            <a:r>
              <a:rPr lang="en-US" sz="2400" spc="-5" dirty="0" smtClean="0">
                <a:latin typeface="Times New Roman"/>
                <a:cs typeface="Times New Roman"/>
              </a:rPr>
              <a:t>be </a:t>
            </a:r>
            <a:r>
              <a:rPr lang="en-US" sz="2400" spc="-10" dirty="0" smtClean="0">
                <a:latin typeface="Times New Roman"/>
                <a:cs typeface="Times New Roman"/>
              </a:rPr>
              <a:t>compared.  </a:t>
            </a:r>
            <a:r>
              <a:rPr lang="en-US" sz="2400" spc="-10" dirty="0" err="1" smtClean="0">
                <a:latin typeface="Times New Roman"/>
                <a:cs typeface="Times New Roman"/>
              </a:rPr>
              <a:t>Eg</a:t>
            </a:r>
            <a:r>
              <a:rPr lang="en-US" sz="2400" spc="-10" dirty="0" smtClean="0">
                <a:latin typeface="Times New Roman"/>
                <a:cs typeface="Times New Roman"/>
              </a:rPr>
              <a:t> Is </a:t>
            </a:r>
            <a:r>
              <a:rPr lang="en-US" sz="2400" spc="-15" dirty="0" smtClean="0">
                <a:latin typeface="Times New Roman"/>
                <a:cs typeface="Times New Roman"/>
              </a:rPr>
              <a:t>radio </a:t>
            </a:r>
            <a:r>
              <a:rPr lang="en-US" sz="2400" spc="-5" dirty="0" smtClean="0">
                <a:latin typeface="Times New Roman"/>
                <a:cs typeface="Times New Roman"/>
              </a:rPr>
              <a:t>or </a:t>
            </a:r>
            <a:r>
              <a:rPr lang="en-US" sz="2400" spc="-10" dirty="0" err="1" smtClean="0">
                <a:latin typeface="Times New Roman"/>
                <a:cs typeface="Times New Roman"/>
              </a:rPr>
              <a:t>tv</a:t>
            </a:r>
            <a:r>
              <a:rPr lang="en-US" sz="2400" spc="-10" dirty="0" smtClean="0">
                <a:latin typeface="Times New Roman"/>
                <a:cs typeface="Times New Roman"/>
              </a:rPr>
              <a:t> </a:t>
            </a:r>
            <a:r>
              <a:rPr lang="en-US" sz="2400" spc="-15" dirty="0" smtClean="0">
                <a:latin typeface="Times New Roman"/>
                <a:cs typeface="Times New Roman"/>
              </a:rPr>
              <a:t>advertising </a:t>
            </a:r>
            <a:r>
              <a:rPr lang="en-US" sz="2400" spc="-25" dirty="0" smtClean="0">
                <a:latin typeface="Times New Roman"/>
                <a:cs typeface="Times New Roman"/>
              </a:rPr>
              <a:t>more </a:t>
            </a:r>
            <a:r>
              <a:rPr lang="en-US" sz="2400" spc="-15" dirty="0" smtClean="0">
                <a:latin typeface="Times New Roman"/>
                <a:cs typeface="Times New Roman"/>
              </a:rPr>
              <a:t>effecting </a:t>
            </a:r>
            <a:r>
              <a:rPr lang="en-US" sz="2400" spc="-20" dirty="0" smtClean="0">
                <a:latin typeface="Times New Roman"/>
                <a:cs typeface="Times New Roman"/>
              </a:rPr>
              <a:t>in  </a:t>
            </a:r>
            <a:r>
              <a:rPr lang="en-US" sz="2400" spc="-15" dirty="0" smtClean="0">
                <a:latin typeface="Times New Roman"/>
                <a:cs typeface="Times New Roman"/>
              </a:rPr>
              <a:t>promoting</a:t>
            </a:r>
            <a:r>
              <a:rPr lang="en-US" sz="2400" spc="5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sales?</a:t>
            </a:r>
            <a:endParaRPr lang="en-US" sz="2400" dirty="0" smtClean="0">
              <a:latin typeface="Times New Roman"/>
              <a:cs typeface="Times New Roman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239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10" dirty="0">
                <a:cs typeface="Calibri"/>
              </a:rPr>
              <a:t>Error </a:t>
            </a:r>
            <a:r>
              <a:rPr lang="en-US" spc="-20" dirty="0">
                <a:cs typeface="Calibri"/>
              </a:rPr>
              <a:t>Variance</a:t>
            </a:r>
            <a:r>
              <a:rPr lang="en-US" spc="-75" dirty="0">
                <a:cs typeface="Calibri"/>
              </a:rPr>
              <a:t> </a:t>
            </a:r>
            <a:r>
              <a:rPr lang="en-US" spc="-5" dirty="0" smtClean="0">
                <a:cs typeface="Calibri"/>
              </a:rPr>
              <a:t>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/>
                <a:cs typeface="Arial"/>
              </a:rPr>
              <a:t>Unbiased estimator of the error</a:t>
            </a:r>
            <a:r>
              <a:rPr lang="en-US" spc="-16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variance</a:t>
            </a:r>
            <a:r>
              <a:rPr lang="en-US" b="1" dirty="0" smtClean="0">
                <a:latin typeface="Arial"/>
                <a:cs typeface="Arial"/>
              </a:rPr>
              <a:t>:</a:t>
            </a:r>
          </a:p>
          <a:p>
            <a:endParaRPr lang="en-US" b="1" dirty="0">
              <a:latin typeface="Arial"/>
              <a:cs typeface="Arial"/>
            </a:endParaRP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Where : </a:t>
            </a:r>
          </a:p>
          <a:p>
            <a:r>
              <a:rPr lang="en-US" dirty="0" smtClean="0">
                <a:latin typeface="Arial"/>
                <a:cs typeface="Arial"/>
              </a:rPr>
              <a:t>T: sample size.</a:t>
            </a:r>
          </a:p>
          <a:p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K: Number of independent variables.</a:t>
            </a:r>
            <a:endParaRPr lang="en-US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           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3" t="44048" r="40541" b="44047"/>
          <a:stretch/>
        </p:blipFill>
        <p:spPr bwMode="auto">
          <a:xfrm>
            <a:off x="2438400" y="2514600"/>
            <a:ext cx="3429000" cy="1302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0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18490">
              <a:lnSpc>
                <a:spcPct val="100000"/>
              </a:lnSpc>
            </a:pPr>
            <a:r>
              <a:rPr lang="en-US" b="1" spc="-20" dirty="0">
                <a:cs typeface="Calibri"/>
              </a:rPr>
              <a:t>Variances</a:t>
            </a:r>
            <a:endParaRPr lang="en-US" b="1" dirty="0">
              <a:cs typeface="Calibri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08" t="46627" r="32288" b="17857"/>
          <a:stretch/>
        </p:blipFill>
        <p:spPr bwMode="auto">
          <a:xfrm>
            <a:off x="789709" y="1253836"/>
            <a:ext cx="810188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-20" dirty="0">
                <a:cs typeface="Calibri"/>
              </a:rPr>
              <a:t>Variance</a:t>
            </a:r>
            <a:r>
              <a:rPr lang="en-US" sz="4000" b="1" spc="-60" dirty="0">
                <a:cs typeface="Calibri"/>
              </a:rPr>
              <a:t> </a:t>
            </a:r>
            <a:r>
              <a:rPr lang="en-US" sz="4000" b="1" spc="-5" dirty="0" smtClean="0">
                <a:cs typeface="Calibri"/>
              </a:rPr>
              <a:t>Decomposition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pc="-5" dirty="0">
                <a:cs typeface="Calibri"/>
              </a:rPr>
              <a:t>The variance </a:t>
            </a:r>
            <a:r>
              <a:rPr lang="en-US" dirty="0">
                <a:cs typeface="Calibri"/>
              </a:rPr>
              <a:t>of </a:t>
            </a:r>
            <a:r>
              <a:rPr lang="en-US" spc="-5" dirty="0">
                <a:cs typeface="Calibri"/>
              </a:rPr>
              <a:t>an </a:t>
            </a:r>
            <a:r>
              <a:rPr lang="en-US" spc="-15" dirty="0">
                <a:cs typeface="Calibri"/>
              </a:rPr>
              <a:t>estimator </a:t>
            </a:r>
            <a:r>
              <a:rPr lang="en-US" spc="-5" dirty="0">
                <a:cs typeface="Calibri"/>
              </a:rPr>
              <a:t>is smaller</a:t>
            </a:r>
            <a:r>
              <a:rPr lang="en-US" spc="1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when</a:t>
            </a:r>
            <a:r>
              <a:rPr lang="en-US" b="1" spc="-10" dirty="0">
                <a:cs typeface="Calibri"/>
              </a:rPr>
              <a:t>: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bject 40"/>
          <p:cNvSpPr txBox="1"/>
          <p:nvPr/>
        </p:nvSpPr>
        <p:spPr>
          <a:xfrm>
            <a:off x="381000" y="2362200"/>
            <a:ext cx="8382000" cy="28315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3600" dirty="0">
                <a:latin typeface="Calibri"/>
                <a:cs typeface="Calibri"/>
              </a:rPr>
              <a:t>1.  The </a:t>
            </a:r>
            <a:r>
              <a:rPr sz="3600" spc="-10" dirty="0">
                <a:latin typeface="Calibri"/>
                <a:cs typeface="Calibri"/>
              </a:rPr>
              <a:t>error variance, </a:t>
            </a:r>
            <a:r>
              <a:rPr sz="4000" spc="40" dirty="0">
                <a:latin typeface="Symbol"/>
                <a:cs typeface="Symbol"/>
              </a:rPr>
              <a:t></a:t>
            </a:r>
            <a:r>
              <a:rPr sz="3200" b="1" spc="60" baseline="34391" dirty="0">
                <a:latin typeface="Calibri"/>
                <a:cs typeface="Calibri"/>
              </a:rPr>
              <a:t>2</a:t>
            </a:r>
            <a:r>
              <a:rPr sz="3600" spc="40" dirty="0">
                <a:latin typeface="Calibri"/>
                <a:cs typeface="Calibri"/>
              </a:rPr>
              <a:t>, </a:t>
            </a:r>
            <a:r>
              <a:rPr sz="3600" spc="-5" dirty="0">
                <a:latin typeface="Calibri"/>
                <a:cs typeface="Calibri"/>
              </a:rPr>
              <a:t>is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5" dirty="0" smtClean="0">
                <a:latin typeface="Calibri"/>
                <a:cs typeface="Calibri"/>
              </a:rPr>
              <a:t>smaller</a:t>
            </a:r>
            <a:r>
              <a:rPr lang="en-US" sz="3600" spc="-5" dirty="0" smtClean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cs typeface="Calibri"/>
              </a:rPr>
              <a:t>2. The </a:t>
            </a:r>
            <a:r>
              <a:rPr lang="en-US" sz="3600" dirty="0">
                <a:cs typeface="Calibri"/>
              </a:rPr>
              <a:t>sample </a:t>
            </a:r>
            <a:r>
              <a:rPr lang="en-US" sz="3600" spc="-10" dirty="0">
                <a:cs typeface="Calibri"/>
              </a:rPr>
              <a:t>size, </a:t>
            </a:r>
            <a:r>
              <a:rPr lang="en-US" sz="3600" spc="-80" dirty="0">
                <a:cs typeface="Calibri"/>
              </a:rPr>
              <a:t>T, </a:t>
            </a:r>
            <a:r>
              <a:rPr lang="en-US" sz="3600" spc="-5" dirty="0">
                <a:cs typeface="Calibri"/>
              </a:rPr>
              <a:t>is</a:t>
            </a:r>
            <a:r>
              <a:rPr lang="en-US" sz="3600" spc="-25" dirty="0">
                <a:cs typeface="Calibri"/>
              </a:rPr>
              <a:t> </a:t>
            </a:r>
            <a:r>
              <a:rPr lang="en-US" sz="3600" spc="-10" dirty="0" smtClean="0">
                <a:cs typeface="Calibri"/>
              </a:rPr>
              <a:t>larger.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cs typeface="Calibri"/>
              </a:rPr>
              <a:t>3. The </a:t>
            </a:r>
            <a:r>
              <a:rPr lang="en-US" sz="3600" spc="-15" dirty="0">
                <a:cs typeface="Calibri"/>
              </a:rPr>
              <a:t>variable’s </a:t>
            </a:r>
            <a:r>
              <a:rPr lang="en-US" sz="3600" spc="-10" dirty="0">
                <a:cs typeface="Calibri"/>
              </a:rPr>
              <a:t>values are more spread</a:t>
            </a:r>
            <a:r>
              <a:rPr lang="en-US" sz="3600" spc="10" dirty="0">
                <a:cs typeface="Calibri"/>
              </a:rPr>
              <a:t> </a:t>
            </a:r>
            <a:r>
              <a:rPr lang="en-US" sz="3600" spc="-5" dirty="0" smtClean="0">
                <a:cs typeface="Calibri"/>
              </a:rPr>
              <a:t>out.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cs typeface="Calibri"/>
              </a:rPr>
              <a:t>4. The </a:t>
            </a:r>
            <a:r>
              <a:rPr lang="en-US" sz="3600" spc="-15" dirty="0">
                <a:cs typeface="Calibri"/>
              </a:rPr>
              <a:t>correlation </a:t>
            </a:r>
            <a:r>
              <a:rPr lang="en-US" sz="3600" spc="-15" dirty="0" smtClean="0">
                <a:cs typeface="Calibri"/>
              </a:rPr>
              <a:t> between independent   variables </a:t>
            </a:r>
            <a:r>
              <a:rPr lang="en-US" sz="3600" spc="-5" dirty="0" smtClean="0">
                <a:cs typeface="Calibri"/>
              </a:rPr>
              <a:t>is </a:t>
            </a:r>
            <a:r>
              <a:rPr lang="en-US" sz="3600" spc="-5" dirty="0">
                <a:cs typeface="Calibri"/>
              </a:rPr>
              <a:t>close </a:t>
            </a:r>
            <a:r>
              <a:rPr lang="en-US" sz="3600" spc="-15" dirty="0">
                <a:cs typeface="Calibri"/>
              </a:rPr>
              <a:t>to </a:t>
            </a:r>
            <a:r>
              <a:rPr lang="en-US" sz="3600" spc="-15" dirty="0" smtClean="0">
                <a:cs typeface="Calibri"/>
              </a:rPr>
              <a:t>zero. </a:t>
            </a:r>
            <a:endParaRPr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197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spc="-5" dirty="0" smtClean="0">
                <a:latin typeface="Arial"/>
                <a:cs typeface="Arial"/>
              </a:rPr>
              <a:t>Coefficient </a:t>
            </a:r>
            <a:r>
              <a:rPr lang="en-US" sz="3600" b="1" spc="-10" dirty="0" smtClean="0">
                <a:latin typeface="Arial"/>
                <a:cs typeface="Arial"/>
              </a:rPr>
              <a:t>of  Multiple</a:t>
            </a:r>
            <a:r>
              <a:rPr lang="en-US" sz="3600" b="1" dirty="0" smtClean="0">
                <a:latin typeface="Arial"/>
                <a:cs typeface="Arial"/>
              </a:rPr>
              <a:t> </a:t>
            </a:r>
            <a:r>
              <a:rPr lang="en-US" sz="3600" b="1" spc="-5" dirty="0" smtClean="0">
                <a:latin typeface="Arial"/>
                <a:cs typeface="Arial"/>
              </a:rPr>
              <a:t>Determination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990" marR="5080" indent="-161290">
              <a:spcBef>
                <a:spcPts val="1445"/>
              </a:spcBef>
              <a:tabLst>
                <a:tab pos="174625" algn="l"/>
              </a:tabLst>
            </a:pPr>
            <a:r>
              <a:rPr lang="en-US" spc="-5" dirty="0" smtClean="0">
                <a:latin typeface="Arial"/>
                <a:cs typeface="Arial"/>
              </a:rPr>
              <a:t>Reports </a:t>
            </a: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spc="-5" dirty="0" smtClean="0">
                <a:latin typeface="Arial"/>
                <a:cs typeface="Arial"/>
              </a:rPr>
              <a:t>proportion </a:t>
            </a:r>
            <a:r>
              <a:rPr lang="en-US" dirty="0" smtClean="0">
                <a:latin typeface="Arial"/>
                <a:cs typeface="Arial"/>
              </a:rPr>
              <a:t>of total </a:t>
            </a:r>
            <a:r>
              <a:rPr lang="en-US" spc="-5" dirty="0" smtClean="0">
                <a:latin typeface="Arial"/>
                <a:cs typeface="Arial"/>
              </a:rPr>
              <a:t>variation </a:t>
            </a:r>
            <a:r>
              <a:rPr lang="en-US" dirty="0" smtClean="0">
                <a:latin typeface="Arial"/>
                <a:cs typeface="Arial"/>
              </a:rPr>
              <a:t>in  </a:t>
            </a:r>
            <a:r>
              <a:rPr lang="en-US" spc="5" dirty="0" smtClean="0">
                <a:latin typeface="Arial"/>
                <a:cs typeface="Arial"/>
              </a:rPr>
              <a:t>Y </a:t>
            </a:r>
            <a:r>
              <a:rPr lang="en-US" spc="-5" dirty="0" smtClean="0">
                <a:latin typeface="Arial"/>
                <a:cs typeface="Arial"/>
              </a:rPr>
              <a:t>explained </a:t>
            </a:r>
            <a:r>
              <a:rPr lang="en-US" dirty="0" smtClean="0">
                <a:latin typeface="Arial"/>
                <a:cs typeface="Arial"/>
              </a:rPr>
              <a:t>by all </a:t>
            </a:r>
            <a:r>
              <a:rPr lang="en-US" spc="5" dirty="0" smtClean="0">
                <a:latin typeface="Arial"/>
                <a:cs typeface="Arial"/>
              </a:rPr>
              <a:t>X </a:t>
            </a:r>
            <a:r>
              <a:rPr lang="en-US" spc="-5" dirty="0" smtClean="0">
                <a:latin typeface="Arial"/>
                <a:cs typeface="Arial"/>
              </a:rPr>
              <a:t>variables </a:t>
            </a:r>
            <a:r>
              <a:rPr lang="en-US" dirty="0" smtClean="0">
                <a:latin typeface="Arial"/>
                <a:cs typeface="Arial"/>
              </a:rPr>
              <a:t>taken  together.</a:t>
            </a:r>
          </a:p>
          <a:p>
            <a:pPr marL="173990" marR="5080" indent="-161290">
              <a:spcBef>
                <a:spcPts val="1445"/>
              </a:spcBef>
              <a:tabLst>
                <a:tab pos="174625" algn="l"/>
              </a:tabLst>
            </a:pPr>
            <a:endParaRPr lang="en-US" dirty="0">
              <a:latin typeface="Arial"/>
              <a:cs typeface="Arial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3" t="50000" r="35857" b="40873"/>
          <a:stretch/>
        </p:blipFill>
        <p:spPr bwMode="auto">
          <a:xfrm>
            <a:off x="1219200" y="3429000"/>
            <a:ext cx="6810989" cy="1248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055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15" dirty="0" smtClean="0">
                <a:latin typeface="Arial"/>
                <a:cs typeface="Arial"/>
              </a:rPr>
              <a:t>R-</a:t>
            </a:r>
            <a:r>
              <a:rPr lang="en-US" spc="15" dirty="0" err="1" smtClean="0">
                <a:latin typeface="Arial"/>
                <a:cs typeface="Arial"/>
              </a:rPr>
              <a:t>sq</a:t>
            </a:r>
            <a:r>
              <a:rPr lang="en-US" spc="15" dirty="0" smtClean="0">
                <a:latin typeface="Arial"/>
                <a:cs typeface="Arial"/>
              </a:rPr>
              <a:t> and Adjusted</a:t>
            </a:r>
            <a:r>
              <a:rPr lang="en-US" spc="35" dirty="0" smtClean="0">
                <a:latin typeface="Arial"/>
                <a:cs typeface="Arial"/>
              </a:rPr>
              <a:t> </a:t>
            </a:r>
            <a:r>
              <a:rPr lang="en-US" spc="15" dirty="0" smtClean="0">
                <a:latin typeface="Arial"/>
                <a:cs typeface="Arial"/>
              </a:rPr>
              <a:t>R-</a:t>
            </a:r>
            <a:r>
              <a:rPr lang="en-US" spc="15" dirty="0" err="1" smtClean="0">
                <a:latin typeface="Arial"/>
                <a:cs typeface="Arial"/>
              </a:rPr>
              <a:t>sq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9265" marR="382905" indent="-155575">
              <a:lnSpc>
                <a:spcPct val="110000"/>
              </a:lnSpc>
              <a:spcBef>
                <a:spcPts val="1019"/>
              </a:spcBef>
              <a:tabLst>
                <a:tab pos="469900" algn="l"/>
              </a:tabLst>
            </a:pPr>
            <a:r>
              <a:rPr lang="en-US" sz="2000" dirty="0" err="1" smtClean="0">
                <a:latin typeface="Times New Roman"/>
                <a:cs typeface="Times New Roman"/>
              </a:rPr>
              <a:t>Rsq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spc="-10" dirty="0" smtClean="0">
                <a:latin typeface="Times New Roman"/>
                <a:cs typeface="Times New Roman"/>
              </a:rPr>
              <a:t>is </a:t>
            </a:r>
            <a:r>
              <a:rPr lang="en-US" sz="2000" dirty="0" smtClean="0">
                <a:latin typeface="Times New Roman"/>
                <a:cs typeface="Times New Roman"/>
              </a:rPr>
              <a:t>a </a:t>
            </a:r>
            <a:r>
              <a:rPr lang="en-US" sz="2000" spc="-10" dirty="0" smtClean="0">
                <a:latin typeface="Times New Roman"/>
                <a:cs typeface="Times New Roman"/>
              </a:rPr>
              <a:t>non-decreasing function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spc="-10" dirty="0" smtClean="0">
                <a:latin typeface="Times New Roman"/>
                <a:cs typeface="Times New Roman"/>
              </a:rPr>
              <a:t>the </a:t>
            </a:r>
            <a:r>
              <a:rPr lang="en-US" sz="2000" spc="-20" dirty="0" smtClean="0">
                <a:latin typeface="Times New Roman"/>
                <a:cs typeface="Times New Roman"/>
              </a:rPr>
              <a:t>number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spc="-10" dirty="0" smtClean="0">
                <a:latin typeface="Times New Roman"/>
                <a:cs typeface="Times New Roman"/>
              </a:rPr>
              <a:t>variables in the  </a:t>
            </a:r>
            <a:r>
              <a:rPr lang="en-US" sz="2000" spc="-20" dirty="0" smtClean="0">
                <a:latin typeface="Times New Roman"/>
                <a:cs typeface="Times New Roman"/>
              </a:rPr>
              <a:t>model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469265" marR="485775" indent="-155575" algn="just">
              <a:lnSpc>
                <a:spcPct val="110000"/>
              </a:lnSpc>
              <a:spcBef>
                <a:spcPts val="260"/>
              </a:spcBef>
              <a:tabLst>
                <a:tab pos="469900" algn="l"/>
              </a:tabLst>
            </a:pPr>
            <a:r>
              <a:rPr lang="en-US" sz="2000" dirty="0" err="1" smtClean="0">
                <a:latin typeface="Times New Roman"/>
                <a:cs typeface="Times New Roman"/>
              </a:rPr>
              <a:t>Rsq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spc="-10" dirty="0" smtClean="0">
                <a:latin typeface="Times New Roman"/>
                <a:cs typeface="Times New Roman"/>
              </a:rPr>
              <a:t>therefore </a:t>
            </a:r>
            <a:r>
              <a:rPr lang="en-US" sz="2000" spc="-15" dirty="0" smtClean="0">
                <a:latin typeface="Times New Roman"/>
                <a:cs typeface="Times New Roman"/>
              </a:rPr>
              <a:t>cannot </a:t>
            </a:r>
            <a:r>
              <a:rPr lang="en-US" sz="2000" dirty="0" smtClean="0">
                <a:latin typeface="Times New Roman"/>
                <a:cs typeface="Times New Roman"/>
              </a:rPr>
              <a:t>be </a:t>
            </a:r>
            <a:r>
              <a:rPr lang="en-US" sz="2000" spc="-10" dirty="0" smtClean="0">
                <a:latin typeface="Times New Roman"/>
                <a:cs typeface="Times New Roman"/>
              </a:rPr>
              <a:t>compared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dirty="0" smtClean="0">
                <a:latin typeface="Times New Roman"/>
                <a:cs typeface="Times New Roman"/>
              </a:rPr>
              <a:t>2 </a:t>
            </a:r>
            <a:r>
              <a:rPr lang="en-US" sz="2000" spc="-15" dirty="0" smtClean="0">
                <a:latin typeface="Times New Roman"/>
                <a:cs typeface="Times New Roman"/>
              </a:rPr>
              <a:t>models unless </a:t>
            </a:r>
            <a:r>
              <a:rPr lang="en-US" sz="2000" spc="-5" dirty="0" smtClean="0">
                <a:latin typeface="Times New Roman"/>
                <a:cs typeface="Times New Roman"/>
              </a:rPr>
              <a:t>both </a:t>
            </a:r>
            <a:r>
              <a:rPr lang="en-US" sz="2000" spc="-10" dirty="0" smtClean="0">
                <a:latin typeface="Times New Roman"/>
                <a:cs typeface="Times New Roman"/>
              </a:rPr>
              <a:t>have  same </a:t>
            </a:r>
            <a:r>
              <a:rPr lang="en-US" sz="2000" spc="-15" dirty="0" smtClean="0">
                <a:latin typeface="Times New Roman"/>
                <a:cs typeface="Times New Roman"/>
              </a:rPr>
              <a:t>no. of </a:t>
            </a:r>
            <a:r>
              <a:rPr lang="en-US" sz="2000" spc="-10" dirty="0" smtClean="0">
                <a:latin typeface="Times New Roman"/>
                <a:cs typeface="Times New Roman"/>
              </a:rPr>
              <a:t>variables </a:t>
            </a:r>
            <a:r>
              <a:rPr lang="en-US" sz="2000" spc="-5" dirty="0" smtClean="0">
                <a:latin typeface="Times New Roman"/>
                <a:cs typeface="Times New Roman"/>
              </a:rPr>
              <a:t>and also </a:t>
            </a:r>
            <a:r>
              <a:rPr lang="en-US" sz="2000" spc="-10" dirty="0" smtClean="0">
                <a:latin typeface="Times New Roman"/>
                <a:cs typeface="Times New Roman"/>
              </a:rPr>
              <a:t>the </a:t>
            </a:r>
            <a:r>
              <a:rPr lang="en-US" sz="2000" spc="-15" dirty="0" smtClean="0">
                <a:latin typeface="Times New Roman"/>
                <a:cs typeface="Times New Roman"/>
              </a:rPr>
              <a:t>dependent </a:t>
            </a:r>
            <a:r>
              <a:rPr lang="en-US" sz="2000" spc="-5" dirty="0" smtClean="0">
                <a:latin typeface="Times New Roman"/>
                <a:cs typeface="Times New Roman"/>
              </a:rPr>
              <a:t>variable </a:t>
            </a:r>
            <a:r>
              <a:rPr lang="en-US" sz="2000" dirty="0" smtClean="0">
                <a:latin typeface="Times New Roman"/>
                <a:cs typeface="Times New Roman"/>
              </a:rPr>
              <a:t>appears </a:t>
            </a:r>
            <a:r>
              <a:rPr lang="en-US" sz="2000" spc="-10" dirty="0" smtClean="0">
                <a:latin typeface="Times New Roman"/>
                <a:cs typeface="Times New Roman"/>
              </a:rPr>
              <a:t>in  </a:t>
            </a:r>
            <a:r>
              <a:rPr lang="en-US" sz="2000" spc="-5" dirty="0" smtClean="0">
                <a:latin typeface="Times New Roman"/>
                <a:cs typeface="Times New Roman"/>
              </a:rPr>
              <a:t>both </a:t>
            </a:r>
            <a:r>
              <a:rPr lang="en-US" sz="2000" spc="-15" dirty="0" smtClean="0">
                <a:latin typeface="Times New Roman"/>
                <a:cs typeface="Times New Roman"/>
              </a:rPr>
              <a:t>models </a:t>
            </a:r>
            <a:r>
              <a:rPr lang="en-US" sz="2000" spc="-10" dirty="0" smtClean="0">
                <a:latin typeface="Times New Roman"/>
                <a:cs typeface="Times New Roman"/>
              </a:rPr>
              <a:t>in the same</a:t>
            </a:r>
            <a:r>
              <a:rPr lang="en-US" sz="2000" spc="8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form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469265" marR="530225" indent="-155575">
              <a:lnSpc>
                <a:spcPct val="110000"/>
              </a:lnSpc>
              <a:spcBef>
                <a:spcPts val="265"/>
              </a:spcBef>
              <a:tabLst>
                <a:tab pos="469900" algn="l"/>
              </a:tabLst>
            </a:pPr>
            <a:r>
              <a:rPr lang="en-US" sz="2000" spc="10" dirty="0" smtClean="0">
                <a:latin typeface="Times New Roman"/>
                <a:cs typeface="Times New Roman"/>
              </a:rPr>
              <a:t>To </a:t>
            </a:r>
            <a:r>
              <a:rPr lang="en-US" sz="2000" spc="-10" dirty="0" smtClean="0">
                <a:latin typeface="Times New Roman"/>
                <a:cs typeface="Times New Roman"/>
              </a:rPr>
              <a:t>enable comparison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dirty="0" err="1" smtClean="0">
                <a:latin typeface="Times New Roman"/>
                <a:cs typeface="Times New Roman"/>
              </a:rPr>
              <a:t>Rsq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spc="-15" dirty="0" smtClean="0">
                <a:latin typeface="Times New Roman"/>
                <a:cs typeface="Times New Roman"/>
              </a:rPr>
              <a:t>of different models with different  </a:t>
            </a:r>
            <a:r>
              <a:rPr lang="en-US" sz="2000" spc="-10" dirty="0" err="1" smtClean="0">
                <a:latin typeface="Times New Roman"/>
                <a:cs typeface="Times New Roman"/>
              </a:rPr>
              <a:t>no.s</a:t>
            </a:r>
            <a:r>
              <a:rPr lang="en-US" sz="2000" spc="-10" dirty="0" smtClean="0">
                <a:latin typeface="Times New Roman"/>
                <a:cs typeface="Times New Roman"/>
              </a:rPr>
              <a:t>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spc="-10" dirty="0" smtClean="0">
                <a:latin typeface="Times New Roman"/>
                <a:cs typeface="Times New Roman"/>
              </a:rPr>
              <a:t>variables </a:t>
            </a:r>
            <a:r>
              <a:rPr lang="en-US" sz="2000" spc="-15" dirty="0" smtClean="0">
                <a:latin typeface="Times New Roman"/>
                <a:cs typeface="Times New Roman"/>
              </a:rPr>
              <a:t>we </a:t>
            </a:r>
            <a:r>
              <a:rPr lang="en-US" sz="2000" dirty="0" smtClean="0">
                <a:latin typeface="Times New Roman"/>
                <a:cs typeface="Times New Roman"/>
              </a:rPr>
              <a:t>use </a:t>
            </a:r>
            <a:r>
              <a:rPr lang="en-US" sz="2000" spc="-10" dirty="0" smtClean="0">
                <a:latin typeface="Times New Roman"/>
                <a:cs typeface="Times New Roman"/>
              </a:rPr>
              <a:t>Adjusted</a:t>
            </a:r>
            <a:r>
              <a:rPr lang="en-US" sz="2000" spc="150" dirty="0" smtClean="0">
                <a:latin typeface="Times New Roman"/>
                <a:cs typeface="Times New Roman"/>
              </a:rPr>
              <a:t> </a:t>
            </a:r>
            <a:r>
              <a:rPr lang="en-US" sz="2000" spc="-5" dirty="0" smtClean="0">
                <a:latin typeface="Times New Roman"/>
                <a:cs typeface="Times New Roman"/>
              </a:rPr>
              <a:t>R-</a:t>
            </a:r>
            <a:r>
              <a:rPr lang="en-US" sz="2000" spc="-5" dirty="0" err="1" smtClean="0">
                <a:latin typeface="Times New Roman"/>
                <a:cs typeface="Times New Roman"/>
              </a:rPr>
              <a:t>sq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469265" marR="675005" indent="-155575">
              <a:lnSpc>
                <a:spcPct val="110000"/>
              </a:lnSpc>
              <a:spcBef>
                <a:spcPts val="385"/>
              </a:spcBef>
              <a:tabLst>
                <a:tab pos="469900" algn="l"/>
              </a:tabLst>
            </a:pPr>
            <a:r>
              <a:rPr lang="en-US" spc="15" dirty="0" smtClean="0">
                <a:latin typeface="Arial"/>
                <a:cs typeface="Arial"/>
              </a:rPr>
              <a:t>What </a:t>
            </a:r>
            <a:r>
              <a:rPr lang="en-US" dirty="0" smtClean="0">
                <a:latin typeface="Arial"/>
                <a:cs typeface="Arial"/>
              </a:rPr>
              <a:t>is the net </a:t>
            </a:r>
            <a:r>
              <a:rPr lang="en-US" spc="5" dirty="0" smtClean="0">
                <a:latin typeface="Arial"/>
                <a:cs typeface="Arial"/>
              </a:rPr>
              <a:t>effect </a:t>
            </a:r>
            <a:r>
              <a:rPr lang="en-US" dirty="0" smtClean="0">
                <a:latin typeface="Arial"/>
                <a:cs typeface="Arial"/>
              </a:rPr>
              <a:t>of adding a</a:t>
            </a:r>
            <a:r>
              <a:rPr lang="en-US" spc="-30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new  </a:t>
            </a:r>
            <a:r>
              <a:rPr lang="en-US" spc="-5" dirty="0" smtClean="0">
                <a:latin typeface="Arial"/>
                <a:cs typeface="Arial"/>
              </a:rPr>
              <a:t>variable?</a:t>
            </a:r>
            <a:endParaRPr lang="en-US" dirty="0" smtClean="0">
              <a:latin typeface="Arial"/>
              <a:cs typeface="Arial"/>
            </a:endParaRPr>
          </a:p>
          <a:p>
            <a:pPr marL="661035" marR="290195" lvl="1" indent="-133985">
              <a:lnSpc>
                <a:spcPct val="110000"/>
              </a:lnSpc>
              <a:spcBef>
                <a:spcPts val="300"/>
              </a:spcBef>
              <a:tabLst>
                <a:tab pos="661670" algn="l"/>
              </a:tabLst>
            </a:pPr>
            <a:r>
              <a:rPr lang="en-US" sz="2400" spc="30" dirty="0" smtClean="0">
                <a:latin typeface="Arial"/>
                <a:cs typeface="Arial"/>
              </a:rPr>
              <a:t>We </a:t>
            </a:r>
            <a:r>
              <a:rPr lang="en-US" sz="2400" dirty="0" smtClean="0">
                <a:latin typeface="Arial"/>
                <a:cs typeface="Arial"/>
              </a:rPr>
              <a:t>lose </a:t>
            </a:r>
            <a:r>
              <a:rPr lang="en-US" sz="2400" spc="-5" dirty="0" smtClean="0">
                <a:latin typeface="Arial"/>
                <a:cs typeface="Arial"/>
              </a:rPr>
              <a:t>a </a:t>
            </a:r>
            <a:r>
              <a:rPr lang="en-US" sz="2400" dirty="0" smtClean="0">
                <a:latin typeface="Arial"/>
                <a:cs typeface="Arial"/>
              </a:rPr>
              <a:t>degree of freedom </a:t>
            </a:r>
            <a:r>
              <a:rPr lang="en-US" sz="2400" spc="-10" dirty="0" smtClean="0">
                <a:latin typeface="Arial"/>
                <a:cs typeface="Arial"/>
              </a:rPr>
              <a:t>when </a:t>
            </a:r>
            <a:r>
              <a:rPr lang="en-US" sz="2400" spc="-5" dirty="0" smtClean="0">
                <a:latin typeface="Arial"/>
                <a:cs typeface="Arial"/>
              </a:rPr>
              <a:t>a new </a:t>
            </a:r>
            <a:r>
              <a:rPr lang="en-US" sz="2400" dirty="0" smtClean="0">
                <a:latin typeface="Arial"/>
                <a:cs typeface="Arial"/>
              </a:rPr>
              <a:t>X variable  </a:t>
            </a:r>
            <a:r>
              <a:rPr lang="en-US" sz="2400" spc="5" dirty="0" smtClean="0">
                <a:latin typeface="Arial"/>
                <a:cs typeface="Arial"/>
              </a:rPr>
              <a:t>is</a:t>
            </a:r>
            <a:r>
              <a:rPr lang="en-US" sz="2400" spc="-114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Arial"/>
                <a:cs typeface="Arial"/>
              </a:rPr>
              <a:t>added</a:t>
            </a:r>
            <a:endParaRPr lang="en-US" sz="2400" dirty="0" smtClean="0">
              <a:latin typeface="Arial"/>
              <a:cs typeface="Arial"/>
            </a:endParaRPr>
          </a:p>
          <a:p>
            <a:pPr marL="661035" marR="476250" lvl="1" indent="-133985">
              <a:lnSpc>
                <a:spcPct val="110000"/>
              </a:lnSpc>
              <a:spcBef>
                <a:spcPts val="285"/>
              </a:spcBef>
              <a:tabLst>
                <a:tab pos="661670" algn="l"/>
              </a:tabLst>
            </a:pPr>
            <a:r>
              <a:rPr lang="en-US" sz="2400" dirty="0" smtClean="0">
                <a:latin typeface="Arial"/>
                <a:cs typeface="Arial"/>
              </a:rPr>
              <a:t>Did the </a:t>
            </a:r>
            <a:r>
              <a:rPr lang="en-US" sz="2400" spc="-5" dirty="0" smtClean="0">
                <a:latin typeface="Arial"/>
                <a:cs typeface="Arial"/>
              </a:rPr>
              <a:t>new </a:t>
            </a:r>
            <a:r>
              <a:rPr lang="en-US" sz="2400" dirty="0" smtClean="0">
                <a:latin typeface="Arial"/>
                <a:cs typeface="Arial"/>
              </a:rPr>
              <a:t>X </a:t>
            </a:r>
            <a:r>
              <a:rPr lang="en-US" sz="2400" spc="5" dirty="0" smtClean="0">
                <a:latin typeface="Arial"/>
                <a:cs typeface="Arial"/>
              </a:rPr>
              <a:t>variable </a:t>
            </a:r>
            <a:r>
              <a:rPr lang="en-US" sz="2400" spc="-5" dirty="0" smtClean="0">
                <a:latin typeface="Arial"/>
                <a:cs typeface="Arial"/>
              </a:rPr>
              <a:t>add enough explanatory  </a:t>
            </a:r>
            <a:r>
              <a:rPr lang="en-US" sz="2400" spc="-10" dirty="0" smtClean="0">
                <a:latin typeface="Arial"/>
                <a:cs typeface="Arial"/>
              </a:rPr>
              <a:t>power </a:t>
            </a:r>
            <a:r>
              <a:rPr lang="en-US" sz="2400" dirty="0" smtClean="0">
                <a:latin typeface="Arial"/>
                <a:cs typeface="Arial"/>
              </a:rPr>
              <a:t>to offset the </a:t>
            </a:r>
            <a:r>
              <a:rPr lang="en-US" sz="2400" spc="5" dirty="0" smtClean="0">
                <a:latin typeface="Arial"/>
                <a:cs typeface="Arial"/>
              </a:rPr>
              <a:t>loss </a:t>
            </a:r>
            <a:r>
              <a:rPr lang="en-US" sz="2400" dirty="0" smtClean="0">
                <a:latin typeface="Arial"/>
                <a:cs typeface="Arial"/>
              </a:rPr>
              <a:t>of </a:t>
            </a:r>
            <a:r>
              <a:rPr lang="en-US" sz="2400" spc="-5" dirty="0" smtClean="0">
                <a:latin typeface="Arial"/>
                <a:cs typeface="Arial"/>
              </a:rPr>
              <a:t>one </a:t>
            </a:r>
            <a:r>
              <a:rPr lang="en-US" sz="2400" dirty="0" smtClean="0">
                <a:latin typeface="Arial"/>
                <a:cs typeface="Arial"/>
              </a:rPr>
              <a:t>degree of</a:t>
            </a:r>
            <a:r>
              <a:rPr lang="en-US" sz="2400" spc="-180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Arial"/>
                <a:cs typeface="Arial"/>
              </a:rPr>
              <a:t>freedom?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00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Adjusted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R</a:t>
            </a:r>
            <a:r>
              <a:rPr lang="en-US" spc="7" baseline="24904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8" t="39286" r="34295" b="28373"/>
          <a:stretch/>
        </p:blipFill>
        <p:spPr bwMode="auto">
          <a:xfrm>
            <a:off x="685800" y="1447799"/>
            <a:ext cx="8038733" cy="466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08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Adjusted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R</a:t>
            </a:r>
            <a:r>
              <a:rPr lang="en-US" spc="7" baseline="24904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35" t="46428" r="34295" b="21429"/>
          <a:stretch/>
        </p:blipFill>
        <p:spPr bwMode="auto">
          <a:xfrm>
            <a:off x="762000" y="1537855"/>
            <a:ext cx="7853774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117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Adjusted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R</a:t>
            </a:r>
            <a:r>
              <a:rPr lang="en-US" spc="7" baseline="24904" dirty="0" smtClean="0">
                <a:latin typeface="Arial"/>
                <a:cs typeface="Arial"/>
              </a:rPr>
              <a:t>2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indent="-170180">
              <a:spcBef>
                <a:spcPts val="1900"/>
              </a:spcBef>
              <a:tabLst>
                <a:tab pos="222885" algn="l"/>
              </a:tabLst>
            </a:pPr>
            <a:r>
              <a:rPr lang="en-US" spc="5" dirty="0" smtClean="0">
                <a:latin typeface="Arial"/>
                <a:cs typeface="Arial"/>
              </a:rPr>
              <a:t>It’s </a:t>
            </a:r>
            <a:r>
              <a:rPr lang="en-US" dirty="0" smtClean="0">
                <a:latin typeface="Arial"/>
                <a:cs typeface="Arial"/>
              </a:rPr>
              <a:t>easy </a:t>
            </a:r>
            <a:r>
              <a:rPr lang="en-US" spc="5" dirty="0" smtClean="0">
                <a:latin typeface="Arial"/>
                <a:cs typeface="Arial"/>
              </a:rPr>
              <a:t>to see </a:t>
            </a:r>
            <a:r>
              <a:rPr lang="en-US" dirty="0" smtClean="0">
                <a:latin typeface="Arial"/>
                <a:cs typeface="Arial"/>
              </a:rPr>
              <a:t>that the adjusted </a:t>
            </a:r>
            <a:r>
              <a:rPr lang="en-US" sz="3600" i="1" spc="-20" dirty="0" smtClean="0">
                <a:latin typeface="Arial"/>
                <a:cs typeface="Arial"/>
              </a:rPr>
              <a:t>R</a:t>
            </a:r>
            <a:r>
              <a:rPr lang="en-US" spc="-30" baseline="26455" dirty="0" smtClean="0">
                <a:latin typeface="Arial"/>
                <a:cs typeface="Arial"/>
              </a:rPr>
              <a:t>2 </a:t>
            </a:r>
            <a:r>
              <a:rPr lang="en-US" dirty="0" smtClean="0">
                <a:latin typeface="Arial"/>
                <a:cs typeface="Arial"/>
              </a:rPr>
              <a:t>is</a:t>
            </a:r>
            <a:r>
              <a:rPr lang="en-US" spc="-4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just  </a:t>
            </a:r>
            <a:r>
              <a:rPr lang="en-US" spc="-5" dirty="0" smtClean="0">
                <a:latin typeface="Arial"/>
                <a:cs typeface="Arial"/>
              </a:rPr>
              <a:t>(1 </a:t>
            </a:r>
            <a:r>
              <a:rPr lang="en-US" dirty="0" smtClean="0">
                <a:latin typeface="Arial"/>
                <a:cs typeface="Arial"/>
              </a:rPr>
              <a:t>– </a:t>
            </a:r>
            <a:r>
              <a:rPr lang="en-US" sz="3600" i="1" spc="-20" dirty="0" smtClean="0">
                <a:latin typeface="Arial"/>
                <a:cs typeface="Arial"/>
              </a:rPr>
              <a:t>R</a:t>
            </a:r>
            <a:r>
              <a:rPr lang="en-US" spc="-30" baseline="26455" dirty="0" smtClean="0">
                <a:latin typeface="Arial"/>
                <a:cs typeface="Arial"/>
              </a:rPr>
              <a:t>2</a:t>
            </a:r>
            <a:r>
              <a:rPr lang="en-US" spc="-20" dirty="0" smtClean="0">
                <a:latin typeface="Arial"/>
                <a:cs typeface="Arial"/>
              </a:rPr>
              <a:t>)(</a:t>
            </a:r>
            <a:r>
              <a:rPr lang="en-US" sz="3600" i="1" spc="-20" dirty="0" smtClean="0">
                <a:latin typeface="Arial"/>
                <a:cs typeface="Arial"/>
              </a:rPr>
              <a:t>n </a:t>
            </a:r>
            <a:r>
              <a:rPr lang="en-US" dirty="0" smtClean="0">
                <a:latin typeface="Arial"/>
                <a:cs typeface="Arial"/>
              </a:rPr>
              <a:t>– </a:t>
            </a:r>
            <a:r>
              <a:rPr lang="en-US" spc="-5" dirty="0" smtClean="0">
                <a:latin typeface="Arial"/>
                <a:cs typeface="Arial"/>
              </a:rPr>
              <a:t>1) </a:t>
            </a:r>
            <a:r>
              <a:rPr lang="en-US" dirty="0" smtClean="0">
                <a:latin typeface="Arial"/>
                <a:cs typeface="Arial"/>
              </a:rPr>
              <a:t>/ </a:t>
            </a:r>
            <a:r>
              <a:rPr lang="en-US" spc="-20" dirty="0" smtClean="0">
                <a:latin typeface="Arial"/>
                <a:cs typeface="Arial"/>
              </a:rPr>
              <a:t>(</a:t>
            </a:r>
            <a:r>
              <a:rPr lang="en-US" sz="3600" i="1" spc="-20" dirty="0" smtClean="0">
                <a:latin typeface="Arial"/>
                <a:cs typeface="Arial"/>
              </a:rPr>
              <a:t>n </a:t>
            </a:r>
            <a:r>
              <a:rPr lang="en-US" dirty="0" smtClean="0">
                <a:latin typeface="Arial"/>
                <a:cs typeface="Arial"/>
              </a:rPr>
              <a:t>– </a:t>
            </a:r>
            <a:r>
              <a:rPr lang="en-US" sz="3600" i="1" spc="-25" dirty="0" smtClean="0">
                <a:latin typeface="Arial"/>
                <a:cs typeface="Arial"/>
              </a:rPr>
              <a:t>k </a:t>
            </a:r>
            <a:r>
              <a:rPr lang="en-US" dirty="0" smtClean="0">
                <a:latin typeface="Arial"/>
                <a:cs typeface="Arial"/>
              </a:rPr>
              <a:t>– </a:t>
            </a:r>
            <a:r>
              <a:rPr lang="en-US" spc="-5" dirty="0" smtClean="0">
                <a:latin typeface="Arial"/>
                <a:cs typeface="Arial"/>
              </a:rPr>
              <a:t>1), </a:t>
            </a:r>
            <a:r>
              <a:rPr lang="en-US" dirty="0" smtClean="0">
                <a:latin typeface="Arial"/>
                <a:cs typeface="Arial"/>
              </a:rPr>
              <a:t>but </a:t>
            </a:r>
            <a:r>
              <a:rPr lang="en-US" spc="10" dirty="0" smtClean="0">
                <a:latin typeface="Arial"/>
                <a:cs typeface="Arial"/>
              </a:rPr>
              <a:t>most  </a:t>
            </a:r>
            <a:r>
              <a:rPr lang="en-US" dirty="0" smtClean="0">
                <a:latin typeface="Arial"/>
                <a:cs typeface="Arial"/>
              </a:rPr>
              <a:t>packages </a:t>
            </a:r>
            <a:r>
              <a:rPr lang="en-US" spc="-10" dirty="0" smtClean="0">
                <a:latin typeface="Arial"/>
                <a:cs typeface="Arial"/>
              </a:rPr>
              <a:t>will </a:t>
            </a:r>
            <a:r>
              <a:rPr lang="en-US" spc="-5" dirty="0" smtClean="0">
                <a:latin typeface="Arial"/>
                <a:cs typeface="Arial"/>
              </a:rPr>
              <a:t>give you </a:t>
            </a:r>
            <a:r>
              <a:rPr lang="en-US" dirty="0" smtClean="0">
                <a:latin typeface="Arial"/>
                <a:cs typeface="Arial"/>
              </a:rPr>
              <a:t>both </a:t>
            </a:r>
            <a:r>
              <a:rPr lang="en-US" sz="3600" i="1" spc="-20" dirty="0" smtClean="0">
                <a:latin typeface="Arial"/>
                <a:cs typeface="Arial"/>
              </a:rPr>
              <a:t>R</a:t>
            </a:r>
            <a:r>
              <a:rPr lang="en-US" spc="-30" baseline="26455" dirty="0" smtClean="0">
                <a:latin typeface="Arial"/>
                <a:cs typeface="Arial"/>
              </a:rPr>
              <a:t>2  </a:t>
            </a:r>
            <a:r>
              <a:rPr lang="en-US" dirty="0" smtClean="0">
                <a:latin typeface="Arial"/>
                <a:cs typeface="Arial"/>
              </a:rPr>
              <a:t>and</a:t>
            </a:r>
            <a:r>
              <a:rPr lang="en-US" spc="-16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adj-</a:t>
            </a:r>
            <a:r>
              <a:rPr lang="en-US" sz="3600" i="1" spc="-10" dirty="0" smtClean="0">
                <a:latin typeface="Arial"/>
                <a:cs typeface="Arial"/>
              </a:rPr>
              <a:t>R</a:t>
            </a:r>
            <a:r>
              <a:rPr lang="en-US" spc="-15" baseline="26455" dirty="0" smtClean="0">
                <a:latin typeface="Arial"/>
                <a:cs typeface="Arial"/>
              </a:rPr>
              <a:t>2</a:t>
            </a:r>
            <a:endParaRPr lang="en-US" baseline="26455" dirty="0" smtClean="0">
              <a:latin typeface="Arial"/>
              <a:cs typeface="Arial"/>
            </a:endParaRPr>
          </a:p>
          <a:p>
            <a:pPr marL="170180" marR="26670" indent="-170180">
              <a:spcBef>
                <a:spcPts val="380"/>
              </a:spcBef>
              <a:tabLst>
                <a:tab pos="222885" algn="l"/>
              </a:tabLst>
            </a:pPr>
            <a:r>
              <a:rPr lang="en-US" dirty="0" smtClean="0">
                <a:latin typeface="Arial"/>
                <a:cs typeface="Arial"/>
              </a:rPr>
              <a:t>You </a:t>
            </a:r>
            <a:r>
              <a:rPr lang="en-US" spc="5" dirty="0" smtClean="0">
                <a:latin typeface="Arial"/>
                <a:cs typeface="Arial"/>
              </a:rPr>
              <a:t>can compare </a:t>
            </a:r>
            <a:r>
              <a:rPr lang="en-US" dirty="0" smtClean="0">
                <a:latin typeface="Arial"/>
                <a:cs typeface="Arial"/>
              </a:rPr>
              <a:t>the fit of 2 </a:t>
            </a:r>
            <a:r>
              <a:rPr lang="en-US" spc="5" dirty="0" smtClean="0">
                <a:latin typeface="Arial"/>
                <a:cs typeface="Arial"/>
              </a:rPr>
              <a:t>models</a:t>
            </a:r>
            <a:r>
              <a:rPr lang="en-US" spc="-27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(with  </a:t>
            </a: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spc="10" dirty="0" smtClean="0">
                <a:latin typeface="Arial"/>
                <a:cs typeface="Arial"/>
              </a:rPr>
              <a:t>same </a:t>
            </a:r>
            <a:r>
              <a:rPr lang="en-US" sz="3600" i="1" spc="-20" dirty="0" smtClean="0">
                <a:latin typeface="Arial"/>
                <a:cs typeface="Arial"/>
              </a:rPr>
              <a:t>y</a:t>
            </a:r>
            <a:r>
              <a:rPr lang="en-US" spc="-20" dirty="0" smtClean="0">
                <a:latin typeface="Arial"/>
                <a:cs typeface="Arial"/>
              </a:rPr>
              <a:t>) </a:t>
            </a:r>
            <a:r>
              <a:rPr lang="en-US" dirty="0" smtClean="0">
                <a:latin typeface="Arial"/>
                <a:cs typeface="Arial"/>
              </a:rPr>
              <a:t>by comparing the</a:t>
            </a:r>
            <a:r>
              <a:rPr lang="en-US" spc="-21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adj-</a:t>
            </a:r>
            <a:r>
              <a:rPr lang="en-US" sz="3600" i="1" spc="-10" dirty="0" smtClean="0">
                <a:latin typeface="Arial"/>
                <a:cs typeface="Arial"/>
              </a:rPr>
              <a:t>R</a:t>
            </a:r>
            <a:r>
              <a:rPr lang="en-US" spc="-15" baseline="26455" dirty="0" smtClean="0">
                <a:latin typeface="Arial"/>
                <a:cs typeface="Arial"/>
              </a:rPr>
              <a:t>2</a:t>
            </a:r>
            <a:endParaRPr lang="en-US" baseline="26455" dirty="0" smtClean="0">
              <a:latin typeface="Arial"/>
              <a:cs typeface="Arial"/>
            </a:endParaRPr>
          </a:p>
          <a:p>
            <a:pPr marL="170180" marR="193675" indent="-170180">
              <a:spcBef>
                <a:spcPts val="380"/>
              </a:spcBef>
              <a:tabLst>
                <a:tab pos="222885" algn="l"/>
              </a:tabLst>
            </a:pPr>
            <a:r>
              <a:rPr lang="en-US" dirty="0" smtClean="0">
                <a:latin typeface="Arial"/>
                <a:cs typeface="Arial"/>
              </a:rPr>
              <a:t>You cannot </a:t>
            </a:r>
            <a:r>
              <a:rPr lang="en-US" spc="5" dirty="0" smtClean="0">
                <a:latin typeface="Arial"/>
                <a:cs typeface="Arial"/>
              </a:rPr>
              <a:t>use </a:t>
            </a: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spc="-10" dirty="0" smtClean="0">
                <a:latin typeface="Arial"/>
                <a:cs typeface="Arial"/>
              </a:rPr>
              <a:t>adj-</a:t>
            </a:r>
            <a:r>
              <a:rPr lang="en-US" sz="3600" i="1" spc="-10" dirty="0" smtClean="0">
                <a:latin typeface="Arial"/>
                <a:cs typeface="Arial"/>
              </a:rPr>
              <a:t>R</a:t>
            </a:r>
            <a:r>
              <a:rPr lang="en-US" spc="-15" baseline="26455" dirty="0" smtClean="0">
                <a:latin typeface="Arial"/>
                <a:cs typeface="Arial"/>
              </a:rPr>
              <a:t>2 </a:t>
            </a:r>
            <a:r>
              <a:rPr lang="en-US" spc="5" dirty="0" smtClean="0">
                <a:latin typeface="Arial"/>
                <a:cs typeface="Arial"/>
              </a:rPr>
              <a:t>to compare  models </a:t>
            </a:r>
            <a:r>
              <a:rPr lang="en-US" spc="-5" dirty="0" smtClean="0">
                <a:latin typeface="Arial"/>
                <a:cs typeface="Arial"/>
              </a:rPr>
              <a:t>with </a:t>
            </a:r>
            <a:r>
              <a:rPr lang="en-US" dirty="0" smtClean="0">
                <a:latin typeface="Arial"/>
                <a:cs typeface="Arial"/>
              </a:rPr>
              <a:t>different </a:t>
            </a:r>
            <a:r>
              <a:rPr lang="en-US" sz="3600" i="1" spc="-15" dirty="0" smtClean="0">
                <a:latin typeface="Arial"/>
                <a:cs typeface="Arial"/>
              </a:rPr>
              <a:t>y</a:t>
            </a:r>
            <a:r>
              <a:rPr lang="en-US" spc="-15" dirty="0" smtClean="0">
                <a:latin typeface="Arial"/>
                <a:cs typeface="Arial"/>
              </a:rPr>
              <a:t>’s </a:t>
            </a:r>
            <a:r>
              <a:rPr lang="en-US" dirty="0" smtClean="0">
                <a:latin typeface="Arial"/>
                <a:cs typeface="Arial"/>
              </a:rPr>
              <a:t>(e.g. </a:t>
            </a:r>
            <a:r>
              <a:rPr lang="en-US" sz="3600" i="1" spc="-25" dirty="0" smtClean="0">
                <a:latin typeface="Arial"/>
                <a:cs typeface="Arial"/>
              </a:rPr>
              <a:t>y </a:t>
            </a:r>
            <a:r>
              <a:rPr lang="en-US" dirty="0" smtClean="0">
                <a:latin typeface="Arial"/>
                <a:cs typeface="Arial"/>
              </a:rPr>
              <a:t>vs.</a:t>
            </a:r>
            <a:r>
              <a:rPr lang="en-US" spc="-160" dirty="0" smtClean="0">
                <a:latin typeface="Arial"/>
                <a:cs typeface="Arial"/>
              </a:rPr>
              <a:t> </a:t>
            </a:r>
            <a:r>
              <a:rPr lang="en-US" spc="-10" dirty="0" err="1" smtClean="0">
                <a:latin typeface="Arial"/>
                <a:cs typeface="Arial"/>
              </a:rPr>
              <a:t>ln</a:t>
            </a:r>
            <a:r>
              <a:rPr lang="en-US" spc="-10" dirty="0" smtClean="0">
                <a:latin typeface="Arial"/>
                <a:cs typeface="Arial"/>
              </a:rPr>
              <a:t>(</a:t>
            </a:r>
            <a:r>
              <a:rPr lang="en-US" sz="3600" i="1" spc="-10" dirty="0" smtClean="0">
                <a:latin typeface="Arial"/>
                <a:cs typeface="Arial"/>
              </a:rPr>
              <a:t>y</a:t>
            </a:r>
            <a:r>
              <a:rPr lang="en-US" spc="-10" dirty="0" smtClean="0">
                <a:latin typeface="Arial"/>
                <a:cs typeface="Arial"/>
              </a:rPr>
              <a:t>))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08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0" dirty="0" smtClean="0">
                <a:latin typeface="Arial"/>
                <a:cs typeface="Arial"/>
              </a:rPr>
              <a:t>Are Individual Variables  Significant?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81600"/>
          </a:xfrm>
        </p:spPr>
        <p:txBody>
          <a:bodyPr>
            <a:normAutofit/>
          </a:bodyPr>
          <a:lstStyle/>
          <a:p>
            <a:pPr marL="161290" indent="-161290">
              <a:tabLst>
                <a:tab pos="161925" algn="l"/>
              </a:tabLst>
            </a:pPr>
            <a:r>
              <a:rPr lang="en-US" dirty="0" smtClean="0">
                <a:latin typeface="Arial"/>
                <a:cs typeface="Arial"/>
              </a:rPr>
              <a:t>Use t </a:t>
            </a:r>
            <a:r>
              <a:rPr lang="en-US" spc="5" dirty="0" smtClean="0">
                <a:latin typeface="Arial"/>
                <a:cs typeface="Arial"/>
              </a:rPr>
              <a:t>tests </a:t>
            </a:r>
            <a:r>
              <a:rPr lang="en-US" dirty="0" smtClean="0">
                <a:latin typeface="Arial"/>
                <a:cs typeface="Arial"/>
              </a:rPr>
              <a:t>of </a:t>
            </a:r>
            <a:r>
              <a:rPr lang="en-US" spc="-5" dirty="0" smtClean="0">
                <a:latin typeface="Arial"/>
                <a:cs typeface="Arial"/>
              </a:rPr>
              <a:t>individual variable</a:t>
            </a:r>
            <a:r>
              <a:rPr lang="en-US" spc="-10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slopes. </a:t>
            </a:r>
          </a:p>
          <a:p>
            <a:pPr marL="161290" marR="181610" indent="-161290">
              <a:spcBef>
                <a:spcPts val="765"/>
              </a:spcBef>
              <a:tabLst>
                <a:tab pos="161925" algn="l"/>
              </a:tabLst>
            </a:pPr>
            <a:r>
              <a:rPr lang="en-US" spc="-5" dirty="0" smtClean="0">
                <a:latin typeface="Arial"/>
                <a:cs typeface="Arial"/>
              </a:rPr>
              <a:t>Shows </a:t>
            </a:r>
            <a:r>
              <a:rPr lang="en-US" dirty="0" smtClean="0">
                <a:latin typeface="Arial"/>
                <a:cs typeface="Arial"/>
              </a:rPr>
              <a:t>if there is a linear</a:t>
            </a:r>
            <a:r>
              <a:rPr lang="en-US" spc="-12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relationship </a:t>
            </a:r>
            <a:r>
              <a:rPr lang="en-US" spc="-5" dirty="0" smtClean="0">
                <a:latin typeface="Arial"/>
                <a:cs typeface="Arial"/>
              </a:rPr>
              <a:t>between </a:t>
            </a: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spc="-5" dirty="0" smtClean="0">
                <a:latin typeface="Arial"/>
                <a:cs typeface="Arial"/>
              </a:rPr>
              <a:t>variable </a:t>
            </a:r>
            <a:r>
              <a:rPr lang="en-US" spc="-25" dirty="0" smtClean="0">
                <a:latin typeface="Arial"/>
                <a:cs typeface="Arial"/>
              </a:rPr>
              <a:t>X</a:t>
            </a:r>
            <a:r>
              <a:rPr lang="en-US" sz="2800" spc="-37" baseline="-21164" dirty="0" smtClean="0">
                <a:latin typeface="Arial"/>
                <a:cs typeface="Arial"/>
              </a:rPr>
              <a:t>j  </a:t>
            </a:r>
            <a:r>
              <a:rPr lang="en-US" dirty="0" smtClean="0">
                <a:latin typeface="Arial"/>
                <a:cs typeface="Arial"/>
              </a:rPr>
              <a:t>and</a:t>
            </a:r>
            <a:r>
              <a:rPr lang="en-US" spc="-14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Y</a:t>
            </a:r>
            <a:endParaRPr lang="en-US" dirty="0" smtClean="0">
              <a:latin typeface="Arial"/>
              <a:cs typeface="Arial"/>
            </a:endParaRPr>
          </a:p>
          <a:p>
            <a:pPr marL="161290" indent="-161290">
              <a:spcBef>
                <a:spcPts val="765"/>
              </a:spcBef>
              <a:tabLst>
                <a:tab pos="161925" algn="l"/>
              </a:tabLst>
            </a:pPr>
            <a:r>
              <a:rPr lang="en-US" dirty="0" smtClean="0">
                <a:latin typeface="Arial"/>
                <a:cs typeface="Arial"/>
              </a:rPr>
              <a:t>Hypotheses:</a:t>
            </a:r>
          </a:p>
          <a:p>
            <a:pPr marL="347345" lvl="1" indent="-133985">
              <a:spcBef>
                <a:spcPts val="590"/>
              </a:spcBef>
              <a:tabLst>
                <a:tab pos="347980" algn="l"/>
              </a:tabLst>
            </a:pPr>
            <a:r>
              <a:rPr lang="en-US" sz="2400" spc="-10" dirty="0" smtClean="0">
                <a:latin typeface="Arial"/>
                <a:cs typeface="Arial"/>
              </a:rPr>
              <a:t>H</a:t>
            </a:r>
            <a:r>
              <a:rPr lang="en-US" sz="2400" spc="-15" baseline="-20833" dirty="0" smtClean="0">
                <a:latin typeface="Arial"/>
                <a:cs typeface="Arial"/>
              </a:rPr>
              <a:t>0</a:t>
            </a:r>
            <a:r>
              <a:rPr lang="en-US" sz="2400" spc="-10" dirty="0" smtClean="0">
                <a:latin typeface="Arial"/>
                <a:cs typeface="Arial"/>
              </a:rPr>
              <a:t>: </a:t>
            </a:r>
            <a:r>
              <a:rPr lang="en-US" sz="2400" dirty="0" smtClean="0">
                <a:latin typeface="Arial"/>
                <a:cs typeface="Arial"/>
              </a:rPr>
              <a:t>β</a:t>
            </a:r>
            <a:r>
              <a:rPr lang="en-US" sz="2400" baseline="-20833" dirty="0" smtClean="0">
                <a:latin typeface="Arial"/>
                <a:cs typeface="Arial"/>
              </a:rPr>
              <a:t>j </a:t>
            </a:r>
            <a:r>
              <a:rPr lang="en-US" sz="2400" dirty="0" smtClean="0">
                <a:latin typeface="Arial"/>
                <a:cs typeface="Arial"/>
              </a:rPr>
              <a:t>= </a:t>
            </a:r>
            <a:r>
              <a:rPr lang="en-US" sz="2400" spc="-5" dirty="0" smtClean="0">
                <a:latin typeface="Arial"/>
                <a:cs typeface="Arial"/>
              </a:rPr>
              <a:t>0 </a:t>
            </a:r>
            <a:r>
              <a:rPr lang="en-US" sz="2400" dirty="0" smtClean="0">
                <a:latin typeface="Arial"/>
                <a:cs typeface="Arial"/>
              </a:rPr>
              <a:t>(no </a:t>
            </a:r>
            <a:r>
              <a:rPr lang="en-US" sz="2400" spc="5" dirty="0" smtClean="0">
                <a:latin typeface="Arial"/>
                <a:cs typeface="Arial"/>
              </a:rPr>
              <a:t>linear</a:t>
            </a:r>
            <a:r>
              <a:rPr lang="en-US" sz="2400" spc="1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relationship)</a:t>
            </a:r>
          </a:p>
          <a:p>
            <a:pPr marL="347345" lvl="1" indent="-133985">
              <a:spcBef>
                <a:spcPts val="575"/>
              </a:spcBef>
              <a:tabLst>
                <a:tab pos="347980" algn="l"/>
              </a:tabLst>
            </a:pPr>
            <a:r>
              <a:rPr lang="en-US" sz="2400" spc="-10" dirty="0" smtClean="0">
                <a:latin typeface="Arial"/>
                <a:cs typeface="Arial"/>
              </a:rPr>
              <a:t>H</a:t>
            </a:r>
            <a:r>
              <a:rPr lang="en-US" sz="2400" spc="-15" baseline="-20833" dirty="0" smtClean="0">
                <a:latin typeface="Arial"/>
                <a:cs typeface="Arial"/>
              </a:rPr>
              <a:t>1</a:t>
            </a:r>
            <a:r>
              <a:rPr lang="en-US" sz="2400" spc="-10" dirty="0" smtClean="0">
                <a:latin typeface="Arial"/>
                <a:cs typeface="Arial"/>
              </a:rPr>
              <a:t>: </a:t>
            </a:r>
            <a:r>
              <a:rPr lang="en-US" sz="2400" dirty="0" smtClean="0">
                <a:latin typeface="Arial"/>
                <a:cs typeface="Arial"/>
              </a:rPr>
              <a:t>β</a:t>
            </a:r>
            <a:r>
              <a:rPr lang="en-US" sz="2400" baseline="-20833" dirty="0" smtClean="0">
                <a:latin typeface="Arial"/>
                <a:cs typeface="Arial"/>
              </a:rPr>
              <a:t>j </a:t>
            </a:r>
            <a:r>
              <a:rPr lang="en-US" sz="2400" dirty="0" smtClean="0">
                <a:latin typeface="Arial"/>
                <a:cs typeface="Arial"/>
              </a:rPr>
              <a:t>≠ </a:t>
            </a:r>
            <a:r>
              <a:rPr lang="en-US" sz="2400" spc="-5" dirty="0" smtClean="0">
                <a:latin typeface="Arial"/>
                <a:cs typeface="Arial"/>
              </a:rPr>
              <a:t>0  </a:t>
            </a:r>
            <a:r>
              <a:rPr lang="en-US" sz="2400" spc="5" dirty="0" smtClean="0">
                <a:latin typeface="Arial"/>
                <a:cs typeface="Arial"/>
              </a:rPr>
              <a:t>(</a:t>
            </a:r>
            <a:r>
              <a:rPr lang="en-US" sz="2000" spc="5" dirty="0" smtClean="0">
                <a:latin typeface="Arial"/>
                <a:cs typeface="Arial"/>
              </a:rPr>
              <a:t>linear relationship </a:t>
            </a:r>
            <a:r>
              <a:rPr lang="en-US" sz="2000" spc="-5" dirty="0" smtClean="0">
                <a:latin typeface="Arial"/>
                <a:cs typeface="Arial"/>
              </a:rPr>
              <a:t>does</a:t>
            </a:r>
            <a:r>
              <a:rPr lang="en-US" sz="2000" spc="-12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exist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between </a:t>
            </a:r>
            <a:r>
              <a:rPr lang="en-US" sz="2000" spc="-10" dirty="0" smtClean="0">
                <a:latin typeface="Arial"/>
                <a:cs typeface="Arial"/>
              </a:rPr>
              <a:t>X</a:t>
            </a:r>
            <a:r>
              <a:rPr lang="en-US" sz="2000" spc="-15" baseline="-20833" dirty="0" smtClean="0">
                <a:latin typeface="Arial"/>
                <a:cs typeface="Arial"/>
              </a:rPr>
              <a:t>j </a:t>
            </a:r>
            <a:r>
              <a:rPr lang="en-US" sz="2000" spc="-5" dirty="0" smtClean="0">
                <a:latin typeface="Arial"/>
                <a:cs typeface="Arial"/>
              </a:rPr>
              <a:t>and</a:t>
            </a:r>
            <a:r>
              <a:rPr lang="en-US" sz="2000" spc="55" dirty="0" smtClean="0">
                <a:latin typeface="Arial"/>
                <a:cs typeface="Arial"/>
              </a:rPr>
              <a:t> </a:t>
            </a:r>
            <a:r>
              <a:rPr lang="en-US" sz="2000" spc="-5" dirty="0" smtClean="0">
                <a:latin typeface="Arial"/>
                <a:cs typeface="Arial"/>
              </a:rPr>
              <a:t>Y)</a:t>
            </a:r>
          </a:p>
          <a:p>
            <a:pPr marL="213360" lvl="1" indent="0">
              <a:spcBef>
                <a:spcPts val="575"/>
              </a:spcBef>
              <a:buNone/>
              <a:tabLst>
                <a:tab pos="347980" algn="l"/>
              </a:tabLst>
            </a:pPr>
            <a:endParaRPr lang="en-US" sz="2000" spc="-5" dirty="0" smtClean="0">
              <a:latin typeface="Arial"/>
              <a:cs typeface="Arial"/>
            </a:endParaRPr>
          </a:p>
          <a:p>
            <a:pPr marL="213360" lvl="1" indent="0">
              <a:spcBef>
                <a:spcPts val="575"/>
              </a:spcBef>
              <a:buNone/>
              <a:tabLst>
                <a:tab pos="347980" algn="l"/>
              </a:tabLst>
            </a:pP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latin typeface="Arial"/>
                <a:cs typeface="Arial"/>
              </a:rPr>
              <a:t>Test</a:t>
            </a:r>
            <a:r>
              <a:rPr lang="en-US" sz="2000" b="1" spc="-110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latin typeface="Arial"/>
                <a:cs typeface="Arial"/>
              </a:rPr>
              <a:t>Statistic: </a:t>
            </a:r>
          </a:p>
          <a:p>
            <a:pPr marL="213360" lvl="1" indent="0">
              <a:spcBef>
                <a:spcPts val="575"/>
              </a:spcBef>
              <a:buNone/>
              <a:tabLst>
                <a:tab pos="347980" algn="l"/>
              </a:tabLst>
            </a:pP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14" t="49653" r="35857" b="35466"/>
          <a:stretch/>
        </p:blipFill>
        <p:spPr bwMode="auto">
          <a:xfrm>
            <a:off x="2743200" y="4800600"/>
            <a:ext cx="372567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24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pc="-10" dirty="0" smtClean="0">
                <a:latin typeface="Arial"/>
                <a:cs typeface="Arial"/>
              </a:rPr>
              <a:t>Multiple </a:t>
            </a:r>
            <a:r>
              <a:rPr lang="en-US" sz="3600" dirty="0" smtClean="0">
                <a:latin typeface="Arial"/>
                <a:cs typeface="Arial"/>
              </a:rPr>
              <a:t>Regression  Equation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The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coefficients</a:t>
            </a:r>
            <a:r>
              <a:rPr lang="en-US" spc="-6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of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the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multiple</a:t>
            </a:r>
            <a:r>
              <a:rPr lang="en-US" spc="-1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regression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model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are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estimated</a:t>
            </a:r>
            <a:r>
              <a:rPr lang="en-US" spc="-65" dirty="0" smtClean="0">
                <a:latin typeface="Arial"/>
                <a:cs typeface="Arial"/>
              </a:rPr>
              <a:t> </a:t>
            </a:r>
            <a:r>
              <a:rPr lang="en-US" spc="5" dirty="0" smtClean="0">
                <a:latin typeface="Arial"/>
                <a:cs typeface="Arial"/>
              </a:rPr>
              <a:t>using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10" dirty="0" smtClean="0">
                <a:latin typeface="Arial"/>
                <a:cs typeface="Arial"/>
              </a:rPr>
              <a:t>sample </a:t>
            </a:r>
            <a:r>
              <a:rPr lang="en-US" spc="5" dirty="0" smtClean="0">
                <a:latin typeface="Arial"/>
                <a:cs typeface="Arial"/>
              </a:rPr>
              <a:t>data.</a:t>
            </a:r>
          </a:p>
          <a:p>
            <a:pPr marL="0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object 27"/>
          <p:cNvSpPr txBox="1"/>
          <p:nvPr/>
        </p:nvSpPr>
        <p:spPr>
          <a:xfrm>
            <a:off x="381000" y="2909681"/>
            <a:ext cx="8382000" cy="327013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42545" algn="ctr">
              <a:lnSpc>
                <a:spcPct val="100000"/>
              </a:lnSpc>
              <a:spcBef>
                <a:spcPts val="150"/>
              </a:spcBef>
            </a:pPr>
            <a:r>
              <a:rPr sz="2000" b="1" spc="5" dirty="0">
                <a:latin typeface="Arial"/>
                <a:cs typeface="Arial"/>
              </a:rPr>
              <a:t>Multiple</a:t>
            </a:r>
            <a:r>
              <a:rPr sz="2000" b="1" spc="-204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regression </a:t>
            </a:r>
            <a:r>
              <a:rPr sz="2000" b="1" dirty="0">
                <a:latin typeface="Arial"/>
                <a:cs typeface="Arial"/>
              </a:rPr>
              <a:t>equation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k independent </a:t>
            </a:r>
            <a:r>
              <a:rPr sz="2000" b="1" spc="-5" dirty="0">
                <a:latin typeface="Arial"/>
                <a:cs typeface="Arial"/>
              </a:rPr>
              <a:t>variables: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2" t="19128" r="32695" b="64778"/>
          <a:stretch/>
        </p:blipFill>
        <p:spPr bwMode="auto">
          <a:xfrm>
            <a:off x="800100" y="3810000"/>
            <a:ext cx="7543800" cy="197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728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b="1" spc="-5" dirty="0" smtClean="0">
                <a:latin typeface="Arial"/>
                <a:cs typeface="Arial"/>
              </a:rPr>
              <a:t>Test </a:t>
            </a:r>
            <a:r>
              <a:rPr lang="en-US" sz="2800" b="1" dirty="0" smtClean="0">
                <a:latin typeface="Arial"/>
                <a:cs typeface="Arial"/>
              </a:rPr>
              <a:t>the overall significance of the</a:t>
            </a:r>
            <a:r>
              <a:rPr lang="en-US" sz="2800" b="1" spc="-170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model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25133" r="36526" b="43799"/>
          <a:stretch/>
        </p:blipFill>
        <p:spPr bwMode="auto">
          <a:xfrm>
            <a:off x="228600" y="1004455"/>
            <a:ext cx="8526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3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spc="-5" dirty="0" smtClean="0">
                <a:latin typeface="Arial"/>
                <a:cs typeface="Arial"/>
              </a:rPr>
              <a:t>Assumptions </a:t>
            </a:r>
            <a:r>
              <a:rPr lang="en-US" sz="3200" b="1" dirty="0" smtClean="0">
                <a:latin typeface="Arial"/>
                <a:cs typeface="Arial"/>
              </a:rPr>
              <a:t>of </a:t>
            </a:r>
            <a:r>
              <a:rPr lang="en-US" sz="3200" b="1" spc="5" dirty="0" smtClean="0">
                <a:latin typeface="Arial"/>
                <a:cs typeface="Arial"/>
              </a:rPr>
              <a:t>multiple</a:t>
            </a:r>
            <a:r>
              <a:rPr lang="en-US" sz="3200" b="1" spc="-165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linear  regression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180" marR="317500" indent="-170180">
              <a:spcBef>
                <a:spcPts val="380"/>
              </a:spcBef>
              <a:buFont typeface="Wingdings"/>
              <a:buChar char=""/>
              <a:tabLst>
                <a:tab pos="17081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The </a:t>
            </a:r>
            <a:r>
              <a:rPr lang="en-US" sz="2800" dirty="0" smtClean="0">
                <a:latin typeface="Arial"/>
                <a:cs typeface="Arial"/>
              </a:rPr>
              <a:t>same as those </a:t>
            </a:r>
            <a:r>
              <a:rPr lang="en-US" sz="2800" spc="5" dirty="0" smtClean="0">
                <a:latin typeface="Arial"/>
                <a:cs typeface="Arial"/>
              </a:rPr>
              <a:t>made </a:t>
            </a:r>
            <a:r>
              <a:rPr lang="en-US" sz="2800" dirty="0" smtClean="0">
                <a:latin typeface="Arial"/>
                <a:cs typeface="Arial"/>
              </a:rPr>
              <a:t>for</a:t>
            </a:r>
            <a:r>
              <a:rPr lang="en-US" sz="2800" spc="-18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simple  </a:t>
            </a:r>
            <a:r>
              <a:rPr lang="en-US" sz="2800" dirty="0" smtClean="0">
                <a:latin typeface="Arial"/>
                <a:cs typeface="Arial"/>
              </a:rPr>
              <a:t>linear regression</a:t>
            </a:r>
            <a:r>
              <a:rPr lang="en-US" sz="2800" spc="-16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plus</a:t>
            </a:r>
          </a:p>
          <a:p>
            <a:pPr marL="170180" marR="317500" indent="-170180">
              <a:spcBef>
                <a:spcPts val="380"/>
              </a:spcBef>
              <a:buFont typeface="Wingdings"/>
              <a:buChar char=""/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0"/>
              </a:spcBef>
              <a:buFont typeface="Wingdings"/>
              <a:buChar char=""/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the assumption of </a:t>
            </a:r>
            <a:r>
              <a:rPr lang="en-US" sz="2800" spc="5" dirty="0" smtClean="0">
                <a:latin typeface="Arial"/>
                <a:cs typeface="Arial"/>
              </a:rPr>
              <a:t>no </a:t>
            </a:r>
            <a:r>
              <a:rPr lang="en-US" sz="2800" spc="-5" dirty="0" smtClean="0">
                <a:latin typeface="Arial"/>
                <a:cs typeface="Arial"/>
              </a:rPr>
              <a:t>exact</a:t>
            </a:r>
            <a:r>
              <a:rPr lang="en-US" sz="2800" spc="-15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collinearity  </a:t>
            </a:r>
            <a:r>
              <a:rPr lang="en-US" sz="2800" spc="5" dirty="0" smtClean="0">
                <a:latin typeface="Arial"/>
                <a:cs typeface="Arial"/>
              </a:rPr>
              <a:t>among </a:t>
            </a:r>
            <a:r>
              <a:rPr lang="en-US" sz="2800" dirty="0" smtClean="0">
                <a:latin typeface="Arial"/>
                <a:cs typeface="Arial"/>
              </a:rPr>
              <a:t>the explanatory</a:t>
            </a:r>
            <a:r>
              <a:rPr lang="en-US" sz="2800" spc="-19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variables.</a:t>
            </a:r>
          </a:p>
          <a:p>
            <a:pPr marL="170180" indent="-170180">
              <a:spcBef>
                <a:spcPts val="380"/>
              </a:spcBef>
              <a:buFont typeface="Wingdings"/>
              <a:buChar char=""/>
              <a:tabLst>
                <a:tab pos="170815" algn="l"/>
              </a:tabLst>
            </a:pPr>
            <a:endParaRPr lang="en-US" sz="2800" spc="5" dirty="0">
              <a:latin typeface="Arial"/>
              <a:cs typeface="Arial"/>
            </a:endParaRPr>
          </a:p>
          <a:p>
            <a:pPr marL="170180" indent="-170180">
              <a:spcBef>
                <a:spcPts val="380"/>
              </a:spcBef>
              <a:buFont typeface="Wingdings"/>
              <a:buChar char=""/>
              <a:tabLst>
                <a:tab pos="170815" algn="l"/>
              </a:tabLst>
            </a:pPr>
            <a:r>
              <a:rPr lang="en-US" spc="5" dirty="0" smtClean="0">
                <a:latin typeface="Arial"/>
                <a:cs typeface="Arial"/>
              </a:rPr>
              <a:t>high </a:t>
            </a:r>
            <a:r>
              <a:rPr lang="en-US" dirty="0" smtClean="0">
                <a:latin typeface="Arial"/>
                <a:cs typeface="Arial"/>
              </a:rPr>
              <a:t>collinearity </a:t>
            </a:r>
            <a:r>
              <a:rPr lang="en-US" spc="5" dirty="0" smtClean="0">
                <a:latin typeface="Arial"/>
                <a:cs typeface="Arial"/>
              </a:rPr>
              <a:t>among </a:t>
            </a:r>
            <a:r>
              <a:rPr lang="en-US" dirty="0" smtClean="0">
                <a:latin typeface="Arial"/>
                <a:cs typeface="Arial"/>
              </a:rPr>
              <a:t>the  explanatory variables </a:t>
            </a:r>
            <a:r>
              <a:rPr lang="en-US" spc="5" dirty="0" smtClean="0">
                <a:latin typeface="Arial"/>
                <a:cs typeface="Arial"/>
              </a:rPr>
              <a:t>is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called  multicollinearity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5" dirty="0">
                <a:cs typeface="Calibri"/>
              </a:rPr>
              <a:t>Least Squares</a:t>
            </a:r>
            <a:r>
              <a:rPr lang="en-US" spc="-135" dirty="0">
                <a:cs typeface="Calibri"/>
              </a:rPr>
              <a:t> </a:t>
            </a:r>
            <a:r>
              <a:rPr lang="en-US" spc="-5" dirty="0" smtClean="0">
                <a:cs typeface="Calibri"/>
              </a:rPr>
              <a:t>Estimation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6" t="39760" r="33772" b="45163"/>
          <a:stretch/>
        </p:blipFill>
        <p:spPr bwMode="auto">
          <a:xfrm>
            <a:off x="1025236" y="1513609"/>
            <a:ext cx="698268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58982" y="3856304"/>
                <a:ext cx="6289964" cy="1708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Define: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320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 − </m:t>
                    </m:r>
                    <m:bar>
                      <m:barPr>
                        <m:pos m:val="top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sz="3200" b="0" i="1" smtClean="0">
                            <a:latin typeface="Cambria Math"/>
                          </a:rPr>
                          <m:t>𝑌</m:t>
                        </m:r>
                      </m:e>
                    </m:bar>
                  </m:oMath>
                </a14:m>
                <a:r>
                  <a:rPr lang="en-US" sz="3200" dirty="0" smtClean="0"/>
                  <a:t>           </a:t>
                </a:r>
              </a:p>
              <a:p>
                <a:r>
                  <a:rPr lang="en-US" sz="3200" dirty="0" smtClean="0"/>
                  <a:t>                       X</a:t>
                </a:r>
                <a:r>
                  <a:rPr lang="en-US" sz="3200" baseline="-25000" dirty="0" smtClean="0"/>
                  <a:t>t2</a:t>
                </a:r>
                <a:r>
                  <a:rPr lang="en-US" sz="3200" baseline="30000" dirty="0"/>
                  <a:t>*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 − </m:t>
                    </m:r>
                    <m:bar>
                      <m:barPr>
                        <m:pos m:val="top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m:rPr>
                            <m:nor/>
                          </m:rPr>
                          <a:rPr lang="en-US" sz="3200" dirty="0" smtClean="0"/>
                          <m:t>X</m:t>
                        </m:r>
                        <m:r>
                          <m:rPr>
                            <m:nor/>
                          </m:rPr>
                          <a:rPr lang="en-US" sz="3200" baseline="-25000" dirty="0" smtClean="0"/>
                          <m:t>2</m:t>
                        </m:r>
                      </m:e>
                    </m:bar>
                  </m:oMath>
                </a14:m>
                <a:r>
                  <a:rPr lang="en-US" sz="3200" dirty="0" smtClean="0"/>
                  <a:t>    </a:t>
                </a:r>
              </a:p>
              <a:p>
                <a:r>
                  <a:rPr lang="en-US" sz="3200" dirty="0" smtClean="0"/>
                  <a:t>                       </a:t>
                </a:r>
                <a:r>
                  <a:rPr lang="en-US" sz="3200" dirty="0" smtClean="0"/>
                  <a:t>X</a:t>
                </a:r>
                <a:r>
                  <a:rPr lang="en-US" sz="3200" baseline="-25000" dirty="0" smtClean="0"/>
                  <a:t>t3</a:t>
                </a:r>
                <a:r>
                  <a:rPr lang="en-US" sz="3200" baseline="30000" dirty="0" smtClean="0"/>
                  <a:t>*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 − </m:t>
                    </m:r>
                    <m:bar>
                      <m:barPr>
                        <m:pos m:val="top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m:rPr>
                            <m:nor/>
                          </m:rPr>
                          <a:rPr lang="en-US" sz="3200" dirty="0" smtClean="0"/>
                          <m:t>X</m:t>
                        </m:r>
                        <m:r>
                          <m:rPr>
                            <m:nor/>
                          </m:rPr>
                          <a:rPr lang="en-US" sz="3200" b="0" i="0" baseline="-25000" dirty="0" smtClean="0"/>
                          <m:t>3</m:t>
                        </m:r>
                      </m:e>
                    </m:ba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2" y="3856304"/>
                <a:ext cx="6289964" cy="1708288"/>
              </a:xfrm>
              <a:prstGeom prst="rect">
                <a:avLst/>
              </a:prstGeom>
              <a:blipFill rotWithShape="1">
                <a:blip r:embed="rId3"/>
                <a:stretch>
                  <a:fillRect l="-2519" t="-1071" b="-1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13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pc="-5" dirty="0">
                <a:cs typeface="Calibri"/>
              </a:rPr>
              <a:t>Least Squares</a:t>
            </a:r>
            <a:r>
              <a:rPr lang="en-US" spc="-130" dirty="0">
                <a:cs typeface="Calibri"/>
              </a:rPr>
              <a:t> </a:t>
            </a:r>
            <a:r>
              <a:rPr lang="en-US" spc="-10" dirty="0" smtClean="0">
                <a:cs typeface="Calibri"/>
              </a:rPr>
              <a:t>Estimators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45" t="31325" r="33527" b="34338"/>
          <a:stretch/>
        </p:blipFill>
        <p:spPr bwMode="auto">
          <a:xfrm>
            <a:off x="685800" y="1524000"/>
            <a:ext cx="7467600" cy="429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32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Example:</a:t>
            </a:r>
            <a:br>
              <a:rPr lang="en-US" smtClean="0"/>
            </a:br>
            <a:r>
              <a:rPr lang="en-US" smtClean="0"/>
              <a:t>2 Independent Variables</a:t>
            </a:r>
            <a:br>
              <a:rPr lang="en-US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1290" indent="-161290">
              <a:spcBef>
                <a:spcPts val="1430"/>
              </a:spcBef>
              <a:tabLst>
                <a:tab pos="161925" algn="l"/>
              </a:tabLst>
            </a:pPr>
            <a:r>
              <a:rPr lang="en-US" sz="2800" spc="5" dirty="0" smtClean="0">
                <a:latin typeface="Arial"/>
                <a:cs typeface="Arial"/>
              </a:rPr>
              <a:t>A </a:t>
            </a:r>
            <a:r>
              <a:rPr lang="en-US" sz="2800" dirty="0" smtClean="0">
                <a:latin typeface="Arial"/>
                <a:cs typeface="Arial"/>
              </a:rPr>
              <a:t>distributor of </a:t>
            </a:r>
            <a:r>
              <a:rPr lang="en-US" sz="2800" spc="-5" dirty="0" smtClean="0">
                <a:latin typeface="Arial"/>
                <a:cs typeface="Arial"/>
              </a:rPr>
              <a:t>frozen </a:t>
            </a:r>
            <a:r>
              <a:rPr lang="en-US" sz="2800" dirty="0" smtClean="0">
                <a:latin typeface="Arial"/>
                <a:cs typeface="Arial"/>
              </a:rPr>
              <a:t>desert pies</a:t>
            </a:r>
            <a:r>
              <a:rPr lang="en-US" sz="2800" spc="-170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wants  </a:t>
            </a:r>
            <a:r>
              <a:rPr lang="en-US" sz="2800" spc="5" dirty="0" smtClean="0">
                <a:latin typeface="Arial"/>
                <a:cs typeface="Arial"/>
              </a:rPr>
              <a:t>to </a:t>
            </a:r>
            <a:r>
              <a:rPr lang="en-US" sz="2800" spc="-5" dirty="0" smtClean="0">
                <a:latin typeface="Arial"/>
                <a:cs typeface="Arial"/>
              </a:rPr>
              <a:t>evaluate </a:t>
            </a:r>
            <a:r>
              <a:rPr lang="en-US" sz="2800" dirty="0" smtClean="0">
                <a:latin typeface="Arial"/>
                <a:cs typeface="Arial"/>
              </a:rPr>
              <a:t>factors thought </a:t>
            </a:r>
            <a:r>
              <a:rPr lang="en-US" sz="2800" spc="5" dirty="0" smtClean="0">
                <a:latin typeface="Arial"/>
                <a:cs typeface="Arial"/>
              </a:rPr>
              <a:t>to </a:t>
            </a:r>
            <a:r>
              <a:rPr lang="en-US" sz="2800" dirty="0" smtClean="0">
                <a:latin typeface="Arial"/>
                <a:cs typeface="Arial"/>
              </a:rPr>
              <a:t>influence  </a:t>
            </a:r>
            <a:r>
              <a:rPr lang="en-US" sz="2800" spc="5" dirty="0" smtClean="0">
                <a:latin typeface="Arial"/>
                <a:cs typeface="Arial"/>
              </a:rPr>
              <a:t>demand</a:t>
            </a:r>
            <a:endParaRPr lang="en-US" sz="28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30"/>
              </a:spcBef>
              <a:buFontTx/>
              <a:buChar char="-"/>
              <a:tabLst>
                <a:tab pos="16192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Dependent </a:t>
            </a:r>
            <a:r>
              <a:rPr lang="en-US" sz="2800" spc="12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variable: Pie </a:t>
            </a:r>
            <a:r>
              <a:rPr lang="en-US" sz="2800" spc="-5" dirty="0" smtClean="0">
                <a:latin typeface="Arial"/>
                <a:cs typeface="Arial"/>
              </a:rPr>
              <a:t>sales (units </a:t>
            </a:r>
            <a:r>
              <a:rPr lang="en-US" sz="2800" dirty="0" smtClean="0">
                <a:latin typeface="Arial"/>
                <a:cs typeface="Arial"/>
              </a:rPr>
              <a:t>per</a:t>
            </a:r>
            <a:r>
              <a:rPr lang="en-US" sz="2800" spc="-7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week) </a:t>
            </a:r>
          </a:p>
          <a:p>
            <a:pPr>
              <a:lnSpc>
                <a:spcPct val="100000"/>
              </a:lnSpc>
              <a:spcBef>
                <a:spcPts val="1430"/>
              </a:spcBef>
              <a:buFontTx/>
              <a:buChar char="-"/>
              <a:tabLst>
                <a:tab pos="161925" algn="l"/>
              </a:tabLst>
            </a:pPr>
            <a:r>
              <a:rPr lang="en-US" spc="-10" dirty="0" smtClean="0">
                <a:latin typeface="Arial"/>
                <a:cs typeface="Arial"/>
              </a:rPr>
              <a:t>Independent </a:t>
            </a:r>
            <a:r>
              <a:rPr lang="en-US" dirty="0" smtClean="0">
                <a:latin typeface="Arial"/>
                <a:cs typeface="Arial"/>
              </a:rPr>
              <a:t>variables:  </a:t>
            </a:r>
            <a:r>
              <a:rPr lang="en-US" spc="-5" dirty="0" smtClean="0">
                <a:latin typeface="Arial"/>
                <a:cs typeface="Arial"/>
              </a:rPr>
              <a:t>Price </a:t>
            </a:r>
            <a:r>
              <a:rPr lang="en-US" spc="-10" dirty="0" smtClean="0">
                <a:latin typeface="Arial"/>
                <a:cs typeface="Arial"/>
              </a:rPr>
              <a:t>(in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$)</a:t>
            </a:r>
            <a:endParaRPr lang="en-US" dirty="0" smtClean="0">
              <a:latin typeface="Arial"/>
              <a:cs typeface="Arial"/>
            </a:endParaRPr>
          </a:p>
          <a:p>
            <a:pPr marL="0" lvl="1" indent="0">
              <a:lnSpc>
                <a:spcPct val="100000"/>
              </a:lnSpc>
              <a:spcBef>
                <a:spcPts val="334"/>
              </a:spcBef>
              <a:buNone/>
              <a:tabLst>
                <a:tab pos="347980" algn="l"/>
              </a:tabLst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                        </a:t>
            </a:r>
            <a:r>
              <a:rPr lang="en-US" dirty="0" smtClean="0">
                <a:latin typeface="Arial"/>
                <a:cs typeface="Arial"/>
              </a:rPr>
              <a:t>                     Advertising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($100’s)</a:t>
            </a:r>
          </a:p>
          <a:p>
            <a:pPr marL="0" lvl="1" indent="0">
              <a:lnSpc>
                <a:spcPct val="100000"/>
              </a:lnSpc>
              <a:spcBef>
                <a:spcPts val="334"/>
              </a:spcBef>
              <a:buNone/>
              <a:tabLst>
                <a:tab pos="347980" algn="l"/>
              </a:tabLst>
            </a:pPr>
            <a:r>
              <a:rPr lang="en-US" dirty="0" smtClean="0">
                <a:latin typeface="Arial"/>
                <a:cs typeface="Arial"/>
              </a:rPr>
              <a:t>  </a:t>
            </a:r>
          </a:p>
          <a:p>
            <a:pPr marL="161290" indent="-161290">
              <a:lnSpc>
                <a:spcPts val="1905"/>
              </a:lnSpc>
              <a:spcBef>
                <a:spcPts val="965"/>
              </a:spcBef>
              <a:tabLst>
                <a:tab pos="161925" algn="l"/>
              </a:tabLst>
            </a:pPr>
            <a:r>
              <a:rPr lang="en-US" sz="2800" dirty="0" smtClean="0">
                <a:latin typeface="Arial"/>
                <a:cs typeface="Arial"/>
              </a:rPr>
              <a:t>Data </a:t>
            </a:r>
            <a:r>
              <a:rPr lang="en-US" sz="2800" spc="-5" dirty="0" smtClean="0">
                <a:latin typeface="Arial"/>
                <a:cs typeface="Arial"/>
              </a:rPr>
              <a:t>are </a:t>
            </a:r>
            <a:r>
              <a:rPr lang="en-US" sz="2800" dirty="0" smtClean="0">
                <a:latin typeface="Arial"/>
                <a:cs typeface="Arial"/>
              </a:rPr>
              <a:t>collected for 15</a:t>
            </a:r>
            <a:r>
              <a:rPr lang="en-US" sz="2800" spc="-170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weeks</a:t>
            </a:r>
            <a:endParaRPr lang="en-US" sz="28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5" dirty="0" smtClean="0">
                <a:latin typeface="Arial"/>
                <a:cs typeface="Arial"/>
              </a:rPr>
              <a:t>Pie Sales</a:t>
            </a:r>
            <a:r>
              <a:rPr lang="en-US" spc="-7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Example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96" t="35036" r="32264" b="31410"/>
          <a:stretch/>
        </p:blipFill>
        <p:spPr bwMode="auto">
          <a:xfrm>
            <a:off x="685800" y="1451097"/>
            <a:ext cx="7620000" cy="459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77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pc="-10" dirty="0" smtClean="0">
                <a:latin typeface="Arial"/>
                <a:cs typeface="Arial"/>
              </a:rPr>
              <a:t>Multiple </a:t>
            </a:r>
            <a:r>
              <a:rPr lang="en-US" sz="4000" dirty="0" smtClean="0">
                <a:latin typeface="Arial"/>
                <a:cs typeface="Arial"/>
              </a:rPr>
              <a:t>Regression</a:t>
            </a:r>
            <a:r>
              <a:rPr lang="en-US" sz="4000" spc="-30" dirty="0" smtClean="0">
                <a:latin typeface="Arial"/>
                <a:cs typeface="Arial"/>
              </a:rPr>
              <a:t> </a:t>
            </a:r>
            <a:r>
              <a:rPr lang="en-US" sz="4000" dirty="0" smtClean="0">
                <a:latin typeface="Arial"/>
                <a:cs typeface="Arial"/>
              </a:rPr>
              <a:t>Output</a:t>
            </a:r>
            <a:endParaRPr 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48" t="20185" r="33226" b="51156"/>
          <a:stretch/>
        </p:blipFill>
        <p:spPr bwMode="auto">
          <a:xfrm>
            <a:off x="457200" y="1447799"/>
            <a:ext cx="8305800" cy="402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48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pc="5" dirty="0" smtClean="0">
                <a:latin typeface="Arial"/>
                <a:cs typeface="Arial"/>
              </a:rPr>
              <a:t>The </a:t>
            </a:r>
            <a:r>
              <a:rPr lang="en-US" sz="3600" spc="-10" dirty="0" smtClean="0">
                <a:latin typeface="Arial"/>
                <a:cs typeface="Arial"/>
              </a:rPr>
              <a:t>Multiple </a:t>
            </a:r>
            <a:r>
              <a:rPr lang="en-US" sz="3600" dirty="0" smtClean="0">
                <a:latin typeface="Arial"/>
                <a:cs typeface="Arial"/>
              </a:rPr>
              <a:t>Regression  Equation</a:t>
            </a:r>
            <a:endParaRPr lang="en-US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9" t="41768" r="33102" b="26661"/>
          <a:stretch/>
        </p:blipFill>
        <p:spPr bwMode="auto">
          <a:xfrm>
            <a:off x="457200" y="1447800"/>
            <a:ext cx="8328542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92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626</Words>
  <Application>Microsoft Office PowerPoint</Application>
  <PresentationFormat>On-screen Show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Econometrics </vt:lpstr>
      <vt:lpstr>Multiple Regression  Equation</vt:lpstr>
      <vt:lpstr>Assumptions of multiple linear  regression</vt:lpstr>
      <vt:lpstr>Least Squares Estimation</vt:lpstr>
      <vt:lpstr>Least Squares Estimators</vt:lpstr>
      <vt:lpstr>Example: 2 Independent Variables </vt:lpstr>
      <vt:lpstr>Pie Sales Example</vt:lpstr>
      <vt:lpstr>Multiple Regression Output</vt:lpstr>
      <vt:lpstr>The Multiple Regression  Equation</vt:lpstr>
      <vt:lpstr>Interpreting the coefficients</vt:lpstr>
      <vt:lpstr>Error Variance Estimation</vt:lpstr>
      <vt:lpstr>Variances</vt:lpstr>
      <vt:lpstr>Variance Decomposition</vt:lpstr>
      <vt:lpstr>Coefficient of  Multiple Determination</vt:lpstr>
      <vt:lpstr>R-sq and Adjusted R-sq</vt:lpstr>
      <vt:lpstr>Adjusted R2</vt:lpstr>
      <vt:lpstr>Adjusted R2</vt:lpstr>
      <vt:lpstr>Adjusted R2  </vt:lpstr>
      <vt:lpstr>Are Individual Variables  Significant?</vt:lpstr>
      <vt:lpstr>Test the overall significance of the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Econometrics</dc:title>
  <dc:creator>Mohammad Hattawy</dc:creator>
  <cp:lastModifiedBy>Mohammad Hattawy</cp:lastModifiedBy>
  <cp:revision>7</cp:revision>
  <dcterms:created xsi:type="dcterms:W3CDTF">2015-11-04T06:31:05Z</dcterms:created>
  <dcterms:modified xsi:type="dcterms:W3CDTF">2015-11-04T07:23:51Z</dcterms:modified>
</cp:coreProperties>
</file>