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1" r:id="rId3"/>
    <p:sldId id="266" r:id="rId4"/>
    <p:sldId id="262" r:id="rId5"/>
    <p:sldId id="257" r:id="rId6"/>
    <p:sldId id="258" r:id="rId7"/>
    <p:sldId id="259" r:id="rId8"/>
    <p:sldId id="260" r:id="rId9"/>
    <p:sldId id="263" r:id="rId10"/>
    <p:sldId id="264"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C79FC6-D026-4D89-9E75-DBEBA9F521F0}" type="doc">
      <dgm:prSet loTypeId="urn:diagrams.loki3.com/VaryingWidthList" loCatId="list" qsTypeId="urn:microsoft.com/office/officeart/2005/8/quickstyle/simple1" qsCatId="simple" csTypeId="urn:microsoft.com/office/officeart/2005/8/colors/colorful1" csCatId="colorful" phldr="1"/>
      <dgm:spPr/>
    </dgm:pt>
    <dgm:pt modelId="{85EA08CA-FB09-4768-B287-8A695E60141A}">
      <dgm:prSet phldrT="[Text]" custT="1"/>
      <dgm:spPr/>
      <dgm:t>
        <a:bodyPr/>
        <a:lstStyle/>
        <a:p>
          <a:r>
            <a:rPr lang="en-US" sz="2000" dirty="0" smtClean="0"/>
            <a:t>5.22 billion unique mobile users worldwide</a:t>
          </a:r>
          <a:endParaRPr lang="en-US" sz="2000" dirty="0"/>
        </a:p>
      </dgm:t>
    </dgm:pt>
    <dgm:pt modelId="{5EF08126-717F-4B52-9007-252289787D22}" type="parTrans" cxnId="{0192E728-B2DA-45AA-AD88-F6A271A378E7}">
      <dgm:prSet/>
      <dgm:spPr/>
      <dgm:t>
        <a:bodyPr/>
        <a:lstStyle/>
        <a:p>
          <a:endParaRPr lang="en-US"/>
        </a:p>
      </dgm:t>
    </dgm:pt>
    <dgm:pt modelId="{25D701C9-85A7-4E4D-9DEB-9A1A61DB2EBE}" type="sibTrans" cxnId="{0192E728-B2DA-45AA-AD88-F6A271A378E7}">
      <dgm:prSet/>
      <dgm:spPr/>
      <dgm:t>
        <a:bodyPr/>
        <a:lstStyle/>
        <a:p>
          <a:endParaRPr lang="en-US"/>
        </a:p>
      </dgm:t>
    </dgm:pt>
    <dgm:pt modelId="{5D66665A-CE50-49DE-87DC-093CD52A99BC}">
      <dgm:prSet phldrT="[Text]" custT="1"/>
      <dgm:spPr/>
      <dgm:t>
        <a:bodyPr/>
        <a:lstStyle/>
        <a:p>
          <a:r>
            <a:rPr lang="en-US" sz="2400" dirty="0" smtClean="0"/>
            <a:t>218 billion apps downloaded in 2020</a:t>
          </a:r>
          <a:endParaRPr lang="en-US" sz="2400" dirty="0"/>
        </a:p>
      </dgm:t>
    </dgm:pt>
    <dgm:pt modelId="{C06618FF-5AC9-4272-84B3-3AA4A8387801}" type="parTrans" cxnId="{B4590ED6-1106-4367-9F24-97D2793D77E2}">
      <dgm:prSet/>
      <dgm:spPr/>
      <dgm:t>
        <a:bodyPr/>
        <a:lstStyle/>
        <a:p>
          <a:endParaRPr lang="en-US"/>
        </a:p>
      </dgm:t>
    </dgm:pt>
    <dgm:pt modelId="{C7CFE660-5221-4D7E-9AD9-09B1D724F7B4}" type="sibTrans" cxnId="{B4590ED6-1106-4367-9F24-97D2793D77E2}">
      <dgm:prSet/>
      <dgm:spPr/>
      <dgm:t>
        <a:bodyPr/>
        <a:lstStyle/>
        <a:p>
          <a:endParaRPr lang="en-US"/>
        </a:p>
      </dgm:t>
    </dgm:pt>
    <dgm:pt modelId="{DA908362-D6E0-471C-AFB8-3A2D20ED3AFB}">
      <dgm:prSet phldrT="[Text]" custT="1"/>
      <dgm:spPr/>
      <dgm:t>
        <a:bodyPr/>
        <a:lstStyle/>
        <a:p>
          <a:r>
            <a:rPr lang="en-US" sz="2400" dirty="0" smtClean="0"/>
            <a:t>Estimates predict 258 billion downloads in 2022</a:t>
          </a:r>
          <a:endParaRPr lang="en-US" sz="2400" dirty="0"/>
        </a:p>
      </dgm:t>
    </dgm:pt>
    <dgm:pt modelId="{B982013B-0D72-4B9A-8C81-B33EAE48B656}" type="parTrans" cxnId="{FEA47954-4922-420C-8BF6-4B736D9F32B9}">
      <dgm:prSet/>
      <dgm:spPr/>
      <dgm:t>
        <a:bodyPr/>
        <a:lstStyle/>
        <a:p>
          <a:endParaRPr lang="en-US"/>
        </a:p>
      </dgm:t>
    </dgm:pt>
    <dgm:pt modelId="{CABFB6F1-3A66-42B6-9D50-4E8808A18B5D}" type="sibTrans" cxnId="{FEA47954-4922-420C-8BF6-4B736D9F32B9}">
      <dgm:prSet/>
      <dgm:spPr/>
      <dgm:t>
        <a:bodyPr/>
        <a:lstStyle/>
        <a:p>
          <a:endParaRPr lang="en-US"/>
        </a:p>
      </dgm:t>
    </dgm:pt>
    <dgm:pt modelId="{363FA1D2-0880-4192-9895-8D273CA435F7}" type="pres">
      <dgm:prSet presAssocID="{7EC79FC6-D026-4D89-9E75-DBEBA9F521F0}" presName="Name0" presStyleCnt="0">
        <dgm:presLayoutVars>
          <dgm:resizeHandles/>
        </dgm:presLayoutVars>
      </dgm:prSet>
      <dgm:spPr/>
    </dgm:pt>
    <dgm:pt modelId="{3045D88E-8E65-418E-B424-FE61D66E6894}" type="pres">
      <dgm:prSet presAssocID="{85EA08CA-FB09-4768-B287-8A695E60141A}" presName="text" presStyleLbl="node1" presStyleIdx="0" presStyleCnt="3" custScaleX="153999" custScaleY="19733">
        <dgm:presLayoutVars>
          <dgm:bulletEnabled val="1"/>
        </dgm:presLayoutVars>
      </dgm:prSet>
      <dgm:spPr/>
      <dgm:t>
        <a:bodyPr/>
        <a:lstStyle/>
        <a:p>
          <a:endParaRPr lang="en-US"/>
        </a:p>
      </dgm:t>
    </dgm:pt>
    <dgm:pt modelId="{88770241-156D-4224-B064-0111B33AC9DC}" type="pres">
      <dgm:prSet presAssocID="{25D701C9-85A7-4E4D-9DEB-9A1A61DB2EBE}" presName="space" presStyleCnt="0"/>
      <dgm:spPr/>
    </dgm:pt>
    <dgm:pt modelId="{209C1EB5-F376-433F-8955-52DE106635E5}" type="pres">
      <dgm:prSet presAssocID="{5D66665A-CE50-49DE-87DC-093CD52A99BC}" presName="text" presStyleLbl="node1" presStyleIdx="1" presStyleCnt="3" custScaleX="105061" custScaleY="16733">
        <dgm:presLayoutVars>
          <dgm:bulletEnabled val="1"/>
        </dgm:presLayoutVars>
      </dgm:prSet>
      <dgm:spPr/>
      <dgm:t>
        <a:bodyPr/>
        <a:lstStyle/>
        <a:p>
          <a:endParaRPr lang="en-US"/>
        </a:p>
      </dgm:t>
    </dgm:pt>
    <dgm:pt modelId="{2507FD77-8C2B-40C0-B501-F7ABE4C583B7}" type="pres">
      <dgm:prSet presAssocID="{C7CFE660-5221-4D7E-9AD9-09B1D724F7B4}" presName="space" presStyleCnt="0"/>
      <dgm:spPr/>
    </dgm:pt>
    <dgm:pt modelId="{AD06AA32-1D93-4D0B-8B73-1742EFADA4B8}" type="pres">
      <dgm:prSet presAssocID="{DA908362-D6E0-471C-AFB8-3A2D20ED3AFB}" presName="text" presStyleLbl="node1" presStyleIdx="2" presStyleCnt="3" custScaleX="156804" custScaleY="22385">
        <dgm:presLayoutVars>
          <dgm:bulletEnabled val="1"/>
        </dgm:presLayoutVars>
      </dgm:prSet>
      <dgm:spPr/>
      <dgm:t>
        <a:bodyPr/>
        <a:lstStyle/>
        <a:p>
          <a:endParaRPr lang="en-US"/>
        </a:p>
      </dgm:t>
    </dgm:pt>
  </dgm:ptLst>
  <dgm:cxnLst>
    <dgm:cxn modelId="{53A2A1B6-4203-4604-A98A-746125F95A51}" type="presOf" srcId="{7EC79FC6-D026-4D89-9E75-DBEBA9F521F0}" destId="{363FA1D2-0880-4192-9895-8D273CA435F7}" srcOrd="0" destOrd="0" presId="urn:diagrams.loki3.com/VaryingWidthList"/>
    <dgm:cxn modelId="{FEA47954-4922-420C-8BF6-4B736D9F32B9}" srcId="{7EC79FC6-D026-4D89-9E75-DBEBA9F521F0}" destId="{DA908362-D6E0-471C-AFB8-3A2D20ED3AFB}" srcOrd="2" destOrd="0" parTransId="{B982013B-0D72-4B9A-8C81-B33EAE48B656}" sibTransId="{CABFB6F1-3A66-42B6-9D50-4E8808A18B5D}"/>
    <dgm:cxn modelId="{77E13801-0193-4846-82CF-5C78B8D0AC5C}" type="presOf" srcId="{5D66665A-CE50-49DE-87DC-093CD52A99BC}" destId="{209C1EB5-F376-433F-8955-52DE106635E5}" srcOrd="0" destOrd="0" presId="urn:diagrams.loki3.com/VaryingWidthList"/>
    <dgm:cxn modelId="{0192E728-B2DA-45AA-AD88-F6A271A378E7}" srcId="{7EC79FC6-D026-4D89-9E75-DBEBA9F521F0}" destId="{85EA08CA-FB09-4768-B287-8A695E60141A}" srcOrd="0" destOrd="0" parTransId="{5EF08126-717F-4B52-9007-252289787D22}" sibTransId="{25D701C9-85A7-4E4D-9DEB-9A1A61DB2EBE}"/>
    <dgm:cxn modelId="{B4590ED6-1106-4367-9F24-97D2793D77E2}" srcId="{7EC79FC6-D026-4D89-9E75-DBEBA9F521F0}" destId="{5D66665A-CE50-49DE-87DC-093CD52A99BC}" srcOrd="1" destOrd="0" parTransId="{C06618FF-5AC9-4272-84B3-3AA4A8387801}" sibTransId="{C7CFE660-5221-4D7E-9AD9-09B1D724F7B4}"/>
    <dgm:cxn modelId="{3C859340-F9FA-4081-BDBF-A25FDC1FB51D}" type="presOf" srcId="{DA908362-D6E0-471C-AFB8-3A2D20ED3AFB}" destId="{AD06AA32-1D93-4D0B-8B73-1742EFADA4B8}" srcOrd="0" destOrd="0" presId="urn:diagrams.loki3.com/VaryingWidthList"/>
    <dgm:cxn modelId="{81150677-E331-4F16-B637-7A31D7EF85CB}" type="presOf" srcId="{85EA08CA-FB09-4768-B287-8A695E60141A}" destId="{3045D88E-8E65-418E-B424-FE61D66E6894}" srcOrd="0" destOrd="0" presId="urn:diagrams.loki3.com/VaryingWidthList"/>
    <dgm:cxn modelId="{32E7C2FF-080A-4E56-A650-F4F91532557C}" type="presParOf" srcId="{363FA1D2-0880-4192-9895-8D273CA435F7}" destId="{3045D88E-8E65-418E-B424-FE61D66E6894}" srcOrd="0" destOrd="0" presId="urn:diagrams.loki3.com/VaryingWidthList"/>
    <dgm:cxn modelId="{FAE3BD7A-3D05-4525-AEF5-83295EADD27B}" type="presParOf" srcId="{363FA1D2-0880-4192-9895-8D273CA435F7}" destId="{88770241-156D-4224-B064-0111B33AC9DC}" srcOrd="1" destOrd="0" presId="urn:diagrams.loki3.com/VaryingWidthList"/>
    <dgm:cxn modelId="{9B64ABAA-6071-4022-B476-D571A1935E5F}" type="presParOf" srcId="{363FA1D2-0880-4192-9895-8D273CA435F7}" destId="{209C1EB5-F376-433F-8955-52DE106635E5}" srcOrd="2" destOrd="0" presId="urn:diagrams.loki3.com/VaryingWidthList"/>
    <dgm:cxn modelId="{53398869-A423-47D8-909D-F547BCB8D19B}" type="presParOf" srcId="{363FA1D2-0880-4192-9895-8D273CA435F7}" destId="{2507FD77-8C2B-40C0-B501-F7ABE4C583B7}" srcOrd="3" destOrd="0" presId="urn:diagrams.loki3.com/VaryingWidthList"/>
    <dgm:cxn modelId="{D629F5A3-964F-4636-B83F-1123171FAE6C}" type="presParOf" srcId="{363FA1D2-0880-4192-9895-8D273CA435F7}" destId="{AD06AA32-1D93-4D0B-8B73-1742EFADA4B8}"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5D88E-8E65-418E-B424-FE61D66E6894}">
      <dsp:nvSpPr>
        <dsp:cNvPr id="0" name=""/>
        <dsp:cNvSpPr/>
      </dsp:nvSpPr>
      <dsp:spPr>
        <a:xfrm>
          <a:off x="2678008" y="843930"/>
          <a:ext cx="2771982" cy="106926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t>5.22 billion unique mobile users worldwide</a:t>
          </a:r>
          <a:endParaRPr lang="en-US" sz="2000" kern="1200" dirty="0"/>
        </a:p>
      </dsp:txBody>
      <dsp:txXfrm>
        <a:off x="2678008" y="843930"/>
        <a:ext cx="2771982" cy="1069265"/>
      </dsp:txXfrm>
    </dsp:sp>
    <dsp:sp modelId="{209C1EB5-F376-433F-8955-52DE106635E5}">
      <dsp:nvSpPr>
        <dsp:cNvPr id="0" name=""/>
        <dsp:cNvSpPr/>
      </dsp:nvSpPr>
      <dsp:spPr>
        <a:xfrm>
          <a:off x="2669315" y="2184129"/>
          <a:ext cx="2789369" cy="90670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t>218 billion apps downloaded in 2020</a:t>
          </a:r>
          <a:endParaRPr lang="en-US" sz="2400" kern="1200" dirty="0"/>
        </a:p>
      </dsp:txBody>
      <dsp:txXfrm>
        <a:off x="2669315" y="2184129"/>
        <a:ext cx="2789369" cy="906705"/>
      </dsp:txXfrm>
    </dsp:sp>
    <dsp:sp modelId="{AD06AA32-1D93-4D0B-8B73-1742EFADA4B8}">
      <dsp:nvSpPr>
        <dsp:cNvPr id="0" name=""/>
        <dsp:cNvSpPr/>
      </dsp:nvSpPr>
      <dsp:spPr>
        <a:xfrm>
          <a:off x="2123550" y="3361768"/>
          <a:ext cx="3880899" cy="121296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t>Estimates predict 258 billion downloads in 2022</a:t>
          </a:r>
          <a:endParaRPr lang="en-US" sz="2400" kern="1200" dirty="0"/>
        </a:p>
      </dsp:txBody>
      <dsp:txXfrm>
        <a:off x="2123550" y="3361768"/>
        <a:ext cx="3880899" cy="1212968"/>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762F0A-439A-4800-BFBD-D1C4FE9AB893}" type="datetimeFigureOut">
              <a:rPr lang="en-US" smtClean="0"/>
              <a:t>12-Sep-23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D40B84-E39C-49F6-921D-98759C1E2582}" type="slidenum">
              <a:rPr lang="en-US" smtClean="0"/>
              <a:t>‹#›</a:t>
            </a:fld>
            <a:endParaRPr lang="en-US"/>
          </a:p>
        </p:txBody>
      </p:sp>
    </p:spTree>
    <p:extLst>
      <p:ext uri="{BB962C8B-B14F-4D97-AF65-F5344CB8AC3E}">
        <p14:creationId xmlns:p14="http://schemas.microsoft.com/office/powerpoint/2010/main" val="2651365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9A349B-3BD3-491D-89F3-958A0BB622BC}" type="datetime1">
              <a:rPr lang="en-US" smtClean="0"/>
              <a:t>12-Sep-23</a:t>
            </a:fld>
            <a:endParaRPr lang="en-US"/>
          </a:p>
        </p:txBody>
      </p:sp>
      <p:sp>
        <p:nvSpPr>
          <p:cNvPr id="5" name="Footer Placeholder 4"/>
          <p:cNvSpPr>
            <a:spLocks noGrp="1"/>
          </p:cNvSpPr>
          <p:nvPr>
            <p:ph type="ftr" sz="quarter" idx="11"/>
          </p:nvPr>
        </p:nvSpPr>
        <p:spPr/>
        <p:txBody>
          <a:bodyPr/>
          <a:lstStyle/>
          <a:p>
            <a:r>
              <a:rPr lang="en-US" smtClean="0"/>
              <a:t>Samer</a:t>
            </a:r>
            <a:endParaRPr lang="en-US"/>
          </a:p>
        </p:txBody>
      </p:sp>
      <p:sp>
        <p:nvSpPr>
          <p:cNvPr id="6" name="Slide Number Placeholder 5"/>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256718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AF3A5C-8CAC-4253-AC12-ED449D4CE7E2}" type="datetime1">
              <a:rPr lang="en-US" smtClean="0"/>
              <a:t>12-Sep-23</a:t>
            </a:fld>
            <a:endParaRPr lang="en-US"/>
          </a:p>
        </p:txBody>
      </p:sp>
      <p:sp>
        <p:nvSpPr>
          <p:cNvPr id="5" name="Footer Placeholder 4"/>
          <p:cNvSpPr>
            <a:spLocks noGrp="1"/>
          </p:cNvSpPr>
          <p:nvPr>
            <p:ph type="ftr" sz="quarter" idx="11"/>
          </p:nvPr>
        </p:nvSpPr>
        <p:spPr/>
        <p:txBody>
          <a:bodyPr/>
          <a:lstStyle/>
          <a:p>
            <a:r>
              <a:rPr lang="en-US" smtClean="0"/>
              <a:t>Samer</a:t>
            </a:r>
            <a:endParaRPr lang="en-US"/>
          </a:p>
        </p:txBody>
      </p:sp>
      <p:sp>
        <p:nvSpPr>
          <p:cNvPr id="6" name="Slide Number Placeholder 5"/>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19835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00A0A-85DE-4E6D-9E8D-071C7A970C1C}" type="datetime1">
              <a:rPr lang="en-US" smtClean="0"/>
              <a:t>12-Sep-23</a:t>
            </a:fld>
            <a:endParaRPr lang="en-US"/>
          </a:p>
        </p:txBody>
      </p:sp>
      <p:sp>
        <p:nvSpPr>
          <p:cNvPr id="5" name="Footer Placeholder 4"/>
          <p:cNvSpPr>
            <a:spLocks noGrp="1"/>
          </p:cNvSpPr>
          <p:nvPr>
            <p:ph type="ftr" sz="quarter" idx="11"/>
          </p:nvPr>
        </p:nvSpPr>
        <p:spPr/>
        <p:txBody>
          <a:bodyPr/>
          <a:lstStyle/>
          <a:p>
            <a:r>
              <a:rPr lang="en-US" smtClean="0"/>
              <a:t>Samer</a:t>
            </a:r>
            <a:endParaRPr lang="en-US"/>
          </a:p>
        </p:txBody>
      </p:sp>
      <p:sp>
        <p:nvSpPr>
          <p:cNvPr id="6" name="Slide Number Placeholder 5"/>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4176444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5071B2-CD8E-4BB7-8E68-A84D9ABECC47}" type="datetime1">
              <a:rPr lang="en-US" smtClean="0"/>
              <a:t>12-Sep-23</a:t>
            </a:fld>
            <a:endParaRPr lang="en-US"/>
          </a:p>
        </p:txBody>
      </p:sp>
      <p:sp>
        <p:nvSpPr>
          <p:cNvPr id="5" name="Footer Placeholder 4"/>
          <p:cNvSpPr>
            <a:spLocks noGrp="1"/>
          </p:cNvSpPr>
          <p:nvPr>
            <p:ph type="ftr" sz="quarter" idx="11"/>
          </p:nvPr>
        </p:nvSpPr>
        <p:spPr/>
        <p:txBody>
          <a:bodyPr/>
          <a:lstStyle/>
          <a:p>
            <a:r>
              <a:rPr lang="en-US" smtClean="0"/>
              <a:t>Samer</a:t>
            </a:r>
            <a:endParaRPr lang="en-US"/>
          </a:p>
        </p:txBody>
      </p:sp>
      <p:sp>
        <p:nvSpPr>
          <p:cNvPr id="6" name="Slide Number Placeholder 5"/>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617512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45EA28-5EF0-4ECD-A93B-E7E791D53162}" type="datetime1">
              <a:rPr lang="en-US" smtClean="0"/>
              <a:t>12-Sep-23</a:t>
            </a:fld>
            <a:endParaRPr lang="en-US"/>
          </a:p>
        </p:txBody>
      </p:sp>
      <p:sp>
        <p:nvSpPr>
          <p:cNvPr id="5" name="Footer Placeholder 4"/>
          <p:cNvSpPr>
            <a:spLocks noGrp="1"/>
          </p:cNvSpPr>
          <p:nvPr>
            <p:ph type="ftr" sz="quarter" idx="11"/>
          </p:nvPr>
        </p:nvSpPr>
        <p:spPr/>
        <p:txBody>
          <a:bodyPr/>
          <a:lstStyle/>
          <a:p>
            <a:r>
              <a:rPr lang="en-US" smtClean="0"/>
              <a:t>Samer</a:t>
            </a:r>
            <a:endParaRPr lang="en-US"/>
          </a:p>
        </p:txBody>
      </p:sp>
      <p:sp>
        <p:nvSpPr>
          <p:cNvPr id="6" name="Slide Number Placeholder 5"/>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3315013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8C27BB-3953-4C5F-A1E4-7F7E47B20ABF}" type="datetime1">
              <a:rPr lang="en-US" smtClean="0"/>
              <a:t>12-Sep-23</a:t>
            </a:fld>
            <a:endParaRPr lang="en-US"/>
          </a:p>
        </p:txBody>
      </p:sp>
      <p:sp>
        <p:nvSpPr>
          <p:cNvPr id="6" name="Footer Placeholder 5"/>
          <p:cNvSpPr>
            <a:spLocks noGrp="1"/>
          </p:cNvSpPr>
          <p:nvPr>
            <p:ph type="ftr" sz="quarter" idx="11"/>
          </p:nvPr>
        </p:nvSpPr>
        <p:spPr/>
        <p:txBody>
          <a:bodyPr/>
          <a:lstStyle/>
          <a:p>
            <a:r>
              <a:rPr lang="en-US" smtClean="0"/>
              <a:t>Samer</a:t>
            </a:r>
            <a:endParaRPr lang="en-US"/>
          </a:p>
        </p:txBody>
      </p:sp>
      <p:sp>
        <p:nvSpPr>
          <p:cNvPr id="7" name="Slide Number Placeholder 6"/>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2722671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3BD69-4BDF-4E49-A76B-42838787C72E}" type="datetime1">
              <a:rPr lang="en-US" smtClean="0"/>
              <a:t>12-Sep-23</a:t>
            </a:fld>
            <a:endParaRPr lang="en-US"/>
          </a:p>
        </p:txBody>
      </p:sp>
      <p:sp>
        <p:nvSpPr>
          <p:cNvPr id="8" name="Footer Placeholder 7"/>
          <p:cNvSpPr>
            <a:spLocks noGrp="1"/>
          </p:cNvSpPr>
          <p:nvPr>
            <p:ph type="ftr" sz="quarter" idx="11"/>
          </p:nvPr>
        </p:nvSpPr>
        <p:spPr/>
        <p:txBody>
          <a:bodyPr/>
          <a:lstStyle/>
          <a:p>
            <a:r>
              <a:rPr lang="en-US" smtClean="0"/>
              <a:t>Samer</a:t>
            </a:r>
            <a:endParaRPr lang="en-US"/>
          </a:p>
        </p:txBody>
      </p:sp>
      <p:sp>
        <p:nvSpPr>
          <p:cNvPr id="9" name="Slide Number Placeholder 8"/>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145739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0EDB2A-6106-4A06-B6B7-63D539A1A583}" type="datetime1">
              <a:rPr lang="en-US" smtClean="0"/>
              <a:t>12-Sep-23</a:t>
            </a:fld>
            <a:endParaRPr lang="en-US"/>
          </a:p>
        </p:txBody>
      </p:sp>
      <p:sp>
        <p:nvSpPr>
          <p:cNvPr id="4" name="Footer Placeholder 3"/>
          <p:cNvSpPr>
            <a:spLocks noGrp="1"/>
          </p:cNvSpPr>
          <p:nvPr>
            <p:ph type="ftr" sz="quarter" idx="11"/>
          </p:nvPr>
        </p:nvSpPr>
        <p:spPr/>
        <p:txBody>
          <a:bodyPr/>
          <a:lstStyle/>
          <a:p>
            <a:r>
              <a:rPr lang="en-US" smtClean="0"/>
              <a:t>Samer</a:t>
            </a:r>
            <a:endParaRPr lang="en-US"/>
          </a:p>
        </p:txBody>
      </p:sp>
      <p:sp>
        <p:nvSpPr>
          <p:cNvPr id="5" name="Slide Number Placeholder 4"/>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195133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B9EA9-0F18-4A12-9F56-49DD347DC7C4}" type="datetime1">
              <a:rPr lang="en-US" smtClean="0"/>
              <a:t>12-Sep-23</a:t>
            </a:fld>
            <a:endParaRPr lang="en-US"/>
          </a:p>
        </p:txBody>
      </p:sp>
      <p:sp>
        <p:nvSpPr>
          <p:cNvPr id="3" name="Footer Placeholder 2"/>
          <p:cNvSpPr>
            <a:spLocks noGrp="1"/>
          </p:cNvSpPr>
          <p:nvPr>
            <p:ph type="ftr" sz="quarter" idx="11"/>
          </p:nvPr>
        </p:nvSpPr>
        <p:spPr/>
        <p:txBody>
          <a:bodyPr/>
          <a:lstStyle/>
          <a:p>
            <a:r>
              <a:rPr lang="en-US" smtClean="0"/>
              <a:t>Samer</a:t>
            </a:r>
            <a:endParaRPr lang="en-US"/>
          </a:p>
        </p:txBody>
      </p:sp>
      <p:sp>
        <p:nvSpPr>
          <p:cNvPr id="4" name="Slide Number Placeholder 3"/>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3664302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D261E-4A3F-4002-AA5B-020208A6762C}" type="datetime1">
              <a:rPr lang="en-US" smtClean="0"/>
              <a:t>12-Sep-23</a:t>
            </a:fld>
            <a:endParaRPr lang="en-US"/>
          </a:p>
        </p:txBody>
      </p:sp>
      <p:sp>
        <p:nvSpPr>
          <p:cNvPr id="6" name="Footer Placeholder 5"/>
          <p:cNvSpPr>
            <a:spLocks noGrp="1"/>
          </p:cNvSpPr>
          <p:nvPr>
            <p:ph type="ftr" sz="quarter" idx="11"/>
          </p:nvPr>
        </p:nvSpPr>
        <p:spPr/>
        <p:txBody>
          <a:bodyPr/>
          <a:lstStyle/>
          <a:p>
            <a:r>
              <a:rPr lang="en-US" smtClean="0"/>
              <a:t>Samer</a:t>
            </a:r>
            <a:endParaRPr lang="en-US"/>
          </a:p>
        </p:txBody>
      </p:sp>
      <p:sp>
        <p:nvSpPr>
          <p:cNvPr id="7" name="Slide Number Placeholder 6"/>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205052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6F7DD8-5CC7-4F7A-8CE5-F9F65EB33E37}" type="datetime1">
              <a:rPr lang="en-US" smtClean="0"/>
              <a:t>12-Sep-23</a:t>
            </a:fld>
            <a:endParaRPr lang="en-US"/>
          </a:p>
        </p:txBody>
      </p:sp>
      <p:sp>
        <p:nvSpPr>
          <p:cNvPr id="6" name="Footer Placeholder 5"/>
          <p:cNvSpPr>
            <a:spLocks noGrp="1"/>
          </p:cNvSpPr>
          <p:nvPr>
            <p:ph type="ftr" sz="quarter" idx="11"/>
          </p:nvPr>
        </p:nvSpPr>
        <p:spPr/>
        <p:txBody>
          <a:bodyPr/>
          <a:lstStyle/>
          <a:p>
            <a:r>
              <a:rPr lang="en-US" smtClean="0"/>
              <a:t>Samer</a:t>
            </a:r>
            <a:endParaRPr lang="en-US"/>
          </a:p>
        </p:txBody>
      </p:sp>
      <p:sp>
        <p:nvSpPr>
          <p:cNvPr id="7" name="Slide Number Placeholder 6"/>
          <p:cNvSpPr>
            <a:spLocks noGrp="1"/>
          </p:cNvSpPr>
          <p:nvPr>
            <p:ph type="sldNum" sz="quarter" idx="12"/>
          </p:nvPr>
        </p:nvSpPr>
        <p:spPr/>
        <p:txBody>
          <a:bodyPr/>
          <a:lstStyle/>
          <a:p>
            <a:fld id="{EEEBF3B0-CC5D-489D-9952-D91ED6DF986F}" type="slidenum">
              <a:rPr lang="en-US" smtClean="0"/>
              <a:t>‹#›</a:t>
            </a:fld>
            <a:endParaRPr lang="en-US"/>
          </a:p>
        </p:txBody>
      </p:sp>
    </p:spTree>
    <p:extLst>
      <p:ext uri="{BB962C8B-B14F-4D97-AF65-F5344CB8AC3E}">
        <p14:creationId xmlns:p14="http://schemas.microsoft.com/office/powerpoint/2010/main" val="223710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81AB5-B08F-4E88-BF3C-73EEE9D4E447}" type="datetime1">
              <a:rPr lang="en-US" smtClean="0"/>
              <a:t>12-Sep-23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Samer</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BF3B0-CC5D-489D-9952-D91ED6DF986F}" type="slidenum">
              <a:rPr lang="en-US" smtClean="0"/>
              <a:t>‹#›</a:t>
            </a:fld>
            <a:endParaRPr lang="en-US"/>
          </a:p>
        </p:txBody>
      </p:sp>
    </p:spTree>
    <p:extLst>
      <p:ext uri="{BB962C8B-B14F-4D97-AF65-F5344CB8AC3E}">
        <p14:creationId xmlns:p14="http://schemas.microsoft.com/office/powerpoint/2010/main" val="3567721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Mobile Apps</a:t>
            </a:r>
            <a:br>
              <a:rPr lang="en-US" dirty="0" smtClean="0"/>
            </a:br>
            <a:endParaRPr lang="en-US" dirty="0"/>
          </a:p>
        </p:txBody>
      </p:sp>
      <p:sp>
        <p:nvSpPr>
          <p:cNvPr id="3" name="Subtitle 2"/>
          <p:cNvSpPr>
            <a:spLocks noGrp="1"/>
          </p:cNvSpPr>
          <p:nvPr>
            <p:ph type="subTitle" idx="1"/>
          </p:nvPr>
        </p:nvSpPr>
        <p:spPr/>
        <p:txBody>
          <a:bodyPr/>
          <a:lstStyle/>
          <a:p>
            <a:r>
              <a:rPr lang="en-US" dirty="0"/>
              <a:t>Introduction</a:t>
            </a:r>
          </a:p>
        </p:txBody>
      </p:sp>
      <p:sp>
        <p:nvSpPr>
          <p:cNvPr id="5" name="Footer Placeholder 3"/>
          <p:cNvSpPr txBox="1">
            <a:spLocks/>
          </p:cNvSpPr>
          <p:nvPr/>
        </p:nvSpPr>
        <p:spPr>
          <a:xfrm>
            <a:off x="3025472" y="6232158"/>
            <a:ext cx="6400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Birzeit University, CS Dept, Mobile Software Development- Dr. Samer Zein</a:t>
            </a:r>
            <a:endParaRPr lang="en-US" dirty="0"/>
          </a:p>
        </p:txBody>
      </p:sp>
    </p:spTree>
    <p:extLst>
      <p:ext uri="{BB962C8B-B14F-4D97-AF65-F5344CB8AC3E}">
        <p14:creationId xmlns:p14="http://schemas.microsoft.com/office/powerpoint/2010/main" val="4024917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than traditional web and desktop development?</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7" name="Content Placeholder 2"/>
          <p:cNvSpPr>
            <a:spLocks noGrp="1"/>
          </p:cNvSpPr>
          <p:nvPr>
            <p:ph idx="1"/>
          </p:nvPr>
        </p:nvSpPr>
        <p:spPr>
          <a:xfrm>
            <a:off x="838200" y="1773925"/>
            <a:ext cx="8229600" cy="4325112"/>
          </a:xfrm>
        </p:spPr>
        <p:txBody>
          <a:bodyPr>
            <a:normAutofit/>
          </a:bodyPr>
          <a:lstStyle/>
          <a:p>
            <a:r>
              <a:rPr lang="en-US" dirty="0" smtClean="0"/>
              <a:t>A mobile application is more sophisticated and more complex than web applications because: </a:t>
            </a:r>
          </a:p>
          <a:p>
            <a:r>
              <a:rPr lang="en-US" b="1" dirty="0" smtClean="0">
                <a:solidFill>
                  <a:srgbClr val="7030A0"/>
                </a:solidFill>
              </a:rPr>
              <a:t>resource management,</a:t>
            </a:r>
          </a:p>
          <a:p>
            <a:r>
              <a:rPr lang="en-US" b="1" dirty="0" smtClean="0">
                <a:solidFill>
                  <a:srgbClr val="7030A0"/>
                </a:solidFill>
              </a:rPr>
              <a:t>data entry, sensors, </a:t>
            </a:r>
          </a:p>
          <a:p>
            <a:r>
              <a:rPr lang="en-US" b="1" dirty="0" smtClean="0">
                <a:solidFill>
                  <a:srgbClr val="7030A0"/>
                </a:solidFill>
              </a:rPr>
              <a:t>data storage, </a:t>
            </a:r>
          </a:p>
          <a:p>
            <a:r>
              <a:rPr lang="en-US" b="1" dirty="0" smtClean="0">
                <a:solidFill>
                  <a:srgbClr val="7030A0"/>
                </a:solidFill>
              </a:rPr>
              <a:t>and life cycle. </a:t>
            </a:r>
          </a:p>
          <a:p>
            <a:r>
              <a:rPr lang="en-US" b="1" dirty="0" smtClean="0">
                <a:solidFill>
                  <a:srgbClr val="7030A0"/>
                </a:solidFill>
              </a:rPr>
              <a:t>Furthermore, each operating system has its own set of development guidelines and a proprietary deployment model.</a:t>
            </a:r>
            <a:endParaRPr lang="en-US" b="1" dirty="0">
              <a:solidFill>
                <a:srgbClr val="7030A0"/>
              </a:solidFill>
            </a:endParaRPr>
          </a:p>
        </p:txBody>
      </p:sp>
    </p:spTree>
    <p:extLst>
      <p:ext uri="{BB962C8B-B14F-4D97-AF65-F5344CB8AC3E}">
        <p14:creationId xmlns:p14="http://schemas.microsoft.com/office/powerpoint/2010/main" val="166981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Sensors</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7" name="Content Placeholder 2"/>
          <p:cNvSpPr>
            <a:spLocks noGrp="1"/>
          </p:cNvSpPr>
          <p:nvPr>
            <p:ph idx="1"/>
          </p:nvPr>
        </p:nvSpPr>
        <p:spPr>
          <a:xfrm>
            <a:off x="838200" y="1773925"/>
            <a:ext cx="9506527" cy="4325112"/>
          </a:xfrm>
        </p:spPr>
        <p:txBody>
          <a:bodyPr>
            <a:normAutofit lnSpcReduction="10000"/>
          </a:bodyPr>
          <a:lstStyle/>
          <a:p>
            <a:r>
              <a:rPr lang="en-US" b="1" dirty="0">
                <a:solidFill>
                  <a:srgbClr val="0070C0"/>
                </a:solidFill>
              </a:rPr>
              <a:t>Accelerometer</a:t>
            </a:r>
            <a:r>
              <a:rPr lang="en-US" dirty="0"/>
              <a:t>: This sensor measures the acceleration of the device in three dimensions, which can be used to detect movement, orientation, and shaking. For example, the accelerometer is used to detect when the device is being tilted, which can be used to control the volume of music or to switch between apps</a:t>
            </a:r>
            <a:r>
              <a:rPr lang="en-US" dirty="0" smtClean="0"/>
              <a:t>.</a:t>
            </a:r>
          </a:p>
          <a:p>
            <a:r>
              <a:rPr lang="en-US" b="1" dirty="0">
                <a:solidFill>
                  <a:srgbClr val="0070C0"/>
                </a:solidFill>
              </a:rPr>
              <a:t>Gyroscope</a:t>
            </a:r>
            <a:r>
              <a:rPr lang="en-US" dirty="0"/>
              <a:t>: This sensor measures the rotation of the device in three dimensions, which can be used to detect changes in orientation, such as when the device is being turned or tilted. The gyroscope is often used in conjunction with the accelerometer to provide more accurate information about the device's motion.</a:t>
            </a:r>
          </a:p>
          <a:p>
            <a:endParaRPr lang="en-US" dirty="0"/>
          </a:p>
        </p:txBody>
      </p:sp>
      <p:pic>
        <p:nvPicPr>
          <p:cNvPr id="3" name="Picture 2"/>
          <p:cNvPicPr>
            <a:picLocks noChangeAspect="1"/>
          </p:cNvPicPr>
          <p:nvPr/>
        </p:nvPicPr>
        <p:blipFill>
          <a:blip r:embed="rId2"/>
          <a:stretch>
            <a:fillRect/>
          </a:stretch>
        </p:blipFill>
        <p:spPr>
          <a:xfrm>
            <a:off x="10256693" y="3856182"/>
            <a:ext cx="1556616" cy="1778990"/>
          </a:xfrm>
          <a:prstGeom prst="rect">
            <a:avLst/>
          </a:prstGeom>
        </p:spPr>
      </p:pic>
      <p:pic>
        <p:nvPicPr>
          <p:cNvPr id="6" name="Picture 5"/>
          <p:cNvPicPr>
            <a:picLocks noChangeAspect="1"/>
          </p:cNvPicPr>
          <p:nvPr/>
        </p:nvPicPr>
        <p:blipFill>
          <a:blip r:embed="rId3"/>
          <a:stretch>
            <a:fillRect/>
          </a:stretch>
        </p:blipFill>
        <p:spPr>
          <a:xfrm>
            <a:off x="10256693" y="1760991"/>
            <a:ext cx="1516462" cy="1416318"/>
          </a:xfrm>
          <a:prstGeom prst="rect">
            <a:avLst/>
          </a:prstGeom>
        </p:spPr>
      </p:pic>
    </p:spTree>
    <p:extLst>
      <p:ext uri="{BB962C8B-B14F-4D97-AF65-F5344CB8AC3E}">
        <p14:creationId xmlns:p14="http://schemas.microsoft.com/office/powerpoint/2010/main" val="1624087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Sensors..2</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7" name="Content Placeholder 2"/>
          <p:cNvSpPr>
            <a:spLocks noGrp="1"/>
          </p:cNvSpPr>
          <p:nvPr>
            <p:ph idx="1"/>
          </p:nvPr>
        </p:nvSpPr>
        <p:spPr>
          <a:xfrm>
            <a:off x="629515" y="1413706"/>
            <a:ext cx="9506527" cy="4325112"/>
          </a:xfrm>
        </p:spPr>
        <p:txBody>
          <a:bodyPr>
            <a:normAutofit lnSpcReduction="10000"/>
          </a:bodyPr>
          <a:lstStyle/>
          <a:p>
            <a:r>
              <a:rPr lang="en-US" b="1" dirty="0">
                <a:solidFill>
                  <a:srgbClr val="0070C0"/>
                </a:solidFill>
              </a:rPr>
              <a:t>Magnetometer</a:t>
            </a:r>
            <a:r>
              <a:rPr lang="en-US" b="1" dirty="0"/>
              <a:t>:</a:t>
            </a:r>
            <a:r>
              <a:rPr lang="en-US" dirty="0"/>
              <a:t> This sensor measures the strength and direction of the magnetic field around the device. This can be used to determine the device's orientation, such as when it is being held in landscape or portrait mode. The magnetometer is also used in conjunction with the accelerometer and gyroscope to provide more accurate information about the device's motion</a:t>
            </a:r>
            <a:r>
              <a:rPr lang="en-US" dirty="0" smtClean="0"/>
              <a:t>.</a:t>
            </a:r>
          </a:p>
          <a:p>
            <a:r>
              <a:rPr lang="en-US" b="1" dirty="0">
                <a:solidFill>
                  <a:srgbClr val="0070C0"/>
                </a:solidFill>
              </a:rPr>
              <a:t>Ambient light sensor</a:t>
            </a:r>
            <a:r>
              <a:rPr lang="en-US" dirty="0"/>
              <a:t>: This sensor measures the amount of light in the environment around the device. This can be used to automatically adjust the brightness of the screen, so that it is easy to see in different lighting conditions.</a:t>
            </a:r>
          </a:p>
          <a:p>
            <a:endParaRPr lang="en-US" dirty="0"/>
          </a:p>
          <a:p>
            <a:endParaRPr lang="en-US" dirty="0"/>
          </a:p>
        </p:txBody>
      </p:sp>
      <p:pic>
        <p:nvPicPr>
          <p:cNvPr id="8" name="Picture 7"/>
          <p:cNvPicPr>
            <a:picLocks noChangeAspect="1"/>
          </p:cNvPicPr>
          <p:nvPr/>
        </p:nvPicPr>
        <p:blipFill>
          <a:blip r:embed="rId2"/>
          <a:stretch>
            <a:fillRect/>
          </a:stretch>
        </p:blipFill>
        <p:spPr>
          <a:xfrm>
            <a:off x="10136042" y="1768614"/>
            <a:ext cx="1538721" cy="1493465"/>
          </a:xfrm>
          <a:prstGeom prst="rect">
            <a:avLst/>
          </a:prstGeom>
        </p:spPr>
      </p:pic>
      <p:pic>
        <p:nvPicPr>
          <p:cNvPr id="9" name="Picture 8"/>
          <p:cNvPicPr>
            <a:picLocks noChangeAspect="1"/>
          </p:cNvPicPr>
          <p:nvPr/>
        </p:nvPicPr>
        <p:blipFill>
          <a:blip r:embed="rId3"/>
          <a:stretch>
            <a:fillRect/>
          </a:stretch>
        </p:blipFill>
        <p:spPr>
          <a:xfrm>
            <a:off x="10117568" y="3825733"/>
            <a:ext cx="1557195" cy="1348499"/>
          </a:xfrm>
          <a:prstGeom prst="rect">
            <a:avLst/>
          </a:prstGeom>
        </p:spPr>
      </p:pic>
    </p:spTree>
    <p:extLst>
      <p:ext uri="{BB962C8B-B14F-4D97-AF65-F5344CB8AC3E}">
        <p14:creationId xmlns:p14="http://schemas.microsoft.com/office/powerpoint/2010/main" val="667899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Sensors..3</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7" name="Content Placeholder 2"/>
          <p:cNvSpPr>
            <a:spLocks noGrp="1"/>
          </p:cNvSpPr>
          <p:nvPr>
            <p:ph idx="1"/>
          </p:nvPr>
        </p:nvSpPr>
        <p:spPr>
          <a:xfrm>
            <a:off x="629515" y="1413706"/>
            <a:ext cx="9506527" cy="4325112"/>
          </a:xfrm>
        </p:spPr>
        <p:txBody>
          <a:bodyPr>
            <a:normAutofit/>
          </a:bodyPr>
          <a:lstStyle/>
          <a:p>
            <a:r>
              <a:rPr lang="en-US" b="1" dirty="0">
                <a:solidFill>
                  <a:srgbClr val="0070C0"/>
                </a:solidFill>
              </a:rPr>
              <a:t>Proximity sensor:</a:t>
            </a:r>
            <a:r>
              <a:rPr lang="en-US" dirty="0"/>
              <a:t> This sensor detects when the device is close to another object, such as when the user is holding the device up to their face to make a call. This can be used to turn off the screen to save battery power.</a:t>
            </a:r>
          </a:p>
          <a:p>
            <a:r>
              <a:rPr lang="en-US" b="1" dirty="0">
                <a:solidFill>
                  <a:srgbClr val="0070C0"/>
                </a:solidFill>
              </a:rPr>
              <a:t>Barometer: </a:t>
            </a:r>
            <a:r>
              <a:rPr lang="en-US" dirty="0"/>
              <a:t>This sensor measures the atmospheric pressure. This can be used to determine the altitude of the device, which can be useful for navigation apps.</a:t>
            </a:r>
          </a:p>
          <a:p>
            <a:r>
              <a:rPr lang="en-US" b="1" dirty="0" smtClean="0">
                <a:solidFill>
                  <a:srgbClr val="0070C0"/>
                </a:solidFill>
              </a:rPr>
              <a:t>GPS sensor: </a:t>
            </a:r>
            <a:r>
              <a:rPr lang="en-US" dirty="0" smtClean="0"/>
              <a:t>This sensor determines the location of the device using satellite signals. This can be used for navigation, location-based services, and augmented reality apps.</a:t>
            </a:r>
          </a:p>
          <a:p>
            <a:endParaRPr lang="en-US" dirty="0"/>
          </a:p>
          <a:p>
            <a:endParaRPr lang="en-US" dirty="0"/>
          </a:p>
        </p:txBody>
      </p:sp>
      <p:pic>
        <p:nvPicPr>
          <p:cNvPr id="3" name="Picture 2"/>
          <p:cNvPicPr>
            <a:picLocks noChangeAspect="1"/>
          </p:cNvPicPr>
          <p:nvPr/>
        </p:nvPicPr>
        <p:blipFill>
          <a:blip r:embed="rId2"/>
          <a:stretch>
            <a:fillRect/>
          </a:stretch>
        </p:blipFill>
        <p:spPr>
          <a:xfrm>
            <a:off x="10136042" y="1413706"/>
            <a:ext cx="1353994" cy="1103676"/>
          </a:xfrm>
          <a:prstGeom prst="rect">
            <a:avLst/>
          </a:prstGeom>
        </p:spPr>
      </p:pic>
    </p:spTree>
    <p:extLst>
      <p:ext uri="{BB962C8B-B14F-4D97-AF65-F5344CB8AC3E}">
        <p14:creationId xmlns:p14="http://schemas.microsoft.com/office/powerpoint/2010/main" val="2364459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Sensors..4</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7" name="Content Placeholder 2"/>
          <p:cNvSpPr>
            <a:spLocks noGrp="1"/>
          </p:cNvSpPr>
          <p:nvPr>
            <p:ph idx="1"/>
          </p:nvPr>
        </p:nvSpPr>
        <p:spPr>
          <a:xfrm>
            <a:off x="629515" y="1413706"/>
            <a:ext cx="9506527" cy="4325112"/>
          </a:xfrm>
        </p:spPr>
        <p:txBody>
          <a:bodyPr>
            <a:normAutofit/>
          </a:bodyPr>
          <a:lstStyle/>
          <a:p>
            <a:endParaRPr lang="en-US" dirty="0"/>
          </a:p>
          <a:p>
            <a:endParaRPr lang="en-US" dirty="0"/>
          </a:p>
        </p:txBody>
      </p:sp>
      <p:sp>
        <p:nvSpPr>
          <p:cNvPr id="8" name="Content Placeholder 2"/>
          <p:cNvSpPr txBox="1">
            <a:spLocks/>
          </p:cNvSpPr>
          <p:nvPr/>
        </p:nvSpPr>
        <p:spPr>
          <a:xfrm>
            <a:off x="781915" y="1566106"/>
            <a:ext cx="9506527" cy="43251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0C0"/>
                </a:solidFill>
              </a:rPr>
              <a:t>Heart rate sensor:</a:t>
            </a:r>
            <a:r>
              <a:rPr lang="en-US" dirty="0"/>
              <a:t> This sensor measures the heart rate of the user. This can be used to track fitness and health </a:t>
            </a:r>
            <a:r>
              <a:rPr lang="en-US"/>
              <a:t>data</a:t>
            </a:r>
            <a:r>
              <a:rPr lang="en-US" smtClean="0"/>
              <a:t>.</a:t>
            </a:r>
          </a:p>
          <a:p>
            <a:endParaRPr lang="en-US" dirty="0"/>
          </a:p>
          <a:p>
            <a:r>
              <a:rPr lang="en-US" b="1" dirty="0">
                <a:solidFill>
                  <a:srgbClr val="0070C0"/>
                </a:solidFill>
              </a:rPr>
              <a:t>Fingerprint sensor:</a:t>
            </a:r>
            <a:r>
              <a:rPr lang="en-US" dirty="0"/>
              <a:t> This sensor scans the fingerprint of the user to authenticate their identity. This can be used to unlock the device, make payments, and access secure apps.</a:t>
            </a:r>
          </a:p>
          <a:p>
            <a:endParaRPr lang="en-US" dirty="0" smtClean="0"/>
          </a:p>
          <a:p>
            <a:endParaRPr lang="en-US" dirty="0"/>
          </a:p>
        </p:txBody>
      </p:sp>
    </p:spTree>
    <p:extLst>
      <p:ext uri="{BB962C8B-B14F-4D97-AF65-F5344CB8AC3E}">
        <p14:creationId xmlns:p14="http://schemas.microsoft.com/office/powerpoint/2010/main" val="23394337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6" name="Content Placeholder 2"/>
          <p:cNvSpPr>
            <a:spLocks noGrp="1"/>
          </p:cNvSpPr>
          <p:nvPr>
            <p:ph idx="1"/>
          </p:nvPr>
        </p:nvSpPr>
        <p:spPr>
          <a:xfrm>
            <a:off x="457200" y="2249424"/>
            <a:ext cx="7781636" cy="4325112"/>
          </a:xfrm>
        </p:spPr>
        <p:txBody>
          <a:bodyPr>
            <a:normAutofit/>
          </a:bodyPr>
          <a:lstStyle/>
          <a:p>
            <a:r>
              <a:rPr lang="en-US" dirty="0" smtClean="0"/>
              <a:t>Mobile applications running on </a:t>
            </a:r>
            <a:r>
              <a:rPr lang="en-US" b="1" dirty="0" smtClean="0">
                <a:solidFill>
                  <a:srgbClr val="7030A0"/>
                </a:solidFill>
              </a:rPr>
              <a:t>smartphone</a:t>
            </a:r>
            <a:r>
              <a:rPr lang="en-US" dirty="0" smtClean="0"/>
              <a:t> devices have become an </a:t>
            </a:r>
            <a:r>
              <a:rPr lang="en-US" b="1" dirty="0" smtClean="0">
                <a:solidFill>
                  <a:srgbClr val="7030A0"/>
                </a:solidFill>
              </a:rPr>
              <a:t>indispensible</a:t>
            </a:r>
            <a:r>
              <a:rPr lang="en-US" dirty="0" smtClean="0"/>
              <a:t> part in people’s daily activities and </a:t>
            </a:r>
            <a:r>
              <a:rPr lang="en-US" b="1" dirty="0" smtClean="0">
                <a:solidFill>
                  <a:srgbClr val="7030A0"/>
                </a:solidFill>
              </a:rPr>
              <a:t>modern life</a:t>
            </a:r>
          </a:p>
          <a:p>
            <a:endParaRPr lang="en-US" b="1" dirty="0" smtClean="0">
              <a:solidFill>
                <a:srgbClr val="7030A0"/>
              </a:solidFill>
            </a:endParaRPr>
          </a:p>
          <a:p>
            <a:r>
              <a:rPr lang="en-US" dirty="0"/>
              <a:t>For many people, smartphones have become an </a:t>
            </a:r>
            <a:r>
              <a:rPr lang="en-US" b="1" dirty="0">
                <a:solidFill>
                  <a:srgbClr val="7030A0"/>
                </a:solidFill>
              </a:rPr>
              <a:t>extension of </a:t>
            </a:r>
            <a:r>
              <a:rPr lang="en-US" b="1" dirty="0" smtClean="0">
                <a:solidFill>
                  <a:srgbClr val="7030A0"/>
                </a:solidFill>
              </a:rPr>
              <a:t>themselves</a:t>
            </a:r>
          </a:p>
          <a:p>
            <a:endParaRPr lang="en-US" b="1" dirty="0">
              <a:solidFill>
                <a:srgbClr val="7030A0"/>
              </a:solidFill>
            </a:endParaRPr>
          </a:p>
          <a:p>
            <a:endParaRPr lang="en-US" dirty="0" smtClean="0"/>
          </a:p>
        </p:txBody>
      </p:sp>
      <p:pic>
        <p:nvPicPr>
          <p:cNvPr id="7" name="Picture 2"/>
          <p:cNvPicPr>
            <a:picLocks noChangeAspect="1" noChangeArrowheads="1"/>
          </p:cNvPicPr>
          <p:nvPr/>
        </p:nvPicPr>
        <p:blipFill>
          <a:blip r:embed="rId2" cstate="print"/>
          <a:srcRect/>
          <a:stretch>
            <a:fillRect/>
          </a:stretch>
        </p:blipFill>
        <p:spPr bwMode="auto">
          <a:xfrm>
            <a:off x="8465128" y="2049780"/>
            <a:ext cx="2691114" cy="2362200"/>
          </a:xfrm>
          <a:prstGeom prst="rect">
            <a:avLst/>
          </a:prstGeom>
          <a:noFill/>
          <a:ln w="9525">
            <a:noFill/>
            <a:miter lim="800000"/>
            <a:headEnd/>
            <a:tailEnd/>
          </a:ln>
        </p:spPr>
      </p:pic>
    </p:spTree>
    <p:extLst>
      <p:ext uri="{BB962C8B-B14F-4D97-AF65-F5344CB8AC3E}">
        <p14:creationId xmlns:p14="http://schemas.microsoft.com/office/powerpoint/2010/main" val="2015499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r>
              <a:rPr lang="en-US" dirty="0" err="1" smtClean="0"/>
              <a:t>cont</a:t>
            </a:r>
            <a:r>
              <a:rPr lang="en-US" dirty="0" smtClean="0"/>
              <a:t>.</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6" name="Content Placeholder 2"/>
          <p:cNvSpPr>
            <a:spLocks noGrp="1"/>
          </p:cNvSpPr>
          <p:nvPr>
            <p:ph idx="1"/>
          </p:nvPr>
        </p:nvSpPr>
        <p:spPr>
          <a:xfrm>
            <a:off x="1177634" y="2055465"/>
            <a:ext cx="7086600" cy="4325112"/>
          </a:xfrm>
        </p:spPr>
        <p:txBody>
          <a:bodyPr/>
          <a:lstStyle/>
          <a:p>
            <a:r>
              <a:rPr lang="en-US" dirty="0" smtClean="0"/>
              <a:t>Studies have shown that people </a:t>
            </a:r>
            <a:r>
              <a:rPr lang="en-US" dirty="0"/>
              <a:t>become </a:t>
            </a:r>
            <a:r>
              <a:rPr lang="en-US" b="1" dirty="0">
                <a:solidFill>
                  <a:srgbClr val="7030A0"/>
                </a:solidFill>
              </a:rPr>
              <a:t>anxious</a:t>
            </a:r>
            <a:r>
              <a:rPr lang="en-US" dirty="0"/>
              <a:t> if they misplace their device, lose connectivity, or run low on battery</a:t>
            </a:r>
          </a:p>
          <a:p>
            <a:r>
              <a:rPr lang="en-US" dirty="0" smtClean="0"/>
              <a:t>Great </a:t>
            </a:r>
            <a:r>
              <a:rPr lang="en-US" dirty="0"/>
              <a:t>advancements in HW:</a:t>
            </a:r>
          </a:p>
          <a:p>
            <a:pPr lvl="1"/>
            <a:r>
              <a:rPr lang="en-US" sz="2800" dirty="0">
                <a:solidFill>
                  <a:schemeClr val="tx1"/>
                </a:solidFill>
              </a:rPr>
              <a:t>Faster </a:t>
            </a:r>
            <a:r>
              <a:rPr lang="en-US" sz="2800" b="1" dirty="0">
                <a:solidFill>
                  <a:srgbClr val="7030A0"/>
                </a:solidFill>
              </a:rPr>
              <a:t>CPUs</a:t>
            </a:r>
          </a:p>
          <a:p>
            <a:pPr lvl="1"/>
            <a:r>
              <a:rPr lang="en-US" sz="2800" dirty="0">
                <a:solidFill>
                  <a:schemeClr val="tx1"/>
                </a:solidFill>
              </a:rPr>
              <a:t>Larger </a:t>
            </a:r>
            <a:r>
              <a:rPr lang="en-US" sz="2800" b="1" dirty="0">
                <a:solidFill>
                  <a:srgbClr val="7030A0"/>
                </a:solidFill>
              </a:rPr>
              <a:t>Memories</a:t>
            </a:r>
          </a:p>
          <a:p>
            <a:pPr lvl="1"/>
            <a:r>
              <a:rPr lang="en-US" sz="2800" dirty="0">
                <a:solidFill>
                  <a:schemeClr val="tx1"/>
                </a:solidFill>
              </a:rPr>
              <a:t>More Accurate </a:t>
            </a:r>
            <a:r>
              <a:rPr lang="en-US" sz="2800" b="1" dirty="0">
                <a:solidFill>
                  <a:srgbClr val="7030A0"/>
                </a:solidFill>
              </a:rPr>
              <a:t>Sensors</a:t>
            </a:r>
          </a:p>
          <a:p>
            <a:endParaRPr lang="en-US" dirty="0"/>
          </a:p>
        </p:txBody>
      </p:sp>
      <p:pic>
        <p:nvPicPr>
          <p:cNvPr id="7" name="Picture 6"/>
          <p:cNvPicPr>
            <a:picLocks noChangeAspect="1"/>
          </p:cNvPicPr>
          <p:nvPr/>
        </p:nvPicPr>
        <p:blipFill>
          <a:blip r:embed="rId2"/>
          <a:stretch>
            <a:fillRect/>
          </a:stretch>
        </p:blipFill>
        <p:spPr>
          <a:xfrm>
            <a:off x="7908633" y="2908475"/>
            <a:ext cx="3651275" cy="2057400"/>
          </a:xfrm>
          <a:prstGeom prst="rect">
            <a:avLst/>
          </a:prstGeom>
        </p:spPr>
      </p:pic>
    </p:spTree>
    <p:extLst>
      <p:ext uri="{BB962C8B-B14F-4D97-AF65-F5344CB8AC3E}">
        <p14:creationId xmlns:p14="http://schemas.microsoft.com/office/powerpoint/2010/main" val="3859705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6" name="Title 1"/>
          <p:cNvSpPr txBox="1">
            <a:spLocks/>
          </p:cNvSpPr>
          <p:nvPr/>
        </p:nvSpPr>
        <p:spPr>
          <a:xfrm>
            <a:off x="439994" y="136236"/>
            <a:ext cx="8229600" cy="1066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M-Sites vs Native Apps</a:t>
            </a:r>
            <a:endParaRPr lang="en-US" dirty="0"/>
          </a:p>
        </p:txBody>
      </p:sp>
      <p:pic>
        <p:nvPicPr>
          <p:cNvPr id="7" name="Content Placeholder 4"/>
          <p:cNvPicPr>
            <a:picLocks noGrp="1" noChangeAspect="1"/>
          </p:cNvPicPr>
          <p:nvPr>
            <p:ph idx="1"/>
          </p:nvPr>
        </p:nvPicPr>
        <p:blipFill>
          <a:blip r:embed="rId2"/>
          <a:stretch>
            <a:fillRect/>
          </a:stretch>
        </p:blipFill>
        <p:spPr>
          <a:xfrm>
            <a:off x="439993" y="1203036"/>
            <a:ext cx="9803133" cy="4298914"/>
          </a:xfrm>
          <a:prstGeom prst="rect">
            <a:avLst/>
          </a:prstGeom>
        </p:spPr>
      </p:pic>
      <p:sp>
        <p:nvSpPr>
          <p:cNvPr id="8" name="TextBox 7"/>
          <p:cNvSpPr txBox="1"/>
          <p:nvPr/>
        </p:nvSpPr>
        <p:spPr>
          <a:xfrm>
            <a:off x="5056909" y="5419893"/>
            <a:ext cx="1760418" cy="307777"/>
          </a:xfrm>
          <a:prstGeom prst="rect">
            <a:avLst/>
          </a:prstGeom>
          <a:noFill/>
        </p:spPr>
        <p:txBody>
          <a:bodyPr wrap="none" rtlCol="0">
            <a:spAutoFit/>
          </a:bodyPr>
          <a:lstStyle/>
          <a:p>
            <a:r>
              <a:rPr lang="en-US" sz="1400" i="1" dirty="0" smtClean="0">
                <a:solidFill>
                  <a:schemeClr val="accent2">
                    <a:lumMod val="75000"/>
                  </a:schemeClr>
                </a:solidFill>
              </a:rPr>
              <a:t>Refs: buildfire.com </a:t>
            </a:r>
            <a:endParaRPr lang="en-US" sz="1400" i="1" dirty="0">
              <a:solidFill>
                <a:schemeClr val="accent2">
                  <a:lumMod val="75000"/>
                </a:schemeClr>
              </a:solidFill>
            </a:endParaRPr>
          </a:p>
        </p:txBody>
      </p:sp>
    </p:spTree>
    <p:extLst>
      <p:ext uri="{BB962C8B-B14F-4D97-AF65-F5344CB8AC3E}">
        <p14:creationId xmlns:p14="http://schemas.microsoft.com/office/powerpoint/2010/main" val="337614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699655" y="1345334"/>
            <a:ext cx="5119254" cy="4351338"/>
          </a:xfrm>
        </p:spPr>
        <p:txBody>
          <a:bodyPr>
            <a:normAutofit/>
          </a:bodyPr>
          <a:lstStyle/>
          <a:p>
            <a:r>
              <a:rPr lang="en-US" dirty="0" smtClean="0"/>
              <a:t>Mobile applications, also known as apps, are software products developed to run on mobile devices, such as smartphones and tablets.</a:t>
            </a:r>
          </a:p>
          <a:p>
            <a:r>
              <a:rPr lang="en-US" dirty="0" smtClean="0"/>
              <a:t>Smartphones technology as well as mobile apps are growing at steady pace, with no signs of slowing down in near future.</a:t>
            </a:r>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graphicFrame>
        <p:nvGraphicFramePr>
          <p:cNvPr id="7" name="Diagram 6"/>
          <p:cNvGraphicFramePr/>
          <p:nvPr>
            <p:extLst>
              <p:ext uri="{D42A27DB-BD31-4B8C-83A1-F6EECF244321}">
                <p14:modId xmlns:p14="http://schemas.microsoft.com/office/powerpoint/2010/main" val="1333239402"/>
              </p:ext>
            </p:extLst>
          </p:nvPr>
        </p:nvGraphicFramePr>
        <p:xfrm>
          <a:off x="4941454" y="51815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9922163" y="5149561"/>
            <a:ext cx="1618392" cy="307777"/>
          </a:xfrm>
          <a:prstGeom prst="rect">
            <a:avLst/>
          </a:prstGeom>
          <a:noFill/>
        </p:spPr>
        <p:txBody>
          <a:bodyPr wrap="none" rtlCol="0">
            <a:spAutoFit/>
          </a:bodyPr>
          <a:lstStyle/>
          <a:p>
            <a:r>
              <a:rPr lang="en-US" sz="1400" i="1" dirty="0" smtClean="0"/>
              <a:t>Source: TechCrunch</a:t>
            </a:r>
            <a:endParaRPr lang="en-US" sz="1400" i="1" dirty="0"/>
          </a:p>
        </p:txBody>
      </p:sp>
    </p:spTree>
    <p:extLst>
      <p:ext uri="{BB962C8B-B14F-4D97-AF65-F5344CB8AC3E}">
        <p14:creationId xmlns:p14="http://schemas.microsoft.com/office/powerpoint/2010/main" val="57684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Mobile App Downloads 2016 - 2021</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pic>
        <p:nvPicPr>
          <p:cNvPr id="6" name="Picture 5"/>
          <p:cNvPicPr>
            <a:picLocks noChangeAspect="1"/>
          </p:cNvPicPr>
          <p:nvPr/>
        </p:nvPicPr>
        <p:blipFill>
          <a:blip r:embed="rId2"/>
          <a:stretch>
            <a:fillRect/>
          </a:stretch>
        </p:blipFill>
        <p:spPr>
          <a:xfrm>
            <a:off x="495300" y="1763583"/>
            <a:ext cx="7979532" cy="3353362"/>
          </a:xfrm>
          <a:prstGeom prst="rect">
            <a:avLst/>
          </a:prstGeom>
        </p:spPr>
      </p:pic>
      <p:grpSp>
        <p:nvGrpSpPr>
          <p:cNvPr id="7" name="Group 6"/>
          <p:cNvGrpSpPr/>
          <p:nvPr/>
        </p:nvGrpSpPr>
        <p:grpSpPr>
          <a:xfrm>
            <a:off x="8581818" y="1763583"/>
            <a:ext cx="2771982" cy="1069265"/>
            <a:chOff x="2678008" y="843930"/>
            <a:chExt cx="2771982" cy="1069265"/>
          </a:xfrm>
        </p:grpSpPr>
        <p:sp>
          <p:nvSpPr>
            <p:cNvPr id="11" name="Rectangle 10"/>
            <p:cNvSpPr/>
            <p:nvPr/>
          </p:nvSpPr>
          <p:spPr>
            <a:xfrm>
              <a:off x="2678008" y="843930"/>
              <a:ext cx="2771982" cy="1069265"/>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2" name="TextBox 11"/>
            <p:cNvSpPr txBox="1"/>
            <p:nvPr/>
          </p:nvSpPr>
          <p:spPr>
            <a:xfrm>
              <a:off x="2678008" y="843930"/>
              <a:ext cx="2771982" cy="10692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t>As of 2022:</a:t>
              </a:r>
            </a:p>
            <a:p>
              <a:pPr lvl="0" algn="ctr" defTabSz="889000">
                <a:lnSpc>
                  <a:spcPct val="90000"/>
                </a:lnSpc>
                <a:spcBef>
                  <a:spcPct val="0"/>
                </a:spcBef>
                <a:spcAft>
                  <a:spcPct val="35000"/>
                </a:spcAft>
              </a:pPr>
              <a:r>
                <a:rPr lang="en-US" sz="2000" dirty="0" smtClean="0"/>
                <a:t>Google Play has 3.5 million apps</a:t>
              </a:r>
              <a:endParaRPr lang="en-US" sz="2000" kern="1200" dirty="0"/>
            </a:p>
          </p:txBody>
        </p:sp>
      </p:grpSp>
      <p:grpSp>
        <p:nvGrpSpPr>
          <p:cNvPr id="8" name="Group 7"/>
          <p:cNvGrpSpPr/>
          <p:nvPr/>
        </p:nvGrpSpPr>
        <p:grpSpPr>
          <a:xfrm>
            <a:off x="8573125" y="3103782"/>
            <a:ext cx="2789369" cy="906705"/>
            <a:chOff x="2669315" y="2184129"/>
            <a:chExt cx="2789369" cy="906705"/>
          </a:xfrm>
        </p:grpSpPr>
        <p:sp>
          <p:nvSpPr>
            <p:cNvPr id="9" name="Rectangle 8"/>
            <p:cNvSpPr/>
            <p:nvPr/>
          </p:nvSpPr>
          <p:spPr>
            <a:xfrm>
              <a:off x="2669315" y="2184129"/>
              <a:ext cx="2789369" cy="906705"/>
            </a:xfrm>
            <a:prstGeom prst="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0" name="TextBox 9"/>
            <p:cNvSpPr txBox="1"/>
            <p:nvPr/>
          </p:nvSpPr>
          <p:spPr>
            <a:xfrm>
              <a:off x="2669315" y="2184129"/>
              <a:ext cx="2789369" cy="90670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t>Apple store has</a:t>
              </a:r>
            </a:p>
            <a:p>
              <a:pPr lvl="0" algn="ctr" defTabSz="1066800">
                <a:lnSpc>
                  <a:spcPct val="90000"/>
                </a:lnSpc>
                <a:spcBef>
                  <a:spcPct val="0"/>
                </a:spcBef>
                <a:spcAft>
                  <a:spcPct val="35000"/>
                </a:spcAft>
              </a:pPr>
              <a:r>
                <a:rPr lang="en-US" sz="2400" dirty="0" smtClean="0"/>
                <a:t>2.2 millions apps</a:t>
              </a:r>
              <a:endParaRPr lang="en-US" sz="2400" kern="1200" dirty="0"/>
            </a:p>
          </p:txBody>
        </p:sp>
      </p:grpSp>
      <p:sp>
        <p:nvSpPr>
          <p:cNvPr id="13" name="TextBox 12"/>
          <p:cNvSpPr txBox="1"/>
          <p:nvPr/>
        </p:nvSpPr>
        <p:spPr>
          <a:xfrm>
            <a:off x="10722752" y="4245942"/>
            <a:ext cx="1469248" cy="338554"/>
          </a:xfrm>
          <a:prstGeom prst="rect">
            <a:avLst/>
          </a:prstGeom>
          <a:noFill/>
        </p:spPr>
        <p:txBody>
          <a:bodyPr wrap="none" rtlCol="0">
            <a:spAutoFit/>
          </a:bodyPr>
          <a:lstStyle/>
          <a:p>
            <a:r>
              <a:rPr lang="en-US" sz="1600" i="1" dirty="0" smtClean="0"/>
              <a:t>Source: Statista</a:t>
            </a:r>
            <a:endParaRPr lang="en-US" sz="1600" i="1" dirty="0"/>
          </a:p>
        </p:txBody>
      </p:sp>
    </p:spTree>
    <p:extLst>
      <p:ext uri="{BB962C8B-B14F-4D97-AF65-F5344CB8AC3E}">
        <p14:creationId xmlns:p14="http://schemas.microsoft.com/office/powerpoint/2010/main" val="189976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09130"/>
            <a:ext cx="3271982" cy="1325563"/>
          </a:xfrm>
        </p:spPr>
        <p:txBody>
          <a:bodyPr/>
          <a:lstStyle/>
          <a:p>
            <a:r>
              <a:rPr lang="en-US" dirty="0" smtClean="0"/>
              <a:t>Popular apps</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pic>
        <p:nvPicPr>
          <p:cNvPr id="6" name="Picture 5"/>
          <p:cNvPicPr>
            <a:picLocks noChangeAspect="1"/>
          </p:cNvPicPr>
          <p:nvPr/>
        </p:nvPicPr>
        <p:blipFill>
          <a:blip r:embed="rId2"/>
          <a:stretch>
            <a:fillRect/>
          </a:stretch>
        </p:blipFill>
        <p:spPr>
          <a:xfrm>
            <a:off x="3140076" y="59790"/>
            <a:ext cx="7001452" cy="6086394"/>
          </a:xfrm>
          <a:prstGeom prst="rect">
            <a:avLst/>
          </a:prstGeom>
        </p:spPr>
      </p:pic>
    </p:spTree>
    <p:extLst>
      <p:ext uri="{BB962C8B-B14F-4D97-AF65-F5344CB8AC3E}">
        <p14:creationId xmlns:p14="http://schemas.microsoft.com/office/powerpoint/2010/main" val="2477105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91" y="-336838"/>
            <a:ext cx="10515600" cy="1325563"/>
          </a:xfrm>
        </p:spPr>
        <p:txBody>
          <a:bodyPr/>
          <a:lstStyle/>
          <a:p>
            <a:r>
              <a:rPr lang="en-US" dirty="0" smtClean="0"/>
              <a:t>Paid vs Free Apps</a:t>
            </a:r>
            <a:endParaRPr lang="en-US" dirty="0"/>
          </a:p>
        </p:txBody>
      </p:sp>
      <p:sp>
        <p:nvSpPr>
          <p:cNvPr id="3" name="Content Placeholder 2"/>
          <p:cNvSpPr>
            <a:spLocks noGrp="1"/>
          </p:cNvSpPr>
          <p:nvPr>
            <p:ph idx="1"/>
          </p:nvPr>
        </p:nvSpPr>
        <p:spPr>
          <a:xfrm>
            <a:off x="99291" y="708025"/>
            <a:ext cx="10515600" cy="1416339"/>
          </a:xfrm>
        </p:spPr>
        <p:txBody>
          <a:bodyPr>
            <a:normAutofit/>
          </a:bodyPr>
          <a:lstStyle/>
          <a:p>
            <a:r>
              <a:rPr lang="en-US" dirty="0" smtClean="0"/>
              <a:t>Not surprisingly, the </a:t>
            </a:r>
            <a:r>
              <a:rPr lang="en-US" dirty="0"/>
              <a:t>vast majority of global downloads are free. As a matter of fact, </a:t>
            </a:r>
            <a:r>
              <a:rPr lang="en-US" b="1" dirty="0"/>
              <a:t>98% of app revenue worldwide comes from free apps</a:t>
            </a:r>
            <a:r>
              <a:rPr lang="en-US" dirty="0"/>
              <a:t> (</a:t>
            </a:r>
            <a:r>
              <a:rPr lang="en-US" dirty="0" err="1"/>
              <a:t>Buildfire</a:t>
            </a:r>
            <a:r>
              <a:rPr lang="en-US" dirty="0"/>
              <a:t>, 2021). Only a few are willing to pay for </a:t>
            </a:r>
            <a:r>
              <a:rPr lang="en-US" dirty="0" smtClean="0"/>
              <a:t>downloads.</a:t>
            </a:r>
            <a:endParaRPr lang="en-US" dirty="0"/>
          </a:p>
        </p:txBody>
      </p:sp>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pic>
        <p:nvPicPr>
          <p:cNvPr id="7" name="Picture 6"/>
          <p:cNvPicPr>
            <a:picLocks noChangeAspect="1"/>
          </p:cNvPicPr>
          <p:nvPr/>
        </p:nvPicPr>
        <p:blipFill>
          <a:blip r:embed="rId2"/>
          <a:stretch>
            <a:fillRect/>
          </a:stretch>
        </p:blipFill>
        <p:spPr>
          <a:xfrm>
            <a:off x="1529195" y="2173667"/>
            <a:ext cx="8372186" cy="3972517"/>
          </a:xfrm>
          <a:prstGeom prst="rect">
            <a:avLst/>
          </a:prstGeom>
        </p:spPr>
      </p:pic>
    </p:spTree>
    <p:extLst>
      <p:ext uri="{BB962C8B-B14F-4D97-AF65-F5344CB8AC3E}">
        <p14:creationId xmlns:p14="http://schemas.microsoft.com/office/powerpoint/2010/main" val="373990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 y="6176963"/>
            <a:ext cx="12192001" cy="681037"/>
          </a:xfrm>
          <a:solidFill>
            <a:srgbClr val="FF3E11"/>
          </a:solidFill>
        </p:spPr>
        <p:txBody>
          <a:bodyPr/>
          <a:lstStyle/>
          <a:p>
            <a:pPr algn="r"/>
            <a:r>
              <a:rPr lang="en-US" sz="1600" b="1" dirty="0" smtClean="0">
                <a:solidFill>
                  <a:schemeClr val="bg1"/>
                </a:solidFill>
                <a:latin typeface="Bahnschrift Light" panose="020B0502040204020203" pitchFamily="34" charset="0"/>
              </a:rPr>
              <a:t>Dr. Samer Zein</a:t>
            </a:r>
            <a:endParaRPr lang="en-US" b="1" dirty="0">
              <a:solidFill>
                <a:schemeClr val="bg1"/>
              </a:solidFill>
              <a:latin typeface="Bahnschrift Light" panose="020B0502040204020203" pitchFamily="34" charset="0"/>
            </a:endParaRPr>
          </a:p>
        </p:txBody>
      </p:sp>
      <p:sp>
        <p:nvSpPr>
          <p:cNvPr id="5" name="TextBox 4"/>
          <p:cNvSpPr txBox="1"/>
          <p:nvPr/>
        </p:nvSpPr>
        <p:spPr>
          <a:xfrm>
            <a:off x="215800" y="6332815"/>
            <a:ext cx="6226384" cy="338554"/>
          </a:xfrm>
          <a:prstGeom prst="rect">
            <a:avLst/>
          </a:prstGeom>
          <a:noFill/>
        </p:spPr>
        <p:txBody>
          <a:bodyPr wrap="none" rtlCol="0">
            <a:spAutoFit/>
          </a:bodyPr>
          <a:lstStyle/>
          <a:p>
            <a:r>
              <a:rPr lang="en-US" sz="1600" b="1" dirty="0">
                <a:solidFill>
                  <a:schemeClr val="bg1"/>
                </a:solidFill>
                <a:latin typeface="Bahnschrift Light" panose="020B0502040204020203" pitchFamily="34" charset="0"/>
              </a:rPr>
              <a:t>Birzeit University, CS Dept., Mobile </a:t>
            </a:r>
            <a:r>
              <a:rPr lang="en-US" sz="1600" b="1" dirty="0" smtClean="0">
                <a:solidFill>
                  <a:schemeClr val="bg1"/>
                </a:solidFill>
                <a:latin typeface="Bahnschrift Light" panose="020B0502040204020203" pitchFamily="34" charset="0"/>
              </a:rPr>
              <a:t>Software Development Course</a:t>
            </a:r>
            <a:endParaRPr lang="en-US" sz="1600" b="1" dirty="0">
              <a:solidFill>
                <a:schemeClr val="bg1"/>
              </a:solidFill>
              <a:latin typeface="Bahnschrift Light" panose="020B0502040204020203" pitchFamily="34" charset="0"/>
            </a:endParaRPr>
          </a:p>
        </p:txBody>
      </p:sp>
      <p:sp>
        <p:nvSpPr>
          <p:cNvPr id="6" name="Title 1"/>
          <p:cNvSpPr>
            <a:spLocks noGrp="1"/>
          </p:cNvSpPr>
          <p:nvPr>
            <p:ph type="title"/>
          </p:nvPr>
        </p:nvSpPr>
        <p:spPr>
          <a:xfrm>
            <a:off x="0" y="184733"/>
            <a:ext cx="3435927" cy="1142997"/>
          </a:xfrm>
        </p:spPr>
        <p:txBody>
          <a:bodyPr>
            <a:normAutofit fontScale="90000"/>
          </a:bodyPr>
          <a:lstStyle/>
          <a:p>
            <a:r>
              <a:rPr lang="en-US" sz="3200" dirty="0"/>
              <a:t>How do mobile </a:t>
            </a:r>
            <a:r>
              <a:rPr lang="en-US" sz="3200" dirty="0" smtClean="0"/>
              <a:t/>
            </a:r>
            <a:br>
              <a:rPr lang="en-US" sz="3200" dirty="0" smtClean="0"/>
            </a:br>
            <a:r>
              <a:rPr lang="en-US" sz="3200" dirty="0" smtClean="0"/>
              <a:t>apps make</a:t>
            </a:r>
            <a:br>
              <a:rPr lang="en-US" sz="3200" dirty="0" smtClean="0"/>
            </a:br>
            <a:r>
              <a:rPr lang="en-US" sz="3200" dirty="0" smtClean="0"/>
              <a:t> </a:t>
            </a:r>
            <a:r>
              <a:rPr lang="en-US" sz="3200" dirty="0"/>
              <a:t>money</a:t>
            </a:r>
            <a:r>
              <a:rPr lang="en-US" sz="3200" dirty="0" smtClean="0"/>
              <a:t>? </a:t>
            </a:r>
            <a:endParaRPr lang="en-US" sz="3200" b="1" i="1" dirty="0">
              <a:solidFill>
                <a:srgbClr val="0070C0"/>
              </a:solidFill>
            </a:endParaRPr>
          </a:p>
        </p:txBody>
      </p:sp>
      <p:pic>
        <p:nvPicPr>
          <p:cNvPr id="8" name="Picture 7"/>
          <p:cNvPicPr>
            <a:picLocks noChangeAspect="1"/>
          </p:cNvPicPr>
          <p:nvPr/>
        </p:nvPicPr>
        <p:blipFill>
          <a:blip r:embed="rId2"/>
          <a:stretch>
            <a:fillRect/>
          </a:stretch>
        </p:blipFill>
        <p:spPr>
          <a:xfrm>
            <a:off x="2694708" y="-60164"/>
            <a:ext cx="7012709" cy="6145969"/>
          </a:xfrm>
          <a:prstGeom prst="rect">
            <a:avLst/>
          </a:prstGeom>
        </p:spPr>
      </p:pic>
    </p:spTree>
    <p:extLst>
      <p:ext uri="{BB962C8B-B14F-4D97-AF65-F5344CB8AC3E}">
        <p14:creationId xmlns:p14="http://schemas.microsoft.com/office/powerpoint/2010/main" val="325714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891</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Bahnschrift Light</vt:lpstr>
      <vt:lpstr>Calibri</vt:lpstr>
      <vt:lpstr>Calibri Light</vt:lpstr>
      <vt:lpstr>Office Theme</vt:lpstr>
      <vt:lpstr>Mobile Apps </vt:lpstr>
      <vt:lpstr>Overview</vt:lpstr>
      <vt:lpstr>Overview..cont.</vt:lpstr>
      <vt:lpstr>PowerPoint Presentation</vt:lpstr>
      <vt:lpstr>Overview</vt:lpstr>
      <vt:lpstr>Global Mobile App Downloads 2016 - 2021</vt:lpstr>
      <vt:lpstr>Popular apps</vt:lpstr>
      <vt:lpstr>Paid vs Free Apps</vt:lpstr>
      <vt:lpstr>How do mobile  apps make  money? </vt:lpstr>
      <vt:lpstr>Different than traditional web and desktop development?</vt:lpstr>
      <vt:lpstr>Mobile Sensors</vt:lpstr>
      <vt:lpstr>Mobile Sensors..2</vt:lpstr>
      <vt:lpstr>Mobile Sensors..3</vt:lpstr>
      <vt:lpstr>Mobile Sensors..4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Samer Zain</dc:creator>
  <cp:lastModifiedBy>Samer Zain</cp:lastModifiedBy>
  <cp:revision>26</cp:revision>
  <dcterms:created xsi:type="dcterms:W3CDTF">2020-01-21T15:04:26Z</dcterms:created>
  <dcterms:modified xsi:type="dcterms:W3CDTF">2023-09-12T14:29:26Z</dcterms:modified>
</cp:coreProperties>
</file>