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08" r:id="rId1"/>
  </p:sldMasterIdLst>
  <p:notesMasterIdLst>
    <p:notesMasterId r:id="rId82"/>
  </p:notesMasterIdLst>
  <p:handoutMasterIdLst>
    <p:handoutMasterId r:id="rId83"/>
  </p:handoutMasterIdLst>
  <p:sldIdLst>
    <p:sldId id="256" r:id="rId2"/>
    <p:sldId id="258" r:id="rId3"/>
    <p:sldId id="259" r:id="rId4"/>
    <p:sldId id="269" r:id="rId5"/>
    <p:sldId id="260" r:id="rId6"/>
    <p:sldId id="270" r:id="rId7"/>
    <p:sldId id="271" r:id="rId8"/>
    <p:sldId id="272" r:id="rId9"/>
    <p:sldId id="273" r:id="rId10"/>
    <p:sldId id="274" r:id="rId11"/>
    <p:sldId id="275" r:id="rId12"/>
    <p:sldId id="261" r:id="rId13"/>
    <p:sldId id="276" r:id="rId14"/>
    <p:sldId id="262" r:id="rId15"/>
    <p:sldId id="264" r:id="rId16"/>
    <p:sldId id="277" r:id="rId17"/>
    <p:sldId id="265" r:id="rId18"/>
    <p:sldId id="266" r:id="rId19"/>
    <p:sldId id="267" r:id="rId20"/>
    <p:sldId id="400" r:id="rId21"/>
    <p:sldId id="399" r:id="rId22"/>
    <p:sldId id="402" r:id="rId23"/>
    <p:sldId id="401" r:id="rId24"/>
    <p:sldId id="374" r:id="rId25"/>
    <p:sldId id="375" r:id="rId26"/>
    <p:sldId id="376" r:id="rId27"/>
    <p:sldId id="377" r:id="rId28"/>
    <p:sldId id="378" r:id="rId29"/>
    <p:sldId id="379" r:id="rId30"/>
    <p:sldId id="380" r:id="rId31"/>
    <p:sldId id="381" r:id="rId32"/>
    <p:sldId id="382" r:id="rId33"/>
    <p:sldId id="390" r:id="rId34"/>
    <p:sldId id="383" r:id="rId35"/>
    <p:sldId id="394" r:id="rId36"/>
    <p:sldId id="404" r:id="rId37"/>
    <p:sldId id="397" r:id="rId38"/>
    <p:sldId id="398" r:id="rId39"/>
    <p:sldId id="392" r:id="rId40"/>
    <p:sldId id="393" r:id="rId41"/>
    <p:sldId id="386" r:id="rId42"/>
    <p:sldId id="396" r:id="rId43"/>
    <p:sldId id="384" r:id="rId44"/>
    <p:sldId id="395" r:id="rId45"/>
    <p:sldId id="387" r:id="rId46"/>
    <p:sldId id="388" r:id="rId47"/>
    <p:sldId id="389" r:id="rId48"/>
    <p:sldId id="391" r:id="rId49"/>
    <p:sldId id="325" r:id="rId50"/>
    <p:sldId id="407" r:id="rId51"/>
    <p:sldId id="405" r:id="rId52"/>
    <p:sldId id="329" r:id="rId53"/>
    <p:sldId id="408" r:id="rId54"/>
    <p:sldId id="409" r:id="rId55"/>
    <p:sldId id="411" r:id="rId56"/>
    <p:sldId id="412" r:id="rId57"/>
    <p:sldId id="413" r:id="rId58"/>
    <p:sldId id="415" r:id="rId59"/>
    <p:sldId id="416" r:id="rId60"/>
    <p:sldId id="417" r:id="rId61"/>
    <p:sldId id="424" r:id="rId62"/>
    <p:sldId id="419" r:id="rId63"/>
    <p:sldId id="420" r:id="rId64"/>
    <p:sldId id="421" r:id="rId65"/>
    <p:sldId id="422" r:id="rId66"/>
    <p:sldId id="423" r:id="rId67"/>
    <p:sldId id="373" r:id="rId68"/>
    <p:sldId id="425" r:id="rId69"/>
    <p:sldId id="426" r:id="rId70"/>
    <p:sldId id="427" r:id="rId71"/>
    <p:sldId id="428" r:id="rId72"/>
    <p:sldId id="430" r:id="rId73"/>
    <p:sldId id="431" r:id="rId74"/>
    <p:sldId id="432" r:id="rId75"/>
    <p:sldId id="433" r:id="rId76"/>
    <p:sldId id="434" r:id="rId77"/>
    <p:sldId id="280" r:id="rId78"/>
    <p:sldId id="281" r:id="rId79"/>
    <p:sldId id="282" r:id="rId80"/>
    <p:sldId id="283"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FFFF"/>
    <a:srgbClr val="FEFAF8"/>
    <a:srgbClr val="D4D4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38649B-833B-458D-AEDE-A7B070BB2C5C}" type="datetimeFigureOut">
              <a:rPr lang="en-US" smtClean="0"/>
              <a:t>11/10/2021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60D79C-E84F-4E59-AF44-3910A4CD85D4}" type="slidenum">
              <a:rPr lang="en-US" smtClean="0"/>
              <a:t>‹#›</a:t>
            </a:fld>
            <a:endParaRPr lang="en-US"/>
          </a:p>
        </p:txBody>
      </p:sp>
    </p:spTree>
    <p:extLst>
      <p:ext uri="{BB962C8B-B14F-4D97-AF65-F5344CB8AC3E}">
        <p14:creationId xmlns:p14="http://schemas.microsoft.com/office/powerpoint/2010/main" val="131820876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4D4DF8-33FF-4B54-A935-74E2825D6548}" type="datetimeFigureOut">
              <a:rPr lang="en-US" smtClean="0"/>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BF41A-058E-44C0-B3FC-2D2EFE95B753}" type="slidenum">
              <a:rPr lang="en-US" smtClean="0"/>
              <a:t>‹#›</a:t>
            </a:fld>
            <a:endParaRPr lang="en-US"/>
          </a:p>
        </p:txBody>
      </p:sp>
    </p:spTree>
    <p:extLst>
      <p:ext uri="{BB962C8B-B14F-4D97-AF65-F5344CB8AC3E}">
        <p14:creationId xmlns:p14="http://schemas.microsoft.com/office/powerpoint/2010/main" val="28201513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374CD4-A531-48D8-AEEB-72D0C527818B}" type="datetime1">
              <a:rPr lang="en-US" smtClean="0"/>
              <a:t>11/10/2021</a:t>
            </a:fld>
            <a:endParaRPr lang="en-US" dirty="0"/>
          </a:p>
        </p:txBody>
      </p:sp>
      <p:sp>
        <p:nvSpPr>
          <p:cNvPr id="5" name="Footer Placeholder 4"/>
          <p:cNvSpPr>
            <a:spLocks noGrp="1"/>
          </p:cNvSpPr>
          <p:nvPr>
            <p:ph type="ftr" sz="quarter" idx="11"/>
          </p:nvPr>
        </p:nvSpPr>
        <p:spPr/>
        <p:txBody>
          <a:bodyPr/>
          <a:lstStyle/>
          <a:p>
            <a:r>
              <a:rPr lang="en-US"/>
              <a:t>Mechatronics System Design - Chapter 1</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46177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C0F09A-8ED2-461A-B371-DAEEC0E5C2C6}" type="datetime1">
              <a:rPr lang="en-US" smtClean="0"/>
              <a:t>11/10/2021</a:t>
            </a:fld>
            <a:endParaRPr lang="en-US" dirty="0"/>
          </a:p>
        </p:txBody>
      </p:sp>
      <p:sp>
        <p:nvSpPr>
          <p:cNvPr id="5" name="Footer Placeholder 4"/>
          <p:cNvSpPr>
            <a:spLocks noGrp="1"/>
          </p:cNvSpPr>
          <p:nvPr>
            <p:ph type="ftr" sz="quarter" idx="11"/>
          </p:nvPr>
        </p:nvSpPr>
        <p:spPr/>
        <p:txBody>
          <a:bodyPr/>
          <a:lstStyle/>
          <a:p>
            <a:r>
              <a:rPr lang="en-US"/>
              <a:t>Mechatronics System Design - Chapter 1</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52391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A0512F-FDE9-48AA-BD2E-F0B53B918802}" type="datetime1">
              <a:rPr lang="en-US" smtClean="0"/>
              <a:t>11/10/2021</a:t>
            </a:fld>
            <a:endParaRPr lang="en-US" dirty="0"/>
          </a:p>
        </p:txBody>
      </p:sp>
      <p:sp>
        <p:nvSpPr>
          <p:cNvPr id="5" name="Footer Placeholder 4"/>
          <p:cNvSpPr>
            <a:spLocks noGrp="1"/>
          </p:cNvSpPr>
          <p:nvPr>
            <p:ph type="ftr" sz="quarter" idx="11"/>
          </p:nvPr>
        </p:nvSpPr>
        <p:spPr/>
        <p:txBody>
          <a:bodyPr/>
          <a:lstStyle/>
          <a:p>
            <a:r>
              <a:rPr lang="en-US"/>
              <a:t>Mechatronics System Design - Chapter 1</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10959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BA5491-10A9-4978-9787-2D436226E8F4}" type="datetime1">
              <a:rPr lang="en-US" smtClean="0"/>
              <a:t>11/10/2021</a:t>
            </a:fld>
            <a:endParaRPr lang="en-US" dirty="0"/>
          </a:p>
        </p:txBody>
      </p:sp>
      <p:sp>
        <p:nvSpPr>
          <p:cNvPr id="5" name="Footer Placeholder 4"/>
          <p:cNvSpPr>
            <a:spLocks noGrp="1"/>
          </p:cNvSpPr>
          <p:nvPr>
            <p:ph type="ftr" sz="quarter" idx="11"/>
          </p:nvPr>
        </p:nvSpPr>
        <p:spPr/>
        <p:txBody>
          <a:bodyPr/>
          <a:lstStyle/>
          <a:p>
            <a:r>
              <a:rPr lang="en-US"/>
              <a:t>Mechatronics System Design - Chapter 1</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6580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74DA0F-3594-43F4-8BC9-DAE7423A2C99}" type="datetime1">
              <a:rPr lang="en-US" smtClean="0"/>
              <a:t>11/10/2021</a:t>
            </a:fld>
            <a:endParaRPr lang="en-US" dirty="0"/>
          </a:p>
        </p:txBody>
      </p:sp>
      <p:sp>
        <p:nvSpPr>
          <p:cNvPr id="5" name="Footer Placeholder 4"/>
          <p:cNvSpPr>
            <a:spLocks noGrp="1"/>
          </p:cNvSpPr>
          <p:nvPr>
            <p:ph type="ftr" sz="quarter" idx="11"/>
          </p:nvPr>
        </p:nvSpPr>
        <p:spPr/>
        <p:txBody>
          <a:bodyPr/>
          <a:lstStyle/>
          <a:p>
            <a:r>
              <a:rPr lang="en-US"/>
              <a:t>Mechatronics System Design - Chapter 1</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572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BD9B3F-78C1-4BBC-AFF4-75DA652A6F65}" type="datetime1">
              <a:rPr lang="en-US" smtClean="0"/>
              <a:t>11/10/2021</a:t>
            </a:fld>
            <a:endParaRPr lang="en-US" dirty="0"/>
          </a:p>
        </p:txBody>
      </p:sp>
      <p:sp>
        <p:nvSpPr>
          <p:cNvPr id="6" name="Footer Placeholder 5"/>
          <p:cNvSpPr>
            <a:spLocks noGrp="1"/>
          </p:cNvSpPr>
          <p:nvPr>
            <p:ph type="ftr" sz="quarter" idx="11"/>
          </p:nvPr>
        </p:nvSpPr>
        <p:spPr/>
        <p:txBody>
          <a:bodyPr/>
          <a:lstStyle/>
          <a:p>
            <a:r>
              <a:rPr lang="en-US"/>
              <a:t>Mechatronics System Design - Chapter 1</a:t>
            </a:r>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11767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F5DB35-5480-400E-9303-C2D8620E88C0}" type="datetime1">
              <a:rPr lang="en-US" smtClean="0"/>
              <a:t>11/10/2021</a:t>
            </a:fld>
            <a:endParaRPr lang="en-US" dirty="0"/>
          </a:p>
        </p:txBody>
      </p:sp>
      <p:sp>
        <p:nvSpPr>
          <p:cNvPr id="8" name="Footer Placeholder 7"/>
          <p:cNvSpPr>
            <a:spLocks noGrp="1"/>
          </p:cNvSpPr>
          <p:nvPr>
            <p:ph type="ftr" sz="quarter" idx="11"/>
          </p:nvPr>
        </p:nvSpPr>
        <p:spPr/>
        <p:txBody>
          <a:bodyPr/>
          <a:lstStyle/>
          <a:p>
            <a:r>
              <a:rPr lang="en-US"/>
              <a:t>Mechatronics System Design - Chapter 1</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1623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F79283-D0DD-41DF-BB8E-2CEF04A2D196}" type="datetime1">
              <a:rPr lang="en-US" smtClean="0"/>
              <a:t>11/10/2021</a:t>
            </a:fld>
            <a:endParaRPr lang="en-US" dirty="0"/>
          </a:p>
        </p:txBody>
      </p:sp>
      <p:sp>
        <p:nvSpPr>
          <p:cNvPr id="4" name="Footer Placeholder 3"/>
          <p:cNvSpPr>
            <a:spLocks noGrp="1"/>
          </p:cNvSpPr>
          <p:nvPr>
            <p:ph type="ftr" sz="quarter" idx="11"/>
          </p:nvPr>
        </p:nvSpPr>
        <p:spPr/>
        <p:txBody>
          <a:bodyPr/>
          <a:lstStyle/>
          <a:p>
            <a:r>
              <a:rPr lang="en-US"/>
              <a:t>Mechatronics System Design - Chapter 1</a:t>
            </a:r>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0764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3B3DB41-7EE7-4F2A-939A-BB6CA66C71A0}" type="datetime1">
              <a:rPr lang="en-US" smtClean="0"/>
              <a:t>11/10/2021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Mechatronics System Design - Chapter 1</a:t>
            </a:r>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5670606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63CD5A6-1FA9-4DBE-BD48-DE8BC1087C1A}" type="datetime1">
              <a:rPr lang="en-US" smtClean="0"/>
              <a:t>11/10/2021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Mechatronics System Design - Chapter 1</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extLst>
      <p:ext uri="{BB962C8B-B14F-4D97-AF65-F5344CB8AC3E}">
        <p14:creationId xmlns:p14="http://schemas.microsoft.com/office/powerpoint/2010/main" val="257825326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E5286D8-9A1D-4078-9F49-A91E6B6D88D3}" type="datetime1">
              <a:rPr lang="en-US" smtClean="0"/>
              <a:t>11/10/2021</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06417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62DBF6C-0946-481A-A81D-B8AEB31C86C6}" type="datetime1">
              <a:rPr lang="en-US" smtClean="0"/>
              <a:t>11/10/2021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Mechatronics System Design - Chapter 1</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424614"/>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6.wmf"/><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2.png"/><Relationship Id="rId7" Type="http://schemas.openxmlformats.org/officeDocument/2006/relationships/image" Target="../media/image66.png"/><Relationship Id="rId12"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50.png"/><Relationship Id="rId11" Type="http://schemas.openxmlformats.org/officeDocument/2006/relationships/image" Target="../media/image62.wmf"/><Relationship Id="rId5" Type="http://schemas.openxmlformats.org/officeDocument/2006/relationships/image" Target="../media/image64.png"/><Relationship Id="rId10" Type="http://schemas.openxmlformats.org/officeDocument/2006/relationships/oleObject" Target="../embeddings/oleObject3.bin"/><Relationship Id="rId4" Type="http://schemas.openxmlformats.org/officeDocument/2006/relationships/image" Target="../media/image63.png"/><Relationship Id="rId9" Type="http://schemas.openxmlformats.org/officeDocument/2006/relationships/image" Target="../media/image68.png"/></Relationships>
</file>

<file path=ppt/slides/_rels/slide5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1.png"/><Relationship Id="rId7" Type="http://schemas.openxmlformats.org/officeDocument/2006/relationships/image" Target="../media/image75.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6.png"/></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6.wdp"/></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92.png"/><Relationship Id="rId5" Type="http://schemas.openxmlformats.org/officeDocument/2006/relationships/image" Target="../media/image90.wmf"/><Relationship Id="rId4" Type="http://schemas.openxmlformats.org/officeDocument/2006/relationships/oleObject" Target="../embeddings/oleObject4.bin"/></Relationships>
</file>

<file path=ppt/slides/_rels/slide59.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7.wdp"/><Relationship Id="rId7"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96.png"/><Relationship Id="rId10" Type="http://schemas.microsoft.com/office/2007/relationships/hdphoto" Target="../media/hdphoto9.wdp"/><Relationship Id="rId9" Type="http://schemas.openxmlformats.org/officeDocument/2006/relationships/image" Target="../media/image95.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9.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96.wmf"/><Relationship Id="rId5" Type="http://schemas.openxmlformats.org/officeDocument/2006/relationships/oleObject" Target="../embeddings/oleObject5.bin"/><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0.emf"/><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01.wmf"/></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5.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106.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4.pn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1.png"/><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870.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7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7698" y="1635994"/>
            <a:ext cx="9816860" cy="2387600"/>
          </a:xfrm>
        </p:spPr>
        <p:txBody>
          <a:bodyPr>
            <a:noAutofit/>
          </a:bodyPr>
          <a:lstStyle/>
          <a:p>
            <a:pPr lvl="0" algn="ctr"/>
            <a:r>
              <a:rPr lang="en-US" sz="4000" b="1" dirty="0">
                <a:solidFill>
                  <a:srgbClr val="002060"/>
                </a:solidFill>
                <a:latin typeface="DejaVu Serif"/>
                <a:cs typeface="+mn-cs"/>
              </a:rPr>
              <a:t>Mechatronics System Design</a:t>
            </a:r>
            <a:br>
              <a:rPr lang="en-US" sz="4000" b="1" dirty="0">
                <a:solidFill>
                  <a:srgbClr val="002060"/>
                </a:solidFill>
                <a:latin typeface="DejaVu Serif"/>
                <a:cs typeface="+mn-cs"/>
              </a:rPr>
            </a:br>
            <a:r>
              <a:rPr lang="en-US" sz="4000" b="1" dirty="0">
                <a:solidFill>
                  <a:srgbClr val="002060"/>
                </a:solidFill>
                <a:latin typeface="DejaVu Serif"/>
                <a:cs typeface="+mn-cs"/>
              </a:rPr>
              <a:t/>
            </a:r>
            <a:br>
              <a:rPr lang="en-US" sz="4000" b="1" dirty="0">
                <a:solidFill>
                  <a:srgbClr val="002060"/>
                </a:solidFill>
                <a:latin typeface="DejaVu Serif"/>
                <a:cs typeface="+mn-cs"/>
              </a:rPr>
            </a:br>
            <a:r>
              <a:rPr lang="en-US" sz="4000" b="1" spc="-114" dirty="0">
                <a:solidFill>
                  <a:srgbClr val="002060"/>
                </a:solidFill>
                <a:latin typeface="DejaVu Serif"/>
                <a:cs typeface="+mn-cs"/>
              </a:rPr>
              <a:t>Chapter 4: </a:t>
            </a:r>
            <a:r>
              <a:rPr lang="en-US" sz="4000" b="1" dirty="0">
                <a:solidFill>
                  <a:srgbClr val="002060"/>
                </a:solidFill>
                <a:latin typeface="DejaVu Serif"/>
                <a:cs typeface="+mn-cs"/>
              </a:rPr>
              <a:t>Motors Selection Criteria </a:t>
            </a:r>
            <a:br>
              <a:rPr lang="en-US" sz="4000" b="1" dirty="0">
                <a:solidFill>
                  <a:srgbClr val="002060"/>
                </a:solidFill>
                <a:latin typeface="DejaVu Serif"/>
                <a:cs typeface="+mn-cs"/>
              </a:rPr>
            </a:br>
            <a:endParaRPr lang="en-US" sz="4000" b="1" dirty="0">
              <a:solidFill>
                <a:srgbClr val="002060"/>
              </a:solidFill>
              <a:latin typeface="DejaVu Serif"/>
              <a:cs typeface="+mn-cs"/>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pPr/>
              <a:t>1</a:t>
            </a:fld>
            <a:endParaRPr lang="en-US" dirty="0"/>
          </a:p>
        </p:txBody>
      </p:sp>
      <p:sp>
        <p:nvSpPr>
          <p:cNvPr id="5" name="TextBox 4"/>
          <p:cNvSpPr txBox="1"/>
          <p:nvPr/>
        </p:nvSpPr>
        <p:spPr>
          <a:xfrm>
            <a:off x="1440611" y="4981359"/>
            <a:ext cx="9775454" cy="1384995"/>
          </a:xfrm>
          <a:prstGeom prst="rect">
            <a:avLst/>
          </a:prstGeom>
          <a:noFill/>
        </p:spPr>
        <p:txBody>
          <a:bodyPr wrap="square" rtlCol="0">
            <a:spAutoFit/>
          </a:bodyPr>
          <a:lstStyle/>
          <a:p>
            <a:pPr algn="ctr"/>
            <a:r>
              <a:rPr lang="en-US" sz="2800" b="1" dirty="0">
                <a:solidFill>
                  <a:srgbClr val="002060"/>
                </a:solidFill>
              </a:rPr>
              <a:t>Instructor: Dr. Ahmad Al-Balasie</a:t>
            </a:r>
          </a:p>
          <a:p>
            <a:pPr algn="ctr"/>
            <a:endParaRPr lang="en-US" sz="2800" b="1" dirty="0">
              <a:solidFill>
                <a:srgbClr val="002060"/>
              </a:solidFill>
            </a:endParaRPr>
          </a:p>
          <a:p>
            <a:pPr algn="ctr"/>
            <a:r>
              <a:rPr lang="en-US" sz="2800" b="1" dirty="0">
                <a:solidFill>
                  <a:srgbClr val="002060"/>
                </a:solidFill>
              </a:rPr>
              <a:t>First Semester - 2021/2022</a:t>
            </a: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a:off x="4966263" y="43397"/>
            <a:ext cx="2724150" cy="1133475"/>
          </a:xfrm>
          <a:prstGeom prst="rect">
            <a:avLst/>
          </a:prstGeom>
        </p:spPr>
      </p:pic>
    </p:spTree>
    <p:extLst>
      <p:ext uri="{BB962C8B-B14F-4D97-AF65-F5344CB8AC3E}">
        <p14:creationId xmlns:p14="http://schemas.microsoft.com/office/powerpoint/2010/main" val="214692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10</a:t>
            </a:fld>
            <a:endParaRPr lang="en-US" dirty="0"/>
          </a:p>
        </p:txBody>
      </p:sp>
      <p:sp>
        <p:nvSpPr>
          <p:cNvPr id="4" name="Rectangle 3"/>
          <p:cNvSpPr/>
          <p:nvPr/>
        </p:nvSpPr>
        <p:spPr>
          <a:xfrm>
            <a:off x="0" y="33221"/>
            <a:ext cx="6096000" cy="1077218"/>
          </a:xfrm>
          <a:prstGeom prst="rect">
            <a:avLst/>
          </a:prstGeom>
        </p:spPr>
        <p:txBody>
          <a:bodyPr>
            <a:spAutoFit/>
          </a:bodyPr>
          <a:lstStyle/>
          <a:p>
            <a:r>
              <a:rPr lang="en-US" sz="3200" b="1" dirty="0">
                <a:solidFill>
                  <a:srgbClr val="002060"/>
                </a:solidFill>
                <a:latin typeface="DejaVu Serif"/>
              </a:rPr>
              <a:t>4.2 Actuator Selection</a:t>
            </a:r>
            <a:r>
              <a:rPr lang="en-US" sz="3200" dirty="0">
                <a:solidFill>
                  <a:srgbClr val="002060"/>
                </a:solidFill>
                <a:latin typeface="DejaVu Serif"/>
              </a:rPr>
              <a:t> </a:t>
            </a:r>
            <a:br>
              <a:rPr lang="en-US" sz="3200" dirty="0">
                <a:solidFill>
                  <a:srgbClr val="002060"/>
                </a:solidFill>
                <a:latin typeface="DejaVu Serif"/>
              </a:rPr>
            </a:br>
            <a:endParaRPr lang="en-US" sz="3200" dirty="0">
              <a:solidFill>
                <a:srgbClr val="002060"/>
              </a:solidFill>
              <a:latin typeface="DejaVu Serif"/>
            </a:endParaRPr>
          </a:p>
        </p:txBody>
      </p:sp>
      <p:pic>
        <p:nvPicPr>
          <p:cNvPr id="3" name="Picture 2"/>
          <p:cNvPicPr>
            <a:picLocks noChangeAspect="1"/>
          </p:cNvPicPr>
          <p:nvPr/>
        </p:nvPicPr>
        <p:blipFill>
          <a:blip r:embed="rId2">
            <a:grayscl/>
          </a:blip>
          <a:stretch>
            <a:fillRect/>
          </a:stretch>
        </p:blipFill>
        <p:spPr>
          <a:xfrm>
            <a:off x="1804987" y="766762"/>
            <a:ext cx="8582025" cy="5324475"/>
          </a:xfrm>
          <a:prstGeom prst="rect">
            <a:avLst/>
          </a:prstGeom>
        </p:spPr>
      </p:pic>
    </p:spTree>
    <p:extLst>
      <p:ext uri="{BB962C8B-B14F-4D97-AF65-F5344CB8AC3E}">
        <p14:creationId xmlns:p14="http://schemas.microsoft.com/office/powerpoint/2010/main" val="157385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11</a:t>
            </a:fld>
            <a:endParaRPr lang="en-US" dirty="0"/>
          </a:p>
        </p:txBody>
      </p:sp>
      <p:sp>
        <p:nvSpPr>
          <p:cNvPr id="4" name="Rectangle 3"/>
          <p:cNvSpPr/>
          <p:nvPr/>
        </p:nvSpPr>
        <p:spPr>
          <a:xfrm>
            <a:off x="0" y="33221"/>
            <a:ext cx="6096000" cy="830997"/>
          </a:xfrm>
          <a:prstGeom prst="rect">
            <a:avLst/>
          </a:prstGeom>
        </p:spPr>
        <p:txBody>
          <a:bodyPr>
            <a:spAutoFit/>
          </a:bodyPr>
          <a:lstStyle/>
          <a:p>
            <a:r>
              <a:rPr lang="en-US" sz="2400" b="1" dirty="0">
                <a:solidFill>
                  <a:srgbClr val="002060"/>
                </a:solidFill>
                <a:latin typeface="DejaVu Serif"/>
              </a:rPr>
              <a:t>4.2 Actuator Selection</a:t>
            </a:r>
            <a:r>
              <a:rPr lang="en-US" sz="2400" dirty="0">
                <a:solidFill>
                  <a:srgbClr val="002060"/>
                </a:solidFill>
                <a:latin typeface="DejaVu Serif"/>
              </a:rPr>
              <a:t> </a:t>
            </a:r>
            <a:br>
              <a:rPr lang="en-US" sz="2400" dirty="0">
                <a:solidFill>
                  <a:srgbClr val="002060"/>
                </a:solidFill>
                <a:latin typeface="DejaVu Serif"/>
              </a:rPr>
            </a:br>
            <a:endParaRPr lang="en-US" sz="2400" dirty="0">
              <a:solidFill>
                <a:srgbClr val="002060"/>
              </a:solidFill>
              <a:latin typeface="DejaVu Serif"/>
            </a:endParaRPr>
          </a:p>
        </p:txBody>
      </p:sp>
      <p:pic>
        <p:nvPicPr>
          <p:cNvPr id="5" name="Picture 4"/>
          <p:cNvPicPr>
            <a:picLocks noChangeAspect="1"/>
          </p:cNvPicPr>
          <p:nvPr/>
        </p:nvPicPr>
        <p:blipFill>
          <a:blip r:embed="rId2">
            <a:grayscl/>
          </a:blip>
          <a:stretch>
            <a:fillRect/>
          </a:stretch>
        </p:blipFill>
        <p:spPr>
          <a:xfrm>
            <a:off x="1719262" y="3476924"/>
            <a:ext cx="8753475" cy="2819400"/>
          </a:xfrm>
          <a:prstGeom prst="rect">
            <a:avLst/>
          </a:prstGeom>
        </p:spPr>
      </p:pic>
      <p:pic>
        <p:nvPicPr>
          <p:cNvPr id="6" name="Picture 5"/>
          <p:cNvPicPr>
            <a:picLocks noChangeAspect="1"/>
          </p:cNvPicPr>
          <p:nvPr/>
        </p:nvPicPr>
        <p:blipFill>
          <a:blip r:embed="rId3">
            <a:grayscl/>
          </a:blip>
          <a:stretch>
            <a:fillRect/>
          </a:stretch>
        </p:blipFill>
        <p:spPr>
          <a:xfrm>
            <a:off x="3724274" y="132230"/>
            <a:ext cx="4743450" cy="3276600"/>
          </a:xfrm>
          <a:prstGeom prst="rect">
            <a:avLst/>
          </a:prstGeom>
        </p:spPr>
      </p:pic>
    </p:spTree>
    <p:extLst>
      <p:ext uri="{BB962C8B-B14F-4D97-AF65-F5344CB8AC3E}">
        <p14:creationId xmlns:p14="http://schemas.microsoft.com/office/powerpoint/2010/main" val="1184207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12</a:t>
            </a:fld>
            <a:endParaRPr lang="en-US" dirty="0"/>
          </a:p>
        </p:txBody>
      </p:sp>
      <p:sp>
        <p:nvSpPr>
          <p:cNvPr id="3" name="Rectangle 2"/>
          <p:cNvSpPr/>
          <p:nvPr/>
        </p:nvSpPr>
        <p:spPr>
          <a:xfrm>
            <a:off x="515814" y="1110439"/>
            <a:ext cx="11340569" cy="1261884"/>
          </a:xfrm>
          <a:prstGeom prst="rect">
            <a:avLst/>
          </a:prstGeom>
        </p:spPr>
        <p:txBody>
          <a:bodyPr wrap="square">
            <a:spAutoFit/>
          </a:bodyPr>
          <a:lstStyle/>
          <a:p>
            <a:pPr marL="285750" indent="-285750" algn="just">
              <a:buFont typeface="Wingdings" panose="05000000000000000000" pitchFamily="2" charset="2"/>
              <a:buChar char="v"/>
            </a:pPr>
            <a:r>
              <a:rPr lang="en-US" sz="2800" dirty="0">
                <a:solidFill>
                  <a:srgbClr val="002060"/>
                </a:solidFill>
                <a:latin typeface="DejaVu Serif"/>
              </a:rPr>
              <a:t>The table below provides a comparison between the different types of motor along with their characteristics.</a:t>
            </a:r>
          </a:p>
          <a:p>
            <a:pPr algn="just"/>
            <a:endParaRPr lang="en-US" sz="2000" dirty="0">
              <a:solidFill>
                <a:schemeClr val="accent3">
                  <a:lumMod val="50000"/>
                </a:schemeClr>
              </a:solidFill>
              <a:latin typeface="DejaVu Serif"/>
            </a:endParaRPr>
          </a:p>
        </p:txBody>
      </p:sp>
      <p:sp>
        <p:nvSpPr>
          <p:cNvPr id="4" name="Rectangle 3"/>
          <p:cNvSpPr/>
          <p:nvPr/>
        </p:nvSpPr>
        <p:spPr>
          <a:xfrm>
            <a:off x="-1" y="33221"/>
            <a:ext cx="9439835" cy="1077218"/>
          </a:xfrm>
          <a:prstGeom prst="rect">
            <a:avLst/>
          </a:prstGeom>
        </p:spPr>
        <p:txBody>
          <a:bodyPr wrap="square">
            <a:spAutoFit/>
          </a:bodyPr>
          <a:lstStyle/>
          <a:p>
            <a:r>
              <a:rPr lang="en-US" sz="3200" b="1" dirty="0">
                <a:solidFill>
                  <a:srgbClr val="002060"/>
                </a:solidFill>
                <a:latin typeface="DejaVu Serif"/>
              </a:rPr>
              <a:t>4.3 Comparison between various Actuators</a:t>
            </a:r>
            <a:r>
              <a:rPr lang="en-US" sz="3200" dirty="0">
                <a:solidFill>
                  <a:srgbClr val="002060"/>
                </a:solidFill>
                <a:latin typeface="DejaVu Serif"/>
              </a:rPr>
              <a:t/>
            </a:r>
            <a:br>
              <a:rPr lang="en-US" sz="3200" dirty="0">
                <a:solidFill>
                  <a:srgbClr val="002060"/>
                </a:solidFill>
                <a:latin typeface="DejaVu Serif"/>
              </a:rPr>
            </a:br>
            <a:endParaRPr lang="en-US" sz="3200" dirty="0">
              <a:solidFill>
                <a:srgbClr val="002060"/>
              </a:solidFill>
              <a:latin typeface="DejaVu Serif"/>
            </a:endParaRPr>
          </a:p>
        </p:txBody>
      </p:sp>
      <p:pic>
        <p:nvPicPr>
          <p:cNvPr id="6" name="Picture 5"/>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515814" y="2358557"/>
            <a:ext cx="11340569" cy="2948548"/>
          </a:xfrm>
          <a:prstGeom prst="rect">
            <a:avLst/>
          </a:prstGeom>
        </p:spPr>
      </p:pic>
    </p:spTree>
    <p:extLst>
      <p:ext uri="{BB962C8B-B14F-4D97-AF65-F5344CB8AC3E}">
        <p14:creationId xmlns:p14="http://schemas.microsoft.com/office/powerpoint/2010/main" val="1228860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13</a:t>
            </a:fld>
            <a:endParaRPr lang="en-US" dirty="0"/>
          </a:p>
        </p:txBody>
      </p:sp>
      <p:pic>
        <p:nvPicPr>
          <p:cNvPr id="3" name="Picture 2"/>
          <p:cNvPicPr>
            <a:picLocks noChangeAspect="1"/>
          </p:cNvPicPr>
          <p:nvPr/>
        </p:nvPicPr>
        <p:blipFill>
          <a:blip r:embed="rId2">
            <a:grayscl/>
          </a:blip>
          <a:stretch>
            <a:fillRect/>
          </a:stretch>
        </p:blipFill>
        <p:spPr>
          <a:xfrm>
            <a:off x="3173506" y="823351"/>
            <a:ext cx="5070101" cy="5309733"/>
          </a:xfrm>
          <a:prstGeom prst="rect">
            <a:avLst/>
          </a:prstGeom>
        </p:spPr>
      </p:pic>
      <p:sp>
        <p:nvSpPr>
          <p:cNvPr id="4" name="Rectangle 3"/>
          <p:cNvSpPr/>
          <p:nvPr/>
        </p:nvSpPr>
        <p:spPr>
          <a:xfrm>
            <a:off x="-1" y="33221"/>
            <a:ext cx="9439835" cy="584775"/>
          </a:xfrm>
          <a:prstGeom prst="rect">
            <a:avLst/>
          </a:prstGeom>
        </p:spPr>
        <p:txBody>
          <a:bodyPr wrap="square">
            <a:spAutoFit/>
          </a:bodyPr>
          <a:lstStyle/>
          <a:p>
            <a:r>
              <a:rPr lang="en-US" sz="3200" b="1" dirty="0">
                <a:solidFill>
                  <a:srgbClr val="002060"/>
                </a:solidFill>
                <a:latin typeface="DejaVu Serif"/>
              </a:rPr>
              <a:t>4.3 Comparison between various Motors</a:t>
            </a:r>
            <a:endParaRPr lang="en-US" sz="3200" dirty="0">
              <a:solidFill>
                <a:srgbClr val="002060"/>
              </a:solidFill>
              <a:latin typeface="DejaVu Serif"/>
            </a:endParaRPr>
          </a:p>
        </p:txBody>
      </p:sp>
    </p:spTree>
    <p:extLst>
      <p:ext uri="{BB962C8B-B14F-4D97-AF65-F5344CB8AC3E}">
        <p14:creationId xmlns:p14="http://schemas.microsoft.com/office/powerpoint/2010/main" val="3412428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14</a:t>
            </a:fld>
            <a:endParaRPr lang="en-US" dirty="0"/>
          </a:p>
        </p:txBody>
      </p:sp>
      <p:sp>
        <p:nvSpPr>
          <p:cNvPr id="3" name="Rectangle 2"/>
          <p:cNvSpPr/>
          <p:nvPr/>
        </p:nvSpPr>
        <p:spPr>
          <a:xfrm>
            <a:off x="1299883" y="610136"/>
            <a:ext cx="9628094" cy="5632311"/>
          </a:xfrm>
          <a:prstGeom prst="rect">
            <a:avLst/>
          </a:prstGeom>
        </p:spPr>
        <p:txBody>
          <a:bodyPr wrap="square">
            <a:spAutoFit/>
          </a:bodyPr>
          <a:lstStyle/>
          <a:p>
            <a:pPr marL="457200" indent="-457200" algn="just">
              <a:buFont typeface="+mj-lt"/>
              <a:buAutoNum type="arabicPeriod"/>
            </a:pPr>
            <a:r>
              <a:rPr lang="en-US" sz="2400" dirty="0">
                <a:solidFill>
                  <a:srgbClr val="002060"/>
                </a:solidFill>
                <a:latin typeface="DejaVu Serif"/>
              </a:rPr>
              <a:t>Variable speed drive: This is an optional component. It is usually built using power electronic devices.</a:t>
            </a:r>
          </a:p>
          <a:p>
            <a:pPr marL="342900" indent="-342900" algn="just">
              <a:buFont typeface="Arial" panose="020B0604020202020204" pitchFamily="34" charset="0"/>
              <a:buChar char="•"/>
            </a:pPr>
            <a:r>
              <a:rPr lang="en-US" sz="2400" dirty="0">
                <a:solidFill>
                  <a:srgbClr val="002060"/>
                </a:solidFill>
                <a:latin typeface="DejaVu Serif"/>
              </a:rPr>
              <a:t>Usually variable speed drives used today are either of the variable voltage type or variable frequency. The PWM technique (pulse width modulation) method is useful in order vary the effective voltage or current while still switching a device fully on and off. </a:t>
            </a:r>
          </a:p>
          <a:p>
            <a:pPr algn="just"/>
            <a:r>
              <a:rPr lang="en-US" sz="2400" dirty="0">
                <a:solidFill>
                  <a:srgbClr val="002060"/>
                </a:solidFill>
                <a:latin typeface="DejaVu Serif"/>
              </a:rPr>
              <a:t>2. The actuator: It is the main device that converts electrical energy to </a:t>
            </a:r>
          </a:p>
          <a:p>
            <a:pPr algn="just"/>
            <a:r>
              <a:rPr lang="en-US" sz="2400" dirty="0">
                <a:solidFill>
                  <a:srgbClr val="002060"/>
                </a:solidFill>
                <a:latin typeface="DejaVu Serif"/>
              </a:rPr>
              <a:t>     mechanical energy.</a:t>
            </a:r>
          </a:p>
          <a:p>
            <a:pPr marL="342900" indent="-342900" algn="just">
              <a:buFont typeface="Wingdings" panose="05000000000000000000" pitchFamily="2" charset="2"/>
              <a:buChar char="v"/>
            </a:pPr>
            <a:r>
              <a:rPr lang="en-US" sz="2400" dirty="0">
                <a:solidFill>
                  <a:srgbClr val="002060"/>
                </a:solidFill>
                <a:latin typeface="DejaVu Serif"/>
              </a:rPr>
              <a:t>Actuators can be classified in terms of their movement as:</a:t>
            </a:r>
          </a:p>
          <a:p>
            <a:pPr marL="342900" indent="-342900" algn="just">
              <a:buFont typeface="Arial" panose="020B0604020202020204" pitchFamily="34" charset="0"/>
              <a:buChar char="•"/>
            </a:pPr>
            <a:r>
              <a:rPr lang="en-US" sz="2400" dirty="0">
                <a:solidFill>
                  <a:srgbClr val="002060"/>
                </a:solidFill>
                <a:latin typeface="DejaVu Serif"/>
              </a:rPr>
              <a:t>Linear: The movement must be in a straight line.</a:t>
            </a:r>
          </a:p>
          <a:p>
            <a:pPr marL="342900" indent="-342900" algn="just">
              <a:buFont typeface="Arial" panose="020B0604020202020204" pitchFamily="34" charset="0"/>
              <a:buChar char="•"/>
            </a:pPr>
            <a:r>
              <a:rPr lang="en-US" sz="2400" dirty="0">
                <a:solidFill>
                  <a:srgbClr val="002060"/>
                </a:solidFill>
                <a:latin typeface="DejaVu Serif"/>
              </a:rPr>
              <a:t>Rotary: The movement must be rotational.</a:t>
            </a:r>
          </a:p>
          <a:p>
            <a:pPr marL="342900" indent="-342900" algn="just">
              <a:buFont typeface="Wingdings" panose="05000000000000000000" pitchFamily="2" charset="2"/>
              <a:buChar char="v"/>
            </a:pPr>
            <a:r>
              <a:rPr lang="en-US" sz="2400" dirty="0">
                <a:solidFill>
                  <a:srgbClr val="002060"/>
                </a:solidFill>
                <a:latin typeface="DejaVu Serif"/>
              </a:rPr>
              <a:t>We can also classify the actuator in accordance with its method of operation as follows:</a:t>
            </a:r>
          </a:p>
          <a:p>
            <a:pPr marL="342900" indent="-342900" algn="just">
              <a:buFont typeface="Arial" panose="020B0604020202020204" pitchFamily="34" charset="0"/>
              <a:buChar char="•"/>
            </a:pPr>
            <a:r>
              <a:rPr lang="en-US" sz="2400" dirty="0">
                <a:solidFill>
                  <a:srgbClr val="002060"/>
                </a:solidFill>
                <a:latin typeface="DejaVu Serif"/>
              </a:rPr>
              <a:t>Electromagnetic: This includes rotatory AC and DC motor, as well as linear permanent magnetic actuators.</a:t>
            </a:r>
            <a:endParaRPr lang="en-US" sz="2000" dirty="0">
              <a:solidFill>
                <a:srgbClr val="002060"/>
              </a:solidFill>
              <a:latin typeface="DejaVu Serif"/>
            </a:endParaRPr>
          </a:p>
        </p:txBody>
      </p:sp>
      <p:sp>
        <p:nvSpPr>
          <p:cNvPr id="4" name="Rectangle 3"/>
          <p:cNvSpPr/>
          <p:nvPr/>
        </p:nvSpPr>
        <p:spPr>
          <a:xfrm>
            <a:off x="-1" y="33221"/>
            <a:ext cx="9439835" cy="584775"/>
          </a:xfrm>
          <a:prstGeom prst="rect">
            <a:avLst/>
          </a:prstGeom>
        </p:spPr>
        <p:txBody>
          <a:bodyPr wrap="square">
            <a:spAutoFit/>
          </a:bodyPr>
          <a:lstStyle/>
          <a:p>
            <a:r>
              <a:rPr lang="en-US" sz="3200" b="1" dirty="0">
                <a:solidFill>
                  <a:srgbClr val="002060"/>
                </a:solidFill>
                <a:latin typeface="DejaVu Serif"/>
              </a:rPr>
              <a:t>4.4 Components of the Actuator System</a:t>
            </a:r>
            <a:r>
              <a:rPr lang="en-US" sz="3200" dirty="0">
                <a:solidFill>
                  <a:srgbClr val="002060"/>
                </a:solidFill>
                <a:latin typeface="DejaVu Serif"/>
              </a:rPr>
              <a:t> </a:t>
            </a:r>
          </a:p>
        </p:txBody>
      </p:sp>
    </p:spTree>
    <p:extLst>
      <p:ext uri="{BB962C8B-B14F-4D97-AF65-F5344CB8AC3E}">
        <p14:creationId xmlns:p14="http://schemas.microsoft.com/office/powerpoint/2010/main" val="1700219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15</a:t>
            </a:fld>
            <a:endParaRPr lang="en-US" dirty="0"/>
          </a:p>
        </p:txBody>
      </p:sp>
      <p:sp>
        <p:nvSpPr>
          <p:cNvPr id="4" name="Rectangle 3"/>
          <p:cNvSpPr/>
          <p:nvPr/>
        </p:nvSpPr>
        <p:spPr>
          <a:xfrm>
            <a:off x="-1" y="33221"/>
            <a:ext cx="9439835" cy="584775"/>
          </a:xfrm>
          <a:prstGeom prst="rect">
            <a:avLst/>
          </a:prstGeom>
        </p:spPr>
        <p:txBody>
          <a:bodyPr wrap="square">
            <a:spAutoFit/>
          </a:bodyPr>
          <a:lstStyle/>
          <a:p>
            <a:r>
              <a:rPr lang="en-US" sz="3200" b="1" dirty="0">
                <a:solidFill>
                  <a:srgbClr val="002060"/>
                </a:solidFill>
                <a:latin typeface="DejaVu Serif"/>
              </a:rPr>
              <a:t>4.4 Components of the Actuator System</a:t>
            </a:r>
            <a:r>
              <a:rPr lang="en-US" sz="3200" dirty="0">
                <a:solidFill>
                  <a:srgbClr val="002060"/>
                </a:solidFill>
                <a:latin typeface="DejaVu Serif"/>
              </a:rPr>
              <a:t> </a:t>
            </a:r>
          </a:p>
        </p:txBody>
      </p:sp>
      <p:sp>
        <p:nvSpPr>
          <p:cNvPr id="7" name="Rectangle 6"/>
          <p:cNvSpPr/>
          <p:nvPr/>
        </p:nvSpPr>
        <p:spPr>
          <a:xfrm>
            <a:off x="1066799" y="741472"/>
            <a:ext cx="9959788" cy="5170646"/>
          </a:xfrm>
          <a:prstGeom prst="rect">
            <a:avLst/>
          </a:prstGeom>
        </p:spPr>
        <p:txBody>
          <a:bodyPr wrap="square">
            <a:spAutoFit/>
          </a:bodyPr>
          <a:lstStyle/>
          <a:p>
            <a:pPr marL="342900" indent="-342900" algn="just">
              <a:buFont typeface="Arial" panose="020B0604020202020204" pitchFamily="34" charset="0"/>
              <a:buChar char="•"/>
            </a:pPr>
            <a:r>
              <a:rPr lang="en-US" sz="2200" dirty="0">
                <a:solidFill>
                  <a:srgbClr val="002060"/>
                </a:solidFill>
                <a:latin typeface="DejaVu Serif"/>
              </a:rPr>
              <a:t>Pneumatic and Hydraulic: These are normally linear.</a:t>
            </a:r>
          </a:p>
          <a:p>
            <a:pPr marL="342900" indent="-342900" algn="just">
              <a:buFont typeface="Arial" panose="020B0604020202020204" pitchFamily="34" charset="0"/>
              <a:buChar char="•"/>
            </a:pPr>
            <a:r>
              <a:rPr lang="en-US" sz="2200" dirty="0">
                <a:solidFill>
                  <a:srgbClr val="002060"/>
                </a:solidFill>
                <a:latin typeface="DejaVu Serif"/>
              </a:rPr>
              <a:t>Piezo electric and magneto strictive: These usually operate a very small strokes/displacements(micro-actuators). </a:t>
            </a:r>
          </a:p>
          <a:p>
            <a:pPr algn="just"/>
            <a:r>
              <a:rPr lang="en-US" sz="2200" dirty="0">
                <a:solidFill>
                  <a:srgbClr val="002060"/>
                </a:solidFill>
                <a:latin typeface="DejaVu Serif"/>
              </a:rPr>
              <a:t>3. Mechanical Drive: This is also an optional component, and is placed at the </a:t>
            </a:r>
          </a:p>
          <a:p>
            <a:pPr algn="just"/>
            <a:r>
              <a:rPr lang="en-US" sz="2200" dirty="0">
                <a:solidFill>
                  <a:srgbClr val="002060"/>
                </a:solidFill>
                <a:latin typeface="DejaVu Serif"/>
              </a:rPr>
              <a:t>     output of the actuator, in order to convert the output mechanical energy to  </a:t>
            </a:r>
          </a:p>
          <a:p>
            <a:pPr algn="just"/>
            <a:r>
              <a:rPr lang="en-US" sz="2200" dirty="0">
                <a:solidFill>
                  <a:srgbClr val="002060"/>
                </a:solidFill>
                <a:latin typeface="DejaVu Serif"/>
              </a:rPr>
              <a:t>     a suitable form (e.g. increase the torque, reduce speed and convert rotary </a:t>
            </a:r>
          </a:p>
          <a:p>
            <a:pPr algn="just"/>
            <a:r>
              <a:rPr lang="en-US" sz="2200" dirty="0">
                <a:solidFill>
                  <a:srgbClr val="002060"/>
                </a:solidFill>
                <a:latin typeface="DejaVu Serif"/>
              </a:rPr>
              <a:t>     movement into linear movement).</a:t>
            </a:r>
          </a:p>
          <a:p>
            <a:pPr marL="342900" indent="-342900" algn="just">
              <a:buFont typeface="Wingdings" panose="05000000000000000000" pitchFamily="2" charset="2"/>
              <a:buChar char="v"/>
            </a:pPr>
            <a:r>
              <a:rPr lang="en-US" sz="2200" dirty="0">
                <a:solidFill>
                  <a:srgbClr val="002060"/>
                </a:solidFill>
                <a:latin typeface="DejaVu Serif"/>
              </a:rPr>
              <a:t>These are a number of disadvantages to using a mechanical drive</a:t>
            </a:r>
          </a:p>
          <a:p>
            <a:pPr marL="342900" indent="-342900" algn="just">
              <a:buFont typeface="Arial" panose="020B0604020202020204" pitchFamily="34" charset="0"/>
              <a:buChar char="•"/>
            </a:pPr>
            <a:r>
              <a:rPr lang="en-US" sz="2200" dirty="0">
                <a:solidFill>
                  <a:srgbClr val="002060"/>
                </a:solidFill>
                <a:latin typeface="DejaVu Serif"/>
              </a:rPr>
              <a:t>They generate extra noise.</a:t>
            </a:r>
          </a:p>
          <a:p>
            <a:pPr marL="342900" indent="-342900" algn="just">
              <a:buFont typeface="Arial" panose="020B0604020202020204" pitchFamily="34" charset="0"/>
              <a:buChar char="•"/>
            </a:pPr>
            <a:r>
              <a:rPr lang="en-US" sz="2200" dirty="0">
                <a:solidFill>
                  <a:srgbClr val="002060"/>
                </a:solidFill>
                <a:latin typeface="DejaVu Serif"/>
              </a:rPr>
              <a:t>They cause losses and reduce efficiency.</a:t>
            </a:r>
          </a:p>
          <a:p>
            <a:pPr marL="342900" indent="-342900" algn="just">
              <a:buFont typeface="Arial" panose="020B0604020202020204" pitchFamily="34" charset="0"/>
              <a:buChar char="•"/>
            </a:pPr>
            <a:r>
              <a:rPr lang="en-US" sz="2200" dirty="0">
                <a:solidFill>
                  <a:srgbClr val="002060"/>
                </a:solidFill>
                <a:latin typeface="DejaVu Serif"/>
              </a:rPr>
              <a:t>They wear with use.</a:t>
            </a:r>
          </a:p>
          <a:p>
            <a:pPr marL="342900" indent="-342900" algn="just">
              <a:buFont typeface="Arial" panose="020B0604020202020204" pitchFamily="34" charset="0"/>
              <a:buChar char="•"/>
            </a:pPr>
            <a:r>
              <a:rPr lang="en-US" sz="2200" dirty="0">
                <a:solidFill>
                  <a:srgbClr val="002060"/>
                </a:solidFill>
                <a:latin typeface="DejaVu Serif"/>
              </a:rPr>
              <a:t>They take up extra space.</a:t>
            </a:r>
          </a:p>
          <a:p>
            <a:pPr marL="342900" indent="-342900" algn="just">
              <a:buFont typeface="Wingdings" panose="05000000000000000000" pitchFamily="2" charset="2"/>
              <a:buChar char="v"/>
            </a:pPr>
            <a:r>
              <a:rPr lang="en-US" sz="2200" dirty="0">
                <a:solidFill>
                  <a:srgbClr val="002060"/>
                </a:solidFill>
                <a:latin typeface="DejaVu Serif"/>
              </a:rPr>
              <a:t>Mechanical drives are usually used for the following reasons:</a:t>
            </a:r>
          </a:p>
          <a:p>
            <a:pPr marL="342900" indent="-342900" algn="just">
              <a:buFont typeface="Arial" panose="020B0604020202020204" pitchFamily="34" charset="0"/>
              <a:buChar char="•"/>
            </a:pPr>
            <a:r>
              <a:rPr lang="en-US" sz="2200" dirty="0">
                <a:solidFill>
                  <a:srgbClr val="002060"/>
                </a:solidFill>
                <a:latin typeface="DejaVu Serif"/>
              </a:rPr>
              <a:t>Convert rotary motion to linear motion and vice versa.</a:t>
            </a:r>
          </a:p>
          <a:p>
            <a:pPr marL="342900" indent="-342900" algn="just">
              <a:buFont typeface="Arial" panose="020B0604020202020204" pitchFamily="34" charset="0"/>
              <a:buChar char="•"/>
            </a:pPr>
            <a:r>
              <a:rPr lang="en-US" sz="2200" dirty="0">
                <a:solidFill>
                  <a:srgbClr val="002060"/>
                </a:solidFill>
                <a:latin typeface="DejaVu Serif"/>
              </a:rPr>
              <a:t>Increase torque or force and reduce speed.</a:t>
            </a:r>
          </a:p>
        </p:txBody>
      </p:sp>
    </p:spTree>
    <p:extLst>
      <p:ext uri="{BB962C8B-B14F-4D97-AF65-F5344CB8AC3E}">
        <p14:creationId xmlns:p14="http://schemas.microsoft.com/office/powerpoint/2010/main" val="28784132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16</a:t>
            </a:fld>
            <a:endParaRPr lang="en-US" dirty="0"/>
          </a:p>
        </p:txBody>
      </p:sp>
      <p:sp>
        <p:nvSpPr>
          <p:cNvPr id="3" name="Rectangle 2"/>
          <p:cNvSpPr/>
          <p:nvPr/>
        </p:nvSpPr>
        <p:spPr>
          <a:xfrm>
            <a:off x="286870" y="969130"/>
            <a:ext cx="11447929" cy="4154984"/>
          </a:xfrm>
          <a:prstGeom prst="rect">
            <a:avLst/>
          </a:prstGeom>
        </p:spPr>
        <p:txBody>
          <a:bodyPr wrap="square">
            <a:spAutoFit/>
          </a:bodyPr>
          <a:lstStyle/>
          <a:p>
            <a:pPr marL="285750" indent="-285750" algn="just">
              <a:buFont typeface="Wingdings" panose="05000000000000000000" pitchFamily="2" charset="2"/>
              <a:buChar char="v"/>
            </a:pPr>
            <a:r>
              <a:rPr lang="en-US" sz="2400" dirty="0">
                <a:solidFill>
                  <a:srgbClr val="002060"/>
                </a:solidFill>
                <a:latin typeface="DejaVu Serif"/>
              </a:rPr>
              <a:t>For the following systems, what is the most suitable rotary electromagnetic actuator to use? Explain the reasons for your decision. Use the following five criteria for actuator selection: power/torque value (large/small); positioning accuracy; speed range (e.g.,20 : 1); duty cycle; requirement for feedback.: </a:t>
            </a:r>
          </a:p>
          <a:p>
            <a:pPr algn="just"/>
            <a:endParaRPr lang="en-US" sz="2400" dirty="0">
              <a:solidFill>
                <a:srgbClr val="002060"/>
              </a:solidFill>
              <a:latin typeface="DejaVu Serif"/>
            </a:endParaRPr>
          </a:p>
          <a:p>
            <a:pPr marL="342900" indent="-342900" algn="just">
              <a:buFont typeface="+mj-lt"/>
              <a:buAutoNum type="arabicPeriod"/>
            </a:pPr>
            <a:r>
              <a:rPr lang="en-US" sz="2400" dirty="0">
                <a:solidFill>
                  <a:srgbClr val="002060"/>
                </a:solidFill>
                <a:latin typeface="DejaVu Serif"/>
              </a:rPr>
              <a:t>Quad-rotor (light weight with four propellers fitted to each motor).</a:t>
            </a:r>
          </a:p>
          <a:p>
            <a:pPr algn="just"/>
            <a:endParaRPr lang="en-US" sz="2400" dirty="0">
              <a:solidFill>
                <a:srgbClr val="002060"/>
              </a:solidFill>
              <a:latin typeface="DejaVu Serif"/>
            </a:endParaRPr>
          </a:p>
          <a:p>
            <a:pPr marL="342900" indent="-342900" algn="just">
              <a:buFont typeface="Arial" panose="020B0604020202020204" pitchFamily="34" charset="0"/>
              <a:buChar char="•"/>
            </a:pPr>
            <a:r>
              <a:rPr lang="en-US" sz="2400" dirty="0">
                <a:solidFill>
                  <a:srgbClr val="002060"/>
                </a:solidFill>
                <a:latin typeface="DejaVu Serif"/>
              </a:rPr>
              <a:t>In this case the power required from the motor is very small. Large speeds are required and thus the most suitable motor is a brushless dc motor. Positioning accuracy is not a requirement. The speed can be varied widely with a brushless dc motor, and this achieves different levels of thrust.</a:t>
            </a:r>
          </a:p>
        </p:txBody>
      </p:sp>
      <p:sp>
        <p:nvSpPr>
          <p:cNvPr id="4" name="Rectangle 3"/>
          <p:cNvSpPr/>
          <p:nvPr/>
        </p:nvSpPr>
        <p:spPr>
          <a:xfrm>
            <a:off x="98501" y="0"/>
            <a:ext cx="2412840" cy="584775"/>
          </a:xfrm>
          <a:prstGeom prst="rect">
            <a:avLst/>
          </a:prstGeom>
        </p:spPr>
        <p:txBody>
          <a:bodyPr wrap="none">
            <a:spAutoFit/>
          </a:bodyPr>
          <a:lstStyle/>
          <a:p>
            <a:r>
              <a:rPr lang="en-US" sz="3200" b="1" dirty="0">
                <a:solidFill>
                  <a:srgbClr val="002060"/>
                </a:solidFill>
                <a:latin typeface="DejaVu Serif"/>
              </a:rPr>
              <a:t>4.5 Examples</a:t>
            </a:r>
            <a:endParaRPr lang="en-US" sz="3200" dirty="0">
              <a:solidFill>
                <a:srgbClr val="002060"/>
              </a:solidFill>
              <a:latin typeface="DejaVu Serif"/>
            </a:endParaRPr>
          </a:p>
        </p:txBody>
      </p:sp>
    </p:spTree>
    <p:extLst>
      <p:ext uri="{BB962C8B-B14F-4D97-AF65-F5344CB8AC3E}">
        <p14:creationId xmlns:p14="http://schemas.microsoft.com/office/powerpoint/2010/main" val="2855003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17</a:t>
            </a:fld>
            <a:endParaRPr lang="en-US" dirty="0"/>
          </a:p>
        </p:txBody>
      </p:sp>
      <p:sp>
        <p:nvSpPr>
          <p:cNvPr id="3" name="Rectangle 2"/>
          <p:cNvSpPr/>
          <p:nvPr/>
        </p:nvSpPr>
        <p:spPr>
          <a:xfrm>
            <a:off x="340658" y="1596660"/>
            <a:ext cx="11447929" cy="2677656"/>
          </a:xfrm>
          <a:prstGeom prst="rect">
            <a:avLst/>
          </a:prstGeom>
        </p:spPr>
        <p:txBody>
          <a:bodyPr wrap="square">
            <a:spAutoFit/>
          </a:bodyPr>
          <a:lstStyle/>
          <a:p>
            <a:pPr marL="457200" indent="-457200" algn="just">
              <a:buAutoNum type="arabicPeriod" startAt="2"/>
            </a:pPr>
            <a:r>
              <a:rPr lang="en-US" sz="2400" dirty="0">
                <a:solidFill>
                  <a:srgbClr val="002060"/>
                </a:solidFill>
                <a:latin typeface="DejaVu Serif"/>
              </a:rPr>
              <a:t>Passenger elevator that carries 8 passengers and runs at a speed of 1</a:t>
            </a:r>
            <a:r>
              <a:rPr lang="en-US" sz="2400" i="1" dirty="0">
                <a:solidFill>
                  <a:srgbClr val="002060"/>
                </a:solidFill>
                <a:latin typeface="DejaVu Serif"/>
              </a:rPr>
              <a:t>.</a:t>
            </a:r>
            <a:r>
              <a:rPr lang="en-US" sz="2400" dirty="0">
                <a:solidFill>
                  <a:srgbClr val="002060"/>
                </a:solidFill>
                <a:latin typeface="DejaVu Serif"/>
              </a:rPr>
              <a:t>6 </a:t>
            </a:r>
            <a:r>
              <a:rPr lang="en-US" sz="2400" i="1" dirty="0">
                <a:solidFill>
                  <a:srgbClr val="002060"/>
                </a:solidFill>
                <a:latin typeface="DejaVu Serif"/>
              </a:rPr>
              <a:t>m/s</a:t>
            </a:r>
            <a:r>
              <a:rPr lang="en-US" sz="2400" dirty="0">
                <a:solidFill>
                  <a:srgbClr val="002060"/>
                </a:solidFill>
                <a:latin typeface="DejaVu Serif"/>
              </a:rPr>
              <a:t>.</a:t>
            </a:r>
          </a:p>
          <a:p>
            <a:pPr marL="457200" indent="-457200" algn="just">
              <a:buAutoNum type="arabicPeriod" startAt="2"/>
            </a:pPr>
            <a:endParaRPr lang="en-US" sz="2400" dirty="0">
              <a:solidFill>
                <a:srgbClr val="002060"/>
              </a:solidFill>
              <a:latin typeface="DejaVu Serif"/>
            </a:endParaRPr>
          </a:p>
          <a:p>
            <a:pPr marL="342900" indent="-342900" algn="just">
              <a:buFont typeface="Arial" panose="020B0604020202020204" pitchFamily="34" charset="0"/>
              <a:buChar char="•"/>
            </a:pPr>
            <a:r>
              <a:rPr lang="en-US" sz="2400" dirty="0">
                <a:solidFill>
                  <a:srgbClr val="002060"/>
                </a:solidFill>
                <a:latin typeface="DejaVu Serif"/>
              </a:rPr>
              <a:t>The power requirement in this case is large (around 5 </a:t>
            </a:r>
            <a:r>
              <a:rPr lang="en-US" sz="2400" i="1" dirty="0">
                <a:solidFill>
                  <a:srgbClr val="002060"/>
                </a:solidFill>
                <a:latin typeface="DejaVu Serif"/>
              </a:rPr>
              <a:t>kW </a:t>
            </a:r>
            <a:r>
              <a:rPr lang="en-US" sz="2400" dirty="0">
                <a:solidFill>
                  <a:srgbClr val="002060"/>
                </a:solidFill>
                <a:latin typeface="DejaVu Serif"/>
              </a:rPr>
              <a:t>). Usually a squirrel cage induction motor is used. There is a need for feedback and this is achieved by using an incremental shaft encoder fitted to the non-drive end (NDE) of the motor. The motor is controlled using a variable frequency drive in order to allow the speed to be varied and to increase the positioning accuracy during stopping and starting. </a:t>
            </a:r>
          </a:p>
        </p:txBody>
      </p:sp>
      <p:sp>
        <p:nvSpPr>
          <p:cNvPr id="4" name="Rectangle 3"/>
          <p:cNvSpPr/>
          <p:nvPr/>
        </p:nvSpPr>
        <p:spPr>
          <a:xfrm>
            <a:off x="98501" y="0"/>
            <a:ext cx="2412840" cy="584775"/>
          </a:xfrm>
          <a:prstGeom prst="rect">
            <a:avLst/>
          </a:prstGeom>
        </p:spPr>
        <p:txBody>
          <a:bodyPr wrap="none">
            <a:spAutoFit/>
          </a:bodyPr>
          <a:lstStyle/>
          <a:p>
            <a:r>
              <a:rPr lang="en-US" sz="3200" b="1" dirty="0">
                <a:solidFill>
                  <a:srgbClr val="002060"/>
                </a:solidFill>
                <a:latin typeface="DejaVu Serif"/>
              </a:rPr>
              <a:t>4.5 Examples</a:t>
            </a:r>
            <a:endParaRPr lang="en-US" sz="3200" dirty="0">
              <a:solidFill>
                <a:srgbClr val="002060"/>
              </a:solidFill>
              <a:latin typeface="DejaVu Serif"/>
            </a:endParaRPr>
          </a:p>
        </p:txBody>
      </p:sp>
    </p:spTree>
    <p:extLst>
      <p:ext uri="{BB962C8B-B14F-4D97-AF65-F5344CB8AC3E}">
        <p14:creationId xmlns:p14="http://schemas.microsoft.com/office/powerpoint/2010/main" val="2144543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18</a:t>
            </a:fld>
            <a:endParaRPr lang="en-US" dirty="0"/>
          </a:p>
        </p:txBody>
      </p:sp>
      <p:sp>
        <p:nvSpPr>
          <p:cNvPr id="3" name="Rectangle 2"/>
          <p:cNvSpPr/>
          <p:nvPr/>
        </p:nvSpPr>
        <p:spPr>
          <a:xfrm>
            <a:off x="331694" y="961293"/>
            <a:ext cx="11447929" cy="5678478"/>
          </a:xfrm>
          <a:prstGeom prst="rect">
            <a:avLst/>
          </a:prstGeom>
        </p:spPr>
        <p:txBody>
          <a:bodyPr wrap="square">
            <a:spAutoFit/>
          </a:bodyPr>
          <a:lstStyle/>
          <a:p>
            <a:pPr algn="just"/>
            <a:r>
              <a:rPr lang="en-US" sz="2400" dirty="0">
                <a:solidFill>
                  <a:srgbClr val="002060"/>
                </a:solidFill>
                <a:latin typeface="DejaVu Serif"/>
              </a:rPr>
              <a:t>3. </a:t>
            </a:r>
            <a:r>
              <a:rPr lang="en-US" sz="2300" dirty="0">
                <a:solidFill>
                  <a:srgbClr val="002060"/>
                </a:solidFill>
                <a:latin typeface="DejaVu Serif"/>
              </a:rPr>
              <a:t>3D printer.</a:t>
            </a:r>
          </a:p>
          <a:p>
            <a:pPr algn="just"/>
            <a:endParaRPr lang="en-US" sz="2300" dirty="0">
              <a:solidFill>
                <a:srgbClr val="002060"/>
              </a:solidFill>
              <a:latin typeface="DejaVu Serif"/>
            </a:endParaRPr>
          </a:p>
          <a:p>
            <a:pPr marL="342900" indent="-342900" algn="just">
              <a:buFont typeface="Arial" panose="020B0604020202020204" pitchFamily="34" charset="0"/>
              <a:buChar char="•"/>
            </a:pPr>
            <a:r>
              <a:rPr lang="en-US" sz="2300" dirty="0">
                <a:solidFill>
                  <a:srgbClr val="002060"/>
                </a:solidFill>
                <a:latin typeface="DejaVu Serif"/>
              </a:rPr>
              <a:t>In this case, the positioning accuracy is very important and the power is low. So it is suitable to use a stepper motor (or two stepper motors to control two axes). Feedback is not required and it is assumed that the carriage will move to the required position. It is likely that the stepper motors will drive lead-screws. </a:t>
            </a:r>
          </a:p>
          <a:p>
            <a:pPr algn="just"/>
            <a:r>
              <a:rPr lang="en-US" sz="2300" dirty="0">
                <a:solidFill>
                  <a:srgbClr val="002060"/>
                </a:solidFill>
                <a:latin typeface="DejaVu Serif"/>
              </a:rPr>
              <a:t/>
            </a:r>
            <a:br>
              <a:rPr lang="en-US" sz="2300" dirty="0">
                <a:solidFill>
                  <a:srgbClr val="002060"/>
                </a:solidFill>
                <a:latin typeface="DejaVu Serif"/>
              </a:rPr>
            </a:br>
            <a:r>
              <a:rPr lang="en-US" sz="2300" dirty="0">
                <a:solidFill>
                  <a:srgbClr val="002060"/>
                </a:solidFill>
                <a:latin typeface="DejaVu Serif"/>
              </a:rPr>
              <a:t>4. Electrical passenger car that carries four people and runs at a speed of 100 </a:t>
            </a:r>
            <a:r>
              <a:rPr lang="en-US" sz="2300" i="1" dirty="0">
                <a:solidFill>
                  <a:srgbClr val="002060"/>
                </a:solidFill>
                <a:latin typeface="DejaVu Serif"/>
              </a:rPr>
              <a:t>km/h</a:t>
            </a:r>
            <a:r>
              <a:rPr lang="en-US" sz="2300" dirty="0">
                <a:solidFill>
                  <a:srgbClr val="002060"/>
                </a:solidFill>
                <a:latin typeface="DejaVu Serif"/>
              </a:rPr>
              <a:t>.</a:t>
            </a:r>
          </a:p>
          <a:p>
            <a:pPr algn="just"/>
            <a:endParaRPr lang="en-US" sz="2300" dirty="0">
              <a:solidFill>
                <a:srgbClr val="002060"/>
              </a:solidFill>
              <a:latin typeface="DejaVu Serif"/>
            </a:endParaRPr>
          </a:p>
          <a:p>
            <a:pPr marL="342900" indent="-342900" algn="just">
              <a:buFont typeface="Arial" panose="020B0604020202020204" pitchFamily="34" charset="0"/>
              <a:buChar char="•"/>
            </a:pPr>
            <a:r>
              <a:rPr lang="en-US" sz="2300" dirty="0">
                <a:solidFill>
                  <a:srgbClr val="002060"/>
                </a:solidFill>
                <a:latin typeface="DejaVu Serif"/>
              </a:rPr>
              <a:t>In this case the power is large, so we could either use a squirrel cage induction motor or a permanent magnet DC motor. It is customary to use a permanent magnet DC motor with a variable speed drive (e.g., chopper) fed from the battery in order to vary the torque and the speed. Shaft encoders can be fitted to the four motors to provide feedback. The DC motor offers a wide speed range.</a:t>
            </a:r>
          </a:p>
          <a:p>
            <a:pPr algn="just"/>
            <a:r>
              <a:rPr lang="en-US" sz="2000" dirty="0">
                <a:solidFill>
                  <a:srgbClr val="002060"/>
                </a:solidFill>
                <a:latin typeface="DejaVu Serif"/>
              </a:rPr>
              <a:t> </a:t>
            </a:r>
            <a:br>
              <a:rPr lang="en-US" sz="2000" dirty="0">
                <a:solidFill>
                  <a:srgbClr val="002060"/>
                </a:solidFill>
                <a:latin typeface="DejaVu Serif"/>
              </a:rPr>
            </a:br>
            <a:endParaRPr lang="en-US" sz="2000" dirty="0">
              <a:solidFill>
                <a:srgbClr val="002060"/>
              </a:solidFill>
              <a:latin typeface="DejaVu Serif"/>
            </a:endParaRPr>
          </a:p>
        </p:txBody>
      </p:sp>
      <p:sp>
        <p:nvSpPr>
          <p:cNvPr id="4" name="Rectangle 3"/>
          <p:cNvSpPr/>
          <p:nvPr/>
        </p:nvSpPr>
        <p:spPr>
          <a:xfrm>
            <a:off x="98501" y="0"/>
            <a:ext cx="2412840" cy="584775"/>
          </a:xfrm>
          <a:prstGeom prst="rect">
            <a:avLst/>
          </a:prstGeom>
        </p:spPr>
        <p:txBody>
          <a:bodyPr wrap="none">
            <a:spAutoFit/>
          </a:bodyPr>
          <a:lstStyle/>
          <a:p>
            <a:r>
              <a:rPr lang="en-US" sz="3200" b="1" dirty="0">
                <a:solidFill>
                  <a:srgbClr val="002060"/>
                </a:solidFill>
                <a:latin typeface="DejaVu Serif"/>
              </a:rPr>
              <a:t>4.5 Examples</a:t>
            </a:r>
            <a:endParaRPr lang="en-US" sz="3200" dirty="0">
              <a:solidFill>
                <a:srgbClr val="002060"/>
              </a:solidFill>
              <a:latin typeface="DejaVu Serif"/>
            </a:endParaRPr>
          </a:p>
        </p:txBody>
      </p:sp>
    </p:spTree>
    <p:extLst>
      <p:ext uri="{BB962C8B-B14F-4D97-AF65-F5344CB8AC3E}">
        <p14:creationId xmlns:p14="http://schemas.microsoft.com/office/powerpoint/2010/main" val="1971607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19</a:t>
            </a:fld>
            <a:endParaRPr lang="en-US" dirty="0"/>
          </a:p>
        </p:txBody>
      </p:sp>
      <p:sp>
        <p:nvSpPr>
          <p:cNvPr id="3" name="Rectangle 2"/>
          <p:cNvSpPr/>
          <p:nvPr/>
        </p:nvSpPr>
        <p:spPr>
          <a:xfrm>
            <a:off x="385482" y="584775"/>
            <a:ext cx="11447929" cy="6555641"/>
          </a:xfrm>
          <a:prstGeom prst="rect">
            <a:avLst/>
          </a:prstGeom>
        </p:spPr>
        <p:txBody>
          <a:bodyPr wrap="square">
            <a:spAutoFit/>
          </a:bodyPr>
          <a:lstStyle/>
          <a:p>
            <a:pPr algn="just"/>
            <a:r>
              <a:rPr lang="en-US" sz="2400" dirty="0">
                <a:solidFill>
                  <a:srgbClr val="002060"/>
                </a:solidFill>
                <a:latin typeface="DejaVu Serif"/>
              </a:rPr>
              <a:t>5. A motor that will raise and lower a very heavy drawbridge on a river.</a:t>
            </a:r>
          </a:p>
          <a:p>
            <a:pPr algn="just"/>
            <a:r>
              <a:rPr lang="en-US" sz="2400" dirty="0">
                <a:solidFill>
                  <a:srgbClr val="002060"/>
                </a:solidFill>
                <a:latin typeface="DejaVu Serif"/>
              </a:rPr>
              <a:t>In this case the power is very high, there is no need for feedback from the motor and there is no need to vary the speed. So a squirrel cage induction motor driven by a soft starter is the most suitable motor. The soft-starter is used to reduce the starting shock and vibration and in order to reduce the starting current. The feedback is provided by the position of the bridge using limit roller switches. The motor in this case is suitable for the harsh industrial environment.</a:t>
            </a:r>
          </a:p>
          <a:p>
            <a:pPr algn="just"/>
            <a:r>
              <a:rPr lang="en-US" sz="2400" dirty="0">
                <a:solidFill>
                  <a:srgbClr val="002060"/>
                </a:solidFill>
                <a:latin typeface="DejaVu Serif"/>
              </a:rPr>
              <a:t/>
            </a:r>
            <a:br>
              <a:rPr lang="en-US" sz="2400" dirty="0">
                <a:solidFill>
                  <a:srgbClr val="002060"/>
                </a:solidFill>
                <a:latin typeface="DejaVu Serif"/>
              </a:rPr>
            </a:br>
            <a:r>
              <a:rPr lang="en-US" sz="2400" dirty="0">
                <a:solidFill>
                  <a:srgbClr val="002060"/>
                </a:solidFill>
                <a:latin typeface="DejaVu Serif"/>
              </a:rPr>
              <a:t>6. A limestone crushing mill that rotates at a speed of 5 </a:t>
            </a:r>
            <a:r>
              <a:rPr lang="en-US" sz="2400" i="1" dirty="0">
                <a:solidFill>
                  <a:srgbClr val="002060"/>
                </a:solidFill>
                <a:latin typeface="DejaVu Serif"/>
              </a:rPr>
              <a:t>rpm </a:t>
            </a:r>
            <a:r>
              <a:rPr lang="en-US" sz="2400" dirty="0">
                <a:solidFill>
                  <a:srgbClr val="002060"/>
                </a:solidFill>
                <a:latin typeface="DejaVu Serif"/>
              </a:rPr>
              <a:t>and contains 3000 </a:t>
            </a:r>
            <a:r>
              <a:rPr lang="en-US" sz="2400" i="1" dirty="0">
                <a:solidFill>
                  <a:srgbClr val="002060"/>
                </a:solidFill>
                <a:latin typeface="DejaVu Serif"/>
              </a:rPr>
              <a:t>kg </a:t>
            </a:r>
            <a:r>
              <a:rPr lang="en-US" sz="2400" dirty="0">
                <a:solidFill>
                  <a:srgbClr val="002060"/>
                </a:solidFill>
                <a:latin typeface="DejaVu Serif"/>
              </a:rPr>
              <a:t>of limestone.</a:t>
            </a:r>
          </a:p>
          <a:p>
            <a:pPr algn="just"/>
            <a:endParaRPr lang="en-US" sz="2400" dirty="0">
              <a:solidFill>
                <a:srgbClr val="002060"/>
              </a:solidFill>
              <a:latin typeface="DejaVu Serif"/>
            </a:endParaRPr>
          </a:p>
          <a:p>
            <a:pPr algn="just"/>
            <a:r>
              <a:rPr lang="en-US" sz="2400" dirty="0">
                <a:solidFill>
                  <a:srgbClr val="002060"/>
                </a:solidFill>
                <a:latin typeface="DejaVu Serif"/>
              </a:rPr>
              <a:t>In this case the power is very large and there is no need to vary the speed. So a direct-on-line squirrel cage induction motor is used with a large gearing ratio (as the speed of the crushing mill is very low: 5 </a:t>
            </a:r>
            <a:r>
              <a:rPr lang="en-US" sz="2400" i="1" dirty="0">
                <a:solidFill>
                  <a:srgbClr val="002060"/>
                </a:solidFill>
                <a:latin typeface="DejaVu Serif"/>
              </a:rPr>
              <a:t>rpm</a:t>
            </a:r>
            <a:r>
              <a:rPr lang="en-US" sz="2400" dirty="0">
                <a:solidFill>
                  <a:srgbClr val="002060"/>
                </a:solidFill>
                <a:latin typeface="DejaVu Serif"/>
              </a:rPr>
              <a:t>). The motor in this case is suitable for the harsh industrial environment. </a:t>
            </a:r>
          </a:p>
          <a:p>
            <a:pPr algn="just"/>
            <a:r>
              <a:rPr lang="en-US" sz="2000" dirty="0">
                <a:solidFill>
                  <a:srgbClr val="002060"/>
                </a:solidFill>
                <a:latin typeface="DejaVu Serif"/>
              </a:rPr>
              <a:t/>
            </a:r>
            <a:br>
              <a:rPr lang="en-US" sz="2000" dirty="0">
                <a:solidFill>
                  <a:srgbClr val="002060"/>
                </a:solidFill>
                <a:latin typeface="DejaVu Serif"/>
              </a:rPr>
            </a:br>
            <a:r>
              <a:rPr lang="en-US" sz="2000" dirty="0">
                <a:solidFill>
                  <a:srgbClr val="002060"/>
                </a:solidFill>
                <a:latin typeface="DejaVu Serif"/>
              </a:rPr>
              <a:t/>
            </a:r>
            <a:br>
              <a:rPr lang="en-US" sz="2000" dirty="0">
                <a:solidFill>
                  <a:srgbClr val="002060"/>
                </a:solidFill>
                <a:latin typeface="DejaVu Serif"/>
              </a:rPr>
            </a:br>
            <a:endParaRPr lang="en-US" sz="2000" dirty="0">
              <a:solidFill>
                <a:srgbClr val="002060"/>
              </a:solidFill>
              <a:latin typeface="DejaVu Serif"/>
            </a:endParaRPr>
          </a:p>
        </p:txBody>
      </p:sp>
      <p:sp>
        <p:nvSpPr>
          <p:cNvPr id="4" name="Rectangle 3"/>
          <p:cNvSpPr/>
          <p:nvPr/>
        </p:nvSpPr>
        <p:spPr>
          <a:xfrm>
            <a:off x="98501" y="0"/>
            <a:ext cx="2412840" cy="584775"/>
          </a:xfrm>
          <a:prstGeom prst="rect">
            <a:avLst/>
          </a:prstGeom>
        </p:spPr>
        <p:txBody>
          <a:bodyPr wrap="none">
            <a:spAutoFit/>
          </a:bodyPr>
          <a:lstStyle/>
          <a:p>
            <a:r>
              <a:rPr lang="en-US" sz="3200" b="1" dirty="0">
                <a:solidFill>
                  <a:srgbClr val="002060"/>
                </a:solidFill>
                <a:latin typeface="DejaVu Serif"/>
              </a:rPr>
              <a:t>4.5 Examples</a:t>
            </a:r>
            <a:endParaRPr lang="en-US" sz="3200" dirty="0">
              <a:solidFill>
                <a:srgbClr val="002060"/>
              </a:solidFill>
              <a:latin typeface="DejaVu Serif"/>
            </a:endParaRPr>
          </a:p>
        </p:txBody>
      </p:sp>
    </p:spTree>
    <p:extLst>
      <p:ext uri="{BB962C8B-B14F-4D97-AF65-F5344CB8AC3E}">
        <p14:creationId xmlns:p14="http://schemas.microsoft.com/office/powerpoint/2010/main" val="787677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solidFill>
                  <a:srgbClr val="002060"/>
                </a:solidFill>
                <a:latin typeface="DejaVu Serif"/>
              </a:rPr>
              <a:t>4.1 Introduction</a:t>
            </a:r>
            <a:endParaRPr lang="en-US" sz="3200" dirty="0">
              <a:solidFill>
                <a:srgbClr val="002060"/>
              </a:solidFill>
              <a:latin typeface="DejaVu Serif"/>
            </a:endParaRPr>
          </a:p>
        </p:txBody>
      </p:sp>
      <p:sp>
        <p:nvSpPr>
          <p:cNvPr id="3" name="Content Placeholder 2"/>
          <p:cNvSpPr>
            <a:spLocks noGrp="1"/>
          </p:cNvSpPr>
          <p:nvPr>
            <p:ph idx="1"/>
          </p:nvPr>
        </p:nvSpPr>
        <p:spPr>
          <a:xfrm>
            <a:off x="1097280" y="1845734"/>
            <a:ext cx="10058400" cy="4510242"/>
          </a:xfrm>
        </p:spPr>
        <p:txBody>
          <a:bodyPr>
            <a:normAutofit fontScale="92500" lnSpcReduction="10000"/>
          </a:bodyPr>
          <a:lstStyle/>
          <a:p>
            <a:r>
              <a:rPr lang="en-US" sz="2600" dirty="0">
                <a:solidFill>
                  <a:srgbClr val="002060"/>
                </a:solidFill>
                <a:latin typeface="Arial" panose="020B0604020202020204" pitchFamily="34" charset="0"/>
                <a:cs typeface="Arial" panose="020B0604020202020204" pitchFamily="34" charset="0"/>
              </a:rPr>
              <a:t/>
            </a:r>
            <a:br>
              <a:rPr lang="en-US" sz="2600" dirty="0">
                <a:solidFill>
                  <a:srgbClr val="002060"/>
                </a:solidFill>
                <a:latin typeface="Arial" panose="020B0604020202020204" pitchFamily="34" charset="0"/>
                <a:cs typeface="Arial" panose="020B0604020202020204" pitchFamily="34" charset="0"/>
              </a:rPr>
            </a:br>
            <a:r>
              <a:rPr lang="en-US" sz="2600" dirty="0">
                <a:solidFill>
                  <a:srgbClr val="002060"/>
                </a:solidFill>
                <a:latin typeface="Arial" panose="020B0604020202020204" pitchFamily="34" charset="0"/>
                <a:cs typeface="Arial" panose="020B0604020202020204" pitchFamily="34" charset="0"/>
              </a:rPr>
              <a:t>There are several types of continuous-drive actuators:</a:t>
            </a:r>
            <a:br>
              <a:rPr lang="en-US" sz="2600" dirty="0">
                <a:solidFill>
                  <a:srgbClr val="002060"/>
                </a:solidFill>
                <a:latin typeface="Arial" panose="020B0604020202020204" pitchFamily="34" charset="0"/>
                <a:cs typeface="Arial" panose="020B0604020202020204" pitchFamily="34" charset="0"/>
              </a:rPr>
            </a:br>
            <a:endParaRPr lang="en-US" sz="2600" i="1"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en-US" sz="2600" dirty="0">
                <a:solidFill>
                  <a:srgbClr val="002060"/>
                </a:solidFill>
                <a:latin typeface="Arial" panose="020B0604020202020204" pitchFamily="34" charset="0"/>
                <a:cs typeface="Arial" panose="020B0604020202020204" pitchFamily="34" charset="0"/>
              </a:rPr>
              <a:t>DC Motors.</a:t>
            </a:r>
            <a:r>
              <a:rPr lang="en-US" sz="2600" i="1" dirty="0">
                <a:solidFill>
                  <a:srgbClr val="002060"/>
                </a:solidFill>
                <a:latin typeface="Arial" panose="020B0604020202020204" pitchFamily="34" charset="0"/>
                <a:cs typeface="Arial" panose="020B0604020202020204" pitchFamily="34" charset="0"/>
              </a:rPr>
              <a:t> </a:t>
            </a:r>
          </a:p>
          <a:p>
            <a:pPr>
              <a:buFont typeface="Wingdings" panose="05000000000000000000" pitchFamily="2" charset="2"/>
              <a:buChar char="ü"/>
            </a:pPr>
            <a:r>
              <a:rPr lang="en-US" sz="2600" dirty="0">
                <a:solidFill>
                  <a:srgbClr val="002060"/>
                </a:solidFill>
                <a:latin typeface="Arial" panose="020B0604020202020204" pitchFamily="34" charset="0"/>
                <a:cs typeface="Arial" panose="020B0604020202020204" pitchFamily="34" charset="0"/>
              </a:rPr>
              <a:t>DC Servomotors.</a:t>
            </a:r>
          </a:p>
          <a:p>
            <a:pPr>
              <a:buFont typeface="Wingdings" panose="05000000000000000000" pitchFamily="2" charset="2"/>
              <a:buChar char="ü"/>
            </a:pPr>
            <a:r>
              <a:rPr lang="en-US" sz="2600" dirty="0">
                <a:solidFill>
                  <a:srgbClr val="002060"/>
                </a:solidFill>
                <a:latin typeface="Arial" panose="020B0604020202020204" pitchFamily="34" charset="0"/>
                <a:cs typeface="Arial" panose="020B0604020202020204" pitchFamily="34" charset="0"/>
              </a:rPr>
              <a:t>AC Induction Motors.</a:t>
            </a:r>
          </a:p>
          <a:p>
            <a:pPr>
              <a:buFont typeface="Wingdings" panose="05000000000000000000" pitchFamily="2" charset="2"/>
              <a:buChar char="ü"/>
            </a:pPr>
            <a:r>
              <a:rPr lang="en-US" sz="2600" dirty="0">
                <a:solidFill>
                  <a:srgbClr val="002060"/>
                </a:solidFill>
                <a:latin typeface="Arial" panose="020B0604020202020204" pitchFamily="34" charset="0"/>
                <a:cs typeface="Arial" panose="020B0604020202020204" pitchFamily="34" charset="0"/>
              </a:rPr>
              <a:t>AC Synchronous Motors.</a:t>
            </a:r>
          </a:p>
          <a:p>
            <a:pPr>
              <a:buFont typeface="Wingdings" panose="05000000000000000000" pitchFamily="2" charset="2"/>
              <a:buChar char="ü"/>
            </a:pPr>
            <a:r>
              <a:rPr lang="en-US" sz="2600" dirty="0">
                <a:solidFill>
                  <a:srgbClr val="002060"/>
                </a:solidFill>
                <a:latin typeface="Arial" panose="020B0604020202020204" pitchFamily="34" charset="0"/>
                <a:cs typeface="Arial" panose="020B0604020202020204" pitchFamily="34" charset="0"/>
              </a:rPr>
              <a:t>Permanent Magnet Synchronous Motors.</a:t>
            </a:r>
          </a:p>
          <a:p>
            <a:pPr>
              <a:buFont typeface="Wingdings" panose="05000000000000000000" pitchFamily="2" charset="2"/>
              <a:buChar char="ü"/>
            </a:pPr>
            <a:r>
              <a:rPr lang="en-US" sz="2600" dirty="0">
                <a:solidFill>
                  <a:srgbClr val="002060"/>
                </a:solidFill>
                <a:latin typeface="Arial" panose="020B0604020202020204" pitchFamily="34" charset="0"/>
                <a:cs typeface="Arial" panose="020B0604020202020204" pitchFamily="34" charset="0"/>
              </a:rPr>
              <a:t>Hydraulic and Pneumatic Motors</a:t>
            </a:r>
          </a:p>
          <a:p>
            <a:pPr>
              <a:buFont typeface="Wingdings" panose="05000000000000000000" pitchFamily="2" charset="2"/>
              <a:buChar char="ü"/>
            </a:pPr>
            <a:r>
              <a:rPr lang="en-US" sz="2600" dirty="0">
                <a:solidFill>
                  <a:srgbClr val="002060"/>
                </a:solidFill>
                <a:latin typeface="Arial" panose="020B0604020202020204" pitchFamily="34" charset="0"/>
                <a:cs typeface="Arial" panose="020B0604020202020204" pitchFamily="34" charset="0"/>
              </a:rPr>
              <a:t>Linear Actuators (electromagnetic, hydraulic, electromechanical ...) </a:t>
            </a:r>
            <a:r>
              <a:rPr lang="en-US" dirty="0">
                <a:solidFill>
                  <a:srgbClr val="002060"/>
                </a:solidFill>
                <a:latin typeface="Arial" panose="020B0604020202020204" pitchFamily="34" charset="0"/>
                <a:cs typeface="Arial" panose="020B0604020202020204" pitchFamily="34" charset="0"/>
              </a:rPr>
              <a:t/>
            </a:r>
            <a:br>
              <a:rPr lang="en-US" dirty="0">
                <a:solidFill>
                  <a:srgbClr val="002060"/>
                </a:solidFill>
                <a:latin typeface="Arial" panose="020B0604020202020204" pitchFamily="34" charset="0"/>
                <a:cs typeface="Arial" panose="020B0604020202020204" pitchFamily="34" charset="0"/>
              </a:rPr>
            </a:br>
            <a:endParaRPr lang="en-US" dirty="0">
              <a:solidFill>
                <a:srgbClr val="00206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2</a:t>
            </a:fld>
            <a:endParaRPr lang="en-US" dirty="0"/>
          </a:p>
        </p:txBody>
      </p:sp>
    </p:spTree>
    <p:extLst>
      <p:ext uri="{BB962C8B-B14F-4D97-AF65-F5344CB8AC3E}">
        <p14:creationId xmlns:p14="http://schemas.microsoft.com/office/powerpoint/2010/main" val="3557014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6735D-134A-4165-9A7F-C31ED4A50FF3}"/>
              </a:ext>
            </a:extLst>
          </p:cNvPr>
          <p:cNvSpPr>
            <a:spLocks noGrp="1"/>
          </p:cNvSpPr>
          <p:nvPr>
            <p:ph type="sldNum" sz="quarter" idx="12"/>
          </p:nvPr>
        </p:nvSpPr>
        <p:spPr/>
        <p:txBody>
          <a:bodyPr/>
          <a:lstStyle/>
          <a:p>
            <a:fld id="{6D22F896-40B5-4ADD-8801-0D06FADFA095}" type="slidenum">
              <a:rPr lang="en-US" smtClean="0"/>
              <a:t>20</a:t>
            </a:fld>
            <a:endParaRPr lang="en-US" dirty="0"/>
          </a:p>
        </p:txBody>
      </p:sp>
      <p:sp>
        <p:nvSpPr>
          <p:cNvPr id="3" name="TextBox 2">
            <a:extLst>
              <a:ext uri="{FF2B5EF4-FFF2-40B4-BE49-F238E27FC236}">
                <a16:creationId xmlns:a16="http://schemas.microsoft.com/office/drawing/2014/main" id="{2FBEE638-9C46-46C3-ADD0-FADDB311BBBC}"/>
              </a:ext>
            </a:extLst>
          </p:cNvPr>
          <p:cNvSpPr txBox="1"/>
          <p:nvPr/>
        </p:nvSpPr>
        <p:spPr>
          <a:xfrm>
            <a:off x="2420470" y="2710927"/>
            <a:ext cx="7100048" cy="1200329"/>
          </a:xfrm>
          <a:prstGeom prst="rect">
            <a:avLst/>
          </a:prstGeom>
          <a:noFill/>
        </p:spPr>
        <p:txBody>
          <a:bodyPr wrap="square" rtlCol="0">
            <a:spAutoFit/>
          </a:bodyPr>
          <a:lstStyle/>
          <a:p>
            <a:r>
              <a:rPr lang="en-US" sz="7200" dirty="0">
                <a:solidFill>
                  <a:srgbClr val="FF0000"/>
                </a:solidFill>
                <a:latin typeface="Arial" panose="020B0604020202020204" pitchFamily="34" charset="0"/>
                <a:cs typeface="Arial" panose="020B0604020202020204" pitchFamily="34" charset="0"/>
              </a:rPr>
              <a:t>DC Motor Sizing</a:t>
            </a:r>
          </a:p>
        </p:txBody>
      </p:sp>
    </p:spTree>
    <p:extLst>
      <p:ext uri="{BB962C8B-B14F-4D97-AF65-F5344CB8AC3E}">
        <p14:creationId xmlns:p14="http://schemas.microsoft.com/office/powerpoint/2010/main" val="2458157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C803F3-60A3-417E-BEBD-3BE296112913}"/>
              </a:ext>
            </a:extLst>
          </p:cNvPr>
          <p:cNvSpPr>
            <a:spLocks noGrp="1"/>
          </p:cNvSpPr>
          <p:nvPr>
            <p:ph type="sldNum" sz="quarter" idx="12"/>
          </p:nvPr>
        </p:nvSpPr>
        <p:spPr/>
        <p:txBody>
          <a:bodyPr/>
          <a:lstStyle/>
          <a:p>
            <a:fld id="{6D22F896-40B5-4ADD-8801-0D06FADFA095}" type="slidenum">
              <a:rPr lang="en-US" smtClean="0"/>
              <a:t>21</a:t>
            </a:fld>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62C8837-8231-483B-9A50-C99E80919473}"/>
                  </a:ext>
                </a:extLst>
              </p:cNvPr>
              <p:cNvSpPr txBox="1"/>
              <p:nvPr/>
            </p:nvSpPr>
            <p:spPr>
              <a:xfrm>
                <a:off x="978946" y="33090"/>
                <a:ext cx="10607040" cy="6370975"/>
              </a:xfrm>
              <a:prstGeom prst="rect">
                <a:avLst/>
              </a:prstGeom>
              <a:noFill/>
            </p:spPr>
            <p:txBody>
              <a:bodyPr wrap="square" rtlCol="0">
                <a:spAutoFit/>
              </a:bodyPr>
              <a:lstStyle/>
              <a:p>
                <a:pPr marL="285750" indent="-285750" algn="just">
                  <a:buFont typeface="Wingdings" panose="05000000000000000000" pitchFamily="2" charset="2"/>
                  <a:buChar char="q"/>
                </a:pPr>
                <a:r>
                  <a:rPr lang="en-US" sz="2400" b="1" i="0" dirty="0">
                    <a:solidFill>
                      <a:srgbClr val="222222"/>
                    </a:solidFill>
                    <a:effectLst/>
                    <a:latin typeface="Arial" panose="020B0604020202020204" pitchFamily="34" charset="0"/>
                  </a:rPr>
                  <a:t>Shaft speed</a:t>
                </a:r>
                <a:r>
                  <a:rPr lang="en-US" sz="2400" b="0" i="0" dirty="0">
                    <a:solidFill>
                      <a:srgbClr val="222222"/>
                    </a:solidFill>
                    <a:effectLst/>
                    <a:latin typeface="Arial" panose="020B0604020202020204" pitchFamily="34" charset="0"/>
                  </a:rPr>
                  <a:t>: A DC motor applies a </a:t>
                </a:r>
                <a:r>
                  <a:rPr lang="en-US" sz="2400" b="1" i="0" dirty="0">
                    <a:solidFill>
                      <a:srgbClr val="222222"/>
                    </a:solidFill>
                    <a:effectLst/>
                    <a:latin typeface="Arial" panose="020B0604020202020204" pitchFamily="34" charset="0"/>
                  </a:rPr>
                  <a:t>voltage</a:t>
                </a:r>
                <a:r>
                  <a:rPr lang="en-US" sz="2400" b="0" i="0" dirty="0">
                    <a:solidFill>
                      <a:srgbClr val="222222"/>
                    </a:solidFill>
                    <a:effectLst/>
                    <a:latin typeface="Arial" panose="020B0604020202020204" pitchFamily="34" charset="0"/>
                  </a:rPr>
                  <a:t> (</a:t>
                </a:r>
                <a:r>
                  <a:rPr lang="en-US" sz="2400" b="1" i="0" dirty="0">
                    <a:solidFill>
                      <a:srgbClr val="222222"/>
                    </a:solidFill>
                    <a:effectLst/>
                    <a:latin typeface="Arial" panose="020B0604020202020204" pitchFamily="34" charset="0"/>
                  </a:rPr>
                  <a:t>V</a:t>
                </a:r>
                <a:r>
                  <a:rPr lang="en-US" sz="2400" b="0" i="0" dirty="0">
                    <a:solidFill>
                      <a:srgbClr val="222222"/>
                    </a:solidFill>
                    <a:effectLst/>
                    <a:latin typeface="Arial" panose="020B0604020202020204" pitchFamily="34" charset="0"/>
                  </a:rPr>
                  <a:t>) to rotate a shaft at a proportional </a:t>
                </a:r>
                <a:r>
                  <a:rPr lang="en-US" sz="2400" b="1" i="0" dirty="0">
                    <a:solidFill>
                      <a:srgbClr val="222222"/>
                    </a:solidFill>
                    <a:effectLst/>
                    <a:latin typeface="Arial" panose="020B0604020202020204" pitchFamily="34" charset="0"/>
                  </a:rPr>
                  <a:t>rotational speed</a:t>
                </a:r>
                <a:r>
                  <a:rPr lang="en-US" sz="2400" b="0" i="0" dirty="0">
                    <a:solidFill>
                      <a:srgbClr val="222222"/>
                    </a:solidFill>
                    <a:effectLst/>
                    <a:latin typeface="Arial" panose="020B0604020202020204" pitchFamily="34" charset="0"/>
                  </a:rPr>
                  <a:t> (</a:t>
                </a:r>
                <a:r>
                  <a:rPr lang="en-US" sz="2400" b="1" i="0" dirty="0">
                    <a:solidFill>
                      <a:srgbClr val="222222"/>
                    </a:solidFill>
                    <a:effectLst/>
                    <a:latin typeface="Arial" panose="020B0604020202020204" pitchFamily="34" charset="0"/>
                  </a:rPr>
                  <a:t>ω</a:t>
                </a:r>
                <a:r>
                  <a:rPr lang="en-US" sz="2400" b="0" i="0" dirty="0">
                    <a:solidFill>
                      <a:srgbClr val="222222"/>
                    </a:solidFill>
                    <a:effectLst/>
                    <a:latin typeface="Arial" panose="020B0604020202020204" pitchFamily="34" charset="0"/>
                  </a:rPr>
                  <a:t>). Shaft speed specifications generally refer to the no-load speed, which is the maximum speed the motor can reach when no torque is applied. </a:t>
                </a:r>
              </a:p>
              <a:p>
                <a:pPr marL="285750" indent="-285750" algn="just">
                  <a:buFont typeface="Wingdings" panose="05000000000000000000" pitchFamily="2" charset="2"/>
                  <a:buChar char="q"/>
                </a:pPr>
                <a:endParaRPr lang="en-US" sz="2400" b="0" i="0" dirty="0">
                  <a:solidFill>
                    <a:srgbClr val="222222"/>
                  </a:solidFill>
                  <a:effectLst/>
                  <a:latin typeface="Arial" panose="020B0604020202020204" pitchFamily="34" charset="0"/>
                </a:endParaRPr>
              </a:p>
              <a:p>
                <a:pPr marL="285750" indent="-285750" algn="just">
                  <a:buFont typeface="Wingdings" panose="05000000000000000000" pitchFamily="2" charset="2"/>
                  <a:buChar char="q"/>
                </a:pPr>
                <a:r>
                  <a:rPr lang="en-US" sz="2400" b="1" i="0" dirty="0">
                    <a:solidFill>
                      <a:srgbClr val="222222"/>
                    </a:solidFill>
                    <a:effectLst/>
                    <a:latin typeface="Arial" panose="020B0604020202020204" pitchFamily="34" charset="0"/>
                  </a:rPr>
                  <a:t>Output torque</a:t>
                </a:r>
                <a:r>
                  <a:rPr lang="en-US" sz="2400" b="0" i="0" dirty="0">
                    <a:solidFill>
                      <a:srgbClr val="222222"/>
                    </a:solidFill>
                    <a:effectLst/>
                    <a:latin typeface="Arial" panose="020B0604020202020204" pitchFamily="34" charset="0"/>
                  </a:rPr>
                  <a:t>: Shaft rotation generates a rotational force called </a:t>
                </a:r>
                <a:r>
                  <a:rPr lang="en-US" sz="2400" b="1" i="0" dirty="0">
                    <a:solidFill>
                      <a:srgbClr val="222222"/>
                    </a:solidFill>
                    <a:effectLst/>
                    <a:latin typeface="Arial" panose="020B0604020202020204" pitchFamily="34" charset="0"/>
                  </a:rPr>
                  <a:t>torque</a:t>
                </a:r>
                <a:r>
                  <a:rPr lang="en-US" sz="2400" b="0" i="0" dirty="0">
                    <a:solidFill>
                      <a:srgbClr val="222222"/>
                    </a:solidFill>
                    <a:effectLst/>
                    <a:latin typeface="Arial" panose="020B0604020202020204" pitchFamily="34" charset="0"/>
                  </a:rPr>
                  <a:t> (</a:t>
                </a:r>
                <a:r>
                  <a:rPr lang="en-US" sz="2400" b="1" i="0" dirty="0">
                    <a:solidFill>
                      <a:srgbClr val="222222"/>
                    </a:solidFill>
                    <a:effectLst/>
                    <a:latin typeface="Arial" panose="020B0604020202020204" pitchFamily="34" charset="0"/>
                  </a:rPr>
                  <a:t>τ</a:t>
                </a:r>
                <a:r>
                  <a:rPr lang="en-US" sz="2400" b="0" i="0" dirty="0">
                    <a:solidFill>
                      <a:srgbClr val="222222"/>
                    </a:solidFill>
                    <a:effectLst/>
                    <a:latin typeface="Arial" panose="020B0604020202020204" pitchFamily="34" charset="0"/>
                  </a:rPr>
                  <a:t>) in the motor. This is the load the motor can generate or handle. Torque is given in force-distance units (</a:t>
                </a:r>
                <a:r>
                  <a:rPr lang="en-US" sz="2400" b="0" i="0" dirty="0" err="1">
                    <a:solidFill>
                      <a:srgbClr val="222222"/>
                    </a:solidFill>
                    <a:effectLst/>
                    <a:latin typeface="Arial" panose="020B0604020202020204" pitchFamily="34" charset="0"/>
                  </a:rPr>
                  <a:t>lb</a:t>
                </a:r>
                <a:r>
                  <a:rPr lang="en-US" sz="2400" b="0" i="0" dirty="0">
                    <a:solidFill>
                      <a:srgbClr val="222222"/>
                    </a:solidFill>
                    <a:effectLst/>
                    <a:latin typeface="Arial" panose="020B0604020202020204" pitchFamily="34" charset="0"/>
                  </a:rPr>
                  <a:t>-ft, oz-in, N-m, etc.).</a:t>
                </a:r>
              </a:p>
              <a:p>
                <a:pPr marL="285750" indent="-285750" algn="just">
                  <a:buFont typeface="Wingdings" panose="05000000000000000000" pitchFamily="2" charset="2"/>
                  <a:buChar char="q"/>
                </a:pPr>
                <a:endParaRPr lang="en-US" sz="2400" b="0" i="0" dirty="0">
                  <a:solidFill>
                    <a:srgbClr val="222222"/>
                  </a:solidFill>
                  <a:effectLst/>
                  <a:latin typeface="Arial" panose="020B0604020202020204" pitchFamily="34" charset="0"/>
                </a:endParaRPr>
              </a:p>
              <a:p>
                <a:pPr marL="285750" indent="-285750" algn="just">
                  <a:buFont typeface="Wingdings" panose="05000000000000000000" pitchFamily="2" charset="2"/>
                  <a:buChar char="q"/>
                </a:pPr>
                <a:r>
                  <a:rPr lang="en-US" sz="2400" b="0" i="0" dirty="0">
                    <a:solidFill>
                      <a:srgbClr val="222222"/>
                    </a:solidFill>
                    <a:effectLst/>
                    <a:latin typeface="Arial" panose="020B0604020202020204" pitchFamily="34" charset="0"/>
                  </a:rPr>
                  <a:t>Torque specifications generally refer to the stall torque and the continuous torque. Stall torque is the τ at which the shaft speed is zero, or the motor stalls. Continuous torque is the maximum τ at normal running conditions. Note that the torque (τ) of a DC motor is proportional to the </a:t>
                </a:r>
                <a:r>
                  <a:rPr lang="en-US" sz="2400" b="1" i="0" dirty="0">
                    <a:solidFill>
                      <a:srgbClr val="222222"/>
                    </a:solidFill>
                    <a:effectLst/>
                    <a:latin typeface="Arial" panose="020B0604020202020204" pitchFamily="34" charset="0"/>
                  </a:rPr>
                  <a:t>armature current (I)</a:t>
                </a:r>
                <a:r>
                  <a:rPr lang="en-US" sz="2400" b="0" i="0" dirty="0">
                    <a:solidFill>
                      <a:srgbClr val="222222"/>
                    </a:solidFill>
                    <a:effectLst/>
                    <a:latin typeface="Arial" panose="020B0604020202020204" pitchFamily="34" charset="0"/>
                  </a:rPr>
                  <a:t>, and the constant of proportionality is the </a:t>
                </a:r>
                <a:r>
                  <a:rPr lang="en-US" sz="2400" b="1" i="0" dirty="0">
                    <a:solidFill>
                      <a:srgbClr val="222222"/>
                    </a:solidFill>
                    <a:effectLst/>
                    <a:latin typeface="Arial" panose="020B0604020202020204" pitchFamily="34" charset="0"/>
                  </a:rPr>
                  <a:t>torque constant (</a:t>
                </a:r>
                <a14:m>
                  <m:oMath xmlns:m="http://schemas.openxmlformats.org/officeDocument/2006/math">
                    <m:sSub>
                      <m:sSubPr>
                        <m:ctrlPr>
                          <a:rPr lang="en-US" sz="2400" b="1" i="1" dirty="0" smtClean="0">
                            <a:solidFill>
                              <a:srgbClr val="222222"/>
                            </a:solidFill>
                            <a:effectLst/>
                            <a:latin typeface="Cambria Math" panose="02040503050406030204" pitchFamily="18" charset="0"/>
                          </a:rPr>
                        </m:ctrlPr>
                      </m:sSubPr>
                      <m:e>
                        <m:r>
                          <a:rPr lang="en-US" sz="2400" b="1" i="1" dirty="0" smtClean="0">
                            <a:solidFill>
                              <a:srgbClr val="222222"/>
                            </a:solidFill>
                            <a:effectLst/>
                            <a:latin typeface="Cambria Math" panose="02040503050406030204" pitchFamily="18" charset="0"/>
                          </a:rPr>
                          <m:t>𝒌</m:t>
                        </m:r>
                      </m:e>
                      <m:sub>
                        <m:r>
                          <a:rPr lang="en-US" sz="2400" b="1" i="1" dirty="0" smtClean="0">
                            <a:solidFill>
                              <a:srgbClr val="222222"/>
                            </a:solidFill>
                            <a:effectLst/>
                            <a:latin typeface="Cambria Math" panose="02040503050406030204" pitchFamily="18" charset="0"/>
                          </a:rPr>
                          <m:t>𝑻</m:t>
                        </m:r>
                      </m:sub>
                    </m:sSub>
                  </m:oMath>
                </a14:m>
                <a:r>
                  <a:rPr lang="en-US" sz="2400" b="1" i="0" dirty="0">
                    <a:solidFill>
                      <a:srgbClr val="222222"/>
                    </a:solidFill>
                    <a:effectLst/>
                    <a:latin typeface="Arial" panose="020B0604020202020204" pitchFamily="34" charset="0"/>
                  </a:rPr>
                  <a:t>)</a:t>
                </a:r>
                <a:r>
                  <a:rPr lang="en-US" sz="2400" b="0" i="0" dirty="0">
                    <a:solidFill>
                      <a:srgbClr val="222222"/>
                    </a:solidFill>
                    <a:effectLst/>
                    <a:latin typeface="Arial" panose="020B0604020202020204" pitchFamily="34" charset="0"/>
                  </a:rPr>
                  <a:t>. The following equation describes the relationships between torque and current</a:t>
                </a:r>
              </a:p>
              <a:p>
                <a:pPr algn="just"/>
                <a14:m>
                  <m:oMathPara xmlns:m="http://schemas.openxmlformats.org/officeDocument/2006/math">
                    <m:oMathParaPr>
                      <m:jc m:val="center"/>
                    </m:oMathParaPr>
                    <m:oMath xmlns:m="http://schemas.openxmlformats.org/officeDocument/2006/math">
                      <m:r>
                        <a:rPr lang="en-US" sz="2400" b="0" i="1" smtClean="0">
                          <a:solidFill>
                            <a:srgbClr val="FF0000"/>
                          </a:solidFill>
                          <a:latin typeface="Cambria Math" panose="02040503050406030204" pitchFamily="18" charset="0"/>
                        </a:rPr>
                        <m:t>𝑇</m:t>
                      </m:r>
                      <m:r>
                        <a:rPr lang="en-US" sz="2400" b="0" i="1" smtClean="0">
                          <a:solidFill>
                            <a:srgbClr val="FF0000"/>
                          </a:solidFill>
                          <a:latin typeface="Cambria Math" panose="02040503050406030204" pitchFamily="18" charset="0"/>
                        </a:rPr>
                        <m:t>=</m:t>
                      </m:r>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𝐾</m:t>
                          </m:r>
                        </m:e>
                        <m:sub>
                          <m:r>
                            <a:rPr lang="en-US" sz="2400" b="0" i="1" smtClean="0">
                              <a:solidFill>
                                <a:srgbClr val="FF0000"/>
                              </a:solidFill>
                              <a:latin typeface="Cambria Math" panose="02040503050406030204" pitchFamily="18" charset="0"/>
                            </a:rPr>
                            <m:t>𝑡</m:t>
                          </m:r>
                        </m:sub>
                      </m:sSub>
                      <m:r>
                        <a:rPr lang="en-US" sz="2400" b="0" i="1" smtClean="0">
                          <a:solidFill>
                            <a:srgbClr val="FF0000"/>
                          </a:solidFill>
                          <a:latin typeface="Cambria Math" panose="02040503050406030204" pitchFamily="18" charset="0"/>
                        </a:rPr>
                        <m:t> </m:t>
                      </m:r>
                      <m:r>
                        <a:rPr lang="en-US" sz="2400" b="0" i="1" smtClean="0">
                          <a:solidFill>
                            <a:srgbClr val="FF0000"/>
                          </a:solidFill>
                          <a:latin typeface="Cambria Math" panose="02040503050406030204" pitchFamily="18" charset="0"/>
                        </a:rPr>
                        <m:t>𝐼</m:t>
                      </m:r>
                    </m:oMath>
                  </m:oMathPara>
                </a14:m>
                <a:endParaRPr lang="en-US" sz="2400" dirty="0">
                  <a:solidFill>
                    <a:srgbClr val="FF0000"/>
                  </a:solidFill>
                </a:endParaRPr>
              </a:p>
            </p:txBody>
          </p:sp>
        </mc:Choice>
        <mc:Fallback xmlns="">
          <p:sp>
            <p:nvSpPr>
              <p:cNvPr id="5" name="TextBox 4">
                <a:extLst>
                  <a:ext uri="{FF2B5EF4-FFF2-40B4-BE49-F238E27FC236}">
                    <a16:creationId xmlns:a16="http://schemas.microsoft.com/office/drawing/2014/main" id="{F62C8837-8231-483B-9A50-C99E80919473}"/>
                  </a:ext>
                </a:extLst>
              </p:cNvPr>
              <p:cNvSpPr txBox="1">
                <a:spLocks noRot="1" noChangeAspect="1" noMove="1" noResize="1" noEditPoints="1" noAdjustHandles="1" noChangeArrowheads="1" noChangeShapeType="1" noTextEdit="1"/>
              </p:cNvSpPr>
              <p:nvPr/>
            </p:nvSpPr>
            <p:spPr>
              <a:xfrm>
                <a:off x="978946" y="33090"/>
                <a:ext cx="10607040" cy="6370975"/>
              </a:xfrm>
              <a:prstGeom prst="rect">
                <a:avLst/>
              </a:prstGeom>
              <a:blipFill>
                <a:blip r:embed="rId2"/>
                <a:stretch>
                  <a:fillRect l="-805" t="-669" r="-862"/>
                </a:stretch>
              </a:blipFill>
            </p:spPr>
            <p:txBody>
              <a:bodyPr/>
              <a:lstStyle/>
              <a:p>
                <a:r>
                  <a:rPr lang="en-US">
                    <a:noFill/>
                  </a:rPr>
                  <a:t> </a:t>
                </a:r>
              </a:p>
            </p:txBody>
          </p:sp>
        </mc:Fallback>
      </mc:AlternateContent>
    </p:spTree>
    <p:extLst>
      <p:ext uri="{BB962C8B-B14F-4D97-AF65-F5344CB8AC3E}">
        <p14:creationId xmlns:p14="http://schemas.microsoft.com/office/powerpoint/2010/main" val="3424800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6AE58B-63E5-4BCB-A09F-CCFCD9E01EB7}"/>
              </a:ext>
            </a:extLst>
          </p:cNvPr>
          <p:cNvSpPr>
            <a:spLocks noGrp="1"/>
          </p:cNvSpPr>
          <p:nvPr>
            <p:ph type="sldNum" sz="quarter" idx="12"/>
          </p:nvPr>
        </p:nvSpPr>
        <p:spPr/>
        <p:txBody>
          <a:bodyPr/>
          <a:lstStyle/>
          <a:p>
            <a:fld id="{6D22F896-40B5-4ADD-8801-0D06FADFA095}" type="slidenum">
              <a:rPr lang="en-US" smtClean="0"/>
              <a:t>22</a:t>
            </a:fld>
            <a:endParaRPr lang="en-US" dirty="0"/>
          </a:p>
        </p:txBody>
      </p:sp>
      <p:pic>
        <p:nvPicPr>
          <p:cNvPr id="4" name="Picture 3">
            <a:extLst>
              <a:ext uri="{FF2B5EF4-FFF2-40B4-BE49-F238E27FC236}">
                <a16:creationId xmlns:a16="http://schemas.microsoft.com/office/drawing/2014/main" id="{D19A72FE-3A85-47B6-B7A2-31F4326D9580}"/>
              </a:ext>
            </a:extLst>
          </p:cNvPr>
          <p:cNvPicPr>
            <a:picLocks noChangeAspect="1"/>
          </p:cNvPicPr>
          <p:nvPr/>
        </p:nvPicPr>
        <p:blipFill>
          <a:blip r:embed="rId2"/>
          <a:stretch>
            <a:fillRect/>
          </a:stretch>
        </p:blipFill>
        <p:spPr>
          <a:xfrm>
            <a:off x="6857538" y="33090"/>
            <a:ext cx="5334462" cy="3741744"/>
          </a:xfrm>
          <a:prstGeom prst="rect">
            <a:avLst/>
          </a:prstGeom>
        </p:spPr>
      </p:pic>
      <p:sp>
        <p:nvSpPr>
          <p:cNvPr id="5" name="TextBox 4">
            <a:extLst>
              <a:ext uri="{FF2B5EF4-FFF2-40B4-BE49-F238E27FC236}">
                <a16:creationId xmlns:a16="http://schemas.microsoft.com/office/drawing/2014/main" id="{C3355CE6-ADCF-4545-8214-67D426965373}"/>
              </a:ext>
            </a:extLst>
          </p:cNvPr>
          <p:cNvSpPr txBox="1"/>
          <p:nvPr/>
        </p:nvSpPr>
        <p:spPr>
          <a:xfrm>
            <a:off x="720762" y="247426"/>
            <a:ext cx="5970494" cy="2677656"/>
          </a:xfrm>
          <a:prstGeom prst="rect">
            <a:avLst/>
          </a:prstGeom>
          <a:noFill/>
        </p:spPr>
        <p:txBody>
          <a:bodyPr wrap="square" rtlCol="0">
            <a:spAutoFit/>
          </a:bodyPr>
          <a:lstStyle/>
          <a:p>
            <a:pPr marL="342900" indent="-342900" algn="just" fontAlgn="base">
              <a:buFont typeface="Wingdings" panose="05000000000000000000" pitchFamily="2" charset="2"/>
              <a:buChar char="q"/>
            </a:pPr>
            <a:r>
              <a:rPr lang="en-US" sz="2400" b="1" i="0" dirty="0">
                <a:solidFill>
                  <a:srgbClr val="222222"/>
                </a:solidFill>
                <a:effectLst/>
                <a:latin typeface="Arial" panose="020B0604020202020204" pitchFamily="34" charset="0"/>
                <a:cs typeface="Arial" panose="020B0604020202020204" pitchFamily="34" charset="0"/>
              </a:rPr>
              <a:t>Available voltage</a:t>
            </a:r>
            <a:r>
              <a:rPr lang="en-US" sz="2400" b="0" i="0" dirty="0">
                <a:solidFill>
                  <a:srgbClr val="222222"/>
                </a:solidFill>
                <a:effectLst/>
                <a:latin typeface="Arial" panose="020B0604020202020204" pitchFamily="34" charset="0"/>
                <a:cs typeface="Arial" panose="020B0604020202020204" pitchFamily="34" charset="0"/>
              </a:rPr>
              <a:t>: DC motors may be designed to operate at a specified voltage if only a small or specific range of power supplies is available. The specified voltage determines the motor's rated speed. Generally, voltage is given in volts (V). </a:t>
            </a:r>
          </a:p>
        </p:txBody>
      </p:sp>
    </p:spTree>
    <p:extLst>
      <p:ext uri="{BB962C8B-B14F-4D97-AF65-F5344CB8AC3E}">
        <p14:creationId xmlns:p14="http://schemas.microsoft.com/office/powerpoint/2010/main" val="3090165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6735D-134A-4165-9A7F-C31ED4A50FF3}"/>
              </a:ext>
            </a:extLst>
          </p:cNvPr>
          <p:cNvSpPr>
            <a:spLocks noGrp="1"/>
          </p:cNvSpPr>
          <p:nvPr>
            <p:ph type="sldNum" sz="quarter" idx="12"/>
          </p:nvPr>
        </p:nvSpPr>
        <p:spPr/>
        <p:txBody>
          <a:bodyPr/>
          <a:lstStyle/>
          <a:p>
            <a:fld id="{6D22F896-40B5-4ADD-8801-0D06FADFA095}" type="slidenum">
              <a:rPr lang="en-US" smtClean="0"/>
              <a:t>23</a:t>
            </a:fld>
            <a:endParaRPr lang="en-US" dirty="0"/>
          </a:p>
        </p:txBody>
      </p:sp>
      <p:sp>
        <p:nvSpPr>
          <p:cNvPr id="3" name="TextBox 2">
            <a:extLst>
              <a:ext uri="{FF2B5EF4-FFF2-40B4-BE49-F238E27FC236}">
                <a16:creationId xmlns:a16="http://schemas.microsoft.com/office/drawing/2014/main" id="{2FBEE638-9C46-46C3-ADD0-FADDB311BBBC}"/>
              </a:ext>
            </a:extLst>
          </p:cNvPr>
          <p:cNvSpPr txBox="1"/>
          <p:nvPr/>
        </p:nvSpPr>
        <p:spPr>
          <a:xfrm>
            <a:off x="2420470" y="2710927"/>
            <a:ext cx="9574306" cy="1200329"/>
          </a:xfrm>
          <a:prstGeom prst="rect">
            <a:avLst/>
          </a:prstGeom>
          <a:noFill/>
        </p:spPr>
        <p:txBody>
          <a:bodyPr wrap="square" rtlCol="0">
            <a:spAutoFit/>
          </a:bodyPr>
          <a:lstStyle/>
          <a:p>
            <a:r>
              <a:rPr lang="en-US" sz="7200" dirty="0">
                <a:solidFill>
                  <a:srgbClr val="FF0000"/>
                </a:solidFill>
                <a:latin typeface="Arial" panose="020B0604020202020204" pitchFamily="34" charset="0"/>
                <a:cs typeface="Arial" panose="020B0604020202020204" pitchFamily="34" charset="0"/>
              </a:rPr>
              <a:t>Servo Motor Sizing</a:t>
            </a:r>
          </a:p>
        </p:txBody>
      </p:sp>
    </p:spTree>
    <p:extLst>
      <p:ext uri="{BB962C8B-B14F-4D97-AF65-F5344CB8AC3E}">
        <p14:creationId xmlns:p14="http://schemas.microsoft.com/office/powerpoint/2010/main" val="2377243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2D88FF-07C3-450E-B74D-AE7CD5B20C7C}"/>
              </a:ext>
            </a:extLst>
          </p:cNvPr>
          <p:cNvSpPr>
            <a:spLocks noGrp="1"/>
          </p:cNvSpPr>
          <p:nvPr>
            <p:ph type="sldNum" sz="quarter" idx="12"/>
          </p:nvPr>
        </p:nvSpPr>
        <p:spPr/>
        <p:txBody>
          <a:bodyPr/>
          <a:lstStyle/>
          <a:p>
            <a:fld id="{6D22F896-40B5-4ADD-8801-0D06FADFA095}" type="slidenum">
              <a:rPr lang="en-US" smtClean="0"/>
              <a:t>24</a:t>
            </a:fld>
            <a:endParaRPr lang="en-US" dirty="0"/>
          </a:p>
        </p:txBody>
      </p:sp>
      <p:pic>
        <p:nvPicPr>
          <p:cNvPr id="6" name="Picture 5">
            <a:extLst>
              <a:ext uri="{FF2B5EF4-FFF2-40B4-BE49-F238E27FC236}">
                <a16:creationId xmlns:a16="http://schemas.microsoft.com/office/drawing/2014/main" id="{85AC2A6E-1518-4F0A-B16A-59CA39CF4686}"/>
              </a:ext>
            </a:extLst>
          </p:cNvPr>
          <p:cNvPicPr>
            <a:picLocks noChangeAspect="1"/>
          </p:cNvPicPr>
          <p:nvPr/>
        </p:nvPicPr>
        <p:blipFill>
          <a:blip r:embed="rId2"/>
          <a:stretch>
            <a:fillRect/>
          </a:stretch>
        </p:blipFill>
        <p:spPr>
          <a:xfrm>
            <a:off x="547563" y="965768"/>
            <a:ext cx="11096874" cy="5198363"/>
          </a:xfrm>
          <a:prstGeom prst="rect">
            <a:avLst/>
          </a:prstGeom>
        </p:spPr>
      </p:pic>
      <p:sp>
        <p:nvSpPr>
          <p:cNvPr id="7" name="TextBox 6">
            <a:extLst>
              <a:ext uri="{FF2B5EF4-FFF2-40B4-BE49-F238E27FC236}">
                <a16:creationId xmlns:a16="http://schemas.microsoft.com/office/drawing/2014/main" id="{6FE691C1-1450-4134-A987-20E7DEDB0654}"/>
              </a:ext>
            </a:extLst>
          </p:cNvPr>
          <p:cNvSpPr txBox="1"/>
          <p:nvPr/>
        </p:nvSpPr>
        <p:spPr>
          <a:xfrm>
            <a:off x="182880" y="33090"/>
            <a:ext cx="5378824" cy="51555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647DE0F8-FB96-46D0-AA7E-1B3D34726515}"/>
              </a:ext>
            </a:extLst>
          </p:cNvPr>
          <p:cNvSpPr txBox="1"/>
          <p:nvPr/>
        </p:nvSpPr>
        <p:spPr>
          <a:xfrm>
            <a:off x="182880" y="312429"/>
            <a:ext cx="8122023" cy="523220"/>
          </a:xfrm>
          <a:prstGeom prst="rect">
            <a:avLst/>
          </a:prstGeom>
          <a:noFill/>
        </p:spPr>
        <p:txBody>
          <a:bodyPr wrap="square" rtlCol="0">
            <a:spAutoFit/>
          </a:bodyPr>
          <a:lstStyle/>
          <a:p>
            <a:r>
              <a:rPr lang="en-US" sz="2800" dirty="0">
                <a:solidFill>
                  <a:srgbClr val="002060"/>
                </a:solidFill>
                <a:latin typeface="DejaVu Serif"/>
                <a:cs typeface="Arabic Typesetting" panose="03020402040406030203" pitchFamily="66" charset="-78"/>
              </a:rPr>
              <a:t>Size the motor by software or manual?</a:t>
            </a:r>
          </a:p>
        </p:txBody>
      </p:sp>
    </p:spTree>
    <p:extLst>
      <p:ext uri="{BB962C8B-B14F-4D97-AF65-F5344CB8AC3E}">
        <p14:creationId xmlns:p14="http://schemas.microsoft.com/office/powerpoint/2010/main" val="2507407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DECEB7D-610A-4721-9C30-187F341DA86F}"/>
                  </a:ext>
                </a:extLst>
              </p:cNvPr>
              <p:cNvSpPr>
                <a:spLocks noGrp="1"/>
              </p:cNvSpPr>
              <p:nvPr>
                <p:ph idx="1"/>
              </p:nvPr>
            </p:nvSpPr>
            <p:spPr>
              <a:xfrm>
                <a:off x="541100" y="544876"/>
                <a:ext cx="10058400" cy="1004225"/>
              </a:xfrm>
            </p:spPr>
            <p:txBody>
              <a:bodyPr>
                <a:normAutofit/>
              </a:bodyPr>
              <a:lstStyle/>
              <a:p>
                <a:pPr>
                  <a:buFont typeface="Wingdings" panose="05000000000000000000" pitchFamily="2" charset="2"/>
                  <a:buChar char="v"/>
                </a:pPr>
                <a:r>
                  <a:rPr lang="en-US" sz="2400" dirty="0">
                    <a:solidFill>
                      <a:srgbClr val="002060"/>
                    </a:solidFill>
                    <a:latin typeface="DejaVu Serif"/>
                  </a:rPr>
                  <a:t>Moment of inertia for rotational motion </a:t>
                </a:r>
                <a14:m>
                  <m:oMath xmlns:m="http://schemas.openxmlformats.org/officeDocument/2006/math">
                    <m:nary>
                      <m:naryPr>
                        <m:chr m:val="∑"/>
                        <m:subHide m:val="on"/>
                        <m:supHide m:val="on"/>
                        <m:ctrlPr>
                          <a:rPr lang="en-US" sz="2400" i="1" dirty="0" smtClean="0">
                            <a:solidFill>
                              <a:srgbClr val="002060"/>
                            </a:solidFill>
                            <a:latin typeface="Cambria Math" panose="02040503050406030204" pitchFamily="18" charset="0"/>
                          </a:rPr>
                        </m:ctrlPr>
                      </m:naryPr>
                      <m:sub/>
                      <m:sup/>
                      <m:e>
                        <m:r>
                          <a:rPr lang="en-US" sz="2400" b="0" i="1" dirty="0" smtClean="0">
                            <a:solidFill>
                              <a:srgbClr val="002060"/>
                            </a:solidFill>
                            <a:latin typeface="Cambria Math" panose="02040503050406030204" pitchFamily="18" charset="0"/>
                          </a:rPr>
                          <m:t>𝑀</m:t>
                        </m:r>
                        <m:r>
                          <a:rPr lang="en-US" sz="2400" i="1" dirty="0">
                            <a:solidFill>
                              <a:srgbClr val="002060"/>
                            </a:solidFill>
                            <a:latin typeface="Cambria Math" panose="02040503050406030204" pitchFamily="18" charset="0"/>
                          </a:rPr>
                          <m:t>=</m:t>
                        </m:r>
                        <m:sSub>
                          <m:sSubPr>
                            <m:ctrlPr>
                              <a:rPr lang="en-US" sz="2400" i="1" dirty="0" smtClean="0">
                                <a:solidFill>
                                  <a:srgbClr val="002060"/>
                                </a:solidFill>
                                <a:latin typeface="Cambria Math" panose="02040503050406030204" pitchFamily="18" charset="0"/>
                              </a:rPr>
                            </m:ctrlPr>
                          </m:sSubPr>
                          <m:e>
                            <m:r>
                              <a:rPr lang="en-US" sz="2400" b="0" i="1" dirty="0" smtClean="0">
                                <a:solidFill>
                                  <a:srgbClr val="002060"/>
                                </a:solidFill>
                                <a:latin typeface="Cambria Math" panose="02040503050406030204" pitchFamily="18" charset="0"/>
                              </a:rPr>
                              <m:t>𝐽</m:t>
                            </m:r>
                          </m:e>
                          <m:sub>
                            <m:r>
                              <a:rPr lang="en-US" sz="2400" b="0" i="1" dirty="0" smtClean="0">
                                <a:solidFill>
                                  <a:srgbClr val="002060"/>
                                </a:solidFill>
                                <a:latin typeface="Cambria Math" panose="02040503050406030204" pitchFamily="18" charset="0"/>
                              </a:rPr>
                              <m:t>𝑡𝑜𝑡𝑎𝑙</m:t>
                            </m:r>
                          </m:sub>
                        </m:sSub>
                        <m:r>
                          <a:rPr lang="en-US" sz="2400" i="1" dirty="0" smtClean="0">
                            <a:solidFill>
                              <a:srgbClr val="002060"/>
                            </a:solidFill>
                            <a:latin typeface="Cambria Math" panose="02040503050406030204" pitchFamily="18" charset="0"/>
                            <a:ea typeface="Cambria Math" panose="02040503050406030204" pitchFamily="18" charset="0"/>
                          </a:rPr>
                          <m:t>𝛼</m:t>
                        </m:r>
                      </m:e>
                    </m:nary>
                  </m:oMath>
                </a14:m>
                <a:r>
                  <a:rPr lang="en-US" sz="2400" dirty="0">
                    <a:solidFill>
                      <a:srgbClr val="002060"/>
                    </a:solidFill>
                    <a:latin typeface="DejaVu Serif"/>
                  </a:rPr>
                  <a:t> </a:t>
                </a:r>
              </a:p>
              <a:p>
                <a:pPr>
                  <a:buFont typeface="Wingdings" panose="05000000000000000000" pitchFamily="2" charset="2"/>
                  <a:buChar char="v"/>
                </a:pPr>
                <a:r>
                  <a:rPr lang="en-US" sz="2400" dirty="0">
                    <a:solidFill>
                      <a:srgbClr val="002060"/>
                    </a:solidFill>
                    <a:latin typeface="DejaVu Serif"/>
                  </a:rPr>
                  <a:t>Inertial Mass for linear motion </a:t>
                </a:r>
                <a14:m>
                  <m:oMath xmlns:m="http://schemas.openxmlformats.org/officeDocument/2006/math">
                    <m:nary>
                      <m:naryPr>
                        <m:chr m:val="∑"/>
                        <m:subHide m:val="on"/>
                        <m:supHide m:val="on"/>
                        <m:ctrlPr>
                          <a:rPr lang="en-US" sz="2400" i="1" dirty="0" smtClean="0">
                            <a:solidFill>
                              <a:srgbClr val="002060"/>
                            </a:solidFill>
                            <a:latin typeface="Cambria Math" panose="02040503050406030204" pitchFamily="18" charset="0"/>
                          </a:rPr>
                        </m:ctrlPr>
                      </m:naryPr>
                      <m:sub/>
                      <m:sup/>
                      <m:e>
                        <m:r>
                          <a:rPr lang="en-US" sz="2400" i="1" dirty="0">
                            <a:solidFill>
                              <a:srgbClr val="002060"/>
                            </a:solidFill>
                            <a:latin typeface="Cambria Math" panose="02040503050406030204" pitchFamily="18" charset="0"/>
                          </a:rPr>
                          <m:t>𝐹</m:t>
                        </m:r>
                        <m:r>
                          <a:rPr lang="en-US" sz="2400" i="1" dirty="0">
                            <a:solidFill>
                              <a:srgbClr val="002060"/>
                            </a:solidFill>
                            <a:latin typeface="Cambria Math" panose="02040503050406030204" pitchFamily="18" charset="0"/>
                          </a:rPr>
                          <m:t>=</m:t>
                        </m:r>
                        <m:r>
                          <a:rPr lang="en-US" sz="2400" i="1" dirty="0">
                            <a:solidFill>
                              <a:srgbClr val="002060"/>
                            </a:solidFill>
                            <a:latin typeface="Cambria Math" panose="02040503050406030204" pitchFamily="18" charset="0"/>
                          </a:rPr>
                          <m:t>𝑚𝑎</m:t>
                        </m:r>
                      </m:e>
                    </m:nary>
                  </m:oMath>
                </a14:m>
                <a:endParaRPr lang="en-US" sz="2400" dirty="0">
                  <a:solidFill>
                    <a:srgbClr val="002060"/>
                  </a:solidFill>
                  <a:latin typeface="DejaVu Serif"/>
                </a:endParaRPr>
              </a:p>
            </p:txBody>
          </p:sp>
        </mc:Choice>
        <mc:Fallback xmlns="">
          <p:sp>
            <p:nvSpPr>
              <p:cNvPr id="3" name="Content Placeholder 2">
                <a:extLst>
                  <a:ext uri="{FF2B5EF4-FFF2-40B4-BE49-F238E27FC236}">
                    <a16:creationId xmlns:a16="http://schemas.microsoft.com/office/drawing/2014/main" id="{5DECEB7D-610A-4721-9C30-187F341DA86F}"/>
                  </a:ext>
                </a:extLst>
              </p:cNvPr>
              <p:cNvSpPr>
                <a:spLocks noGrp="1" noRot="1" noChangeAspect="1" noMove="1" noResize="1" noEditPoints="1" noAdjustHandles="1" noChangeArrowheads="1" noChangeShapeType="1" noTextEdit="1"/>
              </p:cNvSpPr>
              <p:nvPr>
                <p:ph idx="1"/>
              </p:nvPr>
            </p:nvSpPr>
            <p:spPr>
              <a:xfrm>
                <a:off x="541100" y="544876"/>
                <a:ext cx="10058400" cy="1004225"/>
              </a:xfrm>
              <a:blipFill>
                <a:blip r:embed="rId2"/>
                <a:stretch>
                  <a:fillRect l="-1758" t="-63636" b="-8242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1F8D60B-79DC-4F46-B23C-12E14017E6EA}"/>
              </a:ext>
            </a:extLst>
          </p:cNvPr>
          <p:cNvSpPr>
            <a:spLocks noGrp="1"/>
          </p:cNvSpPr>
          <p:nvPr>
            <p:ph type="sldNum" sz="quarter" idx="12"/>
          </p:nvPr>
        </p:nvSpPr>
        <p:spPr/>
        <p:txBody>
          <a:bodyPr/>
          <a:lstStyle/>
          <a:p>
            <a:fld id="{6D22F896-40B5-4ADD-8801-0D06FADFA095}" type="slidenum">
              <a:rPr lang="en-US" smtClean="0"/>
              <a:t>25</a:t>
            </a:fld>
            <a:endParaRPr lang="en-US" dirty="0"/>
          </a:p>
        </p:txBody>
      </p:sp>
      <p:pic>
        <p:nvPicPr>
          <p:cNvPr id="6" name="Picture 5">
            <a:extLst>
              <a:ext uri="{FF2B5EF4-FFF2-40B4-BE49-F238E27FC236}">
                <a16:creationId xmlns:a16="http://schemas.microsoft.com/office/drawing/2014/main" id="{65F45BE3-A86A-442A-92FD-4C063FDBC335}"/>
              </a:ext>
            </a:extLst>
          </p:cNvPr>
          <p:cNvPicPr>
            <a:picLocks noChangeAspect="1"/>
          </p:cNvPicPr>
          <p:nvPr/>
        </p:nvPicPr>
        <p:blipFill>
          <a:blip r:embed="rId3"/>
          <a:stretch>
            <a:fillRect/>
          </a:stretch>
        </p:blipFill>
        <p:spPr>
          <a:xfrm>
            <a:off x="1459303" y="2345456"/>
            <a:ext cx="8649450" cy="3673158"/>
          </a:xfrm>
          <a:prstGeom prst="rect">
            <a:avLst/>
          </a:prstGeom>
        </p:spPr>
      </p:pic>
    </p:spTree>
    <p:extLst>
      <p:ext uri="{BB962C8B-B14F-4D97-AF65-F5344CB8AC3E}">
        <p14:creationId xmlns:p14="http://schemas.microsoft.com/office/powerpoint/2010/main" val="3215604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5525D-6A89-45C1-817D-ACC71F63D8DA}"/>
              </a:ext>
            </a:extLst>
          </p:cNvPr>
          <p:cNvSpPr>
            <a:spLocks noGrp="1"/>
          </p:cNvSpPr>
          <p:nvPr>
            <p:ph idx="1"/>
          </p:nvPr>
        </p:nvSpPr>
        <p:spPr>
          <a:xfrm>
            <a:off x="645459" y="167541"/>
            <a:ext cx="10058400" cy="4023360"/>
          </a:xfrm>
        </p:spPr>
        <p:txBody>
          <a:bodyPr>
            <a:normAutofit/>
          </a:bodyPr>
          <a:lstStyle/>
          <a:p>
            <a:pPr>
              <a:buFont typeface="Wingdings" panose="05000000000000000000" pitchFamily="2" charset="2"/>
              <a:buChar char="v"/>
            </a:pPr>
            <a:r>
              <a:rPr lang="en-US" sz="2800" dirty="0">
                <a:solidFill>
                  <a:srgbClr val="002060"/>
                </a:solidFill>
              </a:rPr>
              <a:t>3 phases vs 1 phase</a:t>
            </a:r>
          </a:p>
          <a:p>
            <a:pPr>
              <a:buFont typeface="Wingdings" panose="05000000000000000000" pitchFamily="2" charset="2"/>
              <a:buChar char="v"/>
            </a:pPr>
            <a:r>
              <a:rPr lang="en-US" sz="2800" dirty="0">
                <a:solidFill>
                  <a:srgbClr val="002060"/>
                </a:solidFill>
              </a:rPr>
              <a:t>220 volts vs 110 volts for single phase</a:t>
            </a:r>
          </a:p>
        </p:txBody>
      </p:sp>
      <p:sp>
        <p:nvSpPr>
          <p:cNvPr id="4" name="Slide Number Placeholder 3">
            <a:extLst>
              <a:ext uri="{FF2B5EF4-FFF2-40B4-BE49-F238E27FC236}">
                <a16:creationId xmlns:a16="http://schemas.microsoft.com/office/drawing/2014/main" id="{998472C1-DDC1-41D0-A397-E3A16CEB6E7C}"/>
              </a:ext>
            </a:extLst>
          </p:cNvPr>
          <p:cNvSpPr>
            <a:spLocks noGrp="1"/>
          </p:cNvSpPr>
          <p:nvPr>
            <p:ph type="sldNum" sz="quarter" idx="12"/>
          </p:nvPr>
        </p:nvSpPr>
        <p:spPr/>
        <p:txBody>
          <a:bodyPr/>
          <a:lstStyle/>
          <a:p>
            <a:fld id="{6D22F896-40B5-4ADD-8801-0D06FADFA095}" type="slidenum">
              <a:rPr lang="en-US" smtClean="0"/>
              <a:t>26</a:t>
            </a:fld>
            <a:endParaRPr lang="en-US" dirty="0"/>
          </a:p>
        </p:txBody>
      </p:sp>
      <p:pic>
        <p:nvPicPr>
          <p:cNvPr id="6" name="Picture 5">
            <a:extLst>
              <a:ext uri="{FF2B5EF4-FFF2-40B4-BE49-F238E27FC236}">
                <a16:creationId xmlns:a16="http://schemas.microsoft.com/office/drawing/2014/main" id="{76949227-E056-4DE9-B10B-77E0E5F2A7A1}"/>
              </a:ext>
            </a:extLst>
          </p:cNvPr>
          <p:cNvPicPr>
            <a:picLocks noChangeAspect="1"/>
          </p:cNvPicPr>
          <p:nvPr/>
        </p:nvPicPr>
        <p:blipFill>
          <a:blip r:embed="rId2"/>
          <a:stretch>
            <a:fillRect/>
          </a:stretch>
        </p:blipFill>
        <p:spPr>
          <a:xfrm>
            <a:off x="1289314" y="1751765"/>
            <a:ext cx="9613371" cy="4390851"/>
          </a:xfrm>
          <a:prstGeom prst="rect">
            <a:avLst/>
          </a:prstGeom>
        </p:spPr>
      </p:pic>
    </p:spTree>
    <p:extLst>
      <p:ext uri="{BB962C8B-B14F-4D97-AF65-F5344CB8AC3E}">
        <p14:creationId xmlns:p14="http://schemas.microsoft.com/office/powerpoint/2010/main" val="3883714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5307D0-FA33-4EDD-B557-76907AEC604B}"/>
              </a:ext>
            </a:extLst>
          </p:cNvPr>
          <p:cNvSpPr>
            <a:spLocks noGrp="1"/>
          </p:cNvSpPr>
          <p:nvPr>
            <p:ph type="sldNum" sz="quarter" idx="12"/>
          </p:nvPr>
        </p:nvSpPr>
        <p:spPr/>
        <p:txBody>
          <a:bodyPr/>
          <a:lstStyle/>
          <a:p>
            <a:fld id="{6D22F896-40B5-4ADD-8801-0D06FADFA095}" type="slidenum">
              <a:rPr lang="en-US" smtClean="0"/>
              <a:t>27</a:t>
            </a:fld>
            <a:endParaRPr lang="en-US" dirty="0"/>
          </a:p>
        </p:txBody>
      </p:sp>
      <p:pic>
        <p:nvPicPr>
          <p:cNvPr id="6" name="Picture 5">
            <a:extLst>
              <a:ext uri="{FF2B5EF4-FFF2-40B4-BE49-F238E27FC236}">
                <a16:creationId xmlns:a16="http://schemas.microsoft.com/office/drawing/2014/main" id="{05A4719A-802C-481D-B048-606F116AB7DF}"/>
              </a:ext>
            </a:extLst>
          </p:cNvPr>
          <p:cNvPicPr>
            <a:picLocks noChangeAspect="1"/>
          </p:cNvPicPr>
          <p:nvPr/>
        </p:nvPicPr>
        <p:blipFill>
          <a:blip r:embed="rId2"/>
          <a:stretch>
            <a:fillRect/>
          </a:stretch>
        </p:blipFill>
        <p:spPr>
          <a:xfrm>
            <a:off x="966299" y="387275"/>
            <a:ext cx="10529288" cy="5496005"/>
          </a:xfrm>
          <a:prstGeom prst="rect">
            <a:avLst/>
          </a:prstGeom>
        </p:spPr>
      </p:pic>
    </p:spTree>
    <p:extLst>
      <p:ext uri="{BB962C8B-B14F-4D97-AF65-F5344CB8AC3E}">
        <p14:creationId xmlns:p14="http://schemas.microsoft.com/office/powerpoint/2010/main" val="1909317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A9E968-5EF0-4D66-BB91-DFA4E4BB5D03}"/>
              </a:ext>
            </a:extLst>
          </p:cNvPr>
          <p:cNvSpPr>
            <a:spLocks noGrp="1"/>
          </p:cNvSpPr>
          <p:nvPr>
            <p:ph type="sldNum" sz="quarter" idx="12"/>
          </p:nvPr>
        </p:nvSpPr>
        <p:spPr/>
        <p:txBody>
          <a:bodyPr/>
          <a:lstStyle/>
          <a:p>
            <a:fld id="{6D22F896-40B5-4ADD-8801-0D06FADFA095}" type="slidenum">
              <a:rPr lang="en-US" smtClean="0"/>
              <a:t>28</a:t>
            </a:fld>
            <a:endParaRPr lang="en-US" dirty="0"/>
          </a:p>
        </p:txBody>
      </p:sp>
      <p:pic>
        <p:nvPicPr>
          <p:cNvPr id="9" name="Picture 8">
            <a:extLst>
              <a:ext uri="{FF2B5EF4-FFF2-40B4-BE49-F238E27FC236}">
                <a16:creationId xmlns:a16="http://schemas.microsoft.com/office/drawing/2014/main" id="{9631F89A-DF2A-49BC-BB3A-7C4B35B510AB}"/>
              </a:ext>
            </a:extLst>
          </p:cNvPr>
          <p:cNvPicPr>
            <a:picLocks noChangeAspect="1"/>
          </p:cNvPicPr>
          <p:nvPr/>
        </p:nvPicPr>
        <p:blipFill>
          <a:blip r:embed="rId2"/>
          <a:stretch>
            <a:fillRect/>
          </a:stretch>
        </p:blipFill>
        <p:spPr>
          <a:xfrm>
            <a:off x="623944" y="218348"/>
            <a:ext cx="11380555" cy="6078527"/>
          </a:xfrm>
          <a:prstGeom prst="rect">
            <a:avLst/>
          </a:prstGeom>
        </p:spPr>
      </p:pic>
    </p:spTree>
    <p:extLst>
      <p:ext uri="{BB962C8B-B14F-4D97-AF65-F5344CB8AC3E}">
        <p14:creationId xmlns:p14="http://schemas.microsoft.com/office/powerpoint/2010/main" val="2549101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967CB9-62F6-401E-9624-B9E3751DB9FE}"/>
              </a:ext>
            </a:extLst>
          </p:cNvPr>
          <p:cNvSpPr>
            <a:spLocks noGrp="1"/>
          </p:cNvSpPr>
          <p:nvPr>
            <p:ph type="sldNum" sz="quarter" idx="12"/>
          </p:nvPr>
        </p:nvSpPr>
        <p:spPr/>
        <p:txBody>
          <a:bodyPr/>
          <a:lstStyle/>
          <a:p>
            <a:fld id="{6D22F896-40B5-4ADD-8801-0D06FADFA095}" type="slidenum">
              <a:rPr lang="en-US" smtClean="0"/>
              <a:t>29</a:t>
            </a:fld>
            <a:endParaRPr lang="en-US" dirty="0"/>
          </a:p>
        </p:txBody>
      </p:sp>
      <p:graphicFrame>
        <p:nvGraphicFramePr>
          <p:cNvPr id="5" name="Object 4">
            <a:extLst>
              <a:ext uri="{FF2B5EF4-FFF2-40B4-BE49-F238E27FC236}">
                <a16:creationId xmlns:a16="http://schemas.microsoft.com/office/drawing/2014/main" id="{820ACA29-33BC-4593-BA6A-A5F72AF5C15A}"/>
              </a:ext>
            </a:extLst>
          </p:cNvPr>
          <p:cNvGraphicFramePr>
            <a:graphicFrameLocks noChangeAspect="1"/>
          </p:cNvGraphicFramePr>
          <p:nvPr>
            <p:extLst>
              <p:ext uri="{D42A27DB-BD31-4B8C-83A1-F6EECF244321}">
                <p14:modId xmlns:p14="http://schemas.microsoft.com/office/powerpoint/2010/main" val="2543165047"/>
              </p:ext>
            </p:extLst>
          </p:nvPr>
        </p:nvGraphicFramePr>
        <p:xfrm>
          <a:off x="198063" y="418727"/>
          <a:ext cx="12334727" cy="5852982"/>
        </p:xfrm>
        <a:graphic>
          <a:graphicData uri="http://schemas.openxmlformats.org/presentationml/2006/ole">
            <mc:AlternateContent xmlns:mc="http://schemas.openxmlformats.org/markup-compatibility/2006">
              <mc:Choice xmlns:v="urn:schemas-microsoft-com:vml" Requires="v">
                <p:oleObj spid="_x0000_s2062" name="Bitmap Image" r:id="rId3" imgW="9281160" imgH="4404240" progId="Paint.Picture">
                  <p:embed/>
                </p:oleObj>
              </mc:Choice>
              <mc:Fallback>
                <p:oleObj name="Bitmap Image" r:id="rId3" imgW="9281160" imgH="4404240" progId="Paint.Picture">
                  <p:embed/>
                  <p:pic>
                    <p:nvPicPr>
                      <p:cNvPr id="5" name="Object 4">
                        <a:extLst>
                          <a:ext uri="{FF2B5EF4-FFF2-40B4-BE49-F238E27FC236}">
                            <a16:creationId xmlns:a16="http://schemas.microsoft.com/office/drawing/2014/main" id="{820ACA29-33BC-4593-BA6A-A5F72AF5C15A}"/>
                          </a:ext>
                        </a:extLst>
                      </p:cNvPr>
                      <p:cNvPicPr/>
                      <p:nvPr/>
                    </p:nvPicPr>
                    <p:blipFill>
                      <a:blip r:embed="rId4"/>
                      <a:stretch>
                        <a:fillRect/>
                      </a:stretch>
                    </p:blipFill>
                    <p:spPr>
                      <a:xfrm>
                        <a:off x="198063" y="418727"/>
                        <a:ext cx="12334727" cy="5852982"/>
                      </a:xfrm>
                      <a:prstGeom prst="rect">
                        <a:avLst/>
                      </a:prstGeom>
                    </p:spPr>
                  </p:pic>
                </p:oleObj>
              </mc:Fallback>
            </mc:AlternateContent>
          </a:graphicData>
        </a:graphic>
      </p:graphicFrame>
    </p:spTree>
    <p:extLst>
      <p:ext uri="{BB962C8B-B14F-4D97-AF65-F5344CB8AC3E}">
        <p14:creationId xmlns:p14="http://schemas.microsoft.com/office/powerpoint/2010/main" val="1327874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3</a:t>
            </a:fld>
            <a:endParaRPr lang="en-US" dirty="0"/>
          </a:p>
        </p:txBody>
      </p:sp>
      <p:sp>
        <p:nvSpPr>
          <p:cNvPr id="3" name="Rectangle 2"/>
          <p:cNvSpPr/>
          <p:nvPr/>
        </p:nvSpPr>
        <p:spPr>
          <a:xfrm>
            <a:off x="466165" y="1302622"/>
            <a:ext cx="10587318" cy="3416320"/>
          </a:xfrm>
          <a:prstGeom prst="rect">
            <a:avLst/>
          </a:prstGeom>
        </p:spPr>
        <p:txBody>
          <a:bodyPr wrap="square">
            <a:spAutoFit/>
          </a:bodyPr>
          <a:lstStyle/>
          <a:p>
            <a:pPr marL="285750" indent="-285750" algn="just">
              <a:buFont typeface="Wingdings" panose="05000000000000000000" pitchFamily="2" charset="2"/>
              <a:buChar char="v"/>
            </a:pPr>
            <a:r>
              <a:rPr lang="en-US" sz="2400" dirty="0">
                <a:solidFill>
                  <a:srgbClr val="002060"/>
                </a:solidFill>
                <a:latin typeface="DejaVu Serif"/>
              </a:rPr>
              <a:t>One of the most critical decisions the mechatronics engineering designer has to make is the selection of the type and size of motor required for the mechatronic system.</a:t>
            </a:r>
            <a:endParaRPr lang="ar-SA" sz="2400" dirty="0">
              <a:solidFill>
                <a:srgbClr val="002060"/>
              </a:solidFill>
              <a:latin typeface="DejaVu Serif"/>
            </a:endParaRPr>
          </a:p>
          <a:p>
            <a:pPr marL="285750" indent="-285750" algn="just">
              <a:buFont typeface="Wingdings" panose="05000000000000000000" pitchFamily="2" charset="2"/>
              <a:buChar char="v"/>
            </a:pPr>
            <a:endParaRPr lang="en-US" sz="2400" dirty="0">
              <a:solidFill>
                <a:srgbClr val="002060"/>
              </a:solidFill>
              <a:latin typeface="DejaVu Serif"/>
            </a:endParaRPr>
          </a:p>
          <a:p>
            <a:pPr marL="285750" indent="-285750" algn="just">
              <a:buFont typeface="Wingdings" panose="05000000000000000000" pitchFamily="2" charset="2"/>
              <a:buChar char="v"/>
            </a:pPr>
            <a:r>
              <a:rPr lang="en-US" sz="2400" dirty="0">
                <a:solidFill>
                  <a:srgbClr val="002060"/>
                </a:solidFill>
                <a:latin typeface="DejaVu Serif"/>
              </a:rPr>
              <a:t>The actuator system is the part that executes the requirements of the controller in the plant. It receives a signal from the controller (called the control signal) and send an output power signal (e.g. force, torque, heat power, pressure) to the plant. In order to do this, it needs a source of power, such as electrical power or pressure (e.g. hydraulic or pneumatic). </a:t>
            </a:r>
          </a:p>
        </p:txBody>
      </p:sp>
      <p:sp>
        <p:nvSpPr>
          <p:cNvPr id="4" name="Rectangle 3"/>
          <p:cNvSpPr/>
          <p:nvPr/>
        </p:nvSpPr>
        <p:spPr>
          <a:xfrm>
            <a:off x="80683" y="120588"/>
            <a:ext cx="6096000" cy="1077218"/>
          </a:xfrm>
          <a:prstGeom prst="rect">
            <a:avLst/>
          </a:prstGeom>
        </p:spPr>
        <p:txBody>
          <a:bodyPr>
            <a:spAutoFit/>
          </a:bodyPr>
          <a:lstStyle/>
          <a:p>
            <a:r>
              <a:rPr lang="en-US" sz="3200" b="1" dirty="0">
                <a:solidFill>
                  <a:srgbClr val="002060"/>
                </a:solidFill>
                <a:latin typeface="DejaVu Serif"/>
              </a:rPr>
              <a:t>4.2 Actuator Selection</a:t>
            </a:r>
            <a:r>
              <a:rPr lang="en-US" sz="3200" dirty="0">
                <a:solidFill>
                  <a:srgbClr val="002060"/>
                </a:solidFill>
                <a:latin typeface="DejaVu Serif"/>
              </a:rPr>
              <a:t> </a:t>
            </a:r>
            <a:br>
              <a:rPr lang="en-US" sz="3200" dirty="0">
                <a:solidFill>
                  <a:srgbClr val="002060"/>
                </a:solidFill>
                <a:latin typeface="DejaVu Serif"/>
              </a:rPr>
            </a:br>
            <a:endParaRPr lang="en-US" sz="3200" dirty="0">
              <a:solidFill>
                <a:srgbClr val="002060"/>
              </a:solidFill>
              <a:latin typeface="DejaVu Serif"/>
            </a:endParaRPr>
          </a:p>
        </p:txBody>
      </p:sp>
    </p:spTree>
    <p:extLst>
      <p:ext uri="{BB962C8B-B14F-4D97-AF65-F5344CB8AC3E}">
        <p14:creationId xmlns:p14="http://schemas.microsoft.com/office/powerpoint/2010/main" val="3059740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16D868-0693-4039-B76E-68EDD5F7B8DE}"/>
              </a:ext>
            </a:extLst>
          </p:cNvPr>
          <p:cNvSpPr>
            <a:spLocks noGrp="1"/>
          </p:cNvSpPr>
          <p:nvPr>
            <p:ph type="sldNum" sz="quarter" idx="12"/>
          </p:nvPr>
        </p:nvSpPr>
        <p:spPr/>
        <p:txBody>
          <a:bodyPr/>
          <a:lstStyle/>
          <a:p>
            <a:fld id="{6D22F896-40B5-4ADD-8801-0D06FADFA095}" type="slidenum">
              <a:rPr lang="en-US" smtClean="0"/>
              <a:t>30</a:t>
            </a:fld>
            <a:endParaRPr lang="en-US" dirty="0"/>
          </a:p>
        </p:txBody>
      </p:sp>
      <p:pic>
        <p:nvPicPr>
          <p:cNvPr id="6" name="Picture 5">
            <a:extLst>
              <a:ext uri="{FF2B5EF4-FFF2-40B4-BE49-F238E27FC236}">
                <a16:creationId xmlns:a16="http://schemas.microsoft.com/office/drawing/2014/main" id="{BC1C4ED1-D19C-4091-9A42-7C0AD6DEC52F}"/>
              </a:ext>
            </a:extLst>
          </p:cNvPr>
          <p:cNvPicPr>
            <a:picLocks noChangeAspect="1"/>
          </p:cNvPicPr>
          <p:nvPr/>
        </p:nvPicPr>
        <p:blipFill>
          <a:blip r:embed="rId2"/>
          <a:stretch>
            <a:fillRect/>
          </a:stretch>
        </p:blipFill>
        <p:spPr>
          <a:xfrm>
            <a:off x="603265" y="843491"/>
            <a:ext cx="11245993" cy="5171018"/>
          </a:xfrm>
          <a:prstGeom prst="rect">
            <a:avLst/>
          </a:prstGeom>
        </p:spPr>
      </p:pic>
    </p:spTree>
    <p:extLst>
      <p:ext uri="{BB962C8B-B14F-4D97-AF65-F5344CB8AC3E}">
        <p14:creationId xmlns:p14="http://schemas.microsoft.com/office/powerpoint/2010/main" val="158913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8A6DA9-F574-477B-BC1B-22816E4A6EA3}"/>
              </a:ext>
            </a:extLst>
          </p:cNvPr>
          <p:cNvSpPr>
            <a:spLocks noGrp="1"/>
          </p:cNvSpPr>
          <p:nvPr>
            <p:ph type="sldNum" sz="quarter" idx="12"/>
          </p:nvPr>
        </p:nvSpPr>
        <p:spPr/>
        <p:txBody>
          <a:bodyPr/>
          <a:lstStyle/>
          <a:p>
            <a:fld id="{6D22F896-40B5-4ADD-8801-0D06FADFA095}" type="slidenum">
              <a:rPr lang="en-US" smtClean="0"/>
              <a:t>31</a:t>
            </a:fld>
            <a:endParaRPr lang="en-US" dirty="0"/>
          </a:p>
        </p:txBody>
      </p:sp>
      <p:pic>
        <p:nvPicPr>
          <p:cNvPr id="6" name="Picture 5">
            <a:extLst>
              <a:ext uri="{FF2B5EF4-FFF2-40B4-BE49-F238E27FC236}">
                <a16:creationId xmlns:a16="http://schemas.microsoft.com/office/drawing/2014/main" id="{8BB7483F-5F74-470E-9747-FD409B97CEC0}"/>
              </a:ext>
            </a:extLst>
          </p:cNvPr>
          <p:cNvPicPr>
            <a:picLocks noChangeAspect="1"/>
          </p:cNvPicPr>
          <p:nvPr/>
        </p:nvPicPr>
        <p:blipFill>
          <a:blip r:embed="rId2"/>
          <a:stretch>
            <a:fillRect/>
          </a:stretch>
        </p:blipFill>
        <p:spPr>
          <a:xfrm>
            <a:off x="285646" y="585980"/>
            <a:ext cx="11620708" cy="5686039"/>
          </a:xfrm>
          <a:prstGeom prst="rect">
            <a:avLst/>
          </a:prstGeom>
        </p:spPr>
      </p:pic>
    </p:spTree>
    <p:extLst>
      <p:ext uri="{BB962C8B-B14F-4D97-AF65-F5344CB8AC3E}">
        <p14:creationId xmlns:p14="http://schemas.microsoft.com/office/powerpoint/2010/main" val="3987965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408E1D-60EA-40D7-B24E-E88DB4F75119}"/>
              </a:ext>
            </a:extLst>
          </p:cNvPr>
          <p:cNvSpPr>
            <a:spLocks noGrp="1"/>
          </p:cNvSpPr>
          <p:nvPr>
            <p:ph type="sldNum" sz="quarter" idx="12"/>
          </p:nvPr>
        </p:nvSpPr>
        <p:spPr/>
        <p:txBody>
          <a:bodyPr/>
          <a:lstStyle/>
          <a:p>
            <a:fld id="{6D22F896-40B5-4ADD-8801-0D06FADFA095}" type="slidenum">
              <a:rPr lang="en-US" smtClean="0"/>
              <a:t>32</a:t>
            </a:fld>
            <a:endParaRPr lang="en-US" dirty="0"/>
          </a:p>
        </p:txBody>
      </p:sp>
      <p:pic>
        <p:nvPicPr>
          <p:cNvPr id="7" name="Picture 6">
            <a:extLst>
              <a:ext uri="{FF2B5EF4-FFF2-40B4-BE49-F238E27FC236}">
                <a16:creationId xmlns:a16="http://schemas.microsoft.com/office/drawing/2014/main" id="{9F784515-6D10-44A7-9C23-700AB6071894}"/>
              </a:ext>
            </a:extLst>
          </p:cNvPr>
          <p:cNvPicPr>
            <a:picLocks noChangeAspect="1"/>
          </p:cNvPicPr>
          <p:nvPr/>
        </p:nvPicPr>
        <p:blipFill>
          <a:blip r:embed="rId2"/>
          <a:stretch>
            <a:fillRect/>
          </a:stretch>
        </p:blipFill>
        <p:spPr>
          <a:xfrm>
            <a:off x="307274" y="284455"/>
            <a:ext cx="11577451" cy="5761342"/>
          </a:xfrm>
          <a:prstGeom prst="rect">
            <a:avLst/>
          </a:prstGeom>
        </p:spPr>
      </p:pic>
    </p:spTree>
    <p:extLst>
      <p:ext uri="{BB962C8B-B14F-4D97-AF65-F5344CB8AC3E}">
        <p14:creationId xmlns:p14="http://schemas.microsoft.com/office/powerpoint/2010/main" val="3775385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D9169A-6C0F-4615-8FB6-BE6E224F8970}"/>
              </a:ext>
            </a:extLst>
          </p:cNvPr>
          <p:cNvSpPr>
            <a:spLocks noGrp="1"/>
          </p:cNvSpPr>
          <p:nvPr>
            <p:ph type="sldNum" sz="quarter" idx="12"/>
          </p:nvPr>
        </p:nvSpPr>
        <p:spPr/>
        <p:txBody>
          <a:bodyPr/>
          <a:lstStyle/>
          <a:p>
            <a:fld id="{6D22F896-40B5-4ADD-8801-0D06FADFA095}" type="slidenum">
              <a:rPr lang="en-US" smtClean="0"/>
              <a:t>33</a:t>
            </a:fld>
            <a:endParaRPr lang="en-US" dirty="0"/>
          </a:p>
        </p:txBody>
      </p:sp>
      <p:pic>
        <p:nvPicPr>
          <p:cNvPr id="6" name="Picture 5">
            <a:extLst>
              <a:ext uri="{FF2B5EF4-FFF2-40B4-BE49-F238E27FC236}">
                <a16:creationId xmlns:a16="http://schemas.microsoft.com/office/drawing/2014/main" id="{3D226FE8-2165-4A53-9FAD-374D464A2F1B}"/>
              </a:ext>
            </a:extLst>
          </p:cNvPr>
          <p:cNvPicPr>
            <a:picLocks noChangeAspect="1"/>
          </p:cNvPicPr>
          <p:nvPr/>
        </p:nvPicPr>
        <p:blipFill>
          <a:blip r:embed="rId2"/>
          <a:stretch>
            <a:fillRect/>
          </a:stretch>
        </p:blipFill>
        <p:spPr>
          <a:xfrm>
            <a:off x="382943" y="359299"/>
            <a:ext cx="11426113" cy="5687665"/>
          </a:xfrm>
          <a:prstGeom prst="rect">
            <a:avLst/>
          </a:prstGeom>
        </p:spPr>
      </p:pic>
    </p:spTree>
    <p:extLst>
      <p:ext uri="{BB962C8B-B14F-4D97-AF65-F5344CB8AC3E}">
        <p14:creationId xmlns:p14="http://schemas.microsoft.com/office/powerpoint/2010/main" val="581075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0AE021-0C3A-4CA0-8099-48C1E040A448}"/>
              </a:ext>
            </a:extLst>
          </p:cNvPr>
          <p:cNvSpPr>
            <a:spLocks noGrp="1"/>
          </p:cNvSpPr>
          <p:nvPr>
            <p:ph type="sldNum" sz="quarter" idx="12"/>
          </p:nvPr>
        </p:nvSpPr>
        <p:spPr/>
        <p:txBody>
          <a:bodyPr/>
          <a:lstStyle/>
          <a:p>
            <a:fld id="{6D22F896-40B5-4ADD-8801-0D06FADFA095}" type="slidenum">
              <a:rPr lang="en-US" smtClean="0"/>
              <a:t>34</a:t>
            </a:fld>
            <a:endParaRPr lang="en-US" dirty="0"/>
          </a:p>
        </p:txBody>
      </p:sp>
      <p:pic>
        <p:nvPicPr>
          <p:cNvPr id="6" name="Picture 5">
            <a:extLst>
              <a:ext uri="{FF2B5EF4-FFF2-40B4-BE49-F238E27FC236}">
                <a16:creationId xmlns:a16="http://schemas.microsoft.com/office/drawing/2014/main" id="{ED09028F-902B-4A64-90DD-5E02FC77121C}"/>
              </a:ext>
            </a:extLst>
          </p:cNvPr>
          <p:cNvPicPr>
            <a:picLocks noChangeAspect="1"/>
          </p:cNvPicPr>
          <p:nvPr/>
        </p:nvPicPr>
        <p:blipFill>
          <a:blip r:embed="rId2"/>
          <a:stretch>
            <a:fillRect/>
          </a:stretch>
        </p:blipFill>
        <p:spPr>
          <a:xfrm>
            <a:off x="527045" y="538370"/>
            <a:ext cx="11957177" cy="5453639"/>
          </a:xfrm>
          <a:prstGeom prst="rect">
            <a:avLst/>
          </a:prstGeom>
        </p:spPr>
      </p:pic>
    </p:spTree>
    <p:extLst>
      <p:ext uri="{BB962C8B-B14F-4D97-AF65-F5344CB8AC3E}">
        <p14:creationId xmlns:p14="http://schemas.microsoft.com/office/powerpoint/2010/main" val="690352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B44D66-8C65-4B13-9111-10332A8BC0C9}"/>
              </a:ext>
            </a:extLst>
          </p:cNvPr>
          <p:cNvSpPr>
            <a:spLocks noGrp="1"/>
          </p:cNvSpPr>
          <p:nvPr>
            <p:ph type="sldNum" sz="quarter" idx="12"/>
          </p:nvPr>
        </p:nvSpPr>
        <p:spPr/>
        <p:txBody>
          <a:bodyPr/>
          <a:lstStyle/>
          <a:p>
            <a:fld id="{6D22F896-40B5-4ADD-8801-0D06FADFA095}" type="slidenum">
              <a:rPr lang="en-US" smtClean="0"/>
              <a:t>35</a:t>
            </a:fld>
            <a:endParaRPr lang="en-US" dirty="0"/>
          </a:p>
        </p:txBody>
      </p:sp>
      <p:pic>
        <p:nvPicPr>
          <p:cNvPr id="6" name="Picture 5">
            <a:extLst>
              <a:ext uri="{FF2B5EF4-FFF2-40B4-BE49-F238E27FC236}">
                <a16:creationId xmlns:a16="http://schemas.microsoft.com/office/drawing/2014/main" id="{A40E93EC-8841-429F-B8AC-0EB4CCAF734A}"/>
              </a:ext>
            </a:extLst>
          </p:cNvPr>
          <p:cNvPicPr>
            <a:picLocks noChangeAspect="1"/>
          </p:cNvPicPr>
          <p:nvPr/>
        </p:nvPicPr>
        <p:blipFill>
          <a:blip r:embed="rId2"/>
          <a:stretch>
            <a:fillRect/>
          </a:stretch>
        </p:blipFill>
        <p:spPr>
          <a:xfrm>
            <a:off x="1369460" y="33090"/>
            <a:ext cx="9843023" cy="6238618"/>
          </a:xfrm>
          <a:prstGeom prst="rect">
            <a:avLst/>
          </a:prstGeom>
        </p:spPr>
      </p:pic>
    </p:spTree>
    <p:extLst>
      <p:ext uri="{BB962C8B-B14F-4D97-AF65-F5344CB8AC3E}">
        <p14:creationId xmlns:p14="http://schemas.microsoft.com/office/powerpoint/2010/main" val="12342358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F55F67-7F64-41BA-827C-2E2E9C2149E6}"/>
              </a:ext>
            </a:extLst>
          </p:cNvPr>
          <p:cNvSpPr>
            <a:spLocks noGrp="1"/>
          </p:cNvSpPr>
          <p:nvPr>
            <p:ph type="sldNum" sz="quarter" idx="12"/>
          </p:nvPr>
        </p:nvSpPr>
        <p:spPr/>
        <p:txBody>
          <a:bodyPr/>
          <a:lstStyle/>
          <a:p>
            <a:fld id="{6D22F896-40B5-4ADD-8801-0D06FADFA095}" type="slidenum">
              <a:rPr lang="en-US" smtClean="0"/>
              <a:t>36</a:t>
            </a:fld>
            <a:endParaRPr lang="en-US" dirty="0"/>
          </a:p>
        </p:txBody>
      </p:sp>
      <p:pic>
        <p:nvPicPr>
          <p:cNvPr id="4" name="Picture 3">
            <a:extLst>
              <a:ext uri="{FF2B5EF4-FFF2-40B4-BE49-F238E27FC236}">
                <a16:creationId xmlns:a16="http://schemas.microsoft.com/office/drawing/2014/main" id="{80DDF267-DF49-4A95-96F7-271819D1217C}"/>
              </a:ext>
            </a:extLst>
          </p:cNvPr>
          <p:cNvPicPr>
            <a:picLocks noChangeAspect="1"/>
          </p:cNvPicPr>
          <p:nvPr/>
        </p:nvPicPr>
        <p:blipFill>
          <a:blip r:embed="rId2"/>
          <a:stretch>
            <a:fillRect/>
          </a:stretch>
        </p:blipFill>
        <p:spPr>
          <a:xfrm>
            <a:off x="2848331" y="1104278"/>
            <a:ext cx="6820852" cy="2962688"/>
          </a:xfrm>
          <a:prstGeom prst="rect">
            <a:avLst/>
          </a:prstGeom>
        </p:spPr>
      </p:pic>
      <p:sp>
        <p:nvSpPr>
          <p:cNvPr id="5" name="TextBox 4">
            <a:extLst>
              <a:ext uri="{FF2B5EF4-FFF2-40B4-BE49-F238E27FC236}">
                <a16:creationId xmlns:a16="http://schemas.microsoft.com/office/drawing/2014/main" id="{6E948659-4E5A-4FAA-8745-36A553645E7C}"/>
              </a:ext>
            </a:extLst>
          </p:cNvPr>
          <p:cNvSpPr txBox="1"/>
          <p:nvPr/>
        </p:nvSpPr>
        <p:spPr>
          <a:xfrm>
            <a:off x="994299" y="656948"/>
            <a:ext cx="10528917" cy="646331"/>
          </a:xfrm>
          <a:prstGeom prst="rect">
            <a:avLst/>
          </a:prstGeom>
          <a:noFill/>
        </p:spPr>
        <p:txBody>
          <a:bodyPr wrap="square" rtlCol="0">
            <a:spAutoFit/>
          </a:bodyPr>
          <a:lstStyle/>
          <a:p>
            <a:pPr marL="285750" indent="-285750">
              <a:buFont typeface="Wingdings" panose="05000000000000000000" pitchFamily="2" charset="2"/>
              <a:buChar char="q"/>
            </a:pPr>
            <a:r>
              <a:rPr lang="en-US" b="0" i="0" dirty="0">
                <a:solidFill>
                  <a:srgbClr val="666666"/>
                </a:solidFill>
                <a:effectLst/>
                <a:latin typeface="Raleway" panose="020B0604020202020204" pitchFamily="2" charset="0"/>
              </a:rPr>
              <a:t>we derived the formula for total distance traveled in a trapezoidal motion profile, based on the areas of the two triangular portions (½*b*h) and the area of the rectangular portion (b*h).</a:t>
            </a:r>
            <a:endParaRPr lang="en-US" dirty="0"/>
          </a:p>
        </p:txBody>
      </p:sp>
      <p:pic>
        <p:nvPicPr>
          <p:cNvPr id="7" name="Picture 6">
            <a:extLst>
              <a:ext uri="{FF2B5EF4-FFF2-40B4-BE49-F238E27FC236}">
                <a16:creationId xmlns:a16="http://schemas.microsoft.com/office/drawing/2014/main" id="{90F8C283-00DA-413D-BDA6-EED9FB0F6B0A}"/>
              </a:ext>
            </a:extLst>
          </p:cNvPr>
          <p:cNvPicPr>
            <a:picLocks noChangeAspect="1"/>
          </p:cNvPicPr>
          <p:nvPr/>
        </p:nvPicPr>
        <p:blipFill>
          <a:blip r:embed="rId3"/>
          <a:stretch>
            <a:fillRect/>
          </a:stretch>
        </p:blipFill>
        <p:spPr>
          <a:xfrm>
            <a:off x="245678" y="3994671"/>
            <a:ext cx="5734850" cy="202910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90F2380-B460-4E5A-8E3B-01B0B2696EE4}"/>
                  </a:ext>
                </a:extLst>
              </p:cNvPr>
              <p:cNvSpPr txBox="1"/>
              <p:nvPr/>
            </p:nvSpPr>
            <p:spPr>
              <a:xfrm>
                <a:off x="6391922" y="4066966"/>
                <a:ext cx="5033639" cy="2279855"/>
              </a:xfrm>
              <a:prstGeom prst="rect">
                <a:avLst/>
              </a:prstGeom>
              <a:noFill/>
            </p:spPr>
            <p:txBody>
              <a:bodyPr wrap="square" lIns="0" tIns="0" rIns="0" bIns="0" rtlCol="0">
                <a:spAutoFit/>
              </a:bodyPr>
              <a:lstStyle/>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𝑡</m:t>
                        </m:r>
                      </m:sub>
                    </m:sSub>
                    <m:r>
                      <a:rPr lang="en-US" b="0" i="1" smtClean="0">
                        <a:latin typeface="Cambria Math" panose="02040503050406030204" pitchFamily="18" charset="0"/>
                      </a:rPr>
                      <m:t>=0.5</m:t>
                    </m:r>
                    <m:sSub>
                      <m:sSubPr>
                        <m:ctrlPr>
                          <a:rPr lang="en-US" i="1">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𝑎</m:t>
                        </m:r>
                      </m:sub>
                    </m:sSub>
                    <m:sSub>
                      <m:sSubPr>
                        <m:ctrlPr>
                          <a:rPr lang="en-US" i="1">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𝑚𝑎𝑥</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𝑚𝑎𝑥</m:t>
                        </m:r>
                      </m:sub>
                    </m:sSub>
                    <m:r>
                      <a:rPr lang="en-US" b="0" i="1" smtClean="0">
                        <a:latin typeface="Cambria Math" panose="02040503050406030204" pitchFamily="18" charset="0"/>
                      </a:rPr>
                      <m:t>+0.5</m:t>
                    </m:r>
                    <m:sSub>
                      <m:sSubPr>
                        <m:ctrlPr>
                          <a:rPr lang="en-US" i="1">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𝑑</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𝑚𝑎𝑥</m:t>
                        </m:r>
                      </m:sub>
                    </m:sSub>
                  </m:oMath>
                </a14:m>
                <a:endParaRPr lang="en-US" dirty="0"/>
              </a:p>
              <a:p>
                <a:pPr algn="ctr"/>
                <a:r>
                  <a:rPr lang="en-US" b="1" dirty="0">
                    <a:solidFill>
                      <a:srgbClr val="FF0000"/>
                    </a:solidFill>
                    <a:latin typeface="+mj-lt"/>
                  </a:rPr>
                  <a:t>But: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𝑎</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b="0" i="1" smtClean="0">
                            <a:latin typeface="Cambria Math" panose="02040503050406030204" pitchFamily="18" charset="0"/>
                          </a:rPr>
                          <m:t>𝑐</m:t>
                        </m:r>
                      </m:sub>
                    </m:sSub>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b="0" i="1" smtClean="0">
                            <a:latin typeface="Cambria Math" panose="02040503050406030204" pitchFamily="18" charset="0"/>
                          </a:rPr>
                          <m:t>𝑑</m:t>
                        </m:r>
                      </m:sub>
                    </m:sSub>
                  </m:oMath>
                </a14:m>
                <a:r>
                  <a:rPr lang="en-US" dirty="0"/>
                  <a:t>  </a:t>
                </a:r>
                <a:r>
                  <a:rPr lang="en-US" b="1" dirty="0">
                    <a:solidFill>
                      <a:srgbClr val="FF0000"/>
                    </a:solidFill>
                    <a:latin typeface="+mj-lt"/>
                  </a:rPr>
                  <a:t>Therefore</a:t>
                </a:r>
              </a:p>
              <a:p>
                <a:pPr algn="ct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𝑡</m:t>
                        </m:r>
                      </m:sub>
                    </m:sSub>
                  </m:oMath>
                </a14:m>
                <a:r>
                  <a:rPr lang="en-US" dirty="0"/>
                  <a:t>= </a:t>
                </a:r>
                <a14:m>
                  <m:oMath xmlns:m="http://schemas.openxmlformats.org/officeDocument/2006/math">
                    <m:r>
                      <a:rPr lang="en-US" b="0" i="0" smtClean="0">
                        <a:latin typeface="Cambria Math" panose="02040503050406030204" pitchFamily="18" charset="0"/>
                      </a:rPr>
                      <m:t>2 </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𝑎</m:t>
                        </m:r>
                      </m:sub>
                    </m:sSub>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𝑚𝑎𝑥</m:t>
                        </m:r>
                      </m:sub>
                    </m:sSub>
                  </m:oMath>
                </a14:m>
                <a:endParaRPr lang="en-US" dirty="0"/>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𝑎𝑣𝑔</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𝑡</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𝑡𝑜𝑡𝑎𝑙</m:t>
                              </m:r>
                            </m:sub>
                          </m:sSub>
                        </m:den>
                      </m:f>
                      <m:r>
                        <a:rPr lang="en-US" b="0" i="0"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𝑑</m:t>
                              </m:r>
                            </m:e>
                            <m:sub>
                              <m:r>
                                <a:rPr lang="en-US" i="1">
                                  <a:latin typeface="Cambria Math" panose="02040503050406030204" pitchFamily="18" charset="0"/>
                                </a:rPr>
                                <m:t>𝑡</m:t>
                              </m:r>
                            </m:sub>
                          </m:sSub>
                        </m:num>
                        <m:den>
                          <m:r>
                            <a:rPr lang="en-US" b="0" i="1" smtClean="0">
                              <a:latin typeface="Cambria Math" panose="02040503050406030204" pitchFamily="18" charset="0"/>
                            </a:rPr>
                            <m:t>3</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𝑎</m:t>
                              </m:r>
                            </m:sub>
                          </m:sSub>
                        </m:den>
                      </m:f>
                    </m:oMath>
                  </m:oMathPara>
                </a14:m>
                <a:endParaRPr lang="en-US" dirty="0"/>
              </a:p>
              <a:p>
                <a:pPr algn="ct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3</m:t>
                        </m:r>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𝑎</m:t>
                            </m:r>
                          </m:sub>
                        </m:sSub>
                        <m:r>
                          <a:rPr lang="en-US" b="0" i="1" smtClean="0">
                            <a:latin typeface="Cambria Math" panose="02040503050406030204" pitchFamily="18" charset="0"/>
                          </a:rPr>
                          <m:t> </m:t>
                        </m:r>
                        <m:r>
                          <a:rPr lang="en-US" i="1">
                            <a:latin typeface="Cambria Math" panose="02040503050406030204" pitchFamily="18" charset="0"/>
                          </a:rPr>
                          <m:t>𝑣</m:t>
                        </m:r>
                      </m:e>
                      <m:sub>
                        <m:r>
                          <a:rPr lang="en-US" i="1">
                            <a:latin typeface="Cambria Math" panose="02040503050406030204" pitchFamily="18" charset="0"/>
                          </a:rPr>
                          <m:t>𝑎𝑣𝑔</m:t>
                        </m:r>
                      </m:sub>
                    </m:sSub>
                    <m:r>
                      <a:rPr lang="en-US" i="1">
                        <a:latin typeface="Cambria Math" panose="02040503050406030204" pitchFamily="18" charset="0"/>
                      </a:rPr>
                      <m:t>= </m:t>
                    </m:r>
                    <m:r>
                      <a:rPr lang="en-US" b="0" i="0" smtClean="0">
                        <a:latin typeface="Cambria Math" panose="02040503050406030204" pitchFamily="18" charset="0"/>
                      </a:rPr>
                      <m:t>2 </m:t>
                    </m:r>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𝑎</m:t>
                        </m:r>
                      </m:sub>
                    </m:sSub>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𝑚𝑎𝑥</m:t>
                        </m:r>
                      </m:sub>
                    </m:sSub>
                  </m:oMath>
                </a14:m>
                <a:r>
                  <a:rPr lang="en-US" dirty="0"/>
                  <a:t> </a:t>
                </a:r>
              </a:p>
              <a:p>
                <a:pPr algn="ct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𝑚𝑎𝑥</m:t>
                          </m:r>
                        </m:sub>
                      </m:sSub>
                      <m:r>
                        <a:rPr lang="en-US" b="0" i="1" smtClean="0">
                          <a:latin typeface="Cambria Math" panose="02040503050406030204" pitchFamily="18" charset="0"/>
                        </a:rPr>
                        <m:t>=1.5</m:t>
                      </m:r>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i="1">
                              <a:latin typeface="Cambria Math" panose="02040503050406030204" pitchFamily="18" charset="0"/>
                            </a:rPr>
                            <m:t>𝑣</m:t>
                          </m:r>
                        </m:e>
                        <m:sub>
                          <m:r>
                            <a:rPr lang="en-US" i="1">
                              <a:latin typeface="Cambria Math" panose="02040503050406030204" pitchFamily="18" charset="0"/>
                            </a:rPr>
                            <m:t>𝑎𝑣𝑔</m:t>
                          </m:r>
                        </m:sub>
                      </m:sSub>
                    </m:oMath>
                  </m:oMathPara>
                </a14:m>
                <a:endParaRPr lang="en-US" dirty="0"/>
              </a:p>
              <a:p>
                <a:pPr algn="ctr"/>
                <a:endParaRPr lang="en-US" dirty="0"/>
              </a:p>
            </p:txBody>
          </p:sp>
        </mc:Choice>
        <mc:Fallback xmlns="">
          <p:sp>
            <p:nvSpPr>
              <p:cNvPr id="8" name="TextBox 7">
                <a:extLst>
                  <a:ext uri="{FF2B5EF4-FFF2-40B4-BE49-F238E27FC236}">
                    <a16:creationId xmlns:a16="http://schemas.microsoft.com/office/drawing/2014/main" id="{390F2380-B460-4E5A-8E3B-01B0B2696EE4}"/>
                  </a:ext>
                </a:extLst>
              </p:cNvPr>
              <p:cNvSpPr txBox="1">
                <a:spLocks noRot="1" noChangeAspect="1" noMove="1" noResize="1" noEditPoints="1" noAdjustHandles="1" noChangeArrowheads="1" noChangeShapeType="1" noTextEdit="1"/>
              </p:cNvSpPr>
              <p:nvPr/>
            </p:nvSpPr>
            <p:spPr>
              <a:xfrm>
                <a:off x="6391922" y="4066966"/>
                <a:ext cx="5033639" cy="2279855"/>
              </a:xfrm>
              <a:prstGeom prst="rect">
                <a:avLst/>
              </a:prstGeom>
              <a:blipFill>
                <a:blip r:embed="rId4"/>
                <a:stretch>
                  <a:fillRect l="-1697" t="-3476"/>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9935DFDE-CD5B-49AB-B7AD-8E40E1924707}"/>
              </a:ext>
            </a:extLst>
          </p:cNvPr>
          <p:cNvCxnSpPr/>
          <p:nvPr/>
        </p:nvCxnSpPr>
        <p:spPr>
          <a:xfrm flipV="1">
            <a:off x="8112125" y="5403850"/>
            <a:ext cx="219075" cy="368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83A62BE-25C7-4A34-9725-084121EC7220}"/>
              </a:ext>
            </a:extLst>
          </p:cNvPr>
          <p:cNvCxnSpPr/>
          <p:nvPr/>
        </p:nvCxnSpPr>
        <p:spPr>
          <a:xfrm flipV="1">
            <a:off x="9245600" y="5467350"/>
            <a:ext cx="219075" cy="368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32945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5D2AEC-446A-490F-94CE-33D0968EE462}"/>
              </a:ext>
            </a:extLst>
          </p:cNvPr>
          <p:cNvSpPr>
            <a:spLocks noGrp="1"/>
          </p:cNvSpPr>
          <p:nvPr>
            <p:ph type="sldNum" sz="quarter" idx="12"/>
          </p:nvPr>
        </p:nvSpPr>
        <p:spPr/>
        <p:txBody>
          <a:bodyPr/>
          <a:lstStyle/>
          <a:p>
            <a:fld id="{6D22F896-40B5-4ADD-8801-0D06FADFA095}" type="slidenum">
              <a:rPr lang="en-US" smtClean="0"/>
              <a:t>37</a:t>
            </a:fld>
            <a:endParaRPr lang="en-US" dirty="0"/>
          </a:p>
        </p:txBody>
      </p:sp>
      <p:pic>
        <p:nvPicPr>
          <p:cNvPr id="6" name="Picture 5">
            <a:extLst>
              <a:ext uri="{FF2B5EF4-FFF2-40B4-BE49-F238E27FC236}">
                <a16:creationId xmlns:a16="http://schemas.microsoft.com/office/drawing/2014/main" id="{4C99C7B5-6EA8-41F1-AC77-B778516869C6}"/>
              </a:ext>
            </a:extLst>
          </p:cNvPr>
          <p:cNvPicPr>
            <a:picLocks noChangeAspect="1"/>
          </p:cNvPicPr>
          <p:nvPr/>
        </p:nvPicPr>
        <p:blipFill>
          <a:blip r:embed="rId2"/>
          <a:stretch>
            <a:fillRect/>
          </a:stretch>
        </p:blipFill>
        <p:spPr>
          <a:xfrm>
            <a:off x="1024992" y="0"/>
            <a:ext cx="10187491" cy="6245768"/>
          </a:xfrm>
          <a:prstGeom prst="rect">
            <a:avLst/>
          </a:prstGeom>
        </p:spPr>
      </p:pic>
    </p:spTree>
    <p:extLst>
      <p:ext uri="{BB962C8B-B14F-4D97-AF65-F5344CB8AC3E}">
        <p14:creationId xmlns:p14="http://schemas.microsoft.com/office/powerpoint/2010/main" val="594622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0809FC-8A80-4DC1-8151-C4543DBC2F0D}"/>
              </a:ext>
            </a:extLst>
          </p:cNvPr>
          <p:cNvSpPr>
            <a:spLocks noGrp="1"/>
          </p:cNvSpPr>
          <p:nvPr>
            <p:ph type="sldNum" sz="quarter" idx="12"/>
          </p:nvPr>
        </p:nvSpPr>
        <p:spPr/>
        <p:txBody>
          <a:bodyPr/>
          <a:lstStyle/>
          <a:p>
            <a:fld id="{6D22F896-40B5-4ADD-8801-0D06FADFA095}" type="slidenum">
              <a:rPr lang="en-US" smtClean="0"/>
              <a:t>38</a:t>
            </a:fld>
            <a:endParaRPr lang="en-US" dirty="0"/>
          </a:p>
        </p:txBody>
      </p:sp>
      <p:pic>
        <p:nvPicPr>
          <p:cNvPr id="8" name="Picture 7">
            <a:extLst>
              <a:ext uri="{FF2B5EF4-FFF2-40B4-BE49-F238E27FC236}">
                <a16:creationId xmlns:a16="http://schemas.microsoft.com/office/drawing/2014/main" id="{988C0B81-E43F-48FF-9516-750BEE126968}"/>
              </a:ext>
            </a:extLst>
          </p:cNvPr>
          <p:cNvPicPr>
            <a:picLocks noChangeAspect="1"/>
          </p:cNvPicPr>
          <p:nvPr/>
        </p:nvPicPr>
        <p:blipFill>
          <a:blip r:embed="rId2"/>
          <a:stretch>
            <a:fillRect/>
          </a:stretch>
        </p:blipFill>
        <p:spPr>
          <a:xfrm>
            <a:off x="976672" y="1328628"/>
            <a:ext cx="10078857" cy="3543795"/>
          </a:xfrm>
          <a:prstGeom prst="rect">
            <a:avLst/>
          </a:prstGeom>
        </p:spPr>
      </p:pic>
    </p:spTree>
    <p:extLst>
      <p:ext uri="{BB962C8B-B14F-4D97-AF65-F5344CB8AC3E}">
        <p14:creationId xmlns:p14="http://schemas.microsoft.com/office/powerpoint/2010/main" val="1260282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A8E9CC-0333-4AD2-A9C8-655AD50B71D7}"/>
              </a:ext>
            </a:extLst>
          </p:cNvPr>
          <p:cNvSpPr>
            <a:spLocks noGrp="1"/>
          </p:cNvSpPr>
          <p:nvPr>
            <p:ph type="sldNum" sz="quarter" idx="12"/>
          </p:nvPr>
        </p:nvSpPr>
        <p:spPr/>
        <p:txBody>
          <a:bodyPr/>
          <a:lstStyle/>
          <a:p>
            <a:fld id="{6D22F896-40B5-4ADD-8801-0D06FADFA095}" type="slidenum">
              <a:rPr lang="en-US" smtClean="0"/>
              <a:t>39</a:t>
            </a:fld>
            <a:endParaRPr lang="en-US" dirty="0"/>
          </a:p>
        </p:txBody>
      </p:sp>
      <p:pic>
        <p:nvPicPr>
          <p:cNvPr id="10" name="Picture 9">
            <a:extLst>
              <a:ext uri="{FF2B5EF4-FFF2-40B4-BE49-F238E27FC236}">
                <a16:creationId xmlns:a16="http://schemas.microsoft.com/office/drawing/2014/main" id="{BC555932-C124-4901-A23B-D1C1458041D5}"/>
              </a:ext>
            </a:extLst>
          </p:cNvPr>
          <p:cNvPicPr>
            <a:picLocks noChangeAspect="1"/>
          </p:cNvPicPr>
          <p:nvPr/>
        </p:nvPicPr>
        <p:blipFill>
          <a:blip r:embed="rId2"/>
          <a:stretch>
            <a:fillRect/>
          </a:stretch>
        </p:blipFill>
        <p:spPr>
          <a:xfrm>
            <a:off x="261499" y="782222"/>
            <a:ext cx="5142155" cy="2530059"/>
          </a:xfrm>
          <a:prstGeom prst="rect">
            <a:avLst/>
          </a:prstGeom>
        </p:spPr>
      </p:pic>
      <p:pic>
        <p:nvPicPr>
          <p:cNvPr id="12" name="Picture 11">
            <a:extLst>
              <a:ext uri="{FF2B5EF4-FFF2-40B4-BE49-F238E27FC236}">
                <a16:creationId xmlns:a16="http://schemas.microsoft.com/office/drawing/2014/main" id="{B0750A54-8DBE-4F0A-9815-5CFEFE9962CD}"/>
              </a:ext>
            </a:extLst>
          </p:cNvPr>
          <p:cNvPicPr>
            <a:picLocks noChangeAspect="1"/>
          </p:cNvPicPr>
          <p:nvPr/>
        </p:nvPicPr>
        <p:blipFill>
          <a:blip r:embed="rId3"/>
          <a:stretch>
            <a:fillRect/>
          </a:stretch>
        </p:blipFill>
        <p:spPr>
          <a:xfrm>
            <a:off x="5002589" y="613186"/>
            <a:ext cx="6917427" cy="5023187"/>
          </a:xfrm>
          <a:prstGeom prst="rect">
            <a:avLst/>
          </a:prstGeom>
        </p:spPr>
      </p:pic>
      <p:pic>
        <p:nvPicPr>
          <p:cNvPr id="5" name="Picture 4">
            <a:extLst>
              <a:ext uri="{FF2B5EF4-FFF2-40B4-BE49-F238E27FC236}">
                <a16:creationId xmlns:a16="http://schemas.microsoft.com/office/drawing/2014/main" id="{DEDF3312-B48C-4204-825C-B1AF313F6E0F}"/>
              </a:ext>
            </a:extLst>
          </p:cNvPr>
          <p:cNvPicPr>
            <a:picLocks noChangeAspect="1"/>
          </p:cNvPicPr>
          <p:nvPr/>
        </p:nvPicPr>
        <p:blipFill>
          <a:blip r:embed="rId4"/>
          <a:stretch>
            <a:fillRect/>
          </a:stretch>
        </p:blipFill>
        <p:spPr>
          <a:xfrm>
            <a:off x="8137235" y="4473340"/>
            <a:ext cx="409632" cy="485843"/>
          </a:xfrm>
          <a:prstGeom prst="rect">
            <a:avLst/>
          </a:prstGeom>
        </p:spPr>
      </p:pic>
      <p:pic>
        <p:nvPicPr>
          <p:cNvPr id="7" name="Picture 6">
            <a:extLst>
              <a:ext uri="{FF2B5EF4-FFF2-40B4-BE49-F238E27FC236}">
                <a16:creationId xmlns:a16="http://schemas.microsoft.com/office/drawing/2014/main" id="{DBD4B1C3-A299-49EB-920B-8E4B7B99C3CD}"/>
              </a:ext>
            </a:extLst>
          </p:cNvPr>
          <p:cNvPicPr>
            <a:picLocks noChangeAspect="1"/>
          </p:cNvPicPr>
          <p:nvPr/>
        </p:nvPicPr>
        <p:blipFill>
          <a:blip r:embed="rId5"/>
          <a:stretch>
            <a:fillRect/>
          </a:stretch>
        </p:blipFill>
        <p:spPr>
          <a:xfrm>
            <a:off x="8137235" y="5443801"/>
            <a:ext cx="2791215" cy="295316"/>
          </a:xfrm>
          <a:prstGeom prst="rect">
            <a:avLst/>
          </a:prstGeom>
        </p:spPr>
      </p:pic>
    </p:spTree>
    <p:extLst>
      <p:ext uri="{BB962C8B-B14F-4D97-AF65-F5344CB8AC3E}">
        <p14:creationId xmlns:p14="http://schemas.microsoft.com/office/powerpoint/2010/main" val="1798064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4</a:t>
            </a:fld>
            <a:endParaRPr lang="en-US" dirty="0"/>
          </a:p>
        </p:txBody>
      </p:sp>
      <p:sp>
        <p:nvSpPr>
          <p:cNvPr id="4" name="Rectangle 3"/>
          <p:cNvSpPr/>
          <p:nvPr/>
        </p:nvSpPr>
        <p:spPr>
          <a:xfrm>
            <a:off x="0" y="33221"/>
            <a:ext cx="6096000" cy="1077218"/>
          </a:xfrm>
          <a:prstGeom prst="rect">
            <a:avLst/>
          </a:prstGeom>
        </p:spPr>
        <p:txBody>
          <a:bodyPr>
            <a:spAutoFit/>
          </a:bodyPr>
          <a:lstStyle/>
          <a:p>
            <a:r>
              <a:rPr lang="en-US" sz="3200" b="1" dirty="0">
                <a:solidFill>
                  <a:srgbClr val="002060"/>
                </a:solidFill>
                <a:latin typeface="DejaVu Serif"/>
              </a:rPr>
              <a:t>4.2 Actuator Selection</a:t>
            </a:r>
            <a:r>
              <a:rPr lang="en-US" sz="3200" dirty="0">
                <a:solidFill>
                  <a:srgbClr val="002060"/>
                </a:solidFill>
                <a:latin typeface="DejaVu Serif"/>
              </a:rPr>
              <a:t> </a:t>
            </a:r>
            <a:br>
              <a:rPr lang="en-US" sz="3200" dirty="0">
                <a:solidFill>
                  <a:srgbClr val="002060"/>
                </a:solidFill>
                <a:latin typeface="DejaVu Serif"/>
              </a:rPr>
            </a:br>
            <a:endParaRPr lang="en-US" sz="3200" dirty="0">
              <a:solidFill>
                <a:srgbClr val="002060"/>
              </a:solidFill>
              <a:latin typeface="DejaVu Serif"/>
            </a:endParaRPr>
          </a:p>
        </p:txBody>
      </p:sp>
      <p:pic>
        <p:nvPicPr>
          <p:cNvPr id="3" name="Picture 2"/>
          <p:cNvPicPr>
            <a:picLocks noChangeAspect="1"/>
          </p:cNvPicPr>
          <p:nvPr/>
        </p:nvPicPr>
        <p:blipFill>
          <a:blip r:embed="rId2">
            <a:grayscl/>
          </a:blip>
          <a:stretch>
            <a:fillRect/>
          </a:stretch>
        </p:blipFill>
        <p:spPr>
          <a:xfrm>
            <a:off x="4745971" y="363255"/>
            <a:ext cx="7038975" cy="5781675"/>
          </a:xfrm>
          <a:prstGeom prst="rect">
            <a:avLst/>
          </a:prstGeom>
        </p:spPr>
      </p:pic>
      <p:sp>
        <p:nvSpPr>
          <p:cNvPr id="7" name="TextBox 6"/>
          <p:cNvSpPr txBox="1"/>
          <p:nvPr/>
        </p:nvSpPr>
        <p:spPr>
          <a:xfrm>
            <a:off x="376518" y="2158296"/>
            <a:ext cx="4303059" cy="2308324"/>
          </a:xfrm>
          <a:prstGeom prst="rect">
            <a:avLst/>
          </a:prstGeom>
          <a:noFill/>
        </p:spPr>
        <p:txBody>
          <a:bodyPr wrap="square" rtlCol="0">
            <a:spAutoFit/>
          </a:bodyPr>
          <a:lstStyle/>
          <a:p>
            <a:pPr algn="just"/>
            <a:r>
              <a:rPr lang="en-US" sz="2400" dirty="0">
                <a:solidFill>
                  <a:srgbClr val="002060"/>
                </a:solidFill>
                <a:latin typeface="Arial" panose="020B0604020202020204" pitchFamily="34" charset="0"/>
                <a:cs typeface="Arial" panose="020B0604020202020204" pitchFamily="34" charset="0"/>
              </a:rPr>
              <a:t>One of the most important issue is to select the proper motor. This is achieved by looking to the Torque –Speed curve and answering the following questions</a:t>
            </a:r>
          </a:p>
        </p:txBody>
      </p:sp>
    </p:spTree>
    <p:extLst>
      <p:ext uri="{BB962C8B-B14F-4D97-AF65-F5344CB8AC3E}">
        <p14:creationId xmlns:p14="http://schemas.microsoft.com/office/powerpoint/2010/main" val="1859643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6109B4-F1B7-47EF-A5D8-6D0A3D3358A9}"/>
              </a:ext>
            </a:extLst>
          </p:cNvPr>
          <p:cNvSpPr>
            <a:spLocks noGrp="1"/>
          </p:cNvSpPr>
          <p:nvPr>
            <p:ph type="sldNum" sz="quarter" idx="12"/>
          </p:nvPr>
        </p:nvSpPr>
        <p:spPr/>
        <p:txBody>
          <a:bodyPr/>
          <a:lstStyle/>
          <a:p>
            <a:fld id="{6D22F896-40B5-4ADD-8801-0D06FADFA095}" type="slidenum">
              <a:rPr lang="en-US" smtClean="0"/>
              <a:t>40</a:t>
            </a:fld>
            <a:endParaRPr lang="en-US" dirty="0"/>
          </a:p>
        </p:txBody>
      </p:sp>
      <p:pic>
        <p:nvPicPr>
          <p:cNvPr id="6" name="Picture 5">
            <a:extLst>
              <a:ext uri="{FF2B5EF4-FFF2-40B4-BE49-F238E27FC236}">
                <a16:creationId xmlns:a16="http://schemas.microsoft.com/office/drawing/2014/main" id="{FE9753FA-5E3D-4A51-B81B-519915B7480D}"/>
              </a:ext>
            </a:extLst>
          </p:cNvPr>
          <p:cNvPicPr>
            <a:picLocks noChangeAspect="1"/>
          </p:cNvPicPr>
          <p:nvPr/>
        </p:nvPicPr>
        <p:blipFill>
          <a:blip r:embed="rId2"/>
          <a:stretch>
            <a:fillRect/>
          </a:stretch>
        </p:blipFill>
        <p:spPr>
          <a:xfrm>
            <a:off x="3603812" y="126797"/>
            <a:ext cx="8187376" cy="4305673"/>
          </a:xfrm>
          <a:prstGeom prst="rect">
            <a:avLst/>
          </a:prstGeom>
        </p:spPr>
      </p:pic>
      <p:pic>
        <p:nvPicPr>
          <p:cNvPr id="10" name="Picture 9">
            <a:extLst>
              <a:ext uri="{FF2B5EF4-FFF2-40B4-BE49-F238E27FC236}">
                <a16:creationId xmlns:a16="http://schemas.microsoft.com/office/drawing/2014/main" id="{AE3E9401-A922-4018-970F-03D6BDC603B1}"/>
              </a:ext>
            </a:extLst>
          </p:cNvPr>
          <p:cNvPicPr>
            <a:picLocks noChangeAspect="1"/>
          </p:cNvPicPr>
          <p:nvPr/>
        </p:nvPicPr>
        <p:blipFill>
          <a:blip r:embed="rId3"/>
          <a:stretch>
            <a:fillRect/>
          </a:stretch>
        </p:blipFill>
        <p:spPr>
          <a:xfrm>
            <a:off x="3603812" y="4432470"/>
            <a:ext cx="8187376" cy="2209877"/>
          </a:xfrm>
          <a:prstGeom prst="rect">
            <a:avLst/>
          </a:prstGeom>
        </p:spPr>
      </p:pic>
      <p:pic>
        <p:nvPicPr>
          <p:cNvPr id="11" name="Picture 10">
            <a:extLst>
              <a:ext uri="{FF2B5EF4-FFF2-40B4-BE49-F238E27FC236}">
                <a16:creationId xmlns:a16="http://schemas.microsoft.com/office/drawing/2014/main" id="{64BC6F9B-93FE-4B0B-BF8B-07515E4FAE42}"/>
              </a:ext>
            </a:extLst>
          </p:cNvPr>
          <p:cNvPicPr>
            <a:picLocks noChangeAspect="1"/>
          </p:cNvPicPr>
          <p:nvPr/>
        </p:nvPicPr>
        <p:blipFill>
          <a:blip r:embed="rId4"/>
          <a:stretch>
            <a:fillRect/>
          </a:stretch>
        </p:blipFill>
        <p:spPr>
          <a:xfrm>
            <a:off x="186670" y="548640"/>
            <a:ext cx="3370169" cy="1764254"/>
          </a:xfrm>
          <a:prstGeom prst="rect">
            <a:avLst/>
          </a:prstGeom>
        </p:spPr>
      </p:pic>
    </p:spTree>
    <p:extLst>
      <p:ext uri="{BB962C8B-B14F-4D97-AF65-F5344CB8AC3E}">
        <p14:creationId xmlns:p14="http://schemas.microsoft.com/office/powerpoint/2010/main" val="34373826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7EE42B4-28FC-454B-97AA-FE861B787C37}"/>
              </a:ext>
            </a:extLst>
          </p:cNvPr>
          <p:cNvPicPr>
            <a:picLocks noGrp="1" noChangeAspect="1"/>
          </p:cNvPicPr>
          <p:nvPr>
            <p:ph idx="1"/>
          </p:nvPr>
        </p:nvPicPr>
        <p:blipFill>
          <a:blip r:embed="rId2"/>
          <a:stretch>
            <a:fillRect/>
          </a:stretch>
        </p:blipFill>
        <p:spPr>
          <a:xfrm>
            <a:off x="248378" y="2870795"/>
            <a:ext cx="5249732" cy="3405718"/>
          </a:xfrm>
        </p:spPr>
      </p:pic>
      <p:sp>
        <p:nvSpPr>
          <p:cNvPr id="4" name="Slide Number Placeholder 3">
            <a:extLst>
              <a:ext uri="{FF2B5EF4-FFF2-40B4-BE49-F238E27FC236}">
                <a16:creationId xmlns:a16="http://schemas.microsoft.com/office/drawing/2014/main" id="{6B4259EF-7F7E-4FF3-9FE6-4F95F2980686}"/>
              </a:ext>
            </a:extLst>
          </p:cNvPr>
          <p:cNvSpPr>
            <a:spLocks noGrp="1"/>
          </p:cNvSpPr>
          <p:nvPr>
            <p:ph type="sldNum" sz="quarter" idx="12"/>
          </p:nvPr>
        </p:nvSpPr>
        <p:spPr/>
        <p:txBody>
          <a:bodyPr/>
          <a:lstStyle/>
          <a:p>
            <a:fld id="{6D22F896-40B5-4ADD-8801-0D06FADFA095}" type="slidenum">
              <a:rPr lang="en-US" smtClean="0"/>
              <a:t>41</a:t>
            </a:fld>
            <a:endParaRPr lang="en-US" dirty="0"/>
          </a:p>
        </p:txBody>
      </p:sp>
      <p:pic>
        <p:nvPicPr>
          <p:cNvPr id="12" name="Picture 11">
            <a:extLst>
              <a:ext uri="{FF2B5EF4-FFF2-40B4-BE49-F238E27FC236}">
                <a16:creationId xmlns:a16="http://schemas.microsoft.com/office/drawing/2014/main" id="{B96BF5E3-2095-4317-90C1-DAE4A3CB35D0}"/>
              </a:ext>
            </a:extLst>
          </p:cNvPr>
          <p:cNvPicPr>
            <a:picLocks noChangeAspect="1"/>
          </p:cNvPicPr>
          <p:nvPr/>
        </p:nvPicPr>
        <p:blipFill>
          <a:blip r:embed="rId3"/>
          <a:stretch>
            <a:fillRect/>
          </a:stretch>
        </p:blipFill>
        <p:spPr>
          <a:xfrm>
            <a:off x="5647180" y="201129"/>
            <a:ext cx="6296442" cy="3747119"/>
          </a:xfrm>
          <a:prstGeom prst="rect">
            <a:avLst/>
          </a:prstGeom>
        </p:spPr>
      </p:pic>
      <p:pic>
        <p:nvPicPr>
          <p:cNvPr id="8" name="Picture 7">
            <a:extLst>
              <a:ext uri="{FF2B5EF4-FFF2-40B4-BE49-F238E27FC236}">
                <a16:creationId xmlns:a16="http://schemas.microsoft.com/office/drawing/2014/main" id="{9489AB9D-A9B5-4B97-BC7C-8F2EBC573B4D}"/>
              </a:ext>
            </a:extLst>
          </p:cNvPr>
          <p:cNvPicPr>
            <a:picLocks noChangeAspect="1"/>
          </p:cNvPicPr>
          <p:nvPr/>
        </p:nvPicPr>
        <p:blipFill>
          <a:blip r:embed="rId4"/>
          <a:stretch>
            <a:fillRect/>
          </a:stretch>
        </p:blipFill>
        <p:spPr>
          <a:xfrm>
            <a:off x="8700173" y="3429001"/>
            <a:ext cx="2721684" cy="2847512"/>
          </a:xfrm>
          <a:prstGeom prst="rect">
            <a:avLst/>
          </a:prstGeom>
        </p:spPr>
      </p:pic>
      <p:pic>
        <p:nvPicPr>
          <p:cNvPr id="14" name="Picture 13">
            <a:extLst>
              <a:ext uri="{FF2B5EF4-FFF2-40B4-BE49-F238E27FC236}">
                <a16:creationId xmlns:a16="http://schemas.microsoft.com/office/drawing/2014/main" id="{ED72383A-37D8-411D-9038-57203E75977B}"/>
              </a:ext>
            </a:extLst>
          </p:cNvPr>
          <p:cNvPicPr>
            <a:picLocks noChangeAspect="1"/>
          </p:cNvPicPr>
          <p:nvPr/>
        </p:nvPicPr>
        <p:blipFill>
          <a:blip r:embed="rId5"/>
          <a:stretch>
            <a:fillRect/>
          </a:stretch>
        </p:blipFill>
        <p:spPr>
          <a:xfrm>
            <a:off x="248378" y="0"/>
            <a:ext cx="5450411" cy="2816583"/>
          </a:xfrm>
          <a:prstGeom prst="rect">
            <a:avLst/>
          </a:prstGeom>
        </p:spPr>
      </p:pic>
    </p:spTree>
    <p:extLst>
      <p:ext uri="{BB962C8B-B14F-4D97-AF65-F5344CB8AC3E}">
        <p14:creationId xmlns:p14="http://schemas.microsoft.com/office/powerpoint/2010/main" val="3328260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CDC31A-C0F4-42AC-B3AE-60A2E8DFEDB4}"/>
              </a:ext>
            </a:extLst>
          </p:cNvPr>
          <p:cNvSpPr>
            <a:spLocks noGrp="1"/>
          </p:cNvSpPr>
          <p:nvPr>
            <p:ph type="sldNum" sz="quarter" idx="12"/>
          </p:nvPr>
        </p:nvSpPr>
        <p:spPr/>
        <p:txBody>
          <a:bodyPr/>
          <a:lstStyle/>
          <a:p>
            <a:fld id="{6D22F896-40B5-4ADD-8801-0D06FADFA095}" type="slidenum">
              <a:rPr lang="en-US" smtClean="0"/>
              <a:t>42</a:t>
            </a:fld>
            <a:endParaRPr lang="en-US" dirty="0"/>
          </a:p>
        </p:txBody>
      </p:sp>
      <p:pic>
        <p:nvPicPr>
          <p:cNvPr id="4" name="Picture 3">
            <a:extLst>
              <a:ext uri="{FF2B5EF4-FFF2-40B4-BE49-F238E27FC236}">
                <a16:creationId xmlns:a16="http://schemas.microsoft.com/office/drawing/2014/main" id="{85C39E65-5EAD-4D2C-861C-95F189B0D8BB}"/>
              </a:ext>
            </a:extLst>
          </p:cNvPr>
          <p:cNvPicPr>
            <a:picLocks noChangeAspect="1"/>
          </p:cNvPicPr>
          <p:nvPr/>
        </p:nvPicPr>
        <p:blipFill>
          <a:blip r:embed="rId3"/>
          <a:stretch>
            <a:fillRect/>
          </a:stretch>
        </p:blipFill>
        <p:spPr>
          <a:xfrm>
            <a:off x="0" y="833720"/>
            <a:ext cx="8143539" cy="5082980"/>
          </a:xfrm>
          <a:prstGeom prst="rect">
            <a:avLst/>
          </a:prstGeom>
        </p:spPr>
      </p:pic>
      <p:graphicFrame>
        <p:nvGraphicFramePr>
          <p:cNvPr id="5" name="Object 4">
            <a:extLst>
              <a:ext uri="{FF2B5EF4-FFF2-40B4-BE49-F238E27FC236}">
                <a16:creationId xmlns:a16="http://schemas.microsoft.com/office/drawing/2014/main" id="{6A0D9CD5-316F-4FC3-808D-C49B5EAAA1B4}"/>
              </a:ext>
            </a:extLst>
          </p:cNvPr>
          <p:cNvGraphicFramePr>
            <a:graphicFrameLocks noChangeAspect="1"/>
          </p:cNvGraphicFramePr>
          <p:nvPr>
            <p:extLst>
              <p:ext uri="{D42A27DB-BD31-4B8C-83A1-F6EECF244321}">
                <p14:modId xmlns:p14="http://schemas.microsoft.com/office/powerpoint/2010/main" val="3731237208"/>
              </p:ext>
            </p:extLst>
          </p:nvPr>
        </p:nvGraphicFramePr>
        <p:xfrm>
          <a:off x="6153699" y="833720"/>
          <a:ext cx="6038301" cy="5190560"/>
        </p:xfrm>
        <a:graphic>
          <a:graphicData uri="http://schemas.openxmlformats.org/presentationml/2006/ole">
            <mc:AlternateContent xmlns:mc="http://schemas.openxmlformats.org/markup-compatibility/2006">
              <mc:Choice xmlns:v="urn:schemas-microsoft-com:vml" Requires="v">
                <p:oleObj spid="_x0000_s3084" name="Bitmap Image" r:id="rId4" imgW="4511160" imgH="3878640" progId="Paint.Picture">
                  <p:embed/>
                </p:oleObj>
              </mc:Choice>
              <mc:Fallback>
                <p:oleObj name="Bitmap Image" r:id="rId4" imgW="4511160" imgH="3878640" progId="Paint.Picture">
                  <p:embed/>
                  <p:pic>
                    <p:nvPicPr>
                      <p:cNvPr id="0" name=""/>
                      <p:cNvPicPr/>
                      <p:nvPr/>
                    </p:nvPicPr>
                    <p:blipFill>
                      <a:blip r:embed="rId5"/>
                      <a:stretch>
                        <a:fillRect/>
                      </a:stretch>
                    </p:blipFill>
                    <p:spPr>
                      <a:xfrm>
                        <a:off x="6153699" y="833720"/>
                        <a:ext cx="6038301" cy="519056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626E09D9-EB16-4C10-A0C2-FC37D69B5012}"/>
              </a:ext>
            </a:extLst>
          </p:cNvPr>
          <p:cNvSpPr txBox="1"/>
          <p:nvPr/>
        </p:nvSpPr>
        <p:spPr>
          <a:xfrm>
            <a:off x="1602890" y="149314"/>
            <a:ext cx="10341114" cy="523220"/>
          </a:xfrm>
          <a:prstGeom prst="rect">
            <a:avLst/>
          </a:prstGeom>
          <a:noFill/>
        </p:spPr>
        <p:txBody>
          <a:bodyPr wrap="square" rtlCol="0">
            <a:spAutoFit/>
          </a:bodyPr>
          <a:lstStyle/>
          <a:p>
            <a:r>
              <a:rPr lang="en-US" sz="2800" dirty="0">
                <a:solidFill>
                  <a:srgbClr val="C00000"/>
                </a:solidFill>
              </a:rPr>
              <a:t>Method 1                                                               Method 2</a:t>
            </a:r>
          </a:p>
        </p:txBody>
      </p:sp>
    </p:spTree>
    <p:extLst>
      <p:ext uri="{BB962C8B-B14F-4D97-AF65-F5344CB8AC3E}">
        <p14:creationId xmlns:p14="http://schemas.microsoft.com/office/powerpoint/2010/main" val="3603778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F165AD5-B54B-4D33-8550-BE52167357B7}"/>
              </a:ext>
            </a:extLst>
          </p:cNvPr>
          <p:cNvSpPr>
            <a:spLocks noGrp="1"/>
          </p:cNvSpPr>
          <p:nvPr>
            <p:ph idx="1"/>
          </p:nvPr>
        </p:nvSpPr>
        <p:spPr>
          <a:xfrm>
            <a:off x="8211620" y="1720467"/>
            <a:ext cx="3377675" cy="4023360"/>
          </a:xfrm>
        </p:spPr>
        <p:txBody>
          <a:bodyPr>
            <a:normAutofit/>
          </a:bodyPr>
          <a:lstStyle/>
          <a:p>
            <a:pPr algn="just">
              <a:buFont typeface="Wingdings" panose="05000000000000000000" pitchFamily="2" charset="2"/>
              <a:buChar char="q"/>
            </a:pPr>
            <a:r>
              <a:rPr lang="en-US" sz="2800" dirty="0">
                <a:solidFill>
                  <a:srgbClr val="002060"/>
                </a:solidFill>
                <a:latin typeface="DejaVu Serif"/>
              </a:rPr>
              <a:t>If the torque lies on the continuous region that means the motor can works with any torque and with any speed without the motor is over heat </a:t>
            </a:r>
          </a:p>
        </p:txBody>
      </p:sp>
      <p:sp>
        <p:nvSpPr>
          <p:cNvPr id="4" name="Slide Number Placeholder 3">
            <a:extLst>
              <a:ext uri="{FF2B5EF4-FFF2-40B4-BE49-F238E27FC236}">
                <a16:creationId xmlns:a16="http://schemas.microsoft.com/office/drawing/2014/main" id="{A2105AAE-440E-493F-B8DB-A46E6DA96ED7}"/>
              </a:ext>
            </a:extLst>
          </p:cNvPr>
          <p:cNvSpPr>
            <a:spLocks noGrp="1"/>
          </p:cNvSpPr>
          <p:nvPr>
            <p:ph type="sldNum" sz="quarter" idx="12"/>
          </p:nvPr>
        </p:nvSpPr>
        <p:spPr/>
        <p:txBody>
          <a:bodyPr/>
          <a:lstStyle/>
          <a:p>
            <a:fld id="{6D22F896-40B5-4ADD-8801-0D06FADFA095}" type="slidenum">
              <a:rPr lang="en-US" smtClean="0"/>
              <a:t>43</a:t>
            </a:fld>
            <a:endParaRPr lang="en-US" dirty="0"/>
          </a:p>
        </p:txBody>
      </p:sp>
      <p:pic>
        <p:nvPicPr>
          <p:cNvPr id="8" name="Picture 7">
            <a:extLst>
              <a:ext uri="{FF2B5EF4-FFF2-40B4-BE49-F238E27FC236}">
                <a16:creationId xmlns:a16="http://schemas.microsoft.com/office/drawing/2014/main" id="{99B6976F-17FA-490C-95E3-6B26CAEC8F53}"/>
              </a:ext>
            </a:extLst>
          </p:cNvPr>
          <p:cNvPicPr>
            <a:picLocks noChangeAspect="1"/>
          </p:cNvPicPr>
          <p:nvPr/>
        </p:nvPicPr>
        <p:blipFill>
          <a:blip r:embed="rId2"/>
          <a:stretch>
            <a:fillRect/>
          </a:stretch>
        </p:blipFill>
        <p:spPr>
          <a:xfrm>
            <a:off x="218462" y="580156"/>
            <a:ext cx="7993158" cy="5697687"/>
          </a:xfrm>
          <a:prstGeom prst="rect">
            <a:avLst/>
          </a:prstGeom>
        </p:spPr>
      </p:pic>
      <p:sp>
        <p:nvSpPr>
          <p:cNvPr id="9" name="Oval 8">
            <a:extLst>
              <a:ext uri="{FF2B5EF4-FFF2-40B4-BE49-F238E27FC236}">
                <a16:creationId xmlns:a16="http://schemas.microsoft.com/office/drawing/2014/main" id="{6870EA7A-4C53-4C97-A740-EE12B709DBA9}"/>
              </a:ext>
            </a:extLst>
          </p:cNvPr>
          <p:cNvSpPr/>
          <p:nvPr/>
        </p:nvSpPr>
        <p:spPr>
          <a:xfrm>
            <a:off x="5195944" y="4109421"/>
            <a:ext cx="215152" cy="2366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3982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0948B7-1E08-4ED8-BCE3-4DC25285CBC1}"/>
              </a:ext>
            </a:extLst>
          </p:cNvPr>
          <p:cNvSpPr>
            <a:spLocks noGrp="1"/>
          </p:cNvSpPr>
          <p:nvPr>
            <p:ph type="sldNum" sz="quarter" idx="12"/>
          </p:nvPr>
        </p:nvSpPr>
        <p:spPr/>
        <p:txBody>
          <a:bodyPr/>
          <a:lstStyle/>
          <a:p>
            <a:fld id="{6D22F896-40B5-4ADD-8801-0D06FADFA095}" type="slidenum">
              <a:rPr lang="en-US" smtClean="0"/>
              <a:t>44</a:t>
            </a:fld>
            <a:endParaRPr lang="en-US" dirty="0"/>
          </a:p>
        </p:txBody>
      </p:sp>
      <p:sp>
        <p:nvSpPr>
          <p:cNvPr id="3" name="Content Placeholder 2">
            <a:extLst>
              <a:ext uri="{FF2B5EF4-FFF2-40B4-BE49-F238E27FC236}">
                <a16:creationId xmlns:a16="http://schemas.microsoft.com/office/drawing/2014/main" id="{9859D25E-7DE9-461D-A720-081DBAB8C99D}"/>
              </a:ext>
            </a:extLst>
          </p:cNvPr>
          <p:cNvSpPr txBox="1">
            <a:spLocks/>
          </p:cNvSpPr>
          <p:nvPr/>
        </p:nvSpPr>
        <p:spPr>
          <a:xfrm>
            <a:off x="236580" y="387275"/>
            <a:ext cx="3392709" cy="5955337"/>
          </a:xfrm>
          <a:prstGeom prst="rect">
            <a:avLst/>
          </a:prstGeom>
        </p:spPr>
        <p:txBody>
          <a:bodyPr>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q"/>
            </a:pPr>
            <a:r>
              <a:rPr lang="en-US" sz="2800" dirty="0">
                <a:solidFill>
                  <a:srgbClr val="002060"/>
                </a:solidFill>
                <a:latin typeface="DejaVu Serif"/>
              </a:rPr>
              <a:t>If the torque and speed combination lies on the intermittent region that means the motor can work for three seconds or a little bit  longer and the motor can provide three times the rated torque which is called  (peak torque).</a:t>
            </a:r>
          </a:p>
          <a:p>
            <a:pPr algn="just">
              <a:buFont typeface="Wingdings" panose="05000000000000000000" pitchFamily="2" charset="2"/>
              <a:buChar char="q"/>
            </a:pPr>
            <a:r>
              <a:rPr lang="en-US" sz="2800" dirty="0">
                <a:solidFill>
                  <a:srgbClr val="002060"/>
                </a:solidFill>
                <a:latin typeface="DejaVu Serif"/>
              </a:rPr>
              <a:t> To implement this the RMS torque must lies on continuous region. Otherwise the driver will turn off the motor to protect it.</a:t>
            </a:r>
          </a:p>
        </p:txBody>
      </p:sp>
      <p:pic>
        <p:nvPicPr>
          <p:cNvPr id="4" name="Picture 3">
            <a:extLst>
              <a:ext uri="{FF2B5EF4-FFF2-40B4-BE49-F238E27FC236}">
                <a16:creationId xmlns:a16="http://schemas.microsoft.com/office/drawing/2014/main" id="{1056A5BA-E1DF-49E1-9A5F-97FC90B42F72}"/>
              </a:ext>
            </a:extLst>
          </p:cNvPr>
          <p:cNvPicPr>
            <a:picLocks noChangeAspect="1"/>
          </p:cNvPicPr>
          <p:nvPr/>
        </p:nvPicPr>
        <p:blipFill>
          <a:blip r:embed="rId2"/>
          <a:stretch>
            <a:fillRect/>
          </a:stretch>
        </p:blipFill>
        <p:spPr>
          <a:xfrm>
            <a:off x="4290476" y="85481"/>
            <a:ext cx="3683488" cy="2802019"/>
          </a:xfrm>
          <a:prstGeom prst="rect">
            <a:avLst/>
          </a:prstGeom>
        </p:spPr>
      </p:pic>
      <p:pic>
        <p:nvPicPr>
          <p:cNvPr id="5" name="Picture 4">
            <a:extLst>
              <a:ext uri="{FF2B5EF4-FFF2-40B4-BE49-F238E27FC236}">
                <a16:creationId xmlns:a16="http://schemas.microsoft.com/office/drawing/2014/main" id="{9983BC54-278A-45DD-99F0-69CC82299B69}"/>
              </a:ext>
            </a:extLst>
          </p:cNvPr>
          <p:cNvPicPr>
            <a:picLocks noChangeAspect="1"/>
          </p:cNvPicPr>
          <p:nvPr/>
        </p:nvPicPr>
        <p:blipFill>
          <a:blip r:embed="rId3"/>
          <a:stretch>
            <a:fillRect/>
          </a:stretch>
        </p:blipFill>
        <p:spPr>
          <a:xfrm>
            <a:off x="3755929" y="2753281"/>
            <a:ext cx="8436071" cy="3589331"/>
          </a:xfrm>
          <a:prstGeom prst="rect">
            <a:avLst/>
          </a:prstGeom>
        </p:spPr>
      </p:pic>
      <p:sp>
        <p:nvSpPr>
          <p:cNvPr id="7" name="Oval 6">
            <a:extLst>
              <a:ext uri="{FF2B5EF4-FFF2-40B4-BE49-F238E27FC236}">
                <a16:creationId xmlns:a16="http://schemas.microsoft.com/office/drawing/2014/main" id="{B8F9D800-3E23-4BAC-954D-8A750B11FDCD}"/>
              </a:ext>
            </a:extLst>
          </p:cNvPr>
          <p:cNvSpPr/>
          <p:nvPr/>
        </p:nvSpPr>
        <p:spPr>
          <a:xfrm>
            <a:off x="6096000" y="4475181"/>
            <a:ext cx="175708" cy="3012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BB28840-133B-4FFF-AABC-0919F31A6C8C}"/>
              </a:ext>
            </a:extLst>
          </p:cNvPr>
          <p:cNvPicPr>
            <a:picLocks noChangeAspect="1"/>
          </p:cNvPicPr>
          <p:nvPr/>
        </p:nvPicPr>
        <p:blipFill>
          <a:blip r:embed="rId4"/>
          <a:stretch>
            <a:fillRect/>
          </a:stretch>
        </p:blipFill>
        <p:spPr>
          <a:xfrm>
            <a:off x="8172030" y="33090"/>
            <a:ext cx="3893331" cy="2802018"/>
          </a:xfrm>
          <a:prstGeom prst="rect">
            <a:avLst/>
          </a:prstGeom>
        </p:spPr>
      </p:pic>
      <p:sp>
        <p:nvSpPr>
          <p:cNvPr id="10" name="Oval 9">
            <a:extLst>
              <a:ext uri="{FF2B5EF4-FFF2-40B4-BE49-F238E27FC236}">
                <a16:creationId xmlns:a16="http://schemas.microsoft.com/office/drawing/2014/main" id="{21795139-3661-43E6-91F6-B945B4B309F0}"/>
              </a:ext>
            </a:extLst>
          </p:cNvPr>
          <p:cNvSpPr/>
          <p:nvPr/>
        </p:nvSpPr>
        <p:spPr>
          <a:xfrm>
            <a:off x="5129604" y="4475181"/>
            <a:ext cx="175708" cy="30121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4400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B76BDD-FF17-48DE-8150-F3508B825E20}"/>
              </a:ext>
            </a:extLst>
          </p:cNvPr>
          <p:cNvSpPr>
            <a:spLocks noGrp="1"/>
          </p:cNvSpPr>
          <p:nvPr>
            <p:ph type="sldNum" sz="quarter" idx="12"/>
          </p:nvPr>
        </p:nvSpPr>
        <p:spPr/>
        <p:txBody>
          <a:bodyPr/>
          <a:lstStyle/>
          <a:p>
            <a:fld id="{6D22F896-40B5-4ADD-8801-0D06FADFA095}" type="slidenum">
              <a:rPr lang="en-US" smtClean="0"/>
              <a:t>45</a:t>
            </a:fld>
            <a:endParaRPr lang="en-US" dirty="0"/>
          </a:p>
        </p:txBody>
      </p:sp>
      <p:pic>
        <p:nvPicPr>
          <p:cNvPr id="6" name="Picture 5">
            <a:extLst>
              <a:ext uri="{FF2B5EF4-FFF2-40B4-BE49-F238E27FC236}">
                <a16:creationId xmlns:a16="http://schemas.microsoft.com/office/drawing/2014/main" id="{2B190505-3ABB-4478-850E-B048D48E1AAF}"/>
              </a:ext>
            </a:extLst>
          </p:cNvPr>
          <p:cNvPicPr>
            <a:picLocks noChangeAspect="1"/>
          </p:cNvPicPr>
          <p:nvPr/>
        </p:nvPicPr>
        <p:blipFill>
          <a:blip r:embed="rId2"/>
          <a:stretch>
            <a:fillRect/>
          </a:stretch>
        </p:blipFill>
        <p:spPr>
          <a:xfrm>
            <a:off x="440004" y="204651"/>
            <a:ext cx="11354398" cy="5604477"/>
          </a:xfrm>
          <a:prstGeom prst="rect">
            <a:avLst/>
          </a:prstGeom>
        </p:spPr>
      </p:pic>
    </p:spTree>
    <p:extLst>
      <p:ext uri="{BB962C8B-B14F-4D97-AF65-F5344CB8AC3E}">
        <p14:creationId xmlns:p14="http://schemas.microsoft.com/office/powerpoint/2010/main" val="3202423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8B79-FFF6-4800-869C-1883C1541BC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E66484-4E66-4BC1-A2CD-E95E083A959B}"/>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0163237-3E96-4E44-BADD-66255BDA92BB}"/>
              </a:ext>
            </a:extLst>
          </p:cNvPr>
          <p:cNvSpPr>
            <a:spLocks noGrp="1"/>
          </p:cNvSpPr>
          <p:nvPr>
            <p:ph type="sldNum" sz="quarter" idx="12"/>
          </p:nvPr>
        </p:nvSpPr>
        <p:spPr/>
        <p:txBody>
          <a:bodyPr/>
          <a:lstStyle/>
          <a:p>
            <a:fld id="{6D22F896-40B5-4ADD-8801-0D06FADFA095}" type="slidenum">
              <a:rPr lang="en-US" smtClean="0"/>
              <a:t>46</a:t>
            </a:fld>
            <a:endParaRPr lang="en-US" dirty="0"/>
          </a:p>
        </p:txBody>
      </p:sp>
      <p:pic>
        <p:nvPicPr>
          <p:cNvPr id="8" name="Picture 7">
            <a:extLst>
              <a:ext uri="{FF2B5EF4-FFF2-40B4-BE49-F238E27FC236}">
                <a16:creationId xmlns:a16="http://schemas.microsoft.com/office/drawing/2014/main" id="{F5D96F31-52EA-48E9-9F83-DB5CB931F9B0}"/>
              </a:ext>
            </a:extLst>
          </p:cNvPr>
          <p:cNvPicPr>
            <a:picLocks noChangeAspect="1"/>
          </p:cNvPicPr>
          <p:nvPr/>
        </p:nvPicPr>
        <p:blipFill>
          <a:blip r:embed="rId2"/>
          <a:stretch>
            <a:fillRect/>
          </a:stretch>
        </p:blipFill>
        <p:spPr>
          <a:xfrm>
            <a:off x="466463" y="192105"/>
            <a:ext cx="11549966" cy="5810662"/>
          </a:xfrm>
          <a:prstGeom prst="rect">
            <a:avLst/>
          </a:prstGeom>
        </p:spPr>
      </p:pic>
    </p:spTree>
    <p:extLst>
      <p:ext uri="{BB962C8B-B14F-4D97-AF65-F5344CB8AC3E}">
        <p14:creationId xmlns:p14="http://schemas.microsoft.com/office/powerpoint/2010/main" val="1090881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8D959-2B7D-4AD7-A057-DBBE46F7E0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1CA8D0-42A0-4A4A-982E-8ECE8F016290}"/>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D1D3A152-CBD2-4CAF-9A49-E325E6029E30}"/>
              </a:ext>
            </a:extLst>
          </p:cNvPr>
          <p:cNvSpPr>
            <a:spLocks noGrp="1"/>
          </p:cNvSpPr>
          <p:nvPr>
            <p:ph type="sldNum" sz="quarter" idx="12"/>
          </p:nvPr>
        </p:nvSpPr>
        <p:spPr/>
        <p:txBody>
          <a:bodyPr/>
          <a:lstStyle/>
          <a:p>
            <a:fld id="{6D22F896-40B5-4ADD-8801-0D06FADFA095}" type="slidenum">
              <a:rPr lang="en-US" smtClean="0"/>
              <a:t>47</a:t>
            </a:fld>
            <a:endParaRPr lang="en-US" dirty="0"/>
          </a:p>
        </p:txBody>
      </p:sp>
      <p:pic>
        <p:nvPicPr>
          <p:cNvPr id="6" name="Picture 5">
            <a:extLst>
              <a:ext uri="{FF2B5EF4-FFF2-40B4-BE49-F238E27FC236}">
                <a16:creationId xmlns:a16="http://schemas.microsoft.com/office/drawing/2014/main" id="{7D436C5F-B61D-4140-9FC1-271FE2219153}"/>
              </a:ext>
            </a:extLst>
          </p:cNvPr>
          <p:cNvPicPr>
            <a:picLocks noChangeAspect="1"/>
          </p:cNvPicPr>
          <p:nvPr/>
        </p:nvPicPr>
        <p:blipFill>
          <a:blip r:embed="rId2"/>
          <a:stretch>
            <a:fillRect/>
          </a:stretch>
        </p:blipFill>
        <p:spPr>
          <a:xfrm>
            <a:off x="527871" y="119265"/>
            <a:ext cx="11551432" cy="5872744"/>
          </a:xfrm>
          <a:prstGeom prst="rect">
            <a:avLst/>
          </a:prstGeom>
        </p:spPr>
      </p:pic>
      <p:cxnSp>
        <p:nvCxnSpPr>
          <p:cNvPr id="8" name="Straight Connector 7">
            <a:extLst>
              <a:ext uri="{FF2B5EF4-FFF2-40B4-BE49-F238E27FC236}">
                <a16:creationId xmlns:a16="http://schemas.microsoft.com/office/drawing/2014/main" id="{33F1FCBB-6329-460D-8001-515F6E198930}"/>
              </a:ext>
            </a:extLst>
          </p:cNvPr>
          <p:cNvCxnSpPr/>
          <p:nvPr/>
        </p:nvCxnSpPr>
        <p:spPr>
          <a:xfrm>
            <a:off x="9369911" y="3429000"/>
            <a:ext cx="0" cy="1691640"/>
          </a:xfrm>
          <a:prstGeom prst="line">
            <a:avLst/>
          </a:prstGeom>
          <a:ln w="38100" cap="flat" cmpd="sng" algn="ctr">
            <a:solidFill>
              <a:srgbClr val="FFFF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DE9AAFB-4048-4BD3-A9EC-09FA4BA6448E}"/>
                  </a:ext>
                </a:extLst>
              </p:cNvPr>
              <p:cNvSpPr txBox="1"/>
              <p:nvPr/>
            </p:nvSpPr>
            <p:spPr>
              <a:xfrm>
                <a:off x="8697559" y="5101239"/>
                <a:ext cx="134470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𝑇</m:t>
                          </m:r>
                        </m:e>
                        <m:sub>
                          <m:r>
                            <a:rPr lang="en-US" sz="2000" b="0" i="1" smtClean="0">
                              <a:solidFill>
                                <a:srgbClr val="C00000"/>
                              </a:solidFill>
                              <a:latin typeface="Cambria Math" panose="02040503050406030204" pitchFamily="18" charset="0"/>
                            </a:rPr>
                            <m:t>𝑅𝑀𝑆</m:t>
                          </m:r>
                        </m:sub>
                      </m:sSub>
                    </m:oMath>
                  </m:oMathPara>
                </a14:m>
                <a:endParaRPr lang="en-US" dirty="0">
                  <a:solidFill>
                    <a:srgbClr val="C00000"/>
                  </a:solidFill>
                </a:endParaRPr>
              </a:p>
            </p:txBody>
          </p:sp>
        </mc:Choice>
        <mc:Fallback xmlns="">
          <p:sp>
            <p:nvSpPr>
              <p:cNvPr id="9" name="TextBox 8">
                <a:extLst>
                  <a:ext uri="{FF2B5EF4-FFF2-40B4-BE49-F238E27FC236}">
                    <a16:creationId xmlns:a16="http://schemas.microsoft.com/office/drawing/2014/main" id="{3DE9AAFB-4048-4BD3-A9EC-09FA4BA6448E}"/>
                  </a:ext>
                </a:extLst>
              </p:cNvPr>
              <p:cNvSpPr txBox="1">
                <a:spLocks noRot="1" noChangeAspect="1" noMove="1" noResize="1" noEditPoints="1" noAdjustHandles="1" noChangeArrowheads="1" noChangeShapeType="1" noTextEdit="1"/>
              </p:cNvSpPr>
              <p:nvPr/>
            </p:nvSpPr>
            <p:spPr>
              <a:xfrm>
                <a:off x="8697559" y="5101239"/>
                <a:ext cx="1344703" cy="400110"/>
              </a:xfrm>
              <a:prstGeom prst="rect">
                <a:avLst/>
              </a:prstGeom>
              <a:blipFill>
                <a:blip r:embed="rId3"/>
                <a:stretch>
                  <a:fillRect b="-1538"/>
                </a:stretch>
              </a:blipFill>
            </p:spPr>
            <p:txBody>
              <a:bodyPr/>
              <a:lstStyle/>
              <a:p>
                <a:r>
                  <a:rPr lang="en-US">
                    <a:noFill/>
                  </a:rPr>
                  <a:t> </a:t>
                </a:r>
              </a:p>
            </p:txBody>
          </p:sp>
        </mc:Fallback>
      </mc:AlternateContent>
    </p:spTree>
    <p:extLst>
      <p:ext uri="{BB962C8B-B14F-4D97-AF65-F5344CB8AC3E}">
        <p14:creationId xmlns:p14="http://schemas.microsoft.com/office/powerpoint/2010/main" val="1923519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F9FC61-D8C3-4C66-BC9F-1AA3CC9E2E27}"/>
              </a:ext>
            </a:extLst>
          </p:cNvPr>
          <p:cNvSpPr>
            <a:spLocks noGrp="1"/>
          </p:cNvSpPr>
          <p:nvPr>
            <p:ph type="sldNum" sz="quarter" idx="12"/>
          </p:nvPr>
        </p:nvSpPr>
        <p:spPr/>
        <p:txBody>
          <a:bodyPr/>
          <a:lstStyle/>
          <a:p>
            <a:fld id="{6D22F896-40B5-4ADD-8801-0D06FADFA095}" type="slidenum">
              <a:rPr lang="en-US" smtClean="0"/>
              <a:t>48</a:t>
            </a:fld>
            <a:endParaRPr lang="en-US" dirty="0"/>
          </a:p>
        </p:txBody>
      </p:sp>
      <p:pic>
        <p:nvPicPr>
          <p:cNvPr id="6" name="Picture 5">
            <a:extLst>
              <a:ext uri="{FF2B5EF4-FFF2-40B4-BE49-F238E27FC236}">
                <a16:creationId xmlns:a16="http://schemas.microsoft.com/office/drawing/2014/main" id="{F583E188-68AC-4D1E-992A-B0C2AFDD7100}"/>
              </a:ext>
            </a:extLst>
          </p:cNvPr>
          <p:cNvPicPr>
            <a:picLocks noChangeAspect="1"/>
          </p:cNvPicPr>
          <p:nvPr/>
        </p:nvPicPr>
        <p:blipFill>
          <a:blip r:embed="rId2"/>
          <a:stretch>
            <a:fillRect/>
          </a:stretch>
        </p:blipFill>
        <p:spPr>
          <a:xfrm>
            <a:off x="736290" y="337554"/>
            <a:ext cx="11247636" cy="5589910"/>
          </a:xfrm>
          <a:prstGeom prst="rect">
            <a:avLst/>
          </a:prstGeom>
        </p:spPr>
      </p:pic>
    </p:spTree>
    <p:extLst>
      <p:ext uri="{BB962C8B-B14F-4D97-AF65-F5344CB8AC3E}">
        <p14:creationId xmlns:p14="http://schemas.microsoft.com/office/powerpoint/2010/main" val="992700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7966AF-BF15-4254-B2FC-481E7A4EE09A}"/>
              </a:ext>
            </a:extLst>
          </p:cNvPr>
          <p:cNvPicPr>
            <a:picLocks noChangeAspect="1"/>
          </p:cNvPicPr>
          <p:nvPr/>
        </p:nvPicPr>
        <p:blipFill>
          <a:blip r:embed="rId2"/>
          <a:stretch>
            <a:fillRect/>
          </a:stretch>
        </p:blipFill>
        <p:spPr>
          <a:xfrm>
            <a:off x="1056442" y="488572"/>
            <a:ext cx="7439749" cy="294042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5701251-749D-43B8-ADAC-F326D4CA07E7}"/>
                  </a:ext>
                </a:extLst>
              </p:cNvPr>
              <p:cNvSpPr txBox="1"/>
              <p:nvPr/>
            </p:nvSpPr>
            <p:spPr>
              <a:xfrm>
                <a:off x="-52402" y="3210373"/>
                <a:ext cx="7159784" cy="3196324"/>
              </a:xfrm>
              <a:prstGeom prst="rect">
                <a:avLst/>
              </a:prstGeom>
              <a:noFill/>
            </p:spPr>
            <p:txBody>
              <a:bodyPr wrap="square" rtlCol="0">
                <a:spAutoFit/>
              </a:bodyPr>
              <a:lstStyle/>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Calculate the motion profile for the HSS if the conveyor must stop each 1 m.</a:t>
                </a:r>
                <a:r>
                  <a:rPr lang="ar-JO" b="1" dirty="0">
                    <a:solidFill>
                      <a:srgbClr val="FF0000"/>
                    </a:solidFill>
                    <a:latin typeface="Simplified Arial"/>
                    <a:cs typeface="Simple Bold Jut Out" panose="02010401010101010101" pitchFamily="2" charset="-78"/>
                  </a:rPr>
                  <a:t> </a:t>
                </a:r>
                <a:r>
                  <a:rPr lang="en-US" b="1" dirty="0">
                    <a:solidFill>
                      <a:srgbClr val="FF0000"/>
                    </a:solidFill>
                    <a:latin typeface="Simplified Arial"/>
                    <a:cs typeface="Simple Bold Jut Out" panose="02010401010101010101" pitchFamily="2" charset="-78"/>
                  </a:rPr>
                  <a:t> </a:t>
                </a:r>
              </a:p>
              <a:p>
                <a:pPr algn="just"/>
                <a:r>
                  <a:rPr lang="en-US" b="1" dirty="0">
                    <a:solidFill>
                      <a:srgbClr val="FF0000"/>
                    </a:solidFill>
                    <a:latin typeface="Simplified Arial"/>
                    <a:cs typeface="Simple Bold Jut Out" panose="02010401010101010101" pitchFamily="2" charset="-78"/>
                  </a:rPr>
                  <a:t>      Note: the radius of the pully r = 5cm and </a:t>
                </a:r>
                <a14:m>
                  <m:oMath xmlns:m="http://schemas.openxmlformats.org/officeDocument/2006/math">
                    <m:sSub>
                      <m:sSubPr>
                        <m:ctrlPr>
                          <a:rPr lang="en-US" b="1" i="1">
                            <a:solidFill>
                              <a:srgbClr val="FF0000"/>
                            </a:solidFill>
                            <a:latin typeface="Cambria Math" panose="02040503050406030204" pitchFamily="18" charset="0"/>
                            <a:cs typeface="Simple Bold Jut Out" panose="02010401010101010101" pitchFamily="2" charset="-78"/>
                          </a:rPr>
                        </m:ctrlPr>
                      </m:sSubPr>
                      <m:e>
                        <m:r>
                          <a:rPr lang="en-US" b="1" i="1">
                            <a:solidFill>
                              <a:srgbClr val="FF0000"/>
                            </a:solidFill>
                            <a:latin typeface="Cambria Math" panose="02040503050406030204" pitchFamily="18" charset="0"/>
                            <a:cs typeface="Simple Bold Jut Out" panose="02010401010101010101" pitchFamily="2" charset="-78"/>
                          </a:rPr>
                          <m:t>𝒕</m:t>
                        </m:r>
                      </m:e>
                      <m:sub>
                        <m:r>
                          <a:rPr lang="en-US" b="1" i="1">
                            <a:solidFill>
                              <a:srgbClr val="FF0000"/>
                            </a:solidFill>
                            <a:latin typeface="Cambria Math" panose="02040503050406030204" pitchFamily="18" charset="0"/>
                            <a:cs typeface="Simple Bold Jut Out" panose="02010401010101010101" pitchFamily="2" charset="-78"/>
                          </a:rPr>
                          <m:t>𝒇</m:t>
                        </m:r>
                      </m:sub>
                    </m:sSub>
                  </m:oMath>
                </a14:m>
                <a:r>
                  <a:rPr lang="en-US" b="1" dirty="0">
                    <a:solidFill>
                      <a:srgbClr val="FF0000"/>
                    </a:solidFill>
                    <a:latin typeface="Simplified Arial"/>
                    <a:cs typeface="Simple Bold Jut Out" panose="02010401010101010101" pitchFamily="2" charset="-78"/>
                  </a:rPr>
                  <a:t>= 3 seconds.     </a:t>
                </a:r>
              </a:p>
              <a:p>
                <a:pPr algn="just"/>
                <a:r>
                  <a:rPr lang="en-US" b="1" dirty="0">
                    <a:solidFill>
                      <a:srgbClr val="FF0000"/>
                    </a:solidFill>
                    <a:latin typeface="Simplified Arial"/>
                    <a:cs typeface="Simple Bold Jut Out" panose="02010401010101010101" pitchFamily="2" charset="-78"/>
                  </a:rPr>
                  <a:t>      </a:t>
                </a:r>
                <a14:m>
                  <m:oMath xmlns:m="http://schemas.openxmlformats.org/officeDocument/2006/math">
                    <m:sSub>
                      <m:sSubPr>
                        <m:ctrlPr>
                          <a:rPr lang="en-US" b="1" i="1">
                            <a:solidFill>
                              <a:srgbClr val="FF0000"/>
                            </a:solidFill>
                            <a:latin typeface="Cambria Math" panose="02040503050406030204" pitchFamily="18" charset="0"/>
                            <a:cs typeface="Simple Bold Jut Out" panose="02010401010101010101" pitchFamily="2" charset="-78"/>
                          </a:rPr>
                        </m:ctrlPr>
                      </m:sSubPr>
                      <m:e>
                        <m:r>
                          <a:rPr lang="en-US" b="1" i="1">
                            <a:solidFill>
                              <a:srgbClr val="FF0000"/>
                            </a:solidFill>
                            <a:latin typeface="Cambria Math" panose="02040503050406030204" pitchFamily="18" charset="0"/>
                            <a:cs typeface="Simple Bold Jut Out" panose="02010401010101010101" pitchFamily="2" charset="-78"/>
                          </a:rPr>
                          <m:t>𝑵</m:t>
                        </m:r>
                      </m:e>
                      <m:sub>
                        <m:r>
                          <a:rPr lang="en-US" b="1" i="1">
                            <a:solidFill>
                              <a:srgbClr val="FF0000"/>
                            </a:solidFill>
                            <a:latin typeface="Cambria Math" panose="02040503050406030204" pitchFamily="18" charset="0"/>
                            <a:cs typeface="Simple Bold Jut Out" panose="02010401010101010101" pitchFamily="2" charset="-78"/>
                          </a:rPr>
                          <m:t>𝒐</m:t>
                        </m:r>
                      </m:sub>
                    </m:sSub>
                  </m:oMath>
                </a14:m>
                <a:r>
                  <a:rPr lang="en-US" b="1" dirty="0">
                    <a:solidFill>
                      <a:srgbClr val="FF0000"/>
                    </a:solidFill>
                    <a:latin typeface="Simplified Arial"/>
                    <a:cs typeface="Simple Bold Jut Out" panose="02010401010101010101" pitchFamily="2" charset="-78"/>
                  </a:rPr>
                  <a:t>(driven)=100, and</a:t>
                </a:r>
                <a14:m>
                  <m:oMath xmlns:m="http://schemas.openxmlformats.org/officeDocument/2006/math">
                    <m:r>
                      <a:rPr lang="en-US" b="1" i="0" smtClean="0">
                        <a:solidFill>
                          <a:srgbClr val="FF0000"/>
                        </a:solidFill>
                        <a:latin typeface="Cambria Math" panose="02040503050406030204" pitchFamily="18" charset="0"/>
                        <a:cs typeface="Simple Bold Jut Out" panose="02010401010101010101" pitchFamily="2" charset="-78"/>
                      </a:rPr>
                      <m:t> </m:t>
                    </m:r>
                    <m:sSub>
                      <m:sSubPr>
                        <m:ctrlPr>
                          <a:rPr lang="en-US" b="1" i="1">
                            <a:solidFill>
                              <a:srgbClr val="FF0000"/>
                            </a:solidFill>
                            <a:latin typeface="Cambria Math" panose="02040503050406030204" pitchFamily="18" charset="0"/>
                            <a:cs typeface="Simple Bold Jut Out" panose="02010401010101010101" pitchFamily="2" charset="-78"/>
                          </a:rPr>
                        </m:ctrlPr>
                      </m:sSubPr>
                      <m:e>
                        <m:r>
                          <a:rPr lang="en-US" b="1" i="1">
                            <a:solidFill>
                              <a:srgbClr val="FF0000"/>
                            </a:solidFill>
                            <a:latin typeface="Cambria Math" panose="02040503050406030204" pitchFamily="18" charset="0"/>
                            <a:cs typeface="Simple Bold Jut Out" panose="02010401010101010101" pitchFamily="2" charset="-78"/>
                          </a:rPr>
                          <m:t>𝑵</m:t>
                        </m:r>
                      </m:e>
                      <m:sub>
                        <m:r>
                          <a:rPr lang="en-US" b="1" i="1">
                            <a:solidFill>
                              <a:srgbClr val="FF0000"/>
                            </a:solidFill>
                            <a:latin typeface="Cambria Math" panose="02040503050406030204" pitchFamily="18" charset="0"/>
                            <a:cs typeface="Simple Bold Jut Out" panose="02010401010101010101" pitchFamily="2" charset="-78"/>
                          </a:rPr>
                          <m:t>𝒊</m:t>
                        </m:r>
                      </m:sub>
                    </m:sSub>
                  </m:oMath>
                </a14:m>
                <a:r>
                  <a:rPr lang="en-US" b="1" dirty="0">
                    <a:solidFill>
                      <a:srgbClr val="FF0000"/>
                    </a:solidFill>
                    <a:latin typeface="Simplified Arial"/>
                    <a:cs typeface="Simple Bold Jut Out" panose="02010401010101010101" pitchFamily="2" charset="-78"/>
                  </a:rPr>
                  <a:t>(driver)=10.</a:t>
                </a:r>
              </a:p>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Compute the load torque for the system.</a:t>
                </a:r>
              </a:p>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Calculate the torque profile for the system. </a:t>
                </a:r>
              </a:p>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Calculate the total required torque if the factor of safety is 2.</a:t>
                </a:r>
              </a:p>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Calculate the RMS torque.</a:t>
                </a:r>
              </a:p>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For a given speed-torque curve is this servomotor is suitable for the system</a:t>
                </a:r>
              </a:p>
              <a:p>
                <a:pPr marL="342900" indent="-342900" algn="just">
                  <a:buFont typeface="Wingdings" panose="05000000000000000000" pitchFamily="2" charset="2"/>
                  <a:buChar char="q"/>
                </a:pPr>
                <a:endParaRPr lang="en-US" sz="2000" b="1" dirty="0">
                  <a:solidFill>
                    <a:srgbClr val="FF0000"/>
                  </a:solidFill>
                  <a:latin typeface="Simplified Arial"/>
                  <a:cs typeface="Simple Bold Jut Out" panose="02010401010101010101" pitchFamily="2" charset="-78"/>
                </a:endParaRPr>
              </a:p>
            </p:txBody>
          </p:sp>
        </mc:Choice>
        <mc:Fallback xmlns="">
          <p:sp>
            <p:nvSpPr>
              <p:cNvPr id="5" name="TextBox 4">
                <a:extLst>
                  <a:ext uri="{FF2B5EF4-FFF2-40B4-BE49-F238E27FC236}">
                    <a16:creationId xmlns:a16="http://schemas.microsoft.com/office/drawing/2014/main" id="{05701251-749D-43B8-ADAC-F326D4CA07E7}"/>
                  </a:ext>
                </a:extLst>
              </p:cNvPr>
              <p:cNvSpPr txBox="1">
                <a:spLocks noRot="1" noChangeAspect="1" noMove="1" noResize="1" noEditPoints="1" noAdjustHandles="1" noChangeArrowheads="1" noChangeShapeType="1" noTextEdit="1"/>
              </p:cNvSpPr>
              <p:nvPr/>
            </p:nvSpPr>
            <p:spPr>
              <a:xfrm>
                <a:off x="-52402" y="3210373"/>
                <a:ext cx="7159784" cy="3196324"/>
              </a:xfrm>
              <a:prstGeom prst="rect">
                <a:avLst/>
              </a:prstGeom>
              <a:blipFill>
                <a:blip r:embed="rId3"/>
                <a:stretch>
                  <a:fillRect l="-511" t="-1145" r="-681"/>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879E7C09-A2D1-473F-B168-88AB5BFBC643}"/>
              </a:ext>
            </a:extLst>
          </p:cNvPr>
          <p:cNvPicPr>
            <a:picLocks noChangeAspect="1"/>
          </p:cNvPicPr>
          <p:nvPr/>
        </p:nvPicPr>
        <p:blipFill>
          <a:blip r:embed="rId4"/>
          <a:stretch>
            <a:fillRect/>
          </a:stretch>
        </p:blipFill>
        <p:spPr>
          <a:xfrm>
            <a:off x="7021173" y="3575549"/>
            <a:ext cx="4667696" cy="1651527"/>
          </a:xfrm>
          <a:prstGeom prst="rect">
            <a:avLst/>
          </a:prstGeom>
        </p:spPr>
      </p:pic>
      <p:pic>
        <p:nvPicPr>
          <p:cNvPr id="11" name="Picture 10">
            <a:extLst>
              <a:ext uri="{FF2B5EF4-FFF2-40B4-BE49-F238E27FC236}">
                <a16:creationId xmlns:a16="http://schemas.microsoft.com/office/drawing/2014/main" id="{5932E1E5-038E-4C8D-8F28-A2B51080538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590405" y="5227076"/>
            <a:ext cx="4179214" cy="694330"/>
          </a:xfrm>
          <a:prstGeom prst="rect">
            <a:avLst/>
          </a:prstGeom>
        </p:spPr>
      </p:pic>
      <p:pic>
        <p:nvPicPr>
          <p:cNvPr id="3" name="Picture 2">
            <a:extLst>
              <a:ext uri="{FF2B5EF4-FFF2-40B4-BE49-F238E27FC236}">
                <a16:creationId xmlns:a16="http://schemas.microsoft.com/office/drawing/2014/main" id="{4A8E9284-D372-40D1-8428-E7F41EAB51E5}"/>
              </a:ext>
            </a:extLst>
          </p:cNvPr>
          <p:cNvPicPr>
            <a:picLocks noChangeAspect="1"/>
          </p:cNvPicPr>
          <p:nvPr/>
        </p:nvPicPr>
        <p:blipFill>
          <a:blip r:embed="rId7"/>
          <a:stretch>
            <a:fillRect/>
          </a:stretch>
        </p:blipFill>
        <p:spPr>
          <a:xfrm>
            <a:off x="8115301" y="107594"/>
            <a:ext cx="4122739" cy="2108068"/>
          </a:xfrm>
          <a:prstGeom prst="rect">
            <a:avLst/>
          </a:prstGeom>
        </p:spPr>
      </p:pic>
    </p:spTree>
    <p:extLst>
      <p:ext uri="{BB962C8B-B14F-4D97-AF65-F5344CB8AC3E}">
        <p14:creationId xmlns:p14="http://schemas.microsoft.com/office/powerpoint/2010/main" val="1517526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5</a:t>
            </a:fld>
            <a:endParaRPr lang="en-US" dirty="0"/>
          </a:p>
        </p:txBody>
      </p:sp>
      <p:sp>
        <p:nvSpPr>
          <p:cNvPr id="4" name="Rectangle 3"/>
          <p:cNvSpPr/>
          <p:nvPr/>
        </p:nvSpPr>
        <p:spPr>
          <a:xfrm>
            <a:off x="0" y="33221"/>
            <a:ext cx="6096000" cy="1077218"/>
          </a:xfrm>
          <a:prstGeom prst="rect">
            <a:avLst/>
          </a:prstGeom>
        </p:spPr>
        <p:txBody>
          <a:bodyPr>
            <a:spAutoFit/>
          </a:bodyPr>
          <a:lstStyle/>
          <a:p>
            <a:r>
              <a:rPr lang="en-US" sz="3200" b="1" dirty="0">
                <a:solidFill>
                  <a:srgbClr val="002060"/>
                </a:solidFill>
                <a:latin typeface="DejaVu Serif"/>
              </a:rPr>
              <a:t>4.2 Actuator Selection</a:t>
            </a:r>
            <a:r>
              <a:rPr lang="en-US" sz="3200" dirty="0">
                <a:solidFill>
                  <a:srgbClr val="002060"/>
                </a:solidFill>
                <a:latin typeface="DejaVu Serif"/>
              </a:rPr>
              <a:t> </a:t>
            </a:r>
            <a:br>
              <a:rPr lang="en-US" sz="3200" dirty="0">
                <a:solidFill>
                  <a:srgbClr val="002060"/>
                </a:solidFill>
                <a:latin typeface="DejaVu Serif"/>
              </a:rPr>
            </a:br>
            <a:endParaRPr lang="en-US" sz="3200" dirty="0">
              <a:solidFill>
                <a:srgbClr val="002060"/>
              </a:solidFill>
              <a:latin typeface="DejaVu Serif"/>
            </a:endParaRPr>
          </a:p>
        </p:txBody>
      </p:sp>
      <p:pic>
        <p:nvPicPr>
          <p:cNvPr id="5" name="Picture 4"/>
          <p:cNvPicPr>
            <a:picLocks noChangeAspect="1"/>
          </p:cNvPicPr>
          <p:nvPr/>
        </p:nvPicPr>
        <p:blipFill>
          <a:blip r:embed="rId2">
            <a:grayscl/>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1166812" y="571830"/>
            <a:ext cx="9858375" cy="3362325"/>
          </a:xfrm>
          <a:prstGeom prst="rect">
            <a:avLst/>
          </a:prstGeom>
        </p:spPr>
      </p:pic>
      <p:pic>
        <p:nvPicPr>
          <p:cNvPr id="6" name="Picture 5"/>
          <p:cNvPicPr>
            <a:picLocks noChangeAspect="1"/>
          </p:cNvPicPr>
          <p:nvPr/>
        </p:nvPicPr>
        <p:blipFill>
          <a:blip r:embed="rId4">
            <a:grayscl/>
          </a:blip>
          <a:stretch>
            <a:fillRect/>
          </a:stretch>
        </p:blipFill>
        <p:spPr>
          <a:xfrm>
            <a:off x="1166812" y="3934155"/>
            <a:ext cx="9858375" cy="2205568"/>
          </a:xfrm>
          <a:prstGeom prst="rect">
            <a:avLst/>
          </a:prstGeom>
        </p:spPr>
      </p:pic>
    </p:spTree>
    <p:extLst>
      <p:ext uri="{BB962C8B-B14F-4D97-AF65-F5344CB8AC3E}">
        <p14:creationId xmlns:p14="http://schemas.microsoft.com/office/powerpoint/2010/main" val="40389000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FBB041-6885-47CC-90D1-8D5BBC0F9E4C}"/>
              </a:ext>
            </a:extLst>
          </p:cNvPr>
          <p:cNvSpPr>
            <a:spLocks noGrp="1"/>
          </p:cNvSpPr>
          <p:nvPr>
            <p:ph type="sldNum" sz="quarter" idx="12"/>
          </p:nvPr>
        </p:nvSpPr>
        <p:spPr/>
        <p:txBody>
          <a:bodyPr/>
          <a:lstStyle/>
          <a:p>
            <a:fld id="{6D22F896-40B5-4ADD-8801-0D06FADFA095}" type="slidenum">
              <a:rPr lang="en-US" smtClean="0"/>
              <a:t>50</a:t>
            </a:fld>
            <a:endParaRPr lang="en-US" dirty="0"/>
          </a:p>
        </p:txBody>
      </p:sp>
      <p:pic>
        <p:nvPicPr>
          <p:cNvPr id="4" name="Picture 3">
            <a:extLst>
              <a:ext uri="{FF2B5EF4-FFF2-40B4-BE49-F238E27FC236}">
                <a16:creationId xmlns:a16="http://schemas.microsoft.com/office/drawing/2014/main" id="{D825B1F5-E7FF-4A50-B73B-F6E2D5257A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85071" y="1485629"/>
            <a:ext cx="10621857" cy="3886742"/>
          </a:xfrm>
          <a:prstGeom prst="rect">
            <a:avLst/>
          </a:prstGeom>
        </p:spPr>
      </p:pic>
      <p:pic>
        <p:nvPicPr>
          <p:cNvPr id="7" name="Picture 6">
            <a:extLst>
              <a:ext uri="{FF2B5EF4-FFF2-40B4-BE49-F238E27FC236}">
                <a16:creationId xmlns:a16="http://schemas.microsoft.com/office/drawing/2014/main" id="{E65551DF-31BD-4B99-9F21-2FE513083B1F}"/>
              </a:ext>
            </a:extLst>
          </p:cNvPr>
          <p:cNvPicPr>
            <a:picLocks noChangeAspect="1"/>
          </p:cNvPicPr>
          <p:nvPr/>
        </p:nvPicPr>
        <p:blipFill>
          <a:blip r:embed="rId4"/>
          <a:stretch>
            <a:fillRect/>
          </a:stretch>
        </p:blipFill>
        <p:spPr>
          <a:xfrm>
            <a:off x="5597236" y="1972606"/>
            <a:ext cx="6543809" cy="2794460"/>
          </a:xfrm>
          <a:prstGeom prst="rect">
            <a:avLst/>
          </a:prstGeom>
        </p:spPr>
      </p:pic>
    </p:spTree>
    <p:extLst>
      <p:ext uri="{BB962C8B-B14F-4D97-AF65-F5344CB8AC3E}">
        <p14:creationId xmlns:p14="http://schemas.microsoft.com/office/powerpoint/2010/main" val="3022477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FBB041-6885-47CC-90D1-8D5BBC0F9E4C}"/>
              </a:ext>
            </a:extLst>
          </p:cNvPr>
          <p:cNvSpPr>
            <a:spLocks noGrp="1"/>
          </p:cNvSpPr>
          <p:nvPr>
            <p:ph type="sldNum" sz="quarter" idx="12"/>
          </p:nvPr>
        </p:nvSpPr>
        <p:spPr/>
        <p:txBody>
          <a:bodyPr/>
          <a:lstStyle/>
          <a:p>
            <a:fld id="{6D22F896-40B5-4ADD-8801-0D06FADFA095}" type="slidenum">
              <a:rPr lang="en-US" smtClean="0"/>
              <a:t>51</a:t>
            </a:fld>
            <a:endParaRPr lang="en-US" dirty="0"/>
          </a:p>
        </p:txBody>
      </p:sp>
      <p:pic>
        <p:nvPicPr>
          <p:cNvPr id="3" name="Picture 2">
            <a:extLst>
              <a:ext uri="{FF2B5EF4-FFF2-40B4-BE49-F238E27FC236}">
                <a16:creationId xmlns:a16="http://schemas.microsoft.com/office/drawing/2014/main" id="{9EE0BC0F-5FCA-45EF-AB76-65772F48AA8D}"/>
              </a:ext>
            </a:extLst>
          </p:cNvPr>
          <p:cNvPicPr>
            <a:picLocks noChangeAspect="1"/>
          </p:cNvPicPr>
          <p:nvPr/>
        </p:nvPicPr>
        <p:blipFill>
          <a:blip r:embed="rId3"/>
          <a:stretch>
            <a:fillRect/>
          </a:stretch>
        </p:blipFill>
        <p:spPr>
          <a:xfrm>
            <a:off x="7118828" y="203906"/>
            <a:ext cx="4667696" cy="1651527"/>
          </a:xfrm>
          <a:prstGeom prst="rect">
            <a:avLst/>
          </a:prstGeom>
        </p:spPr>
      </p:pic>
      <p:pic>
        <p:nvPicPr>
          <p:cNvPr id="5" name="Picture 4">
            <a:extLst>
              <a:ext uri="{FF2B5EF4-FFF2-40B4-BE49-F238E27FC236}">
                <a16:creationId xmlns:a16="http://schemas.microsoft.com/office/drawing/2014/main" id="{5A5AA722-8D7E-4AF7-97EA-CA94078E1C5A}"/>
              </a:ext>
            </a:extLst>
          </p:cNvPr>
          <p:cNvPicPr>
            <a:picLocks noChangeAspect="1"/>
          </p:cNvPicPr>
          <p:nvPr/>
        </p:nvPicPr>
        <p:blipFill>
          <a:blip r:embed="rId4"/>
          <a:stretch>
            <a:fillRect/>
          </a:stretch>
        </p:blipFill>
        <p:spPr>
          <a:xfrm>
            <a:off x="595798" y="1029669"/>
            <a:ext cx="4477375" cy="2229161"/>
          </a:xfrm>
          <a:prstGeom prst="rect">
            <a:avLst/>
          </a:prstGeom>
        </p:spPr>
      </p:pic>
      <p:pic>
        <p:nvPicPr>
          <p:cNvPr id="7" name="Picture 6">
            <a:extLst>
              <a:ext uri="{FF2B5EF4-FFF2-40B4-BE49-F238E27FC236}">
                <a16:creationId xmlns:a16="http://schemas.microsoft.com/office/drawing/2014/main" id="{51B5A468-8340-4384-B099-4647E8AF3BD5}"/>
              </a:ext>
            </a:extLst>
          </p:cNvPr>
          <p:cNvPicPr>
            <a:picLocks noChangeAspect="1"/>
          </p:cNvPicPr>
          <p:nvPr/>
        </p:nvPicPr>
        <p:blipFill>
          <a:blip r:embed="rId5"/>
          <a:stretch>
            <a:fillRect/>
          </a:stretch>
        </p:blipFill>
        <p:spPr>
          <a:xfrm>
            <a:off x="1703485" y="3290709"/>
            <a:ext cx="2211568" cy="2830807"/>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385D404-84FA-443B-9B90-32C0BDCB21C0}"/>
                  </a:ext>
                </a:extLst>
              </p:cNvPr>
              <p:cNvSpPr txBox="1"/>
              <p:nvPr/>
            </p:nvSpPr>
            <p:spPr>
              <a:xfrm>
                <a:off x="756117" y="328473"/>
                <a:ext cx="2447786" cy="492443"/>
              </a:xfrm>
              <a:prstGeom prst="rect">
                <a:avLst/>
              </a:prstGeom>
              <a:noFill/>
            </p:spPr>
            <p:txBody>
              <a:bodyPr wrap="none" lIns="0" tIns="0" rIns="0" bIns="0" rtlCol="0">
                <a:spAutoFit/>
              </a:bodyPr>
              <a:lstStyle/>
              <a:p>
                <a14:m>
                  <m:oMath xmlns:m="http://schemas.openxmlformats.org/officeDocument/2006/math">
                    <m:r>
                      <m:rPr>
                        <m:sty m:val="p"/>
                      </m:rPr>
                      <a:rPr lang="en-US" sz="3200" b="1" dirty="0">
                        <a:solidFill>
                          <a:srgbClr val="FF0000"/>
                        </a:solidFill>
                        <a:latin typeface="Cambria Math" panose="02040503050406030204" pitchFamily="18" charset="0"/>
                        <a:cs typeface="Simple Bold Jut Out" panose="02010401010101010101" pitchFamily="2" charset="-78"/>
                      </a:rPr>
                      <m:t>C</m:t>
                    </m:r>
                    <m:r>
                      <m:rPr>
                        <m:nor/>
                      </m:rPr>
                      <a:rPr lang="en-US" sz="3200" b="1" dirty="0">
                        <a:solidFill>
                          <a:srgbClr val="FF0000"/>
                        </a:solidFill>
                        <a:latin typeface="Simplified Arial"/>
                        <a:cs typeface="Simple Bold Jut Out" panose="02010401010101010101" pitchFamily="2" charset="-78"/>
                      </a:rPr>
                      <m:t>onveyor</m:t>
                    </m:r>
                  </m:oMath>
                </a14:m>
                <a:r>
                  <a:rPr lang="en-US" sz="3200" b="1" dirty="0">
                    <a:solidFill>
                      <a:srgbClr val="FF0000"/>
                    </a:solidFill>
                    <a:latin typeface="Simplified Arial"/>
                    <a:cs typeface="Simple Bold Jut Out" panose="02010401010101010101" pitchFamily="2" charset="-78"/>
                  </a:rPr>
                  <a:t> Side</a:t>
                </a:r>
              </a:p>
            </p:txBody>
          </p:sp>
        </mc:Choice>
        <mc:Fallback xmlns="">
          <p:sp>
            <p:nvSpPr>
              <p:cNvPr id="8" name="TextBox 7">
                <a:extLst>
                  <a:ext uri="{FF2B5EF4-FFF2-40B4-BE49-F238E27FC236}">
                    <a16:creationId xmlns:a16="http://schemas.microsoft.com/office/drawing/2014/main" id="{B385D404-84FA-443B-9B90-32C0BDCB21C0}"/>
                  </a:ext>
                </a:extLst>
              </p:cNvPr>
              <p:cNvSpPr txBox="1">
                <a:spLocks noRot="1" noChangeAspect="1" noMove="1" noResize="1" noEditPoints="1" noAdjustHandles="1" noChangeArrowheads="1" noChangeShapeType="1" noTextEdit="1"/>
              </p:cNvSpPr>
              <p:nvPr/>
            </p:nvSpPr>
            <p:spPr>
              <a:xfrm>
                <a:off x="756117" y="328473"/>
                <a:ext cx="2447786" cy="492443"/>
              </a:xfrm>
              <a:prstGeom prst="rect">
                <a:avLst/>
              </a:prstGeom>
              <a:blipFill>
                <a:blip r:embed="rId6"/>
                <a:stretch>
                  <a:fillRect t="-24691" r="-9204" b="-493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5D4D139-DD9C-40E0-9973-CCF3BD07ECFB}"/>
                  </a:ext>
                </a:extLst>
              </p:cNvPr>
              <p:cNvSpPr txBox="1"/>
              <p:nvPr/>
            </p:nvSpPr>
            <p:spPr>
              <a:xfrm>
                <a:off x="3488924" y="5560935"/>
                <a:ext cx="2132443" cy="525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4</m:t>
                          </m:r>
                          <m:r>
                            <a:rPr lang="en-US" b="0" i="1" smtClean="0">
                              <a:latin typeface="Cambria Math" panose="02040503050406030204" pitchFamily="18" charset="0"/>
                            </a:rPr>
                            <m:t>.</m:t>
                          </m:r>
                          <m:r>
                            <a:rPr lang="en-US" b="0" i="1" smtClean="0">
                              <a:latin typeface="Cambria Math" panose="02040503050406030204" pitchFamily="18" charset="0"/>
                            </a:rPr>
                            <m:t>5</m:t>
                          </m:r>
                          <m:r>
                            <a:rPr lang="en-US" b="0" i="1" smtClean="0">
                              <a:latin typeface="Cambria Math" panose="02040503050406030204" pitchFamily="18" charset="0"/>
                            </a:rPr>
                            <m:t>∗</m:t>
                          </m:r>
                          <m:r>
                            <a:rPr lang="en-US" b="0" i="1" smtClean="0">
                              <a:latin typeface="Cambria Math" panose="02040503050406030204" pitchFamily="18" charset="0"/>
                            </a:rPr>
                            <m:t>1</m:t>
                          </m:r>
                        </m:num>
                        <m:den>
                          <m:sSup>
                            <m:sSupPr>
                              <m:ctrlPr>
                                <a:rPr lang="en-US" b="0" i="1" smtClean="0">
                                  <a:latin typeface="Cambria Math" panose="02040503050406030204" pitchFamily="18" charset="0"/>
                                </a:rPr>
                              </m:ctrlPr>
                            </m:sSupPr>
                            <m:e>
                              <m:r>
                                <a:rPr lang="en-US" b="0" i="1" smtClean="0">
                                  <a:latin typeface="Cambria Math" panose="02040503050406030204" pitchFamily="18" charset="0"/>
                                </a:rPr>
                                <m:t>3</m:t>
                              </m:r>
                            </m:e>
                            <m:sup>
                              <m:r>
                                <a:rPr lang="en-US" b="0" i="1" smtClean="0">
                                  <a:latin typeface="Cambria Math" panose="02040503050406030204" pitchFamily="18" charset="0"/>
                                </a:rPr>
                                <m:t>2</m:t>
                              </m:r>
                            </m:sup>
                          </m:sSup>
                        </m:den>
                      </m:f>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5</m:t>
                      </m:r>
                      <m:r>
                        <a:rPr lang="en-US" b="0" i="1" smtClean="0">
                          <a:latin typeface="Cambria Math" panose="02040503050406030204" pitchFamily="18" charset="0"/>
                        </a:rPr>
                        <m:t> </m:t>
                      </m:r>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𝑚</m:t>
                          </m:r>
                          <m:r>
                            <a:rPr lang="en-US" b="0" i="1" dirty="0" smtClean="0">
                              <a:latin typeface="Cambria Math" panose="02040503050406030204" pitchFamily="18" charset="0"/>
                            </a:rPr>
                            <m:t>/</m:t>
                          </m:r>
                          <m:r>
                            <a:rPr lang="en-US" b="0" i="1" dirty="0" smtClean="0">
                              <a:latin typeface="Cambria Math" panose="02040503050406030204" pitchFamily="18" charset="0"/>
                            </a:rPr>
                            <m:t>𝑠</m:t>
                          </m:r>
                        </m:e>
                        <m:sup>
                          <m:r>
                            <a:rPr lang="en-US" b="0" i="1" dirty="0" smtClean="0">
                              <a:latin typeface="Cambria Math" panose="02040503050406030204" pitchFamily="18" charset="0"/>
                            </a:rPr>
                            <m:t>2</m:t>
                          </m:r>
                        </m:sup>
                      </m:sSup>
                    </m:oMath>
                  </m:oMathPara>
                </a14:m>
                <a:endParaRPr lang="en-US" dirty="0"/>
              </a:p>
            </p:txBody>
          </p:sp>
        </mc:Choice>
        <mc:Fallback xmlns="">
          <p:sp>
            <p:nvSpPr>
              <p:cNvPr id="9" name="TextBox 8">
                <a:extLst>
                  <a:ext uri="{FF2B5EF4-FFF2-40B4-BE49-F238E27FC236}">
                    <a16:creationId xmlns:a16="http://schemas.microsoft.com/office/drawing/2014/main" id="{05D4D139-DD9C-40E0-9973-CCF3BD07ECFB}"/>
                  </a:ext>
                </a:extLst>
              </p:cNvPr>
              <p:cNvSpPr txBox="1">
                <a:spLocks noRot="1" noChangeAspect="1" noMove="1" noResize="1" noEditPoints="1" noAdjustHandles="1" noChangeArrowheads="1" noChangeShapeType="1" noTextEdit="1"/>
              </p:cNvSpPr>
              <p:nvPr/>
            </p:nvSpPr>
            <p:spPr>
              <a:xfrm>
                <a:off x="3488924" y="5560935"/>
                <a:ext cx="2132443" cy="525978"/>
              </a:xfrm>
              <a:prstGeom prst="rect">
                <a:avLst/>
              </a:prstGeom>
              <a:blipFill>
                <a:blip r:embed="rId7"/>
                <a:stretch>
                  <a:fillRect/>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AB80BC1-21D8-4211-A64E-25F6F7D2ACED}"/>
              </a:ext>
            </a:extLst>
          </p:cNvPr>
          <p:cNvPicPr>
            <a:picLocks noChangeAspect="1"/>
          </p:cNvPicPr>
          <p:nvPr/>
        </p:nvPicPr>
        <p:blipFill>
          <a:blip r:embed="rId8"/>
          <a:stretch>
            <a:fillRect/>
          </a:stretch>
        </p:blipFill>
        <p:spPr>
          <a:xfrm>
            <a:off x="7507981" y="3887987"/>
            <a:ext cx="4427188" cy="2229161"/>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EE4C4CE-198D-4771-BB97-76BDFC91D093}"/>
                  </a:ext>
                </a:extLst>
              </p:cNvPr>
              <p:cNvSpPr txBox="1"/>
              <p:nvPr/>
            </p:nvSpPr>
            <p:spPr>
              <a:xfrm>
                <a:off x="3675731" y="4429113"/>
                <a:ext cx="2107372"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m:t>
                      </m:r>
                      <m:r>
                        <a:rPr lang="en-US" b="0" i="1" smtClean="0">
                          <a:latin typeface="Cambria Math" panose="02040503050406030204" pitchFamily="18" charset="0"/>
                        </a:rPr>
                        <m:t>5</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3</m:t>
                              </m:r>
                            </m:den>
                          </m:f>
                        </m:e>
                      </m:d>
                      <m:r>
                        <a:rPr lang="en-US" b="0" i="1" smtClean="0">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5</m:t>
                      </m:r>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m:oMathPara>
                </a14:m>
                <a:endParaRPr lang="en-US" dirty="0"/>
              </a:p>
            </p:txBody>
          </p:sp>
        </mc:Choice>
        <mc:Fallback xmlns="">
          <p:sp>
            <p:nvSpPr>
              <p:cNvPr id="14" name="TextBox 13">
                <a:extLst>
                  <a:ext uri="{FF2B5EF4-FFF2-40B4-BE49-F238E27FC236}">
                    <a16:creationId xmlns:a16="http://schemas.microsoft.com/office/drawing/2014/main" id="{1EE4C4CE-198D-4771-BB97-76BDFC91D093}"/>
                  </a:ext>
                </a:extLst>
              </p:cNvPr>
              <p:cNvSpPr txBox="1">
                <a:spLocks noRot="1" noChangeAspect="1" noMove="1" noResize="1" noEditPoints="1" noAdjustHandles="1" noChangeArrowheads="1" noChangeShapeType="1" noTextEdit="1"/>
              </p:cNvSpPr>
              <p:nvPr/>
            </p:nvSpPr>
            <p:spPr>
              <a:xfrm>
                <a:off x="3675731" y="4429113"/>
                <a:ext cx="2107372" cy="622350"/>
              </a:xfrm>
              <a:prstGeom prst="rect">
                <a:avLst/>
              </a:prstGeom>
              <a:blipFill>
                <a:blip r:embed="rId9"/>
                <a:stretch>
                  <a:fillRect/>
                </a:stretch>
              </a:blipFill>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EA72704A-4EFC-49F7-80C6-0D1969683A7A}"/>
              </a:ext>
            </a:extLst>
          </p:cNvPr>
          <p:cNvGraphicFramePr>
            <a:graphicFrameLocks noChangeAspect="1"/>
          </p:cNvGraphicFramePr>
          <p:nvPr>
            <p:extLst>
              <p:ext uri="{D42A27DB-BD31-4B8C-83A1-F6EECF244321}">
                <p14:modId xmlns:p14="http://schemas.microsoft.com/office/powerpoint/2010/main" val="3224708650"/>
              </p:ext>
            </p:extLst>
          </p:nvPr>
        </p:nvGraphicFramePr>
        <p:xfrm>
          <a:off x="7486994" y="2033510"/>
          <a:ext cx="4448175" cy="1676400"/>
        </p:xfrm>
        <a:graphic>
          <a:graphicData uri="http://schemas.openxmlformats.org/presentationml/2006/ole">
            <mc:AlternateContent xmlns:mc="http://schemas.openxmlformats.org/markup-compatibility/2006">
              <mc:Choice xmlns:v="urn:schemas-microsoft-com:vml" Requires="v">
                <p:oleObj spid="_x0000_s4106" name="Bitmap Image" r:id="rId10" imgW="4448160" imgH="1676520" progId="Paint.Picture">
                  <p:embed/>
                </p:oleObj>
              </mc:Choice>
              <mc:Fallback>
                <p:oleObj name="Bitmap Image" r:id="rId10" imgW="4448160" imgH="1676520" progId="Paint.Picture">
                  <p:embed/>
                  <p:pic>
                    <p:nvPicPr>
                      <p:cNvPr id="0" name=""/>
                      <p:cNvPicPr/>
                      <p:nvPr/>
                    </p:nvPicPr>
                    <p:blipFill>
                      <a:blip r:embed="rId11"/>
                      <a:stretch>
                        <a:fillRect/>
                      </a:stretch>
                    </p:blipFill>
                    <p:spPr>
                      <a:xfrm>
                        <a:off x="7486994" y="2033510"/>
                        <a:ext cx="4448175" cy="16764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DF8F9EF-F60B-406A-878E-020BFC8F7666}"/>
                  </a:ext>
                </a:extLst>
              </p:cNvPr>
              <p:cNvSpPr txBox="1"/>
              <p:nvPr/>
            </p:nvSpPr>
            <p:spPr>
              <a:xfrm>
                <a:off x="7025329" y="3429000"/>
                <a:ext cx="461665" cy="2408755"/>
              </a:xfrm>
              <a:prstGeom prst="rect">
                <a:avLst/>
              </a:prstGeom>
              <a:noFill/>
            </p:spPr>
            <p:txBody>
              <a:bodyPr vert="vert270" wrap="square" rtlCol="0">
                <a:spAutoFit/>
              </a:bodyPr>
              <a:lstStyle/>
              <a:p>
                <a:r>
                  <a:rPr lang="en-US" dirty="0"/>
                  <a:t>Acceleration </a:t>
                </a:r>
                <a14:m>
                  <m:oMath xmlns:m="http://schemas.openxmlformats.org/officeDocument/2006/math">
                    <m:r>
                      <a:rPr lang="en-US" b="0" i="1" dirty="0" smtClean="0">
                        <a:latin typeface="Cambria Math" panose="02040503050406030204" pitchFamily="18" charset="0"/>
                      </a:rPr>
                      <m:t>𝑚</m:t>
                    </m:r>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𝑠</m:t>
                        </m:r>
                      </m:e>
                      <m:sup>
                        <m:r>
                          <a:rPr lang="en-US" b="0" i="1" dirty="0" smtClean="0">
                            <a:latin typeface="Cambria Math" panose="02040503050406030204" pitchFamily="18" charset="0"/>
                          </a:rPr>
                          <m:t>2</m:t>
                        </m:r>
                      </m:sup>
                    </m:sSup>
                  </m:oMath>
                </a14:m>
                <a:endParaRPr lang="en-US" dirty="0"/>
              </a:p>
            </p:txBody>
          </p:sp>
        </mc:Choice>
        <mc:Fallback xmlns="">
          <p:sp>
            <p:nvSpPr>
              <p:cNvPr id="16" name="TextBox 15">
                <a:extLst>
                  <a:ext uri="{FF2B5EF4-FFF2-40B4-BE49-F238E27FC236}">
                    <a16:creationId xmlns:a16="http://schemas.microsoft.com/office/drawing/2014/main" id="{CDF8F9EF-F60B-406A-878E-020BFC8F7666}"/>
                  </a:ext>
                </a:extLst>
              </p:cNvPr>
              <p:cNvSpPr txBox="1">
                <a:spLocks noRot="1" noChangeAspect="1" noMove="1" noResize="1" noEditPoints="1" noAdjustHandles="1" noChangeArrowheads="1" noChangeShapeType="1" noTextEdit="1"/>
              </p:cNvSpPr>
              <p:nvPr/>
            </p:nvSpPr>
            <p:spPr>
              <a:xfrm>
                <a:off x="7025329" y="3429000"/>
                <a:ext cx="461665" cy="2408755"/>
              </a:xfrm>
              <a:prstGeom prst="rect">
                <a:avLst/>
              </a:prstGeom>
              <a:blipFill>
                <a:blip r:embed="rId12"/>
                <a:stretch>
                  <a:fillRect r="-10526" b="-4051"/>
                </a:stretch>
              </a:blipFill>
            </p:spPr>
            <p:txBody>
              <a:bodyPr/>
              <a:lstStyle/>
              <a:p>
                <a:r>
                  <a:rPr lang="en-US">
                    <a:noFill/>
                  </a:rPr>
                  <a:t> </a:t>
                </a:r>
              </a:p>
            </p:txBody>
          </p:sp>
        </mc:Fallback>
      </mc:AlternateContent>
    </p:spTree>
    <p:extLst>
      <p:ext uri="{BB962C8B-B14F-4D97-AF65-F5344CB8AC3E}">
        <p14:creationId xmlns:p14="http://schemas.microsoft.com/office/powerpoint/2010/main" val="15830408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EBC4032-011B-4CD5-8947-7D2C07946A8E}"/>
                  </a:ext>
                </a:extLst>
              </p:cNvPr>
              <p:cNvSpPr txBox="1"/>
              <p:nvPr/>
            </p:nvSpPr>
            <p:spPr>
              <a:xfrm>
                <a:off x="1298271" y="731725"/>
                <a:ext cx="6298261" cy="1444947"/>
              </a:xfrm>
              <a:prstGeom prst="rect">
                <a:avLst/>
              </a:prstGeom>
              <a:noFill/>
            </p:spPr>
            <p:txBody>
              <a:bodyPr wrap="square" rtlCol="0">
                <a:spAutoFit/>
              </a:bodyPr>
              <a:lstStyle/>
              <a:p>
                <a:r>
                  <a:rPr lang="en-US" sz="2722" b="1" dirty="0">
                    <a:latin typeface="Arabic Typesetting" panose="03020402040406030203" pitchFamily="66" charset="-78"/>
                    <a:cs typeface="Arabic Typesetting" panose="03020402040406030203" pitchFamily="66" charset="-78"/>
                  </a:rPr>
                  <a:t>Note: </a:t>
                </a:r>
                <a14:m>
                  <m:oMath xmlns:m="http://schemas.openxmlformats.org/officeDocument/2006/math">
                    <m:sSub>
                      <m:sSubPr>
                        <m:ctrlPr>
                          <a:rPr lang="en-US" sz="1633" b="1" i="1">
                            <a:latin typeface="Cambria Math" panose="02040503050406030204" pitchFamily="18" charset="0"/>
                            <a:cs typeface="Simple Bold Jut Out" panose="02010401010101010101" pitchFamily="2" charset="-78"/>
                          </a:rPr>
                        </m:ctrlPr>
                      </m:sSubPr>
                      <m:e>
                        <m:r>
                          <a:rPr lang="en-US" sz="1633" b="1" i="1">
                            <a:latin typeface="Cambria Math" panose="02040503050406030204" pitchFamily="18" charset="0"/>
                            <a:cs typeface="Simple Bold Jut Out" panose="02010401010101010101" pitchFamily="2" charset="-78"/>
                          </a:rPr>
                          <m:t>𝑵</m:t>
                        </m:r>
                      </m:e>
                      <m:sub>
                        <m:r>
                          <a:rPr lang="en-US" sz="1633" b="1" i="1">
                            <a:latin typeface="Cambria Math" panose="02040503050406030204" pitchFamily="18" charset="0"/>
                            <a:cs typeface="Simple Bold Jut Out" panose="02010401010101010101" pitchFamily="2" charset="-78"/>
                          </a:rPr>
                          <m:t>𝒐</m:t>
                        </m:r>
                      </m:sub>
                    </m:sSub>
                    <m:r>
                      <a:rPr lang="en-US" sz="1633" b="1" i="1">
                        <a:latin typeface="Cambria Math" panose="02040503050406030204" pitchFamily="18" charset="0"/>
                        <a:cs typeface="Simple Bold Jut Out" panose="02010401010101010101" pitchFamily="2" charset="-78"/>
                      </a:rPr>
                      <m:t>(</m:t>
                    </m:r>
                    <m:r>
                      <a:rPr lang="en-US" sz="1633" b="1" i="1">
                        <a:latin typeface="Cambria Math" panose="02040503050406030204" pitchFamily="18" charset="0"/>
                        <a:cs typeface="Simple Bold Jut Out" panose="02010401010101010101" pitchFamily="2" charset="-78"/>
                      </a:rPr>
                      <m:t>𝒅𝒓𝒊𝒗𝒆𝒏</m:t>
                    </m:r>
                    <m:r>
                      <a:rPr lang="en-US" sz="1633" b="1" i="1">
                        <a:latin typeface="Cambria Math" panose="02040503050406030204" pitchFamily="18" charset="0"/>
                        <a:cs typeface="Simple Bold Jut Out" panose="02010401010101010101" pitchFamily="2" charset="-78"/>
                      </a:rPr>
                      <m:t>)=</m:t>
                    </m:r>
                    <m:r>
                      <a:rPr lang="en-US" sz="1633" b="1" i="1" smtClean="0">
                        <a:latin typeface="Cambria Math" panose="02040503050406030204" pitchFamily="18" charset="0"/>
                        <a:cs typeface="Simple Bold Jut Out" panose="02010401010101010101" pitchFamily="2" charset="-78"/>
                      </a:rPr>
                      <m:t>𝟏𝟎</m:t>
                    </m:r>
                    <m:r>
                      <a:rPr lang="en-US" sz="1633" b="1" i="1">
                        <a:latin typeface="Cambria Math" panose="02040503050406030204" pitchFamily="18" charset="0"/>
                        <a:cs typeface="Simple Bold Jut Out" panose="02010401010101010101" pitchFamily="2" charset="-78"/>
                      </a:rPr>
                      <m:t>𝟎</m:t>
                    </m:r>
                  </m:oMath>
                </a14:m>
                <a:r>
                  <a:rPr lang="en-US" sz="1633" b="1" dirty="0">
                    <a:latin typeface="Arabic Typesetting" panose="03020402040406030203" pitchFamily="66" charset="-78"/>
                    <a:cs typeface="Arabic Typesetting" panose="03020402040406030203" pitchFamily="66" charset="-78"/>
                  </a:rPr>
                  <a:t> , </a:t>
                </a:r>
                <a14:m>
                  <m:oMath xmlns:m="http://schemas.openxmlformats.org/officeDocument/2006/math">
                    <m:sSub>
                      <m:sSubPr>
                        <m:ctrlPr>
                          <a:rPr lang="en-US" sz="1633" b="1" i="1">
                            <a:latin typeface="Cambria Math" panose="02040503050406030204" pitchFamily="18" charset="0"/>
                            <a:cs typeface="Simple Bold Jut Out" panose="02010401010101010101" pitchFamily="2" charset="-78"/>
                          </a:rPr>
                        </m:ctrlPr>
                      </m:sSubPr>
                      <m:e>
                        <m:r>
                          <a:rPr lang="en-US" sz="1633" b="1" i="1">
                            <a:latin typeface="Cambria Math" panose="02040503050406030204" pitchFamily="18" charset="0"/>
                            <a:cs typeface="Simple Bold Jut Out" panose="02010401010101010101" pitchFamily="2" charset="-78"/>
                          </a:rPr>
                          <m:t>𝑵</m:t>
                        </m:r>
                      </m:e>
                      <m:sub>
                        <m:r>
                          <a:rPr lang="en-US" sz="1633" b="1" i="1">
                            <a:latin typeface="Cambria Math" panose="02040503050406030204" pitchFamily="18" charset="0"/>
                            <a:cs typeface="Simple Bold Jut Out" panose="02010401010101010101" pitchFamily="2" charset="-78"/>
                          </a:rPr>
                          <m:t>𝒊</m:t>
                        </m:r>
                      </m:sub>
                    </m:sSub>
                    <m:r>
                      <a:rPr lang="en-US" sz="1633" b="1" i="1">
                        <a:latin typeface="Cambria Math" panose="02040503050406030204" pitchFamily="18" charset="0"/>
                        <a:cs typeface="Simple Bold Jut Out" panose="02010401010101010101" pitchFamily="2" charset="-78"/>
                      </a:rPr>
                      <m:t>(</m:t>
                    </m:r>
                    <m:r>
                      <a:rPr lang="en-US" sz="1633" b="1" i="1">
                        <a:latin typeface="Cambria Math" panose="02040503050406030204" pitchFamily="18" charset="0"/>
                        <a:cs typeface="Simple Bold Jut Out" panose="02010401010101010101" pitchFamily="2" charset="-78"/>
                      </a:rPr>
                      <m:t>𝒅𝒓𝒊𝒗𝒆𝒓</m:t>
                    </m:r>
                    <m:r>
                      <a:rPr lang="en-US" sz="1633" b="1" i="1">
                        <a:latin typeface="Cambria Math" panose="02040503050406030204" pitchFamily="18" charset="0"/>
                        <a:cs typeface="Simple Bold Jut Out" panose="02010401010101010101" pitchFamily="2" charset="-78"/>
                      </a:rPr>
                      <m:t>)=</m:t>
                    </m:r>
                    <m:r>
                      <a:rPr lang="en-US" sz="1633" b="1" i="1">
                        <a:latin typeface="Cambria Math" panose="02040503050406030204" pitchFamily="18" charset="0"/>
                        <a:cs typeface="Simple Bold Jut Out" panose="02010401010101010101" pitchFamily="2" charset="-78"/>
                      </a:rPr>
                      <m:t>𝟏𝟎</m:t>
                    </m:r>
                  </m:oMath>
                </a14:m>
                <a:endParaRPr lang="en-US" sz="1633" b="1" dirty="0">
                  <a:latin typeface="Arabic Typesetting" panose="03020402040406030203" pitchFamily="66" charset="-78"/>
                  <a:cs typeface="Arabic Typesetting" panose="03020402040406030203" pitchFamily="66" charset="-78"/>
                </a:endParaRPr>
              </a:p>
              <a:p>
                <a:pPr/>
                <a14:m>
                  <m:oMathPara xmlns:m="http://schemas.openxmlformats.org/officeDocument/2006/math">
                    <m:oMathParaPr>
                      <m:jc m:val="centerGroup"/>
                    </m:oMathParaPr>
                    <m:oMath xmlns:m="http://schemas.openxmlformats.org/officeDocument/2006/math">
                      <m:sSub>
                        <m:sSubPr>
                          <m:ctrlPr>
                            <a:rPr lang="en-US" sz="1633" b="1" i="1">
                              <a:latin typeface="Cambria Math" panose="02040503050406030204" pitchFamily="18" charset="0"/>
                              <a:cs typeface="Arabic Typesetting" panose="03020402040406030203" pitchFamily="66" charset="-78"/>
                            </a:rPr>
                          </m:ctrlPr>
                        </m:sSubPr>
                        <m:e>
                          <m:r>
                            <a:rPr lang="en-US" sz="1633" b="1" i="1">
                              <a:latin typeface="Cambria Math" panose="02040503050406030204" pitchFamily="18" charset="0"/>
                              <a:cs typeface="Arabic Typesetting" panose="03020402040406030203" pitchFamily="66" charset="-78"/>
                            </a:rPr>
                            <m:t>𝒓</m:t>
                          </m:r>
                        </m:e>
                        <m:sub>
                          <m:r>
                            <a:rPr lang="en-US" sz="1633" b="1" i="1">
                              <a:latin typeface="Cambria Math" panose="02040503050406030204" pitchFamily="18" charset="0"/>
                              <a:cs typeface="Arabic Typesetting" panose="03020402040406030203" pitchFamily="66" charset="-78"/>
                            </a:rPr>
                            <m:t>𝒈</m:t>
                          </m:r>
                        </m:sub>
                      </m:sSub>
                      <m:r>
                        <a:rPr lang="en-US" sz="1633" b="1" i="1">
                          <a:latin typeface="Cambria Math" panose="02040503050406030204" pitchFamily="18" charset="0"/>
                          <a:cs typeface="Arabic Typesetting" panose="03020402040406030203" pitchFamily="66" charset="-78"/>
                        </a:rPr>
                        <m:t>=</m:t>
                      </m:r>
                      <m:f>
                        <m:fPr>
                          <m:ctrlPr>
                            <a:rPr lang="en-US" sz="1633" b="1" i="1">
                              <a:latin typeface="Cambria Math" panose="02040503050406030204" pitchFamily="18" charset="0"/>
                              <a:cs typeface="Arabic Typesetting" panose="03020402040406030203" pitchFamily="66" charset="-78"/>
                            </a:rPr>
                          </m:ctrlPr>
                        </m:fPr>
                        <m:num>
                          <m:sSub>
                            <m:sSubPr>
                              <m:ctrlPr>
                                <a:rPr lang="en-US" sz="1633" b="1" i="1">
                                  <a:latin typeface="Cambria Math" panose="02040503050406030204" pitchFamily="18" charset="0"/>
                                  <a:cs typeface="Simple Bold Jut Out" panose="02010401010101010101" pitchFamily="2" charset="-78"/>
                                </a:rPr>
                              </m:ctrlPr>
                            </m:sSubPr>
                            <m:e>
                              <m:r>
                                <a:rPr lang="en-US" sz="1633" b="1" i="1">
                                  <a:latin typeface="Cambria Math" panose="02040503050406030204" pitchFamily="18" charset="0"/>
                                  <a:cs typeface="Simple Bold Jut Out" panose="02010401010101010101" pitchFamily="2" charset="-78"/>
                                </a:rPr>
                                <m:t>𝑵</m:t>
                              </m:r>
                            </m:e>
                            <m:sub>
                              <m:r>
                                <a:rPr lang="en-US" sz="1633" b="1" i="1">
                                  <a:latin typeface="Cambria Math" panose="02040503050406030204" pitchFamily="18" charset="0"/>
                                  <a:cs typeface="Simple Bold Jut Out" panose="02010401010101010101" pitchFamily="2" charset="-78"/>
                                </a:rPr>
                                <m:t>𝒐</m:t>
                              </m:r>
                            </m:sub>
                          </m:sSub>
                        </m:num>
                        <m:den>
                          <m:sSub>
                            <m:sSubPr>
                              <m:ctrlPr>
                                <a:rPr lang="en-US" sz="1633" b="1" i="1">
                                  <a:latin typeface="Cambria Math" panose="02040503050406030204" pitchFamily="18" charset="0"/>
                                  <a:cs typeface="Simple Bold Jut Out" panose="02010401010101010101" pitchFamily="2" charset="-78"/>
                                </a:rPr>
                              </m:ctrlPr>
                            </m:sSubPr>
                            <m:e>
                              <m:r>
                                <a:rPr lang="en-US" sz="1633" b="1" i="1">
                                  <a:latin typeface="Cambria Math" panose="02040503050406030204" pitchFamily="18" charset="0"/>
                                  <a:cs typeface="Simple Bold Jut Out" panose="02010401010101010101" pitchFamily="2" charset="-78"/>
                                </a:rPr>
                                <m:t>𝑵</m:t>
                              </m:r>
                            </m:e>
                            <m:sub>
                              <m:r>
                                <a:rPr lang="en-US" sz="1633" b="1" i="1">
                                  <a:latin typeface="Cambria Math" panose="02040503050406030204" pitchFamily="18" charset="0"/>
                                  <a:cs typeface="Simple Bold Jut Out" panose="02010401010101010101" pitchFamily="2" charset="-78"/>
                                </a:rPr>
                                <m:t>𝒊</m:t>
                              </m:r>
                            </m:sub>
                          </m:sSub>
                        </m:den>
                      </m:f>
                      <m:r>
                        <a:rPr lang="en-US" sz="1633" b="1" i="1">
                          <a:latin typeface="Cambria Math" panose="02040503050406030204" pitchFamily="18" charset="0"/>
                          <a:cs typeface="Arabic Typesetting" panose="03020402040406030203" pitchFamily="66" charset="-78"/>
                        </a:rPr>
                        <m:t>=</m:t>
                      </m:r>
                      <m:f>
                        <m:fPr>
                          <m:ctrlPr>
                            <a:rPr lang="en-US" sz="1633" b="1" i="1">
                              <a:latin typeface="Cambria Math" panose="02040503050406030204" pitchFamily="18" charset="0"/>
                              <a:cs typeface="Arabic Typesetting" panose="03020402040406030203" pitchFamily="66" charset="-78"/>
                            </a:rPr>
                          </m:ctrlPr>
                        </m:fPr>
                        <m:num>
                          <m:r>
                            <a:rPr lang="en-US" sz="1633" b="1" i="1" smtClean="0">
                              <a:latin typeface="Cambria Math" panose="02040503050406030204" pitchFamily="18" charset="0"/>
                              <a:cs typeface="Arabic Typesetting" panose="03020402040406030203" pitchFamily="66" charset="-78"/>
                            </a:rPr>
                            <m:t>𝟏𝟎</m:t>
                          </m:r>
                          <m:r>
                            <a:rPr lang="en-US" sz="1633" b="1" i="1">
                              <a:latin typeface="Cambria Math" panose="02040503050406030204" pitchFamily="18" charset="0"/>
                              <a:cs typeface="Arabic Typesetting" panose="03020402040406030203" pitchFamily="66" charset="-78"/>
                            </a:rPr>
                            <m:t>𝟎</m:t>
                          </m:r>
                        </m:num>
                        <m:den>
                          <m:r>
                            <a:rPr lang="en-US" sz="1633" b="1" i="1">
                              <a:latin typeface="Cambria Math" panose="02040503050406030204" pitchFamily="18" charset="0"/>
                              <a:cs typeface="Simple Bold Jut Out" panose="02010401010101010101" pitchFamily="2" charset="-78"/>
                            </a:rPr>
                            <m:t>𝟏𝟎</m:t>
                          </m:r>
                        </m:den>
                      </m:f>
                      <m:r>
                        <a:rPr lang="en-US" sz="1633" b="1" i="1">
                          <a:latin typeface="Cambria Math" panose="02040503050406030204" pitchFamily="18" charset="0"/>
                          <a:cs typeface="Arabic Typesetting" panose="03020402040406030203" pitchFamily="66" charset="-78"/>
                        </a:rPr>
                        <m:t>=</m:t>
                      </m:r>
                      <m:r>
                        <a:rPr lang="en-US" sz="1633" b="1" i="1" smtClean="0">
                          <a:latin typeface="Cambria Math" panose="02040503050406030204" pitchFamily="18" charset="0"/>
                          <a:cs typeface="Arabic Typesetting" panose="03020402040406030203" pitchFamily="66" charset="-78"/>
                        </a:rPr>
                        <m:t>𝟏𝟎</m:t>
                      </m:r>
                    </m:oMath>
                  </m:oMathPara>
                </a14:m>
                <a:endParaRPr lang="en-US" sz="1633" b="1" dirty="0">
                  <a:latin typeface="Arabic Typesetting" panose="03020402040406030203" pitchFamily="66" charset="-78"/>
                  <a:cs typeface="Arabic Typesetting" panose="03020402040406030203" pitchFamily="66" charset="-78"/>
                </a:endParaRPr>
              </a:p>
              <a:p>
                <a:endParaRPr lang="en-US" sz="2722" dirty="0">
                  <a:solidFill>
                    <a:srgbClr val="FF0000"/>
                  </a:solidFill>
                  <a:latin typeface="Arabic Typesetting" panose="03020402040406030203" pitchFamily="66" charset="-78"/>
                  <a:cs typeface="Arabic Typesetting" panose="03020402040406030203" pitchFamily="66" charset="-78"/>
                </a:endParaRPr>
              </a:p>
            </p:txBody>
          </p:sp>
        </mc:Choice>
        <mc:Fallback xmlns="">
          <p:sp>
            <p:nvSpPr>
              <p:cNvPr id="9" name="TextBox 8">
                <a:extLst>
                  <a:ext uri="{FF2B5EF4-FFF2-40B4-BE49-F238E27FC236}">
                    <a16:creationId xmlns:a16="http://schemas.microsoft.com/office/drawing/2014/main" id="{BEBC4032-011B-4CD5-8947-7D2C07946A8E}"/>
                  </a:ext>
                </a:extLst>
              </p:cNvPr>
              <p:cNvSpPr txBox="1">
                <a:spLocks noRot="1" noChangeAspect="1" noMove="1" noResize="1" noEditPoints="1" noAdjustHandles="1" noChangeArrowheads="1" noChangeShapeType="1" noTextEdit="1"/>
              </p:cNvSpPr>
              <p:nvPr/>
            </p:nvSpPr>
            <p:spPr>
              <a:xfrm>
                <a:off x="1298271" y="731725"/>
                <a:ext cx="6298261" cy="1444947"/>
              </a:xfrm>
              <a:prstGeom prst="rect">
                <a:avLst/>
              </a:prstGeom>
              <a:blipFill>
                <a:blip r:embed="rId3"/>
                <a:stretch>
                  <a:fillRect l="-1936" t="-42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AEC9B7E-92C3-41C3-A1EF-512F390E904A}"/>
                  </a:ext>
                </a:extLst>
              </p:cNvPr>
              <p:cNvSpPr txBox="1"/>
              <p:nvPr/>
            </p:nvSpPr>
            <p:spPr>
              <a:xfrm>
                <a:off x="1189609" y="1987465"/>
                <a:ext cx="6001304" cy="190468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But there is another ratio (r) between the linear position for the conveyor belt </a:t>
                </a:r>
                <a14:m>
                  <m:oMath xmlns:m="http://schemas.openxmlformats.org/officeDocument/2006/math">
                    <m:r>
                      <a:rPr lang="en-US" sz="2400" i="1" dirty="0">
                        <a:latin typeface="Cambria Math" panose="02040503050406030204" pitchFamily="18" charset="0"/>
                      </a:rPr>
                      <m:t>(</m:t>
                    </m:r>
                    <m:r>
                      <a:rPr lang="en-US" sz="2400" b="0" i="1" dirty="0" smtClean="0">
                        <a:latin typeface="Cambria Math" panose="02040503050406030204" pitchFamily="18" charset="0"/>
                      </a:rPr>
                      <m:t>𝑠</m:t>
                    </m:r>
                    <m:r>
                      <a:rPr lang="en-US" sz="2400" i="1" dirty="0">
                        <a:latin typeface="Cambria Math" panose="02040503050406030204" pitchFamily="18" charset="0"/>
                      </a:rPr>
                      <m:t>(</m:t>
                    </m:r>
                    <m:r>
                      <a:rPr lang="en-US" sz="2400" i="1" dirty="0">
                        <a:latin typeface="Cambria Math" panose="02040503050406030204" pitchFamily="18" charset="0"/>
                      </a:rPr>
                      <m:t>𝑡</m:t>
                    </m:r>
                    <m:r>
                      <a:rPr lang="en-US" sz="2400" i="1" dirty="0">
                        <a:latin typeface="Cambria Math" panose="02040503050406030204" pitchFamily="18" charset="0"/>
                      </a:rPr>
                      <m:t>)) </m:t>
                    </m:r>
                  </m:oMath>
                </a14:m>
                <a:r>
                  <a:rPr lang="en-US" sz="2400" dirty="0">
                    <a:latin typeface="Arial" panose="020B0604020202020204" pitchFamily="34" charset="0"/>
                    <a:cs typeface="Arial" panose="020B0604020202020204" pitchFamily="34" charset="0"/>
                  </a:rPr>
                  <a:t>and the angular position of the LSS (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i="1">
                            <a:latin typeface="Cambria Math" panose="02040503050406030204" pitchFamily="18" charset="0"/>
                          </a:rPr>
                          <m:t>𝐿𝑆𝑆</m:t>
                        </m:r>
                      </m:sub>
                    </m:sSub>
                  </m:oMath>
                </a14:m>
                <a:r>
                  <a:rPr lang="en-US" sz="2400" dirty="0">
                    <a:latin typeface="Arial" panose="020B0604020202020204" pitchFamily="34" charset="0"/>
                    <a:cs typeface="Arial" panose="020B0604020202020204" pitchFamily="34" charset="0"/>
                  </a:rPr>
                  <a:t>)</a:t>
                </a:r>
              </a:p>
              <a:p>
                <a:pPr/>
                <a14:m>
                  <m:oMathPara xmlns:m="http://schemas.openxmlformats.org/officeDocument/2006/math">
                    <m:oMathParaPr>
                      <m:jc m:val="centerGroup"/>
                    </m:oMathParaPr>
                    <m:oMath xmlns:m="http://schemas.openxmlformats.org/officeDocument/2006/math">
                      <m:r>
                        <a:rPr lang="en-US" sz="2177" b="0" i="1" smtClean="0">
                          <a:latin typeface="Cambria Math" panose="02040503050406030204" pitchFamily="18" charset="0"/>
                        </a:rPr>
                        <m:t>𝑠</m:t>
                      </m:r>
                      <m:r>
                        <a:rPr lang="en-US" sz="2177" i="1">
                          <a:latin typeface="Cambria Math" panose="02040503050406030204" pitchFamily="18" charset="0"/>
                        </a:rPr>
                        <m:t>(</m:t>
                      </m:r>
                      <m:r>
                        <a:rPr lang="en-US" sz="2177" i="1">
                          <a:latin typeface="Cambria Math" panose="02040503050406030204" pitchFamily="18" charset="0"/>
                        </a:rPr>
                        <m:t>𝑡</m:t>
                      </m:r>
                      <m:r>
                        <a:rPr lang="en-US" sz="2177" i="1">
                          <a:latin typeface="Cambria Math" panose="02040503050406030204" pitchFamily="18" charset="0"/>
                        </a:rPr>
                        <m:t>)=</m:t>
                      </m:r>
                      <m:r>
                        <a:rPr lang="en-US" sz="2177" i="1">
                          <a:latin typeface="Cambria Math" panose="02040503050406030204" pitchFamily="18" charset="0"/>
                        </a:rPr>
                        <m:t>𝑟</m:t>
                      </m:r>
                      <m:r>
                        <a:rPr lang="en-US" sz="2177" i="1">
                          <a:latin typeface="Cambria Math" panose="02040503050406030204" pitchFamily="18" charset="0"/>
                        </a:rPr>
                        <m:t> </m:t>
                      </m:r>
                      <m:sSub>
                        <m:sSubPr>
                          <m:ctrlPr>
                            <a:rPr lang="en-US" sz="2177" i="1">
                              <a:latin typeface="Cambria Math" panose="02040503050406030204" pitchFamily="18" charset="0"/>
                            </a:rPr>
                          </m:ctrlPr>
                        </m:sSubPr>
                        <m:e>
                          <m:r>
                            <a:rPr lang="en-US" sz="2177" i="1">
                              <a:latin typeface="Cambria Math" panose="02040503050406030204" pitchFamily="18" charset="0"/>
                              <a:ea typeface="Cambria Math" panose="02040503050406030204" pitchFamily="18" charset="0"/>
                            </a:rPr>
                            <m:t>𝜃</m:t>
                          </m:r>
                        </m:e>
                        <m:sub>
                          <m:r>
                            <a:rPr lang="en-US" sz="2177" i="1">
                              <a:latin typeface="Cambria Math" panose="02040503050406030204" pitchFamily="18" charset="0"/>
                            </a:rPr>
                            <m:t>𝐿𝑆𝑆</m:t>
                          </m:r>
                        </m:sub>
                      </m:sSub>
                    </m:oMath>
                  </m:oMathPara>
                </a14:m>
                <a:endParaRPr lang="en-US" sz="2177" dirty="0"/>
              </a:p>
            </p:txBody>
          </p:sp>
        </mc:Choice>
        <mc:Fallback xmlns="">
          <p:sp>
            <p:nvSpPr>
              <p:cNvPr id="2" name="TextBox 1">
                <a:extLst>
                  <a:ext uri="{FF2B5EF4-FFF2-40B4-BE49-F238E27FC236}">
                    <a16:creationId xmlns:a16="http://schemas.microsoft.com/office/drawing/2014/main" id="{9AEC9B7E-92C3-41C3-A1EF-512F390E904A}"/>
                  </a:ext>
                </a:extLst>
              </p:cNvPr>
              <p:cNvSpPr txBox="1">
                <a:spLocks noRot="1" noChangeAspect="1" noMove="1" noResize="1" noEditPoints="1" noAdjustHandles="1" noChangeArrowheads="1" noChangeShapeType="1" noTextEdit="1"/>
              </p:cNvSpPr>
              <p:nvPr/>
            </p:nvSpPr>
            <p:spPr>
              <a:xfrm>
                <a:off x="1189609" y="1987465"/>
                <a:ext cx="6001304" cy="1904689"/>
              </a:xfrm>
              <a:prstGeom prst="rect">
                <a:avLst/>
              </a:prstGeom>
              <a:blipFill>
                <a:blip r:embed="rId4"/>
                <a:stretch>
                  <a:fillRect l="-1523" t="-2244" r="-1523" b="-3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6EC9F83-5718-4CBB-86D7-392964DEE0CE}"/>
                  </a:ext>
                </a:extLst>
              </p:cNvPr>
              <p:cNvSpPr txBox="1"/>
              <p:nvPr/>
            </p:nvSpPr>
            <p:spPr>
              <a:xfrm>
                <a:off x="1310740" y="4340024"/>
                <a:ext cx="6001304" cy="1598194"/>
              </a:xfrm>
              <a:prstGeom prst="rect">
                <a:avLst/>
              </a:prstGeom>
              <a:noFill/>
            </p:spPr>
            <p:txBody>
              <a:bodyPr wrap="square" rtlCol="0">
                <a:spAutoFit/>
              </a:bodyPr>
              <a:lstStyle/>
              <a:p>
                <a:pPr algn="ct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𝜃</m:t>
                        </m:r>
                      </m:e>
                      <m:sub>
                        <m:r>
                          <a:rPr lang="en-US" sz="2000" i="1">
                            <a:latin typeface="Cambria Math" panose="02040503050406030204" pitchFamily="18" charset="0"/>
                            <a:ea typeface="Cambria Math" panose="02040503050406030204" pitchFamily="18" charset="0"/>
                          </a:rPr>
                          <m:t>𝐻</m:t>
                        </m:r>
                        <m:r>
                          <a:rPr lang="en-US" sz="2000" i="1">
                            <a:latin typeface="Cambria Math" panose="02040503050406030204" pitchFamily="18" charset="0"/>
                          </a:rPr>
                          <m:t>𝑆𝑆</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𝑔</m:t>
                        </m:r>
                      </m:sub>
                    </m:sSub>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𝜃</m:t>
                        </m:r>
                      </m:e>
                      <m:sub>
                        <m:r>
                          <a:rPr lang="en-US" sz="2000" i="1">
                            <a:latin typeface="Cambria Math" panose="02040503050406030204" pitchFamily="18" charset="0"/>
                          </a:rPr>
                          <m:t>𝐿𝑆𝑆</m:t>
                        </m:r>
                      </m:sub>
                    </m:sSub>
                    <m:r>
                      <a:rPr lang="en-US" sz="2000" i="1">
                        <a:latin typeface="Cambria Math" panose="02040503050406030204" pitchFamily="18" charset="0"/>
                      </a:rPr>
                      <m:t>=</m:t>
                    </m:r>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𝑔</m:t>
                            </m:r>
                          </m:sub>
                        </m:sSub>
                        <m:r>
                          <a:rPr lang="en-US" sz="2000" i="1">
                            <a:latin typeface="Cambria Math" panose="02040503050406030204" pitchFamily="18" charset="0"/>
                          </a:rPr>
                          <m:t> </m:t>
                        </m:r>
                        <m:r>
                          <a:rPr lang="en-US" sz="2000" b="0" i="1" smtClean="0">
                            <a:latin typeface="Cambria Math" panose="02040503050406030204" pitchFamily="18" charset="0"/>
                          </a:rPr>
                          <m:t>𝑠</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num>
                      <m:den>
                        <m:r>
                          <a:rPr lang="en-US" sz="2000" i="1">
                            <a:latin typeface="Cambria Math" panose="02040503050406030204" pitchFamily="18" charset="0"/>
                          </a:rPr>
                          <m:t>𝑟</m:t>
                        </m:r>
                      </m:den>
                    </m:f>
                    <m:r>
                      <a:rPr lang="en-US" sz="2000" i="1">
                        <a:latin typeface="Cambria Math" panose="02040503050406030204" pitchFamily="18" charset="0"/>
                      </a:rPr>
                      <m:t>=</m:t>
                    </m:r>
                  </m:oMath>
                </a14:m>
                <a:r>
                  <a:rPr lang="en-US" sz="2000" dirty="0"/>
                  <a:t> </a:t>
                </a:r>
                <a14:m>
                  <m:oMath xmlns:m="http://schemas.openxmlformats.org/officeDocument/2006/math">
                    <m:f>
                      <m:fPr>
                        <m:ctrlPr>
                          <a:rPr lang="en-US" sz="2000" i="1">
                            <a:latin typeface="Cambria Math" panose="02040503050406030204" pitchFamily="18" charset="0"/>
                          </a:rPr>
                        </m:ctrlPr>
                      </m:fPr>
                      <m:num>
                        <m:r>
                          <a:rPr lang="en-US" sz="2000" b="0" i="1" smtClean="0">
                            <a:latin typeface="Cambria Math" panose="02040503050406030204" pitchFamily="18" charset="0"/>
                          </a:rPr>
                          <m:t>10</m:t>
                        </m:r>
                        <m:r>
                          <a:rPr lang="en-US" sz="2000" i="1">
                            <a:latin typeface="Cambria Math" panose="02040503050406030204" pitchFamily="18" charset="0"/>
                          </a:rPr>
                          <m:t> </m:t>
                        </m:r>
                        <m:r>
                          <a:rPr lang="en-US" sz="2000" b="0" i="1" smtClean="0">
                            <a:latin typeface="Cambria Math" panose="02040503050406030204" pitchFamily="18" charset="0"/>
                          </a:rPr>
                          <m:t>𝑠</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num>
                      <m:den>
                        <m:r>
                          <a:rPr lang="en-US" sz="2000" i="1">
                            <a:latin typeface="Cambria Math" panose="02040503050406030204" pitchFamily="18" charset="0"/>
                          </a:rPr>
                          <m:t>0.05</m:t>
                        </m:r>
                      </m:den>
                    </m:f>
                    <m:r>
                      <a:rPr lang="en-US" sz="2000">
                        <a:latin typeface="Cambria Math" panose="02040503050406030204" pitchFamily="18" charset="0"/>
                      </a:rPr>
                      <m:t>=</m:t>
                    </m:r>
                    <m:r>
                      <a:rPr lang="en-US" sz="2000" b="0" i="0" smtClean="0">
                        <a:latin typeface="Cambria Math" panose="02040503050406030204" pitchFamily="18" charset="0"/>
                      </a:rPr>
                      <m:t>200</m:t>
                    </m:r>
                    <m:r>
                      <a:rPr lang="en-US" sz="2000">
                        <a:latin typeface="Cambria Math" panose="02040503050406030204" pitchFamily="18" charset="0"/>
                      </a:rPr>
                      <m:t> </m:t>
                    </m:r>
                    <m:r>
                      <m:rPr>
                        <m:sty m:val="p"/>
                      </m:rPr>
                      <a:rPr lang="en-US" sz="2000" b="0" i="0" smtClean="0">
                        <a:latin typeface="Cambria Math" panose="02040503050406030204" pitchFamily="18" charset="0"/>
                      </a:rPr>
                      <m:t>s</m:t>
                    </m:r>
                    <m:d>
                      <m:dPr>
                        <m:ctrlPr>
                          <a:rPr lang="en-US" sz="2000" b="0" i="1" smtClean="0">
                            <a:latin typeface="Cambria Math" panose="02040503050406030204" pitchFamily="18" charset="0"/>
                          </a:rPr>
                        </m:ctrlPr>
                      </m:dPr>
                      <m:e>
                        <m:r>
                          <m:rPr>
                            <m:sty m:val="p"/>
                          </m:rPr>
                          <a:rPr lang="en-US" sz="2000">
                            <a:latin typeface="Cambria Math" panose="02040503050406030204" pitchFamily="18" charset="0"/>
                          </a:rPr>
                          <m:t>t</m:t>
                        </m:r>
                      </m:e>
                    </m:d>
                  </m:oMath>
                </a14:m>
                <a:endParaRPr lang="en-US" sz="2000" dirty="0"/>
              </a:p>
              <a:p>
                <a:pPr algn="ct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𝜃</m:t>
                              </m:r>
                            </m:e>
                          </m:acc>
                        </m:e>
                        <m:sub>
                          <m:r>
                            <a:rPr lang="en-US" sz="2000" i="1">
                              <a:latin typeface="Cambria Math" panose="02040503050406030204" pitchFamily="18" charset="0"/>
                              <a:ea typeface="Cambria Math" panose="02040503050406030204" pitchFamily="18" charset="0"/>
                            </a:rPr>
                            <m:t>𝐻</m:t>
                          </m:r>
                          <m:r>
                            <a:rPr lang="en-US" sz="2000" i="1">
                              <a:latin typeface="Cambria Math" panose="02040503050406030204" pitchFamily="18" charset="0"/>
                            </a:rPr>
                            <m:t>𝑆𝑆</m:t>
                          </m:r>
                        </m:sub>
                      </m:sSub>
                      <m:r>
                        <a:rPr lang="en-US" sz="2000">
                          <a:latin typeface="Cambria Math" panose="02040503050406030204" pitchFamily="18" charset="0"/>
                        </a:rPr>
                        <m:t>=</m:t>
                      </m:r>
                      <m:r>
                        <a:rPr lang="en-US" sz="2000" b="0" i="0" smtClean="0">
                          <a:latin typeface="Cambria Math" panose="02040503050406030204" pitchFamily="18" charset="0"/>
                        </a:rPr>
                        <m:t>200</m:t>
                      </m:r>
                      <m:r>
                        <a:rPr lang="en-US" sz="2000">
                          <a:latin typeface="Cambria Math" panose="02040503050406030204" pitchFamily="18" charset="0"/>
                        </a:rPr>
                        <m:t> </m:t>
                      </m:r>
                      <m:acc>
                        <m:accPr>
                          <m:chr m:val="̇"/>
                          <m:ctrlPr>
                            <a:rPr lang="en-US" sz="2000" i="1" smtClean="0">
                              <a:latin typeface="Cambria Math" panose="02040503050406030204" pitchFamily="18" charset="0"/>
                            </a:rPr>
                          </m:ctrlPr>
                        </m:accPr>
                        <m:e>
                          <m:r>
                            <m:rPr>
                              <m:sty m:val="p"/>
                            </m:rPr>
                            <a:rPr lang="en-US" sz="2000">
                              <a:latin typeface="Cambria Math" panose="02040503050406030204" pitchFamily="18" charset="0"/>
                            </a:rPr>
                            <m:t>s</m:t>
                          </m:r>
                        </m:e>
                      </m:acc>
                      <m:r>
                        <a:rPr lang="en-US" sz="2000" b="0" i="1" smtClean="0">
                          <a:latin typeface="Cambria Math" panose="02040503050406030204" pitchFamily="18" charset="0"/>
                        </a:rPr>
                        <m:t> </m:t>
                      </m:r>
                      <m:r>
                        <a:rPr lang="en-US" sz="2000">
                          <a:latin typeface="Cambria Math" panose="02040503050406030204" pitchFamily="18" charset="0"/>
                        </a:rPr>
                        <m:t>(</m:t>
                      </m:r>
                      <m:r>
                        <m:rPr>
                          <m:sty m:val="p"/>
                        </m:rPr>
                        <a:rPr lang="en-US" sz="2000">
                          <a:latin typeface="Cambria Math" panose="02040503050406030204" pitchFamily="18" charset="0"/>
                        </a:rPr>
                        <m:t>t</m:t>
                      </m:r>
                      <m:r>
                        <a:rPr lang="en-US" sz="2000">
                          <a:latin typeface="Cambria Math" panose="02040503050406030204" pitchFamily="18" charset="0"/>
                        </a:rPr>
                        <m:t>)</m:t>
                      </m:r>
                    </m:oMath>
                  </m:oMathPara>
                </a14:m>
                <a:endParaRPr lang="en-US" sz="2000" dirty="0"/>
              </a:p>
              <a:p>
                <a:pPr algn="ct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en-US" sz="2000" i="1" smtClean="0">
                                  <a:latin typeface="Cambria Math" panose="02040503050406030204" pitchFamily="18" charset="0"/>
                                  <a:ea typeface="Cambria Math" panose="02040503050406030204" pitchFamily="18" charset="0"/>
                                </a:rPr>
                                <m:t>𝜃</m:t>
                              </m:r>
                            </m:e>
                          </m:acc>
                        </m:e>
                        <m:sub>
                          <m:r>
                            <a:rPr lang="en-US" sz="2000" b="0" i="1" smtClean="0">
                              <a:latin typeface="Cambria Math" panose="02040503050406030204" pitchFamily="18" charset="0"/>
                            </a:rPr>
                            <m:t>𝐻𝑆𝑆</m:t>
                          </m:r>
                        </m:sub>
                      </m:sSub>
                      <m:r>
                        <a:rPr lang="en-US" sz="2000">
                          <a:latin typeface="Cambria Math" panose="02040503050406030204" pitchFamily="18" charset="0"/>
                        </a:rPr>
                        <m:t>=200</m:t>
                      </m:r>
                      <m:r>
                        <a:rPr lang="en-US" sz="2000" i="1">
                          <a:latin typeface="Cambria Math" panose="02040503050406030204" pitchFamily="18" charset="0"/>
                        </a:rPr>
                        <m:t> </m:t>
                      </m:r>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𝑠</m:t>
                          </m:r>
                        </m:e>
                      </m:acc>
                      <m:r>
                        <a:rPr lang="en-US" sz="2000">
                          <a:latin typeface="Cambria Math" panose="02040503050406030204" pitchFamily="18" charset="0"/>
                        </a:rPr>
                        <m:t>(</m:t>
                      </m:r>
                      <m:r>
                        <m:rPr>
                          <m:sty m:val="p"/>
                        </m:rPr>
                        <a:rPr lang="en-US" sz="2000">
                          <a:latin typeface="Cambria Math" panose="02040503050406030204" pitchFamily="18" charset="0"/>
                        </a:rPr>
                        <m:t>t</m:t>
                      </m:r>
                      <m:r>
                        <a:rPr lang="en-US" sz="2000">
                          <a:latin typeface="Cambria Math" panose="02040503050406030204" pitchFamily="18" charset="0"/>
                        </a:rPr>
                        <m:t>)</m:t>
                      </m:r>
                    </m:oMath>
                  </m:oMathPara>
                </a14:m>
                <a:endParaRPr lang="en-US" sz="2000" dirty="0"/>
              </a:p>
              <a:p>
                <a:endParaRPr lang="en-US" sz="2400" dirty="0"/>
              </a:p>
            </p:txBody>
          </p:sp>
        </mc:Choice>
        <mc:Fallback xmlns="">
          <p:sp>
            <p:nvSpPr>
              <p:cNvPr id="3" name="TextBox 2">
                <a:extLst>
                  <a:ext uri="{FF2B5EF4-FFF2-40B4-BE49-F238E27FC236}">
                    <a16:creationId xmlns:a16="http://schemas.microsoft.com/office/drawing/2014/main" id="{C6EC9F83-5718-4CBB-86D7-392964DEE0CE}"/>
                  </a:ext>
                </a:extLst>
              </p:cNvPr>
              <p:cNvSpPr txBox="1">
                <a:spLocks noRot="1" noChangeAspect="1" noMove="1" noResize="1" noEditPoints="1" noAdjustHandles="1" noChangeArrowheads="1" noChangeShapeType="1" noTextEdit="1"/>
              </p:cNvSpPr>
              <p:nvPr/>
            </p:nvSpPr>
            <p:spPr>
              <a:xfrm>
                <a:off x="1310740" y="4340024"/>
                <a:ext cx="6001304" cy="159819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8B465ED3-11AE-4820-A660-6DDCA410707E}"/>
                  </a:ext>
                </a:extLst>
              </p:cNvPr>
              <p:cNvSpPr txBox="1"/>
              <p:nvPr/>
            </p:nvSpPr>
            <p:spPr>
              <a:xfrm>
                <a:off x="6557024" y="850817"/>
                <a:ext cx="2012935" cy="68877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177" i="1">
                              <a:latin typeface="Cambria Math" panose="02040503050406030204" pitchFamily="18" charset="0"/>
                            </a:rPr>
                          </m:ctrlPr>
                        </m:fPr>
                        <m:num>
                          <m:sSub>
                            <m:sSubPr>
                              <m:ctrlPr>
                                <a:rPr lang="en-US" sz="2177" i="1">
                                  <a:latin typeface="Cambria Math" panose="02040503050406030204" pitchFamily="18" charset="0"/>
                                </a:rPr>
                              </m:ctrlPr>
                            </m:sSubPr>
                            <m:e>
                              <m:r>
                                <a:rPr lang="en-US" sz="2177" i="1">
                                  <a:latin typeface="Cambria Math" panose="02040503050406030204" pitchFamily="18" charset="0"/>
                                  <a:ea typeface="Cambria Math" panose="02040503050406030204" pitchFamily="18" charset="0"/>
                                </a:rPr>
                                <m:t>𝜃</m:t>
                              </m:r>
                            </m:e>
                            <m:sub>
                              <m:r>
                                <a:rPr lang="en-US" sz="2177" i="1">
                                  <a:latin typeface="Cambria Math" panose="02040503050406030204" pitchFamily="18" charset="0"/>
                                </a:rPr>
                                <m:t>𝐻𝑆𝑆</m:t>
                              </m:r>
                            </m:sub>
                          </m:sSub>
                        </m:num>
                        <m:den>
                          <m:sSub>
                            <m:sSubPr>
                              <m:ctrlPr>
                                <a:rPr lang="en-US" sz="2177" i="1">
                                  <a:latin typeface="Cambria Math" panose="02040503050406030204" pitchFamily="18" charset="0"/>
                                </a:rPr>
                              </m:ctrlPr>
                            </m:sSubPr>
                            <m:e>
                              <m:r>
                                <a:rPr lang="en-US" sz="2177" i="1">
                                  <a:latin typeface="Cambria Math" panose="02040503050406030204" pitchFamily="18" charset="0"/>
                                  <a:ea typeface="Cambria Math" panose="02040503050406030204" pitchFamily="18" charset="0"/>
                                </a:rPr>
                                <m:t>𝜃</m:t>
                              </m:r>
                            </m:e>
                            <m:sub>
                              <m:r>
                                <a:rPr lang="en-US" sz="2177" i="1">
                                  <a:latin typeface="Cambria Math" panose="02040503050406030204" pitchFamily="18" charset="0"/>
                                  <a:ea typeface="Cambria Math" panose="02040503050406030204" pitchFamily="18" charset="0"/>
                                </a:rPr>
                                <m:t>𝐿</m:t>
                              </m:r>
                              <m:r>
                                <a:rPr lang="en-US" sz="2177" i="1">
                                  <a:latin typeface="Cambria Math" panose="02040503050406030204" pitchFamily="18" charset="0"/>
                                </a:rPr>
                                <m:t>𝑆𝑆</m:t>
                              </m:r>
                            </m:sub>
                          </m:sSub>
                        </m:den>
                      </m:f>
                      <m:r>
                        <a:rPr lang="en-US" sz="2177" i="1">
                          <a:latin typeface="Cambria Math" panose="02040503050406030204" pitchFamily="18" charset="0"/>
                        </a:rPr>
                        <m:t>=</m:t>
                      </m:r>
                      <m:f>
                        <m:fPr>
                          <m:ctrlPr>
                            <a:rPr lang="en-US" sz="2177" i="1">
                              <a:latin typeface="Cambria Math" panose="02040503050406030204" pitchFamily="18" charset="0"/>
                            </a:rPr>
                          </m:ctrlPr>
                        </m:fPr>
                        <m:num>
                          <m:sSub>
                            <m:sSubPr>
                              <m:ctrlPr>
                                <a:rPr lang="en-US" sz="2177" i="1">
                                  <a:latin typeface="Cambria Math" panose="02040503050406030204" pitchFamily="18" charset="0"/>
                                </a:rPr>
                              </m:ctrlPr>
                            </m:sSubPr>
                            <m:e>
                              <m:r>
                                <a:rPr lang="en-US" sz="2177" i="1">
                                  <a:latin typeface="Cambria Math" panose="02040503050406030204" pitchFamily="18" charset="0"/>
                                </a:rPr>
                                <m:t>𝑁</m:t>
                              </m:r>
                            </m:e>
                            <m:sub>
                              <m:r>
                                <a:rPr lang="en-US" sz="2177" i="1">
                                  <a:latin typeface="Cambria Math" panose="02040503050406030204" pitchFamily="18" charset="0"/>
                                </a:rPr>
                                <m:t>𝑜</m:t>
                              </m:r>
                            </m:sub>
                          </m:sSub>
                        </m:num>
                        <m:den>
                          <m:sSub>
                            <m:sSubPr>
                              <m:ctrlPr>
                                <a:rPr lang="en-US" sz="2177" i="1">
                                  <a:latin typeface="Cambria Math" panose="02040503050406030204" pitchFamily="18" charset="0"/>
                                </a:rPr>
                              </m:ctrlPr>
                            </m:sSubPr>
                            <m:e>
                              <m:r>
                                <a:rPr lang="en-US" sz="2177" i="1">
                                  <a:latin typeface="Cambria Math" panose="02040503050406030204" pitchFamily="18" charset="0"/>
                                </a:rPr>
                                <m:t>𝑁</m:t>
                              </m:r>
                            </m:e>
                            <m:sub>
                              <m:r>
                                <a:rPr lang="en-US" sz="2177" i="1">
                                  <a:latin typeface="Cambria Math" panose="02040503050406030204" pitchFamily="18" charset="0"/>
                                </a:rPr>
                                <m:t>𝑖</m:t>
                              </m:r>
                            </m:sub>
                          </m:sSub>
                        </m:den>
                      </m:f>
                      <m:r>
                        <a:rPr lang="en-US" sz="2177" i="1">
                          <a:latin typeface="Cambria Math" panose="02040503050406030204" pitchFamily="18" charset="0"/>
                        </a:rPr>
                        <m:t>=</m:t>
                      </m:r>
                      <m:sSub>
                        <m:sSubPr>
                          <m:ctrlPr>
                            <a:rPr lang="en-US" sz="2177" i="1">
                              <a:latin typeface="Cambria Math" panose="02040503050406030204" pitchFamily="18" charset="0"/>
                            </a:rPr>
                          </m:ctrlPr>
                        </m:sSubPr>
                        <m:e>
                          <m:r>
                            <a:rPr lang="en-US" sz="2177" i="1">
                              <a:latin typeface="Cambria Math" panose="02040503050406030204" pitchFamily="18" charset="0"/>
                            </a:rPr>
                            <m:t>𝑟</m:t>
                          </m:r>
                        </m:e>
                        <m:sub>
                          <m:r>
                            <a:rPr lang="en-US" sz="2177" i="1">
                              <a:latin typeface="Cambria Math" panose="02040503050406030204" pitchFamily="18" charset="0"/>
                            </a:rPr>
                            <m:t>𝑔</m:t>
                          </m:r>
                        </m:sub>
                      </m:sSub>
                    </m:oMath>
                  </m:oMathPara>
                </a14:m>
                <a:endParaRPr lang="en-US" sz="2177" dirty="0"/>
              </a:p>
            </p:txBody>
          </p:sp>
        </mc:Choice>
        <mc:Fallback xmlns="">
          <p:sp>
            <p:nvSpPr>
              <p:cNvPr id="4" name="TextBox 3">
                <a:extLst>
                  <a:ext uri="{FF2B5EF4-FFF2-40B4-BE49-F238E27FC236}">
                    <a16:creationId xmlns:a16="http://schemas.microsoft.com/office/drawing/2014/main" id="{8B465ED3-11AE-4820-A660-6DDCA410707E}"/>
                  </a:ext>
                </a:extLst>
              </p:cNvPr>
              <p:cNvSpPr txBox="1">
                <a:spLocks noRot="1" noChangeAspect="1" noMove="1" noResize="1" noEditPoints="1" noAdjustHandles="1" noChangeArrowheads="1" noChangeShapeType="1" noTextEdit="1"/>
              </p:cNvSpPr>
              <p:nvPr/>
            </p:nvSpPr>
            <p:spPr>
              <a:xfrm>
                <a:off x="6557024" y="850817"/>
                <a:ext cx="2012935" cy="68877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AE939A2-F19F-4C21-92A9-94FF59480CB1}"/>
                  </a:ext>
                </a:extLst>
              </p:cNvPr>
              <p:cNvSpPr txBox="1"/>
              <p:nvPr/>
            </p:nvSpPr>
            <p:spPr>
              <a:xfrm>
                <a:off x="534880" y="228146"/>
                <a:ext cx="6094520" cy="584775"/>
              </a:xfrm>
              <a:prstGeom prst="rect">
                <a:avLst/>
              </a:prstGeom>
              <a:noFill/>
            </p:spPr>
            <p:txBody>
              <a:bodyPr wrap="square">
                <a:spAutoFit/>
              </a:bodyPr>
              <a:lstStyle/>
              <a:p>
                <a14:m>
                  <m:oMath xmlns:m="http://schemas.openxmlformats.org/officeDocument/2006/math">
                    <m:r>
                      <a:rPr lang="en-US" sz="3200" b="1" i="0" dirty="0" smtClean="0">
                        <a:solidFill>
                          <a:srgbClr val="FF0000"/>
                        </a:solidFill>
                        <a:latin typeface="Cambria Math" panose="02040503050406030204" pitchFamily="18" charset="0"/>
                        <a:cs typeface="Simple Bold Jut Out" panose="02010401010101010101" pitchFamily="2" charset="-78"/>
                      </a:rPr>
                      <m:t>𝐇𝐒𝐒</m:t>
                    </m:r>
                  </m:oMath>
                </a14:m>
                <a:r>
                  <a:rPr lang="en-US" sz="3200" b="1" dirty="0">
                    <a:solidFill>
                      <a:srgbClr val="FF0000"/>
                    </a:solidFill>
                    <a:latin typeface="Simplified Arial"/>
                    <a:cs typeface="Simple Bold Jut Out" panose="02010401010101010101" pitchFamily="2" charset="-78"/>
                  </a:rPr>
                  <a:t> Side</a:t>
                </a:r>
              </a:p>
            </p:txBody>
          </p:sp>
        </mc:Choice>
        <mc:Fallback xmlns="">
          <p:sp>
            <p:nvSpPr>
              <p:cNvPr id="10" name="TextBox 9">
                <a:extLst>
                  <a:ext uri="{FF2B5EF4-FFF2-40B4-BE49-F238E27FC236}">
                    <a16:creationId xmlns:a16="http://schemas.microsoft.com/office/drawing/2014/main" id="{CAE939A2-F19F-4C21-92A9-94FF59480CB1}"/>
                  </a:ext>
                </a:extLst>
              </p:cNvPr>
              <p:cNvSpPr txBox="1">
                <a:spLocks noRot="1" noChangeAspect="1" noMove="1" noResize="1" noEditPoints="1" noAdjustHandles="1" noChangeArrowheads="1" noChangeShapeType="1" noTextEdit="1"/>
              </p:cNvSpPr>
              <p:nvPr/>
            </p:nvSpPr>
            <p:spPr>
              <a:xfrm>
                <a:off x="534880" y="228146"/>
                <a:ext cx="6094520" cy="584775"/>
              </a:xfrm>
              <a:prstGeom prst="rect">
                <a:avLst/>
              </a:prstGeom>
              <a:blipFill>
                <a:blip r:embed="rId7"/>
                <a:stretch>
                  <a:fillRect t="-12500" b="-34375"/>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99AA2E3A-2462-454A-B543-8D0C9D087041}"/>
              </a:ext>
            </a:extLst>
          </p:cNvPr>
          <p:cNvPicPr>
            <a:picLocks noChangeAspect="1"/>
          </p:cNvPicPr>
          <p:nvPr/>
        </p:nvPicPr>
        <p:blipFill>
          <a:blip r:embed="rId8"/>
          <a:stretch>
            <a:fillRect/>
          </a:stretch>
        </p:blipFill>
        <p:spPr>
          <a:xfrm>
            <a:off x="7596532" y="3999935"/>
            <a:ext cx="4506103" cy="2275109"/>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7122043" y="3999935"/>
                <a:ext cx="474489" cy="2275109"/>
              </a:xfrm>
              <a:prstGeom prst="rect">
                <a:avLst/>
              </a:prstGeom>
              <a:noFill/>
            </p:spPr>
            <p:txBody>
              <a:bodyPr vert="vert270" wrap="square" rtlCol="0">
                <a:spAutoFit/>
              </a:bodyPr>
              <a:lstStyle/>
              <a:p>
                <a:pPr algn="ctr"/>
                <a14:m>
                  <m:oMath xmlns:m="http://schemas.openxmlformats.org/officeDocument/2006/math">
                    <m:sSub>
                      <m:sSubPr>
                        <m:ctrlPr>
                          <a:rPr lang="en-US" i="1" smtClean="0">
                            <a:solidFill>
                              <a:srgbClr val="FF0000"/>
                            </a:solidFill>
                            <a:latin typeface="Cambria Math" panose="02040503050406030204" pitchFamily="18" charset="0"/>
                          </a:rPr>
                        </m:ctrlPr>
                      </m:sSubPr>
                      <m:e>
                        <m:acc>
                          <m:accPr>
                            <m:chr m:val="̈"/>
                            <m:ctrlPr>
                              <a:rPr lang="en-US" i="1" smtClean="0">
                                <a:solidFill>
                                  <a:srgbClr val="FF0000"/>
                                </a:solidFill>
                                <a:latin typeface="Cambria Math" panose="02040503050406030204" pitchFamily="18" charset="0"/>
                              </a:rPr>
                            </m:ctrlPr>
                          </m:accPr>
                          <m:e>
                            <m:r>
                              <a:rPr lang="en-US" i="1" smtClean="0">
                                <a:solidFill>
                                  <a:srgbClr val="FF0000"/>
                                </a:solidFill>
                                <a:latin typeface="Cambria Math" panose="02040503050406030204" pitchFamily="18" charset="0"/>
                                <a:ea typeface="Cambria Math" panose="02040503050406030204" pitchFamily="18" charset="0"/>
                              </a:rPr>
                              <m:t>𝜃</m:t>
                            </m:r>
                          </m:e>
                        </m:acc>
                      </m:e>
                      <m:sub>
                        <m:r>
                          <a:rPr lang="en-US" i="1">
                            <a:solidFill>
                              <a:srgbClr val="FF0000"/>
                            </a:solidFill>
                            <a:latin typeface="Cambria Math" panose="02040503050406030204" pitchFamily="18" charset="0"/>
                            <a:ea typeface="Cambria Math" panose="02040503050406030204" pitchFamily="18" charset="0"/>
                          </a:rPr>
                          <m:t>𝐻</m:t>
                        </m:r>
                        <m:r>
                          <a:rPr lang="en-US" i="1">
                            <a:solidFill>
                              <a:srgbClr val="FF0000"/>
                            </a:solidFill>
                            <a:latin typeface="Cambria Math" panose="02040503050406030204" pitchFamily="18" charset="0"/>
                          </a:rPr>
                          <m:t>𝑆𝑆</m:t>
                        </m:r>
                      </m:sub>
                    </m:sSub>
                  </m:oMath>
                </a14:m>
                <a:r>
                  <a:rPr lang="en-US" dirty="0">
                    <a:solidFill>
                      <a:srgbClr val="FF0000"/>
                    </a:solidFill>
                  </a:rPr>
                  <a:t> [rad/</a:t>
                </a:r>
                <a14:m>
                  <m:oMath xmlns:m="http://schemas.openxmlformats.org/officeDocument/2006/math">
                    <m:sSup>
                      <m:sSupPr>
                        <m:ctrlPr>
                          <a:rPr lang="en-US" i="1" dirty="0" smtClean="0">
                            <a:solidFill>
                              <a:srgbClr val="FF0000"/>
                            </a:solidFill>
                            <a:latin typeface="Cambria Math" panose="02040503050406030204" pitchFamily="18" charset="0"/>
                          </a:rPr>
                        </m:ctrlPr>
                      </m:sSupPr>
                      <m:e>
                        <m:r>
                          <a:rPr lang="en-US" b="0" i="1" dirty="0" smtClean="0">
                            <a:solidFill>
                              <a:srgbClr val="FF0000"/>
                            </a:solidFill>
                            <a:latin typeface="Cambria Math" panose="02040503050406030204" pitchFamily="18" charset="0"/>
                          </a:rPr>
                          <m:t>𝑠</m:t>
                        </m:r>
                      </m:e>
                      <m:sup>
                        <m:r>
                          <a:rPr lang="en-US" b="0" i="1" dirty="0" smtClean="0">
                            <a:solidFill>
                              <a:srgbClr val="FF0000"/>
                            </a:solidFill>
                            <a:latin typeface="Cambria Math" panose="02040503050406030204" pitchFamily="18" charset="0"/>
                          </a:rPr>
                          <m:t>2</m:t>
                        </m:r>
                      </m:sup>
                    </m:sSup>
                  </m:oMath>
                </a14:m>
                <a:r>
                  <a:rPr lang="en-US" dirty="0">
                    <a:solidFill>
                      <a:srgbClr val="FF0000"/>
                    </a:solidFill>
                  </a:rPr>
                  <a:t>]</a:t>
                </a:r>
              </a:p>
            </p:txBody>
          </p:sp>
        </mc:Choice>
        <mc:Fallback xmlns="">
          <p:sp>
            <p:nvSpPr>
              <p:cNvPr id="5" name="TextBox 4"/>
              <p:cNvSpPr txBox="1">
                <a:spLocks noRot="1" noChangeAspect="1" noMove="1" noResize="1" noEditPoints="1" noAdjustHandles="1" noChangeArrowheads="1" noChangeShapeType="1" noTextEdit="1"/>
              </p:cNvSpPr>
              <p:nvPr/>
            </p:nvSpPr>
            <p:spPr>
              <a:xfrm>
                <a:off x="7122043" y="3999935"/>
                <a:ext cx="474489" cy="2275109"/>
              </a:xfrm>
              <a:prstGeom prst="rect">
                <a:avLst/>
              </a:prstGeom>
              <a:blipFill>
                <a:blip r:embed="rId9"/>
                <a:stretch>
                  <a:fillRect r="-11538"/>
                </a:stretch>
              </a:blipFill>
            </p:spPr>
            <p:txBody>
              <a:bodyPr/>
              <a:lstStyle/>
              <a:p>
                <a:r>
                  <a:rPr lang="en-US">
                    <a:noFill/>
                  </a:rPr>
                  <a:t> </a:t>
                </a:r>
              </a:p>
            </p:txBody>
          </p:sp>
        </mc:Fallback>
      </mc:AlternateContent>
      <p:pic>
        <p:nvPicPr>
          <p:cNvPr id="6" name="Picture 5"/>
          <p:cNvPicPr>
            <a:picLocks noChangeAspect="1"/>
          </p:cNvPicPr>
          <p:nvPr/>
        </p:nvPicPr>
        <p:blipFill>
          <a:blip r:embed="rId10"/>
          <a:stretch>
            <a:fillRect/>
          </a:stretch>
        </p:blipFill>
        <p:spPr>
          <a:xfrm>
            <a:off x="7236075" y="1879684"/>
            <a:ext cx="4955925" cy="1846224"/>
          </a:xfrm>
          <a:prstGeom prst="rect">
            <a:avLst/>
          </a:prstGeom>
        </p:spPr>
      </p:pic>
    </p:spTree>
    <p:extLst>
      <p:ext uri="{BB962C8B-B14F-4D97-AF65-F5344CB8AC3E}">
        <p14:creationId xmlns:p14="http://schemas.microsoft.com/office/powerpoint/2010/main" val="3787992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FBB041-6885-47CC-90D1-8D5BBC0F9E4C}"/>
              </a:ext>
            </a:extLst>
          </p:cNvPr>
          <p:cNvSpPr>
            <a:spLocks noGrp="1"/>
          </p:cNvSpPr>
          <p:nvPr>
            <p:ph type="sldNum" sz="quarter" idx="12"/>
          </p:nvPr>
        </p:nvSpPr>
        <p:spPr/>
        <p:txBody>
          <a:bodyPr/>
          <a:lstStyle/>
          <a:p>
            <a:fld id="{6D22F896-40B5-4ADD-8801-0D06FADFA095}" type="slidenum">
              <a:rPr lang="en-US" smtClean="0"/>
              <a:t>53</a:t>
            </a:fld>
            <a:endParaRPr lang="en-US" dirty="0"/>
          </a:p>
        </p:txBody>
      </p:sp>
      <p:pic>
        <p:nvPicPr>
          <p:cNvPr id="9" name="Picture 8">
            <a:extLst>
              <a:ext uri="{FF2B5EF4-FFF2-40B4-BE49-F238E27FC236}">
                <a16:creationId xmlns:a16="http://schemas.microsoft.com/office/drawing/2014/main" id="{A751EFBC-0CDC-444C-BDD2-DBF3D9B089B3}"/>
              </a:ext>
            </a:extLst>
          </p:cNvPr>
          <p:cNvPicPr>
            <a:picLocks noChangeAspect="1"/>
          </p:cNvPicPr>
          <p:nvPr/>
        </p:nvPicPr>
        <p:blipFill>
          <a:blip r:embed="rId2"/>
          <a:stretch>
            <a:fillRect/>
          </a:stretch>
        </p:blipFill>
        <p:spPr>
          <a:xfrm>
            <a:off x="842625" y="173938"/>
            <a:ext cx="10506749" cy="6112390"/>
          </a:xfrm>
          <a:prstGeom prst="rect">
            <a:avLst/>
          </a:prstGeom>
        </p:spPr>
      </p:pic>
    </p:spTree>
    <p:extLst>
      <p:ext uri="{BB962C8B-B14F-4D97-AF65-F5344CB8AC3E}">
        <p14:creationId xmlns:p14="http://schemas.microsoft.com/office/powerpoint/2010/main" val="20762838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FBB041-6885-47CC-90D1-8D5BBC0F9E4C}"/>
              </a:ext>
            </a:extLst>
          </p:cNvPr>
          <p:cNvSpPr>
            <a:spLocks noGrp="1"/>
          </p:cNvSpPr>
          <p:nvPr>
            <p:ph type="sldNum" sz="quarter" idx="12"/>
          </p:nvPr>
        </p:nvSpPr>
        <p:spPr/>
        <p:txBody>
          <a:bodyPr/>
          <a:lstStyle/>
          <a:p>
            <a:fld id="{6D22F896-40B5-4ADD-8801-0D06FADFA095}" type="slidenum">
              <a:rPr lang="en-US" smtClean="0"/>
              <a:t>54</a:t>
            </a:fld>
            <a:endParaRPr lang="en-US" dirty="0"/>
          </a:p>
        </p:txBody>
      </p:sp>
      <p:sp>
        <p:nvSpPr>
          <p:cNvPr id="3" name="TextBox 2">
            <a:extLst>
              <a:ext uri="{FF2B5EF4-FFF2-40B4-BE49-F238E27FC236}">
                <a16:creationId xmlns:a16="http://schemas.microsoft.com/office/drawing/2014/main" id="{8BC030BF-94A0-464F-8B73-67A37FC14078}"/>
              </a:ext>
            </a:extLst>
          </p:cNvPr>
          <p:cNvSpPr txBox="1"/>
          <p:nvPr/>
        </p:nvSpPr>
        <p:spPr>
          <a:xfrm>
            <a:off x="177366" y="0"/>
            <a:ext cx="4090482" cy="584775"/>
          </a:xfrm>
          <a:prstGeom prst="rect">
            <a:avLst/>
          </a:prstGeom>
          <a:noFill/>
        </p:spPr>
        <p:txBody>
          <a:bodyPr wrap="square" rtlCol="0">
            <a:spAutoFit/>
          </a:bodyPr>
          <a:lstStyle/>
          <a:p>
            <a:pPr marL="285750" indent="-285750">
              <a:buFont typeface="Wingdings" panose="05000000000000000000" pitchFamily="2" charset="2"/>
              <a:buChar char="q"/>
            </a:pPr>
            <a:r>
              <a:rPr lang="en-US" sz="3200" dirty="0">
                <a:solidFill>
                  <a:srgbClr val="FF0000"/>
                </a:solidFill>
              </a:rPr>
              <a:t>Torque Profile:</a:t>
            </a:r>
            <a:endParaRPr lang="en-US" sz="3200" kern="1200" dirty="0">
              <a:solidFill>
                <a:srgbClr val="FF0000"/>
              </a:solidFill>
              <a:latin typeface="+mn-lt"/>
              <a:ea typeface="+mn-ea"/>
              <a:cs typeface="+mn-cs"/>
            </a:endParaRPr>
          </a:p>
        </p:txBody>
      </p:sp>
      <p:pic>
        <p:nvPicPr>
          <p:cNvPr id="7" name="Picture 6">
            <a:extLst>
              <a:ext uri="{FF2B5EF4-FFF2-40B4-BE49-F238E27FC236}">
                <a16:creationId xmlns:a16="http://schemas.microsoft.com/office/drawing/2014/main" id="{5D012586-905B-482E-B4E5-E540138DE842}"/>
              </a:ext>
            </a:extLst>
          </p:cNvPr>
          <p:cNvPicPr>
            <a:picLocks noChangeAspect="1"/>
          </p:cNvPicPr>
          <p:nvPr/>
        </p:nvPicPr>
        <p:blipFill>
          <a:blip r:embed="rId2"/>
          <a:stretch>
            <a:fillRect/>
          </a:stretch>
        </p:blipFill>
        <p:spPr>
          <a:xfrm>
            <a:off x="5966332" y="33090"/>
            <a:ext cx="6048302" cy="286436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3EA664-B678-4E98-9127-E6005F7D9B53}"/>
                  </a:ext>
                </a:extLst>
              </p:cNvPr>
              <p:cNvSpPr txBox="1"/>
              <p:nvPr/>
            </p:nvSpPr>
            <p:spPr>
              <a:xfrm>
                <a:off x="566058" y="457806"/>
                <a:ext cx="5181600" cy="6087051"/>
              </a:xfrm>
              <a:prstGeom prst="rect">
                <a:avLst/>
              </a:prstGeom>
              <a:noFill/>
            </p:spPr>
            <p:txBody>
              <a:bodyPr wrap="square" rtlCol="0">
                <a:spAutoFit/>
              </a:bodyPr>
              <a:lstStyle/>
              <a:p>
                <a:pPr marL="285750" indent="-285750">
                  <a:buFont typeface="Wingdings" panose="05000000000000000000" pitchFamily="2" charset="2"/>
                  <a:buChar char="v"/>
                </a:pPr>
                <a:r>
                  <a:rPr lang="en-US" sz="2000" dirty="0">
                    <a:solidFill>
                      <a:srgbClr val="FF0000"/>
                    </a:solidFill>
                  </a:rPr>
                  <a:t>Acceleration Phase:</a:t>
                </a:r>
              </a:p>
              <a:p>
                <a:pPr marL="285750" indent="-285750">
                  <a:buFont typeface="Wingdings" panose="05000000000000000000" pitchFamily="2" charset="2"/>
                  <a:buChar char="v"/>
                </a:pPr>
                <a:endParaRPr lang="en-US" sz="2000" dirty="0">
                  <a:solidFill>
                    <a:srgbClr val="FF0000"/>
                  </a:solidFill>
                </a:endParaRPr>
              </a:p>
              <a:p>
                <a:pPr/>
                <a14:m>
                  <m:oMathPara xmlns:m="http://schemas.openxmlformats.org/officeDocument/2006/math">
                    <m:oMathParaPr>
                      <m:jc m:val="centerGroup"/>
                    </m:oMathParaPr>
                    <m:oMath xmlns:m="http://schemas.openxmlformats.org/officeDocument/2006/math">
                      <m:nary>
                        <m:naryPr>
                          <m:chr m:val="∑"/>
                          <m:subHide m:val="on"/>
                          <m:supHide m:val="on"/>
                          <m:ctrlPr>
                            <a:rPr lang="en-US" sz="2000" i="1" smtClean="0">
                              <a:solidFill>
                                <a:schemeClr val="tx1"/>
                              </a:solidFill>
                              <a:latin typeface="Cambria Math" panose="02040503050406030204" pitchFamily="18" charset="0"/>
                            </a:rPr>
                          </m:ctrlPr>
                        </m:naryPr>
                        <m:sub/>
                        <m:sup/>
                        <m:e>
                          <m:r>
                            <a:rPr lang="en-US" sz="2000" b="0" i="1" smtClean="0">
                              <a:solidFill>
                                <a:schemeClr val="tx1"/>
                              </a:solidFill>
                              <a:latin typeface="Cambria Math" panose="02040503050406030204" pitchFamily="18" charset="0"/>
                            </a:rPr>
                            <m:t>𝑇</m:t>
                          </m:r>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𝐽</m:t>
                              </m:r>
                            </m:e>
                            <m:sub>
                              <m:r>
                                <a:rPr lang="en-US" sz="2000" b="0" i="1" smtClean="0">
                                  <a:solidFill>
                                    <a:schemeClr val="tx1"/>
                                  </a:solidFill>
                                  <a:latin typeface="Cambria Math" panose="02040503050406030204" pitchFamily="18" charset="0"/>
                                </a:rPr>
                                <m:t>𝑡𝑜𝑡𝑎𝑙</m:t>
                              </m:r>
                            </m:sub>
                          </m:sSub>
                          <m:sSub>
                            <m:sSubPr>
                              <m:ctrlPr>
                                <a:rPr lang="en-US" sz="2000" b="0" i="1" smtClean="0">
                                  <a:solidFill>
                                    <a:schemeClr val="tx1"/>
                                  </a:solidFill>
                                  <a:latin typeface="Cambria Math" panose="02040503050406030204" pitchFamily="18" charset="0"/>
                                </a:rPr>
                              </m:ctrlPr>
                            </m:sSubPr>
                            <m:e>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ea typeface="Cambria Math" panose="02040503050406030204" pitchFamily="18" charset="0"/>
                                    </a:rPr>
                                    <m:t>𝜃</m:t>
                                  </m:r>
                                </m:e>
                              </m:acc>
                            </m:e>
                            <m:sub>
                              <m:r>
                                <a:rPr lang="en-US" sz="2000" b="0" i="1" smtClean="0">
                                  <a:solidFill>
                                    <a:schemeClr val="tx1"/>
                                  </a:solidFill>
                                  <a:latin typeface="Cambria Math" panose="02040503050406030204" pitchFamily="18" charset="0"/>
                                </a:rPr>
                                <m:t>𝐻𝑆𝑆</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𝑎𝑐𝑐𝑒𝑙𝑎𝑟𝑡𝑖𝑜𝑛</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𝑝h𝑎𝑠𝑒</m:t>
                              </m:r>
                              <m:r>
                                <a:rPr lang="en-US" sz="2000" b="0" i="1" smtClean="0">
                                  <a:solidFill>
                                    <a:schemeClr val="tx1"/>
                                  </a:solidFill>
                                  <a:latin typeface="Cambria Math" panose="02040503050406030204" pitchFamily="18" charset="0"/>
                                </a:rPr>
                                <m:t>)</m:t>
                              </m:r>
                            </m:sub>
                          </m:sSub>
                        </m:e>
                      </m:nary>
                    </m:oMath>
                  </m:oMathPara>
                </a14:m>
                <a:endParaRPr lang="en-US" sz="2000"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𝐿</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𝐽</m:t>
                          </m:r>
                        </m:e>
                        <m:sub>
                          <m:r>
                            <a:rPr lang="en-US" sz="2000" b="0" i="1" smtClean="0">
                              <a:solidFill>
                                <a:schemeClr val="tx1"/>
                              </a:solidFill>
                              <a:latin typeface="Cambria Math" panose="02040503050406030204" pitchFamily="18" charset="0"/>
                            </a:rPr>
                            <m:t>𝑡𝑜𝑡𝑎𝑙</m:t>
                          </m:r>
                        </m:sub>
                      </m:sSub>
                      <m:sSub>
                        <m:sSubPr>
                          <m:ctrlPr>
                            <a:rPr lang="en-US" sz="2000" b="0" i="1" smtClean="0">
                              <a:solidFill>
                                <a:schemeClr val="tx1"/>
                              </a:solidFill>
                              <a:latin typeface="Cambria Math" panose="02040503050406030204" pitchFamily="18" charset="0"/>
                            </a:rPr>
                          </m:ctrlPr>
                        </m:sSubPr>
                        <m:e>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ea typeface="Cambria Math" panose="02040503050406030204" pitchFamily="18" charset="0"/>
                                </a:rPr>
                                <m:t>𝜃</m:t>
                              </m:r>
                            </m:e>
                          </m:acc>
                        </m:e>
                        <m:sub>
                          <m:r>
                            <a:rPr lang="en-US" sz="2000" b="0" i="1" smtClean="0">
                              <a:solidFill>
                                <a:schemeClr val="tx1"/>
                              </a:solidFill>
                              <a:latin typeface="Cambria Math" panose="02040503050406030204" pitchFamily="18" charset="0"/>
                            </a:rPr>
                            <m:t>𝐻𝑆𝑆</m:t>
                          </m:r>
                          <m:r>
                            <a:rPr lang="en-US" sz="2000" b="0" i="1" smtClean="0">
                              <a:solidFill>
                                <a:schemeClr val="tx1"/>
                              </a:solidFill>
                              <a:latin typeface="Cambria Math" panose="02040503050406030204" pitchFamily="18" charset="0"/>
                            </a:rPr>
                            <m:t> </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𝑎𝑐𝑐𝑒𝑙𝑎𝑟𝑡𝑖𝑜𝑛</m:t>
                              </m:r>
                              <m:r>
                                <a:rPr lang="en-US" sz="2000" b="0" i="1" smtClean="0">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𝑝h𝑎𝑠𝑒</m:t>
                              </m:r>
                            </m:e>
                          </m:d>
                        </m:sub>
                      </m:sSub>
                    </m:oMath>
                  </m:oMathPara>
                </a14:m>
                <a:endParaRPr lang="en-US" sz="2000" b="0"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=0.02453+4.4∗</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10</m:t>
                          </m:r>
                        </m:e>
                        <m:sup>
                          <m:r>
                            <a:rPr lang="en-US" sz="2000" b="0" i="1" smtClean="0">
                              <a:solidFill>
                                <a:schemeClr val="tx1"/>
                              </a:solidFill>
                              <a:latin typeface="Cambria Math" panose="02040503050406030204" pitchFamily="18" charset="0"/>
                            </a:rPr>
                            <m:t>−4</m:t>
                          </m:r>
                        </m:sup>
                      </m:sSup>
                      <m:r>
                        <a:rPr lang="en-US" sz="2000" b="0" i="1" smtClean="0">
                          <a:solidFill>
                            <a:schemeClr val="tx1"/>
                          </a:solidFill>
                          <a:latin typeface="Cambria Math" panose="02040503050406030204" pitchFamily="18" charset="0"/>
                        </a:rPr>
                        <m:t>∗</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100</m:t>
                          </m:r>
                        </m:e>
                      </m:d>
                    </m:oMath>
                  </m:oMathPara>
                </a14:m>
                <a:endParaRPr lang="en-US" sz="2000" b="0" i="1" dirty="0">
                  <a:solidFill>
                    <a:schemeClr val="tx1"/>
                  </a:solidFill>
                  <a:latin typeface="Cambria Math" panose="02040503050406030204" pitchFamily="18" charset="0"/>
                </a:endParaRPr>
              </a:p>
              <a:p>
                <a:r>
                  <a:rPr lang="en-US" sz="2000" dirty="0">
                    <a:solidFill>
                      <a:schemeClr val="tx1"/>
                    </a:solidFill>
                  </a:rPr>
                  <a:t>                      </a:t>
                </a:r>
                <a14:m>
                  <m:oMath xmlns:m="http://schemas.openxmlformats.org/officeDocument/2006/math">
                    <m:r>
                      <a:rPr lang="en-US" sz="2000" i="1">
                        <a:solidFill>
                          <a:schemeClr val="tx1"/>
                        </a:solidFill>
                        <a:latin typeface="Cambria Math" panose="02040503050406030204" pitchFamily="18" charset="0"/>
                      </a:rPr>
                      <m:t>=</m:t>
                    </m:r>
                    <m:r>
                      <a:rPr lang="en-US" sz="2000" i="1">
                        <a:latin typeface="Cambria Math" panose="02040503050406030204" pitchFamily="18" charset="0"/>
                      </a:rPr>
                      <m:t>0.0685</m:t>
                    </m:r>
                  </m:oMath>
                </a14:m>
                <a:r>
                  <a:rPr lang="en-US" sz="2000" dirty="0">
                    <a:solidFill>
                      <a:schemeClr val="tx1"/>
                    </a:solidFill>
                  </a:rPr>
                  <a:t> </a:t>
                </a:r>
                <a:r>
                  <a:rPr lang="en-US" sz="2000" dirty="0" err="1">
                    <a:solidFill>
                      <a:schemeClr val="tx1"/>
                    </a:solidFill>
                  </a:rPr>
                  <a:t>N.m</a:t>
                </a:r>
                <a:endParaRPr lang="en-US" sz="2000" dirty="0">
                  <a:solidFill>
                    <a:schemeClr val="tx1"/>
                  </a:solidFill>
                </a:endParaRPr>
              </a:p>
              <a:p>
                <a:pPr marL="285750" indent="-285750">
                  <a:buFont typeface="Wingdings" panose="05000000000000000000" pitchFamily="2" charset="2"/>
                  <a:buChar char="v"/>
                </a:pPr>
                <a:r>
                  <a:rPr lang="en-US" sz="2000" dirty="0">
                    <a:solidFill>
                      <a:srgbClr val="FF0000"/>
                    </a:solidFill>
                  </a:rPr>
                  <a:t>Max Velocity Phase</a:t>
                </a:r>
              </a:p>
              <a:p>
                <a:pPr/>
                <a14:m>
                  <m:oMathPara xmlns:m="http://schemas.openxmlformats.org/officeDocument/2006/math">
                    <m:oMathParaPr>
                      <m:jc m:val="centerGroup"/>
                    </m:oMathParaPr>
                    <m:oMath xmlns:m="http://schemas.openxmlformats.org/officeDocument/2006/math">
                      <m:nary>
                        <m:naryPr>
                          <m:chr m:val="∑"/>
                          <m:subHide m:val="on"/>
                          <m:supHide m:val="on"/>
                          <m:ctrlPr>
                            <a:rPr lang="en-US" sz="2000" i="1" smtClean="0">
                              <a:solidFill>
                                <a:schemeClr val="tx1"/>
                              </a:solidFill>
                              <a:latin typeface="Cambria Math" panose="02040503050406030204" pitchFamily="18" charset="0"/>
                            </a:rPr>
                          </m:ctrlPr>
                        </m:naryPr>
                        <m:sub/>
                        <m:sup/>
                        <m:e>
                          <m:r>
                            <a:rPr lang="en-US" sz="2000" b="0" i="1" smtClean="0">
                              <a:solidFill>
                                <a:schemeClr val="tx1"/>
                              </a:solidFill>
                              <a:latin typeface="Cambria Math" panose="02040503050406030204" pitchFamily="18" charset="0"/>
                            </a:rPr>
                            <m:t>𝑇</m:t>
                          </m:r>
                          <m:r>
                            <a:rPr lang="en-US" sz="2000" b="0" i="1" smtClean="0">
                              <a:solidFill>
                                <a:schemeClr val="tx1"/>
                              </a:solidFill>
                              <a:latin typeface="Cambria Math" panose="02040503050406030204" pitchFamily="18" charset="0"/>
                            </a:rPr>
                            <m:t>=0</m:t>
                          </m:r>
                        </m:e>
                      </m:nary>
                    </m:oMath>
                  </m:oMathPara>
                </a14:m>
                <a:endParaRPr lang="en-US" sz="2000" b="0" dirty="0">
                  <a:solidFill>
                    <a:schemeClr val="tx1"/>
                  </a:solidFill>
                </a:endParaRPr>
              </a:p>
              <a:p>
                <a:pPr algn="ct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𝐿</m:t>
                        </m:r>
                      </m:sub>
                    </m:sSub>
                    <m:r>
                      <a:rPr lang="en-US" sz="2000" b="0" i="1" smtClean="0">
                        <a:solidFill>
                          <a:schemeClr val="tx1"/>
                        </a:solidFill>
                        <a:latin typeface="Cambria Math" panose="02040503050406030204" pitchFamily="18" charset="0"/>
                      </a:rPr>
                      <m:t>=</m:t>
                    </m:r>
                  </m:oMath>
                </a14:m>
                <a:r>
                  <a:rPr lang="en-US" sz="2000" dirty="0">
                    <a:solidFill>
                      <a:schemeClr val="tx1"/>
                    </a:solidFill>
                  </a:rPr>
                  <a:t>0</a:t>
                </a:r>
              </a:p>
              <a:p>
                <a:pPr algn="ct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𝐷</m:t>
                        </m:r>
                      </m:sub>
                    </m:sSub>
                    <m:r>
                      <a:rPr lang="en-US" sz="2000" i="1">
                        <a:latin typeface="Cambria Math" panose="02040503050406030204" pitchFamily="18" charset="0"/>
                      </a:rPr>
                      <m:t>=0.0</m:t>
                    </m:r>
                    <m:r>
                      <a:rPr lang="en-US" sz="2000" b="0" i="1" smtClean="0">
                        <a:latin typeface="Cambria Math" panose="02040503050406030204" pitchFamily="18" charset="0"/>
                      </a:rPr>
                      <m:t>2453 </m:t>
                    </m:r>
                  </m:oMath>
                </a14:m>
                <a:r>
                  <a:rPr lang="en-US" sz="2000" dirty="0" err="1">
                    <a:solidFill>
                      <a:schemeClr val="tx1"/>
                    </a:solidFill>
                  </a:rPr>
                  <a:t>N.m</a:t>
                </a:r>
                <a:endParaRPr lang="en-US" sz="2000" dirty="0">
                  <a:solidFill>
                    <a:schemeClr val="tx1"/>
                  </a:solidFill>
                </a:endParaRPr>
              </a:p>
              <a:p>
                <a:pPr marL="285750" indent="-285750">
                  <a:buFont typeface="Wingdings" panose="05000000000000000000" pitchFamily="2" charset="2"/>
                  <a:buChar char="v"/>
                </a:pPr>
                <a:r>
                  <a:rPr lang="en-US" sz="2000" dirty="0">
                    <a:solidFill>
                      <a:srgbClr val="FF0000"/>
                    </a:solidFill>
                  </a:rPr>
                  <a:t>Deacceleration Phase</a:t>
                </a:r>
              </a:p>
              <a:p>
                <a:pPr/>
                <a14:m>
                  <m:oMathPara xmlns:m="http://schemas.openxmlformats.org/officeDocument/2006/math">
                    <m:oMathParaPr>
                      <m:jc m:val="centerGroup"/>
                    </m:oMathParaPr>
                    <m:oMath xmlns:m="http://schemas.openxmlformats.org/officeDocument/2006/math">
                      <m:nary>
                        <m:naryPr>
                          <m:chr m:val="∑"/>
                          <m:subHide m:val="on"/>
                          <m:supHide m:val="on"/>
                          <m:ctrlPr>
                            <a:rPr lang="en-US" sz="2000" i="1" smtClean="0">
                              <a:solidFill>
                                <a:schemeClr val="tx1"/>
                              </a:solidFill>
                              <a:latin typeface="Cambria Math" panose="02040503050406030204" pitchFamily="18" charset="0"/>
                            </a:rPr>
                          </m:ctrlPr>
                        </m:naryPr>
                        <m:sub/>
                        <m:sup/>
                        <m:e>
                          <m:r>
                            <a:rPr lang="en-US" sz="2000" i="1">
                              <a:solidFill>
                                <a:schemeClr val="tx1"/>
                              </a:solidFill>
                              <a:latin typeface="Cambria Math" panose="02040503050406030204" pitchFamily="18" charset="0"/>
                            </a:rPr>
                            <m:t>𝑇</m:t>
                          </m:r>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𝐽</m:t>
                              </m:r>
                            </m:e>
                            <m:sub>
                              <m:r>
                                <a:rPr lang="en-US" sz="2000" i="1">
                                  <a:solidFill>
                                    <a:schemeClr val="tx1"/>
                                  </a:solidFill>
                                  <a:latin typeface="Cambria Math" panose="02040503050406030204" pitchFamily="18" charset="0"/>
                                </a:rPr>
                                <m:t>𝑡𝑜𝑡𝑎𝑙</m:t>
                              </m:r>
                            </m:sub>
                          </m:sSub>
                          <m:sSub>
                            <m:sSubPr>
                              <m:ctrlPr>
                                <a:rPr lang="en-US" sz="2000" i="1">
                                  <a:solidFill>
                                    <a:schemeClr val="tx1"/>
                                  </a:solidFill>
                                  <a:latin typeface="Cambria Math" panose="02040503050406030204" pitchFamily="18" charset="0"/>
                                </a:rPr>
                              </m:ctrlPr>
                            </m:sSubPr>
                            <m:e>
                              <m:acc>
                                <m:accPr>
                                  <m:chr m:val="̈"/>
                                  <m:ctrlPr>
                                    <a:rPr lang="en-US" sz="2000" i="1">
                                      <a:solidFill>
                                        <a:schemeClr val="tx1"/>
                                      </a:solidFill>
                                      <a:latin typeface="Cambria Math" panose="02040503050406030204" pitchFamily="18" charset="0"/>
                                    </a:rPr>
                                  </m:ctrlPr>
                                </m:accPr>
                                <m:e>
                                  <m:r>
                                    <a:rPr lang="en-US" sz="2000" i="1">
                                      <a:solidFill>
                                        <a:schemeClr val="tx1"/>
                                      </a:solidFill>
                                      <a:latin typeface="Cambria Math" panose="02040503050406030204" pitchFamily="18" charset="0"/>
                                    </a:rPr>
                                    <m:t>𝜃</m:t>
                                  </m:r>
                                </m:e>
                              </m:acc>
                            </m:e>
                            <m:sub>
                              <m:r>
                                <a:rPr lang="en-US" sz="2000" i="1">
                                  <a:solidFill>
                                    <a:schemeClr val="tx1"/>
                                  </a:solidFill>
                                  <a:latin typeface="Cambria Math" panose="02040503050406030204" pitchFamily="18" charset="0"/>
                                </a:rPr>
                                <m:t>𝐻𝑆𝑆</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𝐷𝑒𝑎𝑐𝑐𝑒𝑙𝑒𝑟𝑎𝑡𝑖𝑜𝑛</m:t>
                              </m:r>
                              <m:r>
                                <a:rPr lang="en-US" sz="2000" b="0" i="1" smtClean="0">
                                  <a:solidFill>
                                    <a:schemeClr val="tx1"/>
                                  </a:solidFill>
                                  <a:latin typeface="Cambria Math" panose="02040503050406030204" pitchFamily="18" charset="0"/>
                                </a:rPr>
                                <m:t> </m:t>
                              </m:r>
                              <m:r>
                                <a:rPr lang="en-US" sz="2000" i="1">
                                  <a:solidFill>
                                    <a:schemeClr val="tx1"/>
                                  </a:solidFill>
                                  <a:latin typeface="Cambria Math" panose="02040503050406030204" pitchFamily="18" charset="0"/>
                                </a:rPr>
                                <m:t>𝑝h𝑎𝑠𝑒</m:t>
                              </m:r>
                              <m:r>
                                <a:rPr lang="en-US" sz="2000" i="1">
                                  <a:solidFill>
                                    <a:schemeClr val="tx1"/>
                                  </a:solidFill>
                                  <a:latin typeface="Cambria Math" panose="02040503050406030204" pitchFamily="18" charset="0"/>
                                </a:rPr>
                                <m:t>)</m:t>
                              </m:r>
                            </m:sub>
                          </m:sSub>
                        </m:e>
                      </m:nary>
                    </m:oMath>
                  </m:oMathPara>
                </a14:m>
                <a:endParaRPr lang="en-US" sz="2000" i="1" dirty="0">
                  <a:solidFill>
                    <a:schemeClr val="tx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𝐿</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𝐽</m:t>
                          </m:r>
                        </m:e>
                        <m:sub>
                          <m:r>
                            <a:rPr lang="en-US" sz="2000" b="0" i="1" smtClean="0">
                              <a:solidFill>
                                <a:schemeClr val="tx1"/>
                              </a:solidFill>
                              <a:latin typeface="Cambria Math" panose="02040503050406030204" pitchFamily="18" charset="0"/>
                            </a:rPr>
                            <m:t>𝑡𝑜𝑡𝑎𝑙</m:t>
                          </m:r>
                        </m:sub>
                      </m:sSub>
                      <m:sSub>
                        <m:sSubPr>
                          <m:ctrlPr>
                            <a:rPr lang="en-US" sz="2000" i="1">
                              <a:solidFill>
                                <a:schemeClr val="tx1"/>
                              </a:solidFill>
                              <a:latin typeface="Cambria Math" panose="02040503050406030204" pitchFamily="18" charset="0"/>
                            </a:rPr>
                          </m:ctrlPr>
                        </m:sSubPr>
                        <m:e>
                          <m:acc>
                            <m:accPr>
                              <m:chr m:val="̈"/>
                              <m:ctrlPr>
                                <a:rPr lang="en-US" sz="2000" i="1">
                                  <a:solidFill>
                                    <a:schemeClr val="tx1"/>
                                  </a:solidFill>
                                  <a:latin typeface="Cambria Math" panose="02040503050406030204" pitchFamily="18" charset="0"/>
                                </a:rPr>
                              </m:ctrlPr>
                            </m:accPr>
                            <m:e>
                              <m:r>
                                <a:rPr lang="en-US" sz="2000" i="1">
                                  <a:solidFill>
                                    <a:schemeClr val="tx1"/>
                                  </a:solidFill>
                                  <a:latin typeface="Cambria Math" panose="02040503050406030204" pitchFamily="18" charset="0"/>
                                </a:rPr>
                                <m:t>𝜃</m:t>
                              </m:r>
                            </m:e>
                          </m:acc>
                        </m:e>
                        <m:sub>
                          <m:r>
                            <a:rPr lang="en-US" sz="2000" i="1">
                              <a:solidFill>
                                <a:schemeClr val="tx1"/>
                              </a:solidFill>
                              <a:latin typeface="Cambria Math" panose="02040503050406030204" pitchFamily="18" charset="0"/>
                            </a:rPr>
                            <m:t>𝐻𝑆𝑆</m:t>
                          </m:r>
                          <m:r>
                            <a:rPr lang="en-US" sz="2000" i="1">
                              <a:solidFill>
                                <a:schemeClr val="tx1"/>
                              </a:solidFill>
                              <a:latin typeface="Cambria Math" panose="02040503050406030204" pitchFamily="18" charset="0"/>
                            </a:rPr>
                            <m:t> (</m:t>
                          </m:r>
                          <m:r>
                            <a:rPr lang="en-US" sz="2000" i="1">
                              <a:solidFill>
                                <a:schemeClr val="tx1"/>
                              </a:solidFill>
                              <a:latin typeface="Cambria Math" panose="02040503050406030204" pitchFamily="18" charset="0"/>
                            </a:rPr>
                            <m:t>𝐷𝑒𝑐𝑒𝑙𝑒𝑟𝑎𝑡𝑖𝑜𝑛</m:t>
                          </m:r>
                          <m:r>
                            <a:rPr lang="en-US" sz="2000" i="1">
                              <a:solidFill>
                                <a:schemeClr val="tx1"/>
                              </a:solidFill>
                              <a:latin typeface="Cambria Math" panose="02040503050406030204" pitchFamily="18" charset="0"/>
                            </a:rPr>
                            <m:t> </m:t>
                          </m:r>
                          <m:r>
                            <a:rPr lang="en-US" sz="2000" i="1">
                              <a:solidFill>
                                <a:schemeClr val="tx1"/>
                              </a:solidFill>
                              <a:latin typeface="Cambria Math" panose="02040503050406030204" pitchFamily="18" charset="0"/>
                            </a:rPr>
                            <m:t>𝑝h𝑎𝑠𝑒</m:t>
                          </m:r>
                          <m:r>
                            <a:rPr lang="en-US" sz="2000" i="1">
                              <a:solidFill>
                                <a:schemeClr val="tx1"/>
                              </a:solidFill>
                              <a:latin typeface="Cambria Math" panose="02040503050406030204" pitchFamily="18" charset="0"/>
                            </a:rPr>
                            <m:t>)</m:t>
                          </m:r>
                        </m:sub>
                      </m:sSub>
                    </m:oMath>
                  </m:oMathPara>
                </a14:m>
                <a:endParaRPr lang="en-US" sz="2000" b="0"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=0.02453+4.4∗</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10</m:t>
                          </m:r>
                        </m:e>
                        <m:sup>
                          <m:r>
                            <a:rPr lang="en-US" sz="2000" b="0" i="1" smtClean="0">
                              <a:solidFill>
                                <a:schemeClr val="tx1"/>
                              </a:solidFill>
                              <a:latin typeface="Cambria Math" panose="02040503050406030204" pitchFamily="18" charset="0"/>
                            </a:rPr>
                            <m:t>−4</m:t>
                          </m:r>
                        </m:sup>
                      </m:sSup>
                      <m:r>
                        <a:rPr lang="en-US" sz="2000" b="0" i="1" smtClean="0">
                          <a:solidFill>
                            <a:schemeClr val="tx1"/>
                          </a:solidFill>
                          <a:latin typeface="Cambria Math" panose="02040503050406030204" pitchFamily="18" charset="0"/>
                        </a:rPr>
                        <m:t>∗</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−100</m:t>
                          </m:r>
                        </m:e>
                      </m:d>
                    </m:oMath>
                  </m:oMathPara>
                </a14:m>
                <a:endParaRPr lang="en-US" sz="2000" b="0" i="1" dirty="0">
                  <a:solidFill>
                    <a:schemeClr val="tx1"/>
                  </a:solidFill>
                  <a:latin typeface="Cambria Math" panose="02040503050406030204" pitchFamily="18" charset="0"/>
                </a:endParaRPr>
              </a:p>
              <a:p>
                <a:r>
                  <a:rPr lang="en-US" sz="2000" dirty="0">
                    <a:solidFill>
                      <a:schemeClr val="tx1"/>
                    </a:solidFill>
                  </a:rPr>
                  <a:t>                      </a:t>
                </a:r>
                <a14:m>
                  <m:oMath xmlns:m="http://schemas.openxmlformats.org/officeDocument/2006/math">
                    <m:r>
                      <a:rPr lang="en-US" sz="2000" i="1">
                        <a:solidFill>
                          <a:schemeClr val="tx1"/>
                        </a:solidFill>
                        <a:latin typeface="Cambria Math" panose="02040503050406030204" pitchFamily="18" charset="0"/>
                      </a:rPr>
                      <m:t>=</m:t>
                    </m:r>
                    <m:r>
                      <a:rPr lang="en-US" sz="2000" i="1">
                        <a:latin typeface="Cambria Math" panose="02040503050406030204" pitchFamily="18" charset="0"/>
                      </a:rPr>
                      <m:t>−0.0195</m:t>
                    </m:r>
                  </m:oMath>
                </a14:m>
                <a:r>
                  <a:rPr lang="en-US" sz="2000" dirty="0" err="1">
                    <a:solidFill>
                      <a:schemeClr val="tx1"/>
                    </a:solidFill>
                  </a:rPr>
                  <a:t>N.m</a:t>
                </a:r>
                <a:endParaRPr lang="en-US" sz="2000" dirty="0">
                  <a:solidFill>
                    <a:schemeClr val="tx1"/>
                  </a:solidFill>
                </a:endParaRPr>
              </a:p>
            </p:txBody>
          </p:sp>
        </mc:Choice>
        <mc:Fallback xmlns="">
          <p:sp>
            <p:nvSpPr>
              <p:cNvPr id="8" name="TextBox 7">
                <a:extLst>
                  <a:ext uri="{FF2B5EF4-FFF2-40B4-BE49-F238E27FC236}">
                    <a16:creationId xmlns:a16="http://schemas.microsoft.com/office/drawing/2014/main" id="{423EA664-B678-4E98-9127-E6005F7D9B53}"/>
                  </a:ext>
                </a:extLst>
              </p:cNvPr>
              <p:cNvSpPr txBox="1">
                <a:spLocks noRot="1" noChangeAspect="1" noMove="1" noResize="1" noEditPoints="1" noAdjustHandles="1" noChangeArrowheads="1" noChangeShapeType="1" noTextEdit="1"/>
              </p:cNvSpPr>
              <p:nvPr/>
            </p:nvSpPr>
            <p:spPr>
              <a:xfrm>
                <a:off x="566058" y="457806"/>
                <a:ext cx="5181600" cy="6087051"/>
              </a:xfrm>
              <a:prstGeom prst="rect">
                <a:avLst/>
              </a:prstGeom>
              <a:blipFill>
                <a:blip r:embed="rId3"/>
                <a:stretch>
                  <a:fillRect l="-1059" t="-501" b="-1301"/>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5DF7F70D-6949-4B06-8C67-6B8681469711}"/>
              </a:ext>
            </a:extLst>
          </p:cNvPr>
          <p:cNvPicPr>
            <a:picLocks noChangeAspect="1"/>
          </p:cNvPicPr>
          <p:nvPr/>
        </p:nvPicPr>
        <p:blipFill>
          <a:blip r:embed="rId4"/>
          <a:stretch>
            <a:fillRect/>
          </a:stretch>
        </p:blipFill>
        <p:spPr>
          <a:xfrm>
            <a:off x="6444343" y="2899289"/>
            <a:ext cx="5570291" cy="3353879"/>
          </a:xfrm>
          <a:prstGeom prst="rect">
            <a:avLst/>
          </a:prstGeom>
        </p:spPr>
      </p:pic>
      <p:sp>
        <p:nvSpPr>
          <p:cNvPr id="15" name="TextBox 14">
            <a:extLst>
              <a:ext uri="{FF2B5EF4-FFF2-40B4-BE49-F238E27FC236}">
                <a16:creationId xmlns:a16="http://schemas.microsoft.com/office/drawing/2014/main" id="{739508F8-2164-4C9E-98BC-5B3613DF1E47}"/>
              </a:ext>
            </a:extLst>
          </p:cNvPr>
          <p:cNvSpPr txBox="1"/>
          <p:nvPr/>
        </p:nvSpPr>
        <p:spPr>
          <a:xfrm rot="16200000" flipH="1">
            <a:off x="5482527" y="4203687"/>
            <a:ext cx="1445623" cy="369332"/>
          </a:xfrm>
          <a:prstGeom prst="rect">
            <a:avLst/>
          </a:prstGeom>
          <a:noFill/>
        </p:spPr>
        <p:txBody>
          <a:bodyPr wrap="square" rtlCol="0">
            <a:spAutoFit/>
          </a:bodyPr>
          <a:lstStyle/>
          <a:p>
            <a:r>
              <a:rPr lang="en-US" dirty="0">
                <a:solidFill>
                  <a:srgbClr val="FF0000"/>
                </a:solidFill>
              </a:rPr>
              <a:t>Torque [</a:t>
            </a:r>
            <a:r>
              <a:rPr lang="en-US" dirty="0" err="1">
                <a:solidFill>
                  <a:srgbClr val="FF0000"/>
                </a:solidFill>
              </a:rPr>
              <a:t>N.m</a:t>
            </a:r>
            <a:r>
              <a:rPr lang="en-US" dirty="0">
                <a:solidFill>
                  <a:srgbClr val="FF0000"/>
                </a:solidFill>
              </a:rPr>
              <a:t>]</a:t>
            </a:r>
          </a:p>
        </p:txBody>
      </p:sp>
    </p:spTree>
    <p:extLst>
      <p:ext uri="{BB962C8B-B14F-4D97-AF65-F5344CB8AC3E}">
        <p14:creationId xmlns:p14="http://schemas.microsoft.com/office/powerpoint/2010/main" val="30899791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E02554-F2B0-49DD-B5FE-D356D26703B3}"/>
              </a:ext>
            </a:extLst>
          </p:cNvPr>
          <p:cNvSpPr>
            <a:spLocks noGrp="1"/>
          </p:cNvSpPr>
          <p:nvPr>
            <p:ph type="sldNum" sz="quarter" idx="12"/>
          </p:nvPr>
        </p:nvSpPr>
        <p:spPr/>
        <p:txBody>
          <a:bodyPr/>
          <a:lstStyle/>
          <a:p>
            <a:fld id="{6D22F896-40B5-4ADD-8801-0D06FADFA095}" type="slidenum">
              <a:rPr lang="en-US" smtClean="0"/>
              <a:t>55</a:t>
            </a:fld>
            <a:endParaRPr lang="en-US" dirty="0"/>
          </a:p>
        </p:txBody>
      </p:sp>
      <p:pic>
        <p:nvPicPr>
          <p:cNvPr id="4" name="Picture 3">
            <a:extLst>
              <a:ext uri="{FF2B5EF4-FFF2-40B4-BE49-F238E27FC236}">
                <a16:creationId xmlns:a16="http://schemas.microsoft.com/office/drawing/2014/main" id="{D37B767D-BBC0-4243-89CF-39E90DE640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170329" y="1114211"/>
            <a:ext cx="5474651" cy="1977331"/>
          </a:xfrm>
          <a:prstGeom prst="rect">
            <a:avLst/>
          </a:prstGeom>
        </p:spPr>
      </p:pic>
      <p:sp>
        <p:nvSpPr>
          <p:cNvPr id="6" name="TextBox 5">
            <a:extLst>
              <a:ext uri="{FF2B5EF4-FFF2-40B4-BE49-F238E27FC236}">
                <a16:creationId xmlns:a16="http://schemas.microsoft.com/office/drawing/2014/main" id="{F11B7DD6-CAA1-48CA-959D-B5424A7398F9}"/>
              </a:ext>
            </a:extLst>
          </p:cNvPr>
          <p:cNvSpPr txBox="1"/>
          <p:nvPr/>
        </p:nvSpPr>
        <p:spPr>
          <a:xfrm>
            <a:off x="809897" y="250763"/>
            <a:ext cx="6096000" cy="584775"/>
          </a:xfrm>
          <a:prstGeom prst="rect">
            <a:avLst/>
          </a:prstGeom>
          <a:noFill/>
        </p:spPr>
        <p:txBody>
          <a:bodyPr wrap="square">
            <a:spAutoFit/>
          </a:bodyPr>
          <a:lstStyle/>
          <a:p>
            <a:pPr marL="285750" indent="-285750">
              <a:buFont typeface="Wingdings" panose="05000000000000000000" pitchFamily="2" charset="2"/>
              <a:buChar char="q"/>
            </a:pPr>
            <a:r>
              <a:rPr lang="en-US" sz="3200" dirty="0">
                <a:solidFill>
                  <a:srgbClr val="FF0000"/>
                </a:solidFill>
              </a:rPr>
              <a:t>Total Required Torque:</a:t>
            </a:r>
            <a:endParaRPr lang="en-US" sz="3200" kern="1200" dirty="0">
              <a:solidFill>
                <a:srgbClr val="FF0000"/>
              </a:solidFill>
              <a:latin typeface="+mn-lt"/>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0F866D-91D6-4725-8BD2-B634D1E3193D}"/>
                  </a:ext>
                </a:extLst>
              </p:cNvPr>
              <p:cNvSpPr txBox="1"/>
              <p:nvPr/>
            </p:nvSpPr>
            <p:spPr>
              <a:xfrm>
                <a:off x="2952373" y="3512401"/>
                <a:ext cx="4990011" cy="1356910"/>
              </a:xfrm>
              <a:prstGeom prst="rect">
                <a:avLst/>
              </a:prstGeom>
              <a:noFill/>
            </p:spPr>
            <p:txBody>
              <a:bodyPr wrap="square"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𝑀</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𝐿</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𝑎</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𝑆</m:t>
                        </m:r>
                      </m:e>
                      <m:sub>
                        <m:r>
                          <a:rPr lang="en-US" sz="2000" b="0" i="1" smtClean="0">
                            <a:latin typeface="Cambria Math" panose="02040503050406030204" pitchFamily="18" charset="0"/>
                          </a:rPr>
                          <m:t>𝑓</m:t>
                        </m:r>
                      </m:sub>
                    </m:sSub>
                  </m:oMath>
                </a14:m>
                <a:endParaRPr lang="en-US" sz="2000" dirty="0"/>
              </a:p>
              <a:p>
                <a:r>
                  <a:rPr lang="en-US" sz="2000" dirty="0"/>
                  <a:t>      </a:t>
                </a:r>
                <a14:m>
                  <m:oMath xmlns:m="http://schemas.openxmlformats.org/officeDocument/2006/math">
                    <m:r>
                      <a:rPr lang="en-US" sz="2000" b="0" i="1" smtClean="0">
                        <a:solidFill>
                          <a:schemeClr val="tx1"/>
                        </a:solidFill>
                        <a:latin typeface="Cambria Math" panose="02040503050406030204" pitchFamily="18" charset="0"/>
                      </a:rPr>
                      <m:t>=</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0</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02453</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4</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4</m:t>
                        </m:r>
                        <m:r>
                          <a:rPr lang="en-US" sz="2000" b="0" i="1" smtClean="0">
                            <a:solidFill>
                              <a:schemeClr val="tx1"/>
                            </a:solidFill>
                            <a:latin typeface="Cambria Math" panose="02040503050406030204" pitchFamily="18" charset="0"/>
                          </a:rPr>
                          <m:t>∗</m:t>
                        </m:r>
                        <m:sSup>
                          <m:sSupPr>
                            <m:ctrlPr>
                              <a:rPr lang="en-US" sz="2000" b="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10</m:t>
                            </m:r>
                          </m:e>
                          <m:sup>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4</m:t>
                            </m:r>
                          </m:sup>
                        </m:sSup>
                        <m:r>
                          <a:rPr lang="en-US" sz="2000" b="0" i="1" smtClean="0">
                            <a:solidFill>
                              <a:schemeClr val="tx1"/>
                            </a:solidFill>
                            <a:latin typeface="Cambria Math" panose="02040503050406030204" pitchFamily="18" charset="0"/>
                          </a:rPr>
                          <m:t>∗</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100</m:t>
                            </m:r>
                          </m:e>
                        </m:d>
                      </m:e>
                    </m:d>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2</m:t>
                    </m:r>
                  </m:oMath>
                </a14:m>
                <a:endParaRPr lang="en-US" sz="2000" b="0" dirty="0">
                  <a:solidFill>
                    <a:schemeClr val="tx1"/>
                  </a:solidFill>
                </a:endParaRPr>
              </a:p>
              <a:p>
                <a:r>
                  <a:rPr lang="en-US" sz="2000" b="0" i="1" dirty="0">
                    <a:solidFill>
                      <a:schemeClr val="tx1"/>
                    </a:solidFill>
                    <a:latin typeface="Cambria Math" panose="02040503050406030204" pitchFamily="18" charset="0"/>
                  </a:rPr>
                  <a:t>      </a:t>
                </a:r>
                <a:r>
                  <a:rPr lang="en-US" sz="2000" b="0" dirty="0">
                    <a:solidFill>
                      <a:schemeClr val="tx1"/>
                    </a:solidFill>
                    <a:latin typeface="Cambria Math" panose="02040503050406030204" pitchFamily="18" charset="0"/>
                  </a:rPr>
                  <a:t>= 0.1370 </a:t>
                </a:r>
                <a:r>
                  <a:rPr lang="en-US" sz="2000" b="0" dirty="0" err="1">
                    <a:solidFill>
                      <a:schemeClr val="tx1"/>
                    </a:solidFill>
                    <a:latin typeface="Cambria Math" panose="02040503050406030204" pitchFamily="18" charset="0"/>
                  </a:rPr>
                  <a:t>N.m</a:t>
                </a:r>
                <a:endParaRPr lang="en-US" sz="2000" b="0" dirty="0">
                  <a:solidFill>
                    <a:schemeClr val="tx1"/>
                  </a:solidFill>
                  <a:latin typeface="Cambria Math" panose="02040503050406030204" pitchFamily="18" charset="0"/>
                </a:endParaRPr>
              </a:p>
              <a:p>
                <a:endParaRPr lang="en-US" dirty="0"/>
              </a:p>
            </p:txBody>
          </p:sp>
        </mc:Choice>
        <mc:Fallback xmlns="">
          <p:sp>
            <p:nvSpPr>
              <p:cNvPr id="7" name="TextBox 6">
                <a:extLst>
                  <a:ext uri="{FF2B5EF4-FFF2-40B4-BE49-F238E27FC236}">
                    <a16:creationId xmlns:a16="http://schemas.microsoft.com/office/drawing/2014/main" id="{FB0F866D-91D6-4725-8BD2-B634D1E3193D}"/>
                  </a:ext>
                </a:extLst>
              </p:cNvPr>
              <p:cNvSpPr txBox="1">
                <a:spLocks noRot="1" noChangeAspect="1" noMove="1" noResize="1" noEditPoints="1" noAdjustHandles="1" noChangeArrowheads="1" noChangeShapeType="1" noTextEdit="1"/>
              </p:cNvSpPr>
              <p:nvPr/>
            </p:nvSpPr>
            <p:spPr>
              <a:xfrm>
                <a:off x="2952373" y="3512401"/>
                <a:ext cx="4990011" cy="1356910"/>
              </a:xfrm>
              <a:prstGeom prst="rect">
                <a:avLst/>
              </a:prstGeom>
              <a:blipFill>
                <a:blip r:embed="rId4"/>
                <a:stretch>
                  <a:fillRect t="-1794"/>
                </a:stretch>
              </a:blipFill>
            </p:spPr>
            <p:txBody>
              <a:bodyPr/>
              <a:lstStyle/>
              <a:p>
                <a:r>
                  <a:rPr lang="en-US">
                    <a:noFill/>
                  </a:rPr>
                  <a:t> </a:t>
                </a:r>
              </a:p>
            </p:txBody>
          </p:sp>
        </mc:Fallback>
      </mc:AlternateContent>
    </p:spTree>
    <p:extLst>
      <p:ext uri="{BB962C8B-B14F-4D97-AF65-F5344CB8AC3E}">
        <p14:creationId xmlns:p14="http://schemas.microsoft.com/office/powerpoint/2010/main" val="454379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E02554-F2B0-49DD-B5FE-D356D26703B3}"/>
              </a:ext>
            </a:extLst>
          </p:cNvPr>
          <p:cNvSpPr>
            <a:spLocks noGrp="1"/>
          </p:cNvSpPr>
          <p:nvPr>
            <p:ph type="sldNum" sz="quarter" idx="12"/>
          </p:nvPr>
        </p:nvSpPr>
        <p:spPr/>
        <p:txBody>
          <a:bodyPr/>
          <a:lstStyle/>
          <a:p>
            <a:fld id="{6D22F896-40B5-4ADD-8801-0D06FADFA095}" type="slidenum">
              <a:rPr lang="en-US" smtClean="0"/>
              <a:t>56</a:t>
            </a:fld>
            <a:endParaRPr lang="en-US" dirty="0"/>
          </a:p>
        </p:txBody>
      </p:sp>
      <p:sp>
        <p:nvSpPr>
          <p:cNvPr id="6" name="TextBox 5">
            <a:extLst>
              <a:ext uri="{FF2B5EF4-FFF2-40B4-BE49-F238E27FC236}">
                <a16:creationId xmlns:a16="http://schemas.microsoft.com/office/drawing/2014/main" id="{F11B7DD6-CAA1-48CA-959D-B5424A7398F9}"/>
              </a:ext>
            </a:extLst>
          </p:cNvPr>
          <p:cNvSpPr txBox="1"/>
          <p:nvPr/>
        </p:nvSpPr>
        <p:spPr>
          <a:xfrm>
            <a:off x="809897" y="250763"/>
            <a:ext cx="6096000" cy="584775"/>
          </a:xfrm>
          <a:prstGeom prst="rect">
            <a:avLst/>
          </a:prstGeom>
          <a:noFill/>
        </p:spPr>
        <p:txBody>
          <a:bodyPr wrap="square">
            <a:spAutoFit/>
          </a:bodyPr>
          <a:lstStyle/>
          <a:p>
            <a:pPr marL="285750" indent="-285750">
              <a:buFont typeface="Wingdings" panose="05000000000000000000" pitchFamily="2" charset="2"/>
              <a:buChar char="q"/>
            </a:pPr>
            <a:r>
              <a:rPr lang="en-US" sz="3200" dirty="0">
                <a:solidFill>
                  <a:srgbClr val="FF0000"/>
                </a:solidFill>
              </a:rPr>
              <a:t>RMS Torque:</a:t>
            </a:r>
            <a:endParaRPr lang="en-US" sz="3200" kern="1200" dirty="0">
              <a:solidFill>
                <a:srgbClr val="FF0000"/>
              </a:solidFill>
              <a:latin typeface="+mn-lt"/>
              <a:ea typeface="+mn-ea"/>
              <a:cs typeface="+mn-cs"/>
            </a:endParaRPr>
          </a:p>
        </p:txBody>
      </p:sp>
      <p:pic>
        <p:nvPicPr>
          <p:cNvPr id="5" name="Picture 4">
            <a:extLst>
              <a:ext uri="{FF2B5EF4-FFF2-40B4-BE49-F238E27FC236}">
                <a16:creationId xmlns:a16="http://schemas.microsoft.com/office/drawing/2014/main" id="{C1A36EEA-CBBD-43BD-9720-5EFE66963BD0}"/>
              </a:ext>
            </a:extLst>
          </p:cNvPr>
          <p:cNvPicPr>
            <a:picLocks noChangeAspect="1"/>
          </p:cNvPicPr>
          <p:nvPr/>
        </p:nvPicPr>
        <p:blipFill>
          <a:blip r:embed="rId2"/>
          <a:stretch>
            <a:fillRect/>
          </a:stretch>
        </p:blipFill>
        <p:spPr>
          <a:xfrm>
            <a:off x="6415810" y="341599"/>
            <a:ext cx="5303980" cy="2956816"/>
          </a:xfrm>
          <a:prstGeom prst="rect">
            <a:avLst/>
          </a:prstGeom>
        </p:spPr>
      </p:pic>
      <p:pic>
        <p:nvPicPr>
          <p:cNvPr id="9" name="Picture 8">
            <a:extLst>
              <a:ext uri="{FF2B5EF4-FFF2-40B4-BE49-F238E27FC236}">
                <a16:creationId xmlns:a16="http://schemas.microsoft.com/office/drawing/2014/main" id="{0A36BB76-69C2-4ACA-9487-466DBF42625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66280" y="835538"/>
            <a:ext cx="5829720" cy="1244147"/>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88CCDF3-C39D-4626-8E53-1CFB2384812C}"/>
                  </a:ext>
                </a:extLst>
              </p:cNvPr>
              <p:cNvSpPr txBox="1"/>
              <p:nvPr/>
            </p:nvSpPr>
            <p:spPr>
              <a:xfrm>
                <a:off x="99226" y="3429000"/>
                <a:ext cx="11453510" cy="146469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𝑅𝑀𝑆</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sSup>
                                <m:sSupPr>
                                  <m:ctrlPr>
                                    <a:rPr lang="en-US" b="0" i="1" smtClean="0">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0.02453+4.4∗</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−4</m:t>
                                          </m:r>
                                        </m:sup>
                                      </m:sSup>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100</m:t>
                                          </m:r>
                                        </m:e>
                                      </m:d>
                                    </m:e>
                                  </m:d>
                                </m:e>
                                <m:sup>
                                  <m:r>
                                    <a:rPr lang="en-US" b="0" i="1" smtClean="0">
                                      <a:latin typeface="Cambria Math" panose="02040503050406030204" pitchFamily="18" charset="0"/>
                                    </a:rPr>
                                    <m:t>2</m:t>
                                  </m:r>
                                </m:sup>
                              </m:sSup>
                              <m:r>
                                <a:rPr lang="en-US" b="0" i="1" smtClean="0">
                                  <a:latin typeface="Cambria Math" panose="02040503050406030204" pitchFamily="18" charset="0"/>
                                </a:rPr>
                                <m:t>∗1+</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0.02453</m:t>
                                      </m:r>
                                    </m:e>
                                  </m:d>
                                </m:e>
                                <m:sup>
                                  <m:r>
                                    <a:rPr lang="en-US" i="1">
                                      <a:latin typeface="Cambria Math" panose="02040503050406030204" pitchFamily="18" charset="0"/>
                                    </a:rPr>
                                    <m:t>2</m:t>
                                  </m:r>
                                </m:sup>
                              </m:sSup>
                              <m:r>
                                <a:rPr lang="en-US" i="1">
                                  <a:latin typeface="Cambria Math" panose="02040503050406030204" pitchFamily="18" charset="0"/>
                                </a:rPr>
                                <m:t>∗1</m:t>
                              </m:r>
                              <m:r>
                                <a:rPr lang="en-US" b="0" i="1" smtClean="0">
                                  <a:latin typeface="Cambria Math" panose="02040503050406030204" pitchFamily="18" charset="0"/>
                                </a:rPr>
                                <m:t>+</m:t>
                              </m:r>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1">
                                          <a:latin typeface="Cambria Math" panose="02040503050406030204" pitchFamily="18" charset="0"/>
                                        </a:rPr>
                                        <m:t>0.02453+4.4∗</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−4</m:t>
                                          </m:r>
                                        </m:sup>
                                      </m:sSup>
                                      <m:r>
                                        <a:rPr lang="en-US" i="1">
                                          <a:latin typeface="Cambria Math" panose="02040503050406030204" pitchFamily="18" charset="0"/>
                                        </a:rPr>
                                        <m:t>∗</m:t>
                                      </m:r>
                                      <m:d>
                                        <m:dPr>
                                          <m:ctrlPr>
                                            <a:rPr lang="en-US" i="1">
                                              <a:latin typeface="Cambria Math" panose="02040503050406030204" pitchFamily="18" charset="0"/>
                                            </a:rPr>
                                          </m:ctrlPr>
                                        </m:dPr>
                                        <m:e>
                                          <m:r>
                                            <a:rPr lang="en-US" b="0" i="1" smtClean="0">
                                              <a:latin typeface="Cambria Math" panose="02040503050406030204" pitchFamily="18" charset="0"/>
                                            </a:rPr>
                                            <m:t>−</m:t>
                                          </m:r>
                                          <m:r>
                                            <a:rPr lang="en-US" i="1">
                                              <a:latin typeface="Cambria Math" panose="02040503050406030204" pitchFamily="18" charset="0"/>
                                            </a:rPr>
                                            <m:t>100</m:t>
                                          </m:r>
                                        </m:e>
                                      </m:d>
                                    </m:e>
                                  </m:d>
                                </m:e>
                                <m:sup>
                                  <m:r>
                                    <a:rPr lang="en-US" i="1">
                                      <a:latin typeface="Cambria Math" panose="02040503050406030204" pitchFamily="18" charset="0"/>
                                    </a:rPr>
                                    <m:t>2</m:t>
                                  </m:r>
                                </m:sup>
                              </m:sSup>
                              <m:r>
                                <a:rPr lang="en-US" i="1">
                                  <a:latin typeface="Cambria Math" panose="02040503050406030204" pitchFamily="18" charset="0"/>
                                </a:rPr>
                                <m:t>∗1</m:t>
                              </m:r>
                            </m:num>
                            <m:den>
                              <m:r>
                                <a:rPr lang="en-US" b="0" i="1" smtClean="0">
                                  <a:latin typeface="Cambria Math" panose="02040503050406030204" pitchFamily="18" charset="0"/>
                                </a:rPr>
                                <m:t>3</m:t>
                              </m:r>
                            </m:den>
                          </m:f>
                        </m:e>
                      </m:rad>
                    </m:oMath>
                  </m:oMathPara>
                </a14:m>
                <a:endParaRPr lang="en-US" b="0" dirty="0"/>
              </a:p>
              <a:p>
                <a:endParaRPr lang="en-U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𝑅𝑀𝑆</m:t>
                          </m:r>
                        </m:sub>
                      </m:sSub>
                      <m:r>
                        <a:rPr lang="en-US" b="0" i="1" smtClean="0">
                          <a:latin typeface="Cambria Math" panose="02040503050406030204" pitchFamily="18" charset="0"/>
                        </a:rPr>
                        <m:t>=</m:t>
                      </m:r>
                      <m:r>
                        <a:rPr lang="en-US" i="1">
                          <a:latin typeface="Cambria Math" panose="02040503050406030204" pitchFamily="18" charset="0"/>
                        </a:rPr>
                        <m:t>0.0435</m:t>
                      </m:r>
                      <m:r>
                        <a:rPr lang="en-US" b="0" i="0" smtClean="0">
                          <a:latin typeface="Cambria Math" panose="02040503050406030204" pitchFamily="18" charset="0"/>
                        </a:rPr>
                        <m:t> </m:t>
                      </m:r>
                      <m:r>
                        <m:rPr>
                          <m:sty m:val="p"/>
                        </m:rPr>
                        <a:rPr lang="en-US" b="0" i="0" smtClean="0">
                          <a:latin typeface="Cambria Math" panose="02040503050406030204" pitchFamily="18" charset="0"/>
                        </a:rPr>
                        <m:t>N</m:t>
                      </m:r>
                      <m:r>
                        <a:rPr lang="en-US" b="0" i="0" smtClean="0">
                          <a:latin typeface="Cambria Math" panose="02040503050406030204" pitchFamily="18" charset="0"/>
                        </a:rPr>
                        <m:t>.</m:t>
                      </m:r>
                      <m:r>
                        <m:rPr>
                          <m:sty m:val="p"/>
                        </m:rPr>
                        <a:rPr lang="en-US" b="0" i="0" smtClean="0">
                          <a:latin typeface="Cambria Math" panose="02040503050406030204" pitchFamily="18" charset="0"/>
                        </a:rPr>
                        <m:t>m</m:t>
                      </m:r>
                      <m:r>
                        <a:rPr lang="en-US" b="0" i="0" smtClean="0">
                          <a:latin typeface="Cambria Math" panose="02040503050406030204" pitchFamily="18" charset="0"/>
                        </a:rPr>
                        <m:t>.</m:t>
                      </m:r>
                    </m:oMath>
                  </m:oMathPara>
                </a14:m>
                <a:endParaRPr lang="en-US" dirty="0"/>
              </a:p>
            </p:txBody>
          </p:sp>
        </mc:Choice>
        <mc:Fallback xmlns="">
          <p:sp>
            <p:nvSpPr>
              <p:cNvPr id="10" name="TextBox 9">
                <a:extLst>
                  <a:ext uri="{FF2B5EF4-FFF2-40B4-BE49-F238E27FC236}">
                    <a16:creationId xmlns:a16="http://schemas.microsoft.com/office/drawing/2014/main" id="{988CCDF3-C39D-4626-8E53-1CFB2384812C}"/>
                  </a:ext>
                </a:extLst>
              </p:cNvPr>
              <p:cNvSpPr txBox="1">
                <a:spLocks noRot="1" noChangeAspect="1" noMove="1" noResize="1" noEditPoints="1" noAdjustHandles="1" noChangeArrowheads="1" noChangeShapeType="1" noTextEdit="1"/>
              </p:cNvSpPr>
              <p:nvPr/>
            </p:nvSpPr>
            <p:spPr>
              <a:xfrm>
                <a:off x="99226" y="3429000"/>
                <a:ext cx="11453510" cy="1464696"/>
              </a:xfrm>
              <a:prstGeom prst="rect">
                <a:avLst/>
              </a:prstGeom>
              <a:blipFill>
                <a:blip r:embed="rId5"/>
                <a:stretch>
                  <a:fillRect/>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61F69ACE-DBEC-45F4-A10F-D0E885D544F5}"/>
              </a:ext>
            </a:extLst>
          </p:cNvPr>
          <p:cNvCxnSpPr/>
          <p:nvPr/>
        </p:nvCxnSpPr>
        <p:spPr>
          <a:xfrm>
            <a:off x="7156938" y="1327638"/>
            <a:ext cx="4395798" cy="0"/>
          </a:xfrm>
          <a:prstGeom prst="line">
            <a:avLst/>
          </a:prstGeom>
          <a:ln w="2857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1676616-CB66-4727-9745-2DBBD383845E}"/>
                  </a:ext>
                </a:extLst>
              </p:cNvPr>
              <p:cNvSpPr txBox="1"/>
              <p:nvPr/>
            </p:nvSpPr>
            <p:spPr>
              <a:xfrm>
                <a:off x="9244445" y="912888"/>
                <a:ext cx="131202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𝑇</m:t>
                          </m:r>
                        </m:e>
                        <m:sub>
                          <m:r>
                            <a:rPr lang="en-US" b="0" i="1" smtClean="0">
                              <a:solidFill>
                                <a:srgbClr val="00B050"/>
                              </a:solidFill>
                              <a:latin typeface="Cambria Math" panose="02040503050406030204" pitchFamily="18" charset="0"/>
                            </a:rPr>
                            <m:t>𝑅𝑀𝑆</m:t>
                          </m:r>
                        </m:sub>
                      </m:sSub>
                    </m:oMath>
                  </m:oMathPara>
                </a14:m>
                <a:endParaRPr lang="en-US" dirty="0"/>
              </a:p>
            </p:txBody>
          </p:sp>
        </mc:Choice>
        <mc:Fallback xmlns="">
          <p:sp>
            <p:nvSpPr>
              <p:cNvPr id="13" name="TextBox 12">
                <a:extLst>
                  <a:ext uri="{FF2B5EF4-FFF2-40B4-BE49-F238E27FC236}">
                    <a16:creationId xmlns:a16="http://schemas.microsoft.com/office/drawing/2014/main" id="{41676616-CB66-4727-9745-2DBBD383845E}"/>
                  </a:ext>
                </a:extLst>
              </p:cNvPr>
              <p:cNvSpPr txBox="1">
                <a:spLocks noRot="1" noChangeAspect="1" noMove="1" noResize="1" noEditPoints="1" noAdjustHandles="1" noChangeArrowheads="1" noChangeShapeType="1" noTextEdit="1"/>
              </p:cNvSpPr>
              <p:nvPr/>
            </p:nvSpPr>
            <p:spPr>
              <a:xfrm>
                <a:off x="9244445" y="912888"/>
                <a:ext cx="1312025" cy="3693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365734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C50700-3641-48B2-9201-68679082FB11}"/>
              </a:ext>
            </a:extLst>
          </p:cNvPr>
          <p:cNvSpPr>
            <a:spLocks noGrp="1"/>
          </p:cNvSpPr>
          <p:nvPr>
            <p:ph type="sldNum" sz="quarter" idx="12"/>
          </p:nvPr>
        </p:nvSpPr>
        <p:spPr/>
        <p:txBody>
          <a:bodyPr/>
          <a:lstStyle/>
          <a:p>
            <a:fld id="{6D22F896-40B5-4ADD-8801-0D06FADFA095}" type="slidenum">
              <a:rPr lang="en-US" smtClean="0"/>
              <a:t>57</a:t>
            </a:fld>
            <a:endParaRPr lang="en-US" dirty="0"/>
          </a:p>
        </p:txBody>
      </p:sp>
      <p:pic>
        <p:nvPicPr>
          <p:cNvPr id="4" name="Picture 3">
            <a:extLst>
              <a:ext uri="{FF2B5EF4-FFF2-40B4-BE49-F238E27FC236}">
                <a16:creationId xmlns:a16="http://schemas.microsoft.com/office/drawing/2014/main" id="{AD0853A6-08C2-4517-B8CB-F37C4390A485}"/>
              </a:ext>
            </a:extLst>
          </p:cNvPr>
          <p:cNvPicPr>
            <a:picLocks noChangeAspect="1"/>
          </p:cNvPicPr>
          <p:nvPr/>
        </p:nvPicPr>
        <p:blipFill>
          <a:blip r:embed="rId2"/>
          <a:stretch>
            <a:fillRect/>
          </a:stretch>
        </p:blipFill>
        <p:spPr>
          <a:xfrm>
            <a:off x="2556517" y="2283970"/>
            <a:ext cx="7581014" cy="3874918"/>
          </a:xfrm>
          <a:prstGeom prst="rect">
            <a:avLst/>
          </a:prstGeom>
        </p:spPr>
      </p:pic>
      <p:pic>
        <p:nvPicPr>
          <p:cNvPr id="5" name="Picture 4">
            <a:extLst>
              <a:ext uri="{FF2B5EF4-FFF2-40B4-BE49-F238E27FC236}">
                <a16:creationId xmlns:a16="http://schemas.microsoft.com/office/drawing/2014/main" id="{7C08A1FA-5FE5-403D-87A7-C333B049D1A7}"/>
              </a:ext>
            </a:extLst>
          </p:cNvPr>
          <p:cNvPicPr>
            <a:picLocks noChangeAspect="1"/>
          </p:cNvPicPr>
          <p:nvPr/>
        </p:nvPicPr>
        <p:blipFill>
          <a:blip r:embed="rId3"/>
          <a:stretch>
            <a:fillRect/>
          </a:stretch>
        </p:blipFill>
        <p:spPr>
          <a:xfrm>
            <a:off x="509960" y="437746"/>
            <a:ext cx="4955925" cy="1846224"/>
          </a:xfrm>
          <a:prstGeom prst="rect">
            <a:avLst/>
          </a:prstGeom>
        </p:spPr>
      </p:pic>
      <p:sp>
        <p:nvSpPr>
          <p:cNvPr id="6" name="Arrow: Right 5">
            <a:extLst>
              <a:ext uri="{FF2B5EF4-FFF2-40B4-BE49-F238E27FC236}">
                <a16:creationId xmlns:a16="http://schemas.microsoft.com/office/drawing/2014/main" id="{8B743CBB-498E-4C84-AA16-D186590A43B3}"/>
              </a:ext>
            </a:extLst>
          </p:cNvPr>
          <p:cNvSpPr/>
          <p:nvPr/>
        </p:nvSpPr>
        <p:spPr>
          <a:xfrm>
            <a:off x="6008076" y="1134208"/>
            <a:ext cx="1034562" cy="773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F42C91F-D4D7-4001-80C1-1F622DCB66D0}"/>
                  </a:ext>
                </a:extLst>
              </p:cNvPr>
              <p:cNvSpPr txBox="1"/>
              <p:nvPr/>
            </p:nvSpPr>
            <p:spPr>
              <a:xfrm>
                <a:off x="7825154" y="298938"/>
                <a:ext cx="3631223" cy="137935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𝜃</m:t>
                              </m:r>
                            </m:e>
                          </m:acc>
                        </m:e>
                        <m:sub>
                          <m:r>
                            <a:rPr lang="en-US" i="1">
                              <a:latin typeface="Cambria Math" panose="02040503050406030204" pitchFamily="18" charset="0"/>
                            </a:rPr>
                            <m:t>𝐻𝑆𝑆</m:t>
                          </m:r>
                        </m:sub>
                      </m:sSub>
                      <m:r>
                        <a:rPr lang="en-US" b="0" i="1" smtClean="0">
                          <a:latin typeface="Cambria Math" panose="02040503050406030204" pitchFamily="18" charset="0"/>
                        </a:rPr>
                        <m:t>(</m:t>
                      </m:r>
                      <m:r>
                        <a:rPr lang="en-US" b="0" i="1" smtClean="0">
                          <a:latin typeface="Cambria Math" panose="02040503050406030204" pitchFamily="18" charset="0"/>
                        </a:rPr>
                        <m:t>𝑟𝑝𝑚</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𝜃</m:t>
                                  </m:r>
                                </m:e>
                              </m:acc>
                            </m:e>
                            <m:sub>
                              <m:r>
                                <a:rPr lang="en-US" i="1">
                                  <a:latin typeface="Cambria Math" panose="02040503050406030204" pitchFamily="18" charset="0"/>
                                </a:rPr>
                                <m:t>𝐻𝑆𝑆</m:t>
                              </m:r>
                            </m:sub>
                          </m:sSub>
                          <m:r>
                            <a:rPr lang="en-US" b="0" i="1" smtClean="0">
                              <a:latin typeface="Cambria Math" panose="02040503050406030204" pitchFamily="18" charset="0"/>
                            </a:rPr>
                            <m:t>[</m:t>
                          </m:r>
                          <m:r>
                            <a:rPr lang="en-US" b="0" i="1" smtClean="0">
                              <a:latin typeface="Cambria Math" panose="02040503050406030204" pitchFamily="18" charset="0"/>
                            </a:rPr>
                            <m:t>𝑟𝑎𝑑</m:t>
                          </m:r>
                          <m:r>
                            <a:rPr lang="en-US" b="0" i="1" smtClean="0">
                              <a:latin typeface="Cambria Math" panose="02040503050406030204" pitchFamily="18" charset="0"/>
                            </a:rPr>
                            <m:t>/</m:t>
                          </m:r>
                          <m:r>
                            <a:rPr lang="en-US" b="0" i="1" smtClean="0">
                              <a:latin typeface="Cambria Math" panose="02040503050406030204" pitchFamily="18" charset="0"/>
                            </a:rPr>
                            <m:t>𝑠</m:t>
                          </m:r>
                          <m:r>
                            <a:rPr lang="en-US" b="0" i="1" smtClean="0">
                              <a:latin typeface="Cambria Math" panose="02040503050406030204" pitchFamily="18" charset="0"/>
                            </a:rPr>
                            <m:t>]∗60</m:t>
                          </m:r>
                        </m:num>
                        <m:den>
                          <m:r>
                            <a:rPr lang="en-US" b="0" i="1" smtClean="0">
                              <a:latin typeface="Cambria Math" panose="02040503050406030204" pitchFamily="18" charset="0"/>
                            </a:rPr>
                            <m:t>2</m:t>
                          </m:r>
                          <m:r>
                            <a:rPr lang="en-US" b="0" i="1" smtClean="0">
                              <a:latin typeface="Cambria Math" panose="02040503050406030204" pitchFamily="18" charset="0"/>
                              <a:ea typeface="Cambria Math" panose="02040503050406030204" pitchFamily="18" charset="0"/>
                            </a:rPr>
                            <m:t>𝜋</m:t>
                          </m:r>
                        </m:den>
                      </m:f>
                    </m:oMath>
                  </m:oMathPara>
                </a14:m>
                <a:endParaRPr lang="en-US" dirty="0"/>
              </a:p>
              <a:p>
                <a:endParaRPr lang="en-US" dirty="0"/>
              </a:p>
              <a:p>
                <a14:m>
                  <m:oMath xmlns:m="http://schemas.openxmlformats.org/officeDocument/2006/math">
                    <m:sSub>
                      <m:sSubPr>
                        <m:ctrlPr>
                          <a:rPr lang="en-US" i="1" smtClean="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𝜃</m:t>
                            </m:r>
                          </m:e>
                        </m:acc>
                      </m:e>
                      <m:sub>
                        <m:r>
                          <a:rPr lang="en-US" i="1">
                            <a:latin typeface="Cambria Math" panose="02040503050406030204" pitchFamily="18" charset="0"/>
                          </a:rPr>
                          <m:t>𝐻𝑆𝑆</m:t>
                        </m:r>
                      </m:sub>
                    </m:sSub>
                    <m:r>
                      <a:rPr lang="en-US" b="0" i="1" smtClean="0">
                        <a:latin typeface="Cambria Math" panose="02040503050406030204" pitchFamily="18" charset="0"/>
                      </a:rPr>
                      <m:t>(</m:t>
                    </m:r>
                    <m:r>
                      <a:rPr lang="en-US" b="0" i="1" smtClean="0">
                        <a:latin typeface="Cambria Math" panose="02040503050406030204" pitchFamily="18" charset="0"/>
                      </a:rPr>
                      <m:t>𝑟𝑝𝑚</m:t>
                    </m:r>
                    <m:r>
                      <a:rPr lang="en-US" b="0" i="1" smtClean="0">
                        <a:latin typeface="Cambria Math" panose="02040503050406030204" pitchFamily="18" charset="0"/>
                      </a:rPr>
                      <m:t>)=</m:t>
                    </m:r>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60</m:t>
                        </m:r>
                        <m:r>
                          <a:rPr lang="en-US" b="0" i="1" smtClean="0">
                            <a:latin typeface="Cambria Math" panose="02040503050406030204" pitchFamily="18" charset="0"/>
                          </a:rPr>
                          <m:t>0</m:t>
                        </m:r>
                        <m:r>
                          <a:rPr lang="en-US" b="0" i="1" smtClean="0">
                            <a:latin typeface="Cambria Math" panose="02040503050406030204" pitchFamily="18" charset="0"/>
                          </a:rPr>
                          <m:t>0</m:t>
                        </m:r>
                      </m:num>
                      <m:den>
                        <m:r>
                          <a:rPr lang="en-US" i="1">
                            <a:latin typeface="Cambria Math" panose="02040503050406030204" pitchFamily="18" charset="0"/>
                          </a:rPr>
                          <m:t>2</m:t>
                        </m:r>
                        <m:r>
                          <a:rPr lang="en-US" i="1">
                            <a:latin typeface="Cambria Math" panose="02040503050406030204" pitchFamily="18" charset="0"/>
                            <a:ea typeface="Cambria Math" panose="02040503050406030204" pitchFamily="18" charset="0"/>
                          </a:rPr>
                          <m:t>𝜋</m:t>
                        </m:r>
                      </m:den>
                    </m:f>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95</m:t>
                    </m:r>
                    <m:r>
                      <a:rPr lang="en-US" i="1" smtClean="0">
                        <a:latin typeface="Cambria Math" panose="02040503050406030204" pitchFamily="18" charset="0"/>
                        <a:ea typeface="Cambria Math" panose="02040503050406030204" pitchFamily="18" charset="0"/>
                      </a:rPr>
                      <m:t>4</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9</m:t>
                    </m:r>
                  </m:oMath>
                </a14:m>
                <a:r>
                  <a:rPr lang="en-US" dirty="0"/>
                  <a:t> rpm</a:t>
                </a:r>
              </a:p>
            </p:txBody>
          </p:sp>
        </mc:Choice>
        <mc:Fallback>
          <p:sp>
            <p:nvSpPr>
              <p:cNvPr id="8" name="TextBox 7">
                <a:extLst>
                  <a:ext uri="{FF2B5EF4-FFF2-40B4-BE49-F238E27FC236}">
                    <a16:creationId xmlns:a16="http://schemas.microsoft.com/office/drawing/2014/main" id="{EF42C91F-D4D7-4001-80C1-1F622DCB66D0}"/>
                  </a:ext>
                </a:extLst>
              </p:cNvPr>
              <p:cNvSpPr txBox="1">
                <a:spLocks noRot="1" noChangeAspect="1" noMove="1" noResize="1" noEditPoints="1" noAdjustHandles="1" noChangeArrowheads="1" noChangeShapeType="1" noTextEdit="1"/>
              </p:cNvSpPr>
              <p:nvPr/>
            </p:nvSpPr>
            <p:spPr>
              <a:xfrm>
                <a:off x="7825154" y="298938"/>
                <a:ext cx="3631223" cy="1379352"/>
              </a:xfrm>
              <a:prstGeom prst="rect">
                <a:avLst/>
              </a:prstGeom>
              <a:blipFill>
                <a:blip r:embed="rId4"/>
                <a:stretch>
                  <a:fillRect/>
                </a:stretch>
              </a:blipFill>
            </p:spPr>
            <p:txBody>
              <a:bodyPr/>
              <a:lstStyle/>
              <a:p>
                <a:r>
                  <a:rPr lang="en-US">
                    <a:noFill/>
                  </a:rPr>
                  <a:t> </a:t>
                </a:r>
              </a:p>
            </p:txBody>
          </p:sp>
        </mc:Fallback>
      </mc:AlternateContent>
      <p:sp>
        <p:nvSpPr>
          <p:cNvPr id="9" name="Oval 8">
            <a:extLst>
              <a:ext uri="{FF2B5EF4-FFF2-40B4-BE49-F238E27FC236}">
                <a16:creationId xmlns:a16="http://schemas.microsoft.com/office/drawing/2014/main" id="{8F8D83A4-AB83-46EA-8DCD-81943B9BE2EA}"/>
              </a:ext>
            </a:extLst>
          </p:cNvPr>
          <p:cNvSpPr/>
          <p:nvPr/>
        </p:nvSpPr>
        <p:spPr>
          <a:xfrm>
            <a:off x="4528295" y="5336875"/>
            <a:ext cx="52753" cy="12309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6BDA605F-8F7C-4CAB-8021-5C2D3C363B84}"/>
                  </a:ext>
                </a:extLst>
              </p:cNvPr>
              <p:cNvSpPr txBox="1"/>
              <p:nvPr/>
            </p:nvSpPr>
            <p:spPr>
              <a:xfrm>
                <a:off x="4518224" y="5248980"/>
                <a:ext cx="1828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𝑇</m:t>
                          </m:r>
                        </m:e>
                        <m:sub>
                          <m:r>
                            <a:rPr lang="en-US" b="0" i="1" smtClean="0">
                              <a:solidFill>
                                <a:srgbClr val="FF0000"/>
                              </a:solidFill>
                              <a:latin typeface="Cambria Math" panose="02040503050406030204" pitchFamily="18" charset="0"/>
                            </a:rPr>
                            <m:t>𝑅𝑀𝑆</m:t>
                          </m:r>
                        </m:sub>
                      </m:sSub>
                      <m:r>
                        <a:rPr lang="en-US" b="0" i="1" smtClean="0">
                          <a:solidFill>
                            <a:srgbClr val="FF0000"/>
                          </a:solidFill>
                          <a:latin typeface="Cambria Math" panose="02040503050406030204" pitchFamily="18" charset="0"/>
                        </a:rPr>
                        <m:t>=</m:t>
                      </m:r>
                      <m:r>
                        <a:rPr lang="en-US" i="1" smtClean="0">
                          <a:solidFill>
                            <a:srgbClr val="FF0000"/>
                          </a:solidFill>
                          <a:latin typeface="Cambria Math" panose="02040503050406030204" pitchFamily="18" charset="0"/>
                        </a:rPr>
                        <m:t>0.0435</m:t>
                      </m:r>
                    </m:oMath>
                  </m:oMathPara>
                </a14:m>
                <a:endParaRPr lang="en-US" dirty="0">
                  <a:solidFill>
                    <a:srgbClr val="FF0000"/>
                  </a:solidFill>
                </a:endParaRPr>
              </a:p>
            </p:txBody>
          </p:sp>
        </mc:Choice>
        <mc:Fallback>
          <p:sp>
            <p:nvSpPr>
              <p:cNvPr id="11" name="TextBox 10">
                <a:extLst>
                  <a:ext uri="{FF2B5EF4-FFF2-40B4-BE49-F238E27FC236}">
                    <a16:creationId xmlns:a16="http://schemas.microsoft.com/office/drawing/2014/main" id="{6BDA605F-8F7C-4CAB-8021-5C2D3C363B84}"/>
                  </a:ext>
                </a:extLst>
              </p:cNvPr>
              <p:cNvSpPr txBox="1">
                <a:spLocks noRot="1" noChangeAspect="1" noMove="1" noResize="1" noEditPoints="1" noAdjustHandles="1" noChangeArrowheads="1" noChangeShapeType="1" noTextEdit="1"/>
              </p:cNvSpPr>
              <p:nvPr/>
            </p:nvSpPr>
            <p:spPr>
              <a:xfrm>
                <a:off x="4518224" y="5248980"/>
                <a:ext cx="1828800" cy="369332"/>
              </a:xfrm>
              <a:prstGeom prst="rect">
                <a:avLst/>
              </a:prstGeom>
              <a:blipFill>
                <a:blip r:embed="rId5"/>
                <a:stretch>
                  <a:fillRect/>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BA8BA9AA-1260-40AD-BB9A-8E8DB4AD1CB2}"/>
              </a:ext>
            </a:extLst>
          </p:cNvPr>
          <p:cNvSpPr/>
          <p:nvPr/>
        </p:nvSpPr>
        <p:spPr>
          <a:xfrm>
            <a:off x="4523052" y="5090746"/>
            <a:ext cx="52753" cy="158234"/>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FEEC8AE-5038-4E95-B3B5-23520B0D5777}"/>
                  </a:ext>
                </a:extLst>
              </p:cNvPr>
              <p:cNvSpPr txBox="1"/>
              <p:nvPr/>
            </p:nvSpPr>
            <p:spPr>
              <a:xfrm>
                <a:off x="4608477" y="4948083"/>
                <a:ext cx="164829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𝑇</m:t>
                          </m:r>
                        </m:e>
                        <m:sub>
                          <m:r>
                            <a:rPr lang="en-US" b="0" i="1" smtClean="0">
                              <a:solidFill>
                                <a:srgbClr val="00B050"/>
                              </a:solidFill>
                              <a:latin typeface="Cambria Math" panose="02040503050406030204" pitchFamily="18" charset="0"/>
                            </a:rPr>
                            <m:t>𝑀𝑎𝑥</m:t>
                          </m:r>
                        </m:sub>
                      </m:sSub>
                      <m:r>
                        <a:rPr lang="en-US" b="0" i="1" smtClean="0">
                          <a:solidFill>
                            <a:srgbClr val="00B050"/>
                          </a:solidFill>
                          <a:latin typeface="Cambria Math" panose="02040503050406030204" pitchFamily="18" charset="0"/>
                        </a:rPr>
                        <m:t>=</m:t>
                      </m:r>
                      <m:r>
                        <a:rPr lang="en-US" i="1">
                          <a:solidFill>
                            <a:srgbClr val="00B050"/>
                          </a:solidFill>
                          <a:latin typeface="Cambria Math" panose="02040503050406030204" pitchFamily="18" charset="0"/>
                        </a:rPr>
                        <m:t>0.0685</m:t>
                      </m:r>
                    </m:oMath>
                  </m:oMathPara>
                </a14:m>
                <a:endParaRPr lang="en-US" dirty="0">
                  <a:solidFill>
                    <a:srgbClr val="00B050"/>
                  </a:solidFill>
                </a:endParaRPr>
              </a:p>
            </p:txBody>
          </p:sp>
        </mc:Choice>
        <mc:Fallback>
          <p:sp>
            <p:nvSpPr>
              <p:cNvPr id="14" name="TextBox 13">
                <a:extLst>
                  <a:ext uri="{FF2B5EF4-FFF2-40B4-BE49-F238E27FC236}">
                    <a16:creationId xmlns:a16="http://schemas.microsoft.com/office/drawing/2014/main" id="{7FEEC8AE-5038-4E95-B3B5-23520B0D5777}"/>
                  </a:ext>
                </a:extLst>
              </p:cNvPr>
              <p:cNvSpPr txBox="1">
                <a:spLocks noRot="1" noChangeAspect="1" noMove="1" noResize="1" noEditPoints="1" noAdjustHandles="1" noChangeArrowheads="1" noChangeShapeType="1" noTextEdit="1"/>
              </p:cNvSpPr>
              <p:nvPr/>
            </p:nvSpPr>
            <p:spPr>
              <a:xfrm>
                <a:off x="4608477" y="4948083"/>
                <a:ext cx="1648294" cy="369332"/>
              </a:xfrm>
              <a:prstGeom prst="rect">
                <a:avLst/>
              </a:prstGeom>
              <a:blipFill>
                <a:blip r:embed="rId6"/>
                <a:stretch>
                  <a:fillRect/>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6E2112F9-D06E-4D5F-9ABA-606DBA654CE0}"/>
              </a:ext>
            </a:extLst>
          </p:cNvPr>
          <p:cNvCxnSpPr>
            <a:cxnSpLocks/>
          </p:cNvCxnSpPr>
          <p:nvPr/>
        </p:nvCxnSpPr>
        <p:spPr>
          <a:xfrm flipH="1">
            <a:off x="4540636" y="5336875"/>
            <a:ext cx="8793" cy="4572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43E6745-CDB4-44DD-B3DD-1D0DED766AAF}"/>
              </a:ext>
            </a:extLst>
          </p:cNvPr>
          <p:cNvSpPr txBox="1"/>
          <p:nvPr/>
        </p:nvSpPr>
        <p:spPr>
          <a:xfrm>
            <a:off x="10401300" y="2576146"/>
            <a:ext cx="1521069" cy="2308324"/>
          </a:xfrm>
          <a:prstGeom prst="rect">
            <a:avLst/>
          </a:prstGeom>
          <a:noFill/>
        </p:spPr>
        <p:txBody>
          <a:bodyPr wrap="square" rtlCol="0">
            <a:spAutoFit/>
          </a:bodyPr>
          <a:lstStyle/>
          <a:p>
            <a:r>
              <a:rPr lang="en-US" dirty="0"/>
              <a:t>This motor can work well but it is over size i.e. this servo has capability more than required</a:t>
            </a:r>
          </a:p>
        </p:txBody>
      </p:sp>
    </p:spTree>
    <p:extLst>
      <p:ext uri="{BB962C8B-B14F-4D97-AF65-F5344CB8AC3E}">
        <p14:creationId xmlns:p14="http://schemas.microsoft.com/office/powerpoint/2010/main" val="40122826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5701251-749D-43B8-ADAC-F326D4CA07E7}"/>
                  </a:ext>
                </a:extLst>
              </p:cNvPr>
              <p:cNvSpPr txBox="1"/>
              <p:nvPr/>
            </p:nvSpPr>
            <p:spPr>
              <a:xfrm>
                <a:off x="447472" y="3609208"/>
                <a:ext cx="11556459" cy="2642326"/>
              </a:xfrm>
              <a:prstGeom prst="rect">
                <a:avLst/>
              </a:prstGeom>
              <a:noFill/>
            </p:spPr>
            <p:txBody>
              <a:bodyPr wrap="square" rtlCol="0">
                <a:spAutoFit/>
              </a:bodyPr>
              <a:lstStyle/>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Calculate the motion profile for the HSS if the conveyor must stop each 1 m.</a:t>
                </a:r>
                <a:r>
                  <a:rPr lang="ar-JO" b="1" dirty="0">
                    <a:solidFill>
                      <a:srgbClr val="FF0000"/>
                    </a:solidFill>
                    <a:latin typeface="Simplified Arial"/>
                    <a:cs typeface="Simple Bold Jut Out" panose="02010401010101010101" pitchFamily="2" charset="-78"/>
                  </a:rPr>
                  <a:t> </a:t>
                </a:r>
                <a:r>
                  <a:rPr lang="en-US" b="1" dirty="0">
                    <a:solidFill>
                      <a:srgbClr val="FF0000"/>
                    </a:solidFill>
                    <a:latin typeface="Simplified Arial"/>
                    <a:cs typeface="Simple Bold Jut Out" panose="02010401010101010101" pitchFamily="2" charset="-78"/>
                  </a:rPr>
                  <a:t> Use the quantic polynomial profile method.</a:t>
                </a:r>
              </a:p>
              <a:p>
                <a:pPr algn="just"/>
                <a:r>
                  <a:rPr lang="en-US" b="1" dirty="0">
                    <a:solidFill>
                      <a:srgbClr val="FF0000"/>
                    </a:solidFill>
                    <a:latin typeface="Simplified Arial"/>
                    <a:cs typeface="Simple Bold Jut Out" panose="02010401010101010101" pitchFamily="2" charset="-78"/>
                  </a:rPr>
                  <a:t>      Note: the radius of the pully r = 5cm and </a:t>
                </a:r>
                <a14:m>
                  <m:oMath xmlns:m="http://schemas.openxmlformats.org/officeDocument/2006/math">
                    <m:sSub>
                      <m:sSubPr>
                        <m:ctrlPr>
                          <a:rPr lang="en-US" b="1" i="1">
                            <a:solidFill>
                              <a:srgbClr val="FF0000"/>
                            </a:solidFill>
                            <a:latin typeface="Cambria Math" panose="02040503050406030204" pitchFamily="18" charset="0"/>
                            <a:cs typeface="Simple Bold Jut Out" panose="02010401010101010101" pitchFamily="2" charset="-78"/>
                          </a:rPr>
                        </m:ctrlPr>
                      </m:sSubPr>
                      <m:e>
                        <m:r>
                          <a:rPr lang="en-US" b="1" i="1">
                            <a:solidFill>
                              <a:srgbClr val="FF0000"/>
                            </a:solidFill>
                            <a:latin typeface="Cambria Math" panose="02040503050406030204" pitchFamily="18" charset="0"/>
                            <a:cs typeface="Simple Bold Jut Out" panose="02010401010101010101" pitchFamily="2" charset="-78"/>
                          </a:rPr>
                          <m:t>𝒕</m:t>
                        </m:r>
                      </m:e>
                      <m:sub>
                        <m:r>
                          <a:rPr lang="en-US" b="1" i="1">
                            <a:solidFill>
                              <a:srgbClr val="FF0000"/>
                            </a:solidFill>
                            <a:latin typeface="Cambria Math" panose="02040503050406030204" pitchFamily="18" charset="0"/>
                            <a:cs typeface="Simple Bold Jut Out" panose="02010401010101010101" pitchFamily="2" charset="-78"/>
                          </a:rPr>
                          <m:t>𝒇</m:t>
                        </m:r>
                      </m:sub>
                    </m:sSub>
                  </m:oMath>
                </a14:m>
                <a:r>
                  <a:rPr lang="en-US" b="1" dirty="0">
                    <a:solidFill>
                      <a:srgbClr val="FF0000"/>
                    </a:solidFill>
                    <a:latin typeface="Simplified Arial"/>
                    <a:cs typeface="Simple Bold Jut Out" panose="02010401010101010101" pitchFamily="2" charset="-78"/>
                  </a:rPr>
                  <a:t>= 3 seconds.     </a:t>
                </a:r>
              </a:p>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Compute the load torque for the system.</a:t>
                </a:r>
              </a:p>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Calculate the torque profile for the system. </a:t>
                </a:r>
              </a:p>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Calculate the total required torque if the factor of safety is 3.</a:t>
                </a:r>
              </a:p>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Calculate the RMS torque.</a:t>
                </a:r>
              </a:p>
              <a:p>
                <a:pPr marL="342900" indent="-342900" algn="just">
                  <a:buFont typeface="Wingdings" panose="05000000000000000000" pitchFamily="2" charset="2"/>
                  <a:buChar char="q"/>
                </a:pPr>
                <a:r>
                  <a:rPr lang="en-US" b="1" dirty="0">
                    <a:solidFill>
                      <a:srgbClr val="FF0000"/>
                    </a:solidFill>
                    <a:latin typeface="Simplified Arial"/>
                    <a:cs typeface="Simple Bold Jut Out" panose="02010401010101010101" pitchFamily="2" charset="-78"/>
                  </a:rPr>
                  <a:t>For a given speed-torque curve is this servomotor is suitable for the system</a:t>
                </a:r>
              </a:p>
              <a:p>
                <a:pPr marL="342900" indent="-342900" algn="just">
                  <a:buFont typeface="Wingdings" panose="05000000000000000000" pitchFamily="2" charset="2"/>
                  <a:buChar char="q"/>
                </a:pPr>
                <a:endParaRPr lang="en-US" sz="2000" b="1" dirty="0">
                  <a:solidFill>
                    <a:srgbClr val="FF0000"/>
                  </a:solidFill>
                  <a:latin typeface="Simplified Arial"/>
                  <a:cs typeface="Simple Bold Jut Out" panose="02010401010101010101" pitchFamily="2" charset="-78"/>
                </a:endParaRPr>
              </a:p>
            </p:txBody>
          </p:sp>
        </mc:Choice>
        <mc:Fallback xmlns="">
          <p:sp>
            <p:nvSpPr>
              <p:cNvPr id="5" name="TextBox 4">
                <a:extLst>
                  <a:ext uri="{FF2B5EF4-FFF2-40B4-BE49-F238E27FC236}">
                    <a16:creationId xmlns:a16="http://schemas.microsoft.com/office/drawing/2014/main" id="{05701251-749D-43B8-ADAC-F326D4CA07E7}"/>
                  </a:ext>
                </a:extLst>
              </p:cNvPr>
              <p:cNvSpPr txBox="1">
                <a:spLocks noRot="1" noChangeAspect="1" noMove="1" noResize="1" noEditPoints="1" noAdjustHandles="1" noChangeArrowheads="1" noChangeShapeType="1" noTextEdit="1"/>
              </p:cNvSpPr>
              <p:nvPr/>
            </p:nvSpPr>
            <p:spPr>
              <a:xfrm>
                <a:off x="447472" y="3609208"/>
                <a:ext cx="11556459" cy="2642326"/>
              </a:xfrm>
              <a:prstGeom prst="rect">
                <a:avLst/>
              </a:prstGeom>
              <a:blipFill>
                <a:blip r:embed="rId3"/>
                <a:stretch>
                  <a:fillRect l="-316" t="-1843" r="-475"/>
                </a:stretch>
              </a:blipFill>
            </p:spPr>
            <p:txBody>
              <a:bodyPr/>
              <a:lstStyle/>
              <a:p>
                <a:r>
                  <a:rPr lang="en-US">
                    <a:noFill/>
                  </a:rPr>
                  <a:t> </a:t>
                </a:r>
              </a:p>
            </p:txBody>
          </p:sp>
        </mc:Fallback>
      </mc:AlternateContent>
      <p:graphicFrame>
        <p:nvGraphicFramePr>
          <p:cNvPr id="7" name="Object 6">
            <a:extLst>
              <a:ext uri="{FF2B5EF4-FFF2-40B4-BE49-F238E27FC236}">
                <a16:creationId xmlns:a16="http://schemas.microsoft.com/office/drawing/2014/main" id="{B3C8460D-1729-4ED9-B660-6E1FE557834C}"/>
              </a:ext>
            </a:extLst>
          </p:cNvPr>
          <p:cNvGraphicFramePr>
            <a:graphicFrameLocks noChangeAspect="1"/>
          </p:cNvGraphicFramePr>
          <p:nvPr>
            <p:extLst>
              <p:ext uri="{D42A27DB-BD31-4B8C-83A1-F6EECF244321}">
                <p14:modId xmlns:p14="http://schemas.microsoft.com/office/powerpoint/2010/main" val="13689442"/>
              </p:ext>
            </p:extLst>
          </p:nvPr>
        </p:nvGraphicFramePr>
        <p:xfrm>
          <a:off x="130176" y="107595"/>
          <a:ext cx="7894068" cy="3534624"/>
        </p:xfrm>
        <a:graphic>
          <a:graphicData uri="http://schemas.openxmlformats.org/presentationml/2006/ole">
            <mc:AlternateContent xmlns:mc="http://schemas.openxmlformats.org/markup-compatibility/2006">
              <mc:Choice xmlns:v="urn:schemas-microsoft-com:vml" Requires="v">
                <p:oleObj spid="_x0000_s5126" name="Bitmap Image" r:id="rId4" imgW="8694360" imgH="3375720" progId="Paint.Picture">
                  <p:embed/>
                </p:oleObj>
              </mc:Choice>
              <mc:Fallback>
                <p:oleObj name="Bitmap Image" r:id="rId4" imgW="8694360" imgH="3375720" progId="Paint.Picture">
                  <p:embed/>
                  <p:pic>
                    <p:nvPicPr>
                      <p:cNvPr id="0" name=""/>
                      <p:cNvPicPr/>
                      <p:nvPr/>
                    </p:nvPicPr>
                    <p:blipFill>
                      <a:blip r:embed="rId5"/>
                      <a:stretch>
                        <a:fillRect/>
                      </a:stretch>
                    </p:blipFill>
                    <p:spPr>
                      <a:xfrm>
                        <a:off x="130176" y="107595"/>
                        <a:ext cx="7894068" cy="3534624"/>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8402D8E2-3AF3-4F95-9D00-083AA693F288}"/>
              </a:ext>
            </a:extLst>
          </p:cNvPr>
          <p:cNvPicPr>
            <a:picLocks noChangeAspect="1"/>
          </p:cNvPicPr>
          <p:nvPr/>
        </p:nvPicPr>
        <p:blipFill>
          <a:blip r:embed="rId6"/>
          <a:stretch>
            <a:fillRect/>
          </a:stretch>
        </p:blipFill>
        <p:spPr>
          <a:xfrm>
            <a:off x="8024244" y="107595"/>
            <a:ext cx="3531486" cy="3534624"/>
          </a:xfrm>
          <a:prstGeom prst="rect">
            <a:avLst/>
          </a:prstGeom>
        </p:spPr>
      </p:pic>
    </p:spTree>
    <p:extLst>
      <p:ext uri="{BB962C8B-B14F-4D97-AF65-F5344CB8AC3E}">
        <p14:creationId xmlns:p14="http://schemas.microsoft.com/office/powerpoint/2010/main" val="39195137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FBB041-6885-47CC-90D1-8D5BBC0F9E4C}"/>
              </a:ext>
            </a:extLst>
          </p:cNvPr>
          <p:cNvSpPr>
            <a:spLocks noGrp="1"/>
          </p:cNvSpPr>
          <p:nvPr>
            <p:ph type="sldNum" sz="quarter" idx="12"/>
          </p:nvPr>
        </p:nvSpPr>
        <p:spPr/>
        <p:txBody>
          <a:bodyPr/>
          <a:lstStyle/>
          <a:p>
            <a:fld id="{6D22F896-40B5-4ADD-8801-0D06FADFA095}" type="slidenum">
              <a:rPr lang="en-US" smtClean="0"/>
              <a:t>59</a:t>
            </a:fld>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590474" y="2277182"/>
            <a:ext cx="6316987" cy="2283316"/>
          </a:xfrm>
          <a:prstGeom prst="rect">
            <a:avLst/>
          </a:prstGeom>
        </p:spPr>
      </p:pic>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id="{A48B516F-5DD8-448B-A779-09DF4D24C35F}"/>
                  </a:ext>
                </a:extLst>
              </p:cNvPr>
              <p:cNvGraphicFramePr>
                <a:graphicFrameLocks noGrp="1"/>
              </p:cNvGraphicFramePr>
              <p:nvPr/>
            </p:nvGraphicFramePr>
            <p:xfrm>
              <a:off x="5621168" y="4555565"/>
              <a:ext cx="6255597" cy="365760"/>
            </p:xfrm>
            <a:graphic>
              <a:graphicData uri="http://schemas.openxmlformats.org/drawingml/2006/table">
                <a:tbl>
                  <a:tblPr firstRow="1" bandRow="1">
                    <a:tableStyleId>{5940675A-B579-460E-94D1-54222C63F5DA}</a:tableStyleId>
                  </a:tblPr>
                  <a:tblGrid>
                    <a:gridCol w="949059">
                      <a:extLst>
                        <a:ext uri="{9D8B030D-6E8A-4147-A177-3AD203B41FA5}">
                          <a16:colId xmlns:a16="http://schemas.microsoft.com/office/drawing/2014/main" val="3349862512"/>
                        </a:ext>
                      </a:extLst>
                    </a:gridCol>
                    <a:gridCol w="1043497">
                      <a:extLst>
                        <a:ext uri="{9D8B030D-6E8A-4147-A177-3AD203B41FA5}">
                          <a16:colId xmlns:a16="http://schemas.microsoft.com/office/drawing/2014/main" val="3873667201"/>
                        </a:ext>
                      </a:extLst>
                    </a:gridCol>
                    <a:gridCol w="767531">
                      <a:extLst>
                        <a:ext uri="{9D8B030D-6E8A-4147-A177-3AD203B41FA5}">
                          <a16:colId xmlns:a16="http://schemas.microsoft.com/office/drawing/2014/main" val="4006520498"/>
                        </a:ext>
                      </a:extLst>
                    </a:gridCol>
                    <a:gridCol w="3495510">
                      <a:extLst>
                        <a:ext uri="{9D8B030D-6E8A-4147-A177-3AD203B41FA5}">
                          <a16:colId xmlns:a16="http://schemas.microsoft.com/office/drawing/2014/main" val="1293662206"/>
                        </a:ext>
                      </a:extLst>
                    </a:gridCol>
                  </a:tblGrid>
                  <a:tr h="197244">
                    <a:tc>
                      <a:txBody>
                        <a:bodyPr/>
                        <a:lstStyle/>
                        <a:p>
                          <a:pPr algn="ct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𝜇</m:t>
                                </m:r>
                              </m:oMath>
                            </m:oMathPara>
                          </a14:m>
                          <a:endParaRPr lang="en-US" dirty="0"/>
                        </a:p>
                      </a:txBody>
                      <a:tcPr/>
                    </a:tc>
                    <a:tc>
                      <a:txBody>
                        <a:bodyPr/>
                        <a:lstStyle/>
                        <a:p>
                          <a:pPr algn="ctr"/>
                          <a:r>
                            <a:rPr lang="en-US" dirty="0"/>
                            <a:t>0.1</a:t>
                          </a:r>
                        </a:p>
                      </a:txBody>
                      <a:tcPr/>
                    </a:tc>
                    <a:tc>
                      <a:txBody>
                        <a:bodyPr/>
                        <a:lstStyle/>
                        <a:p>
                          <a:pPr algn="ctr"/>
                          <a:endParaRPr lang="en-US" dirty="0"/>
                        </a:p>
                      </a:txBody>
                      <a:tcPr/>
                    </a:tc>
                    <a:tc>
                      <a:txBody>
                        <a:bodyPr/>
                        <a:lstStyle/>
                        <a:p>
                          <a:pPr algn="ctr"/>
                          <a:r>
                            <a:rPr lang="en-US" dirty="0"/>
                            <a:t>Coefficient of friction</a:t>
                          </a:r>
                        </a:p>
                      </a:txBody>
                      <a:tcPr/>
                    </a:tc>
                    <a:extLst>
                      <a:ext uri="{0D108BD9-81ED-4DB2-BD59-A6C34878D82A}">
                        <a16:rowId xmlns:a16="http://schemas.microsoft.com/office/drawing/2014/main" val="3341299317"/>
                      </a:ext>
                    </a:extLst>
                  </a:tr>
                </a:tbl>
              </a:graphicData>
            </a:graphic>
          </p:graphicFrame>
        </mc:Choice>
        <mc:Fallback xmlns="">
          <p:graphicFrame>
            <p:nvGraphicFramePr>
              <p:cNvPr id="5" name="Table 5">
                <a:extLst>
                  <a:ext uri="{FF2B5EF4-FFF2-40B4-BE49-F238E27FC236}">
                    <a16:creationId xmlns:a16="http://schemas.microsoft.com/office/drawing/2014/main" id="{A48B516F-5DD8-448B-A779-09DF4D24C35F}"/>
                  </a:ext>
                </a:extLst>
              </p:cNvPr>
              <p:cNvGraphicFramePr>
                <a:graphicFrameLocks noGrp="1"/>
              </p:cNvGraphicFramePr>
              <p:nvPr>
                <p:extLst>
                  <p:ext uri="{D42A27DB-BD31-4B8C-83A1-F6EECF244321}">
                    <p14:modId xmlns:p14="http://schemas.microsoft.com/office/powerpoint/2010/main" val="2261907164"/>
                  </p:ext>
                </p:extLst>
              </p:nvPr>
            </p:nvGraphicFramePr>
            <p:xfrm>
              <a:off x="5621168" y="4555565"/>
              <a:ext cx="6255597" cy="365760"/>
            </p:xfrm>
            <a:graphic>
              <a:graphicData uri="http://schemas.openxmlformats.org/drawingml/2006/table">
                <a:tbl>
                  <a:tblPr firstRow="1" bandRow="1">
                    <a:tableStyleId>{5940675A-B579-460E-94D1-54222C63F5DA}</a:tableStyleId>
                  </a:tblPr>
                  <a:tblGrid>
                    <a:gridCol w="949059">
                      <a:extLst>
                        <a:ext uri="{9D8B030D-6E8A-4147-A177-3AD203B41FA5}">
                          <a16:colId xmlns:a16="http://schemas.microsoft.com/office/drawing/2014/main" val="3349862512"/>
                        </a:ext>
                      </a:extLst>
                    </a:gridCol>
                    <a:gridCol w="1043497">
                      <a:extLst>
                        <a:ext uri="{9D8B030D-6E8A-4147-A177-3AD203B41FA5}">
                          <a16:colId xmlns:a16="http://schemas.microsoft.com/office/drawing/2014/main" val="3873667201"/>
                        </a:ext>
                      </a:extLst>
                    </a:gridCol>
                    <a:gridCol w="767531">
                      <a:extLst>
                        <a:ext uri="{9D8B030D-6E8A-4147-A177-3AD203B41FA5}">
                          <a16:colId xmlns:a16="http://schemas.microsoft.com/office/drawing/2014/main" val="4006520498"/>
                        </a:ext>
                      </a:extLst>
                    </a:gridCol>
                    <a:gridCol w="3495510">
                      <a:extLst>
                        <a:ext uri="{9D8B030D-6E8A-4147-A177-3AD203B41FA5}">
                          <a16:colId xmlns:a16="http://schemas.microsoft.com/office/drawing/2014/main" val="1293662206"/>
                        </a:ext>
                      </a:extLst>
                    </a:gridCol>
                  </a:tblGrid>
                  <a:tr h="365760">
                    <a:tc>
                      <a:txBody>
                        <a:bodyPr/>
                        <a:lstStyle/>
                        <a:p>
                          <a:endParaRPr lang="en-US"/>
                        </a:p>
                      </a:txBody>
                      <a:tcPr>
                        <a:blipFill>
                          <a:blip r:embed="rId6"/>
                          <a:stretch>
                            <a:fillRect l="-641" t="-8197" r="-559615" b="-24590"/>
                          </a:stretch>
                        </a:blipFill>
                      </a:tcPr>
                    </a:tc>
                    <a:tc>
                      <a:txBody>
                        <a:bodyPr/>
                        <a:lstStyle/>
                        <a:p>
                          <a:pPr algn="ctr"/>
                          <a:r>
                            <a:rPr lang="en-US" dirty="0"/>
                            <a:t>0.1</a:t>
                          </a:r>
                        </a:p>
                      </a:txBody>
                      <a:tcPr/>
                    </a:tc>
                    <a:tc>
                      <a:txBody>
                        <a:bodyPr/>
                        <a:lstStyle/>
                        <a:p>
                          <a:pPr algn="ctr"/>
                          <a:endParaRPr lang="en-US" dirty="0"/>
                        </a:p>
                      </a:txBody>
                      <a:tcPr/>
                    </a:tc>
                    <a:tc>
                      <a:txBody>
                        <a:bodyPr/>
                        <a:lstStyle/>
                        <a:p>
                          <a:pPr algn="ctr"/>
                          <a:r>
                            <a:rPr lang="en-US" dirty="0"/>
                            <a:t>Coefficient of friction</a:t>
                          </a:r>
                        </a:p>
                      </a:txBody>
                      <a:tcPr/>
                    </a:tc>
                    <a:extLst>
                      <a:ext uri="{0D108BD9-81ED-4DB2-BD59-A6C34878D82A}">
                        <a16:rowId xmlns:a16="http://schemas.microsoft.com/office/drawing/2014/main" val="3341299317"/>
                      </a:ext>
                    </a:extLst>
                  </a:tr>
                </a:tbl>
              </a:graphicData>
            </a:graphic>
          </p:graphicFrame>
        </mc:Fallback>
      </mc:AlternateContent>
      <p:pic>
        <p:nvPicPr>
          <p:cNvPr id="7" name="Picture 6">
            <a:extLst>
              <a:ext uri="{FF2B5EF4-FFF2-40B4-BE49-F238E27FC236}">
                <a16:creationId xmlns:a16="http://schemas.microsoft.com/office/drawing/2014/main" id="{697323DC-8D8D-4DE9-B627-4464167575A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52437" y="1901543"/>
            <a:ext cx="5291447" cy="2509590"/>
          </a:xfrm>
          <a:prstGeom prst="rect">
            <a:avLst/>
          </a:prstGeom>
        </p:spPr>
      </p:pic>
      <p:pic>
        <p:nvPicPr>
          <p:cNvPr id="8" name="Picture 7">
            <a:extLst>
              <a:ext uri="{FF2B5EF4-FFF2-40B4-BE49-F238E27FC236}">
                <a16:creationId xmlns:a16="http://schemas.microsoft.com/office/drawing/2014/main" id="{E776D3B5-AA90-41FC-9658-187AACF9407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2929307" y="22620"/>
            <a:ext cx="5322334" cy="805847"/>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3F14049-4BDD-4AFD-8B00-F8102F5FF6FA}"/>
                  </a:ext>
                </a:extLst>
              </p:cNvPr>
              <p:cNvSpPr txBox="1"/>
              <p:nvPr/>
            </p:nvSpPr>
            <p:spPr>
              <a:xfrm>
                <a:off x="812800" y="949506"/>
                <a:ext cx="9397999" cy="276999"/>
              </a:xfrm>
              <a:prstGeom prst="rect">
                <a:avLst/>
              </a:prstGeom>
              <a:noFill/>
            </p:spPr>
            <p:txBody>
              <a:bodyPr wrap="square" lIns="0" tIns="0" rIns="0" bIns="0" rtlCol="0">
                <a:spAutoFit/>
              </a:bodyPr>
              <a:lstStyle/>
              <a:p>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100</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m:t>
                        </m:r>
                        <m:r>
                          <a:rPr lang="en-US" b="0" i="1" smtClean="0">
                            <a:latin typeface="Cambria Math" panose="02040503050406030204" pitchFamily="18" charset="0"/>
                          </a:rPr>
                          <m:t>6</m:t>
                        </m:r>
                      </m:sup>
                    </m:sSup>
                  </m:oMath>
                </a14:m>
                <a:r>
                  <a:rPr lang="en-US" dirty="0"/>
                  <a:t>+5</a:t>
                </a:r>
                <a14:m>
                  <m:oMath xmlns:m="http://schemas.openxmlformats.org/officeDocument/2006/math">
                    <m:r>
                      <a:rPr lang="en-US" i="1">
                        <a:latin typeface="Cambria Math" panose="02040503050406030204" pitchFamily="18" charset="0"/>
                      </a:rPr>
                      <m:t>0</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m:t>
                        </m:r>
                        <m:r>
                          <a:rPr lang="en-US" i="1">
                            <a:latin typeface="Cambria Math" panose="02040503050406030204" pitchFamily="18" charset="0"/>
                          </a:rPr>
                          <m:t>6</m:t>
                        </m:r>
                      </m:sup>
                    </m:sSup>
                    <m:r>
                      <a:rPr lang="en-US" b="0" i="1" smtClean="0">
                        <a:latin typeface="Cambria Math" panose="02040503050406030204" pitchFamily="18" charset="0"/>
                      </a:rPr>
                      <m:t>+</m:t>
                    </m:r>
                    <m:r>
                      <a:rPr lang="en-US" b="0" i="1" smtClean="0">
                        <a:latin typeface="Cambria Math" panose="02040503050406030204" pitchFamily="18" charset="0"/>
                      </a:rPr>
                      <m:t>200</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m:t>
                        </m:r>
                        <m:r>
                          <a:rPr lang="en-US" i="1">
                            <a:latin typeface="Cambria Math" panose="02040503050406030204" pitchFamily="18" charset="0"/>
                          </a:rPr>
                          <m:t>6</m:t>
                        </m:r>
                      </m:sup>
                    </m:sSup>
                    <m:r>
                      <a:rPr lang="en-US" b="0" i="1" smtClean="0">
                        <a:latin typeface="Cambria Math" panose="02040503050406030204" pitchFamily="18" charset="0"/>
                      </a:rPr>
                      <m:t>+</m:t>
                    </m:r>
                    <m:r>
                      <a:rPr lang="en-US" b="0" i="1" smtClean="0">
                        <a:latin typeface="Cambria Math" panose="02040503050406030204" pitchFamily="18" charset="0"/>
                      </a:rPr>
                      <m:t>2</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m:t>
                        </m:r>
                        <m:r>
                          <a:rPr lang="en-US" b="0" i="1" smtClean="0">
                            <a:latin typeface="Cambria Math" panose="02040503050406030204" pitchFamily="18" charset="0"/>
                          </a:rPr>
                          <m:t>3</m:t>
                        </m:r>
                      </m:sup>
                    </m:sSup>
                    <m:r>
                      <a:rPr lang="en-US" b="0" i="1" smtClean="0">
                        <a:latin typeface="Cambria Math" panose="02040503050406030204" pitchFamily="18" charset="0"/>
                      </a:rPr>
                      <m:t>+</m:t>
                    </m:r>
                    <m:r>
                      <a:rPr lang="en-US" i="1">
                        <a:latin typeface="Cambria Math" panose="02040503050406030204" pitchFamily="18" charset="0"/>
                      </a:rPr>
                      <m:t>2</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m:t>
                        </m:r>
                        <m:r>
                          <a:rPr lang="en-US" i="1">
                            <a:latin typeface="Cambria Math" panose="02040503050406030204" pitchFamily="18" charset="0"/>
                          </a:rPr>
                          <m:t>3</m:t>
                        </m:r>
                      </m:sup>
                    </m:sSup>
                    <m:r>
                      <a:rPr lang="en-US" i="1">
                        <a:latin typeface="Cambria Math" panose="02040503050406030204" pitchFamily="18" charset="0"/>
                      </a:rPr>
                      <m:t>+</m:t>
                    </m:r>
                    <m:r>
                      <a:rPr lang="en-US" b="0" i="1" smtClean="0">
                        <a:latin typeface="Cambria Math" panose="02040503050406030204" pitchFamily="18" charset="0"/>
                      </a:rPr>
                      <m:t>0</m:t>
                    </m:r>
                    <m:r>
                      <a:rPr lang="en-US" b="0" i="1" smtClean="0">
                        <a:latin typeface="Cambria Math" panose="02040503050406030204" pitchFamily="18" charset="0"/>
                      </a:rPr>
                      <m:t>.</m:t>
                    </m:r>
                    <m:r>
                      <a:rPr lang="en-US" b="0" i="1" smtClean="0">
                        <a:latin typeface="Cambria Math" panose="02040503050406030204" pitchFamily="18" charset="0"/>
                      </a:rPr>
                      <m:t>05</m:t>
                    </m:r>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5</m:t>
                        </m:r>
                        <m:r>
                          <a:rPr lang="en-US" b="0" i="1" smtClean="0">
                            <a:latin typeface="Cambria Math" panose="02040503050406030204" pitchFamily="18" charset="0"/>
                          </a:rPr>
                          <m:t>+</m:t>
                        </m:r>
                        <m:r>
                          <a:rPr lang="en-US" b="0" i="1" smtClean="0">
                            <a:latin typeface="Cambria Math" panose="02040503050406030204" pitchFamily="18" charset="0"/>
                          </a:rPr>
                          <m:t>5</m:t>
                        </m:r>
                      </m:e>
                    </m:d>
                    <m:r>
                      <a:rPr lang="en-US" i="1">
                        <a:latin typeface="Cambria Math" panose="02040503050406030204" pitchFamily="18" charset="0"/>
                      </a:rPr>
                      <m:t>=</m:t>
                    </m:r>
                    <m:r>
                      <a:rPr lang="en-US" i="1">
                        <a:latin typeface="Cambria Math" panose="02040503050406030204" pitchFamily="18" charset="0"/>
                      </a:rPr>
                      <m:t>0</m:t>
                    </m:r>
                    <m:r>
                      <a:rPr lang="en-US" i="1">
                        <a:latin typeface="Cambria Math" panose="02040503050406030204" pitchFamily="18" charset="0"/>
                      </a:rPr>
                      <m:t>.</m:t>
                    </m:r>
                    <m:r>
                      <a:rPr lang="en-US" i="1">
                        <a:latin typeface="Cambria Math" panose="02040503050406030204" pitchFamily="18" charset="0"/>
                      </a:rPr>
                      <m:t>5043</m:t>
                    </m:r>
                    <m:r>
                      <a:rPr lang="en-US" b="0" i="1" smtClean="0">
                        <a:latin typeface="Cambria Math" panose="02040503050406030204" pitchFamily="18" charset="0"/>
                      </a:rPr>
                      <m:t> </m:t>
                    </m:r>
                    <m:r>
                      <a:rPr lang="en-US" b="0" i="1" smtClean="0">
                        <a:latin typeface="Cambria Math" panose="02040503050406030204" pitchFamily="18" charset="0"/>
                      </a:rPr>
                      <m:t>𝑘𝑔</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2</m:t>
                        </m:r>
                      </m:sup>
                    </m:sSup>
                  </m:oMath>
                </a14:m>
                <a:endParaRPr lang="en-US" dirty="0"/>
              </a:p>
            </p:txBody>
          </p:sp>
        </mc:Choice>
        <mc:Fallback xmlns="">
          <p:sp>
            <p:nvSpPr>
              <p:cNvPr id="10" name="TextBox 9">
                <a:extLst>
                  <a:ext uri="{FF2B5EF4-FFF2-40B4-BE49-F238E27FC236}">
                    <a16:creationId xmlns:a16="http://schemas.microsoft.com/office/drawing/2014/main" id="{73F14049-4BDD-4AFD-8B00-F8102F5FF6FA}"/>
                  </a:ext>
                </a:extLst>
              </p:cNvPr>
              <p:cNvSpPr txBox="1">
                <a:spLocks noRot="1" noChangeAspect="1" noMove="1" noResize="1" noEditPoints="1" noAdjustHandles="1" noChangeArrowheads="1" noChangeShapeType="1" noTextEdit="1"/>
              </p:cNvSpPr>
              <p:nvPr/>
            </p:nvSpPr>
            <p:spPr>
              <a:xfrm>
                <a:off x="812800" y="949506"/>
                <a:ext cx="9397999" cy="276999"/>
              </a:xfrm>
              <a:prstGeom prst="rect">
                <a:avLst/>
              </a:prstGeom>
              <a:blipFill>
                <a:blip r:embed="rId11"/>
                <a:stretch>
                  <a:fillRect l="-519" t="-28889" b="-51111"/>
                </a:stretch>
              </a:blipFill>
            </p:spPr>
            <p:txBody>
              <a:bodyPr/>
              <a:lstStyle/>
              <a:p>
                <a:r>
                  <a:rPr lang="en-US">
                    <a:noFill/>
                  </a:rPr>
                  <a:t> </a:t>
                </a:r>
              </a:p>
            </p:txBody>
          </p:sp>
        </mc:Fallback>
      </mc:AlternateContent>
    </p:spTree>
    <p:extLst>
      <p:ext uri="{BB962C8B-B14F-4D97-AF65-F5344CB8AC3E}">
        <p14:creationId xmlns:p14="http://schemas.microsoft.com/office/powerpoint/2010/main" val="2829949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a:t>
            </a:fld>
            <a:endParaRPr lang="en-US" dirty="0"/>
          </a:p>
        </p:txBody>
      </p:sp>
      <p:sp>
        <p:nvSpPr>
          <p:cNvPr id="4" name="Rectangle 3"/>
          <p:cNvSpPr/>
          <p:nvPr/>
        </p:nvSpPr>
        <p:spPr>
          <a:xfrm>
            <a:off x="0" y="33221"/>
            <a:ext cx="6096000" cy="1077218"/>
          </a:xfrm>
          <a:prstGeom prst="rect">
            <a:avLst/>
          </a:prstGeom>
        </p:spPr>
        <p:txBody>
          <a:bodyPr>
            <a:spAutoFit/>
          </a:bodyPr>
          <a:lstStyle/>
          <a:p>
            <a:r>
              <a:rPr lang="en-US" sz="3200" b="1" dirty="0">
                <a:solidFill>
                  <a:srgbClr val="002060"/>
                </a:solidFill>
                <a:latin typeface="DejaVu Serif"/>
              </a:rPr>
              <a:t>4.2 Actuator Selection</a:t>
            </a:r>
            <a:r>
              <a:rPr lang="en-US" sz="3200" dirty="0">
                <a:solidFill>
                  <a:srgbClr val="002060"/>
                </a:solidFill>
                <a:latin typeface="DejaVu Serif"/>
              </a:rPr>
              <a:t> </a:t>
            </a:r>
            <a:br>
              <a:rPr lang="en-US" sz="3200" dirty="0">
                <a:solidFill>
                  <a:srgbClr val="002060"/>
                </a:solidFill>
                <a:latin typeface="DejaVu Serif"/>
              </a:rPr>
            </a:br>
            <a:endParaRPr lang="en-US" sz="3200" dirty="0">
              <a:solidFill>
                <a:srgbClr val="002060"/>
              </a:solidFill>
              <a:latin typeface="DejaVu Serif"/>
            </a:endParaRPr>
          </a:p>
        </p:txBody>
      </p:sp>
      <p:pic>
        <p:nvPicPr>
          <p:cNvPr id="3" name="Picture 2"/>
          <p:cNvPicPr>
            <a:picLocks noChangeAspect="1"/>
          </p:cNvPicPr>
          <p:nvPr/>
        </p:nvPicPr>
        <p:blipFill>
          <a:blip r:embed="rId2">
            <a:grayscl/>
          </a:blip>
          <a:stretch>
            <a:fillRect/>
          </a:stretch>
        </p:blipFill>
        <p:spPr>
          <a:xfrm>
            <a:off x="764231" y="935340"/>
            <a:ext cx="11106655" cy="5163901"/>
          </a:xfrm>
          <a:prstGeom prst="rect">
            <a:avLst/>
          </a:prstGeom>
        </p:spPr>
      </p:pic>
    </p:spTree>
    <p:extLst>
      <p:ext uri="{BB962C8B-B14F-4D97-AF65-F5344CB8AC3E}">
        <p14:creationId xmlns:p14="http://schemas.microsoft.com/office/powerpoint/2010/main" val="729494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FBB041-6885-47CC-90D1-8D5BBC0F9E4C}"/>
              </a:ext>
            </a:extLst>
          </p:cNvPr>
          <p:cNvSpPr>
            <a:spLocks noGrp="1"/>
          </p:cNvSpPr>
          <p:nvPr>
            <p:ph type="sldNum" sz="quarter" idx="12"/>
          </p:nvPr>
        </p:nvSpPr>
        <p:spPr/>
        <p:txBody>
          <a:bodyPr/>
          <a:lstStyle/>
          <a:p>
            <a:fld id="{6D22F896-40B5-4ADD-8801-0D06FADFA095}" type="slidenum">
              <a:rPr lang="en-US" smtClean="0"/>
              <a:t>60</a:t>
            </a:fld>
            <a:endParaRPr lang="en-US" dirty="0"/>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B385D404-84FA-443B-9B90-32C0BDCB21C0}"/>
                  </a:ext>
                </a:extLst>
              </p:cNvPr>
              <p:cNvSpPr txBox="1"/>
              <p:nvPr/>
            </p:nvSpPr>
            <p:spPr>
              <a:xfrm>
                <a:off x="756117" y="328473"/>
                <a:ext cx="2803653" cy="492443"/>
              </a:xfrm>
              <a:prstGeom prst="rect">
                <a:avLst/>
              </a:prstGeom>
              <a:noFill/>
            </p:spPr>
            <p:txBody>
              <a:bodyPr wrap="none" lIns="0" tIns="0" rIns="0" bIns="0" rtlCol="0">
                <a:spAutoFit/>
              </a:bodyPr>
              <a:lstStyle/>
              <a:p>
                <a14:m>
                  <m:oMath xmlns:m="http://schemas.openxmlformats.org/officeDocument/2006/math">
                    <m:r>
                      <m:rPr>
                        <m:sty m:val="p"/>
                      </m:rPr>
                      <a:rPr lang="en-US" sz="3200" b="1" dirty="0">
                        <a:solidFill>
                          <a:srgbClr val="FF0000"/>
                        </a:solidFill>
                        <a:latin typeface="Simplified Arial"/>
                        <a:cs typeface="Simple Bold Jut Out" panose="02010401010101010101" pitchFamily="2" charset="-78"/>
                      </a:rPr>
                      <m:t>C</m:t>
                    </m:r>
                    <m:r>
                      <m:rPr>
                        <m:nor/>
                      </m:rPr>
                      <a:rPr lang="en-US" sz="3200" b="1" dirty="0">
                        <a:solidFill>
                          <a:srgbClr val="FF0000"/>
                        </a:solidFill>
                        <a:latin typeface="Simplified Arial"/>
                        <a:cs typeface="Simple Bold Jut Out" panose="02010401010101010101" pitchFamily="2" charset="-78"/>
                      </a:rPr>
                      <m:t>onveyor</m:t>
                    </m:r>
                  </m:oMath>
                </a14:m>
                <a:r>
                  <a:rPr lang="en-US" sz="3200" b="1" dirty="0">
                    <a:solidFill>
                      <a:srgbClr val="FF0000"/>
                    </a:solidFill>
                    <a:latin typeface="Simplified Arial"/>
                    <a:cs typeface="Simple Bold Jut Out" panose="02010401010101010101" pitchFamily="2" charset="-78"/>
                  </a:rPr>
                  <a:t> Side</a:t>
                </a:r>
              </a:p>
            </p:txBody>
          </p:sp>
        </mc:Choice>
        <mc:Fallback>
          <p:sp>
            <p:nvSpPr>
              <p:cNvPr id="8" name="TextBox 7">
                <a:extLst>
                  <a:ext uri="{FF2B5EF4-FFF2-40B4-BE49-F238E27FC236}">
                    <a16:creationId xmlns:a16="http://schemas.microsoft.com/office/drawing/2014/main" id="{B385D404-84FA-443B-9B90-32C0BDCB21C0}"/>
                  </a:ext>
                </a:extLst>
              </p:cNvPr>
              <p:cNvSpPr txBox="1">
                <a:spLocks noRot="1" noChangeAspect="1" noMove="1" noResize="1" noEditPoints="1" noAdjustHandles="1" noChangeArrowheads="1" noChangeShapeType="1" noTextEdit="1"/>
              </p:cNvSpPr>
              <p:nvPr/>
            </p:nvSpPr>
            <p:spPr>
              <a:xfrm>
                <a:off x="756117" y="328473"/>
                <a:ext cx="2803653" cy="492443"/>
              </a:xfrm>
              <a:prstGeom prst="rect">
                <a:avLst/>
              </a:prstGeom>
              <a:blipFill>
                <a:blip r:embed="rId3"/>
                <a:stretch>
                  <a:fillRect t="-25926" r="-8043" b="-4814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E08E5FAF-F999-434A-83FF-E4C4C71A757E}"/>
              </a:ext>
            </a:extLst>
          </p:cNvPr>
          <p:cNvPicPr>
            <a:picLocks noChangeAspect="1"/>
          </p:cNvPicPr>
          <p:nvPr/>
        </p:nvPicPr>
        <p:blipFill>
          <a:blip r:embed="rId4"/>
          <a:stretch>
            <a:fillRect/>
          </a:stretch>
        </p:blipFill>
        <p:spPr>
          <a:xfrm>
            <a:off x="1013020" y="1429575"/>
            <a:ext cx="5082980" cy="510584"/>
          </a:xfrm>
          <a:prstGeom prst="rect">
            <a:avLst/>
          </a:prstGeom>
        </p:spPr>
      </p:pic>
      <p:graphicFrame>
        <p:nvGraphicFramePr>
          <p:cNvPr id="10" name="Object 9">
            <a:extLst>
              <a:ext uri="{FF2B5EF4-FFF2-40B4-BE49-F238E27FC236}">
                <a16:creationId xmlns:a16="http://schemas.microsoft.com/office/drawing/2014/main" id="{9B08E70C-673C-48E8-8AEE-BD1F5790F0DB}"/>
              </a:ext>
            </a:extLst>
          </p:cNvPr>
          <p:cNvGraphicFramePr>
            <a:graphicFrameLocks noChangeAspect="1"/>
          </p:cNvGraphicFramePr>
          <p:nvPr>
            <p:extLst>
              <p:ext uri="{D42A27DB-BD31-4B8C-83A1-F6EECF244321}">
                <p14:modId xmlns:p14="http://schemas.microsoft.com/office/powerpoint/2010/main" val="1991449719"/>
              </p:ext>
            </p:extLst>
          </p:nvPr>
        </p:nvGraphicFramePr>
        <p:xfrm>
          <a:off x="756117" y="2206792"/>
          <a:ext cx="6343120" cy="3894499"/>
        </p:xfrm>
        <a:graphic>
          <a:graphicData uri="http://schemas.openxmlformats.org/presentationml/2006/ole">
            <mc:AlternateContent xmlns:mc="http://schemas.openxmlformats.org/markup-compatibility/2006">
              <mc:Choice xmlns:v="urn:schemas-microsoft-com:vml" Requires="v">
                <p:oleObj spid="_x0000_s6149" name="Bitmap Image" r:id="rId5" imgW="7521120" imgH="4617720" progId="Paint.Picture">
                  <p:embed/>
                </p:oleObj>
              </mc:Choice>
              <mc:Fallback>
                <p:oleObj name="Bitmap Image" r:id="rId5" imgW="7521120" imgH="4617720" progId="Paint.Picture">
                  <p:embed/>
                  <p:pic>
                    <p:nvPicPr>
                      <p:cNvPr id="0" name=""/>
                      <p:cNvPicPr/>
                      <p:nvPr/>
                    </p:nvPicPr>
                    <p:blipFill>
                      <a:blip r:embed="rId6"/>
                      <a:stretch>
                        <a:fillRect/>
                      </a:stretch>
                    </p:blipFill>
                    <p:spPr>
                      <a:xfrm>
                        <a:off x="756117" y="2206792"/>
                        <a:ext cx="6343120" cy="3894499"/>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98ADDFBF-C08D-4301-808F-43A02B06F033}"/>
              </a:ext>
            </a:extLst>
          </p:cNvPr>
          <p:cNvPicPr>
            <a:picLocks noChangeAspect="1"/>
          </p:cNvPicPr>
          <p:nvPr/>
        </p:nvPicPr>
        <p:blipFill>
          <a:blip r:embed="rId7"/>
          <a:stretch>
            <a:fillRect/>
          </a:stretch>
        </p:blipFill>
        <p:spPr>
          <a:xfrm>
            <a:off x="6837362" y="483672"/>
            <a:ext cx="7153275" cy="6191250"/>
          </a:xfrm>
          <a:prstGeom prst="rect">
            <a:avLst/>
          </a:prstGeom>
        </p:spPr>
      </p:pic>
    </p:spTree>
    <p:extLst>
      <p:ext uri="{BB962C8B-B14F-4D97-AF65-F5344CB8AC3E}">
        <p14:creationId xmlns:p14="http://schemas.microsoft.com/office/powerpoint/2010/main" val="13378366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FB0866-5195-4FBB-9831-0D20967C0833}"/>
              </a:ext>
            </a:extLst>
          </p:cNvPr>
          <p:cNvSpPr>
            <a:spLocks noGrp="1"/>
          </p:cNvSpPr>
          <p:nvPr>
            <p:ph type="sldNum" sz="quarter" idx="12"/>
          </p:nvPr>
        </p:nvSpPr>
        <p:spPr/>
        <p:txBody>
          <a:bodyPr/>
          <a:lstStyle/>
          <a:p>
            <a:fld id="{6D22F896-40B5-4ADD-8801-0D06FADFA095}" type="slidenum">
              <a:rPr lang="en-US" smtClean="0"/>
              <a:t>61</a:t>
            </a:fld>
            <a:endParaRPr lang="en-US"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1645944-4EE6-47FB-A96D-7BC91380B7D3}"/>
                  </a:ext>
                </a:extLst>
              </p:cNvPr>
              <p:cNvSpPr txBox="1"/>
              <p:nvPr/>
            </p:nvSpPr>
            <p:spPr>
              <a:xfrm>
                <a:off x="827638" y="919782"/>
                <a:ext cx="5603324" cy="1904689"/>
              </a:xfrm>
              <a:prstGeom prst="rect">
                <a:avLst/>
              </a:prstGeom>
              <a:noFill/>
            </p:spPr>
            <p:txBody>
              <a:bodyPr wrap="square" rtlCol="0">
                <a:spAutoFit/>
              </a:bodyPr>
              <a:lstStyle/>
              <a:p>
                <a:pPr algn="just"/>
                <a:r>
                  <a:rPr lang="en-US" sz="2400" dirty="0">
                    <a:latin typeface="Arial" panose="020B0604020202020204" pitchFamily="34" charset="0"/>
                    <a:cs typeface="Arial" panose="020B0604020202020204" pitchFamily="34" charset="0"/>
                  </a:rPr>
                  <a:t>But there is another ratio (r) between the linear position for the conveyor belt </a:t>
                </a:r>
                <a14:m>
                  <m:oMath xmlns:m="http://schemas.openxmlformats.org/officeDocument/2006/math">
                    <m:r>
                      <a:rPr lang="en-US" sz="2400" i="1" dirty="0">
                        <a:latin typeface="Cambria Math" panose="02040503050406030204" pitchFamily="18" charset="0"/>
                      </a:rPr>
                      <m:t>(</m:t>
                    </m:r>
                    <m:r>
                      <a:rPr lang="en-US" sz="2400" b="0" i="1" dirty="0" smtClean="0">
                        <a:latin typeface="Cambria Math" panose="02040503050406030204" pitchFamily="18" charset="0"/>
                      </a:rPr>
                      <m:t>𝑞</m:t>
                    </m:r>
                    <m:r>
                      <a:rPr lang="en-US" sz="2400" i="1" dirty="0">
                        <a:latin typeface="Cambria Math" panose="02040503050406030204" pitchFamily="18" charset="0"/>
                      </a:rPr>
                      <m:t>(</m:t>
                    </m:r>
                    <m:r>
                      <a:rPr lang="en-US" sz="2400" i="1" dirty="0">
                        <a:latin typeface="Cambria Math" panose="02040503050406030204" pitchFamily="18" charset="0"/>
                      </a:rPr>
                      <m:t>𝑡</m:t>
                    </m:r>
                    <m:r>
                      <a:rPr lang="en-US" sz="2400" i="1" dirty="0">
                        <a:latin typeface="Cambria Math" panose="02040503050406030204" pitchFamily="18" charset="0"/>
                      </a:rPr>
                      <m:t>)) </m:t>
                    </m:r>
                  </m:oMath>
                </a14:m>
                <a:r>
                  <a:rPr lang="en-US" sz="2400" dirty="0">
                    <a:latin typeface="Arial" panose="020B0604020202020204" pitchFamily="34" charset="0"/>
                    <a:cs typeface="Arial" panose="020B0604020202020204" pitchFamily="34" charset="0"/>
                  </a:rPr>
                  <a:t>and the angular position of the LSS (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𝜃</m:t>
                        </m:r>
                      </m:e>
                      <m:sub>
                        <m:r>
                          <a:rPr lang="en-US" sz="2400" b="0" i="1" smtClean="0">
                            <a:latin typeface="Cambria Math" panose="02040503050406030204" pitchFamily="18" charset="0"/>
                            <a:ea typeface="Cambria Math" panose="02040503050406030204" pitchFamily="18" charset="0"/>
                          </a:rPr>
                          <m:t>𝐻</m:t>
                        </m:r>
                        <m:r>
                          <a:rPr lang="en-US" sz="2400" i="1">
                            <a:latin typeface="Cambria Math" panose="02040503050406030204" pitchFamily="18" charset="0"/>
                          </a:rPr>
                          <m:t>𝑆𝑆</m:t>
                        </m:r>
                      </m:sub>
                    </m:sSub>
                  </m:oMath>
                </a14:m>
                <a:r>
                  <a:rPr lang="en-US" sz="2400" dirty="0">
                    <a:latin typeface="Arial" panose="020B0604020202020204" pitchFamily="34" charset="0"/>
                    <a:cs typeface="Arial" panose="020B0604020202020204" pitchFamily="34" charset="0"/>
                  </a:rPr>
                  <a:t>)</a:t>
                </a:r>
              </a:p>
              <a:p>
                <a:pPr/>
                <a14:m>
                  <m:oMathPara xmlns:m="http://schemas.openxmlformats.org/officeDocument/2006/math">
                    <m:oMathParaPr>
                      <m:jc m:val="centerGroup"/>
                    </m:oMathParaPr>
                    <m:oMath xmlns:m="http://schemas.openxmlformats.org/officeDocument/2006/math">
                      <m:r>
                        <a:rPr lang="en-US" sz="2177" b="0" i="1" smtClean="0">
                          <a:latin typeface="Cambria Math" panose="02040503050406030204" pitchFamily="18" charset="0"/>
                        </a:rPr>
                        <m:t>𝑞</m:t>
                      </m:r>
                      <m:r>
                        <a:rPr lang="en-US" sz="2177" i="1">
                          <a:latin typeface="Cambria Math" panose="02040503050406030204" pitchFamily="18" charset="0"/>
                        </a:rPr>
                        <m:t>(</m:t>
                      </m:r>
                      <m:r>
                        <a:rPr lang="en-US" sz="2177" i="1">
                          <a:latin typeface="Cambria Math" panose="02040503050406030204" pitchFamily="18" charset="0"/>
                        </a:rPr>
                        <m:t>𝑡</m:t>
                      </m:r>
                      <m:r>
                        <a:rPr lang="en-US" sz="2177" i="1">
                          <a:latin typeface="Cambria Math" panose="02040503050406030204" pitchFamily="18" charset="0"/>
                        </a:rPr>
                        <m:t>)=</m:t>
                      </m:r>
                      <m:r>
                        <a:rPr lang="en-US" sz="2177" i="1">
                          <a:latin typeface="Cambria Math" panose="02040503050406030204" pitchFamily="18" charset="0"/>
                        </a:rPr>
                        <m:t>𝑟</m:t>
                      </m:r>
                      <m:r>
                        <a:rPr lang="en-US" sz="2177" i="1">
                          <a:latin typeface="Cambria Math" panose="02040503050406030204" pitchFamily="18" charset="0"/>
                        </a:rPr>
                        <m:t> </m:t>
                      </m:r>
                      <m:sSub>
                        <m:sSubPr>
                          <m:ctrlPr>
                            <a:rPr lang="en-US" sz="2177" i="1">
                              <a:latin typeface="Cambria Math" panose="02040503050406030204" pitchFamily="18" charset="0"/>
                            </a:rPr>
                          </m:ctrlPr>
                        </m:sSubPr>
                        <m:e>
                          <m:r>
                            <a:rPr lang="en-US" sz="2177" i="1">
                              <a:latin typeface="Cambria Math" panose="02040503050406030204" pitchFamily="18" charset="0"/>
                              <a:ea typeface="Cambria Math" panose="02040503050406030204" pitchFamily="18" charset="0"/>
                            </a:rPr>
                            <m:t>𝜃</m:t>
                          </m:r>
                        </m:e>
                        <m:sub>
                          <m:r>
                            <a:rPr lang="en-US" sz="2177" b="0" i="1" smtClean="0">
                              <a:latin typeface="Cambria Math" panose="02040503050406030204" pitchFamily="18" charset="0"/>
                              <a:ea typeface="Cambria Math" panose="02040503050406030204" pitchFamily="18" charset="0"/>
                            </a:rPr>
                            <m:t>𝐻</m:t>
                          </m:r>
                          <m:r>
                            <a:rPr lang="en-US" sz="2177" i="1">
                              <a:latin typeface="Cambria Math" panose="02040503050406030204" pitchFamily="18" charset="0"/>
                            </a:rPr>
                            <m:t>𝑆𝑆</m:t>
                          </m:r>
                        </m:sub>
                      </m:sSub>
                    </m:oMath>
                  </m:oMathPara>
                </a14:m>
                <a:endParaRPr lang="en-US" sz="2177" dirty="0"/>
              </a:p>
            </p:txBody>
          </p:sp>
        </mc:Choice>
        <mc:Fallback xmlns="">
          <p:sp>
            <p:nvSpPr>
              <p:cNvPr id="3" name="TextBox 2">
                <a:extLst>
                  <a:ext uri="{FF2B5EF4-FFF2-40B4-BE49-F238E27FC236}">
                    <a16:creationId xmlns:a16="http://schemas.microsoft.com/office/drawing/2014/main" id="{11645944-4EE6-47FB-A96D-7BC91380B7D3}"/>
                  </a:ext>
                </a:extLst>
              </p:cNvPr>
              <p:cNvSpPr txBox="1">
                <a:spLocks noRot="1" noChangeAspect="1" noMove="1" noResize="1" noEditPoints="1" noAdjustHandles="1" noChangeArrowheads="1" noChangeShapeType="1" noTextEdit="1"/>
              </p:cNvSpPr>
              <p:nvPr/>
            </p:nvSpPr>
            <p:spPr>
              <a:xfrm>
                <a:off x="827638" y="919782"/>
                <a:ext cx="5603324" cy="1904689"/>
              </a:xfrm>
              <a:prstGeom prst="rect">
                <a:avLst/>
              </a:prstGeom>
              <a:blipFill>
                <a:blip r:embed="rId2"/>
                <a:stretch>
                  <a:fillRect l="-1741" t="-2244" r="-1632" b="-3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93FEE9F-CA69-4372-ADF1-40A5B3F4F8F5}"/>
                  </a:ext>
                </a:extLst>
              </p:cNvPr>
              <p:cNvSpPr txBox="1"/>
              <p:nvPr/>
            </p:nvSpPr>
            <p:spPr>
              <a:xfrm>
                <a:off x="534880" y="228146"/>
                <a:ext cx="6094520" cy="584775"/>
              </a:xfrm>
              <a:prstGeom prst="rect">
                <a:avLst/>
              </a:prstGeom>
              <a:noFill/>
            </p:spPr>
            <p:txBody>
              <a:bodyPr wrap="square">
                <a:spAutoFit/>
              </a:bodyPr>
              <a:lstStyle/>
              <a:p>
                <a14:m>
                  <m:oMath xmlns:m="http://schemas.openxmlformats.org/officeDocument/2006/math">
                    <m:r>
                      <a:rPr lang="en-US" sz="3200" b="1" i="0" dirty="0" smtClean="0">
                        <a:solidFill>
                          <a:srgbClr val="FF0000"/>
                        </a:solidFill>
                        <a:latin typeface="Cambria Math" panose="02040503050406030204" pitchFamily="18" charset="0"/>
                        <a:cs typeface="Simple Bold Jut Out" panose="02010401010101010101" pitchFamily="2" charset="-78"/>
                      </a:rPr>
                      <m:t>𝐇𝐒𝐒</m:t>
                    </m:r>
                  </m:oMath>
                </a14:m>
                <a:r>
                  <a:rPr lang="en-US" sz="3200" b="1" dirty="0">
                    <a:solidFill>
                      <a:srgbClr val="FF0000"/>
                    </a:solidFill>
                    <a:latin typeface="Simplified Arial"/>
                    <a:cs typeface="Simple Bold Jut Out" panose="02010401010101010101" pitchFamily="2" charset="-78"/>
                  </a:rPr>
                  <a:t> Side</a:t>
                </a:r>
              </a:p>
            </p:txBody>
          </p:sp>
        </mc:Choice>
        <mc:Fallback xmlns="">
          <p:sp>
            <p:nvSpPr>
              <p:cNvPr id="4" name="TextBox 3">
                <a:extLst>
                  <a:ext uri="{FF2B5EF4-FFF2-40B4-BE49-F238E27FC236}">
                    <a16:creationId xmlns:a16="http://schemas.microsoft.com/office/drawing/2014/main" id="{F93FEE9F-CA69-4372-ADF1-40A5B3F4F8F5}"/>
                  </a:ext>
                </a:extLst>
              </p:cNvPr>
              <p:cNvSpPr txBox="1">
                <a:spLocks noRot="1" noChangeAspect="1" noMove="1" noResize="1" noEditPoints="1" noAdjustHandles="1" noChangeArrowheads="1" noChangeShapeType="1" noTextEdit="1"/>
              </p:cNvSpPr>
              <p:nvPr/>
            </p:nvSpPr>
            <p:spPr>
              <a:xfrm>
                <a:off x="534880" y="228146"/>
                <a:ext cx="6094520" cy="584775"/>
              </a:xfrm>
              <a:prstGeom prst="rect">
                <a:avLst/>
              </a:prstGeom>
              <a:blipFill>
                <a:blip r:embed="rId3"/>
                <a:stretch>
                  <a:fillRect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78A05B7-5FBA-40D6-80E8-C299A9253545}"/>
                  </a:ext>
                </a:extLst>
              </p:cNvPr>
              <p:cNvSpPr txBox="1"/>
              <p:nvPr/>
            </p:nvSpPr>
            <p:spPr>
              <a:xfrm>
                <a:off x="980540" y="3429000"/>
                <a:ext cx="6001304" cy="1598194"/>
              </a:xfrm>
              <a:prstGeom prst="rect">
                <a:avLst/>
              </a:prstGeom>
              <a:noFill/>
            </p:spPr>
            <p:txBody>
              <a:bodyPr wrap="square" rtlCol="0">
                <a:spAutoFit/>
              </a:bodyPr>
              <a:lstStyle/>
              <a:p>
                <a:pPr algn="ctr"/>
                <a14:m>
                  <m:oMath xmlns:m="http://schemas.openxmlformats.org/officeDocument/2006/math">
                    <m:sSub>
                      <m:sSubPr>
                        <m:ctrlPr>
                          <a:rPr lang="en-US" sz="2000" i="1" smtClean="0">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𝜃</m:t>
                        </m:r>
                      </m:e>
                      <m:sub>
                        <m:r>
                          <a:rPr lang="en-US" sz="2000" i="1">
                            <a:latin typeface="Cambria Math" panose="02040503050406030204" pitchFamily="18" charset="0"/>
                            <a:ea typeface="Cambria Math" panose="02040503050406030204" pitchFamily="18" charset="0"/>
                          </a:rPr>
                          <m:t>𝐻</m:t>
                        </m:r>
                        <m:r>
                          <a:rPr lang="en-US" sz="2000" i="1">
                            <a:latin typeface="Cambria Math" panose="02040503050406030204" pitchFamily="18" charset="0"/>
                          </a:rPr>
                          <m:t>𝑆𝑆</m:t>
                        </m:r>
                      </m:sub>
                    </m:sSub>
                    <m:r>
                      <a:rPr lang="en-US" sz="2000" i="1">
                        <a:latin typeface="Cambria Math" panose="02040503050406030204" pitchFamily="18" charset="0"/>
                      </a:rPr>
                      <m:t>=</m:t>
                    </m:r>
                  </m:oMath>
                </a14:m>
                <a:r>
                  <a:rPr lang="en-US" sz="2000" dirty="0"/>
                  <a:t> </a:t>
                </a:r>
                <a14:m>
                  <m:oMath xmlns:m="http://schemas.openxmlformats.org/officeDocument/2006/math">
                    <m:f>
                      <m:fPr>
                        <m:ctrlPr>
                          <a:rPr lang="en-US" sz="2000" i="1">
                            <a:latin typeface="Cambria Math" panose="02040503050406030204" pitchFamily="18" charset="0"/>
                          </a:rPr>
                        </m:ctrlPr>
                      </m:fPr>
                      <m:num>
                        <m:r>
                          <a:rPr lang="en-US" sz="2000" b="0" i="1" smtClean="0">
                            <a:latin typeface="Cambria Math" panose="02040503050406030204" pitchFamily="18" charset="0"/>
                          </a:rPr>
                          <m:t>𝑞</m:t>
                        </m:r>
                        <m:r>
                          <a:rPr lang="en-US" sz="2000" i="1">
                            <a:latin typeface="Cambria Math" panose="02040503050406030204" pitchFamily="18" charset="0"/>
                          </a:rPr>
                          <m:t>(</m:t>
                        </m:r>
                        <m:r>
                          <a:rPr lang="en-US" sz="2000" i="1">
                            <a:latin typeface="Cambria Math" panose="02040503050406030204" pitchFamily="18" charset="0"/>
                          </a:rPr>
                          <m:t>𝑡</m:t>
                        </m:r>
                        <m:r>
                          <a:rPr lang="en-US" sz="2000" i="1">
                            <a:latin typeface="Cambria Math" panose="02040503050406030204" pitchFamily="18" charset="0"/>
                          </a:rPr>
                          <m:t>)</m:t>
                        </m:r>
                      </m:num>
                      <m:den>
                        <m:r>
                          <a:rPr lang="en-US" sz="2000" i="1">
                            <a:latin typeface="Cambria Math" panose="02040503050406030204" pitchFamily="18" charset="0"/>
                          </a:rPr>
                          <m:t>0</m:t>
                        </m:r>
                        <m:r>
                          <a:rPr lang="en-US" sz="2000" i="1">
                            <a:latin typeface="Cambria Math" panose="02040503050406030204" pitchFamily="18" charset="0"/>
                          </a:rPr>
                          <m:t>.</m:t>
                        </m:r>
                        <m:r>
                          <a:rPr lang="en-US" sz="2000" i="1">
                            <a:latin typeface="Cambria Math" panose="02040503050406030204" pitchFamily="18" charset="0"/>
                          </a:rPr>
                          <m:t>05</m:t>
                        </m:r>
                      </m:den>
                    </m:f>
                    <m:r>
                      <a:rPr lang="en-US" sz="2000">
                        <a:latin typeface="Cambria Math" panose="02040503050406030204" pitchFamily="18" charset="0"/>
                      </a:rPr>
                      <m:t>=</m:t>
                    </m:r>
                    <m:r>
                      <a:rPr lang="en-US" sz="2000" b="0" i="0" smtClean="0">
                        <a:latin typeface="Cambria Math" panose="02040503050406030204" pitchFamily="18" charset="0"/>
                      </a:rPr>
                      <m:t>20</m:t>
                    </m:r>
                    <m:r>
                      <a:rPr lang="en-US" sz="2000">
                        <a:latin typeface="Cambria Math" panose="02040503050406030204" pitchFamily="18" charset="0"/>
                      </a:rPr>
                      <m:t> </m:t>
                    </m:r>
                    <m:r>
                      <m:rPr>
                        <m:sty m:val="p"/>
                      </m:rPr>
                      <a:rPr lang="en-US" sz="2000" b="0" i="0" smtClean="0">
                        <a:latin typeface="Cambria Math" panose="02040503050406030204" pitchFamily="18" charset="0"/>
                      </a:rPr>
                      <m:t>q</m:t>
                    </m:r>
                    <m:d>
                      <m:dPr>
                        <m:ctrlPr>
                          <a:rPr lang="en-US" sz="2000" b="0" i="1" smtClean="0">
                            <a:latin typeface="Cambria Math" panose="02040503050406030204" pitchFamily="18" charset="0"/>
                          </a:rPr>
                        </m:ctrlPr>
                      </m:dPr>
                      <m:e>
                        <m:r>
                          <m:rPr>
                            <m:sty m:val="p"/>
                          </m:rPr>
                          <a:rPr lang="en-US" sz="2000">
                            <a:latin typeface="Cambria Math" panose="02040503050406030204" pitchFamily="18" charset="0"/>
                          </a:rPr>
                          <m:t>t</m:t>
                        </m:r>
                      </m:e>
                    </m:d>
                  </m:oMath>
                </a14:m>
                <a:endParaRPr lang="en-US" sz="2000" dirty="0"/>
              </a:p>
              <a:p>
                <a:pPr algn="ct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𝜃</m:t>
                              </m:r>
                            </m:e>
                          </m:acc>
                        </m:e>
                        <m:sub>
                          <m:r>
                            <a:rPr lang="en-US" sz="2000" i="1">
                              <a:latin typeface="Cambria Math" panose="02040503050406030204" pitchFamily="18" charset="0"/>
                              <a:ea typeface="Cambria Math" panose="02040503050406030204" pitchFamily="18" charset="0"/>
                            </a:rPr>
                            <m:t>𝐻</m:t>
                          </m:r>
                          <m:r>
                            <a:rPr lang="en-US" sz="2000" i="1">
                              <a:latin typeface="Cambria Math" panose="02040503050406030204" pitchFamily="18" charset="0"/>
                            </a:rPr>
                            <m:t>𝑆𝑆</m:t>
                          </m:r>
                        </m:sub>
                      </m:sSub>
                      <m:r>
                        <a:rPr lang="en-US" sz="2000">
                          <a:latin typeface="Cambria Math" panose="02040503050406030204" pitchFamily="18" charset="0"/>
                        </a:rPr>
                        <m:t>=</m:t>
                      </m:r>
                      <m:r>
                        <a:rPr lang="en-US" sz="2000" b="0" i="0" smtClean="0">
                          <a:latin typeface="Cambria Math" panose="02040503050406030204" pitchFamily="18" charset="0"/>
                        </a:rPr>
                        <m:t>20</m:t>
                      </m:r>
                      <m:r>
                        <a:rPr lang="en-US" sz="2000">
                          <a:latin typeface="Cambria Math" panose="02040503050406030204" pitchFamily="18" charset="0"/>
                        </a:rPr>
                        <m:t> </m:t>
                      </m:r>
                      <m:acc>
                        <m:accPr>
                          <m:chr m:val="̇"/>
                          <m:ctrlPr>
                            <a:rPr lang="en-US" sz="2000" i="1" smtClean="0">
                              <a:latin typeface="Cambria Math" panose="02040503050406030204" pitchFamily="18" charset="0"/>
                            </a:rPr>
                          </m:ctrlPr>
                        </m:accPr>
                        <m:e>
                          <m:r>
                            <m:rPr>
                              <m:sty m:val="p"/>
                            </m:rPr>
                            <a:rPr lang="en-US" sz="2000" b="0" i="0" smtClean="0">
                              <a:latin typeface="Cambria Math" panose="02040503050406030204" pitchFamily="18" charset="0"/>
                            </a:rPr>
                            <m:t>q</m:t>
                          </m:r>
                        </m:e>
                      </m:acc>
                      <m:r>
                        <a:rPr lang="en-US" sz="2000" b="0" i="1" smtClean="0">
                          <a:latin typeface="Cambria Math" panose="02040503050406030204" pitchFamily="18" charset="0"/>
                        </a:rPr>
                        <m:t> </m:t>
                      </m:r>
                      <m:r>
                        <a:rPr lang="en-US" sz="2000">
                          <a:latin typeface="Cambria Math" panose="02040503050406030204" pitchFamily="18" charset="0"/>
                        </a:rPr>
                        <m:t>(</m:t>
                      </m:r>
                      <m:r>
                        <m:rPr>
                          <m:sty m:val="p"/>
                        </m:rPr>
                        <a:rPr lang="en-US" sz="2000">
                          <a:latin typeface="Cambria Math" panose="02040503050406030204" pitchFamily="18" charset="0"/>
                        </a:rPr>
                        <m:t>t</m:t>
                      </m:r>
                      <m:r>
                        <a:rPr lang="en-US" sz="2000">
                          <a:latin typeface="Cambria Math" panose="02040503050406030204" pitchFamily="18" charset="0"/>
                        </a:rPr>
                        <m:t>)</m:t>
                      </m:r>
                    </m:oMath>
                  </m:oMathPara>
                </a14:m>
                <a:endParaRPr lang="en-US" sz="2000" dirty="0"/>
              </a:p>
              <a:p>
                <a:pPr algn="ct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en-US" sz="2000" i="1" smtClean="0">
                                  <a:latin typeface="Cambria Math" panose="02040503050406030204" pitchFamily="18" charset="0"/>
                                  <a:ea typeface="Cambria Math" panose="02040503050406030204" pitchFamily="18" charset="0"/>
                                </a:rPr>
                                <m:t>𝜃</m:t>
                              </m:r>
                            </m:e>
                          </m:acc>
                        </m:e>
                        <m:sub>
                          <m:r>
                            <a:rPr lang="en-US" sz="2000" b="0" i="1" smtClean="0">
                              <a:latin typeface="Cambria Math" panose="02040503050406030204" pitchFamily="18" charset="0"/>
                            </a:rPr>
                            <m:t>𝐻𝑆𝑆</m:t>
                          </m:r>
                        </m:sub>
                      </m:sSub>
                      <m:r>
                        <a:rPr lang="en-US" sz="2000">
                          <a:latin typeface="Cambria Math" panose="02040503050406030204" pitchFamily="18" charset="0"/>
                        </a:rPr>
                        <m:t>=</m:t>
                      </m:r>
                      <m:r>
                        <a:rPr lang="en-US" sz="2000">
                          <a:latin typeface="Cambria Math" panose="02040503050406030204" pitchFamily="18" charset="0"/>
                        </a:rPr>
                        <m:t>20</m:t>
                      </m:r>
                      <m:r>
                        <a:rPr lang="en-US" sz="2000" i="1">
                          <a:latin typeface="Cambria Math" panose="02040503050406030204" pitchFamily="18" charset="0"/>
                        </a:rPr>
                        <m:t> </m:t>
                      </m:r>
                      <m:acc>
                        <m:accPr>
                          <m:chr m:val="̈"/>
                          <m:ctrlPr>
                            <a:rPr lang="en-US" sz="2000" i="1" smtClean="0">
                              <a:latin typeface="Cambria Math" panose="02040503050406030204" pitchFamily="18" charset="0"/>
                            </a:rPr>
                          </m:ctrlPr>
                        </m:accPr>
                        <m:e>
                          <m:r>
                            <a:rPr lang="en-US" sz="2000" b="0" i="1" smtClean="0">
                              <a:latin typeface="Cambria Math" panose="02040503050406030204" pitchFamily="18" charset="0"/>
                            </a:rPr>
                            <m:t>𝑞</m:t>
                          </m:r>
                        </m:e>
                      </m:acc>
                      <m:r>
                        <a:rPr lang="en-US" sz="2000">
                          <a:latin typeface="Cambria Math" panose="02040503050406030204" pitchFamily="18" charset="0"/>
                        </a:rPr>
                        <m:t>(</m:t>
                      </m:r>
                      <m:r>
                        <m:rPr>
                          <m:sty m:val="p"/>
                        </m:rPr>
                        <a:rPr lang="en-US" sz="2000">
                          <a:latin typeface="Cambria Math" panose="02040503050406030204" pitchFamily="18" charset="0"/>
                        </a:rPr>
                        <m:t>t</m:t>
                      </m:r>
                      <m:r>
                        <a:rPr lang="en-US" sz="2000">
                          <a:latin typeface="Cambria Math" panose="02040503050406030204" pitchFamily="18" charset="0"/>
                        </a:rPr>
                        <m:t>)</m:t>
                      </m:r>
                    </m:oMath>
                  </m:oMathPara>
                </a14:m>
                <a:endParaRPr lang="en-US" sz="2000" dirty="0"/>
              </a:p>
              <a:p>
                <a:endParaRPr lang="en-US" sz="2400" dirty="0"/>
              </a:p>
            </p:txBody>
          </p:sp>
        </mc:Choice>
        <mc:Fallback xmlns="">
          <p:sp>
            <p:nvSpPr>
              <p:cNvPr id="5" name="TextBox 4">
                <a:extLst>
                  <a:ext uri="{FF2B5EF4-FFF2-40B4-BE49-F238E27FC236}">
                    <a16:creationId xmlns:a16="http://schemas.microsoft.com/office/drawing/2014/main" id="{478A05B7-5FBA-40D6-80E8-C299A9253545}"/>
                  </a:ext>
                </a:extLst>
              </p:cNvPr>
              <p:cNvSpPr txBox="1">
                <a:spLocks noRot="1" noChangeAspect="1" noMove="1" noResize="1" noEditPoints="1" noAdjustHandles="1" noChangeArrowheads="1" noChangeShapeType="1" noTextEdit="1"/>
              </p:cNvSpPr>
              <p:nvPr/>
            </p:nvSpPr>
            <p:spPr>
              <a:xfrm>
                <a:off x="980540" y="3429000"/>
                <a:ext cx="6001304" cy="1598194"/>
              </a:xfrm>
              <a:prstGeom prst="rect">
                <a:avLst/>
              </a:prstGeom>
              <a:blipFill>
                <a:blip r:embed="rId4"/>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0F0EC08-9244-4F45-B79E-252D3FED05D7}"/>
              </a:ext>
            </a:extLst>
          </p:cNvPr>
          <p:cNvPicPr>
            <a:picLocks noChangeAspect="1"/>
          </p:cNvPicPr>
          <p:nvPr/>
        </p:nvPicPr>
        <p:blipFill>
          <a:blip r:embed="rId5"/>
          <a:stretch>
            <a:fillRect/>
          </a:stretch>
        </p:blipFill>
        <p:spPr>
          <a:xfrm>
            <a:off x="6629400" y="451097"/>
            <a:ext cx="7153275" cy="6191250"/>
          </a:xfrm>
          <a:prstGeom prst="rect">
            <a:avLst/>
          </a:prstGeom>
        </p:spPr>
      </p:pic>
    </p:spTree>
    <p:extLst>
      <p:ext uri="{BB962C8B-B14F-4D97-AF65-F5344CB8AC3E}">
        <p14:creationId xmlns:p14="http://schemas.microsoft.com/office/powerpoint/2010/main" val="13821583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361A8B6A-353F-4733-93A8-D8A8155860FB}"/>
              </a:ext>
            </a:extLst>
          </p:cNvPr>
          <p:cNvGraphicFramePr>
            <a:graphicFrameLocks noChangeAspect="1"/>
          </p:cNvGraphicFramePr>
          <p:nvPr>
            <p:extLst>
              <p:ext uri="{D42A27DB-BD31-4B8C-83A1-F6EECF244321}">
                <p14:modId xmlns:p14="http://schemas.microsoft.com/office/powerpoint/2010/main" val="3739522893"/>
              </p:ext>
            </p:extLst>
          </p:nvPr>
        </p:nvGraphicFramePr>
        <p:xfrm>
          <a:off x="515953" y="370532"/>
          <a:ext cx="10945911" cy="5707063"/>
        </p:xfrm>
        <a:graphic>
          <a:graphicData uri="http://schemas.openxmlformats.org/presentationml/2006/ole">
            <mc:AlternateContent xmlns:mc="http://schemas.openxmlformats.org/markup-compatibility/2006">
              <mc:Choice xmlns:v="urn:schemas-microsoft-com:vml" Requires="v">
                <p:oleObj spid="_x0000_s7173" name="Bitmap Image" r:id="rId3" imgW="9425880" imgH="4915080" progId="Paint.Picture">
                  <p:embed/>
                </p:oleObj>
              </mc:Choice>
              <mc:Fallback>
                <p:oleObj name="Bitmap Image" r:id="rId3" imgW="9425880" imgH="4915080" progId="Paint.Picture">
                  <p:embed/>
                  <p:pic>
                    <p:nvPicPr>
                      <p:cNvPr id="0" name=""/>
                      <p:cNvPicPr/>
                      <p:nvPr/>
                    </p:nvPicPr>
                    <p:blipFill>
                      <a:blip r:embed="rId4"/>
                      <a:stretch>
                        <a:fillRect/>
                      </a:stretch>
                    </p:blipFill>
                    <p:spPr>
                      <a:xfrm>
                        <a:off x="515953" y="370532"/>
                        <a:ext cx="10945911" cy="5707063"/>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A0FBB041-6885-47CC-90D1-8D5BBC0F9E4C}"/>
              </a:ext>
            </a:extLst>
          </p:cNvPr>
          <p:cNvSpPr>
            <a:spLocks noGrp="1"/>
          </p:cNvSpPr>
          <p:nvPr>
            <p:ph type="sldNum" sz="quarter" idx="12"/>
          </p:nvPr>
        </p:nvSpPr>
        <p:spPr/>
        <p:txBody>
          <a:bodyPr/>
          <a:lstStyle/>
          <a:p>
            <a:fld id="{6D22F896-40B5-4ADD-8801-0D06FADFA095}" type="slidenum">
              <a:rPr lang="en-US" smtClean="0"/>
              <a:t>62</a:t>
            </a:fld>
            <a:endParaRPr lang="en-US" dirty="0"/>
          </a:p>
        </p:txBody>
      </p:sp>
    </p:spTree>
    <p:extLst>
      <p:ext uri="{BB962C8B-B14F-4D97-AF65-F5344CB8AC3E}">
        <p14:creationId xmlns:p14="http://schemas.microsoft.com/office/powerpoint/2010/main" val="235879032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FBB041-6885-47CC-90D1-8D5BBC0F9E4C}"/>
              </a:ext>
            </a:extLst>
          </p:cNvPr>
          <p:cNvSpPr>
            <a:spLocks noGrp="1"/>
          </p:cNvSpPr>
          <p:nvPr>
            <p:ph type="sldNum" sz="quarter" idx="12"/>
          </p:nvPr>
        </p:nvSpPr>
        <p:spPr/>
        <p:txBody>
          <a:bodyPr/>
          <a:lstStyle/>
          <a:p>
            <a:fld id="{6D22F896-40B5-4ADD-8801-0D06FADFA095}" type="slidenum">
              <a:rPr lang="en-US" smtClean="0"/>
              <a:t>63</a:t>
            </a:fld>
            <a:endParaRPr lang="en-US" dirty="0"/>
          </a:p>
        </p:txBody>
      </p:sp>
      <p:sp>
        <p:nvSpPr>
          <p:cNvPr id="3" name="TextBox 2">
            <a:extLst>
              <a:ext uri="{FF2B5EF4-FFF2-40B4-BE49-F238E27FC236}">
                <a16:creationId xmlns:a16="http://schemas.microsoft.com/office/drawing/2014/main" id="{8BC030BF-94A0-464F-8B73-67A37FC14078}"/>
              </a:ext>
            </a:extLst>
          </p:cNvPr>
          <p:cNvSpPr txBox="1"/>
          <p:nvPr/>
        </p:nvSpPr>
        <p:spPr>
          <a:xfrm>
            <a:off x="177366" y="0"/>
            <a:ext cx="4090482" cy="584775"/>
          </a:xfrm>
          <a:prstGeom prst="rect">
            <a:avLst/>
          </a:prstGeom>
          <a:noFill/>
        </p:spPr>
        <p:txBody>
          <a:bodyPr wrap="square" rtlCol="0">
            <a:spAutoFit/>
          </a:bodyPr>
          <a:lstStyle/>
          <a:p>
            <a:pPr marL="285750" indent="-285750">
              <a:buFont typeface="Wingdings" panose="05000000000000000000" pitchFamily="2" charset="2"/>
              <a:buChar char="q"/>
            </a:pPr>
            <a:r>
              <a:rPr lang="en-US" sz="3200" dirty="0">
                <a:solidFill>
                  <a:srgbClr val="FF0000"/>
                </a:solidFill>
              </a:rPr>
              <a:t>Torque Profile:</a:t>
            </a:r>
            <a:endParaRPr lang="en-US" sz="3200" kern="1200" dirty="0">
              <a:solidFill>
                <a:srgbClr val="FF0000"/>
              </a:solidFill>
              <a:latin typeface="+mn-lt"/>
              <a:ea typeface="+mn-ea"/>
              <a:cs typeface="+mn-cs"/>
            </a:endParaRPr>
          </a:p>
        </p:txBody>
      </p:sp>
      <p:pic>
        <p:nvPicPr>
          <p:cNvPr id="7" name="Picture 6">
            <a:extLst>
              <a:ext uri="{FF2B5EF4-FFF2-40B4-BE49-F238E27FC236}">
                <a16:creationId xmlns:a16="http://schemas.microsoft.com/office/drawing/2014/main" id="{5D012586-905B-482E-B4E5-E540138DE842}"/>
              </a:ext>
            </a:extLst>
          </p:cNvPr>
          <p:cNvPicPr>
            <a:picLocks noChangeAspect="1"/>
          </p:cNvPicPr>
          <p:nvPr/>
        </p:nvPicPr>
        <p:blipFill>
          <a:blip r:embed="rId2"/>
          <a:stretch>
            <a:fillRect/>
          </a:stretch>
        </p:blipFill>
        <p:spPr>
          <a:xfrm>
            <a:off x="5966332" y="33090"/>
            <a:ext cx="6048302" cy="286436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3EA664-B678-4E98-9127-E6005F7D9B53}"/>
                  </a:ext>
                </a:extLst>
              </p:cNvPr>
              <p:cNvSpPr txBox="1"/>
              <p:nvPr/>
            </p:nvSpPr>
            <p:spPr>
              <a:xfrm>
                <a:off x="566058" y="457806"/>
                <a:ext cx="5181600" cy="5670014"/>
              </a:xfrm>
              <a:prstGeom prst="rect">
                <a:avLst/>
              </a:prstGeom>
              <a:noFill/>
            </p:spPr>
            <p:txBody>
              <a:bodyPr wrap="square" rtlCol="0">
                <a:spAutoFit/>
              </a:bodyPr>
              <a:lstStyle/>
              <a:p>
                <a:pPr marL="285750" indent="-285750">
                  <a:buFont typeface="Wingdings" panose="05000000000000000000" pitchFamily="2" charset="2"/>
                  <a:buChar char="v"/>
                </a:pPr>
                <a:r>
                  <a:rPr lang="en-US" sz="2000" dirty="0">
                    <a:solidFill>
                      <a:srgbClr val="FF0000"/>
                    </a:solidFill>
                  </a:rPr>
                  <a:t>To calculate the peak torque we must compute at the max. acceleration (positive):</a:t>
                </a:r>
              </a:p>
              <a:p>
                <a:pPr marL="285750" indent="-285750">
                  <a:buFont typeface="Wingdings" panose="05000000000000000000" pitchFamily="2" charset="2"/>
                  <a:buChar char="v"/>
                </a:pPr>
                <a:endParaRPr lang="en-US" sz="2000" dirty="0">
                  <a:solidFill>
                    <a:srgbClr val="FF0000"/>
                  </a:solidFill>
                </a:endParaRPr>
              </a:p>
              <a:p>
                <a:pPr/>
                <a14:m>
                  <m:oMathPara xmlns:m="http://schemas.openxmlformats.org/officeDocument/2006/math">
                    <m:oMathParaPr>
                      <m:jc m:val="centerGroup"/>
                    </m:oMathParaPr>
                    <m:oMath xmlns:m="http://schemas.openxmlformats.org/officeDocument/2006/math">
                      <m:nary>
                        <m:naryPr>
                          <m:chr m:val="∑"/>
                          <m:subHide m:val="on"/>
                          <m:supHide m:val="on"/>
                          <m:ctrlPr>
                            <a:rPr lang="en-US" sz="2000" i="1" smtClean="0">
                              <a:solidFill>
                                <a:schemeClr val="tx1"/>
                              </a:solidFill>
                              <a:latin typeface="Cambria Math" panose="02040503050406030204" pitchFamily="18" charset="0"/>
                            </a:rPr>
                          </m:ctrlPr>
                        </m:naryPr>
                        <m:sub/>
                        <m:sup/>
                        <m:e>
                          <m:r>
                            <a:rPr lang="en-US" sz="2000" b="0" i="1" smtClean="0">
                              <a:solidFill>
                                <a:schemeClr val="tx1"/>
                              </a:solidFill>
                              <a:latin typeface="Cambria Math" panose="02040503050406030204" pitchFamily="18" charset="0"/>
                            </a:rPr>
                            <m:t>𝑇</m:t>
                          </m:r>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𝐽</m:t>
                              </m:r>
                            </m:e>
                            <m:sub>
                              <m:r>
                                <a:rPr lang="en-US" sz="2000" b="0" i="1" smtClean="0">
                                  <a:solidFill>
                                    <a:schemeClr val="tx1"/>
                                  </a:solidFill>
                                  <a:latin typeface="Cambria Math" panose="02040503050406030204" pitchFamily="18" charset="0"/>
                                </a:rPr>
                                <m:t>𝑡𝑜𝑡𝑎𝑙</m:t>
                              </m:r>
                            </m:sub>
                          </m:sSub>
                          <m:sSub>
                            <m:sSubPr>
                              <m:ctrlPr>
                                <a:rPr lang="en-US" sz="2000" b="0" i="1" smtClean="0">
                                  <a:solidFill>
                                    <a:schemeClr val="tx1"/>
                                  </a:solidFill>
                                  <a:latin typeface="Cambria Math" panose="02040503050406030204" pitchFamily="18" charset="0"/>
                                </a:rPr>
                              </m:ctrlPr>
                            </m:sSubPr>
                            <m:e>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ea typeface="Cambria Math" panose="02040503050406030204" pitchFamily="18" charset="0"/>
                                    </a:rPr>
                                    <m:t>𝜃</m:t>
                                  </m:r>
                                </m:e>
                              </m:acc>
                            </m:e>
                            <m:sub>
                              <m:r>
                                <a:rPr lang="en-US" sz="2000" b="0" i="1" smtClean="0">
                                  <a:solidFill>
                                    <a:schemeClr val="tx1"/>
                                  </a:solidFill>
                                  <a:latin typeface="Cambria Math" panose="02040503050406030204" pitchFamily="18" charset="0"/>
                                </a:rPr>
                                <m:t>𝐻𝑆𝑆</m:t>
                              </m:r>
                            </m:sub>
                          </m:sSub>
                        </m:e>
                      </m:nary>
                    </m:oMath>
                  </m:oMathPara>
                </a14:m>
                <a:endParaRPr lang="en-US" sz="2000"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𝐿</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𝐽</m:t>
                          </m:r>
                        </m:e>
                        <m:sub>
                          <m:r>
                            <a:rPr lang="en-US" sz="2000" b="0" i="1" smtClean="0">
                              <a:solidFill>
                                <a:schemeClr val="tx1"/>
                              </a:solidFill>
                              <a:latin typeface="Cambria Math" panose="02040503050406030204" pitchFamily="18" charset="0"/>
                            </a:rPr>
                            <m:t>𝑡𝑜𝑡𝑎𝑙</m:t>
                          </m:r>
                        </m:sub>
                      </m:sSub>
                      <m:sSub>
                        <m:sSubPr>
                          <m:ctrlPr>
                            <a:rPr lang="en-US" sz="2000" b="0" i="1" smtClean="0">
                              <a:solidFill>
                                <a:schemeClr val="tx1"/>
                              </a:solidFill>
                              <a:latin typeface="Cambria Math" panose="02040503050406030204" pitchFamily="18" charset="0"/>
                            </a:rPr>
                          </m:ctrlPr>
                        </m:sSubPr>
                        <m:e>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ea typeface="Cambria Math" panose="02040503050406030204" pitchFamily="18" charset="0"/>
                                </a:rPr>
                                <m:t>𝜃</m:t>
                              </m:r>
                            </m:e>
                          </m:acc>
                        </m:e>
                        <m:sub>
                          <m:r>
                            <a:rPr lang="en-US" sz="2000" b="0" i="1" smtClean="0">
                              <a:solidFill>
                                <a:schemeClr val="tx1"/>
                              </a:solidFill>
                              <a:latin typeface="Cambria Math" panose="02040503050406030204" pitchFamily="18" charset="0"/>
                            </a:rPr>
                            <m:t>𝐻𝑆𝑆</m:t>
                          </m:r>
                          <m:r>
                            <a:rPr lang="en-US" sz="2000" b="0" i="1" smtClean="0">
                              <a:solidFill>
                                <a:schemeClr val="tx1"/>
                              </a:solidFill>
                              <a:latin typeface="Cambria Math" panose="02040503050406030204" pitchFamily="18" charset="0"/>
                            </a:rPr>
                            <m:t> </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𝑚𝑎𝑥</m:t>
                              </m:r>
                            </m:e>
                          </m:d>
                        </m:sub>
                      </m:sSub>
                    </m:oMath>
                  </m:oMathPara>
                </a14:m>
                <a:endParaRPr lang="en-US" sz="2000" b="0"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0</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2453</m:t>
                      </m:r>
                      <m:r>
                        <a:rPr lang="en-US" sz="2000" b="0" i="1" smtClean="0">
                          <a:solidFill>
                            <a:schemeClr val="tx1"/>
                          </a:solidFill>
                          <a:latin typeface="Cambria Math" panose="02040503050406030204" pitchFamily="18" charset="0"/>
                        </a:rPr>
                        <m:t>+</m:t>
                      </m:r>
                      <m:r>
                        <a:rPr lang="en-US" sz="2000" i="1">
                          <a:latin typeface="Cambria Math" panose="02040503050406030204" pitchFamily="18" charset="0"/>
                        </a:rPr>
                        <m:t>0</m:t>
                      </m:r>
                      <m:r>
                        <a:rPr lang="en-US" sz="2000" i="1">
                          <a:latin typeface="Cambria Math" panose="02040503050406030204" pitchFamily="18" charset="0"/>
                        </a:rPr>
                        <m:t>.</m:t>
                      </m:r>
                      <m:r>
                        <a:rPr lang="en-US" sz="2000" i="1">
                          <a:latin typeface="Cambria Math" panose="02040503050406030204" pitchFamily="18" charset="0"/>
                        </a:rPr>
                        <m:t>5043</m:t>
                      </m:r>
                      <m:r>
                        <a:rPr lang="en-US" sz="2000" b="0" i="1" smtClean="0">
                          <a:solidFill>
                            <a:schemeClr val="tx1"/>
                          </a:solidFill>
                          <a:latin typeface="Cambria Math" panose="02040503050406030204" pitchFamily="18" charset="0"/>
                        </a:rPr>
                        <m:t>∗</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12</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83</m:t>
                          </m:r>
                        </m:e>
                      </m:d>
                    </m:oMath>
                  </m:oMathPara>
                </a14:m>
                <a:endParaRPr lang="en-US" sz="2000" b="0" i="1" dirty="0">
                  <a:solidFill>
                    <a:schemeClr val="tx1"/>
                  </a:solidFill>
                  <a:latin typeface="Cambria Math" panose="02040503050406030204" pitchFamily="18" charset="0"/>
                </a:endParaRPr>
              </a:p>
              <a:p>
                <a:r>
                  <a:rPr lang="en-US" sz="2000" dirty="0">
                    <a:solidFill>
                      <a:schemeClr val="tx1"/>
                    </a:solidFill>
                  </a:rPr>
                  <a:t>                      </a:t>
                </a:r>
                <a14:m>
                  <m:oMath xmlns:m="http://schemas.openxmlformats.org/officeDocument/2006/math">
                    <m:r>
                      <a:rPr lang="en-US" sz="2000" i="1">
                        <a:solidFill>
                          <a:schemeClr val="tx1"/>
                        </a:solidFill>
                        <a:latin typeface="Cambria Math" panose="02040503050406030204" pitchFamily="18" charset="0"/>
                      </a:rPr>
                      <m:t>=</m:t>
                    </m:r>
                    <m:r>
                      <a:rPr lang="en-US" sz="2000" i="1">
                        <a:latin typeface="Cambria Math" panose="02040503050406030204" pitchFamily="18" charset="0"/>
                      </a:rPr>
                      <m:t>6</m:t>
                    </m:r>
                    <m:r>
                      <a:rPr lang="en-US" sz="2000" i="1">
                        <a:latin typeface="Cambria Math" panose="02040503050406030204" pitchFamily="18" charset="0"/>
                      </a:rPr>
                      <m:t>.</m:t>
                    </m:r>
                    <m:r>
                      <a:rPr lang="en-US" sz="2000" i="1">
                        <a:latin typeface="Cambria Math" panose="02040503050406030204" pitchFamily="18" charset="0"/>
                      </a:rPr>
                      <m:t>7155</m:t>
                    </m:r>
                  </m:oMath>
                </a14:m>
                <a:r>
                  <a:rPr lang="en-US" sz="2000" dirty="0">
                    <a:solidFill>
                      <a:schemeClr val="tx1"/>
                    </a:solidFill>
                  </a:rPr>
                  <a:t> </a:t>
                </a:r>
                <a:r>
                  <a:rPr lang="en-US" sz="2000" dirty="0" err="1">
                    <a:solidFill>
                      <a:schemeClr val="tx1"/>
                    </a:solidFill>
                  </a:rPr>
                  <a:t>N.m</a:t>
                </a:r>
                <a:endParaRPr lang="en-US" sz="2000" dirty="0">
                  <a:solidFill>
                    <a:schemeClr val="tx1"/>
                  </a:solidFill>
                </a:endParaRPr>
              </a:p>
              <a:p>
                <a:pPr marL="285750" indent="-285750">
                  <a:buFont typeface="Wingdings" panose="05000000000000000000" pitchFamily="2" charset="2"/>
                  <a:buChar char="v"/>
                </a:pPr>
                <a:r>
                  <a:rPr lang="en-US" sz="2000" dirty="0">
                    <a:solidFill>
                      <a:srgbClr val="FF0000"/>
                    </a:solidFill>
                  </a:rPr>
                  <a:t>To calculate the peak torque we must compute at the max. acceleration (positive):</a:t>
                </a:r>
              </a:p>
              <a:p>
                <a:pPr marL="285750" indent="-285750">
                  <a:buFont typeface="Wingdings" panose="05000000000000000000" pitchFamily="2" charset="2"/>
                  <a:buChar char="v"/>
                </a:pPr>
                <a:endParaRPr lang="en-US" sz="2000" dirty="0">
                  <a:solidFill>
                    <a:srgbClr val="FF0000"/>
                  </a:solidFill>
                </a:endParaRPr>
              </a:p>
              <a:p>
                <a:pPr/>
                <a14:m>
                  <m:oMathPara xmlns:m="http://schemas.openxmlformats.org/officeDocument/2006/math">
                    <m:oMathParaPr>
                      <m:jc m:val="centerGroup"/>
                    </m:oMathParaPr>
                    <m:oMath xmlns:m="http://schemas.openxmlformats.org/officeDocument/2006/math">
                      <m:nary>
                        <m:naryPr>
                          <m:chr m:val="∑"/>
                          <m:subHide m:val="on"/>
                          <m:supHide m:val="on"/>
                          <m:ctrlPr>
                            <a:rPr lang="en-US" sz="2000" i="1" smtClean="0">
                              <a:solidFill>
                                <a:schemeClr val="tx1"/>
                              </a:solidFill>
                              <a:latin typeface="Cambria Math" panose="02040503050406030204" pitchFamily="18" charset="0"/>
                            </a:rPr>
                          </m:ctrlPr>
                        </m:naryPr>
                        <m:sub/>
                        <m:sup/>
                        <m:e>
                          <m:r>
                            <a:rPr lang="en-US" sz="2000" b="0" i="1" smtClean="0">
                              <a:solidFill>
                                <a:schemeClr val="tx1"/>
                              </a:solidFill>
                              <a:latin typeface="Cambria Math" panose="02040503050406030204" pitchFamily="18" charset="0"/>
                            </a:rPr>
                            <m:t>𝑇</m:t>
                          </m:r>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𝐽</m:t>
                              </m:r>
                            </m:e>
                            <m:sub>
                              <m:r>
                                <a:rPr lang="en-US" sz="2000" b="0" i="1" smtClean="0">
                                  <a:solidFill>
                                    <a:schemeClr val="tx1"/>
                                  </a:solidFill>
                                  <a:latin typeface="Cambria Math" panose="02040503050406030204" pitchFamily="18" charset="0"/>
                                </a:rPr>
                                <m:t>𝑡𝑜𝑡𝑎𝑙</m:t>
                              </m:r>
                            </m:sub>
                          </m:sSub>
                          <m:sSub>
                            <m:sSubPr>
                              <m:ctrlPr>
                                <a:rPr lang="en-US" sz="2000" b="0" i="1" smtClean="0">
                                  <a:solidFill>
                                    <a:schemeClr val="tx1"/>
                                  </a:solidFill>
                                  <a:latin typeface="Cambria Math" panose="02040503050406030204" pitchFamily="18" charset="0"/>
                                </a:rPr>
                              </m:ctrlPr>
                            </m:sSubPr>
                            <m:e>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ea typeface="Cambria Math" panose="02040503050406030204" pitchFamily="18" charset="0"/>
                                    </a:rPr>
                                    <m:t>𝜃</m:t>
                                  </m:r>
                                </m:e>
                              </m:acc>
                            </m:e>
                            <m:sub>
                              <m:r>
                                <a:rPr lang="en-US" sz="2000" b="0" i="1" smtClean="0">
                                  <a:solidFill>
                                    <a:schemeClr val="tx1"/>
                                  </a:solidFill>
                                  <a:latin typeface="Cambria Math" panose="02040503050406030204" pitchFamily="18" charset="0"/>
                                </a:rPr>
                                <m:t>𝐻𝑆𝑆</m:t>
                              </m:r>
                            </m:sub>
                          </m:sSub>
                        </m:e>
                      </m:nary>
                    </m:oMath>
                  </m:oMathPara>
                </a14:m>
                <a:endParaRPr lang="en-US" sz="2000"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𝐿</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𝐽</m:t>
                          </m:r>
                        </m:e>
                        <m:sub>
                          <m:r>
                            <a:rPr lang="en-US" sz="2000" b="0" i="1" smtClean="0">
                              <a:solidFill>
                                <a:schemeClr val="tx1"/>
                              </a:solidFill>
                              <a:latin typeface="Cambria Math" panose="02040503050406030204" pitchFamily="18" charset="0"/>
                            </a:rPr>
                            <m:t>𝑡𝑜𝑡𝑎𝑙</m:t>
                          </m:r>
                        </m:sub>
                      </m:sSub>
                      <m:sSub>
                        <m:sSubPr>
                          <m:ctrlPr>
                            <a:rPr lang="en-US" sz="2000" b="0" i="1" smtClean="0">
                              <a:solidFill>
                                <a:schemeClr val="tx1"/>
                              </a:solidFill>
                              <a:latin typeface="Cambria Math" panose="02040503050406030204" pitchFamily="18" charset="0"/>
                            </a:rPr>
                          </m:ctrlPr>
                        </m:sSubPr>
                        <m:e>
                          <m:acc>
                            <m:accPr>
                              <m:chr m:val="̈"/>
                              <m:ctrlPr>
                                <a:rPr lang="en-US" sz="2000" b="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ea typeface="Cambria Math" panose="02040503050406030204" pitchFamily="18" charset="0"/>
                                </a:rPr>
                                <m:t>𝜃</m:t>
                              </m:r>
                            </m:e>
                          </m:acc>
                        </m:e>
                        <m:sub>
                          <m:r>
                            <a:rPr lang="en-US" sz="2000" b="0" i="1" smtClean="0">
                              <a:solidFill>
                                <a:schemeClr val="tx1"/>
                              </a:solidFill>
                              <a:latin typeface="Cambria Math" panose="02040503050406030204" pitchFamily="18" charset="0"/>
                            </a:rPr>
                            <m:t>𝐻𝑆𝑆</m:t>
                          </m:r>
                          <m:r>
                            <a:rPr lang="en-US" sz="2000" b="0" i="1" smtClean="0">
                              <a:solidFill>
                                <a:schemeClr val="tx1"/>
                              </a:solidFill>
                              <a:latin typeface="Cambria Math" panose="02040503050406030204" pitchFamily="18" charset="0"/>
                            </a:rPr>
                            <m:t> </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𝑚𝑎𝑥</m:t>
                              </m:r>
                            </m:e>
                          </m:d>
                        </m:sub>
                      </m:sSub>
                    </m:oMath>
                  </m:oMathPara>
                </a14:m>
                <a:endParaRPr lang="en-US" sz="2000" b="0" dirty="0">
                  <a:solidFill>
                    <a:schemeClr val="tx1"/>
                  </a:solidFill>
                </a:endParaRPr>
              </a:p>
              <a:p>
                <a:pPr/>
                <a14:m>
                  <m:oMathPara xmlns:m="http://schemas.openxmlformats.org/officeDocument/2006/math">
                    <m:oMathParaPr>
                      <m:jc m:val="centerGroup"/>
                    </m:oMathParaPr>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𝑇</m:t>
                          </m:r>
                        </m:e>
                        <m:sub>
                          <m:r>
                            <a:rPr lang="en-US" sz="2000" b="0" i="1" smtClean="0">
                              <a:solidFill>
                                <a:schemeClr val="tx1"/>
                              </a:solidFill>
                              <a:latin typeface="Cambria Math" panose="02040503050406030204" pitchFamily="18" charset="0"/>
                            </a:rPr>
                            <m:t>𝐷</m:t>
                          </m:r>
                        </m:sub>
                      </m:sSub>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0</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2453</m:t>
                      </m:r>
                      <m:r>
                        <a:rPr lang="en-US" sz="2000" b="0" i="1" smtClean="0">
                          <a:solidFill>
                            <a:schemeClr val="tx1"/>
                          </a:solidFill>
                          <a:latin typeface="Cambria Math" panose="02040503050406030204" pitchFamily="18" charset="0"/>
                        </a:rPr>
                        <m:t>+</m:t>
                      </m:r>
                      <m:r>
                        <a:rPr lang="en-US" sz="2000" i="1">
                          <a:latin typeface="Cambria Math" panose="02040503050406030204" pitchFamily="18" charset="0"/>
                        </a:rPr>
                        <m:t>0</m:t>
                      </m:r>
                      <m:r>
                        <a:rPr lang="en-US" sz="2000" i="1">
                          <a:latin typeface="Cambria Math" panose="02040503050406030204" pitchFamily="18" charset="0"/>
                        </a:rPr>
                        <m:t>.</m:t>
                      </m:r>
                      <m:r>
                        <a:rPr lang="en-US" sz="2000" i="1">
                          <a:latin typeface="Cambria Math" panose="02040503050406030204" pitchFamily="18" charset="0"/>
                        </a:rPr>
                        <m:t>5043</m:t>
                      </m:r>
                      <m:r>
                        <a:rPr lang="en-US" sz="2000" b="0" i="1" smtClean="0">
                          <a:solidFill>
                            <a:schemeClr val="tx1"/>
                          </a:solidFill>
                          <a:latin typeface="Cambria Math" panose="02040503050406030204" pitchFamily="18" charset="0"/>
                        </a:rPr>
                        <m:t>∗</m:t>
                      </m:r>
                      <m:d>
                        <m:dPr>
                          <m:ctrlPr>
                            <a:rPr lang="en-US" sz="2000" b="0" i="1" smtClean="0">
                              <a:solidFill>
                                <a:schemeClr val="tx1"/>
                              </a:solidFill>
                              <a:latin typeface="Cambria Math" panose="02040503050406030204" pitchFamily="18" charset="0"/>
                            </a:rPr>
                          </m:ctrlPr>
                        </m:dPr>
                        <m:e>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12</m:t>
                          </m:r>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83</m:t>
                          </m:r>
                        </m:e>
                      </m:d>
                    </m:oMath>
                  </m:oMathPara>
                </a14:m>
                <a:endParaRPr lang="en-US" sz="2000" b="0" i="1" dirty="0">
                  <a:solidFill>
                    <a:schemeClr val="tx1"/>
                  </a:solidFill>
                  <a:latin typeface="Cambria Math" panose="02040503050406030204" pitchFamily="18" charset="0"/>
                </a:endParaRPr>
              </a:p>
              <a:p>
                <a:r>
                  <a:rPr lang="en-US" sz="2000" dirty="0">
                    <a:solidFill>
                      <a:schemeClr val="tx1"/>
                    </a:solidFill>
                  </a:rPr>
                  <a:t>                      </a:t>
                </a:r>
                <a14:m>
                  <m:oMath xmlns:m="http://schemas.openxmlformats.org/officeDocument/2006/math">
                    <m:r>
                      <a:rPr lang="en-US" sz="2000" i="1">
                        <a:solidFill>
                          <a:schemeClr val="tx1"/>
                        </a:solidFill>
                        <a:latin typeface="Cambria Math" panose="02040503050406030204" pitchFamily="18" charset="0"/>
                      </a:rPr>
                      <m:t>=</m:t>
                    </m:r>
                    <m:r>
                      <a:rPr lang="en-US" sz="2000" i="1">
                        <a:latin typeface="Cambria Math" panose="02040503050406030204" pitchFamily="18" charset="0"/>
                      </a:rPr>
                      <m:t>−</m:t>
                    </m:r>
                    <m:r>
                      <a:rPr lang="en-US" sz="2000" i="1">
                        <a:latin typeface="Cambria Math" panose="02040503050406030204" pitchFamily="18" charset="0"/>
                      </a:rPr>
                      <m:t>6</m:t>
                    </m:r>
                    <m:r>
                      <a:rPr lang="en-US" sz="2000" i="1">
                        <a:latin typeface="Cambria Math" panose="02040503050406030204" pitchFamily="18" charset="0"/>
                      </a:rPr>
                      <m:t>.</m:t>
                    </m:r>
                    <m:r>
                      <a:rPr lang="en-US" sz="2000" i="1">
                        <a:latin typeface="Cambria Math" panose="02040503050406030204" pitchFamily="18" charset="0"/>
                      </a:rPr>
                      <m:t>2249</m:t>
                    </m:r>
                  </m:oMath>
                </a14:m>
                <a:r>
                  <a:rPr lang="en-US" sz="2000" dirty="0">
                    <a:solidFill>
                      <a:schemeClr val="tx1"/>
                    </a:solidFill>
                  </a:rPr>
                  <a:t> </a:t>
                </a:r>
                <a:r>
                  <a:rPr lang="en-US" sz="2000" dirty="0" err="1">
                    <a:solidFill>
                      <a:schemeClr val="tx1"/>
                    </a:solidFill>
                  </a:rPr>
                  <a:t>N.m</a:t>
                </a:r>
                <a:endParaRPr lang="en-US" sz="2000" dirty="0">
                  <a:solidFill>
                    <a:schemeClr val="tx1"/>
                  </a:solidFill>
                </a:endParaRPr>
              </a:p>
              <a:p>
                <a:endParaRPr lang="en-US" sz="2000" dirty="0">
                  <a:solidFill>
                    <a:schemeClr val="tx1"/>
                  </a:solidFill>
                </a:endParaRPr>
              </a:p>
            </p:txBody>
          </p:sp>
        </mc:Choice>
        <mc:Fallback xmlns="">
          <p:sp>
            <p:nvSpPr>
              <p:cNvPr id="8" name="TextBox 7">
                <a:extLst>
                  <a:ext uri="{FF2B5EF4-FFF2-40B4-BE49-F238E27FC236}">
                    <a16:creationId xmlns:a16="http://schemas.microsoft.com/office/drawing/2014/main" id="{423EA664-B678-4E98-9127-E6005F7D9B53}"/>
                  </a:ext>
                </a:extLst>
              </p:cNvPr>
              <p:cNvSpPr txBox="1">
                <a:spLocks noRot="1" noChangeAspect="1" noMove="1" noResize="1" noEditPoints="1" noAdjustHandles="1" noChangeArrowheads="1" noChangeShapeType="1" noTextEdit="1"/>
              </p:cNvSpPr>
              <p:nvPr/>
            </p:nvSpPr>
            <p:spPr>
              <a:xfrm>
                <a:off x="566058" y="457806"/>
                <a:ext cx="5181600" cy="5670014"/>
              </a:xfrm>
              <a:prstGeom prst="rect">
                <a:avLst/>
              </a:prstGeom>
              <a:blipFill>
                <a:blip r:embed="rId3"/>
                <a:stretch>
                  <a:fillRect l="-1059" t="-538"/>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5BC8CC2A-5FBC-45AC-9263-165B1D4A98B7}"/>
              </a:ext>
            </a:extLst>
          </p:cNvPr>
          <p:cNvPicPr>
            <a:picLocks noChangeAspect="1"/>
          </p:cNvPicPr>
          <p:nvPr/>
        </p:nvPicPr>
        <p:blipFill>
          <a:blip r:embed="rId4"/>
          <a:stretch>
            <a:fillRect/>
          </a:stretch>
        </p:blipFill>
        <p:spPr>
          <a:xfrm>
            <a:off x="6020672" y="172650"/>
            <a:ext cx="5993962" cy="2864363"/>
          </a:xfrm>
          <a:prstGeom prst="rect">
            <a:avLst/>
          </a:prstGeom>
        </p:spPr>
      </p:pic>
      <p:cxnSp>
        <p:nvCxnSpPr>
          <p:cNvPr id="9" name="Straight Connector 8">
            <a:extLst>
              <a:ext uri="{FF2B5EF4-FFF2-40B4-BE49-F238E27FC236}">
                <a16:creationId xmlns:a16="http://schemas.microsoft.com/office/drawing/2014/main" id="{989700DD-E215-4774-BA60-9F2CEB2CC1B0}"/>
              </a:ext>
            </a:extLst>
          </p:cNvPr>
          <p:cNvCxnSpPr/>
          <p:nvPr/>
        </p:nvCxnSpPr>
        <p:spPr>
          <a:xfrm flipH="1">
            <a:off x="6722533" y="745067"/>
            <a:ext cx="1024467" cy="0"/>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9" name="Picture 18">
            <a:extLst>
              <a:ext uri="{FF2B5EF4-FFF2-40B4-BE49-F238E27FC236}">
                <a16:creationId xmlns:a16="http://schemas.microsoft.com/office/drawing/2014/main" id="{D457BCA2-C973-4A64-89EA-7ED3A725A0C8}"/>
              </a:ext>
            </a:extLst>
          </p:cNvPr>
          <p:cNvPicPr>
            <a:picLocks noChangeAspect="1"/>
          </p:cNvPicPr>
          <p:nvPr/>
        </p:nvPicPr>
        <p:blipFill>
          <a:blip r:embed="rId5"/>
          <a:stretch>
            <a:fillRect/>
          </a:stretch>
        </p:blipFill>
        <p:spPr>
          <a:xfrm>
            <a:off x="6096000" y="2892464"/>
            <a:ext cx="5918634" cy="3427758"/>
          </a:xfrm>
          <a:prstGeom prst="rect">
            <a:avLst/>
          </a:prstGeom>
        </p:spPr>
      </p:pic>
    </p:spTree>
    <p:extLst>
      <p:ext uri="{BB962C8B-B14F-4D97-AF65-F5344CB8AC3E}">
        <p14:creationId xmlns:p14="http://schemas.microsoft.com/office/powerpoint/2010/main" val="250032584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E02554-F2B0-49DD-B5FE-D356D26703B3}"/>
              </a:ext>
            </a:extLst>
          </p:cNvPr>
          <p:cNvSpPr>
            <a:spLocks noGrp="1"/>
          </p:cNvSpPr>
          <p:nvPr>
            <p:ph type="sldNum" sz="quarter" idx="12"/>
          </p:nvPr>
        </p:nvSpPr>
        <p:spPr/>
        <p:txBody>
          <a:bodyPr/>
          <a:lstStyle/>
          <a:p>
            <a:fld id="{6D22F896-40B5-4ADD-8801-0D06FADFA095}" type="slidenum">
              <a:rPr lang="en-US" smtClean="0"/>
              <a:t>64</a:t>
            </a:fld>
            <a:endParaRPr lang="en-US" dirty="0"/>
          </a:p>
        </p:txBody>
      </p:sp>
      <p:pic>
        <p:nvPicPr>
          <p:cNvPr id="4" name="Picture 3">
            <a:extLst>
              <a:ext uri="{FF2B5EF4-FFF2-40B4-BE49-F238E27FC236}">
                <a16:creationId xmlns:a16="http://schemas.microsoft.com/office/drawing/2014/main" id="{D37B767D-BBC0-4243-89CF-39E90DE640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3170329" y="1114211"/>
            <a:ext cx="5474651" cy="1977331"/>
          </a:xfrm>
          <a:prstGeom prst="rect">
            <a:avLst/>
          </a:prstGeom>
        </p:spPr>
      </p:pic>
      <p:sp>
        <p:nvSpPr>
          <p:cNvPr id="6" name="TextBox 5">
            <a:extLst>
              <a:ext uri="{FF2B5EF4-FFF2-40B4-BE49-F238E27FC236}">
                <a16:creationId xmlns:a16="http://schemas.microsoft.com/office/drawing/2014/main" id="{F11B7DD6-CAA1-48CA-959D-B5424A7398F9}"/>
              </a:ext>
            </a:extLst>
          </p:cNvPr>
          <p:cNvSpPr txBox="1"/>
          <p:nvPr/>
        </p:nvSpPr>
        <p:spPr>
          <a:xfrm>
            <a:off x="809897" y="250763"/>
            <a:ext cx="6096000" cy="584775"/>
          </a:xfrm>
          <a:prstGeom prst="rect">
            <a:avLst/>
          </a:prstGeom>
          <a:noFill/>
        </p:spPr>
        <p:txBody>
          <a:bodyPr wrap="square">
            <a:spAutoFit/>
          </a:bodyPr>
          <a:lstStyle/>
          <a:p>
            <a:pPr marL="285750" indent="-285750">
              <a:buFont typeface="Wingdings" panose="05000000000000000000" pitchFamily="2" charset="2"/>
              <a:buChar char="q"/>
            </a:pPr>
            <a:r>
              <a:rPr lang="en-US" sz="3200" dirty="0">
                <a:solidFill>
                  <a:srgbClr val="FF0000"/>
                </a:solidFill>
              </a:rPr>
              <a:t>Total Required Torque:</a:t>
            </a:r>
            <a:endParaRPr lang="en-US" sz="3200" kern="1200" dirty="0">
              <a:solidFill>
                <a:srgbClr val="FF0000"/>
              </a:solidFill>
              <a:latin typeface="+mn-lt"/>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0F866D-91D6-4725-8BD2-B634D1E3193D}"/>
                  </a:ext>
                </a:extLst>
              </p:cNvPr>
              <p:cNvSpPr txBox="1"/>
              <p:nvPr/>
            </p:nvSpPr>
            <p:spPr>
              <a:xfrm>
                <a:off x="2952373" y="3512401"/>
                <a:ext cx="4990011" cy="1356910"/>
              </a:xfrm>
              <a:prstGeom prst="rect">
                <a:avLst/>
              </a:prstGeom>
              <a:noFill/>
            </p:spPr>
            <p:txBody>
              <a:bodyPr wrap="square"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𝑀</m:t>
                        </m:r>
                      </m:sub>
                    </m:sSub>
                    <m:r>
                      <a:rPr lang="en-US" sz="2000" b="0" i="1" smtClean="0">
                        <a:latin typeface="Cambria Math" panose="02040503050406030204" pitchFamily="18" charset="0"/>
                      </a:rPr>
                      <m:t>=(</m:t>
                    </m:r>
                    <m:sSub>
                      <m:sSubPr>
                        <m:ctrlPr>
                          <a:rPr lang="en-US" sz="2000" i="1">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𝐿</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𝑇</m:t>
                        </m:r>
                      </m:e>
                      <m:sub>
                        <m:r>
                          <a:rPr lang="en-US" sz="2000" b="0" i="1" smtClean="0">
                            <a:latin typeface="Cambria Math" panose="02040503050406030204" pitchFamily="18" charset="0"/>
                          </a:rPr>
                          <m:t>𝑎</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𝑆</m:t>
                        </m:r>
                      </m:e>
                      <m:sub>
                        <m:r>
                          <a:rPr lang="en-US" sz="2000" b="0" i="1" smtClean="0">
                            <a:latin typeface="Cambria Math" panose="02040503050406030204" pitchFamily="18" charset="0"/>
                          </a:rPr>
                          <m:t>𝑓</m:t>
                        </m:r>
                      </m:sub>
                    </m:sSub>
                  </m:oMath>
                </a14:m>
                <a:endParaRPr lang="en-US" sz="2000" dirty="0"/>
              </a:p>
              <a:p>
                <a:r>
                  <a:rPr lang="en-US" sz="2000" dirty="0"/>
                  <a:t>      </a:t>
                </a:r>
                <a14:m>
                  <m:oMath xmlns:m="http://schemas.openxmlformats.org/officeDocument/2006/math">
                    <m:r>
                      <a:rPr lang="en-US" sz="2000" b="0" i="1" smtClean="0">
                        <a:solidFill>
                          <a:schemeClr val="tx1"/>
                        </a:solidFill>
                        <a:latin typeface="Cambria Math" panose="02040503050406030204" pitchFamily="18" charset="0"/>
                      </a:rPr>
                      <m:t>=</m:t>
                    </m:r>
                    <m:d>
                      <m:dPr>
                        <m:ctrlPr>
                          <a:rPr lang="en-US" sz="2000" b="0" i="1" smtClean="0">
                            <a:solidFill>
                              <a:schemeClr val="tx1"/>
                            </a:solidFill>
                            <a:latin typeface="Cambria Math" panose="02040503050406030204" pitchFamily="18" charset="0"/>
                          </a:rPr>
                        </m:ctrlPr>
                      </m:dPr>
                      <m:e>
                        <m:r>
                          <a:rPr lang="en-US" sz="2000" i="1">
                            <a:latin typeface="Cambria Math" panose="02040503050406030204" pitchFamily="18" charset="0"/>
                          </a:rPr>
                          <m:t>0</m:t>
                        </m:r>
                        <m:r>
                          <a:rPr lang="en-US" sz="2000" i="1">
                            <a:latin typeface="Cambria Math" panose="02040503050406030204" pitchFamily="18" charset="0"/>
                          </a:rPr>
                          <m:t>.</m:t>
                        </m:r>
                        <m:r>
                          <a:rPr lang="en-US" sz="2000" i="1">
                            <a:latin typeface="Cambria Math" panose="02040503050406030204" pitchFamily="18" charset="0"/>
                          </a:rPr>
                          <m:t>2453</m:t>
                        </m:r>
                        <m:r>
                          <a:rPr lang="en-US" sz="2000" i="1">
                            <a:latin typeface="Cambria Math" panose="02040503050406030204" pitchFamily="18" charset="0"/>
                          </a:rPr>
                          <m:t>+</m:t>
                        </m:r>
                        <m:r>
                          <a:rPr lang="en-US" sz="2000" i="1">
                            <a:latin typeface="Cambria Math" panose="02040503050406030204" pitchFamily="18" charset="0"/>
                          </a:rPr>
                          <m:t>0</m:t>
                        </m:r>
                        <m:r>
                          <a:rPr lang="en-US" sz="2000" i="1">
                            <a:latin typeface="Cambria Math" panose="02040503050406030204" pitchFamily="18" charset="0"/>
                          </a:rPr>
                          <m:t>.</m:t>
                        </m:r>
                        <m:r>
                          <a:rPr lang="en-US" sz="2000" i="1">
                            <a:latin typeface="Cambria Math" panose="02040503050406030204" pitchFamily="18" charset="0"/>
                          </a:rPr>
                          <m:t>5043</m:t>
                        </m:r>
                        <m:r>
                          <a:rPr lang="en-US" sz="2000" i="1">
                            <a:latin typeface="Cambria Math" panose="02040503050406030204" pitchFamily="18" charset="0"/>
                          </a:rPr>
                          <m:t>∗</m:t>
                        </m:r>
                        <m:d>
                          <m:dPr>
                            <m:ctrlPr>
                              <a:rPr lang="en-US" sz="2000" i="1">
                                <a:latin typeface="Cambria Math" panose="02040503050406030204" pitchFamily="18" charset="0"/>
                              </a:rPr>
                            </m:ctrlPr>
                          </m:dPr>
                          <m:e>
                            <m:r>
                              <a:rPr lang="en-US" sz="2000" i="1">
                                <a:latin typeface="Cambria Math" panose="02040503050406030204" pitchFamily="18" charset="0"/>
                              </a:rPr>
                              <m:t>12</m:t>
                            </m:r>
                            <m:r>
                              <a:rPr lang="en-US" sz="2000" i="1">
                                <a:latin typeface="Cambria Math" panose="02040503050406030204" pitchFamily="18" charset="0"/>
                              </a:rPr>
                              <m:t>.</m:t>
                            </m:r>
                            <m:r>
                              <a:rPr lang="en-US" sz="2000" i="1">
                                <a:latin typeface="Cambria Math" panose="02040503050406030204" pitchFamily="18" charset="0"/>
                              </a:rPr>
                              <m:t>83</m:t>
                            </m:r>
                          </m:e>
                        </m:d>
                      </m:e>
                    </m:d>
                    <m:r>
                      <a:rPr lang="en-US" sz="2000" b="0" i="1" smtClean="0">
                        <a:solidFill>
                          <a:schemeClr val="tx1"/>
                        </a:solidFill>
                        <a:latin typeface="Cambria Math" panose="02040503050406030204" pitchFamily="18" charset="0"/>
                      </a:rPr>
                      <m:t>∗</m:t>
                    </m:r>
                    <m:r>
                      <a:rPr lang="en-US" sz="2000" b="0" i="1" smtClean="0">
                        <a:solidFill>
                          <a:schemeClr val="tx1"/>
                        </a:solidFill>
                        <a:latin typeface="Cambria Math" panose="02040503050406030204" pitchFamily="18" charset="0"/>
                      </a:rPr>
                      <m:t>2</m:t>
                    </m:r>
                  </m:oMath>
                </a14:m>
                <a:endParaRPr lang="en-US" sz="2000" b="0" dirty="0">
                  <a:solidFill>
                    <a:schemeClr val="tx1"/>
                  </a:solidFill>
                </a:endParaRPr>
              </a:p>
              <a:p>
                <a:r>
                  <a:rPr lang="en-US" sz="2000" b="0" i="1" dirty="0">
                    <a:solidFill>
                      <a:schemeClr val="tx1"/>
                    </a:solidFill>
                    <a:latin typeface="Cambria Math" panose="02040503050406030204" pitchFamily="18" charset="0"/>
                  </a:rPr>
                  <a:t>      </a:t>
                </a:r>
                <a:r>
                  <a:rPr lang="en-US" sz="2000" b="0" dirty="0">
                    <a:solidFill>
                      <a:schemeClr val="tx1"/>
                    </a:solidFill>
                    <a:latin typeface="Cambria Math" panose="02040503050406030204" pitchFamily="18" charset="0"/>
                  </a:rPr>
                  <a:t>= 13.4309 </a:t>
                </a:r>
                <a:r>
                  <a:rPr lang="en-US" sz="2000" b="0" dirty="0" err="1">
                    <a:solidFill>
                      <a:schemeClr val="tx1"/>
                    </a:solidFill>
                    <a:latin typeface="Cambria Math" panose="02040503050406030204" pitchFamily="18" charset="0"/>
                  </a:rPr>
                  <a:t>N.m</a:t>
                </a:r>
                <a:endParaRPr lang="en-US" sz="2000" b="0" dirty="0">
                  <a:solidFill>
                    <a:schemeClr val="tx1"/>
                  </a:solidFill>
                  <a:latin typeface="Cambria Math" panose="02040503050406030204" pitchFamily="18" charset="0"/>
                </a:endParaRPr>
              </a:p>
              <a:p>
                <a:endParaRPr lang="en-US" dirty="0"/>
              </a:p>
            </p:txBody>
          </p:sp>
        </mc:Choice>
        <mc:Fallback xmlns="">
          <p:sp>
            <p:nvSpPr>
              <p:cNvPr id="7" name="TextBox 6">
                <a:extLst>
                  <a:ext uri="{FF2B5EF4-FFF2-40B4-BE49-F238E27FC236}">
                    <a16:creationId xmlns:a16="http://schemas.microsoft.com/office/drawing/2014/main" id="{FB0F866D-91D6-4725-8BD2-B634D1E3193D}"/>
                  </a:ext>
                </a:extLst>
              </p:cNvPr>
              <p:cNvSpPr txBox="1">
                <a:spLocks noRot="1" noChangeAspect="1" noMove="1" noResize="1" noEditPoints="1" noAdjustHandles="1" noChangeArrowheads="1" noChangeShapeType="1" noTextEdit="1"/>
              </p:cNvSpPr>
              <p:nvPr/>
            </p:nvSpPr>
            <p:spPr>
              <a:xfrm>
                <a:off x="2952373" y="3512401"/>
                <a:ext cx="4990011" cy="1356910"/>
              </a:xfrm>
              <a:prstGeom prst="rect">
                <a:avLst/>
              </a:prstGeom>
              <a:blipFill>
                <a:blip r:embed="rId4"/>
                <a:stretch>
                  <a:fillRect t="-1794"/>
                </a:stretch>
              </a:blipFill>
            </p:spPr>
            <p:txBody>
              <a:bodyPr/>
              <a:lstStyle/>
              <a:p>
                <a:r>
                  <a:rPr lang="en-US">
                    <a:noFill/>
                  </a:rPr>
                  <a:t> </a:t>
                </a:r>
              </a:p>
            </p:txBody>
          </p:sp>
        </mc:Fallback>
      </mc:AlternateContent>
    </p:spTree>
    <p:extLst>
      <p:ext uri="{BB962C8B-B14F-4D97-AF65-F5344CB8AC3E}">
        <p14:creationId xmlns:p14="http://schemas.microsoft.com/office/powerpoint/2010/main" val="24831615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E02554-F2B0-49DD-B5FE-D356D26703B3}"/>
              </a:ext>
            </a:extLst>
          </p:cNvPr>
          <p:cNvSpPr>
            <a:spLocks noGrp="1"/>
          </p:cNvSpPr>
          <p:nvPr>
            <p:ph type="sldNum" sz="quarter" idx="12"/>
          </p:nvPr>
        </p:nvSpPr>
        <p:spPr/>
        <p:txBody>
          <a:bodyPr/>
          <a:lstStyle/>
          <a:p>
            <a:fld id="{6D22F896-40B5-4ADD-8801-0D06FADFA095}" type="slidenum">
              <a:rPr lang="en-US" smtClean="0"/>
              <a:t>65</a:t>
            </a:fld>
            <a:endParaRPr lang="en-US" dirty="0"/>
          </a:p>
        </p:txBody>
      </p:sp>
      <p:sp>
        <p:nvSpPr>
          <p:cNvPr id="6" name="TextBox 5">
            <a:extLst>
              <a:ext uri="{FF2B5EF4-FFF2-40B4-BE49-F238E27FC236}">
                <a16:creationId xmlns:a16="http://schemas.microsoft.com/office/drawing/2014/main" id="{F11B7DD6-CAA1-48CA-959D-B5424A7398F9}"/>
              </a:ext>
            </a:extLst>
          </p:cNvPr>
          <p:cNvSpPr txBox="1"/>
          <p:nvPr/>
        </p:nvSpPr>
        <p:spPr>
          <a:xfrm>
            <a:off x="809897" y="250763"/>
            <a:ext cx="6096000" cy="584775"/>
          </a:xfrm>
          <a:prstGeom prst="rect">
            <a:avLst/>
          </a:prstGeom>
          <a:noFill/>
        </p:spPr>
        <p:txBody>
          <a:bodyPr wrap="square">
            <a:spAutoFit/>
          </a:bodyPr>
          <a:lstStyle/>
          <a:p>
            <a:pPr marL="285750" indent="-285750">
              <a:buFont typeface="Wingdings" panose="05000000000000000000" pitchFamily="2" charset="2"/>
              <a:buChar char="q"/>
            </a:pPr>
            <a:r>
              <a:rPr lang="en-US" sz="3200" dirty="0">
                <a:solidFill>
                  <a:srgbClr val="FF0000"/>
                </a:solidFill>
              </a:rPr>
              <a:t>RMS Torque:</a:t>
            </a:r>
            <a:endParaRPr lang="en-US" sz="3200" kern="1200" dirty="0">
              <a:solidFill>
                <a:srgbClr val="FF0000"/>
              </a:solidFill>
              <a:latin typeface="+mn-lt"/>
              <a:ea typeface="+mn-ea"/>
              <a:cs typeface="+mn-cs"/>
            </a:endParaRPr>
          </a:p>
        </p:txBody>
      </p:sp>
      <p:pic>
        <p:nvPicPr>
          <p:cNvPr id="9" name="Picture 8">
            <a:extLst>
              <a:ext uri="{FF2B5EF4-FFF2-40B4-BE49-F238E27FC236}">
                <a16:creationId xmlns:a16="http://schemas.microsoft.com/office/drawing/2014/main" id="{0A36BB76-69C2-4ACA-9487-466DBF42625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66280" y="835538"/>
            <a:ext cx="5829720" cy="1244147"/>
          </a:xfrm>
          <a:prstGeom prst="rect">
            <a:avLst/>
          </a:prstGeom>
        </p:spPr>
      </p:pic>
      <p:cxnSp>
        <p:nvCxnSpPr>
          <p:cNvPr id="4" name="Straight Connector 3">
            <a:extLst>
              <a:ext uri="{FF2B5EF4-FFF2-40B4-BE49-F238E27FC236}">
                <a16:creationId xmlns:a16="http://schemas.microsoft.com/office/drawing/2014/main" id="{B4330915-4F37-40B4-ADE6-34C274E99FF8}"/>
              </a:ext>
            </a:extLst>
          </p:cNvPr>
          <p:cNvCxnSpPr/>
          <p:nvPr/>
        </p:nvCxnSpPr>
        <p:spPr>
          <a:xfrm flipH="1">
            <a:off x="2100943" y="912888"/>
            <a:ext cx="2198914" cy="15581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D2B0E13-7CE4-48BA-8F88-16D33E977030}"/>
              </a:ext>
            </a:extLst>
          </p:cNvPr>
          <p:cNvCxnSpPr>
            <a:cxnSpLocks/>
          </p:cNvCxnSpPr>
          <p:nvPr/>
        </p:nvCxnSpPr>
        <p:spPr>
          <a:xfrm>
            <a:off x="2100943" y="912888"/>
            <a:ext cx="2068286" cy="163436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FF10D8FB-AAB5-4332-9BA4-40C3468384A9}"/>
              </a:ext>
            </a:extLst>
          </p:cNvPr>
          <p:cNvPicPr>
            <a:picLocks noChangeAspect="1"/>
          </p:cNvPicPr>
          <p:nvPr/>
        </p:nvPicPr>
        <p:blipFill>
          <a:blip r:embed="rId4"/>
          <a:stretch>
            <a:fillRect/>
          </a:stretch>
        </p:blipFill>
        <p:spPr>
          <a:xfrm>
            <a:off x="5918634" y="2079685"/>
            <a:ext cx="6234320" cy="3610587"/>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1676616-CB66-4727-9745-2DBBD383845E}"/>
                  </a:ext>
                </a:extLst>
              </p:cNvPr>
              <p:cNvSpPr txBox="1"/>
              <p:nvPr/>
            </p:nvSpPr>
            <p:spPr>
              <a:xfrm>
                <a:off x="9093837" y="2872317"/>
                <a:ext cx="131202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B050"/>
                              </a:solidFill>
                              <a:latin typeface="Cambria Math" panose="02040503050406030204" pitchFamily="18" charset="0"/>
                            </a:rPr>
                          </m:ctrlPr>
                        </m:sSubPr>
                        <m:e>
                          <m:r>
                            <a:rPr lang="en-US" b="0" i="1" smtClean="0">
                              <a:solidFill>
                                <a:srgbClr val="00B050"/>
                              </a:solidFill>
                              <a:latin typeface="Cambria Math" panose="02040503050406030204" pitchFamily="18" charset="0"/>
                            </a:rPr>
                            <m:t>𝑇</m:t>
                          </m:r>
                        </m:e>
                        <m:sub>
                          <m:r>
                            <a:rPr lang="en-US" b="0" i="1" smtClean="0">
                              <a:solidFill>
                                <a:srgbClr val="00B050"/>
                              </a:solidFill>
                              <a:latin typeface="Cambria Math" panose="02040503050406030204" pitchFamily="18" charset="0"/>
                            </a:rPr>
                            <m:t>𝑅𝑀𝑆</m:t>
                          </m:r>
                        </m:sub>
                      </m:sSub>
                    </m:oMath>
                  </m:oMathPara>
                </a14:m>
                <a:endParaRPr lang="en-US" dirty="0"/>
              </a:p>
            </p:txBody>
          </p:sp>
        </mc:Choice>
        <mc:Fallback xmlns="">
          <p:sp>
            <p:nvSpPr>
              <p:cNvPr id="13" name="TextBox 12">
                <a:extLst>
                  <a:ext uri="{FF2B5EF4-FFF2-40B4-BE49-F238E27FC236}">
                    <a16:creationId xmlns:a16="http://schemas.microsoft.com/office/drawing/2014/main" id="{41676616-CB66-4727-9745-2DBBD383845E}"/>
                  </a:ext>
                </a:extLst>
              </p:cNvPr>
              <p:cNvSpPr txBox="1">
                <a:spLocks noRot="1" noChangeAspect="1" noMove="1" noResize="1" noEditPoints="1" noAdjustHandles="1" noChangeArrowheads="1" noChangeShapeType="1" noTextEdit="1"/>
              </p:cNvSpPr>
              <p:nvPr/>
            </p:nvSpPr>
            <p:spPr>
              <a:xfrm>
                <a:off x="9093837" y="2872317"/>
                <a:ext cx="1312025" cy="369332"/>
              </a:xfrm>
              <a:prstGeom prst="rect">
                <a:avLst/>
              </a:prstGeom>
              <a:blipFill>
                <a:blip r:embed="rId5"/>
                <a:stretch>
                  <a:fillRect/>
                </a:stretch>
              </a:blipFill>
            </p:spPr>
            <p:txBody>
              <a:bodyPr/>
              <a:lstStyle/>
              <a:p>
                <a:r>
                  <a:rPr lang="en-US">
                    <a:noFill/>
                  </a:rPr>
                  <a:t> </a:t>
                </a:r>
              </a:p>
            </p:txBody>
          </p:sp>
        </mc:Fallback>
      </mc:AlternateContent>
      <p:cxnSp>
        <p:nvCxnSpPr>
          <p:cNvPr id="12" name="Straight Connector 11">
            <a:extLst>
              <a:ext uri="{FF2B5EF4-FFF2-40B4-BE49-F238E27FC236}">
                <a16:creationId xmlns:a16="http://schemas.microsoft.com/office/drawing/2014/main" id="{61F69ACE-DBEC-45F4-A10F-D0E885D544F5}"/>
              </a:ext>
            </a:extLst>
          </p:cNvPr>
          <p:cNvCxnSpPr>
            <a:cxnSpLocks/>
          </p:cNvCxnSpPr>
          <p:nvPr/>
        </p:nvCxnSpPr>
        <p:spPr>
          <a:xfrm>
            <a:off x="6584261" y="2872317"/>
            <a:ext cx="5248510" cy="0"/>
          </a:xfrm>
          <a:prstGeom prst="line">
            <a:avLst/>
          </a:prstGeom>
          <a:ln w="28575"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BA54EF7-B7F2-41EB-A8E7-61F66924E7FA}"/>
                  </a:ext>
                </a:extLst>
              </p:cNvPr>
              <p:cNvSpPr txBox="1"/>
              <p:nvPr/>
            </p:nvSpPr>
            <p:spPr>
              <a:xfrm>
                <a:off x="266280" y="2664460"/>
                <a:ext cx="5514034" cy="2954655"/>
              </a:xfrm>
              <a:prstGeom prst="rect">
                <a:avLst/>
              </a:prstGeom>
              <a:noFill/>
            </p:spPr>
            <p:txBody>
              <a:bodyPr wrap="square" rtlCol="0">
                <a:spAutoFit/>
              </a:bodyPr>
              <a:lstStyle/>
              <a:p>
                <a:pPr algn="just"/>
                <a:r>
                  <a:rPr lang="en-US" sz="2400" dirty="0"/>
                  <a:t>The previous can’t be used because there is no constant acceleration phase, max. velocity phase, and deacceleration phase. Therefore Matlab can be used</a:t>
                </a:r>
              </a:p>
              <a:p>
                <a:endParaRPr lang="en-US" dirty="0"/>
              </a:p>
              <a:p>
                <a:endParaRPr lang="en-US" dirty="0"/>
              </a:p>
              <a:p>
                <a:endParaRPr lang="en-US" dirty="0"/>
              </a:p>
              <a:p>
                <a:endParaRPr lang="en-US" dirty="0"/>
              </a:p>
              <a:p>
                <a:pPr algn="ct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𝑇</m:t>
                        </m:r>
                      </m:e>
                      <m:sub>
                        <m:r>
                          <a:rPr lang="en-US" b="0" i="1" dirty="0" smtClean="0">
                            <a:latin typeface="Cambria Math" panose="02040503050406030204" pitchFamily="18" charset="0"/>
                          </a:rPr>
                          <m:t>𝑅𝑀𝑆</m:t>
                        </m:r>
                      </m:sub>
                    </m:sSub>
                    <m:r>
                      <a:rPr lang="en-US" b="0" i="1" dirty="0" smtClean="0">
                        <a:latin typeface="Cambria Math" panose="02040503050406030204" pitchFamily="18" charset="0"/>
                      </a:rPr>
                      <m:t>=</m:t>
                    </m:r>
                    <m:r>
                      <a:rPr lang="en-US" b="0" i="1" dirty="0" smtClean="0">
                        <a:latin typeface="Cambria Math" panose="02040503050406030204" pitchFamily="18" charset="0"/>
                      </a:rPr>
                      <m:t>𝑟𝑚𝑠</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𝑇𝑜𝑟𝑞𝑢𝑒</m:t>
                        </m:r>
                      </m:e>
                    </m:d>
                    <m:r>
                      <a:rPr lang="en-US" dirty="0">
                        <a:latin typeface="Cambria Math" panose="02040503050406030204" pitchFamily="18" charset="0"/>
                      </a:rPr>
                      <m:t>=</m:t>
                    </m:r>
                  </m:oMath>
                </a14:m>
                <a:r>
                  <a:rPr lang="en-US" dirty="0"/>
                  <a:t>4.6457N.m.</a:t>
                </a:r>
              </a:p>
            </p:txBody>
          </p:sp>
        </mc:Choice>
        <mc:Fallback xmlns="">
          <p:sp>
            <p:nvSpPr>
              <p:cNvPr id="15" name="TextBox 14">
                <a:extLst>
                  <a:ext uri="{FF2B5EF4-FFF2-40B4-BE49-F238E27FC236}">
                    <a16:creationId xmlns:a16="http://schemas.microsoft.com/office/drawing/2014/main" id="{DBA54EF7-B7F2-41EB-A8E7-61F66924E7FA}"/>
                  </a:ext>
                </a:extLst>
              </p:cNvPr>
              <p:cNvSpPr txBox="1">
                <a:spLocks noRot="1" noChangeAspect="1" noMove="1" noResize="1" noEditPoints="1" noAdjustHandles="1" noChangeArrowheads="1" noChangeShapeType="1" noTextEdit="1"/>
              </p:cNvSpPr>
              <p:nvPr/>
            </p:nvSpPr>
            <p:spPr>
              <a:xfrm>
                <a:off x="266280" y="2664460"/>
                <a:ext cx="5514034" cy="2954655"/>
              </a:xfrm>
              <a:prstGeom prst="rect">
                <a:avLst/>
              </a:prstGeom>
              <a:blipFill>
                <a:blip r:embed="rId6"/>
                <a:stretch>
                  <a:fillRect l="-1770" t="-1649" r="-1659" b="-2268"/>
                </a:stretch>
              </a:blipFill>
            </p:spPr>
            <p:txBody>
              <a:bodyPr/>
              <a:lstStyle/>
              <a:p>
                <a:r>
                  <a:rPr lang="en-US">
                    <a:noFill/>
                  </a:rPr>
                  <a:t> </a:t>
                </a:r>
              </a:p>
            </p:txBody>
          </p:sp>
        </mc:Fallback>
      </mc:AlternateContent>
      <p:pic>
        <p:nvPicPr>
          <p:cNvPr id="17" name="Picture 16">
            <a:extLst>
              <a:ext uri="{FF2B5EF4-FFF2-40B4-BE49-F238E27FC236}">
                <a16:creationId xmlns:a16="http://schemas.microsoft.com/office/drawing/2014/main" id="{8E235DFC-F4C8-4828-90B9-EE4DD3FE238F}"/>
              </a:ext>
            </a:extLst>
          </p:cNvPr>
          <p:cNvPicPr>
            <a:picLocks noChangeAspect="1"/>
          </p:cNvPicPr>
          <p:nvPr/>
        </p:nvPicPr>
        <p:blipFill>
          <a:blip r:embed="rId7"/>
          <a:stretch>
            <a:fillRect/>
          </a:stretch>
        </p:blipFill>
        <p:spPr>
          <a:xfrm>
            <a:off x="1229382" y="4438093"/>
            <a:ext cx="4192569" cy="329850"/>
          </a:xfrm>
          <a:prstGeom prst="rect">
            <a:avLst/>
          </a:prstGeom>
        </p:spPr>
      </p:pic>
    </p:spTree>
    <p:extLst>
      <p:ext uri="{BB962C8B-B14F-4D97-AF65-F5344CB8AC3E}">
        <p14:creationId xmlns:p14="http://schemas.microsoft.com/office/powerpoint/2010/main" val="67543211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C50700-3641-48B2-9201-68679082FB11}"/>
              </a:ext>
            </a:extLst>
          </p:cNvPr>
          <p:cNvSpPr>
            <a:spLocks noGrp="1"/>
          </p:cNvSpPr>
          <p:nvPr>
            <p:ph type="sldNum" sz="quarter" idx="12"/>
          </p:nvPr>
        </p:nvSpPr>
        <p:spPr/>
        <p:txBody>
          <a:bodyPr/>
          <a:lstStyle/>
          <a:p>
            <a:fld id="{6D22F896-40B5-4ADD-8801-0D06FADFA095}" type="slidenum">
              <a:rPr lang="en-US" smtClean="0"/>
              <a:t>66</a:t>
            </a:fld>
            <a:endParaRPr lang="en-US" dirty="0"/>
          </a:p>
        </p:txBody>
      </p:sp>
      <p:sp>
        <p:nvSpPr>
          <p:cNvPr id="6" name="Arrow: Right 5">
            <a:extLst>
              <a:ext uri="{FF2B5EF4-FFF2-40B4-BE49-F238E27FC236}">
                <a16:creationId xmlns:a16="http://schemas.microsoft.com/office/drawing/2014/main" id="{8B743CBB-498E-4C84-AA16-D186590A43B3}"/>
              </a:ext>
            </a:extLst>
          </p:cNvPr>
          <p:cNvSpPr/>
          <p:nvPr/>
        </p:nvSpPr>
        <p:spPr>
          <a:xfrm>
            <a:off x="6008076" y="1134208"/>
            <a:ext cx="1034562" cy="7737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F42C91F-D4D7-4001-80C1-1F622DCB66D0}"/>
                  </a:ext>
                </a:extLst>
              </p:cNvPr>
              <p:cNvSpPr txBox="1"/>
              <p:nvPr/>
            </p:nvSpPr>
            <p:spPr>
              <a:xfrm>
                <a:off x="7498080" y="298938"/>
                <a:ext cx="4693920" cy="175054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𝜃</m:t>
                              </m:r>
                            </m:e>
                          </m:acc>
                        </m:e>
                        <m:sub>
                          <m:r>
                            <a:rPr lang="en-US" sz="2400" i="1">
                              <a:latin typeface="Cambria Math" panose="02040503050406030204" pitchFamily="18" charset="0"/>
                            </a:rPr>
                            <m:t>𝐻𝑆𝑆</m:t>
                          </m:r>
                        </m:sub>
                      </m:sSub>
                      <m:r>
                        <a:rPr lang="en-US" sz="2400" b="0" i="1" smtClean="0">
                          <a:latin typeface="Cambria Math" panose="02040503050406030204" pitchFamily="18" charset="0"/>
                        </a:rPr>
                        <m:t>(</m:t>
                      </m:r>
                      <m:r>
                        <a:rPr lang="en-US" sz="2400" b="0" i="1" smtClean="0">
                          <a:latin typeface="Cambria Math" panose="02040503050406030204" pitchFamily="18" charset="0"/>
                        </a:rPr>
                        <m:t>𝑟𝑝𝑚</m:t>
                      </m:r>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𝜃</m:t>
                                  </m:r>
                                </m:e>
                              </m:acc>
                            </m:e>
                            <m:sub>
                              <m:r>
                                <a:rPr lang="en-US" sz="2400" i="1">
                                  <a:latin typeface="Cambria Math" panose="02040503050406030204" pitchFamily="18" charset="0"/>
                                </a:rPr>
                                <m:t>𝐻𝑆𝑆</m:t>
                              </m:r>
                            </m:sub>
                          </m:sSub>
                          <m:r>
                            <a:rPr lang="en-US" sz="2400" b="0" i="1" smtClean="0">
                              <a:latin typeface="Cambria Math" panose="02040503050406030204" pitchFamily="18" charset="0"/>
                            </a:rPr>
                            <m:t>[</m:t>
                          </m:r>
                          <m:r>
                            <a:rPr lang="en-US" sz="2400" b="0" i="1" smtClean="0">
                              <a:latin typeface="Cambria Math" panose="02040503050406030204" pitchFamily="18" charset="0"/>
                            </a:rPr>
                            <m:t>𝑟𝑎𝑑</m:t>
                          </m:r>
                          <m:r>
                            <a:rPr lang="en-US" sz="2400" b="0" i="1" smtClean="0">
                              <a:latin typeface="Cambria Math" panose="02040503050406030204" pitchFamily="18" charset="0"/>
                            </a:rPr>
                            <m:t>/</m:t>
                          </m:r>
                          <m:r>
                            <a:rPr lang="en-US" sz="2400" b="0" i="1" smtClean="0">
                              <a:latin typeface="Cambria Math" panose="02040503050406030204" pitchFamily="18" charset="0"/>
                            </a:rPr>
                            <m:t>𝑠</m:t>
                          </m:r>
                          <m:r>
                            <a:rPr lang="en-US" sz="2400" b="0" i="1" smtClean="0">
                              <a:latin typeface="Cambria Math" panose="02040503050406030204" pitchFamily="18" charset="0"/>
                            </a:rPr>
                            <m:t>]∗</m:t>
                          </m:r>
                          <m:r>
                            <a:rPr lang="en-US" sz="2400" b="0" i="1" smtClean="0">
                              <a:latin typeface="Cambria Math" panose="02040503050406030204" pitchFamily="18" charset="0"/>
                            </a:rPr>
                            <m:t>60</m:t>
                          </m:r>
                        </m:num>
                        <m:den>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den>
                      </m:f>
                    </m:oMath>
                  </m:oMathPara>
                </a14:m>
                <a:endParaRPr lang="en-US" sz="2400" dirty="0"/>
              </a:p>
              <a:p>
                <a:pPr algn="ctr"/>
                <a:endParaRPr lang="en-US" sz="2400" dirty="0"/>
              </a:p>
              <a:p>
                <a:pPr algn="ctr"/>
                <a14:m>
                  <m:oMath xmlns:m="http://schemas.openxmlformats.org/officeDocument/2006/math">
                    <m:sSub>
                      <m:sSubPr>
                        <m:ctrlPr>
                          <a:rPr lang="en-US" sz="2400" i="1" smtClean="0">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𝜃</m:t>
                            </m:r>
                          </m:e>
                        </m:acc>
                      </m:e>
                      <m:sub>
                        <m:r>
                          <a:rPr lang="en-US" sz="2400" i="1">
                            <a:latin typeface="Cambria Math" panose="02040503050406030204" pitchFamily="18" charset="0"/>
                          </a:rPr>
                          <m:t>𝐻𝑆𝑆</m:t>
                        </m:r>
                      </m:sub>
                    </m:sSub>
                    <m:r>
                      <a:rPr lang="en-US" sz="2400" b="0" i="1" smtClean="0">
                        <a:latin typeface="Cambria Math" panose="02040503050406030204" pitchFamily="18" charset="0"/>
                      </a:rPr>
                      <m:t>(</m:t>
                    </m:r>
                    <m:r>
                      <a:rPr lang="en-US" sz="2400" b="0" i="1" smtClean="0">
                        <a:latin typeface="Cambria Math" panose="02040503050406030204" pitchFamily="18" charset="0"/>
                      </a:rPr>
                      <m:t>𝑟𝑝𝑚</m:t>
                    </m:r>
                    <m:r>
                      <a:rPr lang="en-US" sz="2400" b="0" i="1" smtClean="0">
                        <a:latin typeface="Cambria Math" panose="02040503050406030204" pitchFamily="18" charset="0"/>
                      </a:rPr>
                      <m:t>)=</m:t>
                    </m:r>
                  </m:oMath>
                </a14:m>
                <a:r>
                  <a:rPr lang="en-US" sz="2400" dirty="0"/>
                  <a:t> </a:t>
                </a:r>
                <a14:m>
                  <m:oMath xmlns:m="http://schemas.openxmlformats.org/officeDocument/2006/math">
                    <m:f>
                      <m:fPr>
                        <m:ctrlPr>
                          <a:rPr lang="en-US" sz="2400" i="1">
                            <a:latin typeface="Cambria Math" panose="02040503050406030204" pitchFamily="18" charset="0"/>
                          </a:rPr>
                        </m:ctrlPr>
                      </m:fPr>
                      <m:num>
                        <m:r>
                          <a:rPr lang="en-US" sz="2400" b="0" i="1" smtClean="0">
                            <a:latin typeface="Cambria Math" panose="02040503050406030204" pitchFamily="18" charset="0"/>
                          </a:rPr>
                          <m:t>12</m:t>
                        </m:r>
                        <m:r>
                          <a:rPr lang="en-US" sz="2400" b="0" i="1" smtClean="0">
                            <a:latin typeface="Cambria Math" panose="02040503050406030204" pitchFamily="18" charset="0"/>
                          </a:rPr>
                          <m:t>.</m:t>
                        </m:r>
                        <m:r>
                          <a:rPr lang="en-US" sz="2400" b="0" i="1" smtClean="0">
                            <a:latin typeface="Cambria Math" panose="02040503050406030204" pitchFamily="18" charset="0"/>
                          </a:rPr>
                          <m:t>5</m:t>
                        </m:r>
                        <m:r>
                          <a:rPr lang="en-US" sz="2400" b="0" i="1" smtClean="0">
                            <a:latin typeface="Cambria Math" panose="02040503050406030204" pitchFamily="18" charset="0"/>
                          </a:rPr>
                          <m:t>∗</m:t>
                        </m:r>
                        <m:r>
                          <a:rPr lang="en-US" sz="2400" i="1">
                            <a:latin typeface="Cambria Math" panose="02040503050406030204" pitchFamily="18" charset="0"/>
                          </a:rPr>
                          <m:t>6</m:t>
                        </m:r>
                        <m:r>
                          <a:rPr lang="en-US" sz="2400" b="0" i="1" smtClean="0">
                            <a:latin typeface="Cambria Math" panose="02040503050406030204" pitchFamily="18" charset="0"/>
                          </a:rPr>
                          <m:t>0</m:t>
                        </m:r>
                      </m:num>
                      <m:den>
                        <m:r>
                          <a:rPr lang="en-US" sz="2400" i="1">
                            <a:latin typeface="Cambria Math" panose="02040503050406030204" pitchFamily="18" charset="0"/>
                          </a:rPr>
                          <m:t>2</m:t>
                        </m:r>
                        <m:r>
                          <a:rPr lang="en-US" sz="2400" i="1">
                            <a:latin typeface="Cambria Math" panose="02040503050406030204" pitchFamily="18" charset="0"/>
                            <a:ea typeface="Cambria Math" panose="02040503050406030204" pitchFamily="18" charset="0"/>
                          </a:rPr>
                          <m:t>𝜋</m:t>
                        </m:r>
                      </m:den>
                    </m:f>
                    <m:r>
                      <a:rPr lang="en-US" sz="2400" b="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119</m:t>
                    </m:r>
                    <m:r>
                      <a:rPr lang="en-US" sz="2400" i="1">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3</m:t>
                    </m:r>
                  </m:oMath>
                </a14:m>
                <a:r>
                  <a:rPr lang="en-US" sz="2400" dirty="0"/>
                  <a:t> rpm</a:t>
                </a:r>
              </a:p>
            </p:txBody>
          </p:sp>
        </mc:Choice>
        <mc:Fallback xmlns="">
          <p:sp>
            <p:nvSpPr>
              <p:cNvPr id="8" name="TextBox 7">
                <a:extLst>
                  <a:ext uri="{FF2B5EF4-FFF2-40B4-BE49-F238E27FC236}">
                    <a16:creationId xmlns:a16="http://schemas.microsoft.com/office/drawing/2014/main" id="{EF42C91F-D4D7-4001-80C1-1F622DCB66D0}"/>
                  </a:ext>
                </a:extLst>
              </p:cNvPr>
              <p:cNvSpPr txBox="1">
                <a:spLocks noRot="1" noChangeAspect="1" noMove="1" noResize="1" noEditPoints="1" noAdjustHandles="1" noChangeArrowheads="1" noChangeShapeType="1" noTextEdit="1"/>
              </p:cNvSpPr>
              <p:nvPr/>
            </p:nvSpPr>
            <p:spPr>
              <a:xfrm>
                <a:off x="7498080" y="298938"/>
                <a:ext cx="4693920" cy="1750544"/>
              </a:xfrm>
              <a:prstGeom prst="rect">
                <a:avLst/>
              </a:prstGeom>
              <a:blipFill>
                <a:blip r:embed="rId2"/>
                <a:stretch>
                  <a:fillRect b="-2787"/>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343E6745-CDB4-44DD-B3DD-1D0DED766AAF}"/>
              </a:ext>
            </a:extLst>
          </p:cNvPr>
          <p:cNvSpPr txBox="1"/>
          <p:nvPr/>
        </p:nvSpPr>
        <p:spPr>
          <a:xfrm>
            <a:off x="988679" y="4218589"/>
            <a:ext cx="5019397" cy="954107"/>
          </a:xfrm>
          <a:prstGeom prst="rect">
            <a:avLst/>
          </a:prstGeom>
          <a:noFill/>
        </p:spPr>
        <p:txBody>
          <a:bodyPr wrap="square" rtlCol="0">
            <a:spAutoFit/>
          </a:bodyPr>
          <a:lstStyle/>
          <a:p>
            <a:pPr algn="just"/>
            <a:r>
              <a:rPr lang="en-US" sz="2800" dirty="0"/>
              <a:t>This motor is not fit to the system i.e. it is </a:t>
            </a:r>
            <a:r>
              <a:rPr lang="en-US" sz="2800"/>
              <a:t>not suitable at all.</a:t>
            </a:r>
            <a:endParaRPr lang="en-US" sz="2800" dirty="0"/>
          </a:p>
        </p:txBody>
      </p:sp>
      <p:pic>
        <p:nvPicPr>
          <p:cNvPr id="7" name="Picture 6">
            <a:extLst>
              <a:ext uri="{FF2B5EF4-FFF2-40B4-BE49-F238E27FC236}">
                <a16:creationId xmlns:a16="http://schemas.microsoft.com/office/drawing/2014/main" id="{7B04C81F-32C4-46BB-8225-C38BD40ADCE6}"/>
              </a:ext>
            </a:extLst>
          </p:cNvPr>
          <p:cNvPicPr>
            <a:picLocks noChangeAspect="1"/>
          </p:cNvPicPr>
          <p:nvPr/>
        </p:nvPicPr>
        <p:blipFill>
          <a:blip r:embed="rId3"/>
          <a:stretch>
            <a:fillRect/>
          </a:stretch>
        </p:blipFill>
        <p:spPr>
          <a:xfrm>
            <a:off x="186443" y="0"/>
            <a:ext cx="5692633" cy="2576145"/>
          </a:xfrm>
          <a:prstGeom prst="rect">
            <a:avLst/>
          </a:prstGeom>
        </p:spPr>
      </p:pic>
      <p:cxnSp>
        <p:nvCxnSpPr>
          <p:cNvPr id="13" name="Straight Connector 12">
            <a:extLst>
              <a:ext uri="{FF2B5EF4-FFF2-40B4-BE49-F238E27FC236}">
                <a16:creationId xmlns:a16="http://schemas.microsoft.com/office/drawing/2014/main" id="{754EA446-6676-430B-B0D0-F5807A3DD5C0}"/>
              </a:ext>
            </a:extLst>
          </p:cNvPr>
          <p:cNvCxnSpPr/>
          <p:nvPr/>
        </p:nvCxnSpPr>
        <p:spPr>
          <a:xfrm flipH="1">
            <a:off x="948690" y="977971"/>
            <a:ext cx="2411730" cy="0"/>
          </a:xfrm>
          <a:prstGeom prst="line">
            <a:avLst/>
          </a:prstGeom>
          <a:ln w="38100">
            <a:solidFill>
              <a:srgbClr val="FF0000"/>
            </a:solidFill>
            <a:prstDash val="dashDot"/>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FBC5A-FC1C-49A4-A1AC-54183311CED8}"/>
              </a:ext>
            </a:extLst>
          </p:cNvPr>
          <p:cNvPicPr>
            <a:picLocks noChangeAspect="1"/>
          </p:cNvPicPr>
          <p:nvPr/>
        </p:nvPicPr>
        <p:blipFill>
          <a:blip r:embed="rId4"/>
          <a:stretch>
            <a:fillRect/>
          </a:stretch>
        </p:blipFill>
        <p:spPr>
          <a:xfrm>
            <a:off x="7267723" y="2076659"/>
            <a:ext cx="4737834" cy="4742044"/>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FEEC8AE-5038-4E95-B3B5-23520B0D5777}"/>
                  </a:ext>
                </a:extLst>
              </p:cNvPr>
              <p:cNvSpPr txBox="1"/>
              <p:nvPr/>
            </p:nvSpPr>
            <p:spPr>
              <a:xfrm>
                <a:off x="9985545" y="5088699"/>
                <a:ext cx="184522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FF00"/>
                              </a:solidFill>
                              <a:latin typeface="Cambria Math" panose="02040503050406030204" pitchFamily="18" charset="0"/>
                            </a:rPr>
                          </m:ctrlPr>
                        </m:sSubPr>
                        <m:e>
                          <m:r>
                            <a:rPr lang="en-US" sz="2000" b="0" i="1" smtClean="0">
                              <a:solidFill>
                                <a:srgbClr val="FFFF00"/>
                              </a:solidFill>
                              <a:latin typeface="Cambria Math" panose="02040503050406030204" pitchFamily="18" charset="0"/>
                            </a:rPr>
                            <m:t>𝑇</m:t>
                          </m:r>
                        </m:e>
                        <m:sub>
                          <m:r>
                            <a:rPr lang="en-US" sz="2000" b="0" i="1" smtClean="0">
                              <a:solidFill>
                                <a:srgbClr val="FFFF00"/>
                              </a:solidFill>
                              <a:latin typeface="Cambria Math" panose="02040503050406030204" pitchFamily="18" charset="0"/>
                            </a:rPr>
                            <m:t>𝑀𝑎𝑥</m:t>
                          </m:r>
                        </m:sub>
                      </m:sSub>
                      <m:r>
                        <a:rPr lang="en-US" sz="2000" b="0" i="1" smtClean="0">
                          <a:solidFill>
                            <a:srgbClr val="FFFF00"/>
                          </a:solidFill>
                          <a:latin typeface="Cambria Math" panose="02040503050406030204" pitchFamily="18" charset="0"/>
                        </a:rPr>
                        <m:t>=</m:t>
                      </m:r>
                      <m:r>
                        <a:rPr lang="en-US" sz="2000" i="1">
                          <a:solidFill>
                            <a:srgbClr val="FFFF00"/>
                          </a:solidFill>
                          <a:latin typeface="Cambria Math" panose="02040503050406030204" pitchFamily="18" charset="0"/>
                        </a:rPr>
                        <m:t>6</m:t>
                      </m:r>
                      <m:r>
                        <a:rPr lang="en-US" sz="2000" i="1">
                          <a:solidFill>
                            <a:srgbClr val="FFFF00"/>
                          </a:solidFill>
                          <a:latin typeface="Cambria Math" panose="02040503050406030204" pitchFamily="18" charset="0"/>
                        </a:rPr>
                        <m:t>.</m:t>
                      </m:r>
                      <m:r>
                        <a:rPr lang="en-US" sz="2000" i="1">
                          <a:solidFill>
                            <a:srgbClr val="FFFF00"/>
                          </a:solidFill>
                          <a:latin typeface="Cambria Math" panose="02040503050406030204" pitchFamily="18" charset="0"/>
                        </a:rPr>
                        <m:t>7155</m:t>
                      </m:r>
                    </m:oMath>
                  </m:oMathPara>
                </a14:m>
                <a:endParaRPr lang="en-US" sz="2000" dirty="0">
                  <a:solidFill>
                    <a:srgbClr val="FFFF00"/>
                  </a:solidFill>
                </a:endParaRPr>
              </a:p>
            </p:txBody>
          </p:sp>
        </mc:Choice>
        <mc:Fallback>
          <p:sp>
            <p:nvSpPr>
              <p:cNvPr id="14" name="TextBox 13">
                <a:extLst>
                  <a:ext uri="{FF2B5EF4-FFF2-40B4-BE49-F238E27FC236}">
                    <a16:creationId xmlns:a16="http://schemas.microsoft.com/office/drawing/2014/main" id="{7FEEC8AE-5038-4E95-B3B5-23520B0D5777}"/>
                  </a:ext>
                </a:extLst>
              </p:cNvPr>
              <p:cNvSpPr txBox="1">
                <a:spLocks noRot="1" noChangeAspect="1" noMove="1" noResize="1" noEditPoints="1" noAdjustHandles="1" noChangeArrowheads="1" noChangeShapeType="1" noTextEdit="1"/>
              </p:cNvSpPr>
              <p:nvPr/>
            </p:nvSpPr>
            <p:spPr>
              <a:xfrm>
                <a:off x="9985545" y="5088699"/>
                <a:ext cx="1845227" cy="400110"/>
              </a:xfrm>
              <a:prstGeom prst="rect">
                <a:avLst/>
              </a:prstGeom>
              <a:blipFill>
                <a:blip r:embed="rId5"/>
                <a:stretch>
                  <a:fillRect b="-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DA605F-8F7C-4CAB-8021-5C2D3C363B84}"/>
                  </a:ext>
                </a:extLst>
              </p:cNvPr>
              <p:cNvSpPr txBox="1"/>
              <p:nvPr/>
            </p:nvSpPr>
            <p:spPr>
              <a:xfrm>
                <a:off x="9264758" y="5400660"/>
                <a:ext cx="182880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𝑇</m:t>
                          </m:r>
                        </m:e>
                        <m:sub>
                          <m:r>
                            <a:rPr lang="en-US" b="0" i="1" smtClean="0">
                              <a:solidFill>
                                <a:srgbClr val="FF0000"/>
                              </a:solidFill>
                              <a:latin typeface="Cambria Math" panose="02040503050406030204" pitchFamily="18" charset="0"/>
                            </a:rPr>
                            <m:t>𝑅𝑀𝑆</m:t>
                          </m:r>
                        </m:sub>
                      </m:sSub>
                      <m:r>
                        <a:rPr lang="en-US" b="0" i="1" smtClean="0">
                          <a:solidFill>
                            <a:srgbClr val="FF0000"/>
                          </a:solidFill>
                          <a:latin typeface="Cambria Math" panose="02040503050406030204" pitchFamily="18" charset="0"/>
                        </a:rPr>
                        <m:t>=</m:t>
                      </m:r>
                      <m:r>
                        <a:rPr lang="en-US" i="1">
                          <a:solidFill>
                            <a:srgbClr val="FF0000"/>
                          </a:solidFill>
                          <a:latin typeface="Cambria Math" panose="02040503050406030204" pitchFamily="18" charset="0"/>
                        </a:rPr>
                        <m:t>4</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6457</m:t>
                      </m:r>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6BDA605F-8F7C-4CAB-8021-5C2D3C363B84}"/>
                  </a:ext>
                </a:extLst>
              </p:cNvPr>
              <p:cNvSpPr txBox="1">
                <a:spLocks noRot="1" noChangeAspect="1" noMove="1" noResize="1" noEditPoints="1" noAdjustHandles="1" noChangeArrowheads="1" noChangeShapeType="1" noTextEdit="1"/>
              </p:cNvSpPr>
              <p:nvPr/>
            </p:nvSpPr>
            <p:spPr>
              <a:xfrm>
                <a:off x="9264758" y="5400660"/>
                <a:ext cx="1828800" cy="369332"/>
              </a:xfrm>
              <a:prstGeom prst="rect">
                <a:avLst/>
              </a:prstGeom>
              <a:blipFill>
                <a:blip r:embed="rId6"/>
                <a:stretch>
                  <a:fillRect/>
                </a:stretch>
              </a:blipFill>
            </p:spPr>
            <p:txBody>
              <a:bodyPr/>
              <a:lstStyle/>
              <a:p>
                <a:r>
                  <a:rPr lang="en-US">
                    <a:noFill/>
                  </a:rPr>
                  <a:t> </a:t>
                </a:r>
              </a:p>
            </p:txBody>
          </p:sp>
        </mc:Fallback>
      </mc:AlternateContent>
      <p:cxnSp>
        <p:nvCxnSpPr>
          <p:cNvPr id="4" name="Straight Connector 3"/>
          <p:cNvCxnSpPr/>
          <p:nvPr/>
        </p:nvCxnSpPr>
        <p:spPr>
          <a:xfrm flipH="1" flipV="1">
            <a:off x="8570264" y="5830232"/>
            <a:ext cx="2830562" cy="10391"/>
          </a:xfrm>
          <a:prstGeom prst="line">
            <a:avLst/>
          </a:prstGeom>
          <a:ln w="38100" cap="flat" cmpd="sng" algn="ctr">
            <a:solidFill>
              <a:srgbClr val="00B05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Oval 11">
            <a:extLst>
              <a:ext uri="{FF2B5EF4-FFF2-40B4-BE49-F238E27FC236}">
                <a16:creationId xmlns:a16="http://schemas.microsoft.com/office/drawing/2014/main" id="{BA8BA9AA-1260-40AD-BB9A-8E8DB4AD1CB2}"/>
              </a:ext>
            </a:extLst>
          </p:cNvPr>
          <p:cNvSpPr/>
          <p:nvPr/>
        </p:nvSpPr>
        <p:spPr>
          <a:xfrm>
            <a:off x="11276135" y="5787976"/>
            <a:ext cx="52753" cy="158234"/>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9" name="Oval 8">
            <a:extLst>
              <a:ext uri="{FF2B5EF4-FFF2-40B4-BE49-F238E27FC236}">
                <a16:creationId xmlns:a16="http://schemas.microsoft.com/office/drawing/2014/main" id="{8F8D83A4-AB83-46EA-8DCD-81943B9BE2EA}"/>
              </a:ext>
            </a:extLst>
          </p:cNvPr>
          <p:cNvSpPr/>
          <p:nvPr/>
        </p:nvSpPr>
        <p:spPr>
          <a:xfrm>
            <a:off x="10636055" y="5783580"/>
            <a:ext cx="52753" cy="12309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7FEEC8AE-5038-4E95-B3B5-23520B0D5777}"/>
                  </a:ext>
                </a:extLst>
              </p:cNvPr>
              <p:cNvSpPr txBox="1"/>
              <p:nvPr/>
            </p:nvSpPr>
            <p:spPr>
              <a:xfrm>
                <a:off x="6814931" y="5571695"/>
                <a:ext cx="1806409" cy="4237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FF0000"/>
                              </a:solidFill>
                              <a:latin typeface="Cambria Math" panose="02040503050406030204" pitchFamily="18" charset="0"/>
                            </a:rPr>
                          </m:ctrlPr>
                        </m:sSubPr>
                        <m:e>
                          <m:r>
                            <a:rPr lang="en-US" sz="2000" b="0" i="1" smtClean="0">
                              <a:solidFill>
                                <a:srgbClr val="FF0000"/>
                              </a:solidFill>
                              <a:latin typeface="Cambria Math" panose="02040503050406030204" pitchFamily="18" charset="0"/>
                            </a:rPr>
                            <m:t>𝑁</m:t>
                          </m:r>
                        </m:e>
                        <m:sub>
                          <m:r>
                            <a:rPr lang="en-US" sz="2000" b="0" i="1" smtClean="0">
                              <a:solidFill>
                                <a:srgbClr val="FF0000"/>
                              </a:solidFill>
                              <a:latin typeface="Cambria Math" panose="02040503050406030204" pitchFamily="18" charset="0"/>
                            </a:rPr>
                            <m:t>𝑟𝑝𝑚</m:t>
                          </m:r>
                        </m:sub>
                      </m:sSub>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119</m:t>
                      </m:r>
                      <m:r>
                        <a:rPr lang="en-US" sz="2000" b="0" i="1" smtClean="0">
                          <a:solidFill>
                            <a:srgbClr val="FF0000"/>
                          </a:solidFill>
                          <a:latin typeface="Cambria Math" panose="02040503050406030204" pitchFamily="18" charset="0"/>
                        </a:rPr>
                        <m:t>.</m:t>
                      </m:r>
                      <m:r>
                        <a:rPr lang="en-US" sz="2000" b="0" i="1" smtClean="0">
                          <a:solidFill>
                            <a:srgbClr val="FF0000"/>
                          </a:solidFill>
                          <a:latin typeface="Cambria Math" panose="02040503050406030204" pitchFamily="18" charset="0"/>
                        </a:rPr>
                        <m:t>3</m:t>
                      </m:r>
                    </m:oMath>
                  </m:oMathPara>
                </a14:m>
                <a:endParaRPr lang="en-US" sz="2000" dirty="0">
                  <a:solidFill>
                    <a:srgbClr val="FF0000"/>
                  </a:solidFill>
                </a:endParaRPr>
              </a:p>
            </p:txBody>
          </p:sp>
        </mc:Choice>
        <mc:Fallback>
          <p:sp>
            <p:nvSpPr>
              <p:cNvPr id="16" name="TextBox 15">
                <a:extLst>
                  <a:ext uri="{FF2B5EF4-FFF2-40B4-BE49-F238E27FC236}">
                    <a16:creationId xmlns:a16="http://schemas.microsoft.com/office/drawing/2014/main" id="{7FEEC8AE-5038-4E95-B3B5-23520B0D5777}"/>
                  </a:ext>
                </a:extLst>
              </p:cNvPr>
              <p:cNvSpPr txBox="1">
                <a:spLocks noRot="1" noChangeAspect="1" noMove="1" noResize="1" noEditPoints="1" noAdjustHandles="1" noChangeArrowheads="1" noChangeShapeType="1" noTextEdit="1"/>
              </p:cNvSpPr>
              <p:nvPr/>
            </p:nvSpPr>
            <p:spPr>
              <a:xfrm>
                <a:off x="6814931" y="5571695"/>
                <a:ext cx="1806409" cy="423770"/>
              </a:xfrm>
              <a:prstGeom prst="rect">
                <a:avLst/>
              </a:prstGeom>
              <a:blipFill>
                <a:blip r:embed="rId7"/>
                <a:stretch>
                  <a:fillRect b="-4286"/>
                </a:stretch>
              </a:blipFill>
            </p:spPr>
            <p:txBody>
              <a:bodyPr/>
              <a:lstStyle/>
              <a:p>
                <a:r>
                  <a:rPr lang="en-US">
                    <a:noFill/>
                  </a:rPr>
                  <a:t> </a:t>
                </a:r>
              </a:p>
            </p:txBody>
          </p:sp>
        </mc:Fallback>
      </mc:AlternateContent>
    </p:spTree>
    <p:extLst>
      <p:ext uri="{BB962C8B-B14F-4D97-AF65-F5344CB8AC3E}">
        <p14:creationId xmlns:p14="http://schemas.microsoft.com/office/powerpoint/2010/main" val="22693552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67</a:t>
            </a:fld>
            <a:endParaRPr lang="en-US" dirty="0"/>
          </a:p>
        </p:txBody>
      </p:sp>
      <p:pic>
        <p:nvPicPr>
          <p:cNvPr id="3" name="Picture 2"/>
          <p:cNvPicPr>
            <a:picLocks noChangeAspect="1"/>
          </p:cNvPicPr>
          <p:nvPr/>
        </p:nvPicPr>
        <p:blipFill>
          <a:blip r:embed="rId2"/>
          <a:stretch>
            <a:fillRect/>
          </a:stretch>
        </p:blipFill>
        <p:spPr>
          <a:xfrm>
            <a:off x="1315011" y="5036249"/>
            <a:ext cx="9544050" cy="1057275"/>
          </a:xfrm>
          <a:prstGeom prst="rect">
            <a:avLst/>
          </a:prstGeom>
        </p:spPr>
      </p:pic>
      <p:pic>
        <p:nvPicPr>
          <p:cNvPr id="4" name="Picture 3"/>
          <p:cNvPicPr>
            <a:picLocks noChangeAspect="1"/>
          </p:cNvPicPr>
          <p:nvPr/>
        </p:nvPicPr>
        <p:blipFill>
          <a:blip r:embed="rId3"/>
          <a:stretch>
            <a:fillRect/>
          </a:stretch>
        </p:blipFill>
        <p:spPr>
          <a:xfrm>
            <a:off x="339539" y="1441013"/>
            <a:ext cx="4000500" cy="3228975"/>
          </a:xfrm>
          <a:prstGeom prst="rect">
            <a:avLst/>
          </a:prstGeom>
        </p:spPr>
      </p:pic>
      <p:sp>
        <p:nvSpPr>
          <p:cNvPr id="5" name="Rectangle 4"/>
          <p:cNvSpPr/>
          <p:nvPr/>
        </p:nvSpPr>
        <p:spPr>
          <a:xfrm>
            <a:off x="220165" y="138518"/>
            <a:ext cx="11478776" cy="584775"/>
          </a:xfrm>
          <a:prstGeom prst="rect">
            <a:avLst/>
          </a:prstGeom>
        </p:spPr>
        <p:txBody>
          <a:bodyPr wrap="square">
            <a:spAutoFit/>
          </a:bodyPr>
          <a:lstStyle/>
          <a:p>
            <a:r>
              <a:rPr lang="en-US" sz="3200" b="1" dirty="0"/>
              <a:t>2. Electronics Circuit based on H-bridge as a Closed Loop Control</a:t>
            </a:r>
            <a:endParaRPr lang="en-US" sz="3200" dirty="0"/>
          </a:p>
        </p:txBody>
      </p:sp>
      <p:pic>
        <p:nvPicPr>
          <p:cNvPr id="6" name="Picture 5"/>
          <p:cNvPicPr>
            <a:picLocks noChangeAspect="1"/>
          </p:cNvPicPr>
          <p:nvPr/>
        </p:nvPicPr>
        <p:blipFill>
          <a:blip r:embed="rId4"/>
          <a:stretch>
            <a:fillRect/>
          </a:stretch>
        </p:blipFill>
        <p:spPr>
          <a:xfrm>
            <a:off x="4340039" y="1441014"/>
            <a:ext cx="7441826" cy="3228974"/>
          </a:xfrm>
          <a:prstGeom prst="rect">
            <a:avLst/>
          </a:prstGeom>
        </p:spPr>
      </p:pic>
    </p:spTree>
    <p:extLst>
      <p:ext uri="{BB962C8B-B14F-4D97-AF65-F5344CB8AC3E}">
        <p14:creationId xmlns:p14="http://schemas.microsoft.com/office/powerpoint/2010/main" val="29654045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68</a:t>
            </a:fld>
            <a:endParaRPr lang="en-US" dirty="0"/>
          </a:p>
        </p:txBody>
      </p:sp>
      <p:pic>
        <p:nvPicPr>
          <p:cNvPr id="3" name="Picture 2"/>
          <p:cNvPicPr>
            <a:picLocks noChangeAspect="1"/>
          </p:cNvPicPr>
          <p:nvPr/>
        </p:nvPicPr>
        <p:blipFill>
          <a:blip r:embed="rId2"/>
          <a:stretch>
            <a:fillRect/>
          </a:stretch>
        </p:blipFill>
        <p:spPr>
          <a:xfrm>
            <a:off x="1685925" y="628650"/>
            <a:ext cx="8820150" cy="5600700"/>
          </a:xfrm>
          <a:prstGeom prst="rect">
            <a:avLst/>
          </a:prstGeom>
        </p:spPr>
      </p:pic>
      <p:sp>
        <p:nvSpPr>
          <p:cNvPr id="4" name="TextBox 3"/>
          <p:cNvSpPr txBox="1"/>
          <p:nvPr/>
        </p:nvSpPr>
        <p:spPr>
          <a:xfrm>
            <a:off x="152400" y="58189"/>
            <a:ext cx="5943600" cy="461665"/>
          </a:xfrm>
          <a:prstGeom prst="rect">
            <a:avLst/>
          </a:prstGeom>
          <a:noFill/>
        </p:spPr>
        <p:txBody>
          <a:bodyPr wrap="square" rtlCol="0">
            <a:spAutoFit/>
          </a:bodyPr>
          <a:lstStyle/>
          <a:p>
            <a:r>
              <a:rPr lang="en-US" sz="2400" dirty="0" smtClean="0">
                <a:solidFill>
                  <a:srgbClr val="FF0000"/>
                </a:solidFill>
                <a:latin typeface="Arabic Typesetting"/>
              </a:rPr>
              <a:t>Permeant Magnetic DC Motor (PMDC)</a:t>
            </a:r>
            <a:endParaRPr lang="en-US" sz="2400" dirty="0">
              <a:solidFill>
                <a:srgbClr val="FF0000"/>
              </a:solidFill>
              <a:latin typeface="Arabic Typesetting"/>
            </a:endParaRPr>
          </a:p>
        </p:txBody>
      </p:sp>
    </p:spTree>
    <p:extLst>
      <p:ext uri="{BB962C8B-B14F-4D97-AF65-F5344CB8AC3E}">
        <p14:creationId xmlns:p14="http://schemas.microsoft.com/office/powerpoint/2010/main" val="2104891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69</a:t>
            </a:fld>
            <a:endParaRPr lang="en-US" dirty="0"/>
          </a:p>
        </p:txBody>
      </p:sp>
      <p:pic>
        <p:nvPicPr>
          <p:cNvPr id="3" name="Picture 2"/>
          <p:cNvPicPr>
            <a:picLocks noChangeAspect="1"/>
          </p:cNvPicPr>
          <p:nvPr/>
        </p:nvPicPr>
        <p:blipFill>
          <a:blip r:embed="rId2"/>
          <a:stretch>
            <a:fillRect/>
          </a:stretch>
        </p:blipFill>
        <p:spPr>
          <a:xfrm>
            <a:off x="1762125" y="809625"/>
            <a:ext cx="8667750" cy="5238750"/>
          </a:xfrm>
          <a:prstGeom prst="rect">
            <a:avLst/>
          </a:prstGeom>
        </p:spPr>
      </p:pic>
      <p:sp>
        <p:nvSpPr>
          <p:cNvPr id="4" name="TextBox 3"/>
          <p:cNvSpPr txBox="1"/>
          <p:nvPr/>
        </p:nvSpPr>
        <p:spPr>
          <a:xfrm>
            <a:off x="152400" y="58189"/>
            <a:ext cx="5943600" cy="461665"/>
          </a:xfrm>
          <a:prstGeom prst="rect">
            <a:avLst/>
          </a:prstGeom>
          <a:noFill/>
        </p:spPr>
        <p:txBody>
          <a:bodyPr wrap="square" rtlCol="0">
            <a:spAutoFit/>
          </a:bodyPr>
          <a:lstStyle/>
          <a:p>
            <a:r>
              <a:rPr lang="en-US" sz="2400" dirty="0" smtClean="0">
                <a:solidFill>
                  <a:srgbClr val="FF0000"/>
                </a:solidFill>
                <a:latin typeface="Arabic Typesetting"/>
              </a:rPr>
              <a:t>Permeant Magnetic DC Motor (PMDC)</a:t>
            </a:r>
            <a:endParaRPr lang="en-US" sz="2400" dirty="0">
              <a:solidFill>
                <a:srgbClr val="FF0000"/>
              </a:solidFill>
              <a:latin typeface="Arabic Typesetting"/>
            </a:endParaRPr>
          </a:p>
        </p:txBody>
      </p:sp>
    </p:spTree>
    <p:extLst>
      <p:ext uri="{BB962C8B-B14F-4D97-AF65-F5344CB8AC3E}">
        <p14:creationId xmlns:p14="http://schemas.microsoft.com/office/powerpoint/2010/main" val="1699033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a:t>
            </a:fld>
            <a:endParaRPr lang="en-US" dirty="0"/>
          </a:p>
        </p:txBody>
      </p:sp>
      <p:sp>
        <p:nvSpPr>
          <p:cNvPr id="4" name="Rectangle 3"/>
          <p:cNvSpPr/>
          <p:nvPr/>
        </p:nvSpPr>
        <p:spPr>
          <a:xfrm>
            <a:off x="0" y="33221"/>
            <a:ext cx="6096000" cy="1077218"/>
          </a:xfrm>
          <a:prstGeom prst="rect">
            <a:avLst/>
          </a:prstGeom>
        </p:spPr>
        <p:txBody>
          <a:bodyPr>
            <a:spAutoFit/>
          </a:bodyPr>
          <a:lstStyle/>
          <a:p>
            <a:r>
              <a:rPr lang="en-US" sz="3200" b="1" dirty="0">
                <a:solidFill>
                  <a:srgbClr val="002060"/>
                </a:solidFill>
                <a:latin typeface="DejaVu Serif"/>
              </a:rPr>
              <a:t>4.2 Actuator Selection</a:t>
            </a:r>
            <a:r>
              <a:rPr lang="en-US" sz="3200" dirty="0">
                <a:solidFill>
                  <a:srgbClr val="002060"/>
                </a:solidFill>
                <a:latin typeface="DejaVu Serif"/>
              </a:rPr>
              <a:t> </a:t>
            </a:r>
            <a:br>
              <a:rPr lang="en-US" sz="3200" dirty="0">
                <a:solidFill>
                  <a:srgbClr val="002060"/>
                </a:solidFill>
                <a:latin typeface="DejaVu Serif"/>
              </a:rPr>
            </a:br>
            <a:endParaRPr lang="en-US" sz="3200" dirty="0">
              <a:solidFill>
                <a:srgbClr val="002060"/>
              </a:solidFill>
              <a:latin typeface="DejaVu Serif"/>
            </a:endParaRPr>
          </a:p>
        </p:txBody>
      </p:sp>
      <p:pic>
        <p:nvPicPr>
          <p:cNvPr id="3" name="Picture 2"/>
          <p:cNvPicPr>
            <a:picLocks noChangeAspect="1"/>
          </p:cNvPicPr>
          <p:nvPr/>
        </p:nvPicPr>
        <p:blipFill>
          <a:blip r:embed="rId2">
            <a:grayscl/>
          </a:blip>
          <a:stretch>
            <a:fillRect/>
          </a:stretch>
        </p:blipFill>
        <p:spPr>
          <a:xfrm>
            <a:off x="829051" y="917743"/>
            <a:ext cx="10533897" cy="5366325"/>
          </a:xfrm>
          <a:prstGeom prst="rect">
            <a:avLst/>
          </a:prstGeom>
        </p:spPr>
      </p:pic>
    </p:spTree>
    <p:extLst>
      <p:ext uri="{BB962C8B-B14F-4D97-AF65-F5344CB8AC3E}">
        <p14:creationId xmlns:p14="http://schemas.microsoft.com/office/powerpoint/2010/main" val="35805009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70</a:t>
            </a:fld>
            <a:endParaRPr lang="en-US" dirty="0"/>
          </a:p>
        </p:txBody>
      </p:sp>
      <p:pic>
        <p:nvPicPr>
          <p:cNvPr id="3" name="Picture 2"/>
          <p:cNvPicPr>
            <a:picLocks noChangeAspect="1"/>
          </p:cNvPicPr>
          <p:nvPr/>
        </p:nvPicPr>
        <p:blipFill>
          <a:blip r:embed="rId2"/>
          <a:stretch>
            <a:fillRect/>
          </a:stretch>
        </p:blipFill>
        <p:spPr>
          <a:xfrm>
            <a:off x="223837" y="1166812"/>
            <a:ext cx="11744325" cy="4524375"/>
          </a:xfrm>
          <a:prstGeom prst="rect">
            <a:avLst/>
          </a:prstGeom>
        </p:spPr>
      </p:pic>
      <p:sp>
        <p:nvSpPr>
          <p:cNvPr id="4" name="TextBox 3"/>
          <p:cNvSpPr txBox="1"/>
          <p:nvPr/>
        </p:nvSpPr>
        <p:spPr>
          <a:xfrm>
            <a:off x="152400" y="58189"/>
            <a:ext cx="5943600" cy="461665"/>
          </a:xfrm>
          <a:prstGeom prst="rect">
            <a:avLst/>
          </a:prstGeom>
          <a:noFill/>
        </p:spPr>
        <p:txBody>
          <a:bodyPr wrap="square" rtlCol="0">
            <a:spAutoFit/>
          </a:bodyPr>
          <a:lstStyle/>
          <a:p>
            <a:r>
              <a:rPr lang="en-US" sz="2400" dirty="0" smtClean="0">
                <a:solidFill>
                  <a:srgbClr val="FF0000"/>
                </a:solidFill>
                <a:latin typeface="Arabic Typesetting"/>
              </a:rPr>
              <a:t>Permeant Magnetic DC Motor (PMDC)</a:t>
            </a:r>
            <a:endParaRPr lang="en-US" sz="2400" dirty="0">
              <a:solidFill>
                <a:srgbClr val="FF0000"/>
              </a:solidFill>
              <a:latin typeface="Arabic Typesetting"/>
            </a:endParaRPr>
          </a:p>
        </p:txBody>
      </p:sp>
    </p:spTree>
    <p:extLst>
      <p:ext uri="{BB962C8B-B14F-4D97-AF65-F5344CB8AC3E}">
        <p14:creationId xmlns:p14="http://schemas.microsoft.com/office/powerpoint/2010/main" val="42379662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71</a:t>
            </a:fld>
            <a:endParaRPr lang="en-US" dirty="0"/>
          </a:p>
        </p:txBody>
      </p:sp>
      <p:pic>
        <p:nvPicPr>
          <p:cNvPr id="3" name="Picture 2"/>
          <p:cNvPicPr>
            <a:picLocks noChangeAspect="1"/>
          </p:cNvPicPr>
          <p:nvPr/>
        </p:nvPicPr>
        <p:blipFill>
          <a:blip r:embed="rId2"/>
          <a:stretch>
            <a:fillRect/>
          </a:stretch>
        </p:blipFill>
        <p:spPr>
          <a:xfrm>
            <a:off x="1590675" y="1171575"/>
            <a:ext cx="9010650" cy="4514850"/>
          </a:xfrm>
          <a:prstGeom prst="rect">
            <a:avLst/>
          </a:prstGeom>
        </p:spPr>
      </p:pic>
      <p:sp>
        <p:nvSpPr>
          <p:cNvPr id="4" name="TextBox 3"/>
          <p:cNvSpPr txBox="1"/>
          <p:nvPr/>
        </p:nvSpPr>
        <p:spPr>
          <a:xfrm>
            <a:off x="152400" y="58189"/>
            <a:ext cx="5943600" cy="461665"/>
          </a:xfrm>
          <a:prstGeom prst="rect">
            <a:avLst/>
          </a:prstGeom>
          <a:noFill/>
        </p:spPr>
        <p:txBody>
          <a:bodyPr wrap="square" rtlCol="0">
            <a:spAutoFit/>
          </a:bodyPr>
          <a:lstStyle/>
          <a:p>
            <a:r>
              <a:rPr lang="en-US" sz="2400" dirty="0" smtClean="0">
                <a:solidFill>
                  <a:srgbClr val="FF0000"/>
                </a:solidFill>
                <a:latin typeface="Arabic Typesetting"/>
              </a:rPr>
              <a:t>Permeant Magnetic DC Motor (PMDC)</a:t>
            </a:r>
            <a:endParaRPr lang="en-US" sz="2400" dirty="0">
              <a:solidFill>
                <a:srgbClr val="FF0000"/>
              </a:solidFill>
              <a:latin typeface="Arabic Typesetting"/>
            </a:endParaRPr>
          </a:p>
        </p:txBody>
      </p:sp>
    </p:spTree>
    <p:extLst>
      <p:ext uri="{BB962C8B-B14F-4D97-AF65-F5344CB8AC3E}">
        <p14:creationId xmlns:p14="http://schemas.microsoft.com/office/powerpoint/2010/main" val="26709483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rgbClr val="002060"/>
                </a:solidFill>
              </a:rPr>
              <a:t>Electronic Control of a Permanent Magnet DC</a:t>
            </a:r>
            <a:br>
              <a:rPr lang="en-US" b="1" dirty="0">
                <a:solidFill>
                  <a:srgbClr val="002060"/>
                </a:solidFill>
              </a:rPr>
            </a:br>
            <a:r>
              <a:rPr lang="en-US" b="1" dirty="0">
                <a:solidFill>
                  <a:srgbClr val="002060"/>
                </a:solidFill>
              </a:rPr>
              <a:t>Motor</a:t>
            </a:r>
            <a:r>
              <a:rPr lang="en-US" dirty="0">
                <a:solidFill>
                  <a:srgbClr val="002060"/>
                </a:solidFill>
              </a:rPr>
              <a:t> </a:t>
            </a:r>
            <a:endParaRPr lang="en-US" b="1" dirty="0">
              <a:solidFill>
                <a:srgbClr val="002060"/>
              </a:solidFill>
            </a:endParaRPr>
          </a:p>
        </p:txBody>
      </p:sp>
      <p:sp>
        <p:nvSpPr>
          <p:cNvPr id="3" name="Content Placeholder 2"/>
          <p:cNvSpPr>
            <a:spLocks noGrp="1"/>
          </p:cNvSpPr>
          <p:nvPr>
            <p:ph idx="1"/>
          </p:nvPr>
        </p:nvSpPr>
        <p:spPr/>
        <p:txBody>
          <a:bodyPr>
            <a:normAutofit/>
          </a:bodyPr>
          <a:lstStyle/>
          <a:p>
            <a:r>
              <a:rPr lang="en-US" dirty="0">
                <a:solidFill>
                  <a:srgbClr val="002060"/>
                </a:solidFill>
                <a:latin typeface="DejaVu Serif"/>
              </a:rPr>
              <a:t/>
            </a:r>
            <a:br>
              <a:rPr lang="en-US" dirty="0">
                <a:solidFill>
                  <a:srgbClr val="002060"/>
                </a:solidFill>
                <a:latin typeface="DejaVu Serif"/>
              </a:rPr>
            </a:br>
            <a:r>
              <a:rPr lang="en-US" sz="2400" b="1" dirty="0">
                <a:solidFill>
                  <a:srgbClr val="002060"/>
                </a:solidFill>
                <a:latin typeface="DejaVu Serif"/>
              </a:rPr>
              <a:t>Electronic speed controllers are of two types:</a:t>
            </a:r>
            <a:endParaRPr lang="en-US" sz="2400" dirty="0">
              <a:solidFill>
                <a:srgbClr val="002060"/>
              </a:solidFill>
              <a:latin typeface="DejaVu Serif"/>
            </a:endParaRPr>
          </a:p>
          <a:p>
            <a:r>
              <a:rPr lang="en-US" sz="2400" dirty="0">
                <a:solidFill>
                  <a:srgbClr val="002060"/>
                </a:solidFill>
                <a:latin typeface="DejaVu Serif"/>
                <a:cs typeface="Arial" panose="020B0604020202020204" pitchFamily="34" charset="0"/>
              </a:rPr>
              <a:t>1) Pulse width modulators (PWM). </a:t>
            </a:r>
          </a:p>
          <a:p>
            <a:r>
              <a:rPr lang="en-US" sz="2400" dirty="0">
                <a:solidFill>
                  <a:srgbClr val="002060"/>
                </a:solidFill>
                <a:latin typeface="DejaVu Serif"/>
                <a:cs typeface="Arial" panose="020B0604020202020204" pitchFamily="34" charset="0"/>
              </a:rPr>
              <a:t>2) Servo amplifiers.</a:t>
            </a:r>
          </a:p>
          <a:p>
            <a:pPr algn="just">
              <a:buFont typeface="Arial" panose="020B0604020202020204" pitchFamily="34" charset="0"/>
              <a:buChar char="•"/>
            </a:pPr>
            <a:r>
              <a:rPr lang="en-US" sz="2400" dirty="0">
                <a:solidFill>
                  <a:srgbClr val="002060"/>
                </a:solidFill>
                <a:latin typeface="DejaVu Serif"/>
                <a:cs typeface="Arial" panose="020B0604020202020204" pitchFamily="34" charset="0"/>
              </a:rPr>
              <a:t>PWM controllers have the advantage that they either drive bipolar power transistors rapidly between cutoff and saturation or they turn FETs on and off. In either case, power dissipation is small. </a:t>
            </a:r>
          </a:p>
          <a:p>
            <a:pPr algn="just">
              <a:buFont typeface="Arial" panose="020B0604020202020204" pitchFamily="34" charset="0"/>
              <a:buChar char="•"/>
            </a:pPr>
            <a:r>
              <a:rPr lang="en-US" sz="2400" dirty="0">
                <a:solidFill>
                  <a:srgbClr val="002060"/>
                </a:solidFill>
                <a:latin typeface="DejaVu Serif"/>
                <a:cs typeface="Arial" panose="020B0604020202020204" pitchFamily="34" charset="0"/>
              </a:rPr>
              <a:t>Servo amplifiers using linear power amplification are satisfactory but produce a lot of heat, because they function in the transistor linear region. </a:t>
            </a:r>
          </a:p>
        </p:txBody>
      </p:sp>
      <p:sp>
        <p:nvSpPr>
          <p:cNvPr id="4" name="Slide Number Placeholder 3"/>
          <p:cNvSpPr>
            <a:spLocks noGrp="1"/>
          </p:cNvSpPr>
          <p:nvPr>
            <p:ph type="sldNum" sz="quarter" idx="12"/>
          </p:nvPr>
        </p:nvSpPr>
        <p:spPr/>
        <p:txBody>
          <a:bodyPr/>
          <a:lstStyle/>
          <a:p>
            <a:fld id="{6D22F896-40B5-4ADD-8801-0D06FADFA095}" type="slidenum">
              <a:rPr lang="en-US" smtClean="0"/>
              <a:t>72</a:t>
            </a:fld>
            <a:endParaRPr lang="en-US" dirty="0"/>
          </a:p>
        </p:txBody>
      </p:sp>
    </p:spTree>
    <p:extLst>
      <p:ext uri="{BB962C8B-B14F-4D97-AF65-F5344CB8AC3E}">
        <p14:creationId xmlns:p14="http://schemas.microsoft.com/office/powerpoint/2010/main" val="21669146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22F896-40B5-4ADD-8801-0D06FADFA095}" type="slidenum">
              <a:rPr lang="en-US" smtClean="0"/>
              <a:t>73</a:t>
            </a:fld>
            <a:endParaRPr lang="en-US" dirty="0"/>
          </a:p>
        </p:txBody>
      </p:sp>
      <p:sp>
        <p:nvSpPr>
          <p:cNvPr id="2" name="Title 1"/>
          <p:cNvSpPr>
            <a:spLocks noGrp="1"/>
          </p:cNvSpPr>
          <p:nvPr>
            <p:ph type="title" idx="4294967295"/>
          </p:nvPr>
        </p:nvSpPr>
        <p:spPr>
          <a:xfrm>
            <a:off x="322730" y="188726"/>
            <a:ext cx="11564470" cy="887039"/>
          </a:xfrm>
        </p:spPr>
        <p:txBody>
          <a:bodyPr>
            <a:normAutofit/>
          </a:bodyPr>
          <a:lstStyle/>
          <a:p>
            <a:r>
              <a:rPr lang="en-US" sz="4000" b="1" dirty="0">
                <a:solidFill>
                  <a:srgbClr val="002060"/>
                </a:solidFill>
              </a:rPr>
              <a:t>Electronic Control of a Permanent Magnet DC Motor</a:t>
            </a:r>
            <a:r>
              <a:rPr lang="en-US" sz="4000" dirty="0">
                <a:solidFill>
                  <a:srgbClr val="002060"/>
                </a:solidFill>
              </a:rPr>
              <a:t> </a:t>
            </a:r>
          </a:p>
        </p:txBody>
      </p:sp>
      <p:pic>
        <p:nvPicPr>
          <p:cNvPr id="5" name="Picture 4"/>
          <p:cNvPicPr>
            <a:picLocks noChangeAspect="1"/>
          </p:cNvPicPr>
          <p:nvPr/>
        </p:nvPicPr>
        <p:blipFill>
          <a:blip r:embed="rId2">
            <a:grayscl/>
          </a:blip>
          <a:stretch>
            <a:fillRect/>
          </a:stretch>
        </p:blipFill>
        <p:spPr>
          <a:xfrm>
            <a:off x="1296958" y="1638113"/>
            <a:ext cx="9915525" cy="4352925"/>
          </a:xfrm>
          <a:prstGeom prst="rect">
            <a:avLst/>
          </a:prstGeom>
        </p:spPr>
      </p:pic>
    </p:spTree>
    <p:extLst>
      <p:ext uri="{BB962C8B-B14F-4D97-AF65-F5344CB8AC3E}">
        <p14:creationId xmlns:p14="http://schemas.microsoft.com/office/powerpoint/2010/main" val="25316846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74</a:t>
            </a:fld>
            <a:endParaRPr lang="en-US" dirty="0"/>
          </a:p>
        </p:txBody>
      </p:sp>
      <p:pic>
        <p:nvPicPr>
          <p:cNvPr id="3" name="Picture 2"/>
          <p:cNvPicPr>
            <a:picLocks noChangeAspect="1"/>
          </p:cNvPicPr>
          <p:nvPr/>
        </p:nvPicPr>
        <p:blipFill>
          <a:blip r:embed="rId2">
            <a:grayscl/>
          </a:blip>
          <a:stretch>
            <a:fillRect/>
          </a:stretch>
        </p:blipFill>
        <p:spPr>
          <a:xfrm>
            <a:off x="2175325" y="1006336"/>
            <a:ext cx="7841350" cy="5216911"/>
          </a:xfrm>
          <a:prstGeom prst="rect">
            <a:avLst/>
          </a:prstGeom>
        </p:spPr>
      </p:pic>
      <p:sp>
        <p:nvSpPr>
          <p:cNvPr id="4" name="Rectangle 3"/>
          <p:cNvSpPr/>
          <p:nvPr/>
        </p:nvSpPr>
        <p:spPr>
          <a:xfrm>
            <a:off x="220165" y="138518"/>
            <a:ext cx="11478776" cy="584775"/>
          </a:xfrm>
          <a:prstGeom prst="rect">
            <a:avLst/>
          </a:prstGeom>
        </p:spPr>
        <p:txBody>
          <a:bodyPr wrap="square">
            <a:spAutoFit/>
          </a:bodyPr>
          <a:lstStyle/>
          <a:p>
            <a:r>
              <a:rPr lang="en-US" sz="3200" b="1" dirty="0"/>
              <a:t>1. Electronics Control based on PWM as an Open Loop Control</a:t>
            </a:r>
            <a:endParaRPr lang="en-US" sz="3200" dirty="0"/>
          </a:p>
        </p:txBody>
      </p:sp>
    </p:spTree>
    <p:extLst>
      <p:ext uri="{BB962C8B-B14F-4D97-AF65-F5344CB8AC3E}">
        <p14:creationId xmlns:p14="http://schemas.microsoft.com/office/powerpoint/2010/main" val="168713161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75</a:t>
            </a:fld>
            <a:endParaRPr lang="en-US" dirty="0"/>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328203" y="920055"/>
            <a:ext cx="7535594" cy="5342967"/>
          </a:xfrm>
          <a:prstGeom prst="rect">
            <a:avLst/>
          </a:prstGeom>
        </p:spPr>
      </p:pic>
      <p:sp>
        <p:nvSpPr>
          <p:cNvPr id="4" name="Rectangle 3"/>
          <p:cNvSpPr/>
          <p:nvPr/>
        </p:nvSpPr>
        <p:spPr>
          <a:xfrm>
            <a:off x="220165" y="138518"/>
            <a:ext cx="11478776" cy="584775"/>
          </a:xfrm>
          <a:prstGeom prst="rect">
            <a:avLst/>
          </a:prstGeom>
        </p:spPr>
        <p:txBody>
          <a:bodyPr wrap="square">
            <a:spAutoFit/>
          </a:bodyPr>
          <a:lstStyle/>
          <a:p>
            <a:r>
              <a:rPr lang="en-US" sz="3200" b="1" dirty="0"/>
              <a:t>1. Electronics Circuit based on PWM as an Closed Loop Control</a:t>
            </a:r>
            <a:endParaRPr lang="en-US" sz="3200" dirty="0"/>
          </a:p>
        </p:txBody>
      </p:sp>
    </p:spTree>
    <p:extLst>
      <p:ext uri="{BB962C8B-B14F-4D97-AF65-F5344CB8AC3E}">
        <p14:creationId xmlns:p14="http://schemas.microsoft.com/office/powerpoint/2010/main" val="7759571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76</a:t>
            </a:fld>
            <a:endParaRPr lang="en-US" dirty="0"/>
          </a:p>
        </p:txBody>
      </p:sp>
      <p:pic>
        <p:nvPicPr>
          <p:cNvPr id="3" name="Picture 2"/>
          <p:cNvPicPr>
            <a:picLocks noChangeAspect="1"/>
          </p:cNvPicPr>
          <p:nvPr/>
        </p:nvPicPr>
        <p:blipFill>
          <a:blip r:embed="rId2">
            <a:grayscl/>
          </a:blip>
          <a:stretch>
            <a:fillRect/>
          </a:stretch>
        </p:blipFill>
        <p:spPr>
          <a:xfrm>
            <a:off x="1568824" y="826977"/>
            <a:ext cx="9365876" cy="5457282"/>
          </a:xfrm>
          <a:prstGeom prst="rect">
            <a:avLst/>
          </a:prstGeom>
        </p:spPr>
      </p:pic>
      <p:sp>
        <p:nvSpPr>
          <p:cNvPr id="4" name="Rectangle 3"/>
          <p:cNvSpPr/>
          <p:nvPr/>
        </p:nvSpPr>
        <p:spPr>
          <a:xfrm>
            <a:off x="220165" y="138518"/>
            <a:ext cx="11478776" cy="584775"/>
          </a:xfrm>
          <a:prstGeom prst="rect">
            <a:avLst/>
          </a:prstGeom>
        </p:spPr>
        <p:txBody>
          <a:bodyPr wrap="square">
            <a:spAutoFit/>
          </a:bodyPr>
          <a:lstStyle/>
          <a:p>
            <a:r>
              <a:rPr lang="en-US" sz="3200" b="1" dirty="0"/>
              <a:t>2. Electronics Circuit based on H-bridge as an Closed Loop Control</a:t>
            </a:r>
            <a:endParaRPr lang="en-US" sz="3200" dirty="0"/>
          </a:p>
        </p:txBody>
      </p:sp>
    </p:spTree>
    <p:extLst>
      <p:ext uri="{BB962C8B-B14F-4D97-AF65-F5344CB8AC3E}">
        <p14:creationId xmlns:p14="http://schemas.microsoft.com/office/powerpoint/2010/main" val="6508349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77</a:t>
            </a:fld>
            <a:endParaRPr lang="en-US" dirty="0"/>
          </a:p>
        </p:txBody>
      </p:sp>
      <p:sp>
        <p:nvSpPr>
          <p:cNvPr id="4" name="TextBox 3"/>
          <p:cNvSpPr txBox="1"/>
          <p:nvPr/>
        </p:nvSpPr>
        <p:spPr>
          <a:xfrm>
            <a:off x="870011" y="115007"/>
            <a:ext cx="10551675" cy="584775"/>
          </a:xfrm>
          <a:prstGeom prst="rect">
            <a:avLst/>
          </a:prstGeom>
          <a:noFill/>
        </p:spPr>
        <p:txBody>
          <a:bodyPr wrap="square" rtlCol="0">
            <a:spAutoFit/>
          </a:bodyPr>
          <a:lstStyle/>
          <a:p>
            <a:r>
              <a:rPr lang="en-US" sz="3200" b="1" dirty="0">
                <a:solidFill>
                  <a:srgbClr val="002060"/>
                </a:solidFill>
                <a:latin typeface="DejaVu Serif"/>
              </a:rPr>
              <a:t> Modeling of the DC Motor with a Suspended Load</a:t>
            </a:r>
            <a:r>
              <a:rPr lang="en-US" sz="3200" dirty="0">
                <a:solidFill>
                  <a:srgbClr val="002060"/>
                </a:solidFill>
                <a:latin typeface="DejaVu Serif"/>
              </a:rPr>
              <a:t> </a:t>
            </a:r>
            <a:endParaRPr lang="en-US" sz="3200" b="1" dirty="0">
              <a:solidFill>
                <a:srgbClr val="002060"/>
              </a:solidFill>
              <a:latin typeface="DejaVu Serif"/>
            </a:endParaRPr>
          </a:p>
        </p:txBody>
      </p:sp>
      <mc:AlternateContent xmlns:mc="http://schemas.openxmlformats.org/markup-compatibility/2006" xmlns:a14="http://schemas.microsoft.com/office/drawing/2010/main">
        <mc:Choice Requires="a14">
          <p:sp>
            <p:nvSpPr>
              <p:cNvPr id="3" name="TextBox 2"/>
              <p:cNvSpPr txBox="1"/>
              <p:nvPr/>
            </p:nvSpPr>
            <p:spPr>
              <a:xfrm>
                <a:off x="711200" y="731520"/>
                <a:ext cx="10647680" cy="3477875"/>
              </a:xfrm>
              <a:prstGeom prst="rect">
                <a:avLst/>
              </a:prstGeom>
              <a:noFill/>
            </p:spPr>
            <p:txBody>
              <a:bodyPr wrap="square" rtlCol="0">
                <a:spAutoFit/>
              </a:bodyPr>
              <a:lstStyle/>
              <a:p>
                <a:pPr marL="285750" indent="-285750" algn="just">
                  <a:buFont typeface="Wingdings" panose="05000000000000000000" pitchFamily="2" charset="2"/>
                  <a:buChar char="v"/>
                </a:pPr>
                <a:r>
                  <a:rPr lang="en-US" sz="2000" dirty="0">
                    <a:solidFill>
                      <a:srgbClr val="002060"/>
                    </a:solidFill>
                    <a:latin typeface="DejaVu Serif"/>
                  </a:rPr>
                  <a:t>The following analysis shows the modeling of a DC motor directly driving a suspended load via a sheave. It will be assumed that the DC motor is armature controlled in order to control the speed.</a:t>
                </a:r>
              </a:p>
              <a:p>
                <a:pPr marL="285750" indent="-285750" algn="just">
                  <a:buFont typeface="Wingdings" panose="05000000000000000000" pitchFamily="2" charset="2"/>
                  <a:buChar char="v"/>
                </a:pPr>
                <a:r>
                  <a:rPr lang="en-US" sz="2000" dirty="0">
                    <a:solidFill>
                      <a:srgbClr val="002060"/>
                    </a:solidFill>
                    <a:latin typeface="DejaVu Serif"/>
                  </a:rPr>
                  <a:t>It is also assumed that it has constant field excitation (e.g., permanent magnet). It will also be assumed that it has an internal resistance </a:t>
                </a:r>
                <a:r>
                  <a:rPr lang="en-US" sz="2000" i="1" dirty="0">
                    <a:solidFill>
                      <a:srgbClr val="002060"/>
                    </a:solidFill>
                    <a:latin typeface="DejaVu Serif"/>
                  </a:rPr>
                  <a:t>R </a:t>
                </a:r>
                <a:r>
                  <a:rPr lang="en-US" sz="2000" dirty="0">
                    <a:solidFill>
                      <a:srgbClr val="002060"/>
                    </a:solidFill>
                    <a:latin typeface="DejaVu Serif"/>
                  </a:rPr>
                  <a:t>and an inductance </a:t>
                </a:r>
                <a:r>
                  <a:rPr lang="en-US" sz="2000" i="1" dirty="0">
                    <a:solidFill>
                      <a:srgbClr val="002060"/>
                    </a:solidFill>
                    <a:latin typeface="DejaVu Serif"/>
                  </a:rPr>
                  <a:t>L </a:t>
                </a:r>
                <a:r>
                  <a:rPr lang="en-US" sz="2000" dirty="0">
                    <a:solidFill>
                      <a:srgbClr val="002060"/>
                    </a:solidFill>
                    <a:latin typeface="DejaVu Serif"/>
                  </a:rPr>
                  <a:t>(the armature).</a:t>
                </a:r>
              </a:p>
              <a:p>
                <a:pPr marL="285750" indent="-285750" algn="just">
                  <a:buFont typeface="Wingdings" panose="05000000000000000000" pitchFamily="2" charset="2"/>
                  <a:buChar char="v"/>
                </a:pPr>
                <a:r>
                  <a:rPr lang="en-US" sz="2000" dirty="0">
                    <a:solidFill>
                      <a:srgbClr val="002060"/>
                    </a:solidFill>
                    <a:latin typeface="DejaVu Serif"/>
                  </a:rPr>
                  <a:t>The input to the system is the armature voltage, </a:t>
                </a:r>
                <a:r>
                  <a:rPr lang="en-US" sz="2000" i="1" dirty="0">
                    <a:solidFill>
                      <a:srgbClr val="002060"/>
                    </a:solidFill>
                    <a:latin typeface="DejaVu Serif"/>
                  </a:rPr>
                  <a:t>v</a:t>
                </a:r>
                <a:r>
                  <a:rPr lang="en-US" sz="2000" dirty="0">
                    <a:solidFill>
                      <a:srgbClr val="002060"/>
                    </a:solidFill>
                    <a:latin typeface="DejaVu Serif"/>
                  </a:rPr>
                  <a:t>(</a:t>
                </a:r>
                <a:r>
                  <a:rPr lang="en-US" sz="2000" i="1" dirty="0">
                    <a:solidFill>
                      <a:srgbClr val="002060"/>
                    </a:solidFill>
                    <a:latin typeface="DejaVu Serif"/>
                  </a:rPr>
                  <a:t>t</a:t>
                </a:r>
                <a:r>
                  <a:rPr lang="en-US" sz="2000" dirty="0">
                    <a:solidFill>
                      <a:srgbClr val="002060"/>
                    </a:solidFill>
                    <a:latin typeface="DejaVu Serif"/>
                  </a:rPr>
                  <a:t>). We are assuming a variable voltage</a:t>
                </a:r>
                <a:br>
                  <a:rPr lang="en-US" sz="2000" dirty="0">
                    <a:solidFill>
                      <a:srgbClr val="002060"/>
                    </a:solidFill>
                    <a:latin typeface="DejaVu Serif"/>
                  </a:rPr>
                </a:br>
                <a:r>
                  <a:rPr lang="en-US" sz="2000" dirty="0">
                    <a:solidFill>
                      <a:srgbClr val="002060"/>
                    </a:solidFill>
                    <a:latin typeface="DejaVu Serif"/>
                  </a:rPr>
                  <a:t>that is used to vary the speed of the DC motor and its connected load. The output of the</a:t>
                </a:r>
                <a:br>
                  <a:rPr lang="en-US" sz="2000" dirty="0">
                    <a:solidFill>
                      <a:srgbClr val="002060"/>
                    </a:solidFill>
                    <a:latin typeface="DejaVu Serif"/>
                  </a:rPr>
                </a:br>
                <a:r>
                  <a:rPr lang="en-US" sz="2000" dirty="0">
                    <a:solidFill>
                      <a:srgbClr val="002060"/>
                    </a:solidFill>
                    <a:latin typeface="DejaVu Serif"/>
                  </a:rPr>
                  <a:t>system is the rotational speed of the output shaft, </a:t>
                </a:r>
                <a14:m>
                  <m:oMath xmlns:m="http://schemas.openxmlformats.org/officeDocument/2006/math">
                    <m:r>
                      <a:rPr lang="en-US" sz="2000" i="1" smtClean="0">
                        <a:solidFill>
                          <a:srgbClr val="002060"/>
                        </a:solidFill>
                        <a:latin typeface="Cambria Math" panose="02040503050406030204" pitchFamily="18" charset="0"/>
                        <a:ea typeface="Cambria Math" panose="02040503050406030204" pitchFamily="18" charset="0"/>
                      </a:rPr>
                      <m:t>𝜔</m:t>
                    </m:r>
                    <m:r>
                      <a:rPr lang="en-US" sz="2000" b="0" i="1" smtClean="0">
                        <a:solidFill>
                          <a:srgbClr val="002060"/>
                        </a:solidFill>
                        <a:latin typeface="Cambria Math" panose="02040503050406030204" pitchFamily="18" charset="0"/>
                        <a:ea typeface="Cambria Math" panose="02040503050406030204" pitchFamily="18" charset="0"/>
                      </a:rPr>
                      <m:t>(</m:t>
                    </m:r>
                    <m:r>
                      <a:rPr lang="en-US" sz="2000" b="0" i="1" smtClean="0">
                        <a:solidFill>
                          <a:srgbClr val="002060"/>
                        </a:solidFill>
                        <a:latin typeface="Cambria Math" panose="02040503050406030204" pitchFamily="18" charset="0"/>
                        <a:ea typeface="Cambria Math" panose="02040503050406030204" pitchFamily="18" charset="0"/>
                      </a:rPr>
                      <m:t>𝑡</m:t>
                    </m:r>
                    <m:r>
                      <a:rPr lang="en-US" sz="2000" b="0" i="1" smtClean="0">
                        <a:solidFill>
                          <a:srgbClr val="002060"/>
                        </a:solidFill>
                        <a:latin typeface="Cambria Math" panose="02040503050406030204" pitchFamily="18" charset="0"/>
                        <a:ea typeface="Cambria Math" panose="02040503050406030204" pitchFamily="18" charset="0"/>
                      </a:rPr>
                      <m:t>)</m:t>
                    </m:r>
                  </m:oMath>
                </a14:m>
                <a:r>
                  <a:rPr lang="en-US" sz="2000" dirty="0">
                    <a:solidFill>
                      <a:srgbClr val="002060"/>
                    </a:solidFill>
                    <a:latin typeface="DejaVu Serif"/>
                  </a:rPr>
                  <a:t> in </a:t>
                </a:r>
                <a:r>
                  <a:rPr lang="en-US" sz="2000" i="1" dirty="0">
                    <a:solidFill>
                      <a:srgbClr val="002060"/>
                    </a:solidFill>
                    <a:latin typeface="DejaVu Serif"/>
                  </a:rPr>
                  <a:t>rad/s</a:t>
                </a:r>
                <a:r>
                  <a:rPr lang="en-US" sz="2000" dirty="0">
                    <a:solidFill>
                      <a:srgbClr val="002060"/>
                    </a:solidFill>
                    <a:latin typeface="DejaVu Serif"/>
                  </a:rPr>
                  <a:t>. It will be assumed that the</a:t>
                </a:r>
                <a:br>
                  <a:rPr lang="en-US" sz="2000" dirty="0">
                    <a:solidFill>
                      <a:srgbClr val="002060"/>
                    </a:solidFill>
                    <a:latin typeface="DejaVu Serif"/>
                  </a:rPr>
                </a:br>
                <a:r>
                  <a:rPr lang="en-US" sz="2000" dirty="0">
                    <a:solidFill>
                      <a:srgbClr val="002060"/>
                    </a:solidFill>
                    <a:latin typeface="DejaVu Serif"/>
                  </a:rPr>
                  <a:t>no reduction gearing is applied between the motor and the output sheave raising the load.</a:t>
                </a:r>
              </a:p>
              <a:p>
                <a:pPr marL="285750" indent="-285750" algn="just">
                  <a:buFont typeface="Wingdings" panose="05000000000000000000" pitchFamily="2" charset="2"/>
                  <a:buChar char="v"/>
                </a:pPr>
                <a:r>
                  <a:rPr lang="en-US" sz="2000" dirty="0">
                    <a:solidFill>
                      <a:srgbClr val="002060"/>
                    </a:solidFill>
                    <a:latin typeface="DejaVu Serif"/>
                  </a:rPr>
                  <a:t>The following equation applies to the motor: </a:t>
                </a:r>
              </a:p>
              <a:p>
                <a:pPr algn="just"/>
                <a:r>
                  <a:rPr lang="en-US" sz="2000" dirty="0">
                    <a:solidFill>
                      <a:srgbClr val="002060"/>
                    </a:solidFill>
                    <a:latin typeface="DejaVu Serif"/>
                  </a:rPr>
                  <a:t> </a:t>
                </a:r>
                <a:br>
                  <a:rPr lang="en-US" sz="2000" dirty="0">
                    <a:solidFill>
                      <a:srgbClr val="002060"/>
                    </a:solidFill>
                    <a:latin typeface="DejaVu Serif"/>
                  </a:rPr>
                </a:br>
                <a:endParaRPr lang="en-US" sz="2000" dirty="0">
                  <a:solidFill>
                    <a:srgbClr val="002060"/>
                  </a:solidFill>
                  <a:latin typeface="DejaVu Serif"/>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711200" y="731520"/>
                <a:ext cx="10647680" cy="3477875"/>
              </a:xfrm>
              <a:prstGeom prst="rect">
                <a:avLst/>
              </a:prstGeom>
              <a:blipFill>
                <a:blip r:embed="rId2"/>
                <a:stretch>
                  <a:fillRect l="-515" t="-876" r="-630"/>
                </a:stretch>
              </a:blipFill>
            </p:spPr>
            <p:txBody>
              <a:bodyPr/>
              <a:lstStyle/>
              <a:p>
                <a:r>
                  <a:rPr lang="en-US">
                    <a:noFill/>
                  </a:rPr>
                  <a:t> </a:t>
                </a:r>
              </a:p>
            </p:txBody>
          </p:sp>
        </mc:Fallback>
      </mc:AlternateContent>
      <p:pic>
        <p:nvPicPr>
          <p:cNvPr id="6" name="Picture 5"/>
          <p:cNvPicPr>
            <a:picLocks noChangeAspect="1"/>
          </p:cNvPicPr>
          <p:nvPr/>
        </p:nvPicPr>
        <p:blipFill>
          <a:blip r:embed="rId3">
            <a:grayscl/>
          </a:blip>
          <a:stretch>
            <a:fillRect/>
          </a:stretch>
        </p:blipFill>
        <p:spPr>
          <a:xfrm>
            <a:off x="2525746" y="4031397"/>
            <a:ext cx="5846701" cy="485775"/>
          </a:xfrm>
          <a:prstGeom prst="rect">
            <a:avLst/>
          </a:prstGeom>
        </p:spPr>
      </p:pic>
      <p:pic>
        <p:nvPicPr>
          <p:cNvPr id="7" name="Picture 6"/>
          <p:cNvPicPr>
            <a:picLocks noChangeAspect="1"/>
          </p:cNvPicPr>
          <p:nvPr/>
        </p:nvPicPr>
        <p:blipFill>
          <a:blip r:embed="rId4">
            <a:grayscl/>
          </a:blip>
          <a:stretch>
            <a:fillRect/>
          </a:stretch>
        </p:blipFill>
        <p:spPr>
          <a:xfrm>
            <a:off x="464452" y="4517172"/>
            <a:ext cx="7992688" cy="1813319"/>
          </a:xfrm>
          <a:prstGeom prst="rect">
            <a:avLst/>
          </a:prstGeom>
        </p:spPr>
      </p:pic>
      <p:pic>
        <p:nvPicPr>
          <p:cNvPr id="8" name="Picture 7"/>
          <p:cNvPicPr>
            <a:picLocks noChangeAspect="1"/>
          </p:cNvPicPr>
          <p:nvPr/>
        </p:nvPicPr>
        <p:blipFill>
          <a:blip r:embed="rId5">
            <a:grayscl/>
          </a:blip>
          <a:stretch>
            <a:fillRect/>
          </a:stretch>
        </p:blipFill>
        <p:spPr>
          <a:xfrm>
            <a:off x="464453" y="4031396"/>
            <a:ext cx="2061294" cy="517514"/>
          </a:xfrm>
          <a:prstGeom prst="rect">
            <a:avLst/>
          </a:prstGeom>
        </p:spPr>
      </p:pic>
      <p:pic>
        <p:nvPicPr>
          <p:cNvPr id="10" name="Picture 9"/>
          <p:cNvPicPr>
            <a:picLocks noChangeAspect="1"/>
          </p:cNvPicPr>
          <p:nvPr/>
        </p:nvPicPr>
        <p:blipFill>
          <a:blip r:embed="rId6">
            <a:grayscl/>
          </a:blip>
          <a:stretch>
            <a:fillRect/>
          </a:stretch>
        </p:blipFill>
        <p:spPr>
          <a:xfrm>
            <a:off x="8368910" y="4031395"/>
            <a:ext cx="3505200" cy="2299095"/>
          </a:xfrm>
          <a:prstGeom prst="rect">
            <a:avLst/>
          </a:prstGeom>
        </p:spPr>
      </p:pic>
    </p:spTree>
    <p:extLst>
      <p:ext uri="{BB962C8B-B14F-4D97-AF65-F5344CB8AC3E}">
        <p14:creationId xmlns:p14="http://schemas.microsoft.com/office/powerpoint/2010/main" val="10400094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78</a:t>
            </a:fld>
            <a:endParaRPr lang="en-US" dirty="0"/>
          </a:p>
        </p:txBody>
      </p:sp>
      <p:sp>
        <p:nvSpPr>
          <p:cNvPr id="4" name="TextBox 3"/>
          <p:cNvSpPr txBox="1"/>
          <p:nvPr/>
        </p:nvSpPr>
        <p:spPr>
          <a:xfrm>
            <a:off x="0" y="0"/>
            <a:ext cx="11186160" cy="584775"/>
          </a:xfrm>
          <a:prstGeom prst="rect">
            <a:avLst/>
          </a:prstGeom>
          <a:noFill/>
        </p:spPr>
        <p:txBody>
          <a:bodyPr wrap="square" rtlCol="0">
            <a:spAutoFit/>
          </a:bodyPr>
          <a:lstStyle/>
          <a:p>
            <a:r>
              <a:rPr lang="en-US" sz="3200" b="1" dirty="0">
                <a:solidFill>
                  <a:srgbClr val="002060"/>
                </a:solidFill>
                <a:latin typeface="DejaVu Serif"/>
              </a:rPr>
              <a:t>4.7 Modeling of the DC Motor with a Suspended Load</a:t>
            </a:r>
            <a:r>
              <a:rPr lang="en-US" sz="3200" dirty="0">
                <a:solidFill>
                  <a:srgbClr val="002060"/>
                </a:solidFill>
                <a:latin typeface="DejaVu Serif"/>
              </a:rPr>
              <a:t> </a:t>
            </a:r>
            <a:endParaRPr lang="en-US" sz="3200" b="1" dirty="0">
              <a:solidFill>
                <a:srgbClr val="002060"/>
              </a:solidFill>
              <a:latin typeface="DejaVu Serif"/>
            </a:endParaRPr>
          </a:p>
        </p:txBody>
      </p:sp>
      <p:sp>
        <p:nvSpPr>
          <p:cNvPr id="3" name="TextBox 2"/>
          <p:cNvSpPr txBox="1"/>
          <p:nvPr/>
        </p:nvSpPr>
        <p:spPr>
          <a:xfrm>
            <a:off x="711200" y="731520"/>
            <a:ext cx="10647680" cy="1938992"/>
          </a:xfrm>
          <a:prstGeom prst="rect">
            <a:avLst/>
          </a:prstGeom>
          <a:noFill/>
        </p:spPr>
        <p:txBody>
          <a:bodyPr wrap="square" rtlCol="0">
            <a:spAutoFit/>
          </a:bodyPr>
          <a:lstStyle/>
          <a:p>
            <a:pPr marL="285750" indent="-285750" algn="just">
              <a:buFont typeface="Wingdings" panose="05000000000000000000" pitchFamily="2" charset="2"/>
              <a:buChar char="v"/>
            </a:pPr>
            <a:r>
              <a:rPr lang="en-US" sz="2000" dirty="0">
                <a:solidFill>
                  <a:srgbClr val="002060"/>
                </a:solidFill>
                <a:latin typeface="DejaVu Serif"/>
              </a:rPr>
              <a:t>The torque is proportional to both the armature current and the field excitation. But in</a:t>
            </a:r>
            <a:br>
              <a:rPr lang="en-US" sz="2000" dirty="0">
                <a:solidFill>
                  <a:srgbClr val="002060"/>
                </a:solidFill>
                <a:latin typeface="DejaVu Serif"/>
              </a:rPr>
            </a:br>
            <a:r>
              <a:rPr lang="en-US" sz="2000" dirty="0">
                <a:solidFill>
                  <a:srgbClr val="002060"/>
                </a:solidFill>
                <a:latin typeface="DejaVu Serif"/>
              </a:rPr>
              <a:t>this case we have assumed that the magnetic flux density is constant. Hence the torque is</a:t>
            </a:r>
            <a:br>
              <a:rPr lang="en-US" sz="2000" dirty="0">
                <a:solidFill>
                  <a:srgbClr val="002060"/>
                </a:solidFill>
                <a:latin typeface="DejaVu Serif"/>
              </a:rPr>
            </a:br>
            <a:r>
              <a:rPr lang="en-US" sz="2000" dirty="0">
                <a:solidFill>
                  <a:srgbClr val="002060"/>
                </a:solidFill>
                <a:latin typeface="DejaVu Serif"/>
              </a:rPr>
              <a:t>proportional to the armature current:</a:t>
            </a:r>
          </a:p>
          <a:p>
            <a:pPr algn="just"/>
            <a:r>
              <a:rPr lang="en-US" sz="2000" dirty="0"/>
              <a:t> </a:t>
            </a:r>
            <a:br>
              <a:rPr lang="en-US" sz="2000" dirty="0"/>
            </a:br>
            <a:r>
              <a:rPr lang="en-US" sz="2000" dirty="0">
                <a:solidFill>
                  <a:schemeClr val="accent3">
                    <a:lumMod val="50000"/>
                  </a:schemeClr>
                </a:solidFill>
                <a:latin typeface="DejaVu Serif"/>
              </a:rPr>
              <a:t/>
            </a:r>
            <a:br>
              <a:rPr lang="en-US" sz="2000" dirty="0">
                <a:solidFill>
                  <a:schemeClr val="accent3">
                    <a:lumMod val="50000"/>
                  </a:schemeClr>
                </a:solidFill>
                <a:latin typeface="DejaVu Serif"/>
              </a:rPr>
            </a:br>
            <a:endParaRPr lang="en-US" sz="2000" dirty="0">
              <a:solidFill>
                <a:schemeClr val="accent3">
                  <a:lumMod val="50000"/>
                </a:schemeClr>
              </a:solidFill>
              <a:latin typeface="DejaVu Serif"/>
            </a:endParaRPr>
          </a:p>
        </p:txBody>
      </p:sp>
      <p:pic>
        <p:nvPicPr>
          <p:cNvPr id="9" name="Picture 8"/>
          <p:cNvPicPr>
            <a:picLocks noChangeAspect="1"/>
          </p:cNvPicPr>
          <p:nvPr/>
        </p:nvPicPr>
        <p:blipFill>
          <a:blip r:embed="rId2">
            <a:grayscl/>
          </a:blip>
          <a:stretch>
            <a:fillRect/>
          </a:stretch>
        </p:blipFill>
        <p:spPr>
          <a:xfrm>
            <a:off x="2380615" y="1751803"/>
            <a:ext cx="6925945" cy="4502629"/>
          </a:xfrm>
          <a:prstGeom prst="rect">
            <a:avLst/>
          </a:prstGeom>
        </p:spPr>
      </p:pic>
    </p:spTree>
    <p:extLst>
      <p:ext uri="{BB962C8B-B14F-4D97-AF65-F5344CB8AC3E}">
        <p14:creationId xmlns:p14="http://schemas.microsoft.com/office/powerpoint/2010/main" val="12195718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79</a:t>
            </a:fld>
            <a:endParaRPr lang="en-US" dirty="0"/>
          </a:p>
        </p:txBody>
      </p:sp>
      <p:sp>
        <p:nvSpPr>
          <p:cNvPr id="4" name="TextBox 3"/>
          <p:cNvSpPr txBox="1"/>
          <p:nvPr/>
        </p:nvSpPr>
        <p:spPr>
          <a:xfrm>
            <a:off x="0" y="0"/>
            <a:ext cx="11186160" cy="584775"/>
          </a:xfrm>
          <a:prstGeom prst="rect">
            <a:avLst/>
          </a:prstGeom>
          <a:noFill/>
        </p:spPr>
        <p:txBody>
          <a:bodyPr wrap="square" rtlCol="0">
            <a:spAutoFit/>
          </a:bodyPr>
          <a:lstStyle/>
          <a:p>
            <a:r>
              <a:rPr lang="en-US" sz="3200" b="1" dirty="0">
                <a:solidFill>
                  <a:srgbClr val="002060"/>
                </a:solidFill>
                <a:latin typeface="DejaVu Serif"/>
              </a:rPr>
              <a:t>4.7 Modeling of the DC Motor with a Suspended Load</a:t>
            </a:r>
            <a:r>
              <a:rPr lang="en-US" sz="3200" dirty="0">
                <a:solidFill>
                  <a:srgbClr val="002060"/>
                </a:solidFill>
                <a:latin typeface="DejaVu Serif"/>
              </a:rPr>
              <a:t> </a:t>
            </a:r>
            <a:endParaRPr lang="en-US" sz="3200" b="1" dirty="0">
              <a:solidFill>
                <a:srgbClr val="002060"/>
              </a:solidFill>
              <a:latin typeface="DejaVu Serif"/>
            </a:endParaRPr>
          </a:p>
        </p:txBody>
      </p:sp>
      <p:pic>
        <p:nvPicPr>
          <p:cNvPr id="5" name="Picture 4"/>
          <p:cNvPicPr>
            <a:picLocks noChangeAspect="1"/>
          </p:cNvPicPr>
          <p:nvPr/>
        </p:nvPicPr>
        <p:blipFill>
          <a:blip r:embed="rId2">
            <a:grayscl/>
          </a:blip>
          <a:stretch>
            <a:fillRect/>
          </a:stretch>
        </p:blipFill>
        <p:spPr>
          <a:xfrm>
            <a:off x="447196" y="568410"/>
            <a:ext cx="8610600" cy="1419225"/>
          </a:xfrm>
          <a:prstGeom prst="rect">
            <a:avLst/>
          </a:prstGeom>
        </p:spPr>
      </p:pic>
      <p:pic>
        <p:nvPicPr>
          <p:cNvPr id="6" name="Picture 5"/>
          <p:cNvPicPr>
            <a:picLocks noChangeAspect="1"/>
          </p:cNvPicPr>
          <p:nvPr/>
        </p:nvPicPr>
        <p:blipFill>
          <a:blip r:embed="rId3">
            <a:grayscl/>
          </a:blip>
          <a:stretch>
            <a:fillRect/>
          </a:stretch>
        </p:blipFill>
        <p:spPr>
          <a:xfrm>
            <a:off x="436839" y="1902814"/>
            <a:ext cx="8613140" cy="4362450"/>
          </a:xfrm>
          <a:prstGeom prst="rect">
            <a:avLst/>
          </a:prstGeom>
        </p:spPr>
      </p:pic>
      <p:pic>
        <p:nvPicPr>
          <p:cNvPr id="8" name="Picture 7"/>
          <p:cNvPicPr>
            <a:picLocks noChangeAspect="1"/>
          </p:cNvPicPr>
          <p:nvPr/>
        </p:nvPicPr>
        <p:blipFill>
          <a:blip r:embed="rId4">
            <a:grayscl/>
          </a:blip>
          <a:stretch>
            <a:fillRect/>
          </a:stretch>
        </p:blipFill>
        <p:spPr>
          <a:xfrm>
            <a:off x="9020744" y="568410"/>
            <a:ext cx="3071451" cy="5696854"/>
          </a:xfrm>
          <a:prstGeom prst="rect">
            <a:avLst/>
          </a:prstGeom>
        </p:spPr>
      </p:pic>
    </p:spTree>
    <p:extLst>
      <p:ext uri="{BB962C8B-B14F-4D97-AF65-F5344CB8AC3E}">
        <p14:creationId xmlns:p14="http://schemas.microsoft.com/office/powerpoint/2010/main" val="4146361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8</a:t>
            </a:fld>
            <a:endParaRPr lang="en-US" dirty="0"/>
          </a:p>
        </p:txBody>
      </p:sp>
      <p:sp>
        <p:nvSpPr>
          <p:cNvPr id="4" name="Rectangle 3"/>
          <p:cNvSpPr/>
          <p:nvPr/>
        </p:nvSpPr>
        <p:spPr>
          <a:xfrm>
            <a:off x="0" y="33221"/>
            <a:ext cx="6096000" cy="1077218"/>
          </a:xfrm>
          <a:prstGeom prst="rect">
            <a:avLst/>
          </a:prstGeom>
        </p:spPr>
        <p:txBody>
          <a:bodyPr>
            <a:spAutoFit/>
          </a:bodyPr>
          <a:lstStyle/>
          <a:p>
            <a:r>
              <a:rPr lang="en-US" sz="3200" b="1" dirty="0">
                <a:solidFill>
                  <a:srgbClr val="002060"/>
                </a:solidFill>
                <a:latin typeface="DejaVu Serif"/>
              </a:rPr>
              <a:t>4.2 Actuator Selection</a:t>
            </a:r>
            <a:r>
              <a:rPr lang="en-US" sz="3200" dirty="0">
                <a:solidFill>
                  <a:srgbClr val="002060"/>
                </a:solidFill>
                <a:latin typeface="DejaVu Serif"/>
              </a:rPr>
              <a:t> </a:t>
            </a:r>
            <a:br>
              <a:rPr lang="en-US" sz="3200" dirty="0">
                <a:solidFill>
                  <a:srgbClr val="002060"/>
                </a:solidFill>
                <a:latin typeface="DejaVu Serif"/>
              </a:rPr>
            </a:br>
            <a:endParaRPr lang="en-US" sz="3200" dirty="0">
              <a:solidFill>
                <a:srgbClr val="002060"/>
              </a:solidFill>
              <a:latin typeface="DejaVu Serif"/>
            </a:endParaRPr>
          </a:p>
        </p:txBody>
      </p:sp>
      <p:pic>
        <p:nvPicPr>
          <p:cNvPr id="3" name="Picture 2"/>
          <p:cNvPicPr>
            <a:picLocks noChangeAspect="1"/>
          </p:cNvPicPr>
          <p:nvPr/>
        </p:nvPicPr>
        <p:blipFill>
          <a:blip r:embed="rId2">
            <a:grayscl/>
          </a:blip>
          <a:stretch>
            <a:fillRect/>
          </a:stretch>
        </p:blipFill>
        <p:spPr>
          <a:xfrm>
            <a:off x="1171294" y="571830"/>
            <a:ext cx="9705975" cy="3800475"/>
          </a:xfrm>
          <a:prstGeom prst="rect">
            <a:avLst/>
          </a:prstGeom>
        </p:spPr>
      </p:pic>
      <p:pic>
        <p:nvPicPr>
          <p:cNvPr id="7" name="Picture 6"/>
          <p:cNvPicPr>
            <a:picLocks noChangeAspect="1"/>
          </p:cNvPicPr>
          <p:nvPr/>
        </p:nvPicPr>
        <p:blipFill>
          <a:blip r:embed="rId3">
            <a:grayscl/>
          </a:blip>
          <a:stretch>
            <a:fillRect/>
          </a:stretch>
        </p:blipFill>
        <p:spPr>
          <a:xfrm>
            <a:off x="1171293" y="4372305"/>
            <a:ext cx="9705975" cy="2162175"/>
          </a:xfrm>
          <a:prstGeom prst="rect">
            <a:avLst/>
          </a:prstGeom>
        </p:spPr>
      </p:pic>
    </p:spTree>
    <p:extLst>
      <p:ext uri="{BB962C8B-B14F-4D97-AF65-F5344CB8AC3E}">
        <p14:creationId xmlns:p14="http://schemas.microsoft.com/office/powerpoint/2010/main" val="20901881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80</a:t>
            </a:fld>
            <a:endParaRPr lang="en-US" dirty="0"/>
          </a:p>
        </p:txBody>
      </p:sp>
      <p:sp>
        <p:nvSpPr>
          <p:cNvPr id="4" name="TextBox 3"/>
          <p:cNvSpPr txBox="1"/>
          <p:nvPr/>
        </p:nvSpPr>
        <p:spPr>
          <a:xfrm>
            <a:off x="26323" y="286583"/>
            <a:ext cx="11186160" cy="584775"/>
          </a:xfrm>
          <a:prstGeom prst="rect">
            <a:avLst/>
          </a:prstGeom>
          <a:noFill/>
        </p:spPr>
        <p:txBody>
          <a:bodyPr wrap="square" rtlCol="0">
            <a:spAutoFit/>
          </a:bodyPr>
          <a:lstStyle/>
          <a:p>
            <a:r>
              <a:rPr lang="en-US" sz="3200" b="1" dirty="0">
                <a:solidFill>
                  <a:srgbClr val="002060"/>
                </a:solidFill>
                <a:latin typeface="DejaVu Serif"/>
              </a:rPr>
              <a:t>4.7 Modeling of the DC Motor with a Suspended Load</a:t>
            </a:r>
            <a:r>
              <a:rPr lang="en-US" sz="3200" dirty="0">
                <a:solidFill>
                  <a:srgbClr val="002060"/>
                </a:solidFill>
                <a:latin typeface="DejaVu Serif"/>
              </a:rPr>
              <a:t> </a:t>
            </a:r>
            <a:endParaRPr lang="en-US" sz="3200" b="1" dirty="0">
              <a:solidFill>
                <a:srgbClr val="002060"/>
              </a:solidFill>
              <a:latin typeface="DejaVu Serif"/>
            </a:endParaRPr>
          </a:p>
        </p:txBody>
      </p:sp>
      <p:pic>
        <p:nvPicPr>
          <p:cNvPr id="3" name="Picture 2"/>
          <p:cNvPicPr>
            <a:picLocks noChangeAspect="1"/>
          </p:cNvPicPr>
          <p:nvPr/>
        </p:nvPicPr>
        <p:blipFill>
          <a:blip r:embed="rId2">
            <a:grayscl/>
          </a:blip>
          <a:stretch>
            <a:fillRect/>
          </a:stretch>
        </p:blipFill>
        <p:spPr>
          <a:xfrm>
            <a:off x="629852" y="1530589"/>
            <a:ext cx="10932295" cy="4195508"/>
          </a:xfrm>
          <a:prstGeom prst="rect">
            <a:avLst/>
          </a:prstGeom>
        </p:spPr>
      </p:pic>
    </p:spTree>
    <p:extLst>
      <p:ext uri="{BB962C8B-B14F-4D97-AF65-F5344CB8AC3E}">
        <p14:creationId xmlns:p14="http://schemas.microsoft.com/office/powerpoint/2010/main" val="1802594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D22F896-40B5-4ADD-8801-0D06FADFA095}" type="slidenum">
              <a:rPr lang="en-US" smtClean="0"/>
              <a:t>9</a:t>
            </a:fld>
            <a:endParaRPr lang="en-US" dirty="0"/>
          </a:p>
        </p:txBody>
      </p:sp>
      <p:sp>
        <p:nvSpPr>
          <p:cNvPr id="4" name="Rectangle 3"/>
          <p:cNvSpPr/>
          <p:nvPr/>
        </p:nvSpPr>
        <p:spPr>
          <a:xfrm>
            <a:off x="0" y="33221"/>
            <a:ext cx="6096000" cy="1077218"/>
          </a:xfrm>
          <a:prstGeom prst="rect">
            <a:avLst/>
          </a:prstGeom>
        </p:spPr>
        <p:txBody>
          <a:bodyPr>
            <a:spAutoFit/>
          </a:bodyPr>
          <a:lstStyle/>
          <a:p>
            <a:r>
              <a:rPr lang="en-US" sz="3200" b="1" dirty="0">
                <a:solidFill>
                  <a:srgbClr val="002060"/>
                </a:solidFill>
                <a:latin typeface="DejaVu Serif"/>
              </a:rPr>
              <a:t>4.2 Actuator Selection</a:t>
            </a:r>
            <a:r>
              <a:rPr lang="en-US" sz="3200" dirty="0">
                <a:solidFill>
                  <a:srgbClr val="002060"/>
                </a:solidFill>
                <a:latin typeface="DejaVu Serif"/>
              </a:rPr>
              <a:t> </a:t>
            </a:r>
            <a:br>
              <a:rPr lang="en-US" sz="3200" dirty="0">
                <a:solidFill>
                  <a:srgbClr val="002060"/>
                </a:solidFill>
                <a:latin typeface="DejaVu Serif"/>
              </a:rPr>
            </a:br>
            <a:endParaRPr lang="en-US" sz="3200" dirty="0">
              <a:solidFill>
                <a:srgbClr val="002060"/>
              </a:solidFill>
              <a:latin typeface="DejaVu Serif"/>
            </a:endParaRPr>
          </a:p>
        </p:txBody>
      </p:sp>
      <p:pic>
        <p:nvPicPr>
          <p:cNvPr id="3" name="Picture 2"/>
          <p:cNvPicPr>
            <a:picLocks noChangeAspect="1"/>
          </p:cNvPicPr>
          <p:nvPr/>
        </p:nvPicPr>
        <p:blipFill>
          <a:blip r:embed="rId2">
            <a:grayscl/>
          </a:blip>
          <a:stretch>
            <a:fillRect/>
          </a:stretch>
        </p:blipFill>
        <p:spPr>
          <a:xfrm>
            <a:off x="1333500" y="1598446"/>
            <a:ext cx="9525000" cy="1809750"/>
          </a:xfrm>
          <a:prstGeom prst="rect">
            <a:avLst/>
          </a:prstGeom>
        </p:spPr>
      </p:pic>
      <p:pic>
        <p:nvPicPr>
          <p:cNvPr id="5" name="Picture 4"/>
          <p:cNvPicPr>
            <a:picLocks noChangeAspect="1"/>
          </p:cNvPicPr>
          <p:nvPr/>
        </p:nvPicPr>
        <p:blipFill>
          <a:blip r:embed="rId3">
            <a:grayscl/>
          </a:blip>
          <a:stretch>
            <a:fillRect/>
          </a:stretch>
        </p:blipFill>
        <p:spPr>
          <a:xfrm>
            <a:off x="1333500" y="3408196"/>
            <a:ext cx="9525000" cy="1847850"/>
          </a:xfrm>
          <a:prstGeom prst="rect">
            <a:avLst/>
          </a:prstGeom>
        </p:spPr>
      </p:pic>
    </p:spTree>
    <p:extLst>
      <p:ext uri="{BB962C8B-B14F-4D97-AF65-F5344CB8AC3E}">
        <p14:creationId xmlns:p14="http://schemas.microsoft.com/office/powerpoint/2010/main" val="42018967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9669</TotalTime>
  <Words>3622</Words>
  <Application>Microsoft Office PowerPoint</Application>
  <PresentationFormat>Widescreen</PresentationFormat>
  <Paragraphs>312</Paragraphs>
  <Slides>80</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2" baseType="lpstr">
      <vt:lpstr>Arabic Typesetting</vt:lpstr>
      <vt:lpstr>Arial</vt:lpstr>
      <vt:lpstr>Calibri</vt:lpstr>
      <vt:lpstr>Calibri Light</vt:lpstr>
      <vt:lpstr>Cambria Math</vt:lpstr>
      <vt:lpstr>DejaVu Serif</vt:lpstr>
      <vt:lpstr>Raleway</vt:lpstr>
      <vt:lpstr>Simple Bold Jut Out</vt:lpstr>
      <vt:lpstr>Simplified Arial</vt:lpstr>
      <vt:lpstr>Wingdings</vt:lpstr>
      <vt:lpstr>Retrospect</vt:lpstr>
      <vt:lpstr>Bitmap Image</vt:lpstr>
      <vt:lpstr>Mechatronics System Design  Chapter 4: Motors Selection Criteria  </vt:lpstr>
      <vt:lpstr>4.1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Electronic Control of a Permanent Magnet DC Motor </vt:lpstr>
      <vt:lpstr>Electronic Control of a Permanent Magnet DC Motor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Mechatronics System Design  Chapter 1: Introduction to Mechatronics System Design</dc:title>
  <dc:creator>Ahmad Al Balasie</dc:creator>
  <cp:lastModifiedBy>Ahmad I Balasie</cp:lastModifiedBy>
  <cp:revision>115</cp:revision>
  <dcterms:created xsi:type="dcterms:W3CDTF">2020-08-24T10:36:18Z</dcterms:created>
  <dcterms:modified xsi:type="dcterms:W3CDTF">2021-11-10T13:13:14Z</dcterms:modified>
</cp:coreProperties>
</file>