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73" r:id="rId18"/>
    <p:sldId id="269" r:id="rId19"/>
    <p:sldId id="274" r:id="rId20"/>
    <p:sldId id="275" r:id="rId21"/>
    <p:sldId id="270" r:id="rId22"/>
    <p:sldId id="276" r:id="rId23"/>
    <p:sldId id="271" r:id="rId24"/>
    <p:sldId id="277" r:id="rId25"/>
    <p:sldId id="278" r:id="rId26"/>
    <p:sldId id="279" r:id="rId27"/>
    <p:sldId id="272"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ADEFA1-027A-D903-773A-E5AE10D74E4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64A4EE9-300B-FDC3-469D-2585C0CE18C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AD14640-B382-A5F3-CC0A-C815B36F2EC6}"/>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C6F059F6-8825-9419-1103-EC38AF5401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83F86B4-4721-BAA1-89C7-12A0FAE5FA68}"/>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1257109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43DD3-35FF-A580-8BDF-54FBFD87161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A4C267-F2C8-BF59-3282-1949389A85F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E55B3B-08D7-F6C5-F17C-708650FFA884}"/>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2D2C8CF3-54ED-A525-AF7F-49F75E14CC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2DBF1B-3641-88A7-33D0-43AC2EC0F48D}"/>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8117625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43A06-642E-2FA7-77D0-BB148D1A83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F27BA1C-99AA-3C07-2D54-6A71E931AE6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81C703E-CAC2-72E6-9F4D-EA2C2B7A17B9}"/>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1C6783C6-F447-E8B0-5D7B-6A0A910A49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C8CA2C-68B6-36AA-32CB-0B1FAD33EEF7}"/>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3443357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1D3453-EF01-8910-A558-9DF99618114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9F95D40-1BA2-6403-A42D-3DBD1AD90EA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D0E99B3-AC9E-DDC3-34A4-AF81AC84E0CE}"/>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B14D36FB-A295-1C74-6265-58E1D3E7E92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E8332C7-2965-EF49-E267-9AA6DD29803D}"/>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37896817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F264EF-29E0-F63D-6081-001D2157D1D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57DBC6-6D08-BFE1-FC16-DD0D3AC52D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926C32F-F7C9-7271-DCC0-ACAC1C251F50}"/>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60A546FC-7579-7F34-689E-AFBF21F69D4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1155A-8466-0862-A938-B320CFBD1EB0}"/>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11959917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C06726-7D85-36C6-666C-ED03CA9784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28CAE1B-1174-83F6-3A8B-201C441FBF1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87A2359-3F5F-99E9-607D-38A1066F89D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578865C-CFA1-614C-DB15-77E2CA22537A}"/>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6" name="Footer Placeholder 5">
            <a:extLst>
              <a:ext uri="{FF2B5EF4-FFF2-40B4-BE49-F238E27FC236}">
                <a16:creationId xmlns:a16="http://schemas.microsoft.com/office/drawing/2014/main" id="{9E6110EB-9ED7-D5D2-63BA-96FE1019B8C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E4E5C2-C869-6E94-5DB5-7001C9A0CCAB}"/>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7300288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887DDC-ED8A-1CFB-4FA8-BC63F62224C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0A28B00-A2A8-2C82-0D00-B684ACC262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B5853FE-C283-7B49-ED5B-E276038EB5B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3C60631-2037-2B50-D9C2-7AEF492212E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2EFF15C-141B-5BAA-C930-D3BE59EF897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126544D-086B-2451-0D39-A5520042E8B0}"/>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8" name="Footer Placeholder 7">
            <a:extLst>
              <a:ext uri="{FF2B5EF4-FFF2-40B4-BE49-F238E27FC236}">
                <a16:creationId xmlns:a16="http://schemas.microsoft.com/office/drawing/2014/main" id="{B5AB95A3-ED04-E3ED-7790-F9EE00F7552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DAADFEA-86C0-0536-459F-AAE67B537553}"/>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173550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AC9C2-0CDE-2439-C357-9EBF42B523F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24841C0-91B8-786D-0F63-E68A5FF8118A}"/>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4" name="Footer Placeholder 3">
            <a:extLst>
              <a:ext uri="{FF2B5EF4-FFF2-40B4-BE49-F238E27FC236}">
                <a16:creationId xmlns:a16="http://schemas.microsoft.com/office/drawing/2014/main" id="{63286167-9389-1808-FADE-1CA8E1FB09E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9E0AC2B-6609-93F4-4ED3-9F56C31C6621}"/>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56776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974893F-5783-F480-CA40-2D20FC452A76}"/>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3" name="Footer Placeholder 2">
            <a:extLst>
              <a:ext uri="{FF2B5EF4-FFF2-40B4-BE49-F238E27FC236}">
                <a16:creationId xmlns:a16="http://schemas.microsoft.com/office/drawing/2014/main" id="{CC5E8BB0-33F8-F842-9954-E2C221976C8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52E995A-B092-6AFE-B3D5-11B718BCCE69}"/>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3600577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42FB76-9C80-1394-D080-FC0DB5C757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5310353-4447-DB9D-61BF-D21847603F9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F9809E2-25D1-A8CE-7899-2318D835A1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0D4AC8-CE6E-5F62-CDB6-4B0FAC59A058}"/>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6" name="Footer Placeholder 5">
            <a:extLst>
              <a:ext uri="{FF2B5EF4-FFF2-40B4-BE49-F238E27FC236}">
                <a16:creationId xmlns:a16="http://schemas.microsoft.com/office/drawing/2014/main" id="{59F01BB2-0E48-B476-EE88-14B87EB7366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F87065-65E7-527F-8889-CED254E4F8A3}"/>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706881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E5309-575D-9FEA-80CF-2121669BD8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0F65987-7ADA-1BF6-F5A5-602DE009E6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751CC083-F754-C433-AA24-6DB82691882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B23E42F-6A79-9A83-500B-E8FE34CE1422}"/>
              </a:ext>
            </a:extLst>
          </p:cNvPr>
          <p:cNvSpPr>
            <a:spLocks noGrp="1"/>
          </p:cNvSpPr>
          <p:nvPr>
            <p:ph type="dt" sz="half" idx="10"/>
          </p:nvPr>
        </p:nvSpPr>
        <p:spPr/>
        <p:txBody>
          <a:bodyPr/>
          <a:lstStyle/>
          <a:p>
            <a:fld id="{46A40C2B-AA2A-48C9-85F3-3358719F809F}" type="datetimeFigureOut">
              <a:rPr lang="en-US" smtClean="0"/>
              <a:t>2/10/2024</a:t>
            </a:fld>
            <a:endParaRPr lang="en-US"/>
          </a:p>
        </p:txBody>
      </p:sp>
      <p:sp>
        <p:nvSpPr>
          <p:cNvPr id="6" name="Footer Placeholder 5">
            <a:extLst>
              <a:ext uri="{FF2B5EF4-FFF2-40B4-BE49-F238E27FC236}">
                <a16:creationId xmlns:a16="http://schemas.microsoft.com/office/drawing/2014/main" id="{79B471B6-D4DE-B7A9-0FEA-87487B6F0FB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836495-36E8-4D08-242F-9C430D24B4CA}"/>
              </a:ext>
            </a:extLst>
          </p:cNvPr>
          <p:cNvSpPr>
            <a:spLocks noGrp="1"/>
          </p:cNvSpPr>
          <p:nvPr>
            <p:ph type="sldNum" sz="quarter" idx="12"/>
          </p:nvPr>
        </p:nvSpPr>
        <p:spPr/>
        <p:txBody>
          <a:bodyPr/>
          <a:lstStyle/>
          <a:p>
            <a:fld id="{290F8D72-EB11-4E12-91E5-CA0241CD4EB6}" type="slidenum">
              <a:rPr lang="en-US" smtClean="0"/>
              <a:t>‹#›</a:t>
            </a:fld>
            <a:endParaRPr lang="en-US"/>
          </a:p>
        </p:txBody>
      </p:sp>
    </p:spTree>
    <p:extLst>
      <p:ext uri="{BB962C8B-B14F-4D97-AF65-F5344CB8AC3E}">
        <p14:creationId xmlns:p14="http://schemas.microsoft.com/office/powerpoint/2010/main" val="9180639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D25147D-B99B-794A-9BF8-A9F8EF8D4DF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A9FF38E-C9E3-AC77-7434-207FB82C2F8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666974-8874-3869-1D37-0F8182A5040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A40C2B-AA2A-48C9-85F3-3358719F809F}" type="datetimeFigureOut">
              <a:rPr lang="en-US" smtClean="0"/>
              <a:t>2/10/2024</a:t>
            </a:fld>
            <a:endParaRPr lang="en-US"/>
          </a:p>
        </p:txBody>
      </p:sp>
      <p:sp>
        <p:nvSpPr>
          <p:cNvPr id="5" name="Footer Placeholder 4">
            <a:extLst>
              <a:ext uri="{FF2B5EF4-FFF2-40B4-BE49-F238E27FC236}">
                <a16:creationId xmlns:a16="http://schemas.microsoft.com/office/drawing/2014/main" id="{FA83D5D8-37BB-47C8-29D7-BC1C828CD60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446FD69-90A4-7D3B-6A82-A1D76F070C5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0F8D72-EB11-4E12-91E5-CA0241CD4EB6}" type="slidenum">
              <a:rPr lang="en-US" smtClean="0"/>
              <a:t>‹#›</a:t>
            </a:fld>
            <a:endParaRPr lang="en-US"/>
          </a:p>
        </p:txBody>
      </p:sp>
    </p:spTree>
    <p:extLst>
      <p:ext uri="{BB962C8B-B14F-4D97-AF65-F5344CB8AC3E}">
        <p14:creationId xmlns:p14="http://schemas.microsoft.com/office/powerpoint/2010/main" val="14535848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5D4E918E-7D0D-2D3E-10D5-8B42B947FB4C}"/>
              </a:ext>
            </a:extLst>
          </p:cNvPr>
          <p:cNvSpPr>
            <a:spLocks noGrp="1"/>
          </p:cNvSpPr>
          <p:nvPr>
            <p:ph type="subTitle" idx="1"/>
          </p:nvPr>
        </p:nvSpPr>
        <p:spPr>
          <a:xfrm>
            <a:off x="1013791" y="506896"/>
            <a:ext cx="9544879" cy="5705061"/>
          </a:xfrm>
        </p:spPr>
        <p:txBody>
          <a:bodyPr/>
          <a:lstStyle/>
          <a:p>
            <a:endParaRPr lang="en-US" sz="3200" b="1" i="0" dirty="0">
              <a:solidFill>
                <a:srgbClr val="222222"/>
              </a:solidFill>
              <a:effectLst/>
              <a:latin typeface="Montserrat" panose="020F0502020204030204" pitchFamily="2" charset="0"/>
            </a:endParaRPr>
          </a:p>
          <a:p>
            <a:endParaRPr lang="en-US" sz="3200" b="1" dirty="0">
              <a:solidFill>
                <a:srgbClr val="222222"/>
              </a:solidFill>
              <a:latin typeface="Montserrat" panose="020F0502020204030204" pitchFamily="2" charset="0"/>
            </a:endParaRPr>
          </a:p>
          <a:p>
            <a:endParaRPr lang="en-US" sz="3200" b="1" i="0" dirty="0">
              <a:solidFill>
                <a:srgbClr val="222222"/>
              </a:solidFill>
              <a:effectLst/>
              <a:latin typeface="Montserrat" panose="020F0502020204030204" pitchFamily="2" charset="0"/>
            </a:endParaRPr>
          </a:p>
          <a:p>
            <a:endParaRPr lang="en-US" sz="3200" b="1" dirty="0">
              <a:solidFill>
                <a:srgbClr val="222222"/>
              </a:solidFill>
              <a:latin typeface="Montserrat" panose="020F0502020204030204" pitchFamily="2" charset="0"/>
            </a:endParaRPr>
          </a:p>
          <a:p>
            <a:r>
              <a:rPr lang="en-US" sz="3200" b="1" i="0" dirty="0">
                <a:solidFill>
                  <a:srgbClr val="222222"/>
                </a:solidFill>
                <a:effectLst/>
                <a:latin typeface="Andalus" panose="02020603050405020304" pitchFamily="18" charset="-78"/>
                <a:cs typeface="Andalus" panose="02020603050405020304" pitchFamily="18" charset="-78"/>
              </a:rPr>
              <a:t>To mix or not to mix – compatibilities of parenteral drug solutions</a:t>
            </a:r>
          </a:p>
          <a:p>
            <a:endParaRPr lang="en-US" dirty="0"/>
          </a:p>
        </p:txBody>
      </p:sp>
    </p:spTree>
    <p:extLst>
      <p:ext uri="{BB962C8B-B14F-4D97-AF65-F5344CB8AC3E}">
        <p14:creationId xmlns:p14="http://schemas.microsoft.com/office/powerpoint/2010/main" val="124718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C35D480-C36F-FDDD-CE12-177B333F4145}"/>
              </a:ext>
            </a:extLst>
          </p:cNvPr>
          <p:cNvSpPr>
            <a:spLocks noGrp="1"/>
          </p:cNvSpPr>
          <p:nvPr>
            <p:ph idx="1"/>
          </p:nvPr>
        </p:nvSpPr>
        <p:spPr>
          <a:xfrm>
            <a:off x="838200" y="288235"/>
            <a:ext cx="10515600" cy="5888728"/>
          </a:xfrm>
        </p:spPr>
        <p:txBody>
          <a:bodyPr/>
          <a:lstStyle/>
          <a:p>
            <a:pPr marL="0" indent="0" algn="l">
              <a:buNone/>
            </a:pPr>
            <a:r>
              <a:rPr lang="en-US" b="1" i="0" dirty="0">
                <a:solidFill>
                  <a:srgbClr val="333333"/>
                </a:solidFill>
                <a:effectLst/>
                <a:latin typeface="Montserrat" panose="00000500000000000000" pitchFamily="2" charset="0"/>
              </a:rPr>
              <a:t>Evolution of gas</a:t>
            </a:r>
            <a:br>
              <a:rPr lang="en-US" b="1" i="0" dirty="0">
                <a:solidFill>
                  <a:srgbClr val="333333"/>
                </a:solidFill>
                <a:effectLst/>
                <a:latin typeface="Montserrat" panose="00000500000000000000" pitchFamily="2" charset="0"/>
              </a:rPr>
            </a:br>
            <a:endParaRPr lang="en-US" b="1" i="0" dirty="0">
              <a:solidFill>
                <a:srgbClr val="333333"/>
              </a:solidFill>
              <a:effectLst/>
              <a:latin typeface="Montserrat" panose="00000500000000000000" pitchFamily="2" charset="0"/>
            </a:endParaRPr>
          </a:p>
          <a:p>
            <a:pPr algn="l"/>
            <a:r>
              <a:rPr lang="en-US" b="0" i="0" dirty="0">
                <a:solidFill>
                  <a:srgbClr val="333333"/>
                </a:solidFill>
                <a:effectLst/>
                <a:latin typeface="inherit"/>
              </a:rPr>
              <a:t>Addition of an acidic drug solution to a solution containing a carbonate or bicarbonate may result in production of carbon dioxide gas. However, the evolution of gas is a normal part of the reconstitution of some drugs, </a:t>
            </a:r>
            <a:r>
              <a:rPr lang="en-US" b="0" i="0" dirty="0">
                <a:solidFill>
                  <a:srgbClr val="FF0000"/>
                </a:solidFill>
                <a:effectLst/>
                <a:latin typeface="inherit"/>
              </a:rPr>
              <a:t>notably ceftazidime</a:t>
            </a:r>
            <a:r>
              <a:rPr lang="en-US" b="0" i="0" dirty="0">
                <a:solidFill>
                  <a:srgbClr val="333333"/>
                </a:solidFill>
                <a:effectLst/>
                <a:latin typeface="inherit"/>
              </a:rPr>
              <a:t>.</a:t>
            </a:r>
            <a:endParaRPr lang="en-US" b="0" i="0" dirty="0">
              <a:solidFill>
                <a:srgbClr val="333333"/>
              </a:solidFill>
              <a:effectLst/>
              <a:latin typeface="Montserrat" panose="00000500000000000000" pitchFamily="2" charset="0"/>
            </a:endParaRPr>
          </a:p>
          <a:p>
            <a:pPr marL="0" indent="0">
              <a:buNone/>
            </a:pPr>
            <a:endParaRPr lang="en-US" dirty="0"/>
          </a:p>
        </p:txBody>
      </p:sp>
    </p:spTree>
    <p:extLst>
      <p:ext uri="{BB962C8B-B14F-4D97-AF65-F5344CB8AC3E}">
        <p14:creationId xmlns:p14="http://schemas.microsoft.com/office/powerpoint/2010/main" val="21297611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80392D7-1A76-7F29-3D21-7EDD69092232}"/>
              </a:ext>
            </a:extLst>
          </p:cNvPr>
          <p:cNvSpPr>
            <a:spLocks noGrp="1"/>
          </p:cNvSpPr>
          <p:nvPr>
            <p:ph idx="1"/>
          </p:nvPr>
        </p:nvSpPr>
        <p:spPr>
          <a:xfrm>
            <a:off x="838200" y="437322"/>
            <a:ext cx="10515600" cy="5739641"/>
          </a:xfrm>
        </p:spPr>
        <p:txBody>
          <a:bodyPr>
            <a:normAutofit/>
          </a:bodyPr>
          <a:lstStyle/>
          <a:p>
            <a:pPr marL="0" indent="0">
              <a:buNone/>
            </a:pPr>
            <a:r>
              <a:rPr lang="en-US" b="1" u="sng" dirty="0"/>
              <a:t>Special drugs administration</a:t>
            </a:r>
          </a:p>
          <a:p>
            <a:pPr marL="0" indent="0">
              <a:buNone/>
            </a:pPr>
            <a:endParaRPr lang="en-US" dirty="0"/>
          </a:p>
          <a:p>
            <a:pPr marL="0" indent="0">
              <a:buNone/>
            </a:pPr>
            <a:r>
              <a:rPr lang="en-US" dirty="0"/>
              <a:t>Diazepam solution</a:t>
            </a:r>
          </a:p>
          <a:p>
            <a:pPr marL="0" indent="0">
              <a:buNone/>
            </a:pPr>
            <a:r>
              <a:rPr lang="en-US" dirty="0"/>
              <a:t>Diazepam solution contains diazepam dissolved in an aqueous medium and should not be confused with diazepam emulsion</a:t>
            </a:r>
          </a:p>
          <a:p>
            <a:pPr marL="0" indent="0">
              <a:buNone/>
            </a:pPr>
            <a:r>
              <a:rPr lang="en-US" dirty="0"/>
              <a:t>Diazepam is a long-acting benzodiazepine with anxiolytic, anticonvulsant and central muscle relaxant properties.</a:t>
            </a:r>
          </a:p>
          <a:p>
            <a:pPr marL="0" indent="0">
              <a:buNone/>
            </a:pPr>
            <a:r>
              <a:rPr lang="en-US" dirty="0"/>
              <a:t>Pre-treatment checks * Avoid in acute porphyria, respiratory depression. * Caution in patients with pulmonary insufficiency or myasthenia gravis. * Caution in patients with impaired renal and hepatic function (avoid in severe hepatic impairment)</a:t>
            </a:r>
          </a:p>
        </p:txBody>
      </p:sp>
    </p:spTree>
    <p:extLst>
      <p:ext uri="{BB962C8B-B14F-4D97-AF65-F5344CB8AC3E}">
        <p14:creationId xmlns:p14="http://schemas.microsoft.com/office/powerpoint/2010/main" val="29865611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8BC141-6051-2AE2-98B9-20E449C6C9C4}"/>
              </a:ext>
            </a:extLst>
          </p:cNvPr>
          <p:cNvSpPr>
            <a:spLocks noGrp="1"/>
          </p:cNvSpPr>
          <p:nvPr>
            <p:ph idx="1"/>
          </p:nvPr>
        </p:nvSpPr>
        <p:spPr>
          <a:xfrm>
            <a:off x="838200" y="337930"/>
            <a:ext cx="10515600" cy="5839033"/>
          </a:xfrm>
        </p:spPr>
        <p:txBody>
          <a:bodyPr>
            <a:normAutofit lnSpcReduction="10000"/>
          </a:bodyPr>
          <a:lstStyle/>
          <a:p>
            <a:pPr marL="0" indent="0">
              <a:buNone/>
            </a:pPr>
            <a:r>
              <a:rPr lang="en-US" dirty="0"/>
              <a:t>Status epilepticus and convulsions due to poisoning: 10 mg by slow IV injection, repeated if necessary after 10 minutes. Once the seizure is controlled, recurrence may be prevented by a slow IV infusion (maximum total dose 3 mg/kg over 24 hours).</a:t>
            </a:r>
          </a:p>
          <a:p>
            <a:pPr marL="0" indent="0">
              <a:buNone/>
            </a:pPr>
            <a:r>
              <a:rPr lang="en-US" dirty="0"/>
              <a:t> Reduce the dose on prolonged use to #risk of accumulation and CNS depression. Severe acute anxiety, acute muscle spasm (including tetanus) and acute states of excitement, delirium tremens: 10 mg by IV injection repeated after 4 hours if necessary. Intravenous injection Preparation and administration .</a:t>
            </a:r>
          </a:p>
          <a:p>
            <a:pPr marL="0" indent="0">
              <a:buNone/>
            </a:pPr>
            <a:r>
              <a:rPr lang="en-US" dirty="0"/>
              <a:t> Withdraw the required dose. The solution should be clear and </a:t>
            </a:r>
            <a:r>
              <a:rPr lang="en-US" dirty="0" err="1"/>
              <a:t>colourless</a:t>
            </a:r>
            <a:r>
              <a:rPr lang="en-US" dirty="0"/>
              <a:t> to pale yellow. Inspect visually for particulate matter or discoloration prior to administration and discard if present. 3. Give by slow IV injection (maximum rate 5 mg/minute) into a large vein to avoid thrombosis. Intramuscular injection (use only if oral or IV route not possible) Preparation and administration 1. Withdraw the required dose. 2. Give by IM injection.</a:t>
            </a:r>
          </a:p>
        </p:txBody>
      </p:sp>
    </p:spTree>
    <p:extLst>
      <p:ext uri="{BB962C8B-B14F-4D97-AF65-F5344CB8AC3E}">
        <p14:creationId xmlns:p14="http://schemas.microsoft.com/office/powerpoint/2010/main" val="1411018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F800ED46-7EC6-D5AE-559A-4157FD56BC86}"/>
              </a:ext>
            </a:extLst>
          </p:cNvPr>
          <p:cNvPicPr>
            <a:picLocks noGrp="1" noChangeAspect="1"/>
          </p:cNvPicPr>
          <p:nvPr>
            <p:ph idx="1"/>
          </p:nvPr>
        </p:nvPicPr>
        <p:blipFill>
          <a:blip r:embed="rId2"/>
          <a:stretch>
            <a:fillRect/>
          </a:stretch>
        </p:blipFill>
        <p:spPr>
          <a:xfrm>
            <a:off x="725557" y="410162"/>
            <a:ext cx="9949069" cy="5503621"/>
          </a:xfrm>
        </p:spPr>
      </p:pic>
    </p:spTree>
    <p:extLst>
      <p:ext uri="{BB962C8B-B14F-4D97-AF65-F5344CB8AC3E}">
        <p14:creationId xmlns:p14="http://schemas.microsoft.com/office/powerpoint/2010/main" val="2181553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09CEFC31-6E4D-F457-1033-9C24D1D83B71}"/>
              </a:ext>
            </a:extLst>
          </p:cNvPr>
          <p:cNvPicPr>
            <a:picLocks noGrp="1" noChangeAspect="1"/>
          </p:cNvPicPr>
          <p:nvPr>
            <p:ph idx="1"/>
          </p:nvPr>
        </p:nvPicPr>
        <p:blipFill>
          <a:blip r:embed="rId2"/>
          <a:stretch>
            <a:fillRect/>
          </a:stretch>
        </p:blipFill>
        <p:spPr>
          <a:xfrm>
            <a:off x="1063487" y="506896"/>
            <a:ext cx="9809922" cy="5933661"/>
          </a:xfrm>
          <a:prstGeom prst="rect">
            <a:avLst/>
          </a:prstGeom>
        </p:spPr>
      </p:pic>
    </p:spTree>
    <p:extLst>
      <p:ext uri="{BB962C8B-B14F-4D97-AF65-F5344CB8AC3E}">
        <p14:creationId xmlns:p14="http://schemas.microsoft.com/office/powerpoint/2010/main" val="2318349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03E6661-FA8A-4375-732A-690701314D6C}"/>
              </a:ext>
            </a:extLst>
          </p:cNvPr>
          <p:cNvSpPr>
            <a:spLocks noGrp="1"/>
          </p:cNvSpPr>
          <p:nvPr>
            <p:ph idx="1"/>
          </p:nvPr>
        </p:nvSpPr>
        <p:spPr>
          <a:xfrm>
            <a:off x="838200" y="377687"/>
            <a:ext cx="10515600" cy="5799276"/>
          </a:xfrm>
        </p:spPr>
        <p:txBody>
          <a:bodyPr/>
          <a:lstStyle/>
          <a:p>
            <a:r>
              <a:rPr lang="en-US" dirty="0"/>
              <a:t>Ceftriaxone</a:t>
            </a:r>
          </a:p>
          <a:p>
            <a:endParaRPr lang="en-US" dirty="0"/>
          </a:p>
        </p:txBody>
      </p:sp>
      <p:pic>
        <p:nvPicPr>
          <p:cNvPr id="5" name="Picture 4">
            <a:extLst>
              <a:ext uri="{FF2B5EF4-FFF2-40B4-BE49-F238E27FC236}">
                <a16:creationId xmlns:a16="http://schemas.microsoft.com/office/drawing/2014/main" id="{BB7ADA14-F2E1-FFAF-B8AB-FB380F1778EC}"/>
              </a:ext>
            </a:extLst>
          </p:cNvPr>
          <p:cNvPicPr>
            <a:picLocks noChangeAspect="1"/>
          </p:cNvPicPr>
          <p:nvPr/>
        </p:nvPicPr>
        <p:blipFill>
          <a:blip r:embed="rId2"/>
          <a:stretch>
            <a:fillRect/>
          </a:stretch>
        </p:blipFill>
        <p:spPr>
          <a:xfrm>
            <a:off x="596347" y="976105"/>
            <a:ext cx="10843591" cy="5394877"/>
          </a:xfrm>
          <a:prstGeom prst="rect">
            <a:avLst/>
          </a:prstGeom>
        </p:spPr>
      </p:pic>
    </p:spTree>
    <p:extLst>
      <p:ext uri="{BB962C8B-B14F-4D97-AF65-F5344CB8AC3E}">
        <p14:creationId xmlns:p14="http://schemas.microsoft.com/office/powerpoint/2010/main" val="418377517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1909DFA3-B6AB-0BDA-60D7-AD83C45C6E90}"/>
              </a:ext>
            </a:extLst>
          </p:cNvPr>
          <p:cNvPicPr>
            <a:picLocks noChangeAspect="1"/>
          </p:cNvPicPr>
          <p:nvPr/>
        </p:nvPicPr>
        <p:blipFill>
          <a:blip r:embed="rId2"/>
          <a:stretch>
            <a:fillRect/>
          </a:stretch>
        </p:blipFill>
        <p:spPr>
          <a:xfrm>
            <a:off x="516835" y="181595"/>
            <a:ext cx="10515600" cy="6189388"/>
          </a:xfrm>
          <a:prstGeom prst="rect">
            <a:avLst/>
          </a:prstGeom>
        </p:spPr>
      </p:pic>
    </p:spTree>
    <p:extLst>
      <p:ext uri="{BB962C8B-B14F-4D97-AF65-F5344CB8AC3E}">
        <p14:creationId xmlns:p14="http://schemas.microsoft.com/office/powerpoint/2010/main" val="38650154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262D5578-C5F5-120F-E482-96A9F0363827}"/>
              </a:ext>
            </a:extLst>
          </p:cNvPr>
          <p:cNvPicPr>
            <a:picLocks noGrp="1" noChangeAspect="1"/>
          </p:cNvPicPr>
          <p:nvPr>
            <p:ph idx="1"/>
          </p:nvPr>
        </p:nvPicPr>
        <p:blipFill>
          <a:blip r:embed="rId2"/>
          <a:stretch>
            <a:fillRect/>
          </a:stretch>
        </p:blipFill>
        <p:spPr>
          <a:xfrm>
            <a:off x="1401417" y="705678"/>
            <a:ext cx="9402418" cy="5347252"/>
          </a:xfrm>
          <a:prstGeom prst="rect">
            <a:avLst/>
          </a:prstGeom>
        </p:spPr>
      </p:pic>
    </p:spTree>
    <p:extLst>
      <p:ext uri="{BB962C8B-B14F-4D97-AF65-F5344CB8AC3E}">
        <p14:creationId xmlns:p14="http://schemas.microsoft.com/office/powerpoint/2010/main" val="38565971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FCC33-8DFC-F8A3-298A-9E3CC79B3A1D}"/>
              </a:ext>
            </a:extLst>
          </p:cNvPr>
          <p:cNvSpPr>
            <a:spLocks noGrp="1"/>
          </p:cNvSpPr>
          <p:nvPr>
            <p:ph type="title"/>
          </p:nvPr>
        </p:nvSpPr>
        <p:spPr>
          <a:xfrm>
            <a:off x="838200" y="365125"/>
            <a:ext cx="10515600" cy="638727"/>
          </a:xfrm>
        </p:spPr>
        <p:txBody>
          <a:bodyPr>
            <a:normAutofit/>
          </a:bodyPr>
          <a:lstStyle/>
          <a:p>
            <a:r>
              <a:rPr lang="en-US" sz="2400" dirty="0"/>
              <a:t>Esomeprazole </a:t>
            </a:r>
          </a:p>
        </p:txBody>
      </p:sp>
      <p:pic>
        <p:nvPicPr>
          <p:cNvPr id="9" name="Content Placeholder 8">
            <a:extLst>
              <a:ext uri="{FF2B5EF4-FFF2-40B4-BE49-F238E27FC236}">
                <a16:creationId xmlns:a16="http://schemas.microsoft.com/office/drawing/2014/main" id="{A3462FA8-0677-CEA5-854F-25F891E925C7}"/>
              </a:ext>
            </a:extLst>
          </p:cNvPr>
          <p:cNvPicPr>
            <a:picLocks noGrp="1" noChangeAspect="1"/>
          </p:cNvPicPr>
          <p:nvPr>
            <p:ph idx="1"/>
          </p:nvPr>
        </p:nvPicPr>
        <p:blipFill>
          <a:blip r:embed="rId2"/>
          <a:stretch>
            <a:fillRect/>
          </a:stretch>
        </p:blipFill>
        <p:spPr>
          <a:xfrm>
            <a:off x="616226" y="902577"/>
            <a:ext cx="10942983" cy="5687066"/>
          </a:xfrm>
        </p:spPr>
      </p:pic>
    </p:spTree>
    <p:extLst>
      <p:ext uri="{BB962C8B-B14F-4D97-AF65-F5344CB8AC3E}">
        <p14:creationId xmlns:p14="http://schemas.microsoft.com/office/powerpoint/2010/main" val="3689240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Content Placeholder 10">
            <a:extLst>
              <a:ext uri="{FF2B5EF4-FFF2-40B4-BE49-F238E27FC236}">
                <a16:creationId xmlns:a16="http://schemas.microsoft.com/office/drawing/2014/main" id="{C563EF98-C12F-BD26-E7A2-6071CEBC7D3F}"/>
              </a:ext>
            </a:extLst>
          </p:cNvPr>
          <p:cNvPicPr>
            <a:picLocks noGrp="1" noChangeAspect="1"/>
          </p:cNvPicPr>
          <p:nvPr>
            <p:ph idx="1"/>
          </p:nvPr>
        </p:nvPicPr>
        <p:blipFill>
          <a:blip r:embed="rId2"/>
          <a:stretch>
            <a:fillRect/>
          </a:stretch>
        </p:blipFill>
        <p:spPr>
          <a:xfrm>
            <a:off x="904460" y="685800"/>
            <a:ext cx="10863469" cy="5108713"/>
          </a:xfrm>
          <a:prstGeom prst="rect">
            <a:avLst/>
          </a:prstGeom>
        </p:spPr>
      </p:pic>
    </p:spTree>
    <p:extLst>
      <p:ext uri="{BB962C8B-B14F-4D97-AF65-F5344CB8AC3E}">
        <p14:creationId xmlns:p14="http://schemas.microsoft.com/office/powerpoint/2010/main" val="3959953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FE40901-396C-0956-7A9D-8FED7FDB0A54}"/>
              </a:ext>
            </a:extLst>
          </p:cNvPr>
          <p:cNvSpPr>
            <a:spLocks noGrp="1"/>
          </p:cNvSpPr>
          <p:nvPr>
            <p:ph idx="1"/>
          </p:nvPr>
        </p:nvSpPr>
        <p:spPr>
          <a:xfrm>
            <a:off x="838200" y="536713"/>
            <a:ext cx="10515600" cy="5993296"/>
          </a:xfrm>
        </p:spPr>
        <p:txBody>
          <a:bodyPr>
            <a:normAutofit/>
          </a:bodyPr>
          <a:lstStyle/>
          <a:p>
            <a:pPr marL="0" indent="0" algn="l">
              <a:buNone/>
            </a:pPr>
            <a:r>
              <a:rPr lang="en-US" sz="2400" dirty="0">
                <a:solidFill>
                  <a:srgbClr val="333333"/>
                </a:solidFill>
                <a:latin typeface="inherit"/>
              </a:rPr>
              <a:t>Mixing solutions of parenteral drugs is generally not recommended because of the potential for incompatibility and consequent loss of activity of one or both drugs .</a:t>
            </a:r>
          </a:p>
          <a:p>
            <a:pPr marL="0" indent="0" algn="l">
              <a:buNone/>
            </a:pPr>
            <a:endParaRPr lang="en-US" sz="2400" dirty="0">
              <a:solidFill>
                <a:srgbClr val="333333"/>
              </a:solidFill>
              <a:latin typeface="inherit"/>
            </a:endParaRPr>
          </a:p>
          <a:p>
            <a:pPr marL="0" indent="0" algn="l">
              <a:buNone/>
            </a:pPr>
            <a:r>
              <a:rPr lang="en-US" sz="2400" dirty="0">
                <a:solidFill>
                  <a:srgbClr val="333333"/>
                </a:solidFill>
                <a:latin typeface="inherit"/>
              </a:rPr>
              <a:t>However, in some circumstances there may be compelling reasons for mixing two or more parenteral drug solutions in the same infusion bag, in the same syringe or at a Y-site junction where two or more intravenous lines meet. </a:t>
            </a:r>
            <a:r>
              <a:rPr lang="en-US" sz="2400" dirty="0">
                <a:solidFill>
                  <a:srgbClr val="FF0000"/>
                </a:solidFill>
                <a:latin typeface="inherit"/>
              </a:rPr>
              <a:t>Such circumstances include:</a:t>
            </a:r>
          </a:p>
          <a:p>
            <a:pPr algn="l">
              <a:buFont typeface="Arial" panose="020B0604020202020204" pitchFamily="34" charset="0"/>
              <a:buChar char="•"/>
            </a:pPr>
            <a:r>
              <a:rPr lang="en-US" sz="2400" b="0" i="0" dirty="0">
                <a:solidFill>
                  <a:srgbClr val="333333"/>
                </a:solidFill>
                <a:effectLst/>
                <a:latin typeface="inherit"/>
              </a:rPr>
              <a:t>difficulties with venous access limiting the number of intravenous lines available for continuous administration of multiple drugs</a:t>
            </a:r>
          </a:p>
          <a:p>
            <a:pPr algn="l">
              <a:buFont typeface="Arial" panose="020B0604020202020204" pitchFamily="34" charset="0"/>
              <a:buChar char="•"/>
            </a:pPr>
            <a:r>
              <a:rPr lang="en-US" sz="2400" b="0" i="0" dirty="0">
                <a:solidFill>
                  <a:srgbClr val="333333"/>
                </a:solidFill>
                <a:effectLst/>
                <a:latin typeface="inherit"/>
              </a:rPr>
              <a:t>multiple drugs requiring parenteral administration within a short time frame such as in a home visit by a general practitioner</a:t>
            </a:r>
          </a:p>
          <a:p>
            <a:pPr algn="l">
              <a:buFont typeface="Arial" panose="020B0604020202020204" pitchFamily="34" charset="0"/>
              <a:buChar char="•"/>
            </a:pPr>
            <a:r>
              <a:rPr lang="en-US" sz="2400" b="0" i="0" dirty="0">
                <a:solidFill>
                  <a:srgbClr val="333333"/>
                </a:solidFill>
                <a:effectLst/>
                <a:latin typeface="inherit"/>
              </a:rPr>
              <a:t>patients at home requiring many drugs by simultaneous continuous infusion where multiple intravenous lines are not feasible, for example, use of a syringe driver during palliative care.</a:t>
            </a:r>
          </a:p>
          <a:p>
            <a:pPr marL="0" indent="0">
              <a:buNone/>
            </a:pPr>
            <a:endParaRPr lang="en-US" dirty="0"/>
          </a:p>
        </p:txBody>
      </p:sp>
    </p:spTree>
    <p:extLst>
      <p:ext uri="{BB962C8B-B14F-4D97-AF65-F5344CB8AC3E}">
        <p14:creationId xmlns:p14="http://schemas.microsoft.com/office/powerpoint/2010/main" val="40735888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A4EDDC-1EA3-E951-D2D3-F1061993407A}"/>
              </a:ext>
            </a:extLst>
          </p:cNvPr>
          <p:cNvSpPr>
            <a:spLocks noGrp="1"/>
          </p:cNvSpPr>
          <p:nvPr>
            <p:ph type="title"/>
          </p:nvPr>
        </p:nvSpPr>
        <p:spPr>
          <a:xfrm>
            <a:off x="838200" y="365126"/>
            <a:ext cx="10515600" cy="648666"/>
          </a:xfrm>
        </p:spPr>
        <p:txBody>
          <a:bodyPr>
            <a:normAutofit/>
          </a:bodyPr>
          <a:lstStyle/>
          <a:p>
            <a:r>
              <a:rPr lang="en-US" sz="3200" b="1" u="sng" dirty="0"/>
              <a:t>Furosemide</a:t>
            </a:r>
            <a:r>
              <a:rPr lang="en-US" sz="3200" b="1" dirty="0"/>
              <a:t> </a:t>
            </a:r>
          </a:p>
        </p:txBody>
      </p:sp>
      <p:pic>
        <p:nvPicPr>
          <p:cNvPr id="5" name="Content Placeholder 4">
            <a:extLst>
              <a:ext uri="{FF2B5EF4-FFF2-40B4-BE49-F238E27FC236}">
                <a16:creationId xmlns:a16="http://schemas.microsoft.com/office/drawing/2014/main" id="{6CE7FF17-9FA8-E8CA-079C-364360AB9807}"/>
              </a:ext>
            </a:extLst>
          </p:cNvPr>
          <p:cNvPicPr>
            <a:picLocks noGrp="1" noChangeAspect="1"/>
          </p:cNvPicPr>
          <p:nvPr>
            <p:ph idx="1"/>
          </p:nvPr>
        </p:nvPicPr>
        <p:blipFill>
          <a:blip r:embed="rId2"/>
          <a:stretch>
            <a:fillRect/>
          </a:stretch>
        </p:blipFill>
        <p:spPr>
          <a:xfrm>
            <a:off x="1033670" y="1181894"/>
            <a:ext cx="9044608" cy="5119515"/>
          </a:xfrm>
        </p:spPr>
      </p:pic>
    </p:spTree>
    <p:extLst>
      <p:ext uri="{BB962C8B-B14F-4D97-AF65-F5344CB8AC3E}">
        <p14:creationId xmlns:p14="http://schemas.microsoft.com/office/powerpoint/2010/main" val="19055295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Content Placeholder 6">
            <a:extLst>
              <a:ext uri="{FF2B5EF4-FFF2-40B4-BE49-F238E27FC236}">
                <a16:creationId xmlns:a16="http://schemas.microsoft.com/office/drawing/2014/main" id="{DE221DC3-5B27-D845-73F5-4771C99C5C2B}"/>
              </a:ext>
            </a:extLst>
          </p:cNvPr>
          <p:cNvPicPr>
            <a:picLocks noGrp="1" noChangeAspect="1"/>
          </p:cNvPicPr>
          <p:nvPr>
            <p:ph idx="1"/>
          </p:nvPr>
        </p:nvPicPr>
        <p:blipFill>
          <a:blip r:embed="rId2"/>
          <a:stretch>
            <a:fillRect/>
          </a:stretch>
        </p:blipFill>
        <p:spPr>
          <a:xfrm>
            <a:off x="1063487" y="506896"/>
            <a:ext cx="9372600" cy="5715000"/>
          </a:xfrm>
          <a:prstGeom prst="rect">
            <a:avLst/>
          </a:prstGeom>
        </p:spPr>
      </p:pic>
    </p:spTree>
    <p:extLst>
      <p:ext uri="{BB962C8B-B14F-4D97-AF65-F5344CB8AC3E}">
        <p14:creationId xmlns:p14="http://schemas.microsoft.com/office/powerpoint/2010/main" val="3951674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7A7A4C7-7B2A-C3FD-C8E2-41DEAD995B87}"/>
              </a:ext>
            </a:extLst>
          </p:cNvPr>
          <p:cNvSpPr>
            <a:spLocks noGrp="1"/>
          </p:cNvSpPr>
          <p:nvPr>
            <p:ph idx="1"/>
          </p:nvPr>
        </p:nvSpPr>
        <p:spPr>
          <a:xfrm>
            <a:off x="838200" y="377687"/>
            <a:ext cx="10515600" cy="5799276"/>
          </a:xfrm>
        </p:spPr>
        <p:txBody>
          <a:bodyPr/>
          <a:lstStyle/>
          <a:p>
            <a:pPr marL="0" indent="0">
              <a:buNone/>
            </a:pPr>
            <a:r>
              <a:rPr lang="en-US" dirty="0"/>
              <a:t>Phenytoin sodium</a:t>
            </a:r>
          </a:p>
          <a:p>
            <a:pPr marL="0" indent="0">
              <a:buNone/>
            </a:pPr>
            <a:endParaRPr lang="en-US" dirty="0"/>
          </a:p>
        </p:txBody>
      </p:sp>
      <p:pic>
        <p:nvPicPr>
          <p:cNvPr id="5" name="Picture 4">
            <a:extLst>
              <a:ext uri="{FF2B5EF4-FFF2-40B4-BE49-F238E27FC236}">
                <a16:creationId xmlns:a16="http://schemas.microsoft.com/office/drawing/2014/main" id="{37A0A5C3-D547-AC71-72CE-42EEA98F62AF}"/>
              </a:ext>
            </a:extLst>
          </p:cNvPr>
          <p:cNvPicPr>
            <a:picLocks noChangeAspect="1"/>
          </p:cNvPicPr>
          <p:nvPr/>
        </p:nvPicPr>
        <p:blipFill>
          <a:blip r:embed="rId2"/>
          <a:stretch>
            <a:fillRect/>
          </a:stretch>
        </p:blipFill>
        <p:spPr>
          <a:xfrm>
            <a:off x="705677" y="954157"/>
            <a:ext cx="9959009" cy="5222806"/>
          </a:xfrm>
          <a:prstGeom prst="rect">
            <a:avLst/>
          </a:prstGeom>
        </p:spPr>
      </p:pic>
    </p:spTree>
    <p:extLst>
      <p:ext uri="{BB962C8B-B14F-4D97-AF65-F5344CB8AC3E}">
        <p14:creationId xmlns:p14="http://schemas.microsoft.com/office/powerpoint/2010/main" val="4412227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26F4F52-3553-9400-73FF-FCA9504C7ABA}"/>
              </a:ext>
            </a:extLst>
          </p:cNvPr>
          <p:cNvPicPr>
            <a:picLocks noGrp="1" noChangeAspect="1"/>
          </p:cNvPicPr>
          <p:nvPr>
            <p:ph idx="1"/>
          </p:nvPr>
        </p:nvPicPr>
        <p:blipFill>
          <a:blip r:embed="rId2"/>
          <a:stretch>
            <a:fillRect/>
          </a:stretch>
        </p:blipFill>
        <p:spPr>
          <a:xfrm>
            <a:off x="834887" y="207962"/>
            <a:ext cx="10227365" cy="6282289"/>
          </a:xfrm>
        </p:spPr>
      </p:pic>
    </p:spTree>
    <p:extLst>
      <p:ext uri="{BB962C8B-B14F-4D97-AF65-F5344CB8AC3E}">
        <p14:creationId xmlns:p14="http://schemas.microsoft.com/office/powerpoint/2010/main" val="540994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373CDC1-8D48-50F1-6F92-3F6509AB0820}"/>
              </a:ext>
            </a:extLst>
          </p:cNvPr>
          <p:cNvSpPr>
            <a:spLocks noGrp="1"/>
          </p:cNvSpPr>
          <p:nvPr>
            <p:ph idx="1"/>
          </p:nvPr>
        </p:nvSpPr>
        <p:spPr>
          <a:xfrm>
            <a:off x="838200" y="596348"/>
            <a:ext cx="10515600" cy="5580615"/>
          </a:xfrm>
        </p:spPr>
        <p:txBody>
          <a:bodyPr/>
          <a:lstStyle/>
          <a:p>
            <a:r>
              <a:rPr lang="en-US" dirty="0">
                <a:solidFill>
                  <a:srgbClr val="1A0DAB"/>
                </a:solidFill>
                <a:latin typeface="Helvetica Neue"/>
              </a:rPr>
              <a:t>Reference </a:t>
            </a:r>
            <a:br>
              <a:rPr lang="en-US" dirty="0">
                <a:solidFill>
                  <a:srgbClr val="1A0DAB"/>
                </a:solidFill>
                <a:latin typeface="Helvetica Neue"/>
              </a:rPr>
            </a:br>
            <a:endParaRPr lang="en-US" dirty="0">
              <a:solidFill>
                <a:srgbClr val="1A0DAB"/>
              </a:solidFill>
              <a:latin typeface="Helvetica Neue"/>
            </a:endParaRPr>
          </a:p>
          <a:p>
            <a:r>
              <a:rPr lang="en-US" dirty="0">
                <a:solidFill>
                  <a:srgbClr val="1A0DAB"/>
                </a:solidFill>
                <a:latin typeface="Helvetica Neue"/>
              </a:rPr>
              <a:t>Injectable Drugs Guide</a:t>
            </a:r>
            <a:endParaRPr lang="en-US" dirty="0">
              <a:effectLst/>
              <a:latin typeface="Helvetica Neue"/>
            </a:endParaRPr>
          </a:p>
          <a:p>
            <a:r>
              <a:rPr lang="en-US" dirty="0">
                <a:effectLst/>
                <a:latin typeface="Helvetica Neue"/>
              </a:rPr>
              <a:t>The Injectable Drugs Guide provides a user-friendly, single point of reference for health- care professionals in the prescribing, preparation, administration ...</a:t>
            </a:r>
          </a:p>
          <a:p>
            <a:endParaRPr lang="en-US" dirty="0"/>
          </a:p>
        </p:txBody>
      </p:sp>
    </p:spTree>
    <p:extLst>
      <p:ext uri="{BB962C8B-B14F-4D97-AF65-F5344CB8AC3E}">
        <p14:creationId xmlns:p14="http://schemas.microsoft.com/office/powerpoint/2010/main" val="1897575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6ECDE41-5C24-D16A-F26C-5023667167E6}"/>
              </a:ext>
            </a:extLst>
          </p:cNvPr>
          <p:cNvSpPr>
            <a:spLocks noGrp="1"/>
          </p:cNvSpPr>
          <p:nvPr>
            <p:ph idx="1"/>
          </p:nvPr>
        </p:nvSpPr>
        <p:spPr>
          <a:xfrm>
            <a:off x="838200" y="337930"/>
            <a:ext cx="10515600" cy="5839033"/>
          </a:xfrm>
        </p:spPr>
        <p:txBody>
          <a:bodyPr/>
          <a:lstStyle/>
          <a:p>
            <a:r>
              <a:rPr lang="en-US" dirty="0">
                <a:solidFill>
                  <a:srgbClr val="333333"/>
                </a:solidFill>
                <a:latin typeface="inherit"/>
              </a:rPr>
              <a:t>The decision to mix drugs should not be made without knowledge of their compatibility. If intravenous drugs are not mixed but are given consecutively, the infusion line should be flushed through with compatible fluid between each administration.</a:t>
            </a:r>
          </a:p>
        </p:txBody>
      </p:sp>
    </p:spTree>
    <p:extLst>
      <p:ext uri="{BB962C8B-B14F-4D97-AF65-F5344CB8AC3E}">
        <p14:creationId xmlns:p14="http://schemas.microsoft.com/office/powerpoint/2010/main" val="3207962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374EA7-41A6-6323-874C-804A337FFBD3}"/>
              </a:ext>
            </a:extLst>
          </p:cNvPr>
          <p:cNvSpPr>
            <a:spLocks noGrp="1"/>
          </p:cNvSpPr>
          <p:nvPr>
            <p:ph idx="1"/>
          </p:nvPr>
        </p:nvSpPr>
        <p:spPr>
          <a:xfrm>
            <a:off x="838200" y="357809"/>
            <a:ext cx="10515600" cy="5819154"/>
          </a:xfrm>
        </p:spPr>
        <p:txBody>
          <a:bodyPr/>
          <a:lstStyle/>
          <a:p>
            <a:pPr algn="l"/>
            <a:r>
              <a:rPr lang="en-US" b="1" i="0" dirty="0">
                <a:solidFill>
                  <a:srgbClr val="D3093F"/>
                </a:solidFill>
                <a:effectLst/>
                <a:latin typeface="Montserrat" panose="00000500000000000000" pitchFamily="2" charset="0"/>
              </a:rPr>
              <a:t>Mechanisms of incompatibility</a:t>
            </a:r>
          </a:p>
          <a:p>
            <a:pPr algn="just"/>
            <a:r>
              <a:rPr lang="en-US" b="0" i="0" dirty="0">
                <a:solidFill>
                  <a:srgbClr val="333333"/>
                </a:solidFill>
                <a:effectLst/>
                <a:latin typeface="inherit"/>
              </a:rPr>
              <a:t>Incompatibility problems are more likely to arise when small concentrated volumes are mixed in a syringe rather than in the larger volume of an infusion bag.</a:t>
            </a:r>
          </a:p>
          <a:p>
            <a:pPr algn="just"/>
            <a:endParaRPr lang="en-US" dirty="0">
              <a:solidFill>
                <a:srgbClr val="333333"/>
              </a:solidFill>
              <a:latin typeface="inherit"/>
            </a:endParaRPr>
          </a:p>
          <a:p>
            <a:pPr algn="just"/>
            <a:r>
              <a:rPr lang="en-US" b="0" i="0" dirty="0">
                <a:solidFill>
                  <a:srgbClr val="333333"/>
                </a:solidFill>
                <a:effectLst/>
                <a:latin typeface="inherit"/>
              </a:rPr>
              <a:t> This is because of higher mutual drug concentrations and potentially greater pH changes in the more concentrated solution. The absence of any visible change to a solution upon mixing does not automatically exclude degradation of either or both components.</a:t>
            </a:r>
          </a:p>
          <a:p>
            <a:endParaRPr lang="en-US" dirty="0"/>
          </a:p>
        </p:txBody>
      </p:sp>
    </p:spTree>
    <p:extLst>
      <p:ext uri="{BB962C8B-B14F-4D97-AF65-F5344CB8AC3E}">
        <p14:creationId xmlns:p14="http://schemas.microsoft.com/office/powerpoint/2010/main" val="42254169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ABEC12-9653-655C-530E-82F7BC26860C}"/>
              </a:ext>
            </a:extLst>
          </p:cNvPr>
          <p:cNvSpPr>
            <a:spLocks noGrp="1"/>
          </p:cNvSpPr>
          <p:nvPr>
            <p:ph idx="1"/>
          </p:nvPr>
        </p:nvSpPr>
        <p:spPr>
          <a:xfrm>
            <a:off x="838200" y="387626"/>
            <a:ext cx="10515600" cy="5789337"/>
          </a:xfrm>
        </p:spPr>
        <p:txBody>
          <a:bodyPr/>
          <a:lstStyle/>
          <a:p>
            <a:pPr algn="l"/>
            <a:r>
              <a:rPr lang="en-US" b="1" i="0" dirty="0">
                <a:solidFill>
                  <a:srgbClr val="333333"/>
                </a:solidFill>
                <a:effectLst/>
                <a:latin typeface="Montserrat" panose="00000500000000000000" pitchFamily="2" charset="0"/>
              </a:rPr>
              <a:t>Drugs that precipitate upon dilution</a:t>
            </a:r>
          </a:p>
          <a:p>
            <a:pPr algn="l"/>
            <a:r>
              <a:rPr lang="en-US" b="0" i="0" dirty="0">
                <a:solidFill>
                  <a:srgbClr val="333333"/>
                </a:solidFill>
                <a:effectLst/>
                <a:latin typeface="Montserrat" panose="00000500000000000000" pitchFamily="2" charset="0"/>
              </a:rPr>
              <a:t>Precipitation of a drug from its concentrated injection solution when it is diluted with water or saline is counter-intuitive. </a:t>
            </a:r>
          </a:p>
          <a:p>
            <a:pPr algn="l"/>
            <a:endParaRPr lang="en-US" dirty="0">
              <a:solidFill>
                <a:srgbClr val="333333"/>
              </a:solidFill>
              <a:latin typeface="Montserrat" panose="00000500000000000000" pitchFamily="2" charset="0"/>
            </a:endParaRPr>
          </a:p>
          <a:p>
            <a:pPr algn="l"/>
            <a:r>
              <a:rPr lang="en-US" b="0" i="0" dirty="0">
                <a:solidFill>
                  <a:srgbClr val="333333"/>
                </a:solidFill>
                <a:effectLst/>
                <a:latin typeface="Montserrat" panose="00000500000000000000" pitchFamily="2" charset="0"/>
              </a:rPr>
              <a:t>However, a small number of injection solutions are formulated in non-aqueous solvents to allow dissolution of a poorly water soluble substance in a small volume. </a:t>
            </a:r>
          </a:p>
          <a:p>
            <a:pPr algn="l"/>
            <a:r>
              <a:rPr lang="en-US" b="0" i="0" dirty="0">
                <a:solidFill>
                  <a:srgbClr val="333333"/>
                </a:solidFill>
                <a:effectLst/>
                <a:latin typeface="Montserrat" panose="00000500000000000000" pitchFamily="2" charset="0"/>
              </a:rPr>
              <a:t>In these formulations, dilution of the non-aqueous injection vehicle with water or saline may precipitate the drug.</a:t>
            </a:r>
          </a:p>
          <a:p>
            <a:endParaRPr lang="en-US" dirty="0"/>
          </a:p>
        </p:txBody>
      </p:sp>
    </p:spTree>
    <p:extLst>
      <p:ext uri="{BB962C8B-B14F-4D97-AF65-F5344CB8AC3E}">
        <p14:creationId xmlns:p14="http://schemas.microsoft.com/office/powerpoint/2010/main" val="29039630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13DAC1-785E-1D9B-B276-FE89F54FF75D}"/>
              </a:ext>
            </a:extLst>
          </p:cNvPr>
          <p:cNvSpPr>
            <a:spLocks noGrp="1"/>
          </p:cNvSpPr>
          <p:nvPr>
            <p:ph idx="1"/>
          </p:nvPr>
        </p:nvSpPr>
        <p:spPr>
          <a:xfrm>
            <a:off x="679174" y="536713"/>
            <a:ext cx="10515600" cy="5848972"/>
          </a:xfrm>
        </p:spPr>
        <p:txBody>
          <a:bodyPr>
            <a:normAutofit/>
          </a:bodyPr>
          <a:lstStyle/>
          <a:p>
            <a:pPr algn="l"/>
            <a:r>
              <a:rPr lang="en-US" sz="3000" dirty="0">
                <a:solidFill>
                  <a:srgbClr val="333333"/>
                </a:solidFill>
                <a:latin typeface="inherit"/>
              </a:rPr>
              <a:t>The problem is frequently observed when diazepam injection is diluted. </a:t>
            </a:r>
            <a:r>
              <a:rPr lang="en-US" sz="3000" dirty="0">
                <a:solidFill>
                  <a:srgbClr val="FF0000"/>
                </a:solidFill>
                <a:latin typeface="inherit"/>
              </a:rPr>
              <a:t>Diazepam is very poorly water soluble so it is formulated as an injection solution in a vehicle comprising 50% propylene glycol and 10% ethanol.</a:t>
            </a:r>
            <a:r>
              <a:rPr lang="en-US" sz="3000" dirty="0">
                <a:solidFill>
                  <a:srgbClr val="333333"/>
                </a:solidFill>
                <a:latin typeface="inherit"/>
              </a:rPr>
              <a:t> At first, dilution produces a slight turbidity which clears upon mixing, but dilution beyond fourfold produces an opaque white precipitate which does not clear until substantial further dilution.</a:t>
            </a:r>
          </a:p>
          <a:p>
            <a:pPr marL="0" indent="0" algn="l">
              <a:buNone/>
            </a:pPr>
            <a:endParaRPr lang="en-US" sz="3000" dirty="0">
              <a:solidFill>
                <a:srgbClr val="333333"/>
              </a:solidFill>
              <a:latin typeface="inherit"/>
            </a:endParaRPr>
          </a:p>
          <a:p>
            <a:pPr algn="l"/>
            <a:r>
              <a:rPr lang="en-US" sz="3000" dirty="0">
                <a:solidFill>
                  <a:srgbClr val="333333"/>
                </a:solidFill>
                <a:latin typeface="inherit"/>
              </a:rPr>
              <a:t>Other drugs which demonstrate solubility problems and which are formulated in injection vehicles other than simple aqueous solutions </a:t>
            </a:r>
            <a:r>
              <a:rPr lang="en-US" sz="3000" dirty="0">
                <a:solidFill>
                  <a:srgbClr val="FF0000"/>
                </a:solidFill>
                <a:latin typeface="inherit"/>
              </a:rPr>
              <a:t>include digoxin, clonazepam, phenytoin, amiodarone and </a:t>
            </a:r>
            <a:r>
              <a:rPr lang="en-US" sz="3000" dirty="0" err="1">
                <a:solidFill>
                  <a:srgbClr val="FF0000"/>
                </a:solidFill>
                <a:latin typeface="inherit"/>
              </a:rPr>
              <a:t>phytomenadione</a:t>
            </a:r>
            <a:r>
              <a:rPr lang="en-US" sz="3000" dirty="0">
                <a:solidFill>
                  <a:srgbClr val="333333"/>
                </a:solidFill>
                <a:latin typeface="inherit"/>
              </a:rPr>
              <a:t>..</a:t>
            </a:r>
          </a:p>
          <a:p>
            <a:endParaRPr lang="en-US" dirty="0"/>
          </a:p>
        </p:txBody>
      </p:sp>
    </p:spTree>
    <p:extLst>
      <p:ext uri="{BB962C8B-B14F-4D97-AF65-F5344CB8AC3E}">
        <p14:creationId xmlns:p14="http://schemas.microsoft.com/office/powerpoint/2010/main" val="46063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044CB9-DB48-CF45-3390-EFA9130B6632}"/>
              </a:ext>
            </a:extLst>
          </p:cNvPr>
          <p:cNvSpPr>
            <a:spLocks noGrp="1"/>
          </p:cNvSpPr>
          <p:nvPr>
            <p:ph idx="1"/>
          </p:nvPr>
        </p:nvSpPr>
        <p:spPr>
          <a:xfrm>
            <a:off x="689113" y="258417"/>
            <a:ext cx="10515600" cy="6175859"/>
          </a:xfrm>
        </p:spPr>
        <p:txBody>
          <a:bodyPr>
            <a:normAutofit fontScale="70000" lnSpcReduction="20000"/>
          </a:bodyPr>
          <a:lstStyle/>
          <a:p>
            <a:pPr marL="0" indent="0">
              <a:buNone/>
            </a:pPr>
            <a:r>
              <a:rPr lang="en-US" sz="3400" b="1" i="0" dirty="0">
                <a:solidFill>
                  <a:srgbClr val="333333"/>
                </a:solidFill>
                <a:effectLst/>
                <a:latin typeface="Montserrat" panose="00000500000000000000" pitchFamily="2" charset="0"/>
              </a:rPr>
              <a:t>Precipitation of drugs due to pH change upon mixing</a:t>
            </a:r>
          </a:p>
          <a:p>
            <a:endParaRPr lang="en-US" b="1" i="0" dirty="0">
              <a:solidFill>
                <a:srgbClr val="333333"/>
              </a:solidFill>
              <a:effectLst/>
              <a:latin typeface="Montserrat" panose="00000500000000000000" pitchFamily="2" charset="0"/>
            </a:endParaRPr>
          </a:p>
          <a:p>
            <a:pPr algn="l"/>
            <a:r>
              <a:rPr lang="en-US" sz="3400" dirty="0">
                <a:solidFill>
                  <a:srgbClr val="333333"/>
                </a:solidFill>
                <a:latin typeface="inherit"/>
              </a:rPr>
              <a:t>The water solubility of any drug is enhanced by </a:t>
            </a:r>
            <a:r>
              <a:rPr lang="en-US" sz="3400" dirty="0" err="1">
                <a:solidFill>
                  <a:srgbClr val="333333"/>
                </a:solidFill>
                <a:latin typeface="inherit"/>
              </a:rPr>
              <a:t>ionisation</a:t>
            </a:r>
            <a:r>
              <a:rPr lang="en-US" sz="3400" dirty="0">
                <a:solidFill>
                  <a:srgbClr val="333333"/>
                </a:solidFill>
                <a:latin typeface="inherit"/>
              </a:rPr>
              <a:t> of the molecule. For a drug molecule which acts as a proton acceptor (a Lowry-Bronsted base), </a:t>
            </a:r>
            <a:r>
              <a:rPr lang="en-US" sz="3400" dirty="0" err="1">
                <a:solidFill>
                  <a:srgbClr val="333333"/>
                </a:solidFill>
                <a:latin typeface="inherit"/>
              </a:rPr>
              <a:t>ionisation</a:t>
            </a:r>
            <a:r>
              <a:rPr lang="en-US" sz="3400" dirty="0">
                <a:solidFill>
                  <a:srgbClr val="333333"/>
                </a:solidFill>
                <a:latin typeface="inherit"/>
              </a:rPr>
              <a:t> is achieved by formulation in a low pH solution usually as a hydrochloride or hydrogen sulfate salt (for example, amiodarone hydrochloride or adrenaline acid tartrate). </a:t>
            </a:r>
          </a:p>
          <a:p>
            <a:pPr algn="l"/>
            <a:endParaRPr lang="en-US" sz="3900" dirty="0">
              <a:solidFill>
                <a:srgbClr val="333333"/>
              </a:solidFill>
              <a:latin typeface="inherit"/>
            </a:endParaRPr>
          </a:p>
          <a:p>
            <a:pPr algn="l"/>
            <a:r>
              <a:rPr lang="en-US" sz="3900" dirty="0">
                <a:solidFill>
                  <a:srgbClr val="333333"/>
                </a:solidFill>
                <a:latin typeface="inherit"/>
              </a:rPr>
              <a:t>Any change in pH towards the other end of the pH scale will reduce the proportion of </a:t>
            </a:r>
            <a:r>
              <a:rPr lang="en-US" sz="3900" dirty="0" err="1">
                <a:solidFill>
                  <a:srgbClr val="333333"/>
                </a:solidFill>
                <a:latin typeface="inherit"/>
              </a:rPr>
              <a:t>ionised</a:t>
            </a:r>
            <a:r>
              <a:rPr lang="en-US" sz="3900" dirty="0">
                <a:solidFill>
                  <a:srgbClr val="333333"/>
                </a:solidFill>
                <a:latin typeface="inherit"/>
              </a:rPr>
              <a:t> to un-</a:t>
            </a:r>
            <a:r>
              <a:rPr lang="en-US" sz="3900" dirty="0" err="1">
                <a:solidFill>
                  <a:srgbClr val="333333"/>
                </a:solidFill>
                <a:latin typeface="inherit"/>
              </a:rPr>
              <a:t>ionised</a:t>
            </a:r>
            <a:r>
              <a:rPr lang="en-US" sz="3900" dirty="0">
                <a:solidFill>
                  <a:srgbClr val="333333"/>
                </a:solidFill>
                <a:latin typeface="inherit"/>
              </a:rPr>
              <a:t> drug in solution and will therefore reduce the water solubility of the drug.</a:t>
            </a:r>
          </a:p>
          <a:p>
            <a:pPr algn="l"/>
            <a:endParaRPr lang="en-US" sz="3900" dirty="0">
              <a:solidFill>
                <a:srgbClr val="333333"/>
              </a:solidFill>
              <a:latin typeface="inherit"/>
            </a:endParaRPr>
          </a:p>
          <a:p>
            <a:pPr algn="l"/>
            <a:r>
              <a:rPr lang="en-US" sz="3900" dirty="0">
                <a:solidFill>
                  <a:srgbClr val="333333"/>
                </a:solidFill>
                <a:latin typeface="inherit"/>
              </a:rPr>
              <a:t>The most prominent example of a pH-related reduction in solubility is dilution </a:t>
            </a:r>
            <a:r>
              <a:rPr lang="en-US" sz="3900" dirty="0">
                <a:solidFill>
                  <a:srgbClr val="FF0000"/>
                </a:solidFill>
                <a:latin typeface="inherit"/>
              </a:rPr>
              <a:t>of phenytoin sodium injection</a:t>
            </a:r>
            <a:r>
              <a:rPr lang="en-US" sz="3900" dirty="0">
                <a:solidFill>
                  <a:srgbClr val="333333"/>
                </a:solidFill>
                <a:latin typeface="inherit"/>
              </a:rPr>
              <a:t>. The drug is formulated with non-aqueous </a:t>
            </a:r>
            <a:r>
              <a:rPr lang="en-US" sz="3900" dirty="0" err="1">
                <a:solidFill>
                  <a:srgbClr val="333333"/>
                </a:solidFill>
                <a:latin typeface="inherit"/>
              </a:rPr>
              <a:t>solubilising</a:t>
            </a:r>
            <a:r>
              <a:rPr lang="en-US" sz="3900" dirty="0">
                <a:solidFill>
                  <a:srgbClr val="333333"/>
                </a:solidFill>
                <a:latin typeface="inherit"/>
              </a:rPr>
              <a:t> agents and the solution is adjusted to a pH of 12. Glucose 5% infusion solution, which has a pH of 4.3-4.5, will precipitate phenytoin almost immediately. Indeed, phenytoin injection is so incompatible that it should generally not be mixed with any other solution.</a:t>
            </a:r>
          </a:p>
          <a:p>
            <a:endParaRPr lang="en-US" dirty="0"/>
          </a:p>
        </p:txBody>
      </p:sp>
    </p:spTree>
    <p:extLst>
      <p:ext uri="{BB962C8B-B14F-4D97-AF65-F5344CB8AC3E}">
        <p14:creationId xmlns:p14="http://schemas.microsoft.com/office/powerpoint/2010/main" val="7239276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F2491DF-66BE-3340-AB15-5C9B3269EF9B}"/>
              </a:ext>
            </a:extLst>
          </p:cNvPr>
          <p:cNvSpPr>
            <a:spLocks noGrp="1"/>
          </p:cNvSpPr>
          <p:nvPr>
            <p:ph idx="1"/>
          </p:nvPr>
        </p:nvSpPr>
        <p:spPr>
          <a:xfrm>
            <a:off x="838200" y="506896"/>
            <a:ext cx="10515600" cy="5670067"/>
          </a:xfrm>
        </p:spPr>
        <p:txBody>
          <a:bodyPr>
            <a:normAutofit lnSpcReduction="10000"/>
          </a:bodyPr>
          <a:lstStyle/>
          <a:p>
            <a:pPr marL="0" indent="0" algn="l">
              <a:buNone/>
            </a:pPr>
            <a:r>
              <a:rPr lang="en-US" b="1" i="0" dirty="0">
                <a:solidFill>
                  <a:srgbClr val="333333"/>
                </a:solidFill>
                <a:effectLst/>
                <a:latin typeface="Montserrat" panose="00000500000000000000" pitchFamily="2" charset="0"/>
              </a:rPr>
              <a:t>Ionic reactions forming insoluble substances</a:t>
            </a:r>
          </a:p>
          <a:p>
            <a:pPr algn="l"/>
            <a:r>
              <a:rPr lang="en-US" sz="2700" dirty="0">
                <a:solidFill>
                  <a:srgbClr val="333333"/>
                </a:solidFill>
                <a:latin typeface="inherit"/>
              </a:rPr>
              <a:t>The salts of monovalent cations, such as sodium and potassium, are generally more soluble than those of divalent cations, such as calcium and magnesium.</a:t>
            </a:r>
          </a:p>
          <a:p>
            <a:pPr algn="l"/>
            <a:endParaRPr lang="en-US" sz="2700" dirty="0">
              <a:solidFill>
                <a:srgbClr val="333333"/>
              </a:solidFill>
              <a:latin typeface="inherit"/>
            </a:endParaRPr>
          </a:p>
          <a:p>
            <a:pPr algn="l"/>
            <a:r>
              <a:rPr lang="en-US" sz="2700" dirty="0">
                <a:solidFill>
                  <a:srgbClr val="333333"/>
                </a:solidFill>
                <a:latin typeface="inherit"/>
              </a:rPr>
              <a:t> Mixing solutions containing calcium or magnesium ions has a substantial risk of forming an insoluble calcium or magnesium salt. Mixing magnesium sulfate 50% and calcium chloride 10% results in precipitation of insoluble calcium sulfate. </a:t>
            </a:r>
          </a:p>
          <a:p>
            <a:pPr algn="l"/>
            <a:r>
              <a:rPr lang="en-US" sz="2700" dirty="0">
                <a:solidFill>
                  <a:srgbClr val="333333"/>
                </a:solidFill>
                <a:latin typeface="inherit"/>
              </a:rPr>
              <a:t>The mixing of drug salts of calcium, and to a lesser extent magnesium, with phosphates, carbonates, bicarbonates, tartrates or sulfates should also be avoided. A recent warning has been issued about mixing </a:t>
            </a:r>
            <a:r>
              <a:rPr lang="en-US" sz="2700" dirty="0">
                <a:solidFill>
                  <a:srgbClr val="FF0000"/>
                </a:solidFill>
                <a:latin typeface="inherit"/>
              </a:rPr>
              <a:t>calcium-containing solutions, including Hartmann's solution, with ceftriaxone causing the formation of the insoluble ceftriaxone calcium salt</a:t>
            </a:r>
            <a:r>
              <a:rPr lang="en-US" b="0" i="0" dirty="0">
                <a:solidFill>
                  <a:srgbClr val="FF0000"/>
                </a:solidFill>
                <a:effectLst/>
                <a:latin typeface="Montserrat" panose="00000500000000000000" pitchFamily="2" charset="0"/>
              </a:rPr>
              <a:t>.</a:t>
            </a:r>
            <a:endParaRPr lang="en-US" dirty="0">
              <a:solidFill>
                <a:srgbClr val="FF0000"/>
              </a:solidFill>
            </a:endParaRPr>
          </a:p>
        </p:txBody>
      </p:sp>
    </p:spTree>
    <p:extLst>
      <p:ext uri="{BB962C8B-B14F-4D97-AF65-F5344CB8AC3E}">
        <p14:creationId xmlns:p14="http://schemas.microsoft.com/office/powerpoint/2010/main" val="2045406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C2F7FBA-F4E8-D127-49B5-3BB008D66C93}"/>
              </a:ext>
            </a:extLst>
          </p:cNvPr>
          <p:cNvSpPr>
            <a:spLocks noGrp="1"/>
          </p:cNvSpPr>
          <p:nvPr>
            <p:ph idx="1"/>
          </p:nvPr>
        </p:nvSpPr>
        <p:spPr>
          <a:xfrm>
            <a:off x="838200" y="447261"/>
            <a:ext cx="10515600" cy="5729702"/>
          </a:xfrm>
        </p:spPr>
        <p:txBody>
          <a:bodyPr/>
          <a:lstStyle/>
          <a:p>
            <a:pPr marL="0" indent="0" algn="l">
              <a:buNone/>
            </a:pPr>
            <a:r>
              <a:rPr lang="en-US" b="1" i="0" dirty="0">
                <a:solidFill>
                  <a:srgbClr val="333333"/>
                </a:solidFill>
                <a:effectLst/>
                <a:latin typeface="Montserrat" panose="00000500000000000000" pitchFamily="2" charset="0"/>
              </a:rPr>
              <a:t>Denaturation of biological molecules</a:t>
            </a:r>
            <a:br>
              <a:rPr lang="en-US" b="1" i="0" dirty="0">
                <a:solidFill>
                  <a:srgbClr val="333333"/>
                </a:solidFill>
                <a:effectLst/>
                <a:latin typeface="Montserrat" panose="00000500000000000000" pitchFamily="2" charset="0"/>
              </a:rPr>
            </a:br>
            <a:endParaRPr lang="en-US" b="1" i="0" dirty="0">
              <a:solidFill>
                <a:srgbClr val="333333"/>
              </a:solidFill>
              <a:effectLst/>
              <a:latin typeface="Montserrat" panose="00000500000000000000" pitchFamily="2" charset="0"/>
            </a:endParaRPr>
          </a:p>
          <a:p>
            <a:pPr algn="l"/>
            <a:r>
              <a:rPr lang="en-US" b="0" i="0" dirty="0">
                <a:solidFill>
                  <a:srgbClr val="333333"/>
                </a:solidFill>
                <a:effectLst/>
                <a:latin typeface="inherit"/>
              </a:rPr>
              <a:t>Biological substances including blood products and insulin are prone to denaturation when exposed to variations in pH and osmolality. While published compatibility data exist for insulins and some of the blood products, most recently marketed </a:t>
            </a:r>
            <a:r>
              <a:rPr lang="en-US" b="0" i="0" dirty="0">
                <a:solidFill>
                  <a:srgbClr val="FF0000"/>
                </a:solidFill>
                <a:effectLst/>
                <a:latin typeface="inherit"/>
              </a:rPr>
              <a:t>biological drugs such as infliximab, interferons and recombinant coagulation factors </a:t>
            </a:r>
            <a:r>
              <a:rPr lang="en-US" b="0" i="0" dirty="0">
                <a:solidFill>
                  <a:srgbClr val="333333"/>
                </a:solidFill>
                <a:effectLst/>
                <a:latin typeface="inherit"/>
              </a:rPr>
              <a:t>have no such data available and mixing with other drugs is not recommended.</a:t>
            </a:r>
            <a:endParaRPr lang="en-US" b="0" i="0" dirty="0">
              <a:solidFill>
                <a:srgbClr val="333333"/>
              </a:solidFill>
              <a:effectLst/>
              <a:latin typeface="Montserrat" panose="00000500000000000000" pitchFamily="2" charset="0"/>
            </a:endParaRPr>
          </a:p>
          <a:p>
            <a:endParaRPr lang="en-US" dirty="0"/>
          </a:p>
        </p:txBody>
      </p:sp>
    </p:spTree>
    <p:extLst>
      <p:ext uri="{BB962C8B-B14F-4D97-AF65-F5344CB8AC3E}">
        <p14:creationId xmlns:p14="http://schemas.microsoft.com/office/powerpoint/2010/main" val="322293836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8AAF25048CE164E8B8459F2C976ED68" ma:contentTypeVersion="5" ma:contentTypeDescription="Create a new document." ma:contentTypeScope="" ma:versionID="5f78e4a257840b1a2e4c6e4e155e8c0b">
  <xsd:schema xmlns:xsd="http://www.w3.org/2001/XMLSchema" xmlns:xs="http://www.w3.org/2001/XMLSchema" xmlns:p="http://schemas.microsoft.com/office/2006/metadata/properties" xmlns:ns3="8154bcaf-6517-4f36-a617-7ca442c4a7fe" targetNamespace="http://schemas.microsoft.com/office/2006/metadata/properties" ma:root="true" ma:fieldsID="41a58dd8db431c07e77169f2105c6b83" ns3:_="">
    <xsd:import namespace="8154bcaf-6517-4f36-a617-7ca442c4a7fe"/>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54bcaf-6517-4f36-a617-7ca442c4a7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B168235-D040-4D5D-AF1F-84F8A45554DE}">
  <ds:schemaRefs>
    <ds:schemaRef ds:uri="http://schemas.microsoft.com/sharepoint/v3/contenttype/forms"/>
  </ds:schemaRefs>
</ds:datastoreItem>
</file>

<file path=customXml/itemProps2.xml><?xml version="1.0" encoding="utf-8"?>
<ds:datastoreItem xmlns:ds="http://schemas.openxmlformats.org/officeDocument/2006/customXml" ds:itemID="{A8A5ADA4-61A9-4615-AB62-4504E07BCED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154bcaf-6517-4f36-a617-7ca442c4a7f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1CC933B-84F8-4934-8C4C-109BC1106345}">
  <ds:schemaRefs>
    <ds:schemaRef ds:uri="http://schemas.microsoft.com/office/2006/documentManagement/types"/>
    <ds:schemaRef ds:uri="http://www.w3.org/XML/1998/namespace"/>
    <ds:schemaRef ds:uri="http://purl.org/dc/elements/1.1/"/>
    <ds:schemaRef ds:uri="8154bcaf-6517-4f36-a617-7ca442c4a7fe"/>
    <ds:schemaRef ds:uri="http://schemas.microsoft.com/office/2006/metadata/properties"/>
    <ds:schemaRef ds:uri="http://purl.org/dc/terms/"/>
    <ds:schemaRef ds:uri="http://schemas.microsoft.com/office/infopath/2007/PartnerControls"/>
    <ds:schemaRef ds:uri="http://schemas.openxmlformats.org/package/2006/metadata/core-properties"/>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107</TotalTime>
  <Words>1147</Words>
  <Application>Microsoft Office PowerPoint</Application>
  <PresentationFormat>Widescreen</PresentationFormat>
  <Paragraphs>56</Paragraphs>
  <Slides>24</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24</vt:i4>
      </vt:variant>
    </vt:vector>
  </HeadingPairs>
  <TitlesOfParts>
    <vt:vector size="32" baseType="lpstr">
      <vt:lpstr>Andalus</vt:lpstr>
      <vt:lpstr>Arial</vt:lpstr>
      <vt:lpstr>Calibri</vt:lpstr>
      <vt:lpstr>Calibri Light</vt:lpstr>
      <vt:lpstr>Helvetica Neue</vt:lpstr>
      <vt:lpstr>inherit</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Esomeprazole </vt:lpstr>
      <vt:lpstr>PowerPoint Presentation</vt:lpstr>
      <vt:lpstr>Furosemide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MOHAMMED I ENAIA</dc:creator>
  <cp:lastModifiedBy>MOHAMMED I ENAIA</cp:lastModifiedBy>
  <cp:revision>2</cp:revision>
  <dcterms:created xsi:type="dcterms:W3CDTF">2024-02-10T07:59:28Z</dcterms:created>
  <dcterms:modified xsi:type="dcterms:W3CDTF">2024-02-10T09:51:00Z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0x010100C8AAF25048CE164E8B8459F2C976ED68</vt:lpwstr>
  </property>
</Properties>
</file>