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2" r:id="rId6"/>
    <p:sldId id="264" r:id="rId7"/>
    <p:sldId id="260" r:id="rId8"/>
    <p:sldId id="261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871" autoAdjust="0"/>
  </p:normalViewPr>
  <p:slideViewPr>
    <p:cSldViewPr showGuides="1">
      <p:cViewPr varScale="1">
        <p:scale>
          <a:sx n="62" d="100"/>
          <a:sy n="62" d="100"/>
        </p:scale>
        <p:origin x="75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C300C4-5E36-45ED-ADF8-1F7403E838A2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098F17-2D4F-4B87-9E5C-295E314E4F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866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 recent </a:t>
            </a:r>
            <a:r>
              <a:rPr lang="en-US" dirty="0" err="1" smtClean="0"/>
              <a:t>cochrane</a:t>
            </a:r>
            <a:r>
              <a:rPr lang="en-US" dirty="0" smtClean="0"/>
              <a:t> review by queen </a:t>
            </a:r>
            <a:r>
              <a:rPr lang="en-US" dirty="0" err="1" smtClean="0"/>
              <a:t>mary</a:t>
            </a:r>
            <a:r>
              <a:rPr lang="en-US" dirty="0" smtClean="0"/>
              <a:t> university </a:t>
            </a:r>
            <a:r>
              <a:rPr lang="en-US" dirty="0" err="1" smtClean="0"/>
              <a:t>london</a:t>
            </a:r>
            <a:r>
              <a:rPr lang="en-US" dirty="0" smtClean="0"/>
              <a:t> suggests that </a:t>
            </a:r>
            <a:r>
              <a:rPr lang="en-US" dirty="0" err="1" smtClean="0"/>
              <a:t>milld</a:t>
            </a:r>
            <a:r>
              <a:rPr lang="en-US" dirty="0" smtClean="0"/>
              <a:t> reduction in salt intake for 4 wks can result in a lower blood pressure for both hypertensive</a:t>
            </a:r>
            <a:r>
              <a:rPr lang="en-US" baseline="0" dirty="0" smtClean="0"/>
              <a:t> and non hypertensive individuals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98F17-2D4F-4B87-9E5C-295E314E4F5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637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Beta 2</a:t>
            </a:r>
            <a:r>
              <a:rPr lang="en-US" baseline="0" dirty="0" smtClean="0"/>
              <a:t> adrenergic receptors with the effect of adrenaline </a:t>
            </a:r>
            <a:r>
              <a:rPr lang="en-US" baseline="0" smtClean="0"/>
              <a:t>increase potassium </a:t>
            </a:r>
            <a:r>
              <a:rPr lang="en-US" baseline="0" dirty="0" smtClean="0"/>
              <a:t>uptake inside the cell via Na/K ATP dependent pumps</a:t>
            </a:r>
          </a:p>
          <a:p>
            <a:r>
              <a:rPr lang="en-US" baseline="0" dirty="0" smtClean="0"/>
              <a:t>Alpha adrenergic receptors with the effect of adrenaline increase potassium excretion outside the cell via calcium dependant potassium channels</a:t>
            </a:r>
          </a:p>
          <a:p>
            <a:r>
              <a:rPr lang="en-US" baseline="0" dirty="0" smtClean="0"/>
              <a:t>Antagonist means blocks, agonist means help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98F17-2D4F-4B87-9E5C-295E314E4F5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925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3F0C-1E1F-47D2-8701-3C7BEFA64AA2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B4FF1-066C-4B2D-8665-1AEEBAF27F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3F0C-1E1F-47D2-8701-3C7BEFA64AA2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B4FF1-066C-4B2D-8665-1AEEBAF27F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3F0C-1E1F-47D2-8701-3C7BEFA64AA2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B4FF1-066C-4B2D-8665-1AEEBAF27F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3F0C-1E1F-47D2-8701-3C7BEFA64AA2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B4FF1-066C-4B2D-8665-1AEEBAF27F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3F0C-1E1F-47D2-8701-3C7BEFA64AA2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B4FF1-066C-4B2D-8665-1AEEBAF27F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3F0C-1E1F-47D2-8701-3C7BEFA64AA2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B4FF1-066C-4B2D-8665-1AEEBAF27F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3F0C-1E1F-47D2-8701-3C7BEFA64AA2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B4FF1-066C-4B2D-8665-1AEEBAF27F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3F0C-1E1F-47D2-8701-3C7BEFA64AA2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B4FF1-066C-4B2D-8665-1AEEBAF27F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3F0C-1E1F-47D2-8701-3C7BEFA64AA2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B4FF1-066C-4B2D-8665-1AEEBAF27F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3F0C-1E1F-47D2-8701-3C7BEFA64AA2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B4FF1-066C-4B2D-8665-1AEEBAF27F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3F0C-1E1F-47D2-8701-3C7BEFA64AA2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B4FF1-066C-4B2D-8665-1AEEBAF27F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23F0C-1E1F-47D2-8701-3C7BEFA64AA2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B4FF1-066C-4B2D-8665-1AEEBAF27FA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Sodium </a:t>
            </a:r>
            <a:r>
              <a:rPr lang="en-US" smtClean="0"/>
              <a:t>and </a:t>
            </a:r>
            <a:r>
              <a:rPr lang="en-US" smtClean="0"/>
              <a:t>Potassium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NUTD 334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Sodium and </a:t>
            </a:r>
            <a:r>
              <a:rPr lang="en-US" dirty="0" err="1" smtClean="0"/>
              <a:t>Pottassium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Sodium is mainly added to food as salt</a:t>
            </a:r>
          </a:p>
          <a:p>
            <a:pPr lvl="1"/>
            <a:r>
              <a:rPr lang="en-US" dirty="0" smtClean="0"/>
              <a:t>40% of salt content is sodium</a:t>
            </a:r>
          </a:p>
          <a:p>
            <a:pPr lvl="1"/>
            <a:r>
              <a:rPr lang="en-US" dirty="0" smtClean="0"/>
              <a:t>Processed food contains most salt</a:t>
            </a:r>
          </a:p>
          <a:p>
            <a:pPr lvl="1"/>
            <a:r>
              <a:rPr lang="en-US" dirty="0" smtClean="0"/>
              <a:t>75% of daily sodium intake is from processing</a:t>
            </a:r>
          </a:p>
          <a:p>
            <a:pPr lvl="1"/>
            <a:r>
              <a:rPr lang="en-US" dirty="0" smtClean="0"/>
              <a:t>15% of sodium intake is from adding salt to food</a:t>
            </a:r>
          </a:p>
          <a:p>
            <a:pPr lvl="2"/>
            <a:r>
              <a:rPr lang="en-US" dirty="0" smtClean="0"/>
              <a:t>At the table or while cooking</a:t>
            </a:r>
          </a:p>
          <a:p>
            <a:pPr lvl="1"/>
            <a:r>
              <a:rPr lang="en-US" dirty="0" smtClean="0"/>
              <a:t>Global mean intake is 4 g of sodium per day (10 g of salt)</a:t>
            </a:r>
          </a:p>
          <a:p>
            <a:pPr lvl="1"/>
            <a:r>
              <a:rPr lang="en-US" dirty="0" smtClean="0"/>
              <a:t>WHO recommend 2 g of sodium (5 g of salt)</a:t>
            </a:r>
          </a:p>
          <a:p>
            <a:r>
              <a:rPr lang="en-US" dirty="0" smtClean="0"/>
              <a:t>Potassium </a:t>
            </a:r>
          </a:p>
          <a:p>
            <a:pPr lvl="1"/>
            <a:r>
              <a:rPr lang="en-US" dirty="0" smtClean="0"/>
              <a:t>In fruit, vegetables legumes, milk, grains, meat</a:t>
            </a:r>
          </a:p>
          <a:p>
            <a:pPr lvl="1"/>
            <a:r>
              <a:rPr lang="en-US" dirty="0" smtClean="0"/>
              <a:t>Processing reduces potassium content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Sodium and potassium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Sodium and potassium are cat ions</a:t>
            </a:r>
          </a:p>
          <a:p>
            <a:r>
              <a:rPr lang="en-US" dirty="0" smtClean="0"/>
              <a:t>Sodium outside the cell and potassium inside the cell</a:t>
            </a:r>
          </a:p>
          <a:p>
            <a:pPr lvl="1"/>
            <a:r>
              <a:rPr lang="en-US" dirty="0" smtClean="0"/>
              <a:t>The difference in charge is resting potential</a:t>
            </a:r>
          </a:p>
          <a:p>
            <a:pPr lvl="1"/>
            <a:r>
              <a:rPr lang="en-US" dirty="0" smtClean="0"/>
              <a:t>Outside the cell is slightly more positive</a:t>
            </a:r>
          </a:p>
          <a:p>
            <a:r>
              <a:rPr lang="en-US" dirty="0" smtClean="0"/>
              <a:t>Stimuli result in </a:t>
            </a:r>
            <a:r>
              <a:rPr lang="en-US" dirty="0" err="1" smtClean="0"/>
              <a:t>depolirzation</a:t>
            </a:r>
            <a:r>
              <a:rPr lang="en-US" dirty="0" smtClean="0"/>
              <a:t> 	</a:t>
            </a:r>
          </a:p>
          <a:p>
            <a:pPr lvl="1"/>
            <a:r>
              <a:rPr lang="en-US" dirty="0" smtClean="0"/>
              <a:t>Influx of </a:t>
            </a:r>
            <a:r>
              <a:rPr lang="en-US" dirty="0" err="1" smtClean="0"/>
              <a:t>sodiun</a:t>
            </a:r>
            <a:r>
              <a:rPr lang="en-US" dirty="0" smtClean="0"/>
              <a:t> inside the cell</a:t>
            </a:r>
          </a:p>
          <a:p>
            <a:pPr lvl="1"/>
            <a:r>
              <a:rPr lang="en-US" dirty="0" smtClean="0"/>
              <a:t>Efflux of potassium </a:t>
            </a:r>
          </a:p>
          <a:p>
            <a:pPr lvl="1"/>
            <a:r>
              <a:rPr lang="en-US" dirty="0" smtClean="0"/>
              <a:t>The process is action potential required for</a:t>
            </a:r>
          </a:p>
          <a:p>
            <a:pPr lvl="2"/>
            <a:r>
              <a:rPr lang="en-US" dirty="0" smtClean="0"/>
              <a:t>Muscle contraction</a:t>
            </a:r>
          </a:p>
          <a:p>
            <a:pPr lvl="2"/>
            <a:r>
              <a:rPr lang="en-US" dirty="0" smtClean="0"/>
              <a:t>Nerve function</a:t>
            </a:r>
          </a:p>
          <a:p>
            <a:pPr lvl="2"/>
            <a:r>
              <a:rPr lang="en-US" dirty="0" smtClean="0"/>
              <a:t>Heart function </a:t>
            </a:r>
          </a:p>
          <a:p>
            <a:pPr lvl="2"/>
            <a:r>
              <a:rPr lang="en-US" dirty="0" smtClean="0"/>
              <a:t>Hormone release</a:t>
            </a:r>
          </a:p>
          <a:p>
            <a:pPr lvl="1"/>
            <a:r>
              <a:rPr lang="en-US" dirty="0" smtClean="0"/>
              <a:t>once this process done Na/K ATP dependant pump take 2 K into the cell and pumps 3 Na outside the cell until the resting potential is achieved.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Fluid distribution and balance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Fluid balance</a:t>
            </a:r>
          </a:p>
          <a:p>
            <a:pPr lvl="1"/>
            <a:r>
              <a:rPr lang="en-US" dirty="0" smtClean="0"/>
              <a:t>1/3 fluid of the body is outside cells (extracellular)</a:t>
            </a:r>
          </a:p>
          <a:p>
            <a:pPr lvl="2"/>
            <a:r>
              <a:rPr lang="en-US" dirty="0" smtClean="0"/>
              <a:t>Interstitial fluid (between cells)</a:t>
            </a:r>
          </a:p>
          <a:p>
            <a:pPr lvl="2"/>
            <a:r>
              <a:rPr lang="en-US" dirty="0" smtClean="0"/>
              <a:t>In the blood</a:t>
            </a:r>
          </a:p>
          <a:p>
            <a:pPr lvl="1"/>
            <a:r>
              <a:rPr lang="en-US" dirty="0" smtClean="0"/>
              <a:t>2/3 fluid is inside cell (intracellular)</a:t>
            </a:r>
          </a:p>
          <a:p>
            <a:r>
              <a:rPr lang="en-US" dirty="0" smtClean="0"/>
              <a:t>Sodium and potassium play a role in guaranteeing equal distribution of fluid in cell compartments</a:t>
            </a:r>
          </a:p>
          <a:p>
            <a:r>
              <a:rPr lang="en-US" dirty="0" smtClean="0"/>
              <a:t>Change in sodium concentration in blood can lead to edema</a:t>
            </a:r>
          </a:p>
          <a:p>
            <a:r>
              <a:rPr lang="en-US" dirty="0" smtClean="0"/>
              <a:t>Urine sodium concentration is the best way to measure sodium intake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Sodium control</a:t>
            </a:r>
            <a:endParaRPr lang="en-US" dirty="0"/>
          </a:p>
        </p:txBody>
      </p:sp>
      <p:pic>
        <p:nvPicPr>
          <p:cNvPr id="4" name="Content Placeholder 3" descr="Renin-angiotensin-syste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78588" y="1600200"/>
            <a:ext cx="6786824" cy="4525963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to remember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what would happens in</a:t>
            </a:r>
          </a:p>
          <a:p>
            <a:pPr lvl="1"/>
            <a:r>
              <a:rPr lang="en-US" dirty="0" smtClean="0"/>
              <a:t>Hypoaldonesterism?</a:t>
            </a:r>
          </a:p>
          <a:p>
            <a:pPr lvl="1"/>
            <a:r>
              <a:rPr lang="en-US" dirty="0" smtClean="0"/>
              <a:t>Hyepraldoesterism?</a:t>
            </a:r>
          </a:p>
        </p:txBody>
      </p:sp>
      <p:pic>
        <p:nvPicPr>
          <p:cNvPr id="6" name="Picture 5" descr="aldosterone-Na-and-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0600" y="3276600"/>
            <a:ext cx="6547104" cy="278153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Sodium and 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Sodium the biggest suspect for high blood pressure</a:t>
            </a:r>
          </a:p>
          <a:p>
            <a:r>
              <a:rPr lang="en-US" dirty="0" smtClean="0"/>
              <a:t>2 grams of sodium intake per day is responsible for 1.65 million CVD death in 2010</a:t>
            </a:r>
          </a:p>
          <a:p>
            <a:r>
              <a:rPr lang="en-US" dirty="0" smtClean="0"/>
              <a:t>Reduction in salt intake to 3g per day can reduce annual CVD death by 44000</a:t>
            </a:r>
          </a:p>
          <a:p>
            <a:r>
              <a:rPr lang="en-US" dirty="0" smtClean="0"/>
              <a:t>Blood pressure also contributed to kidney diseases which further reduce life quality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Salt reduction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Salt reduction programs aim at </a:t>
            </a:r>
          </a:p>
          <a:p>
            <a:pPr lvl="1"/>
            <a:r>
              <a:rPr lang="en-US" dirty="0" smtClean="0"/>
              <a:t>Reducing salt in processed foods</a:t>
            </a:r>
          </a:p>
          <a:p>
            <a:pPr lvl="1"/>
            <a:r>
              <a:rPr lang="en-US" dirty="0" smtClean="0"/>
              <a:t>Find alternatives for salt such as potassium chloride</a:t>
            </a:r>
          </a:p>
          <a:p>
            <a:pPr lvl="1"/>
            <a:r>
              <a:rPr lang="en-US" dirty="0" smtClean="0"/>
              <a:t>Reduce dependence on salt by increasing the sue of spices and herbs 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Potassium highs and lows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Hyperkalemia</a:t>
            </a:r>
          </a:p>
          <a:p>
            <a:pPr lvl="1"/>
            <a:r>
              <a:rPr lang="en-US" dirty="0" smtClean="0"/>
              <a:t>Kidney diseases</a:t>
            </a:r>
          </a:p>
          <a:p>
            <a:pPr lvl="1"/>
            <a:r>
              <a:rPr lang="en-US" dirty="0" smtClean="0"/>
              <a:t>Cells lysis</a:t>
            </a:r>
          </a:p>
          <a:p>
            <a:pPr lvl="1"/>
            <a:r>
              <a:rPr lang="en-US" dirty="0" smtClean="0"/>
              <a:t>Acidosis</a:t>
            </a:r>
          </a:p>
          <a:p>
            <a:pPr lvl="1"/>
            <a:r>
              <a:rPr lang="en-US" dirty="0" smtClean="0"/>
              <a:t>Insulin deficiency</a:t>
            </a:r>
          </a:p>
          <a:p>
            <a:pPr lvl="1"/>
            <a:r>
              <a:rPr lang="en-US" dirty="0" smtClean="0"/>
              <a:t>Beta antagonists and alpha agonists</a:t>
            </a:r>
          </a:p>
          <a:p>
            <a:pPr lvl="1"/>
            <a:r>
              <a:rPr lang="en-US" dirty="0" smtClean="0"/>
              <a:t>Medical treatment</a:t>
            </a:r>
          </a:p>
          <a:p>
            <a:r>
              <a:rPr lang="en-US" dirty="0" smtClean="0"/>
              <a:t>Hypokalemia</a:t>
            </a:r>
          </a:p>
          <a:p>
            <a:pPr lvl="1"/>
            <a:r>
              <a:rPr lang="en-US" dirty="0" smtClean="0"/>
              <a:t>Beta agonists</a:t>
            </a:r>
          </a:p>
          <a:p>
            <a:pPr lvl="1"/>
            <a:r>
              <a:rPr lang="en-US" dirty="0" smtClean="0"/>
              <a:t>Insulin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410</Words>
  <Application>Microsoft Office PowerPoint</Application>
  <PresentationFormat>On-screen Show (4:3)</PresentationFormat>
  <Paragraphs>69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Sodium and Potassium</vt:lpstr>
      <vt:lpstr>Sodium and Pottassium </vt:lpstr>
      <vt:lpstr>Sodium and potassium function</vt:lpstr>
      <vt:lpstr>Fluid distribution and balance</vt:lpstr>
      <vt:lpstr>Sodium control</vt:lpstr>
      <vt:lpstr>Important to remember</vt:lpstr>
      <vt:lpstr>Sodium and health</vt:lpstr>
      <vt:lpstr>Salt reduction programs</vt:lpstr>
      <vt:lpstr>Potassium highs and lows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Sodium and Pottassium</dc:title>
  <dc:creator>HP User</dc:creator>
  <cp:lastModifiedBy>Mohanad M Kafri</cp:lastModifiedBy>
  <cp:revision>11</cp:revision>
  <dcterms:created xsi:type="dcterms:W3CDTF">2020-08-29T09:03:32Z</dcterms:created>
  <dcterms:modified xsi:type="dcterms:W3CDTF">2021-09-18T05:07:06Z</dcterms:modified>
</cp:coreProperties>
</file>