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3" r:id="rId1"/>
    <p:sldMasterId id="2147483741" r:id="rId2"/>
  </p:sldMasterIdLst>
  <p:notesMasterIdLst>
    <p:notesMasterId r:id="rId38"/>
  </p:notesMasterIdLst>
  <p:handoutMasterIdLst>
    <p:handoutMasterId r:id="rId39"/>
  </p:handoutMasterIdLst>
  <p:sldIdLst>
    <p:sldId id="325" r:id="rId3"/>
    <p:sldId id="326" r:id="rId4"/>
    <p:sldId id="265" r:id="rId5"/>
    <p:sldId id="412" r:id="rId6"/>
    <p:sldId id="470" r:id="rId7"/>
    <p:sldId id="500" r:id="rId8"/>
    <p:sldId id="501" r:id="rId9"/>
    <p:sldId id="471" r:id="rId10"/>
    <p:sldId id="472" r:id="rId11"/>
    <p:sldId id="473" r:id="rId12"/>
    <p:sldId id="474" r:id="rId13"/>
    <p:sldId id="475" r:id="rId14"/>
    <p:sldId id="476" r:id="rId15"/>
    <p:sldId id="478" r:id="rId16"/>
    <p:sldId id="480" r:id="rId17"/>
    <p:sldId id="481" r:id="rId18"/>
    <p:sldId id="479" r:id="rId19"/>
    <p:sldId id="483" r:id="rId20"/>
    <p:sldId id="477" r:id="rId21"/>
    <p:sldId id="482" r:id="rId22"/>
    <p:sldId id="485" r:id="rId23"/>
    <p:sldId id="486" r:id="rId24"/>
    <p:sldId id="502" r:id="rId25"/>
    <p:sldId id="487" r:id="rId26"/>
    <p:sldId id="488" r:id="rId27"/>
    <p:sldId id="489" r:id="rId28"/>
    <p:sldId id="490" r:id="rId29"/>
    <p:sldId id="491" r:id="rId30"/>
    <p:sldId id="492" r:id="rId31"/>
    <p:sldId id="493" r:id="rId32"/>
    <p:sldId id="499" r:id="rId33"/>
    <p:sldId id="495" r:id="rId34"/>
    <p:sldId id="497" r:id="rId35"/>
    <p:sldId id="496" r:id="rId36"/>
    <p:sldId id="387" r:id="rId37"/>
  </p:sldIdLst>
  <p:sldSz cx="8229600" cy="5943600"/>
  <p:notesSz cx="6858000" cy="9144000"/>
  <p:custDataLst>
    <p:tags r:id="rId41"/>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99CCFF"/>
    <a:srgbClr val="0033CC"/>
    <a:srgbClr val="00CC99"/>
    <a:srgbClr val="CCECFF"/>
    <a:srgbClr val="A6C9FC"/>
    <a:srgbClr val="66CCFF"/>
    <a:srgbClr val="0581CD"/>
    <a:srgbClr val="66A2FA"/>
    <a:srgbClr val="A3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1" autoAdjust="0"/>
    <p:restoredTop sz="97376" autoAdjust="0"/>
  </p:normalViewPr>
  <p:slideViewPr>
    <p:cSldViewPr snapToGrid="0">
      <p:cViewPr varScale="1">
        <p:scale>
          <a:sx n="132" d="100"/>
          <a:sy n="132" d="100"/>
        </p:scale>
        <p:origin x="-824" y="-96"/>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57" Type="http://schemas.microsoft.com/office/2015/10/relationships/revisionInfo" Target="revisionInfo.xml"/><Relationship Id="rId40" Type="http://schemas.openxmlformats.org/officeDocument/2006/relationships/printerSettings" Target="printerSettings/printerSettings1.bin"/><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1AB80-9E48-4187-9A85-A8C91C51C8EB}"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E242B00D-CD03-4BF6-816F-FA11AC63B786}">
      <dgm:prSet phldrT="[Text]" custT="1"/>
      <dgm:spPr/>
      <dgm:t>
        <a:bodyPr/>
        <a:lstStyle/>
        <a:p>
          <a:r>
            <a:rPr lang="en-US" sz="1400" dirty="0"/>
            <a:t>Not-for</a:t>
          </a:r>
          <a:r>
            <a:rPr lang="en-US" sz="1400" dirty="0" smtClean="0"/>
            <a:t>-Profit </a:t>
          </a:r>
          <a:r>
            <a:rPr lang="en-US" sz="1400" dirty="0"/>
            <a:t>(absence of ownership interests)</a:t>
          </a:r>
        </a:p>
      </dgm:t>
    </dgm:pt>
    <dgm:pt modelId="{105F2227-44A3-4B0C-86E9-D1CDB7F82880}" type="parTrans" cxnId="{DE662F55-34BA-4A6B-9AD0-6B64EB64215D}">
      <dgm:prSet/>
      <dgm:spPr/>
      <dgm:t>
        <a:bodyPr/>
        <a:lstStyle/>
        <a:p>
          <a:endParaRPr lang="en-US"/>
        </a:p>
      </dgm:t>
    </dgm:pt>
    <dgm:pt modelId="{D7AA8062-D191-436C-AB19-16D28498C732}" type="sibTrans" cxnId="{DE662F55-34BA-4A6B-9AD0-6B64EB64215D}">
      <dgm:prSet/>
      <dgm:spPr/>
      <dgm:t>
        <a:bodyPr/>
        <a:lstStyle/>
        <a:p>
          <a:endParaRPr lang="en-US"/>
        </a:p>
      </dgm:t>
    </dgm:pt>
    <dgm:pt modelId="{8AE8496F-9AD0-459E-A875-03940E608088}">
      <dgm:prSet phldrT="[Text]" custT="1"/>
      <dgm:spPr/>
      <dgm:t>
        <a:bodyPr/>
        <a:lstStyle/>
        <a:p>
          <a:r>
            <a:rPr lang="en-US" sz="1400" dirty="0"/>
            <a:t>Nongovernmental</a:t>
          </a:r>
          <a:endParaRPr lang="en-US" sz="1000" dirty="0"/>
        </a:p>
      </dgm:t>
    </dgm:pt>
    <dgm:pt modelId="{27666A76-2CB7-4FA0-9EF3-1BBDB3EC2D1B}" type="parTrans" cxnId="{5172D439-7CA4-4EFD-844A-ACED71C8EA04}">
      <dgm:prSet/>
      <dgm:spPr/>
      <dgm:t>
        <a:bodyPr/>
        <a:lstStyle/>
        <a:p>
          <a:endParaRPr lang="en-US"/>
        </a:p>
      </dgm:t>
    </dgm:pt>
    <dgm:pt modelId="{3719FE8C-BD92-4060-9514-AFDE035A3160}" type="sibTrans" cxnId="{5172D439-7CA4-4EFD-844A-ACED71C8EA04}">
      <dgm:prSet/>
      <dgm:spPr/>
      <dgm:t>
        <a:bodyPr/>
        <a:lstStyle/>
        <a:p>
          <a:endParaRPr lang="en-US"/>
        </a:p>
      </dgm:t>
    </dgm:pt>
    <dgm:pt modelId="{9CE371E6-C427-4989-B565-E855413AF11B}">
      <dgm:prSet phldrT="[Text]" custT="1"/>
      <dgm:spPr/>
      <dgm:t>
        <a:bodyPr/>
        <a:lstStyle/>
        <a:p>
          <a:r>
            <a:rPr lang="en-US" sz="1400" dirty="0"/>
            <a:t>Governmental</a:t>
          </a:r>
        </a:p>
      </dgm:t>
    </dgm:pt>
    <dgm:pt modelId="{54D01700-949A-4988-8C06-D0E051E433A1}" type="parTrans" cxnId="{6083BCD4-17FF-4290-873D-21494E374D6F}">
      <dgm:prSet/>
      <dgm:spPr/>
      <dgm:t>
        <a:bodyPr/>
        <a:lstStyle/>
        <a:p>
          <a:endParaRPr lang="en-US"/>
        </a:p>
      </dgm:t>
    </dgm:pt>
    <dgm:pt modelId="{34D01711-4B4E-4D9B-A99A-7692D910B56A}" type="sibTrans" cxnId="{6083BCD4-17FF-4290-873D-21494E374D6F}">
      <dgm:prSet/>
      <dgm:spPr/>
      <dgm:t>
        <a:bodyPr/>
        <a:lstStyle/>
        <a:p>
          <a:endParaRPr lang="en-US"/>
        </a:p>
      </dgm:t>
    </dgm:pt>
    <dgm:pt modelId="{253C23CB-9E8E-4B28-8B6E-0A2747386804}">
      <dgm:prSet phldrT="[Text]" custT="1"/>
      <dgm:spPr/>
      <dgm:t>
        <a:bodyPr/>
        <a:lstStyle/>
        <a:p>
          <a:r>
            <a:rPr lang="en-US" sz="1400" dirty="0"/>
            <a:t>Tax-exempt (e.g</a:t>
          </a:r>
          <a:r>
            <a:rPr lang="en-US" sz="1400" dirty="0" smtClean="0"/>
            <a:t>., </a:t>
          </a:r>
          <a:r>
            <a:rPr lang="en-US" sz="1400" dirty="0"/>
            <a:t>social welfare </a:t>
          </a:r>
          <a:r>
            <a:rPr lang="en-US" sz="1400" dirty="0" smtClean="0"/>
            <a:t>organizations; colleges; </a:t>
          </a:r>
          <a:r>
            <a:rPr lang="en-US" sz="1400" dirty="0"/>
            <a:t>charitable, religious, health care, scientific, </a:t>
          </a:r>
          <a:r>
            <a:rPr lang="en-US" sz="1400" dirty="0" smtClean="0"/>
            <a:t>literary, </a:t>
          </a:r>
          <a:r>
            <a:rPr lang="en-US" sz="1400" dirty="0"/>
            <a:t>and service organizations)</a:t>
          </a:r>
        </a:p>
      </dgm:t>
    </dgm:pt>
    <dgm:pt modelId="{4D6C888F-16B7-4515-874C-6CCBAA46B995}" type="parTrans" cxnId="{7864D7AA-0F4F-45C1-8964-091E2AEFE413}">
      <dgm:prSet/>
      <dgm:spPr/>
      <dgm:t>
        <a:bodyPr/>
        <a:lstStyle/>
        <a:p>
          <a:endParaRPr lang="en-US"/>
        </a:p>
      </dgm:t>
    </dgm:pt>
    <dgm:pt modelId="{E453CC64-8767-4EEC-9F44-C76C8D3E593E}" type="sibTrans" cxnId="{7864D7AA-0F4F-45C1-8964-091E2AEFE413}">
      <dgm:prSet/>
      <dgm:spPr/>
      <dgm:t>
        <a:bodyPr/>
        <a:lstStyle/>
        <a:p>
          <a:endParaRPr lang="en-US"/>
        </a:p>
      </dgm:t>
    </dgm:pt>
    <dgm:pt modelId="{0AF408A4-DA10-423E-8511-23AC8279CDF0}">
      <dgm:prSet phldrT="[Text]" custT="1"/>
      <dgm:spPr/>
      <dgm:t>
        <a:bodyPr/>
        <a:lstStyle/>
        <a:p>
          <a:r>
            <a:rPr lang="en-US" sz="1400" dirty="0"/>
            <a:t>Taxable (e.g</a:t>
          </a:r>
          <a:r>
            <a:rPr lang="en-US" sz="1400" dirty="0" smtClean="0"/>
            <a:t>., those </a:t>
          </a:r>
          <a:r>
            <a:rPr lang="en-US" sz="1400" dirty="0"/>
            <a:t>not meeting tax-exempt requirements)</a:t>
          </a:r>
        </a:p>
      </dgm:t>
    </dgm:pt>
    <dgm:pt modelId="{61C34655-D5A9-460D-8EBB-77346548C268}" type="parTrans" cxnId="{7CF3A641-CE8C-4A7D-98E4-2314B49C2B9B}">
      <dgm:prSet/>
      <dgm:spPr/>
      <dgm:t>
        <a:bodyPr/>
        <a:lstStyle/>
        <a:p>
          <a:endParaRPr lang="en-US"/>
        </a:p>
      </dgm:t>
    </dgm:pt>
    <dgm:pt modelId="{BF81B5D5-D140-494D-8B18-EBFDA81E19C1}" type="sibTrans" cxnId="{7CF3A641-CE8C-4A7D-98E4-2314B49C2B9B}">
      <dgm:prSet/>
      <dgm:spPr/>
      <dgm:t>
        <a:bodyPr/>
        <a:lstStyle/>
        <a:p>
          <a:endParaRPr lang="en-US"/>
        </a:p>
      </dgm:t>
    </dgm:pt>
    <dgm:pt modelId="{DAEBD219-36DB-4DD1-A05F-B1C71B8694AF}">
      <dgm:prSet phldrT="[Text]" custT="1"/>
      <dgm:spPr/>
      <dgm:t>
        <a:bodyPr/>
        <a:lstStyle/>
        <a:p>
          <a:r>
            <a:rPr lang="en-US" sz="1400" dirty="0"/>
            <a:t>General </a:t>
          </a:r>
          <a:r>
            <a:rPr lang="en-US" sz="1400" dirty="0" smtClean="0"/>
            <a:t>Purpose </a:t>
          </a:r>
          <a:r>
            <a:rPr lang="en-US" sz="1400" dirty="0"/>
            <a:t>(e.g</a:t>
          </a:r>
          <a:r>
            <a:rPr lang="en-US" sz="1400" dirty="0" smtClean="0"/>
            <a:t>., </a:t>
          </a:r>
          <a:r>
            <a:rPr lang="en-US" sz="1400" dirty="0"/>
            <a:t>states and cities)</a:t>
          </a:r>
        </a:p>
      </dgm:t>
    </dgm:pt>
    <dgm:pt modelId="{29C7E998-D24B-4CDA-8CFB-9C24F480963F}" type="parTrans" cxnId="{40B5D937-7BA5-4B8D-8F19-CB2ECB6B4052}">
      <dgm:prSet/>
      <dgm:spPr/>
      <dgm:t>
        <a:bodyPr/>
        <a:lstStyle/>
        <a:p>
          <a:endParaRPr lang="en-US"/>
        </a:p>
      </dgm:t>
    </dgm:pt>
    <dgm:pt modelId="{607E3C57-503D-40D9-A51F-26C8CECC3A19}" type="sibTrans" cxnId="{40B5D937-7BA5-4B8D-8F19-CB2ECB6B4052}">
      <dgm:prSet/>
      <dgm:spPr/>
      <dgm:t>
        <a:bodyPr/>
        <a:lstStyle/>
        <a:p>
          <a:endParaRPr lang="en-US"/>
        </a:p>
      </dgm:t>
    </dgm:pt>
    <dgm:pt modelId="{474BA967-2A4E-4E86-9924-3EF4416E3AF9}">
      <dgm:prSet phldrT="[Text]" custT="1"/>
      <dgm:spPr/>
      <dgm:t>
        <a:bodyPr/>
        <a:lstStyle/>
        <a:p>
          <a:r>
            <a:rPr lang="en-US" sz="1400" dirty="0"/>
            <a:t>Special </a:t>
          </a:r>
          <a:r>
            <a:rPr lang="en-US" sz="1400" dirty="0" smtClean="0"/>
            <a:t>Purpose </a:t>
          </a:r>
          <a:r>
            <a:rPr lang="en-US" sz="1400" dirty="0"/>
            <a:t>(e.g</a:t>
          </a:r>
          <a:r>
            <a:rPr lang="en-US" sz="1400" dirty="0" smtClean="0"/>
            <a:t>., </a:t>
          </a:r>
          <a:r>
            <a:rPr lang="en-US" sz="1400" dirty="0"/>
            <a:t>colleges and hospitals)</a:t>
          </a:r>
        </a:p>
      </dgm:t>
    </dgm:pt>
    <dgm:pt modelId="{219D27C4-1FC2-4D20-981B-10DEB5FCBD46}" type="parTrans" cxnId="{E7504281-38D1-4B0C-B4F4-8D6B69F53D68}">
      <dgm:prSet/>
      <dgm:spPr/>
      <dgm:t>
        <a:bodyPr/>
        <a:lstStyle/>
        <a:p>
          <a:endParaRPr lang="en-US"/>
        </a:p>
      </dgm:t>
    </dgm:pt>
    <dgm:pt modelId="{DF61D494-7FEC-4DD5-93A8-16C7C0841053}" type="sibTrans" cxnId="{E7504281-38D1-4B0C-B4F4-8D6B69F53D68}">
      <dgm:prSet/>
      <dgm:spPr/>
      <dgm:t>
        <a:bodyPr/>
        <a:lstStyle/>
        <a:p>
          <a:endParaRPr lang="en-US"/>
        </a:p>
      </dgm:t>
    </dgm:pt>
    <dgm:pt modelId="{A703E8FA-3513-4244-8E79-0550BECDFF69}" type="pres">
      <dgm:prSet presAssocID="{4711AB80-9E48-4187-9A85-A8C91C51C8EB}" presName="hierChild1" presStyleCnt="0">
        <dgm:presLayoutVars>
          <dgm:chPref val="1"/>
          <dgm:dir/>
          <dgm:animOne val="branch"/>
          <dgm:animLvl val="lvl"/>
          <dgm:resizeHandles/>
        </dgm:presLayoutVars>
      </dgm:prSet>
      <dgm:spPr/>
      <dgm:t>
        <a:bodyPr/>
        <a:lstStyle/>
        <a:p>
          <a:endParaRPr lang="en-US"/>
        </a:p>
      </dgm:t>
    </dgm:pt>
    <dgm:pt modelId="{B61362B8-0AE1-4FF4-94F9-4BF62140FD29}" type="pres">
      <dgm:prSet presAssocID="{E242B00D-CD03-4BF6-816F-FA11AC63B786}" presName="hierRoot1" presStyleCnt="0"/>
      <dgm:spPr/>
    </dgm:pt>
    <dgm:pt modelId="{D6E67DF1-7F2C-447A-830D-320EDCD68DC2}" type="pres">
      <dgm:prSet presAssocID="{E242B00D-CD03-4BF6-816F-FA11AC63B786}" presName="composite" presStyleCnt="0"/>
      <dgm:spPr/>
    </dgm:pt>
    <dgm:pt modelId="{B821ED18-F05D-40A5-A4A9-630E1BF550E1}" type="pres">
      <dgm:prSet presAssocID="{E242B00D-CD03-4BF6-816F-FA11AC63B786}" presName="background" presStyleLbl="node0" presStyleIdx="0" presStyleCnt="1"/>
      <dgm:spPr/>
    </dgm:pt>
    <dgm:pt modelId="{66440436-C43E-4271-8426-07BFD31F6BF9}" type="pres">
      <dgm:prSet presAssocID="{E242B00D-CD03-4BF6-816F-FA11AC63B786}" presName="text" presStyleLbl="fgAcc0" presStyleIdx="0" presStyleCnt="1" custScaleX="136061" custScaleY="66469">
        <dgm:presLayoutVars>
          <dgm:chPref val="3"/>
        </dgm:presLayoutVars>
      </dgm:prSet>
      <dgm:spPr/>
      <dgm:t>
        <a:bodyPr/>
        <a:lstStyle/>
        <a:p>
          <a:endParaRPr lang="en-US"/>
        </a:p>
      </dgm:t>
    </dgm:pt>
    <dgm:pt modelId="{8F3469A5-42B6-4292-9C7C-DDFA71E3C35F}" type="pres">
      <dgm:prSet presAssocID="{E242B00D-CD03-4BF6-816F-FA11AC63B786}" presName="hierChild2" presStyleCnt="0"/>
      <dgm:spPr/>
    </dgm:pt>
    <dgm:pt modelId="{3FC7D975-01EE-4EAD-B919-478921A8D0E7}" type="pres">
      <dgm:prSet presAssocID="{27666A76-2CB7-4FA0-9EF3-1BBDB3EC2D1B}" presName="Name10" presStyleLbl="parChTrans1D2" presStyleIdx="0" presStyleCnt="2"/>
      <dgm:spPr/>
      <dgm:t>
        <a:bodyPr/>
        <a:lstStyle/>
        <a:p>
          <a:endParaRPr lang="en-US"/>
        </a:p>
      </dgm:t>
    </dgm:pt>
    <dgm:pt modelId="{AC0C1F7F-6813-455D-89A0-453F5C25CA21}" type="pres">
      <dgm:prSet presAssocID="{8AE8496F-9AD0-459E-A875-03940E608088}" presName="hierRoot2" presStyleCnt="0"/>
      <dgm:spPr/>
    </dgm:pt>
    <dgm:pt modelId="{416F155C-7083-46ED-8327-8E9AD8B9517D}" type="pres">
      <dgm:prSet presAssocID="{8AE8496F-9AD0-459E-A875-03940E608088}" presName="composite2" presStyleCnt="0"/>
      <dgm:spPr/>
    </dgm:pt>
    <dgm:pt modelId="{693FE718-A765-4CCC-BEBA-59E088AE79B1}" type="pres">
      <dgm:prSet presAssocID="{8AE8496F-9AD0-459E-A875-03940E608088}" presName="background2" presStyleLbl="node2" presStyleIdx="0" presStyleCnt="2"/>
      <dgm:spPr/>
    </dgm:pt>
    <dgm:pt modelId="{FB342E71-64F1-43E2-BF7D-9FF1C221D604}" type="pres">
      <dgm:prSet presAssocID="{8AE8496F-9AD0-459E-A875-03940E608088}" presName="text2" presStyleLbl="fgAcc2" presStyleIdx="0" presStyleCnt="2" custScaleX="118101" custScaleY="62676">
        <dgm:presLayoutVars>
          <dgm:chPref val="3"/>
        </dgm:presLayoutVars>
      </dgm:prSet>
      <dgm:spPr/>
      <dgm:t>
        <a:bodyPr/>
        <a:lstStyle/>
        <a:p>
          <a:endParaRPr lang="en-US"/>
        </a:p>
      </dgm:t>
    </dgm:pt>
    <dgm:pt modelId="{C480A477-737D-48D9-84D5-E0E3CB0AB628}" type="pres">
      <dgm:prSet presAssocID="{8AE8496F-9AD0-459E-A875-03940E608088}" presName="hierChild3" presStyleCnt="0"/>
      <dgm:spPr/>
    </dgm:pt>
    <dgm:pt modelId="{350786D5-D684-4650-9160-1D1A5ECC92C1}" type="pres">
      <dgm:prSet presAssocID="{61C34655-D5A9-460D-8EBB-77346548C268}" presName="Name17" presStyleLbl="parChTrans1D3" presStyleIdx="0" presStyleCnt="4"/>
      <dgm:spPr/>
      <dgm:t>
        <a:bodyPr/>
        <a:lstStyle/>
        <a:p>
          <a:endParaRPr lang="en-US"/>
        </a:p>
      </dgm:t>
    </dgm:pt>
    <dgm:pt modelId="{BE7456E5-4585-462A-ACA2-9B5721E1ECA8}" type="pres">
      <dgm:prSet presAssocID="{0AF408A4-DA10-423E-8511-23AC8279CDF0}" presName="hierRoot3" presStyleCnt="0"/>
      <dgm:spPr/>
    </dgm:pt>
    <dgm:pt modelId="{1DF070C5-FA7A-42E3-93CC-90BC6CEA4404}" type="pres">
      <dgm:prSet presAssocID="{0AF408A4-DA10-423E-8511-23AC8279CDF0}" presName="composite3" presStyleCnt="0"/>
      <dgm:spPr/>
    </dgm:pt>
    <dgm:pt modelId="{B252ED85-8DA3-4C8D-AF40-032543C11232}" type="pres">
      <dgm:prSet presAssocID="{0AF408A4-DA10-423E-8511-23AC8279CDF0}" presName="background3" presStyleLbl="node3" presStyleIdx="0" presStyleCnt="4"/>
      <dgm:spPr/>
    </dgm:pt>
    <dgm:pt modelId="{FB68444B-E266-44B0-A59C-2B26585C5B4D}" type="pres">
      <dgm:prSet presAssocID="{0AF408A4-DA10-423E-8511-23AC8279CDF0}" presName="text3" presStyleLbl="fgAcc3" presStyleIdx="0" presStyleCnt="4" custScaleX="106972" custScaleY="115393">
        <dgm:presLayoutVars>
          <dgm:chPref val="3"/>
        </dgm:presLayoutVars>
      </dgm:prSet>
      <dgm:spPr/>
      <dgm:t>
        <a:bodyPr/>
        <a:lstStyle/>
        <a:p>
          <a:endParaRPr lang="en-US"/>
        </a:p>
      </dgm:t>
    </dgm:pt>
    <dgm:pt modelId="{79B29307-901F-4FCB-9E2B-477DE63119E4}" type="pres">
      <dgm:prSet presAssocID="{0AF408A4-DA10-423E-8511-23AC8279CDF0}" presName="hierChild4" presStyleCnt="0"/>
      <dgm:spPr/>
    </dgm:pt>
    <dgm:pt modelId="{4E9380FE-4669-4EC7-8FD3-3FD369FE5CEA}" type="pres">
      <dgm:prSet presAssocID="{4D6C888F-16B7-4515-874C-6CCBAA46B995}" presName="Name17" presStyleLbl="parChTrans1D3" presStyleIdx="1" presStyleCnt="4"/>
      <dgm:spPr/>
      <dgm:t>
        <a:bodyPr/>
        <a:lstStyle/>
        <a:p>
          <a:endParaRPr lang="en-US"/>
        </a:p>
      </dgm:t>
    </dgm:pt>
    <dgm:pt modelId="{25EDDA9C-B930-4C12-8826-77323880BB15}" type="pres">
      <dgm:prSet presAssocID="{253C23CB-9E8E-4B28-8B6E-0A2747386804}" presName="hierRoot3" presStyleCnt="0"/>
      <dgm:spPr/>
    </dgm:pt>
    <dgm:pt modelId="{584B2B38-5973-4393-8640-98A0E54C605E}" type="pres">
      <dgm:prSet presAssocID="{253C23CB-9E8E-4B28-8B6E-0A2747386804}" presName="composite3" presStyleCnt="0"/>
      <dgm:spPr/>
    </dgm:pt>
    <dgm:pt modelId="{EA48AAB7-C85A-48DC-BAF7-1E9902F75A1D}" type="pres">
      <dgm:prSet presAssocID="{253C23CB-9E8E-4B28-8B6E-0A2747386804}" presName="background3" presStyleLbl="node3" presStyleIdx="1" presStyleCnt="4"/>
      <dgm:spPr/>
    </dgm:pt>
    <dgm:pt modelId="{94BE389D-85CF-4601-9F73-230478CC5761}" type="pres">
      <dgm:prSet presAssocID="{253C23CB-9E8E-4B28-8B6E-0A2747386804}" presName="text3" presStyleLbl="fgAcc3" presStyleIdx="1" presStyleCnt="4" custScaleX="113594" custScaleY="256208">
        <dgm:presLayoutVars>
          <dgm:chPref val="3"/>
        </dgm:presLayoutVars>
      </dgm:prSet>
      <dgm:spPr/>
      <dgm:t>
        <a:bodyPr/>
        <a:lstStyle/>
        <a:p>
          <a:endParaRPr lang="en-US"/>
        </a:p>
      </dgm:t>
    </dgm:pt>
    <dgm:pt modelId="{7AA0C2F2-41D3-4BDF-9ECA-FA5433A7B9CA}" type="pres">
      <dgm:prSet presAssocID="{253C23CB-9E8E-4B28-8B6E-0A2747386804}" presName="hierChild4" presStyleCnt="0"/>
      <dgm:spPr/>
    </dgm:pt>
    <dgm:pt modelId="{090F62CE-56D8-4316-ADBB-01372F37FC00}" type="pres">
      <dgm:prSet presAssocID="{54D01700-949A-4988-8C06-D0E051E433A1}" presName="Name10" presStyleLbl="parChTrans1D2" presStyleIdx="1" presStyleCnt="2"/>
      <dgm:spPr/>
      <dgm:t>
        <a:bodyPr/>
        <a:lstStyle/>
        <a:p>
          <a:endParaRPr lang="en-US"/>
        </a:p>
      </dgm:t>
    </dgm:pt>
    <dgm:pt modelId="{BACF474C-7F67-4163-B5DA-476C4985A051}" type="pres">
      <dgm:prSet presAssocID="{9CE371E6-C427-4989-B565-E855413AF11B}" presName="hierRoot2" presStyleCnt="0"/>
      <dgm:spPr/>
    </dgm:pt>
    <dgm:pt modelId="{EE4BAA9B-F742-4C55-82C7-D36FFCD997B4}" type="pres">
      <dgm:prSet presAssocID="{9CE371E6-C427-4989-B565-E855413AF11B}" presName="composite2" presStyleCnt="0"/>
      <dgm:spPr/>
    </dgm:pt>
    <dgm:pt modelId="{A4A17FB7-2E43-480E-8073-BDB97B35FD6F}" type="pres">
      <dgm:prSet presAssocID="{9CE371E6-C427-4989-B565-E855413AF11B}" presName="background2" presStyleLbl="node2" presStyleIdx="1" presStyleCnt="2"/>
      <dgm:spPr/>
    </dgm:pt>
    <dgm:pt modelId="{4EF3D000-DF87-4E09-9A4F-6B6B7F0D6B30}" type="pres">
      <dgm:prSet presAssocID="{9CE371E6-C427-4989-B565-E855413AF11B}" presName="text2" presStyleLbl="fgAcc2" presStyleIdx="1" presStyleCnt="2" custScaleY="60718">
        <dgm:presLayoutVars>
          <dgm:chPref val="3"/>
        </dgm:presLayoutVars>
      </dgm:prSet>
      <dgm:spPr/>
      <dgm:t>
        <a:bodyPr/>
        <a:lstStyle/>
        <a:p>
          <a:endParaRPr lang="en-US"/>
        </a:p>
      </dgm:t>
    </dgm:pt>
    <dgm:pt modelId="{AECD8A61-D877-40FE-A535-4F7E3051B4CD}" type="pres">
      <dgm:prSet presAssocID="{9CE371E6-C427-4989-B565-E855413AF11B}" presName="hierChild3" presStyleCnt="0"/>
      <dgm:spPr/>
    </dgm:pt>
    <dgm:pt modelId="{29D9F5BE-2B71-4C63-9576-1309852C056C}" type="pres">
      <dgm:prSet presAssocID="{29C7E998-D24B-4CDA-8CFB-9C24F480963F}" presName="Name17" presStyleLbl="parChTrans1D3" presStyleIdx="2" presStyleCnt="4"/>
      <dgm:spPr/>
      <dgm:t>
        <a:bodyPr/>
        <a:lstStyle/>
        <a:p>
          <a:endParaRPr lang="en-US"/>
        </a:p>
      </dgm:t>
    </dgm:pt>
    <dgm:pt modelId="{C4903784-BAD8-4A53-9288-DACFEF307453}" type="pres">
      <dgm:prSet presAssocID="{DAEBD219-36DB-4DD1-A05F-B1C71B8694AF}" presName="hierRoot3" presStyleCnt="0"/>
      <dgm:spPr/>
    </dgm:pt>
    <dgm:pt modelId="{E59E6B32-E0A7-4DDF-BAE0-12006390BD35}" type="pres">
      <dgm:prSet presAssocID="{DAEBD219-36DB-4DD1-A05F-B1C71B8694AF}" presName="composite3" presStyleCnt="0"/>
      <dgm:spPr/>
    </dgm:pt>
    <dgm:pt modelId="{D0649C2C-9D33-4570-9DDD-1ABE09B02179}" type="pres">
      <dgm:prSet presAssocID="{DAEBD219-36DB-4DD1-A05F-B1C71B8694AF}" presName="background3" presStyleLbl="node3" presStyleIdx="2" presStyleCnt="4"/>
      <dgm:spPr/>
    </dgm:pt>
    <dgm:pt modelId="{EB2DA4B3-B8E5-49C2-9E0C-92E97331351E}" type="pres">
      <dgm:prSet presAssocID="{DAEBD219-36DB-4DD1-A05F-B1C71B8694AF}" presName="text3" presStyleLbl="fgAcc3" presStyleIdx="2" presStyleCnt="4">
        <dgm:presLayoutVars>
          <dgm:chPref val="3"/>
        </dgm:presLayoutVars>
      </dgm:prSet>
      <dgm:spPr/>
      <dgm:t>
        <a:bodyPr/>
        <a:lstStyle/>
        <a:p>
          <a:endParaRPr lang="en-US"/>
        </a:p>
      </dgm:t>
    </dgm:pt>
    <dgm:pt modelId="{BDCE61BA-0FCC-408F-BD18-920112D3B9B6}" type="pres">
      <dgm:prSet presAssocID="{DAEBD219-36DB-4DD1-A05F-B1C71B8694AF}" presName="hierChild4" presStyleCnt="0"/>
      <dgm:spPr/>
    </dgm:pt>
    <dgm:pt modelId="{F4FCCF4B-BAF4-4598-9D91-95F42522A366}" type="pres">
      <dgm:prSet presAssocID="{219D27C4-1FC2-4D20-981B-10DEB5FCBD46}" presName="Name17" presStyleLbl="parChTrans1D3" presStyleIdx="3" presStyleCnt="4"/>
      <dgm:spPr/>
      <dgm:t>
        <a:bodyPr/>
        <a:lstStyle/>
        <a:p>
          <a:endParaRPr lang="en-US"/>
        </a:p>
      </dgm:t>
    </dgm:pt>
    <dgm:pt modelId="{DEBB7E44-35BF-47DC-AC51-CCB910BD2765}" type="pres">
      <dgm:prSet presAssocID="{474BA967-2A4E-4E86-9924-3EF4416E3AF9}" presName="hierRoot3" presStyleCnt="0"/>
      <dgm:spPr/>
    </dgm:pt>
    <dgm:pt modelId="{F65D9E4F-79CC-4B76-96C2-4278EDEA60EA}" type="pres">
      <dgm:prSet presAssocID="{474BA967-2A4E-4E86-9924-3EF4416E3AF9}" presName="composite3" presStyleCnt="0"/>
      <dgm:spPr/>
    </dgm:pt>
    <dgm:pt modelId="{5D21F1BF-5618-49AD-A89A-62DBCFEBBE52}" type="pres">
      <dgm:prSet presAssocID="{474BA967-2A4E-4E86-9924-3EF4416E3AF9}" presName="background3" presStyleLbl="node3" presStyleIdx="3" presStyleCnt="4"/>
      <dgm:spPr/>
    </dgm:pt>
    <dgm:pt modelId="{65EED4CF-E3E9-4461-BF26-CA33FAE03902}" type="pres">
      <dgm:prSet presAssocID="{474BA967-2A4E-4E86-9924-3EF4416E3AF9}" presName="text3" presStyleLbl="fgAcc3" presStyleIdx="3" presStyleCnt="4">
        <dgm:presLayoutVars>
          <dgm:chPref val="3"/>
        </dgm:presLayoutVars>
      </dgm:prSet>
      <dgm:spPr/>
      <dgm:t>
        <a:bodyPr/>
        <a:lstStyle/>
        <a:p>
          <a:endParaRPr lang="en-US"/>
        </a:p>
      </dgm:t>
    </dgm:pt>
    <dgm:pt modelId="{51E41A23-2447-4B6E-8297-5DEC0A4078C7}" type="pres">
      <dgm:prSet presAssocID="{474BA967-2A4E-4E86-9924-3EF4416E3AF9}" presName="hierChild4" presStyleCnt="0"/>
      <dgm:spPr/>
    </dgm:pt>
  </dgm:ptLst>
  <dgm:cxnLst>
    <dgm:cxn modelId="{7CF3A641-CE8C-4A7D-98E4-2314B49C2B9B}" srcId="{8AE8496F-9AD0-459E-A875-03940E608088}" destId="{0AF408A4-DA10-423E-8511-23AC8279CDF0}" srcOrd="0" destOrd="0" parTransId="{61C34655-D5A9-460D-8EBB-77346548C268}" sibTransId="{BF81B5D5-D140-494D-8B18-EBFDA81E19C1}"/>
    <dgm:cxn modelId="{F406740F-7249-43F4-AB67-1A6F9D21578E}" type="presOf" srcId="{0AF408A4-DA10-423E-8511-23AC8279CDF0}" destId="{FB68444B-E266-44B0-A59C-2B26585C5B4D}" srcOrd="0" destOrd="0" presId="urn:microsoft.com/office/officeart/2005/8/layout/hierarchy1"/>
    <dgm:cxn modelId="{40B5D937-7BA5-4B8D-8F19-CB2ECB6B4052}" srcId="{9CE371E6-C427-4989-B565-E855413AF11B}" destId="{DAEBD219-36DB-4DD1-A05F-B1C71B8694AF}" srcOrd="0" destOrd="0" parTransId="{29C7E998-D24B-4CDA-8CFB-9C24F480963F}" sibTransId="{607E3C57-503D-40D9-A51F-26C8CECC3A19}"/>
    <dgm:cxn modelId="{5172D439-7CA4-4EFD-844A-ACED71C8EA04}" srcId="{E242B00D-CD03-4BF6-816F-FA11AC63B786}" destId="{8AE8496F-9AD0-459E-A875-03940E608088}" srcOrd="0" destOrd="0" parTransId="{27666A76-2CB7-4FA0-9EF3-1BBDB3EC2D1B}" sibTransId="{3719FE8C-BD92-4060-9514-AFDE035A3160}"/>
    <dgm:cxn modelId="{D05EE6D6-8E8F-41D8-BDA8-AB65ADFD57F8}" type="presOf" srcId="{219D27C4-1FC2-4D20-981B-10DEB5FCBD46}" destId="{F4FCCF4B-BAF4-4598-9D91-95F42522A366}" srcOrd="0" destOrd="0" presId="urn:microsoft.com/office/officeart/2005/8/layout/hierarchy1"/>
    <dgm:cxn modelId="{E9F7EF7A-3544-49CD-88BE-C52C5C9A97FB}" type="presOf" srcId="{4711AB80-9E48-4187-9A85-A8C91C51C8EB}" destId="{A703E8FA-3513-4244-8E79-0550BECDFF69}" srcOrd="0" destOrd="0" presId="urn:microsoft.com/office/officeart/2005/8/layout/hierarchy1"/>
    <dgm:cxn modelId="{DE662F55-34BA-4A6B-9AD0-6B64EB64215D}" srcId="{4711AB80-9E48-4187-9A85-A8C91C51C8EB}" destId="{E242B00D-CD03-4BF6-816F-FA11AC63B786}" srcOrd="0" destOrd="0" parTransId="{105F2227-44A3-4B0C-86E9-D1CDB7F82880}" sibTransId="{D7AA8062-D191-436C-AB19-16D28498C732}"/>
    <dgm:cxn modelId="{59D5B3E9-CA68-4DDB-8E8A-89F77DE11E87}" type="presOf" srcId="{54D01700-949A-4988-8C06-D0E051E433A1}" destId="{090F62CE-56D8-4316-ADBB-01372F37FC00}" srcOrd="0" destOrd="0" presId="urn:microsoft.com/office/officeart/2005/8/layout/hierarchy1"/>
    <dgm:cxn modelId="{5FC444ED-1B86-4AAC-B71C-67E4646BC076}" type="presOf" srcId="{DAEBD219-36DB-4DD1-A05F-B1C71B8694AF}" destId="{EB2DA4B3-B8E5-49C2-9E0C-92E97331351E}" srcOrd="0" destOrd="0" presId="urn:microsoft.com/office/officeart/2005/8/layout/hierarchy1"/>
    <dgm:cxn modelId="{7072DA4F-8BE6-4F43-9A08-30891E33A6C7}" type="presOf" srcId="{27666A76-2CB7-4FA0-9EF3-1BBDB3EC2D1B}" destId="{3FC7D975-01EE-4EAD-B919-478921A8D0E7}" srcOrd="0" destOrd="0" presId="urn:microsoft.com/office/officeart/2005/8/layout/hierarchy1"/>
    <dgm:cxn modelId="{B68BBB78-7C0C-4800-A9D4-527068A551E5}" type="presOf" srcId="{E242B00D-CD03-4BF6-816F-FA11AC63B786}" destId="{66440436-C43E-4271-8426-07BFD31F6BF9}" srcOrd="0" destOrd="0" presId="urn:microsoft.com/office/officeart/2005/8/layout/hierarchy1"/>
    <dgm:cxn modelId="{9FC023A9-F977-46FA-8933-8E9ED9AFC6B5}" type="presOf" srcId="{253C23CB-9E8E-4B28-8B6E-0A2747386804}" destId="{94BE389D-85CF-4601-9F73-230478CC5761}" srcOrd="0" destOrd="0" presId="urn:microsoft.com/office/officeart/2005/8/layout/hierarchy1"/>
    <dgm:cxn modelId="{93DD280B-9A01-455D-A1D1-0CF97EE3BD1B}" type="presOf" srcId="{9CE371E6-C427-4989-B565-E855413AF11B}" destId="{4EF3D000-DF87-4E09-9A4F-6B6B7F0D6B30}" srcOrd="0" destOrd="0" presId="urn:microsoft.com/office/officeart/2005/8/layout/hierarchy1"/>
    <dgm:cxn modelId="{6083BCD4-17FF-4290-873D-21494E374D6F}" srcId="{E242B00D-CD03-4BF6-816F-FA11AC63B786}" destId="{9CE371E6-C427-4989-B565-E855413AF11B}" srcOrd="1" destOrd="0" parTransId="{54D01700-949A-4988-8C06-D0E051E433A1}" sibTransId="{34D01711-4B4E-4D9B-A99A-7692D910B56A}"/>
    <dgm:cxn modelId="{E69BD2E5-8703-4328-9B11-6C56314F21AC}" type="presOf" srcId="{474BA967-2A4E-4E86-9924-3EF4416E3AF9}" destId="{65EED4CF-E3E9-4461-BF26-CA33FAE03902}" srcOrd="0" destOrd="0" presId="urn:microsoft.com/office/officeart/2005/8/layout/hierarchy1"/>
    <dgm:cxn modelId="{FE2B9C92-7175-47F9-8840-4B5A481F9D7F}" type="presOf" srcId="{4D6C888F-16B7-4515-874C-6CCBAA46B995}" destId="{4E9380FE-4669-4EC7-8FD3-3FD369FE5CEA}" srcOrd="0" destOrd="0" presId="urn:microsoft.com/office/officeart/2005/8/layout/hierarchy1"/>
    <dgm:cxn modelId="{7864D7AA-0F4F-45C1-8964-091E2AEFE413}" srcId="{8AE8496F-9AD0-459E-A875-03940E608088}" destId="{253C23CB-9E8E-4B28-8B6E-0A2747386804}" srcOrd="1" destOrd="0" parTransId="{4D6C888F-16B7-4515-874C-6CCBAA46B995}" sibTransId="{E453CC64-8767-4EEC-9F44-C76C8D3E593E}"/>
    <dgm:cxn modelId="{E7504281-38D1-4B0C-B4F4-8D6B69F53D68}" srcId="{9CE371E6-C427-4989-B565-E855413AF11B}" destId="{474BA967-2A4E-4E86-9924-3EF4416E3AF9}" srcOrd="1" destOrd="0" parTransId="{219D27C4-1FC2-4D20-981B-10DEB5FCBD46}" sibTransId="{DF61D494-7FEC-4DD5-93A8-16C7C0841053}"/>
    <dgm:cxn modelId="{FB72988C-C1A7-4BE0-B50E-5E4E445CB147}" type="presOf" srcId="{29C7E998-D24B-4CDA-8CFB-9C24F480963F}" destId="{29D9F5BE-2B71-4C63-9576-1309852C056C}" srcOrd="0" destOrd="0" presId="urn:microsoft.com/office/officeart/2005/8/layout/hierarchy1"/>
    <dgm:cxn modelId="{C13CE3E8-1E6E-470E-BF54-735C9A69825D}" type="presOf" srcId="{61C34655-D5A9-460D-8EBB-77346548C268}" destId="{350786D5-D684-4650-9160-1D1A5ECC92C1}" srcOrd="0" destOrd="0" presId="urn:microsoft.com/office/officeart/2005/8/layout/hierarchy1"/>
    <dgm:cxn modelId="{851B15F5-242F-41C8-B033-03AB79D961C3}" type="presOf" srcId="{8AE8496F-9AD0-459E-A875-03940E608088}" destId="{FB342E71-64F1-43E2-BF7D-9FF1C221D604}" srcOrd="0" destOrd="0" presId="urn:microsoft.com/office/officeart/2005/8/layout/hierarchy1"/>
    <dgm:cxn modelId="{21A61DBA-3D60-4916-B4A3-A3D0CE7980CB}" type="presParOf" srcId="{A703E8FA-3513-4244-8E79-0550BECDFF69}" destId="{B61362B8-0AE1-4FF4-94F9-4BF62140FD29}" srcOrd="0" destOrd="0" presId="urn:microsoft.com/office/officeart/2005/8/layout/hierarchy1"/>
    <dgm:cxn modelId="{2F77AB5B-1744-4F4B-9EB9-42D61CDB90C5}" type="presParOf" srcId="{B61362B8-0AE1-4FF4-94F9-4BF62140FD29}" destId="{D6E67DF1-7F2C-447A-830D-320EDCD68DC2}" srcOrd="0" destOrd="0" presId="urn:microsoft.com/office/officeart/2005/8/layout/hierarchy1"/>
    <dgm:cxn modelId="{7B97D713-D3B7-4F44-BCB2-16297A10F386}" type="presParOf" srcId="{D6E67DF1-7F2C-447A-830D-320EDCD68DC2}" destId="{B821ED18-F05D-40A5-A4A9-630E1BF550E1}" srcOrd="0" destOrd="0" presId="urn:microsoft.com/office/officeart/2005/8/layout/hierarchy1"/>
    <dgm:cxn modelId="{7592D645-9172-4460-9E56-9F7C116ED3E9}" type="presParOf" srcId="{D6E67DF1-7F2C-447A-830D-320EDCD68DC2}" destId="{66440436-C43E-4271-8426-07BFD31F6BF9}" srcOrd="1" destOrd="0" presId="urn:microsoft.com/office/officeart/2005/8/layout/hierarchy1"/>
    <dgm:cxn modelId="{D68D78A3-EE7A-4278-98FB-20D10B7FA4C5}" type="presParOf" srcId="{B61362B8-0AE1-4FF4-94F9-4BF62140FD29}" destId="{8F3469A5-42B6-4292-9C7C-DDFA71E3C35F}" srcOrd="1" destOrd="0" presId="urn:microsoft.com/office/officeart/2005/8/layout/hierarchy1"/>
    <dgm:cxn modelId="{E395A354-2852-4364-9CF2-2DB923BE2613}" type="presParOf" srcId="{8F3469A5-42B6-4292-9C7C-DDFA71E3C35F}" destId="{3FC7D975-01EE-4EAD-B919-478921A8D0E7}" srcOrd="0" destOrd="0" presId="urn:microsoft.com/office/officeart/2005/8/layout/hierarchy1"/>
    <dgm:cxn modelId="{FD15E711-3852-46B8-B950-90F85F20658D}" type="presParOf" srcId="{8F3469A5-42B6-4292-9C7C-DDFA71E3C35F}" destId="{AC0C1F7F-6813-455D-89A0-453F5C25CA21}" srcOrd="1" destOrd="0" presId="urn:microsoft.com/office/officeart/2005/8/layout/hierarchy1"/>
    <dgm:cxn modelId="{E90CA453-31FD-474F-9429-2B541FA2A736}" type="presParOf" srcId="{AC0C1F7F-6813-455D-89A0-453F5C25CA21}" destId="{416F155C-7083-46ED-8327-8E9AD8B9517D}" srcOrd="0" destOrd="0" presId="urn:microsoft.com/office/officeart/2005/8/layout/hierarchy1"/>
    <dgm:cxn modelId="{960B04AF-836F-4F28-99E7-1C138FDDE54E}" type="presParOf" srcId="{416F155C-7083-46ED-8327-8E9AD8B9517D}" destId="{693FE718-A765-4CCC-BEBA-59E088AE79B1}" srcOrd="0" destOrd="0" presId="urn:microsoft.com/office/officeart/2005/8/layout/hierarchy1"/>
    <dgm:cxn modelId="{A709E349-B2B3-49AB-8A3B-E27B66524753}" type="presParOf" srcId="{416F155C-7083-46ED-8327-8E9AD8B9517D}" destId="{FB342E71-64F1-43E2-BF7D-9FF1C221D604}" srcOrd="1" destOrd="0" presId="urn:microsoft.com/office/officeart/2005/8/layout/hierarchy1"/>
    <dgm:cxn modelId="{9772EBD8-DF51-4338-98F7-9210E33826B6}" type="presParOf" srcId="{AC0C1F7F-6813-455D-89A0-453F5C25CA21}" destId="{C480A477-737D-48D9-84D5-E0E3CB0AB628}" srcOrd="1" destOrd="0" presId="urn:microsoft.com/office/officeart/2005/8/layout/hierarchy1"/>
    <dgm:cxn modelId="{71941E05-E5FC-4290-ACAA-0993F0B91197}" type="presParOf" srcId="{C480A477-737D-48D9-84D5-E0E3CB0AB628}" destId="{350786D5-D684-4650-9160-1D1A5ECC92C1}" srcOrd="0" destOrd="0" presId="urn:microsoft.com/office/officeart/2005/8/layout/hierarchy1"/>
    <dgm:cxn modelId="{58F8A300-EE2B-44BE-B4DB-19BC25193F3F}" type="presParOf" srcId="{C480A477-737D-48D9-84D5-E0E3CB0AB628}" destId="{BE7456E5-4585-462A-ACA2-9B5721E1ECA8}" srcOrd="1" destOrd="0" presId="urn:microsoft.com/office/officeart/2005/8/layout/hierarchy1"/>
    <dgm:cxn modelId="{066A48C7-DA51-45FF-98B1-AC43F13CAF79}" type="presParOf" srcId="{BE7456E5-4585-462A-ACA2-9B5721E1ECA8}" destId="{1DF070C5-FA7A-42E3-93CC-90BC6CEA4404}" srcOrd="0" destOrd="0" presId="urn:microsoft.com/office/officeart/2005/8/layout/hierarchy1"/>
    <dgm:cxn modelId="{A981C93F-528D-418A-828A-67196D13E58B}" type="presParOf" srcId="{1DF070C5-FA7A-42E3-93CC-90BC6CEA4404}" destId="{B252ED85-8DA3-4C8D-AF40-032543C11232}" srcOrd="0" destOrd="0" presId="urn:microsoft.com/office/officeart/2005/8/layout/hierarchy1"/>
    <dgm:cxn modelId="{DC00F400-717C-4FE9-BF07-486F9D0A5767}" type="presParOf" srcId="{1DF070C5-FA7A-42E3-93CC-90BC6CEA4404}" destId="{FB68444B-E266-44B0-A59C-2B26585C5B4D}" srcOrd="1" destOrd="0" presId="urn:microsoft.com/office/officeart/2005/8/layout/hierarchy1"/>
    <dgm:cxn modelId="{38E973F9-BD1E-4F40-B08C-F5E73A4699FD}" type="presParOf" srcId="{BE7456E5-4585-462A-ACA2-9B5721E1ECA8}" destId="{79B29307-901F-4FCB-9E2B-477DE63119E4}" srcOrd="1" destOrd="0" presId="urn:microsoft.com/office/officeart/2005/8/layout/hierarchy1"/>
    <dgm:cxn modelId="{3BEECC80-60E5-4A16-8079-4102621C9559}" type="presParOf" srcId="{C480A477-737D-48D9-84D5-E0E3CB0AB628}" destId="{4E9380FE-4669-4EC7-8FD3-3FD369FE5CEA}" srcOrd="2" destOrd="0" presId="urn:microsoft.com/office/officeart/2005/8/layout/hierarchy1"/>
    <dgm:cxn modelId="{5E887F37-BFE6-48EE-93A4-9E4C40EEC572}" type="presParOf" srcId="{C480A477-737D-48D9-84D5-E0E3CB0AB628}" destId="{25EDDA9C-B930-4C12-8826-77323880BB15}" srcOrd="3" destOrd="0" presId="urn:microsoft.com/office/officeart/2005/8/layout/hierarchy1"/>
    <dgm:cxn modelId="{E25B2264-E6CC-41B0-AF53-F0087FE617E8}" type="presParOf" srcId="{25EDDA9C-B930-4C12-8826-77323880BB15}" destId="{584B2B38-5973-4393-8640-98A0E54C605E}" srcOrd="0" destOrd="0" presId="urn:microsoft.com/office/officeart/2005/8/layout/hierarchy1"/>
    <dgm:cxn modelId="{59AC6928-5ED2-4E45-AEE0-7BC899D27F33}" type="presParOf" srcId="{584B2B38-5973-4393-8640-98A0E54C605E}" destId="{EA48AAB7-C85A-48DC-BAF7-1E9902F75A1D}" srcOrd="0" destOrd="0" presId="urn:microsoft.com/office/officeart/2005/8/layout/hierarchy1"/>
    <dgm:cxn modelId="{1210E0BE-413B-4126-923A-77123D5CF778}" type="presParOf" srcId="{584B2B38-5973-4393-8640-98A0E54C605E}" destId="{94BE389D-85CF-4601-9F73-230478CC5761}" srcOrd="1" destOrd="0" presId="urn:microsoft.com/office/officeart/2005/8/layout/hierarchy1"/>
    <dgm:cxn modelId="{7A6A1655-8D7C-40C7-BAA9-E6BFE9976062}" type="presParOf" srcId="{25EDDA9C-B930-4C12-8826-77323880BB15}" destId="{7AA0C2F2-41D3-4BDF-9ECA-FA5433A7B9CA}" srcOrd="1" destOrd="0" presId="urn:microsoft.com/office/officeart/2005/8/layout/hierarchy1"/>
    <dgm:cxn modelId="{05285ED8-1165-4F29-B034-F4361E187854}" type="presParOf" srcId="{8F3469A5-42B6-4292-9C7C-DDFA71E3C35F}" destId="{090F62CE-56D8-4316-ADBB-01372F37FC00}" srcOrd="2" destOrd="0" presId="urn:microsoft.com/office/officeart/2005/8/layout/hierarchy1"/>
    <dgm:cxn modelId="{BF26245F-2621-4EC7-BC2F-5037F9EDAA97}" type="presParOf" srcId="{8F3469A5-42B6-4292-9C7C-DDFA71E3C35F}" destId="{BACF474C-7F67-4163-B5DA-476C4985A051}" srcOrd="3" destOrd="0" presId="urn:microsoft.com/office/officeart/2005/8/layout/hierarchy1"/>
    <dgm:cxn modelId="{B5827A5E-BC58-4325-8C0F-513A2C9D5E77}" type="presParOf" srcId="{BACF474C-7F67-4163-B5DA-476C4985A051}" destId="{EE4BAA9B-F742-4C55-82C7-D36FFCD997B4}" srcOrd="0" destOrd="0" presId="urn:microsoft.com/office/officeart/2005/8/layout/hierarchy1"/>
    <dgm:cxn modelId="{1B850C03-89AC-4538-8ED8-E158731B6025}" type="presParOf" srcId="{EE4BAA9B-F742-4C55-82C7-D36FFCD997B4}" destId="{A4A17FB7-2E43-480E-8073-BDB97B35FD6F}" srcOrd="0" destOrd="0" presId="urn:microsoft.com/office/officeart/2005/8/layout/hierarchy1"/>
    <dgm:cxn modelId="{B742ED93-08E8-46BA-8CD9-1C2BD0981441}" type="presParOf" srcId="{EE4BAA9B-F742-4C55-82C7-D36FFCD997B4}" destId="{4EF3D000-DF87-4E09-9A4F-6B6B7F0D6B30}" srcOrd="1" destOrd="0" presId="urn:microsoft.com/office/officeart/2005/8/layout/hierarchy1"/>
    <dgm:cxn modelId="{9BC9D551-8671-4395-967D-CB3D813AB1F1}" type="presParOf" srcId="{BACF474C-7F67-4163-B5DA-476C4985A051}" destId="{AECD8A61-D877-40FE-A535-4F7E3051B4CD}" srcOrd="1" destOrd="0" presId="urn:microsoft.com/office/officeart/2005/8/layout/hierarchy1"/>
    <dgm:cxn modelId="{320376CB-E5E1-44F8-ABB4-EB9481B574A4}" type="presParOf" srcId="{AECD8A61-D877-40FE-A535-4F7E3051B4CD}" destId="{29D9F5BE-2B71-4C63-9576-1309852C056C}" srcOrd="0" destOrd="0" presId="urn:microsoft.com/office/officeart/2005/8/layout/hierarchy1"/>
    <dgm:cxn modelId="{7CB2C4D9-65A2-4DFD-B2AC-8BE73B29CFB3}" type="presParOf" srcId="{AECD8A61-D877-40FE-A535-4F7E3051B4CD}" destId="{C4903784-BAD8-4A53-9288-DACFEF307453}" srcOrd="1" destOrd="0" presId="urn:microsoft.com/office/officeart/2005/8/layout/hierarchy1"/>
    <dgm:cxn modelId="{B10DCE5F-D31D-4CF5-81D4-8B89BC0B6347}" type="presParOf" srcId="{C4903784-BAD8-4A53-9288-DACFEF307453}" destId="{E59E6B32-E0A7-4DDF-BAE0-12006390BD35}" srcOrd="0" destOrd="0" presId="urn:microsoft.com/office/officeart/2005/8/layout/hierarchy1"/>
    <dgm:cxn modelId="{ADF0989F-0A39-4011-9E45-C869AB13501F}" type="presParOf" srcId="{E59E6B32-E0A7-4DDF-BAE0-12006390BD35}" destId="{D0649C2C-9D33-4570-9DDD-1ABE09B02179}" srcOrd="0" destOrd="0" presId="urn:microsoft.com/office/officeart/2005/8/layout/hierarchy1"/>
    <dgm:cxn modelId="{5A95ED74-3A97-4F74-87DE-F06DEF5DA444}" type="presParOf" srcId="{E59E6B32-E0A7-4DDF-BAE0-12006390BD35}" destId="{EB2DA4B3-B8E5-49C2-9E0C-92E97331351E}" srcOrd="1" destOrd="0" presId="urn:microsoft.com/office/officeart/2005/8/layout/hierarchy1"/>
    <dgm:cxn modelId="{34942700-E150-4CBA-AD22-6398D9F691DB}" type="presParOf" srcId="{C4903784-BAD8-4A53-9288-DACFEF307453}" destId="{BDCE61BA-0FCC-408F-BD18-920112D3B9B6}" srcOrd="1" destOrd="0" presId="urn:microsoft.com/office/officeart/2005/8/layout/hierarchy1"/>
    <dgm:cxn modelId="{8A109A21-DF1A-4503-8481-0B322E8F9189}" type="presParOf" srcId="{AECD8A61-D877-40FE-A535-4F7E3051B4CD}" destId="{F4FCCF4B-BAF4-4598-9D91-95F42522A366}" srcOrd="2" destOrd="0" presId="urn:microsoft.com/office/officeart/2005/8/layout/hierarchy1"/>
    <dgm:cxn modelId="{1F614C29-4426-4F7B-AF02-1BBF0364AE3B}" type="presParOf" srcId="{AECD8A61-D877-40FE-A535-4F7E3051B4CD}" destId="{DEBB7E44-35BF-47DC-AC51-CCB910BD2765}" srcOrd="3" destOrd="0" presId="urn:microsoft.com/office/officeart/2005/8/layout/hierarchy1"/>
    <dgm:cxn modelId="{64371B35-A921-49F1-BD52-92F56C100CDD}" type="presParOf" srcId="{DEBB7E44-35BF-47DC-AC51-CCB910BD2765}" destId="{F65D9E4F-79CC-4B76-96C2-4278EDEA60EA}" srcOrd="0" destOrd="0" presId="urn:microsoft.com/office/officeart/2005/8/layout/hierarchy1"/>
    <dgm:cxn modelId="{717A71EE-7A50-4887-A5FC-A621EA3B63BE}" type="presParOf" srcId="{F65D9E4F-79CC-4B76-96C2-4278EDEA60EA}" destId="{5D21F1BF-5618-49AD-A89A-62DBCFEBBE52}" srcOrd="0" destOrd="0" presId="urn:microsoft.com/office/officeart/2005/8/layout/hierarchy1"/>
    <dgm:cxn modelId="{4EBE4D50-64A2-4481-AAE6-5D5F1077A2DB}" type="presParOf" srcId="{F65D9E4F-79CC-4B76-96C2-4278EDEA60EA}" destId="{65EED4CF-E3E9-4461-BF26-CA33FAE03902}" srcOrd="1" destOrd="0" presId="urn:microsoft.com/office/officeart/2005/8/layout/hierarchy1"/>
    <dgm:cxn modelId="{EBC306B0-3C0D-4401-909E-8C5A9AAD2D75}" type="presParOf" srcId="{DEBB7E44-35BF-47DC-AC51-CCB910BD2765}" destId="{51E41A23-2447-4B6E-8297-5DEC0A4078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7A9382-4BFD-43A3-AE67-7F2779CACEAE}"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7FAF9D9A-65EB-42F1-AC43-90C85AB348DD}">
      <dgm:prSet phldrT="[Text]" custT="1"/>
      <dgm:spPr/>
      <dgm:t>
        <a:bodyPr/>
        <a:lstStyle/>
        <a:p>
          <a:r>
            <a:rPr lang="en-US" sz="2400" dirty="0"/>
            <a:t>A membership in which there is voting or nonvoting stock (for example, property owners association)</a:t>
          </a:r>
        </a:p>
      </dgm:t>
    </dgm:pt>
    <dgm:pt modelId="{85F32B6B-5F87-4D36-90D5-A46CD5529870}" type="parTrans" cxnId="{323F5CA6-F495-4E5F-A941-BF2CDA9112B0}">
      <dgm:prSet/>
      <dgm:spPr/>
      <dgm:t>
        <a:bodyPr/>
        <a:lstStyle/>
        <a:p>
          <a:endParaRPr lang="en-US"/>
        </a:p>
      </dgm:t>
    </dgm:pt>
    <dgm:pt modelId="{1ABD91A3-986C-4AEB-AFCD-E44EA8DE10A7}" type="sibTrans" cxnId="{323F5CA6-F495-4E5F-A941-BF2CDA9112B0}">
      <dgm:prSet/>
      <dgm:spPr/>
      <dgm:t>
        <a:bodyPr/>
        <a:lstStyle/>
        <a:p>
          <a:endParaRPr lang="en-US"/>
        </a:p>
      </dgm:t>
    </dgm:pt>
    <dgm:pt modelId="{79147A3D-0FF3-4E48-95F4-8FEED5F78611}">
      <dgm:prSet phldrT="[Text]" custT="1"/>
      <dgm:spPr/>
      <dgm:t>
        <a:bodyPr/>
        <a:lstStyle/>
        <a:p>
          <a:r>
            <a:rPr lang="en-US" sz="2400" dirty="0"/>
            <a:t>A directorship in which the board is self-perpetuating (i.e., it elects itself)</a:t>
          </a:r>
        </a:p>
      </dgm:t>
    </dgm:pt>
    <dgm:pt modelId="{C4891930-AAB9-437E-BBD0-038EEDBDBED2}" type="parTrans" cxnId="{9D923DED-A97A-44F7-AA10-B0CAE98E065D}">
      <dgm:prSet/>
      <dgm:spPr/>
      <dgm:t>
        <a:bodyPr/>
        <a:lstStyle/>
        <a:p>
          <a:endParaRPr lang="en-US"/>
        </a:p>
      </dgm:t>
    </dgm:pt>
    <dgm:pt modelId="{DB80C11E-BB9C-46FF-8FE5-BCC9489CC346}" type="sibTrans" cxnId="{9D923DED-A97A-44F7-AA10-B0CAE98E065D}">
      <dgm:prSet/>
      <dgm:spPr/>
      <dgm:t>
        <a:bodyPr/>
        <a:lstStyle/>
        <a:p>
          <a:endParaRPr lang="en-US"/>
        </a:p>
      </dgm:t>
    </dgm:pt>
    <dgm:pt modelId="{41D4D3CA-E9E5-40B4-B433-027AA3E496B8}" type="pres">
      <dgm:prSet presAssocID="{CF7A9382-4BFD-43A3-AE67-7F2779CACEAE}" presName="compositeShape" presStyleCnt="0">
        <dgm:presLayoutVars>
          <dgm:chMax val="2"/>
          <dgm:dir/>
          <dgm:resizeHandles val="exact"/>
        </dgm:presLayoutVars>
      </dgm:prSet>
      <dgm:spPr/>
      <dgm:t>
        <a:bodyPr/>
        <a:lstStyle/>
        <a:p>
          <a:endParaRPr lang="en-US"/>
        </a:p>
      </dgm:t>
    </dgm:pt>
    <dgm:pt modelId="{20879C93-A748-4487-81C8-B485FAF0012C}" type="pres">
      <dgm:prSet presAssocID="{7FAF9D9A-65EB-42F1-AC43-90C85AB348DD}" presName="upArrow" presStyleLbl="node1" presStyleIdx="0" presStyleCnt="2"/>
      <dgm:spPr/>
    </dgm:pt>
    <dgm:pt modelId="{2F972823-0673-4D41-A7B3-533E495EB8AC}" type="pres">
      <dgm:prSet presAssocID="{7FAF9D9A-65EB-42F1-AC43-90C85AB348DD}" presName="upArrowText" presStyleLbl="revTx" presStyleIdx="0" presStyleCnt="2">
        <dgm:presLayoutVars>
          <dgm:chMax val="0"/>
          <dgm:bulletEnabled val="1"/>
        </dgm:presLayoutVars>
      </dgm:prSet>
      <dgm:spPr/>
      <dgm:t>
        <a:bodyPr/>
        <a:lstStyle/>
        <a:p>
          <a:endParaRPr lang="en-US"/>
        </a:p>
      </dgm:t>
    </dgm:pt>
    <dgm:pt modelId="{14D1B587-F5A1-46E2-B683-DD56E7B21C22}" type="pres">
      <dgm:prSet presAssocID="{79147A3D-0FF3-4E48-95F4-8FEED5F78611}" presName="downArrow" presStyleLbl="node1" presStyleIdx="1" presStyleCnt="2"/>
      <dgm:spPr/>
    </dgm:pt>
    <dgm:pt modelId="{F3ACDB10-C241-474F-90B1-73083E4FF6CF}" type="pres">
      <dgm:prSet presAssocID="{79147A3D-0FF3-4E48-95F4-8FEED5F78611}" presName="downArrowText" presStyleLbl="revTx" presStyleIdx="1" presStyleCnt="2">
        <dgm:presLayoutVars>
          <dgm:chMax val="0"/>
          <dgm:bulletEnabled val="1"/>
        </dgm:presLayoutVars>
      </dgm:prSet>
      <dgm:spPr/>
      <dgm:t>
        <a:bodyPr/>
        <a:lstStyle/>
        <a:p>
          <a:endParaRPr lang="en-US"/>
        </a:p>
      </dgm:t>
    </dgm:pt>
  </dgm:ptLst>
  <dgm:cxnLst>
    <dgm:cxn modelId="{E73B3AFE-A2BB-4EF2-BBDC-2029DD17C1F7}" type="presOf" srcId="{7FAF9D9A-65EB-42F1-AC43-90C85AB348DD}" destId="{2F972823-0673-4D41-A7B3-533E495EB8AC}" srcOrd="0" destOrd="0" presId="urn:microsoft.com/office/officeart/2005/8/layout/arrow4"/>
    <dgm:cxn modelId="{323F5CA6-F495-4E5F-A941-BF2CDA9112B0}" srcId="{CF7A9382-4BFD-43A3-AE67-7F2779CACEAE}" destId="{7FAF9D9A-65EB-42F1-AC43-90C85AB348DD}" srcOrd="0" destOrd="0" parTransId="{85F32B6B-5F87-4D36-90D5-A46CD5529870}" sibTransId="{1ABD91A3-986C-4AEB-AFCD-E44EA8DE10A7}"/>
    <dgm:cxn modelId="{59BD54A6-ABCA-4BAC-A394-41E86B903C3A}" type="presOf" srcId="{CF7A9382-4BFD-43A3-AE67-7F2779CACEAE}" destId="{41D4D3CA-E9E5-40B4-B433-027AA3E496B8}" srcOrd="0" destOrd="0" presId="urn:microsoft.com/office/officeart/2005/8/layout/arrow4"/>
    <dgm:cxn modelId="{5882EC86-4F7C-4527-A9C9-3F061A9A0E3D}" type="presOf" srcId="{79147A3D-0FF3-4E48-95F4-8FEED5F78611}" destId="{F3ACDB10-C241-474F-90B1-73083E4FF6CF}" srcOrd="0" destOrd="0" presId="urn:microsoft.com/office/officeart/2005/8/layout/arrow4"/>
    <dgm:cxn modelId="{9D923DED-A97A-44F7-AA10-B0CAE98E065D}" srcId="{CF7A9382-4BFD-43A3-AE67-7F2779CACEAE}" destId="{79147A3D-0FF3-4E48-95F4-8FEED5F78611}" srcOrd="1" destOrd="0" parTransId="{C4891930-AAB9-437E-BBD0-038EEDBDBED2}" sibTransId="{DB80C11E-BB9C-46FF-8FE5-BCC9489CC346}"/>
    <dgm:cxn modelId="{BFE3DF81-393B-4FFE-AA3E-FC91E36B0FCF}" type="presParOf" srcId="{41D4D3CA-E9E5-40B4-B433-027AA3E496B8}" destId="{20879C93-A748-4487-81C8-B485FAF0012C}" srcOrd="0" destOrd="0" presId="urn:microsoft.com/office/officeart/2005/8/layout/arrow4"/>
    <dgm:cxn modelId="{9204AC7A-776D-439B-B398-584CBE17A3A0}" type="presParOf" srcId="{41D4D3CA-E9E5-40B4-B433-027AA3E496B8}" destId="{2F972823-0673-4D41-A7B3-533E495EB8AC}" srcOrd="1" destOrd="0" presId="urn:microsoft.com/office/officeart/2005/8/layout/arrow4"/>
    <dgm:cxn modelId="{18ECAB24-3C30-4A06-A9FC-E352C5DB86F7}" type="presParOf" srcId="{41D4D3CA-E9E5-40B4-B433-027AA3E496B8}" destId="{14D1B587-F5A1-46E2-B683-DD56E7B21C22}" srcOrd="2" destOrd="0" presId="urn:microsoft.com/office/officeart/2005/8/layout/arrow4"/>
    <dgm:cxn modelId="{8077E6C1-9177-4AAD-8C1B-4CD6F39BBCB0}" type="presParOf" srcId="{41D4D3CA-E9E5-40B4-B433-027AA3E496B8}" destId="{F3ACDB10-C241-474F-90B1-73083E4FF6C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8DAD73-8050-4535-BBAB-2F5AAD700822}" type="doc">
      <dgm:prSet loTypeId="urn:microsoft.com/office/officeart/2005/8/layout/cycle6" loCatId="relationship" qsTypeId="urn:microsoft.com/office/officeart/2005/8/quickstyle/simple1" qsCatId="simple" csTypeId="urn:microsoft.com/office/officeart/2005/8/colors/accent2_5" csCatId="accent2" phldr="1"/>
      <dgm:spPr/>
      <dgm:t>
        <a:bodyPr/>
        <a:lstStyle/>
        <a:p>
          <a:endParaRPr lang="en-US"/>
        </a:p>
      </dgm:t>
    </dgm:pt>
    <dgm:pt modelId="{FFB956B6-3019-4BF3-9DD7-71F342ED3845}">
      <dgm:prSet phldrT="[Text]"/>
      <dgm:spPr/>
      <dgm:t>
        <a:bodyPr/>
        <a:lstStyle/>
        <a:p>
          <a:r>
            <a:rPr lang="en-US" dirty="0"/>
            <a:t>Responsible for all authorized activities generating financial support on the organization’s behalf</a:t>
          </a:r>
        </a:p>
      </dgm:t>
    </dgm:pt>
    <dgm:pt modelId="{3E28E154-1C54-4385-BE1A-C84FFF8D9DDD}" type="parTrans" cxnId="{01A6D254-279C-4289-91C5-D3D7DD4EC342}">
      <dgm:prSet/>
      <dgm:spPr/>
      <dgm:t>
        <a:bodyPr/>
        <a:lstStyle/>
        <a:p>
          <a:endParaRPr lang="en-US"/>
        </a:p>
      </dgm:t>
    </dgm:pt>
    <dgm:pt modelId="{CEE0A8E2-850A-4FF3-823D-08D50650F940}" type="sibTrans" cxnId="{01A6D254-279C-4289-91C5-D3D7DD4EC342}">
      <dgm:prSet/>
      <dgm:spPr/>
      <dgm:t>
        <a:bodyPr/>
        <a:lstStyle/>
        <a:p>
          <a:endParaRPr lang="en-US"/>
        </a:p>
      </dgm:t>
    </dgm:pt>
    <dgm:pt modelId="{9A30A87C-8C46-42F9-AB88-67B351DC0C1D}">
      <dgm:prSet phldrT="[Text]"/>
      <dgm:spPr/>
      <dgm:t>
        <a:bodyPr/>
        <a:lstStyle/>
        <a:p>
          <a:r>
            <a:rPr lang="en-US" dirty="0"/>
            <a:t>Sets policy and provides fiscal guidance and ongoing governance</a:t>
          </a:r>
        </a:p>
      </dgm:t>
    </dgm:pt>
    <dgm:pt modelId="{4CDE98A6-625A-4FF6-A549-7B757F1055F7}" type="parTrans" cxnId="{A9734F40-5E00-41A2-9C3F-AAE8920D6761}">
      <dgm:prSet/>
      <dgm:spPr/>
      <dgm:t>
        <a:bodyPr/>
        <a:lstStyle/>
        <a:p>
          <a:endParaRPr lang="en-US"/>
        </a:p>
      </dgm:t>
    </dgm:pt>
    <dgm:pt modelId="{72CA2CC2-84B0-4DC6-88DE-D1C1665CAC44}" type="sibTrans" cxnId="{A9734F40-5E00-41A2-9C3F-AAE8920D6761}">
      <dgm:prSet/>
      <dgm:spPr/>
      <dgm:t>
        <a:bodyPr/>
        <a:lstStyle/>
        <a:p>
          <a:endParaRPr lang="en-US"/>
        </a:p>
      </dgm:t>
    </dgm:pt>
    <dgm:pt modelId="{48AA7DFA-A01D-4899-8B85-1867DD693C73}">
      <dgm:prSet phldrT="[Text]"/>
      <dgm:spPr/>
      <dgm:t>
        <a:bodyPr/>
        <a:lstStyle/>
        <a:p>
          <a:r>
            <a:rPr lang="en-US" dirty="0"/>
            <a:t>Characteristics of a quality board include diversity, leadership, sensitivity, direction, and the ability of each member to contribute and attract funds</a:t>
          </a:r>
        </a:p>
      </dgm:t>
    </dgm:pt>
    <dgm:pt modelId="{01FD5B5B-6571-48E9-BA5B-9BF0A87997F7}" type="parTrans" cxnId="{5F4C4C9A-C30C-4F33-BD8B-7B62F362C0BC}">
      <dgm:prSet/>
      <dgm:spPr/>
      <dgm:t>
        <a:bodyPr/>
        <a:lstStyle/>
        <a:p>
          <a:endParaRPr lang="en-US"/>
        </a:p>
      </dgm:t>
    </dgm:pt>
    <dgm:pt modelId="{32783D70-FCC2-491C-A8A6-118CF6C83484}" type="sibTrans" cxnId="{5F4C4C9A-C30C-4F33-BD8B-7B62F362C0BC}">
      <dgm:prSet/>
      <dgm:spPr/>
      <dgm:t>
        <a:bodyPr/>
        <a:lstStyle/>
        <a:p>
          <a:endParaRPr lang="en-US"/>
        </a:p>
      </dgm:t>
    </dgm:pt>
    <dgm:pt modelId="{B90A2DB6-EB6F-4FBE-9A28-49975204AFA8}" type="pres">
      <dgm:prSet presAssocID="{648DAD73-8050-4535-BBAB-2F5AAD700822}" presName="cycle" presStyleCnt="0">
        <dgm:presLayoutVars>
          <dgm:dir/>
          <dgm:resizeHandles val="exact"/>
        </dgm:presLayoutVars>
      </dgm:prSet>
      <dgm:spPr/>
      <dgm:t>
        <a:bodyPr/>
        <a:lstStyle/>
        <a:p>
          <a:endParaRPr lang="en-US"/>
        </a:p>
      </dgm:t>
    </dgm:pt>
    <dgm:pt modelId="{E7418600-00EB-4326-AD56-5846AEDEE827}" type="pres">
      <dgm:prSet presAssocID="{FFB956B6-3019-4BF3-9DD7-71F342ED3845}" presName="node" presStyleLbl="node1" presStyleIdx="0" presStyleCnt="3" custScaleX="146142" custScaleY="138924" custRadScaleRad="81937" custRadScaleInc="1263">
        <dgm:presLayoutVars>
          <dgm:bulletEnabled val="1"/>
        </dgm:presLayoutVars>
      </dgm:prSet>
      <dgm:spPr/>
      <dgm:t>
        <a:bodyPr/>
        <a:lstStyle/>
        <a:p>
          <a:endParaRPr lang="en-US"/>
        </a:p>
      </dgm:t>
    </dgm:pt>
    <dgm:pt modelId="{85B85FE9-4DA0-4BE3-ACDB-EBA6F370ED94}" type="pres">
      <dgm:prSet presAssocID="{FFB956B6-3019-4BF3-9DD7-71F342ED3845}" presName="spNode" presStyleCnt="0"/>
      <dgm:spPr/>
    </dgm:pt>
    <dgm:pt modelId="{F599BADC-8DF5-4276-B549-598DAEEDB778}" type="pres">
      <dgm:prSet presAssocID="{CEE0A8E2-850A-4FF3-823D-08D50650F940}" presName="sibTrans" presStyleLbl="sibTrans1D1" presStyleIdx="0" presStyleCnt="3"/>
      <dgm:spPr/>
      <dgm:t>
        <a:bodyPr/>
        <a:lstStyle/>
        <a:p>
          <a:endParaRPr lang="en-US"/>
        </a:p>
      </dgm:t>
    </dgm:pt>
    <dgm:pt modelId="{E8AA6F2A-53CB-47AB-A001-74809083A67E}" type="pres">
      <dgm:prSet presAssocID="{9A30A87C-8C46-42F9-AB88-67B351DC0C1D}" presName="node" presStyleLbl="node1" presStyleIdx="1" presStyleCnt="3" custScaleX="149512" custScaleY="137704" custRadScaleRad="113534" custRadScaleInc="-15709">
        <dgm:presLayoutVars>
          <dgm:bulletEnabled val="1"/>
        </dgm:presLayoutVars>
      </dgm:prSet>
      <dgm:spPr/>
      <dgm:t>
        <a:bodyPr/>
        <a:lstStyle/>
        <a:p>
          <a:endParaRPr lang="en-US"/>
        </a:p>
      </dgm:t>
    </dgm:pt>
    <dgm:pt modelId="{6A592734-F86C-4B58-8123-C75BED25EE97}" type="pres">
      <dgm:prSet presAssocID="{9A30A87C-8C46-42F9-AB88-67B351DC0C1D}" presName="spNode" presStyleCnt="0"/>
      <dgm:spPr/>
    </dgm:pt>
    <dgm:pt modelId="{E76D3724-E51C-4B29-B313-A7841FF64C3D}" type="pres">
      <dgm:prSet presAssocID="{72CA2CC2-84B0-4DC6-88DE-D1C1665CAC44}" presName="sibTrans" presStyleLbl="sibTrans1D1" presStyleIdx="1" presStyleCnt="3"/>
      <dgm:spPr/>
      <dgm:t>
        <a:bodyPr/>
        <a:lstStyle/>
        <a:p>
          <a:endParaRPr lang="en-US"/>
        </a:p>
      </dgm:t>
    </dgm:pt>
    <dgm:pt modelId="{ACBC56A8-CBD8-4638-A064-87F1E4AFA01C}" type="pres">
      <dgm:prSet presAssocID="{48AA7DFA-A01D-4899-8B85-1867DD693C73}" presName="node" presStyleLbl="node1" presStyleIdx="2" presStyleCnt="3" custScaleX="143828" custScaleY="135774" custRadScaleRad="111632" custRadScaleInc="16661">
        <dgm:presLayoutVars>
          <dgm:bulletEnabled val="1"/>
        </dgm:presLayoutVars>
      </dgm:prSet>
      <dgm:spPr/>
      <dgm:t>
        <a:bodyPr/>
        <a:lstStyle/>
        <a:p>
          <a:endParaRPr lang="en-US"/>
        </a:p>
      </dgm:t>
    </dgm:pt>
    <dgm:pt modelId="{B79D7F1D-B353-4213-9460-ED036F5E1031}" type="pres">
      <dgm:prSet presAssocID="{48AA7DFA-A01D-4899-8B85-1867DD693C73}" presName="spNode" presStyleCnt="0"/>
      <dgm:spPr/>
    </dgm:pt>
    <dgm:pt modelId="{831733B3-8F11-4CBC-B050-D7E0EB134D30}" type="pres">
      <dgm:prSet presAssocID="{32783D70-FCC2-491C-A8A6-118CF6C83484}" presName="sibTrans" presStyleLbl="sibTrans1D1" presStyleIdx="2" presStyleCnt="3"/>
      <dgm:spPr/>
      <dgm:t>
        <a:bodyPr/>
        <a:lstStyle/>
        <a:p>
          <a:endParaRPr lang="en-US"/>
        </a:p>
      </dgm:t>
    </dgm:pt>
  </dgm:ptLst>
  <dgm:cxnLst>
    <dgm:cxn modelId="{68F24ABE-5512-49C5-A981-FEA06C187746}" type="presOf" srcId="{648DAD73-8050-4535-BBAB-2F5AAD700822}" destId="{B90A2DB6-EB6F-4FBE-9A28-49975204AFA8}" srcOrd="0" destOrd="0" presId="urn:microsoft.com/office/officeart/2005/8/layout/cycle6"/>
    <dgm:cxn modelId="{FFF04405-3F91-4ACF-B2F8-185138DF283E}" type="presOf" srcId="{32783D70-FCC2-491C-A8A6-118CF6C83484}" destId="{831733B3-8F11-4CBC-B050-D7E0EB134D30}" srcOrd="0" destOrd="0" presId="urn:microsoft.com/office/officeart/2005/8/layout/cycle6"/>
    <dgm:cxn modelId="{5F4C4C9A-C30C-4F33-BD8B-7B62F362C0BC}" srcId="{648DAD73-8050-4535-BBAB-2F5AAD700822}" destId="{48AA7DFA-A01D-4899-8B85-1867DD693C73}" srcOrd="2" destOrd="0" parTransId="{01FD5B5B-6571-48E9-BA5B-9BF0A87997F7}" sibTransId="{32783D70-FCC2-491C-A8A6-118CF6C83484}"/>
    <dgm:cxn modelId="{A9734F40-5E00-41A2-9C3F-AAE8920D6761}" srcId="{648DAD73-8050-4535-BBAB-2F5AAD700822}" destId="{9A30A87C-8C46-42F9-AB88-67B351DC0C1D}" srcOrd="1" destOrd="0" parTransId="{4CDE98A6-625A-4FF6-A549-7B757F1055F7}" sibTransId="{72CA2CC2-84B0-4DC6-88DE-D1C1665CAC44}"/>
    <dgm:cxn modelId="{60C0790E-0E4E-4D17-8EE0-EB7BB1668370}" type="presOf" srcId="{72CA2CC2-84B0-4DC6-88DE-D1C1665CAC44}" destId="{E76D3724-E51C-4B29-B313-A7841FF64C3D}" srcOrd="0" destOrd="0" presId="urn:microsoft.com/office/officeart/2005/8/layout/cycle6"/>
    <dgm:cxn modelId="{C6E7DDE3-0441-486C-AFE6-008244CE0CF8}" type="presOf" srcId="{48AA7DFA-A01D-4899-8B85-1867DD693C73}" destId="{ACBC56A8-CBD8-4638-A064-87F1E4AFA01C}" srcOrd="0" destOrd="0" presId="urn:microsoft.com/office/officeart/2005/8/layout/cycle6"/>
    <dgm:cxn modelId="{01A6D254-279C-4289-91C5-D3D7DD4EC342}" srcId="{648DAD73-8050-4535-BBAB-2F5AAD700822}" destId="{FFB956B6-3019-4BF3-9DD7-71F342ED3845}" srcOrd="0" destOrd="0" parTransId="{3E28E154-1C54-4385-BE1A-C84FFF8D9DDD}" sibTransId="{CEE0A8E2-850A-4FF3-823D-08D50650F940}"/>
    <dgm:cxn modelId="{869B0F95-7C42-435E-B6AD-018179AE4A64}" type="presOf" srcId="{FFB956B6-3019-4BF3-9DD7-71F342ED3845}" destId="{E7418600-00EB-4326-AD56-5846AEDEE827}" srcOrd="0" destOrd="0" presId="urn:microsoft.com/office/officeart/2005/8/layout/cycle6"/>
    <dgm:cxn modelId="{1AE0F17A-27B1-4760-9898-5CB9171D81A0}" type="presOf" srcId="{9A30A87C-8C46-42F9-AB88-67B351DC0C1D}" destId="{E8AA6F2A-53CB-47AB-A001-74809083A67E}" srcOrd="0" destOrd="0" presId="urn:microsoft.com/office/officeart/2005/8/layout/cycle6"/>
    <dgm:cxn modelId="{B8E71048-060F-4ABE-A1D5-986596A5184E}" type="presOf" srcId="{CEE0A8E2-850A-4FF3-823D-08D50650F940}" destId="{F599BADC-8DF5-4276-B549-598DAEEDB778}" srcOrd="0" destOrd="0" presId="urn:microsoft.com/office/officeart/2005/8/layout/cycle6"/>
    <dgm:cxn modelId="{1FEAC886-7474-4988-AD07-72825BE98FE9}" type="presParOf" srcId="{B90A2DB6-EB6F-4FBE-9A28-49975204AFA8}" destId="{E7418600-00EB-4326-AD56-5846AEDEE827}" srcOrd="0" destOrd="0" presId="urn:microsoft.com/office/officeart/2005/8/layout/cycle6"/>
    <dgm:cxn modelId="{5776FF30-91A9-4719-8C6C-23441F6DECE5}" type="presParOf" srcId="{B90A2DB6-EB6F-4FBE-9A28-49975204AFA8}" destId="{85B85FE9-4DA0-4BE3-ACDB-EBA6F370ED94}" srcOrd="1" destOrd="0" presId="urn:microsoft.com/office/officeart/2005/8/layout/cycle6"/>
    <dgm:cxn modelId="{89A3DD69-EFCB-490F-A8ED-E7FCBB370D34}" type="presParOf" srcId="{B90A2DB6-EB6F-4FBE-9A28-49975204AFA8}" destId="{F599BADC-8DF5-4276-B549-598DAEEDB778}" srcOrd="2" destOrd="0" presId="urn:microsoft.com/office/officeart/2005/8/layout/cycle6"/>
    <dgm:cxn modelId="{77CC156D-34B5-4DE6-A97D-E8F9B13C945F}" type="presParOf" srcId="{B90A2DB6-EB6F-4FBE-9A28-49975204AFA8}" destId="{E8AA6F2A-53CB-47AB-A001-74809083A67E}" srcOrd="3" destOrd="0" presId="urn:microsoft.com/office/officeart/2005/8/layout/cycle6"/>
    <dgm:cxn modelId="{E5046DF4-30D3-4CF7-AB86-467BC841F4B4}" type="presParOf" srcId="{B90A2DB6-EB6F-4FBE-9A28-49975204AFA8}" destId="{6A592734-F86C-4B58-8123-C75BED25EE97}" srcOrd="4" destOrd="0" presId="urn:microsoft.com/office/officeart/2005/8/layout/cycle6"/>
    <dgm:cxn modelId="{57FA2D01-99F7-4E85-8527-89F439D6F255}" type="presParOf" srcId="{B90A2DB6-EB6F-4FBE-9A28-49975204AFA8}" destId="{E76D3724-E51C-4B29-B313-A7841FF64C3D}" srcOrd="5" destOrd="0" presId="urn:microsoft.com/office/officeart/2005/8/layout/cycle6"/>
    <dgm:cxn modelId="{ADB1E06F-1E7B-4F8A-AA44-FACD5E06E215}" type="presParOf" srcId="{B90A2DB6-EB6F-4FBE-9A28-49975204AFA8}" destId="{ACBC56A8-CBD8-4638-A064-87F1E4AFA01C}" srcOrd="6" destOrd="0" presId="urn:microsoft.com/office/officeart/2005/8/layout/cycle6"/>
    <dgm:cxn modelId="{31B6DC46-BD7A-4FAA-A147-A24B4169F01B}" type="presParOf" srcId="{B90A2DB6-EB6F-4FBE-9A28-49975204AFA8}" destId="{B79D7F1D-B353-4213-9460-ED036F5E1031}" srcOrd="7" destOrd="0" presId="urn:microsoft.com/office/officeart/2005/8/layout/cycle6"/>
    <dgm:cxn modelId="{C97529DB-966D-431A-81D2-84A3F0880B35}" type="presParOf" srcId="{B90A2DB6-EB6F-4FBE-9A28-49975204AFA8}" destId="{831733B3-8F11-4CBC-B050-D7E0EB134D30}"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6E896-B9CE-41BD-B77D-5E28F2B121A5}" type="doc">
      <dgm:prSet loTypeId="urn:microsoft.com/office/officeart/2005/8/layout/process1" loCatId="process" qsTypeId="urn:microsoft.com/office/officeart/2005/8/quickstyle/simple1" qsCatId="simple" csTypeId="urn:microsoft.com/office/officeart/2005/8/colors/accent4_3" csCatId="accent4" phldr="1"/>
      <dgm:spPr/>
    </dgm:pt>
    <dgm:pt modelId="{8C11C1FD-EAA1-422D-9468-9053D35DD038}">
      <dgm:prSet phldrT="[Text]"/>
      <dgm:spPr/>
      <dgm:t>
        <a:bodyPr/>
        <a:lstStyle/>
        <a:p>
          <a:r>
            <a:rPr lang="en-US" dirty="0"/>
            <a:t>Apply to state for recognition as a legal entity </a:t>
          </a:r>
        </a:p>
      </dgm:t>
    </dgm:pt>
    <dgm:pt modelId="{582AD93F-9C6D-46C7-A6B5-1B60BC286AD4}" type="parTrans" cxnId="{19F7A6CD-FD56-40B1-B188-B3418CF738B4}">
      <dgm:prSet/>
      <dgm:spPr/>
      <dgm:t>
        <a:bodyPr/>
        <a:lstStyle/>
        <a:p>
          <a:endParaRPr lang="en-US"/>
        </a:p>
      </dgm:t>
    </dgm:pt>
    <dgm:pt modelId="{F21FB435-49DD-4DD6-B574-6B097D8365A8}" type="sibTrans" cxnId="{19F7A6CD-FD56-40B1-B188-B3418CF738B4}">
      <dgm:prSet/>
      <dgm:spPr/>
      <dgm:t>
        <a:bodyPr/>
        <a:lstStyle/>
        <a:p>
          <a:endParaRPr lang="en-US" dirty="0"/>
        </a:p>
      </dgm:t>
    </dgm:pt>
    <dgm:pt modelId="{DB4B4C29-E05E-41F3-BD05-555C33060805}">
      <dgm:prSet phldrT="[Text]"/>
      <dgm:spPr/>
      <dgm:t>
        <a:bodyPr/>
        <a:lstStyle/>
        <a:p>
          <a:r>
            <a:rPr lang="en-US" dirty="0"/>
            <a:t>Application to IRS for recognition as a tax-exempt entity</a:t>
          </a:r>
        </a:p>
      </dgm:t>
    </dgm:pt>
    <dgm:pt modelId="{CE313719-C82E-455D-8670-6378E57248BD}" type="parTrans" cxnId="{89720198-9898-44E2-9669-E0F070B5469C}">
      <dgm:prSet/>
      <dgm:spPr/>
      <dgm:t>
        <a:bodyPr/>
        <a:lstStyle/>
        <a:p>
          <a:endParaRPr lang="en-US"/>
        </a:p>
      </dgm:t>
    </dgm:pt>
    <dgm:pt modelId="{4CE37187-179D-4371-87EE-75D31A601C71}" type="sibTrans" cxnId="{89720198-9898-44E2-9669-E0F070B5469C}">
      <dgm:prSet/>
      <dgm:spPr/>
      <dgm:t>
        <a:bodyPr/>
        <a:lstStyle/>
        <a:p>
          <a:endParaRPr lang="en-US"/>
        </a:p>
      </dgm:t>
    </dgm:pt>
    <dgm:pt modelId="{69E57DFB-430B-4F1D-A8D0-7EF0B8F7EC8C}" type="pres">
      <dgm:prSet presAssocID="{3076E896-B9CE-41BD-B77D-5E28F2B121A5}" presName="Name0" presStyleCnt="0">
        <dgm:presLayoutVars>
          <dgm:dir/>
          <dgm:resizeHandles val="exact"/>
        </dgm:presLayoutVars>
      </dgm:prSet>
      <dgm:spPr/>
    </dgm:pt>
    <dgm:pt modelId="{B780DC47-06AF-4C38-8A71-B6E5CC902858}" type="pres">
      <dgm:prSet presAssocID="{8C11C1FD-EAA1-422D-9468-9053D35DD038}" presName="node" presStyleLbl="node1" presStyleIdx="0" presStyleCnt="2">
        <dgm:presLayoutVars>
          <dgm:bulletEnabled val="1"/>
        </dgm:presLayoutVars>
      </dgm:prSet>
      <dgm:spPr/>
      <dgm:t>
        <a:bodyPr/>
        <a:lstStyle/>
        <a:p>
          <a:endParaRPr lang="en-US"/>
        </a:p>
      </dgm:t>
    </dgm:pt>
    <dgm:pt modelId="{8FC2B077-348B-4B47-8579-1701257EA839}" type="pres">
      <dgm:prSet presAssocID="{F21FB435-49DD-4DD6-B574-6B097D8365A8}" presName="sibTrans" presStyleLbl="sibTrans2D1" presStyleIdx="0" presStyleCnt="1"/>
      <dgm:spPr/>
      <dgm:t>
        <a:bodyPr/>
        <a:lstStyle/>
        <a:p>
          <a:endParaRPr lang="en-US"/>
        </a:p>
      </dgm:t>
    </dgm:pt>
    <dgm:pt modelId="{F0843747-14D8-4521-BEE6-3AFA97C0E94A}" type="pres">
      <dgm:prSet presAssocID="{F21FB435-49DD-4DD6-B574-6B097D8365A8}" presName="connectorText" presStyleLbl="sibTrans2D1" presStyleIdx="0" presStyleCnt="1"/>
      <dgm:spPr/>
      <dgm:t>
        <a:bodyPr/>
        <a:lstStyle/>
        <a:p>
          <a:endParaRPr lang="en-US"/>
        </a:p>
      </dgm:t>
    </dgm:pt>
    <dgm:pt modelId="{BEE3105C-8DE2-445B-813D-5FED3677BB75}" type="pres">
      <dgm:prSet presAssocID="{DB4B4C29-E05E-41F3-BD05-555C33060805}" presName="node" presStyleLbl="node1" presStyleIdx="1" presStyleCnt="2">
        <dgm:presLayoutVars>
          <dgm:bulletEnabled val="1"/>
        </dgm:presLayoutVars>
      </dgm:prSet>
      <dgm:spPr/>
      <dgm:t>
        <a:bodyPr/>
        <a:lstStyle/>
        <a:p>
          <a:endParaRPr lang="en-US"/>
        </a:p>
      </dgm:t>
    </dgm:pt>
  </dgm:ptLst>
  <dgm:cxnLst>
    <dgm:cxn modelId="{F767DF30-876C-4E6F-90DB-B25AAE9CB24E}" type="presOf" srcId="{DB4B4C29-E05E-41F3-BD05-555C33060805}" destId="{BEE3105C-8DE2-445B-813D-5FED3677BB75}" srcOrd="0" destOrd="0" presId="urn:microsoft.com/office/officeart/2005/8/layout/process1"/>
    <dgm:cxn modelId="{4BD1DC07-E99F-4F15-B5D8-C7798C0F0E87}" type="presOf" srcId="{F21FB435-49DD-4DD6-B574-6B097D8365A8}" destId="{F0843747-14D8-4521-BEE6-3AFA97C0E94A}" srcOrd="1" destOrd="0" presId="urn:microsoft.com/office/officeart/2005/8/layout/process1"/>
    <dgm:cxn modelId="{19F7A6CD-FD56-40B1-B188-B3418CF738B4}" srcId="{3076E896-B9CE-41BD-B77D-5E28F2B121A5}" destId="{8C11C1FD-EAA1-422D-9468-9053D35DD038}" srcOrd="0" destOrd="0" parTransId="{582AD93F-9C6D-46C7-A6B5-1B60BC286AD4}" sibTransId="{F21FB435-49DD-4DD6-B574-6B097D8365A8}"/>
    <dgm:cxn modelId="{89720198-9898-44E2-9669-E0F070B5469C}" srcId="{3076E896-B9CE-41BD-B77D-5E28F2B121A5}" destId="{DB4B4C29-E05E-41F3-BD05-555C33060805}" srcOrd="1" destOrd="0" parTransId="{CE313719-C82E-455D-8670-6378E57248BD}" sibTransId="{4CE37187-179D-4371-87EE-75D31A601C71}"/>
    <dgm:cxn modelId="{0DFF0EBC-0697-4F84-8A6D-82C07B0F9337}" type="presOf" srcId="{3076E896-B9CE-41BD-B77D-5E28F2B121A5}" destId="{69E57DFB-430B-4F1D-A8D0-7EF0B8F7EC8C}" srcOrd="0" destOrd="0" presId="urn:microsoft.com/office/officeart/2005/8/layout/process1"/>
    <dgm:cxn modelId="{66FF6088-1125-477E-A179-9527E3509168}" type="presOf" srcId="{8C11C1FD-EAA1-422D-9468-9053D35DD038}" destId="{B780DC47-06AF-4C38-8A71-B6E5CC902858}" srcOrd="0" destOrd="0" presId="urn:microsoft.com/office/officeart/2005/8/layout/process1"/>
    <dgm:cxn modelId="{A12C18A4-9B0B-4B3E-A51E-A2495A4C4CCD}" type="presOf" srcId="{F21FB435-49DD-4DD6-B574-6B097D8365A8}" destId="{8FC2B077-348B-4B47-8579-1701257EA839}" srcOrd="0" destOrd="0" presId="urn:microsoft.com/office/officeart/2005/8/layout/process1"/>
    <dgm:cxn modelId="{D3CC7804-9D3F-41D5-8E38-63A287ADDDFF}" type="presParOf" srcId="{69E57DFB-430B-4F1D-A8D0-7EF0B8F7EC8C}" destId="{B780DC47-06AF-4C38-8A71-B6E5CC902858}" srcOrd="0" destOrd="0" presId="urn:microsoft.com/office/officeart/2005/8/layout/process1"/>
    <dgm:cxn modelId="{15988DC1-D0D1-4EF0-9433-8B63809A8C7D}" type="presParOf" srcId="{69E57DFB-430B-4F1D-A8D0-7EF0B8F7EC8C}" destId="{8FC2B077-348B-4B47-8579-1701257EA839}" srcOrd="1" destOrd="0" presId="urn:microsoft.com/office/officeart/2005/8/layout/process1"/>
    <dgm:cxn modelId="{DB106D42-AFB1-495E-AA3C-6BE0C73BDACA}" type="presParOf" srcId="{8FC2B077-348B-4B47-8579-1701257EA839}" destId="{F0843747-14D8-4521-BEE6-3AFA97C0E94A}" srcOrd="0" destOrd="0" presId="urn:microsoft.com/office/officeart/2005/8/layout/process1"/>
    <dgm:cxn modelId="{D545CBE6-CFEC-4155-BA45-38D436A4D791}" type="presParOf" srcId="{69E57DFB-430B-4F1D-A8D0-7EF0B8F7EC8C}" destId="{BEE3105C-8DE2-445B-813D-5FED3677BB7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563AE-28F1-43D1-81AA-7F878E0DDCD5}"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US"/>
        </a:p>
      </dgm:t>
    </dgm:pt>
    <dgm:pt modelId="{EFF1BF27-4039-49F8-A82B-5B67581F9AC0}">
      <dgm:prSet phldrT="[Text]" custT="1"/>
      <dgm:spPr/>
      <dgm:t>
        <a:bodyPr/>
        <a:lstStyle/>
        <a:p>
          <a:r>
            <a:rPr lang="en-US" sz="1200" dirty="0"/>
            <a:t>(</a:t>
          </a:r>
          <a:r>
            <a:rPr lang="en-US" sz="1400" dirty="0"/>
            <a:t>1) </a:t>
          </a:r>
          <a:r>
            <a:rPr lang="en-US" sz="1400" dirty="0" smtClean="0"/>
            <a:t>Choose </a:t>
          </a:r>
          <a:r>
            <a:rPr lang="en-US" sz="1400" dirty="0"/>
            <a:t>a name that is not misleading or in use by another </a:t>
          </a:r>
          <a:r>
            <a:rPr lang="en-US" sz="1400" dirty="0" smtClean="0"/>
            <a:t>corporation</a:t>
          </a:r>
          <a:r>
            <a:rPr lang="en-US" sz="1200" dirty="0" smtClean="0"/>
            <a:t> </a:t>
          </a:r>
          <a:endParaRPr lang="en-US" sz="1200" dirty="0"/>
        </a:p>
      </dgm:t>
    </dgm:pt>
    <dgm:pt modelId="{FF66A3F1-B0C1-4E91-85C6-E443E8B286E6}" type="parTrans" cxnId="{3B188418-454E-4A56-889F-0D2E722F1BE7}">
      <dgm:prSet/>
      <dgm:spPr/>
      <dgm:t>
        <a:bodyPr/>
        <a:lstStyle/>
        <a:p>
          <a:endParaRPr lang="en-US"/>
        </a:p>
      </dgm:t>
    </dgm:pt>
    <dgm:pt modelId="{7A87497A-0170-4E57-8945-F3137891075C}" type="sibTrans" cxnId="{3B188418-454E-4A56-889F-0D2E722F1BE7}">
      <dgm:prSet/>
      <dgm:spPr/>
      <dgm:t>
        <a:bodyPr/>
        <a:lstStyle/>
        <a:p>
          <a:endParaRPr lang="en-US"/>
        </a:p>
      </dgm:t>
    </dgm:pt>
    <dgm:pt modelId="{0313C34E-BD64-46B2-A040-BF10FCD98AC4}">
      <dgm:prSet custT="1"/>
      <dgm:spPr/>
      <dgm:t>
        <a:bodyPr/>
        <a:lstStyle/>
        <a:p>
          <a:r>
            <a:rPr lang="en-US" sz="1400" dirty="0"/>
            <a:t>(5) </a:t>
          </a:r>
          <a:r>
            <a:rPr lang="en-US" sz="1400" dirty="0" smtClean="0"/>
            <a:t>Write </a:t>
          </a:r>
          <a:r>
            <a:rPr lang="en-US" sz="1400" dirty="0"/>
            <a:t>by-laws that delineate board responsibilities and operating </a:t>
          </a:r>
          <a:r>
            <a:rPr lang="en-US" sz="1400" dirty="0" smtClean="0"/>
            <a:t>structure </a:t>
          </a:r>
          <a:endParaRPr lang="en-US" sz="1400" dirty="0"/>
        </a:p>
      </dgm:t>
    </dgm:pt>
    <dgm:pt modelId="{E2E59D57-1F9A-4964-90C6-E9371EC2A70D}" type="parTrans" cxnId="{0B31060E-9D57-42AB-A1E2-73C033787029}">
      <dgm:prSet/>
      <dgm:spPr/>
      <dgm:t>
        <a:bodyPr/>
        <a:lstStyle/>
        <a:p>
          <a:endParaRPr lang="en-US"/>
        </a:p>
      </dgm:t>
    </dgm:pt>
    <dgm:pt modelId="{ECAC9A86-1B4A-4F24-9722-43DFB9B20111}" type="sibTrans" cxnId="{0B31060E-9D57-42AB-A1E2-73C033787029}">
      <dgm:prSet/>
      <dgm:spPr/>
      <dgm:t>
        <a:bodyPr/>
        <a:lstStyle/>
        <a:p>
          <a:endParaRPr lang="en-US"/>
        </a:p>
      </dgm:t>
    </dgm:pt>
    <dgm:pt modelId="{8BB79737-5C2B-4498-BFEF-9F1F7F4D2A82}">
      <dgm:prSet phldrT="[Text]" custT="1"/>
      <dgm:spPr/>
      <dgm:t>
        <a:bodyPr/>
        <a:lstStyle/>
        <a:p>
          <a:r>
            <a:rPr lang="en-US" sz="1400" dirty="0"/>
            <a:t>(2) </a:t>
          </a:r>
          <a:r>
            <a:rPr lang="en-US" sz="1400" dirty="0" smtClean="0"/>
            <a:t>Designate </a:t>
          </a:r>
          <a:r>
            <a:rPr lang="en-US" sz="1400" dirty="0"/>
            <a:t>a resident agent and </a:t>
          </a:r>
          <a:r>
            <a:rPr lang="en-US" sz="1400" dirty="0" smtClean="0"/>
            <a:t>address</a:t>
          </a:r>
          <a:endParaRPr lang="en-US" sz="1400" dirty="0"/>
        </a:p>
      </dgm:t>
    </dgm:pt>
    <dgm:pt modelId="{1C82429C-F816-48EA-8D58-133D07D6ECD7}" type="parTrans" cxnId="{DE4E81F4-ED61-4E0B-8EA4-3E1704BF4524}">
      <dgm:prSet/>
      <dgm:spPr/>
      <dgm:t>
        <a:bodyPr/>
        <a:lstStyle/>
        <a:p>
          <a:endParaRPr lang="en-US"/>
        </a:p>
      </dgm:t>
    </dgm:pt>
    <dgm:pt modelId="{B7F0E012-9EB5-4C5E-84ED-5EF077BF708A}" type="sibTrans" cxnId="{DE4E81F4-ED61-4E0B-8EA4-3E1704BF4524}">
      <dgm:prSet/>
      <dgm:spPr/>
      <dgm:t>
        <a:bodyPr/>
        <a:lstStyle/>
        <a:p>
          <a:endParaRPr lang="en-US"/>
        </a:p>
      </dgm:t>
    </dgm:pt>
    <dgm:pt modelId="{DAF05DF1-84BD-4BCA-9AF0-B9C168B1CC8F}">
      <dgm:prSet phldrT="[Text]" custT="1"/>
      <dgm:spPr/>
      <dgm:t>
        <a:bodyPr/>
        <a:lstStyle/>
        <a:p>
          <a:r>
            <a:rPr lang="en-US" sz="1200" dirty="0"/>
            <a:t> </a:t>
          </a:r>
          <a:r>
            <a:rPr lang="en-US" sz="1400" dirty="0"/>
            <a:t>(3) </a:t>
          </a:r>
          <a:r>
            <a:rPr lang="en-US" sz="1400" dirty="0" smtClean="0"/>
            <a:t>State </a:t>
          </a:r>
          <a:r>
            <a:rPr lang="en-US" sz="1400" dirty="0"/>
            <a:t>a clear purpose for the </a:t>
          </a:r>
          <a:r>
            <a:rPr lang="en-US" sz="1400" dirty="0" smtClean="0"/>
            <a:t>entity </a:t>
          </a:r>
          <a:endParaRPr lang="en-US" sz="1400" dirty="0"/>
        </a:p>
      </dgm:t>
    </dgm:pt>
    <dgm:pt modelId="{18DA0738-E400-4706-BADB-A172A9284E98}" type="parTrans" cxnId="{0FD6ED6F-81EA-4FFE-9979-97D18112ACDD}">
      <dgm:prSet/>
      <dgm:spPr/>
      <dgm:t>
        <a:bodyPr/>
        <a:lstStyle/>
        <a:p>
          <a:endParaRPr lang="en-US"/>
        </a:p>
      </dgm:t>
    </dgm:pt>
    <dgm:pt modelId="{54BDFBC8-BABC-4EBB-A87E-B746B4C0D0D9}" type="sibTrans" cxnId="{0FD6ED6F-81EA-4FFE-9979-97D18112ACDD}">
      <dgm:prSet/>
      <dgm:spPr/>
      <dgm:t>
        <a:bodyPr/>
        <a:lstStyle/>
        <a:p>
          <a:endParaRPr lang="en-US"/>
        </a:p>
      </dgm:t>
    </dgm:pt>
    <dgm:pt modelId="{D2FD6A16-C902-4F05-9974-12B744612A7A}">
      <dgm:prSet phldrT="[Text]" custT="1"/>
      <dgm:spPr/>
      <dgm:t>
        <a:bodyPr/>
        <a:lstStyle/>
        <a:p>
          <a:r>
            <a:rPr lang="en-US" sz="1400" dirty="0"/>
            <a:t>(4) </a:t>
          </a:r>
          <a:r>
            <a:rPr lang="en-US" sz="1400" dirty="0" smtClean="0"/>
            <a:t>Appoint </a:t>
          </a:r>
          <a:r>
            <a:rPr lang="en-US" sz="1400" dirty="0"/>
            <a:t>a board of </a:t>
          </a:r>
          <a:r>
            <a:rPr lang="en-US" sz="1400" dirty="0" smtClean="0"/>
            <a:t>directors</a:t>
          </a:r>
          <a:endParaRPr lang="en-US" sz="1200" dirty="0"/>
        </a:p>
      </dgm:t>
    </dgm:pt>
    <dgm:pt modelId="{7D6D4314-CBA9-491A-87E7-8D925A1CD3AE}" type="parTrans" cxnId="{E697DDAB-45BB-468B-A431-BE3BF26FAC67}">
      <dgm:prSet/>
      <dgm:spPr/>
      <dgm:t>
        <a:bodyPr/>
        <a:lstStyle/>
        <a:p>
          <a:endParaRPr lang="en-US"/>
        </a:p>
      </dgm:t>
    </dgm:pt>
    <dgm:pt modelId="{8B1D6F16-630A-48FE-A801-886A36F0B9F4}" type="sibTrans" cxnId="{E697DDAB-45BB-468B-A431-BE3BF26FAC67}">
      <dgm:prSet/>
      <dgm:spPr/>
      <dgm:t>
        <a:bodyPr/>
        <a:lstStyle/>
        <a:p>
          <a:endParaRPr lang="en-US"/>
        </a:p>
      </dgm:t>
    </dgm:pt>
    <dgm:pt modelId="{5F0F85A7-C427-4E87-B154-E83682CE78E6}">
      <dgm:prSet custT="1"/>
      <dgm:spPr/>
      <dgm:t>
        <a:bodyPr/>
        <a:lstStyle/>
        <a:p>
          <a:r>
            <a:rPr lang="en-US" sz="1400" dirty="0"/>
            <a:t>(6) </a:t>
          </a:r>
          <a:r>
            <a:rPr lang="en-US" sz="1400" dirty="0" smtClean="0"/>
            <a:t>Call </a:t>
          </a:r>
          <a:r>
            <a:rPr lang="en-US" sz="1400" dirty="0"/>
            <a:t>at least one board meeting a </a:t>
          </a:r>
          <a:r>
            <a:rPr lang="en-US" sz="1400" dirty="0" smtClean="0"/>
            <a:t>year</a:t>
          </a:r>
          <a:endParaRPr lang="en-US" sz="1400" dirty="0"/>
        </a:p>
      </dgm:t>
    </dgm:pt>
    <dgm:pt modelId="{F8A47A26-5152-4D41-82BA-54395B9C97ED}" type="parTrans" cxnId="{7417D884-2A99-47ED-B64C-01046A702290}">
      <dgm:prSet/>
      <dgm:spPr/>
      <dgm:t>
        <a:bodyPr/>
        <a:lstStyle/>
        <a:p>
          <a:endParaRPr lang="en-US"/>
        </a:p>
      </dgm:t>
    </dgm:pt>
    <dgm:pt modelId="{67411C3D-BE5E-4111-94FD-3E2A34C68134}" type="sibTrans" cxnId="{7417D884-2A99-47ED-B64C-01046A702290}">
      <dgm:prSet/>
      <dgm:spPr/>
      <dgm:t>
        <a:bodyPr/>
        <a:lstStyle/>
        <a:p>
          <a:endParaRPr lang="en-US"/>
        </a:p>
      </dgm:t>
    </dgm:pt>
    <dgm:pt modelId="{061958D1-974D-4EAA-835D-6DE86DF7EE21}">
      <dgm:prSet custT="1"/>
      <dgm:spPr>
        <a:ln>
          <a:solidFill>
            <a:schemeClr val="bg2">
              <a:lumMod val="20000"/>
              <a:lumOff val="80000"/>
            </a:schemeClr>
          </a:solidFill>
        </a:ln>
      </dgm:spPr>
      <dgm:t>
        <a:bodyPr/>
        <a:lstStyle/>
        <a:p>
          <a:r>
            <a:rPr lang="en-US" sz="1400" dirty="0"/>
            <a:t> (7) </a:t>
          </a:r>
          <a:r>
            <a:rPr lang="en-US" sz="1400" dirty="0" smtClean="0"/>
            <a:t>Require </a:t>
          </a:r>
          <a:r>
            <a:rPr lang="en-US" sz="1400" dirty="0"/>
            <a:t>management to report </a:t>
          </a:r>
          <a:r>
            <a:rPr lang="en-US" sz="1400" dirty="0" smtClean="0"/>
            <a:t>on financial </a:t>
          </a:r>
          <a:r>
            <a:rPr lang="en-US" sz="1400" dirty="0"/>
            <a:t>condition and operations at least once a </a:t>
          </a:r>
          <a:r>
            <a:rPr lang="en-US" sz="1400" dirty="0" smtClean="0"/>
            <a:t>year</a:t>
          </a:r>
          <a:endParaRPr lang="en-US" sz="1400" dirty="0"/>
        </a:p>
      </dgm:t>
    </dgm:pt>
    <dgm:pt modelId="{CCCB8385-A5AA-41EE-828F-7AEE51E289C3}" type="parTrans" cxnId="{431555E4-75D2-4348-A07A-EB8F30D4C2D0}">
      <dgm:prSet/>
      <dgm:spPr/>
      <dgm:t>
        <a:bodyPr/>
        <a:lstStyle/>
        <a:p>
          <a:endParaRPr lang="en-US"/>
        </a:p>
      </dgm:t>
    </dgm:pt>
    <dgm:pt modelId="{00FBAB7A-264E-4560-B517-7106BA30332C}" type="sibTrans" cxnId="{431555E4-75D2-4348-A07A-EB8F30D4C2D0}">
      <dgm:prSet/>
      <dgm:spPr/>
      <dgm:t>
        <a:bodyPr/>
        <a:lstStyle/>
        <a:p>
          <a:endParaRPr lang="en-US"/>
        </a:p>
      </dgm:t>
    </dgm:pt>
    <dgm:pt modelId="{6E9A5A78-9577-4DDC-87CA-3CDD058EDC2C}" type="pres">
      <dgm:prSet presAssocID="{903563AE-28F1-43D1-81AA-7F878E0DDCD5}" presName="Name0" presStyleCnt="0">
        <dgm:presLayoutVars>
          <dgm:chMax val="7"/>
          <dgm:dir/>
          <dgm:animLvl val="lvl"/>
          <dgm:resizeHandles val="exact"/>
        </dgm:presLayoutVars>
      </dgm:prSet>
      <dgm:spPr/>
      <dgm:t>
        <a:bodyPr/>
        <a:lstStyle/>
        <a:p>
          <a:endParaRPr lang="en-US"/>
        </a:p>
      </dgm:t>
    </dgm:pt>
    <dgm:pt modelId="{75674E79-2AAA-4B20-AFB2-8466CE210961}" type="pres">
      <dgm:prSet presAssocID="{EFF1BF27-4039-49F8-A82B-5B67581F9AC0}" presName="circle1" presStyleLbl="node1" presStyleIdx="0" presStyleCnt="7"/>
      <dgm:spPr/>
    </dgm:pt>
    <dgm:pt modelId="{51D9C2F4-CBC7-4A9F-BA0A-F7BC8E763B2B}" type="pres">
      <dgm:prSet presAssocID="{EFF1BF27-4039-49F8-A82B-5B67581F9AC0}" presName="space" presStyleCnt="0"/>
      <dgm:spPr/>
    </dgm:pt>
    <dgm:pt modelId="{44BF55FA-52E1-4C9B-B300-F711DEE2F17E}" type="pres">
      <dgm:prSet presAssocID="{EFF1BF27-4039-49F8-A82B-5B67581F9AC0}" presName="rect1" presStyleLbl="alignAcc1" presStyleIdx="0" presStyleCnt="7" custLinFactNeighborX="308" custLinFactNeighborY="634"/>
      <dgm:spPr/>
      <dgm:t>
        <a:bodyPr/>
        <a:lstStyle/>
        <a:p>
          <a:endParaRPr lang="en-US"/>
        </a:p>
      </dgm:t>
    </dgm:pt>
    <dgm:pt modelId="{1013FAA4-70D2-4B0C-9218-431718E61562}" type="pres">
      <dgm:prSet presAssocID="{8BB79737-5C2B-4498-BFEF-9F1F7F4D2A82}" presName="vertSpace2" presStyleLbl="node1" presStyleIdx="0" presStyleCnt="7"/>
      <dgm:spPr/>
    </dgm:pt>
    <dgm:pt modelId="{BAD57E9C-7494-4A87-A9E0-CE4007E1B135}" type="pres">
      <dgm:prSet presAssocID="{8BB79737-5C2B-4498-BFEF-9F1F7F4D2A82}" presName="circle2" presStyleLbl="node1" presStyleIdx="1" presStyleCnt="7"/>
      <dgm:spPr/>
    </dgm:pt>
    <dgm:pt modelId="{97012D98-1610-444D-9D3C-BA50BED4E15D}" type="pres">
      <dgm:prSet presAssocID="{8BB79737-5C2B-4498-BFEF-9F1F7F4D2A82}" presName="rect2" presStyleLbl="alignAcc1" presStyleIdx="1" presStyleCnt="7"/>
      <dgm:spPr/>
      <dgm:t>
        <a:bodyPr/>
        <a:lstStyle/>
        <a:p>
          <a:endParaRPr lang="en-US"/>
        </a:p>
      </dgm:t>
    </dgm:pt>
    <dgm:pt modelId="{EE670F23-281E-4841-B698-2E15C64FC25E}" type="pres">
      <dgm:prSet presAssocID="{DAF05DF1-84BD-4BCA-9AF0-B9C168B1CC8F}" presName="vertSpace3" presStyleLbl="node1" presStyleIdx="1" presStyleCnt="7"/>
      <dgm:spPr/>
    </dgm:pt>
    <dgm:pt modelId="{A3BC14B5-7F4A-4576-92E6-CAAACC1352D2}" type="pres">
      <dgm:prSet presAssocID="{DAF05DF1-84BD-4BCA-9AF0-B9C168B1CC8F}" presName="circle3" presStyleLbl="node1" presStyleIdx="2" presStyleCnt="7"/>
      <dgm:spPr/>
    </dgm:pt>
    <dgm:pt modelId="{2BF7E688-A75B-4200-A4A3-B461BCE0495F}" type="pres">
      <dgm:prSet presAssocID="{DAF05DF1-84BD-4BCA-9AF0-B9C168B1CC8F}" presName="rect3" presStyleLbl="alignAcc1" presStyleIdx="2" presStyleCnt="7"/>
      <dgm:spPr/>
      <dgm:t>
        <a:bodyPr/>
        <a:lstStyle/>
        <a:p>
          <a:endParaRPr lang="en-US"/>
        </a:p>
      </dgm:t>
    </dgm:pt>
    <dgm:pt modelId="{22F69067-EDCB-4A01-B675-476C8DEBF158}" type="pres">
      <dgm:prSet presAssocID="{D2FD6A16-C902-4F05-9974-12B744612A7A}" presName="vertSpace4" presStyleLbl="node1" presStyleIdx="2" presStyleCnt="7"/>
      <dgm:spPr/>
    </dgm:pt>
    <dgm:pt modelId="{4A7FDCCA-EDFF-4A2A-B468-9B581959DDED}" type="pres">
      <dgm:prSet presAssocID="{D2FD6A16-C902-4F05-9974-12B744612A7A}" presName="circle4" presStyleLbl="node1" presStyleIdx="3" presStyleCnt="7"/>
      <dgm:spPr/>
    </dgm:pt>
    <dgm:pt modelId="{7F120A50-3B7F-4118-81EF-C3D67EBF5C2B}" type="pres">
      <dgm:prSet presAssocID="{D2FD6A16-C902-4F05-9974-12B744612A7A}" presName="rect4" presStyleLbl="alignAcc1" presStyleIdx="3" presStyleCnt="7"/>
      <dgm:spPr/>
      <dgm:t>
        <a:bodyPr/>
        <a:lstStyle/>
        <a:p>
          <a:endParaRPr lang="en-US"/>
        </a:p>
      </dgm:t>
    </dgm:pt>
    <dgm:pt modelId="{444FD499-C8DC-4B5D-9DD4-14374C695649}" type="pres">
      <dgm:prSet presAssocID="{0313C34E-BD64-46B2-A040-BF10FCD98AC4}" presName="vertSpace5" presStyleLbl="node1" presStyleIdx="3" presStyleCnt="7"/>
      <dgm:spPr/>
    </dgm:pt>
    <dgm:pt modelId="{A3297F1D-BF9A-42A2-8438-4E36B46CDB1B}" type="pres">
      <dgm:prSet presAssocID="{0313C34E-BD64-46B2-A040-BF10FCD98AC4}" presName="circle5" presStyleLbl="node1" presStyleIdx="4" presStyleCnt="7"/>
      <dgm:spPr/>
    </dgm:pt>
    <dgm:pt modelId="{49B08FDA-BA8B-403B-BE5C-574E9ECD8DC4}" type="pres">
      <dgm:prSet presAssocID="{0313C34E-BD64-46B2-A040-BF10FCD98AC4}" presName="rect5" presStyleLbl="alignAcc1" presStyleIdx="4" presStyleCnt="7"/>
      <dgm:spPr/>
      <dgm:t>
        <a:bodyPr/>
        <a:lstStyle/>
        <a:p>
          <a:endParaRPr lang="en-US"/>
        </a:p>
      </dgm:t>
    </dgm:pt>
    <dgm:pt modelId="{33F744FC-0EE0-4CBB-A2C8-35ED4AA58AAA}" type="pres">
      <dgm:prSet presAssocID="{5F0F85A7-C427-4E87-B154-E83682CE78E6}" presName="vertSpace6" presStyleLbl="node1" presStyleIdx="4" presStyleCnt="7"/>
      <dgm:spPr/>
    </dgm:pt>
    <dgm:pt modelId="{EE7F8DE7-F299-430B-B64C-4DA140C27974}" type="pres">
      <dgm:prSet presAssocID="{5F0F85A7-C427-4E87-B154-E83682CE78E6}" presName="circle6" presStyleLbl="node1" presStyleIdx="5" presStyleCnt="7"/>
      <dgm:spPr/>
    </dgm:pt>
    <dgm:pt modelId="{8D9AF5DB-D92F-4657-B09F-A1A52DA8CDE5}" type="pres">
      <dgm:prSet presAssocID="{5F0F85A7-C427-4E87-B154-E83682CE78E6}" presName="rect6" presStyleLbl="alignAcc1" presStyleIdx="5" presStyleCnt="7"/>
      <dgm:spPr/>
      <dgm:t>
        <a:bodyPr/>
        <a:lstStyle/>
        <a:p>
          <a:endParaRPr lang="en-US"/>
        </a:p>
      </dgm:t>
    </dgm:pt>
    <dgm:pt modelId="{46A95E9C-B5ED-422E-A938-24D65435E83D}" type="pres">
      <dgm:prSet presAssocID="{061958D1-974D-4EAA-835D-6DE86DF7EE21}" presName="vertSpace7" presStyleLbl="node1" presStyleIdx="5" presStyleCnt="7"/>
      <dgm:spPr/>
    </dgm:pt>
    <dgm:pt modelId="{15905A32-2011-44C0-95E2-45A704FA9DC6}" type="pres">
      <dgm:prSet presAssocID="{061958D1-974D-4EAA-835D-6DE86DF7EE21}" presName="circle7" presStyleLbl="node1" presStyleIdx="6" presStyleCnt="7"/>
      <dgm:spPr/>
    </dgm:pt>
    <dgm:pt modelId="{B6C52747-B77B-4C86-B0A6-FB76D87CF578}" type="pres">
      <dgm:prSet presAssocID="{061958D1-974D-4EAA-835D-6DE86DF7EE21}" presName="rect7" presStyleLbl="alignAcc1" presStyleIdx="6" presStyleCnt="7"/>
      <dgm:spPr/>
      <dgm:t>
        <a:bodyPr/>
        <a:lstStyle/>
        <a:p>
          <a:endParaRPr lang="en-US"/>
        </a:p>
      </dgm:t>
    </dgm:pt>
    <dgm:pt modelId="{5623A45A-9668-403E-A0C5-42309CC6CA73}" type="pres">
      <dgm:prSet presAssocID="{EFF1BF27-4039-49F8-A82B-5B67581F9AC0}" presName="rect1ParTxNoCh" presStyleLbl="alignAcc1" presStyleIdx="6" presStyleCnt="7">
        <dgm:presLayoutVars>
          <dgm:chMax val="1"/>
          <dgm:bulletEnabled val="1"/>
        </dgm:presLayoutVars>
      </dgm:prSet>
      <dgm:spPr/>
      <dgm:t>
        <a:bodyPr/>
        <a:lstStyle/>
        <a:p>
          <a:endParaRPr lang="en-US"/>
        </a:p>
      </dgm:t>
    </dgm:pt>
    <dgm:pt modelId="{7221509D-BF8C-4533-8DE0-28DC632F092E}" type="pres">
      <dgm:prSet presAssocID="{8BB79737-5C2B-4498-BFEF-9F1F7F4D2A82}" presName="rect2ParTxNoCh" presStyleLbl="alignAcc1" presStyleIdx="6" presStyleCnt="7">
        <dgm:presLayoutVars>
          <dgm:chMax val="1"/>
          <dgm:bulletEnabled val="1"/>
        </dgm:presLayoutVars>
      </dgm:prSet>
      <dgm:spPr/>
      <dgm:t>
        <a:bodyPr/>
        <a:lstStyle/>
        <a:p>
          <a:endParaRPr lang="en-US"/>
        </a:p>
      </dgm:t>
    </dgm:pt>
    <dgm:pt modelId="{CCDF168F-958F-4644-91D3-4DEB44FFA235}" type="pres">
      <dgm:prSet presAssocID="{DAF05DF1-84BD-4BCA-9AF0-B9C168B1CC8F}" presName="rect3ParTxNoCh" presStyleLbl="alignAcc1" presStyleIdx="6" presStyleCnt="7">
        <dgm:presLayoutVars>
          <dgm:chMax val="1"/>
          <dgm:bulletEnabled val="1"/>
        </dgm:presLayoutVars>
      </dgm:prSet>
      <dgm:spPr/>
      <dgm:t>
        <a:bodyPr/>
        <a:lstStyle/>
        <a:p>
          <a:endParaRPr lang="en-US"/>
        </a:p>
      </dgm:t>
    </dgm:pt>
    <dgm:pt modelId="{4138F7DA-C4F4-400E-8B9B-3DE6853CC6D5}" type="pres">
      <dgm:prSet presAssocID="{D2FD6A16-C902-4F05-9974-12B744612A7A}" presName="rect4ParTxNoCh" presStyleLbl="alignAcc1" presStyleIdx="6" presStyleCnt="7">
        <dgm:presLayoutVars>
          <dgm:chMax val="1"/>
          <dgm:bulletEnabled val="1"/>
        </dgm:presLayoutVars>
      </dgm:prSet>
      <dgm:spPr/>
      <dgm:t>
        <a:bodyPr/>
        <a:lstStyle/>
        <a:p>
          <a:endParaRPr lang="en-US"/>
        </a:p>
      </dgm:t>
    </dgm:pt>
    <dgm:pt modelId="{A7C13C02-167E-4737-A0B5-7105980A6424}" type="pres">
      <dgm:prSet presAssocID="{0313C34E-BD64-46B2-A040-BF10FCD98AC4}" presName="rect5ParTxNoCh" presStyleLbl="alignAcc1" presStyleIdx="6" presStyleCnt="7">
        <dgm:presLayoutVars>
          <dgm:chMax val="1"/>
          <dgm:bulletEnabled val="1"/>
        </dgm:presLayoutVars>
      </dgm:prSet>
      <dgm:spPr/>
      <dgm:t>
        <a:bodyPr/>
        <a:lstStyle/>
        <a:p>
          <a:endParaRPr lang="en-US"/>
        </a:p>
      </dgm:t>
    </dgm:pt>
    <dgm:pt modelId="{1F5E798C-BA79-46AA-AE3B-3BD2F8A230DA}" type="pres">
      <dgm:prSet presAssocID="{5F0F85A7-C427-4E87-B154-E83682CE78E6}" presName="rect6ParTxNoCh" presStyleLbl="alignAcc1" presStyleIdx="6" presStyleCnt="7">
        <dgm:presLayoutVars>
          <dgm:chMax val="1"/>
          <dgm:bulletEnabled val="1"/>
        </dgm:presLayoutVars>
      </dgm:prSet>
      <dgm:spPr/>
      <dgm:t>
        <a:bodyPr/>
        <a:lstStyle/>
        <a:p>
          <a:endParaRPr lang="en-US"/>
        </a:p>
      </dgm:t>
    </dgm:pt>
    <dgm:pt modelId="{5936A338-B26C-4101-8D6F-E50657BB0543}" type="pres">
      <dgm:prSet presAssocID="{061958D1-974D-4EAA-835D-6DE86DF7EE21}" presName="rect7ParTxNoCh" presStyleLbl="alignAcc1" presStyleIdx="6" presStyleCnt="7">
        <dgm:presLayoutVars>
          <dgm:chMax val="1"/>
          <dgm:bulletEnabled val="1"/>
        </dgm:presLayoutVars>
      </dgm:prSet>
      <dgm:spPr/>
      <dgm:t>
        <a:bodyPr/>
        <a:lstStyle/>
        <a:p>
          <a:endParaRPr lang="en-US"/>
        </a:p>
      </dgm:t>
    </dgm:pt>
  </dgm:ptLst>
  <dgm:cxnLst>
    <dgm:cxn modelId="{4E79F6E9-AA02-442A-9563-E770EDB6A926}" type="presOf" srcId="{5F0F85A7-C427-4E87-B154-E83682CE78E6}" destId="{1F5E798C-BA79-46AA-AE3B-3BD2F8A230DA}" srcOrd="1" destOrd="0" presId="urn:microsoft.com/office/officeart/2005/8/layout/target3"/>
    <dgm:cxn modelId="{5C6E2C31-303B-4CB8-8ECA-2DA2282D3C6D}" type="presOf" srcId="{8BB79737-5C2B-4498-BFEF-9F1F7F4D2A82}" destId="{97012D98-1610-444D-9D3C-BA50BED4E15D}" srcOrd="0" destOrd="0" presId="urn:microsoft.com/office/officeart/2005/8/layout/target3"/>
    <dgm:cxn modelId="{DE4E81F4-ED61-4E0B-8EA4-3E1704BF4524}" srcId="{903563AE-28F1-43D1-81AA-7F878E0DDCD5}" destId="{8BB79737-5C2B-4498-BFEF-9F1F7F4D2A82}" srcOrd="1" destOrd="0" parTransId="{1C82429C-F816-48EA-8D58-133D07D6ECD7}" sibTransId="{B7F0E012-9EB5-4C5E-84ED-5EF077BF708A}"/>
    <dgm:cxn modelId="{97DABCC7-090A-4BAA-A775-2065A4B47BC7}" type="presOf" srcId="{0313C34E-BD64-46B2-A040-BF10FCD98AC4}" destId="{49B08FDA-BA8B-403B-BE5C-574E9ECD8DC4}" srcOrd="0" destOrd="0" presId="urn:microsoft.com/office/officeart/2005/8/layout/target3"/>
    <dgm:cxn modelId="{CB9836A3-3FA4-4B77-A49D-447CC4EBD68F}" type="presOf" srcId="{D2FD6A16-C902-4F05-9974-12B744612A7A}" destId="{7F120A50-3B7F-4118-81EF-C3D67EBF5C2B}" srcOrd="0" destOrd="0" presId="urn:microsoft.com/office/officeart/2005/8/layout/target3"/>
    <dgm:cxn modelId="{212CC550-1C8E-4EE2-B162-DA6994236DE3}" type="presOf" srcId="{EFF1BF27-4039-49F8-A82B-5B67581F9AC0}" destId="{5623A45A-9668-403E-A0C5-42309CC6CA73}" srcOrd="1" destOrd="0" presId="urn:microsoft.com/office/officeart/2005/8/layout/target3"/>
    <dgm:cxn modelId="{431555E4-75D2-4348-A07A-EB8F30D4C2D0}" srcId="{903563AE-28F1-43D1-81AA-7F878E0DDCD5}" destId="{061958D1-974D-4EAA-835D-6DE86DF7EE21}" srcOrd="6" destOrd="0" parTransId="{CCCB8385-A5AA-41EE-828F-7AEE51E289C3}" sibTransId="{00FBAB7A-264E-4560-B517-7106BA30332C}"/>
    <dgm:cxn modelId="{5DE75F50-326E-44BF-90D2-85E61A94F58E}" type="presOf" srcId="{0313C34E-BD64-46B2-A040-BF10FCD98AC4}" destId="{A7C13C02-167E-4737-A0B5-7105980A6424}" srcOrd="1" destOrd="0" presId="urn:microsoft.com/office/officeart/2005/8/layout/target3"/>
    <dgm:cxn modelId="{0FD6ED6F-81EA-4FFE-9979-97D18112ACDD}" srcId="{903563AE-28F1-43D1-81AA-7F878E0DDCD5}" destId="{DAF05DF1-84BD-4BCA-9AF0-B9C168B1CC8F}" srcOrd="2" destOrd="0" parTransId="{18DA0738-E400-4706-BADB-A172A9284E98}" sibTransId="{54BDFBC8-BABC-4EBB-A87E-B746B4C0D0D9}"/>
    <dgm:cxn modelId="{7417D884-2A99-47ED-B64C-01046A702290}" srcId="{903563AE-28F1-43D1-81AA-7F878E0DDCD5}" destId="{5F0F85A7-C427-4E87-B154-E83682CE78E6}" srcOrd="5" destOrd="0" parTransId="{F8A47A26-5152-4D41-82BA-54395B9C97ED}" sibTransId="{67411C3D-BE5E-4111-94FD-3E2A34C68134}"/>
    <dgm:cxn modelId="{2B1830E4-764B-41DD-80B2-AA277B720BF1}" type="presOf" srcId="{5F0F85A7-C427-4E87-B154-E83682CE78E6}" destId="{8D9AF5DB-D92F-4657-B09F-A1A52DA8CDE5}" srcOrd="0" destOrd="0" presId="urn:microsoft.com/office/officeart/2005/8/layout/target3"/>
    <dgm:cxn modelId="{3B188418-454E-4A56-889F-0D2E722F1BE7}" srcId="{903563AE-28F1-43D1-81AA-7F878E0DDCD5}" destId="{EFF1BF27-4039-49F8-A82B-5B67581F9AC0}" srcOrd="0" destOrd="0" parTransId="{FF66A3F1-B0C1-4E91-85C6-E443E8B286E6}" sibTransId="{7A87497A-0170-4E57-8945-F3137891075C}"/>
    <dgm:cxn modelId="{3897BA7B-185F-4E44-9CD7-83B935CDCE74}" type="presOf" srcId="{DAF05DF1-84BD-4BCA-9AF0-B9C168B1CC8F}" destId="{CCDF168F-958F-4644-91D3-4DEB44FFA235}" srcOrd="1" destOrd="0" presId="urn:microsoft.com/office/officeart/2005/8/layout/target3"/>
    <dgm:cxn modelId="{E697DDAB-45BB-468B-A431-BE3BF26FAC67}" srcId="{903563AE-28F1-43D1-81AA-7F878E0DDCD5}" destId="{D2FD6A16-C902-4F05-9974-12B744612A7A}" srcOrd="3" destOrd="0" parTransId="{7D6D4314-CBA9-491A-87E7-8D925A1CD3AE}" sibTransId="{8B1D6F16-630A-48FE-A801-886A36F0B9F4}"/>
    <dgm:cxn modelId="{67C7FF6E-E38A-46F0-8F89-3D2D4AFBA493}" type="presOf" srcId="{903563AE-28F1-43D1-81AA-7F878E0DDCD5}" destId="{6E9A5A78-9577-4DDC-87CA-3CDD058EDC2C}" srcOrd="0" destOrd="0" presId="urn:microsoft.com/office/officeart/2005/8/layout/target3"/>
    <dgm:cxn modelId="{1AF2DFD9-245B-4DDD-AABD-6E5ED7087279}" type="presOf" srcId="{EFF1BF27-4039-49F8-A82B-5B67581F9AC0}" destId="{44BF55FA-52E1-4C9B-B300-F711DEE2F17E}" srcOrd="0" destOrd="0" presId="urn:microsoft.com/office/officeart/2005/8/layout/target3"/>
    <dgm:cxn modelId="{4810C0CE-A2CD-4101-AF16-8740D3DFC388}" type="presOf" srcId="{061958D1-974D-4EAA-835D-6DE86DF7EE21}" destId="{5936A338-B26C-4101-8D6F-E50657BB0543}" srcOrd="1" destOrd="0" presId="urn:microsoft.com/office/officeart/2005/8/layout/target3"/>
    <dgm:cxn modelId="{EEBF1882-B4D6-4688-9ACF-28A0D6A22701}" type="presOf" srcId="{DAF05DF1-84BD-4BCA-9AF0-B9C168B1CC8F}" destId="{2BF7E688-A75B-4200-A4A3-B461BCE0495F}" srcOrd="0" destOrd="0" presId="urn:microsoft.com/office/officeart/2005/8/layout/target3"/>
    <dgm:cxn modelId="{3AF1A370-94D2-4489-9B1F-CAAB6DB66911}" type="presOf" srcId="{D2FD6A16-C902-4F05-9974-12B744612A7A}" destId="{4138F7DA-C4F4-400E-8B9B-3DE6853CC6D5}" srcOrd="1" destOrd="0" presId="urn:microsoft.com/office/officeart/2005/8/layout/target3"/>
    <dgm:cxn modelId="{4034C124-6151-44A4-A75B-32AE23B3DFF3}" type="presOf" srcId="{8BB79737-5C2B-4498-BFEF-9F1F7F4D2A82}" destId="{7221509D-BF8C-4533-8DE0-28DC632F092E}" srcOrd="1" destOrd="0" presId="urn:microsoft.com/office/officeart/2005/8/layout/target3"/>
    <dgm:cxn modelId="{0B31060E-9D57-42AB-A1E2-73C033787029}" srcId="{903563AE-28F1-43D1-81AA-7F878E0DDCD5}" destId="{0313C34E-BD64-46B2-A040-BF10FCD98AC4}" srcOrd="4" destOrd="0" parTransId="{E2E59D57-1F9A-4964-90C6-E9371EC2A70D}" sibTransId="{ECAC9A86-1B4A-4F24-9722-43DFB9B20111}"/>
    <dgm:cxn modelId="{5D8689A6-1754-4872-82A3-9BBFF9275143}" type="presOf" srcId="{061958D1-974D-4EAA-835D-6DE86DF7EE21}" destId="{B6C52747-B77B-4C86-B0A6-FB76D87CF578}" srcOrd="0" destOrd="0" presId="urn:microsoft.com/office/officeart/2005/8/layout/target3"/>
    <dgm:cxn modelId="{FCE1EFD8-21B6-4419-AE2A-60334C16CADA}" type="presParOf" srcId="{6E9A5A78-9577-4DDC-87CA-3CDD058EDC2C}" destId="{75674E79-2AAA-4B20-AFB2-8466CE210961}" srcOrd="0" destOrd="0" presId="urn:microsoft.com/office/officeart/2005/8/layout/target3"/>
    <dgm:cxn modelId="{404806DB-3974-4426-A88D-F79060D3C4FA}" type="presParOf" srcId="{6E9A5A78-9577-4DDC-87CA-3CDD058EDC2C}" destId="{51D9C2F4-CBC7-4A9F-BA0A-F7BC8E763B2B}" srcOrd="1" destOrd="0" presId="urn:microsoft.com/office/officeart/2005/8/layout/target3"/>
    <dgm:cxn modelId="{A254D5E3-472E-482F-8F1D-ED327A62B439}" type="presParOf" srcId="{6E9A5A78-9577-4DDC-87CA-3CDD058EDC2C}" destId="{44BF55FA-52E1-4C9B-B300-F711DEE2F17E}" srcOrd="2" destOrd="0" presId="urn:microsoft.com/office/officeart/2005/8/layout/target3"/>
    <dgm:cxn modelId="{43BB7E56-1ADA-40B9-85D1-90CFE7F5E941}" type="presParOf" srcId="{6E9A5A78-9577-4DDC-87CA-3CDD058EDC2C}" destId="{1013FAA4-70D2-4B0C-9218-431718E61562}" srcOrd="3" destOrd="0" presId="urn:microsoft.com/office/officeart/2005/8/layout/target3"/>
    <dgm:cxn modelId="{5394F194-0C16-4A66-9C3D-8DEEB5DCAF44}" type="presParOf" srcId="{6E9A5A78-9577-4DDC-87CA-3CDD058EDC2C}" destId="{BAD57E9C-7494-4A87-A9E0-CE4007E1B135}" srcOrd="4" destOrd="0" presId="urn:microsoft.com/office/officeart/2005/8/layout/target3"/>
    <dgm:cxn modelId="{C3D42F27-5DA4-4D53-91CD-20C09B6D3629}" type="presParOf" srcId="{6E9A5A78-9577-4DDC-87CA-3CDD058EDC2C}" destId="{97012D98-1610-444D-9D3C-BA50BED4E15D}" srcOrd="5" destOrd="0" presId="urn:microsoft.com/office/officeart/2005/8/layout/target3"/>
    <dgm:cxn modelId="{54C7C7DD-2F12-47D9-A276-6A93490CF556}" type="presParOf" srcId="{6E9A5A78-9577-4DDC-87CA-3CDD058EDC2C}" destId="{EE670F23-281E-4841-B698-2E15C64FC25E}" srcOrd="6" destOrd="0" presId="urn:microsoft.com/office/officeart/2005/8/layout/target3"/>
    <dgm:cxn modelId="{5CC40F9E-544E-4BB0-A872-66CF147EE987}" type="presParOf" srcId="{6E9A5A78-9577-4DDC-87CA-3CDD058EDC2C}" destId="{A3BC14B5-7F4A-4576-92E6-CAAACC1352D2}" srcOrd="7" destOrd="0" presId="urn:microsoft.com/office/officeart/2005/8/layout/target3"/>
    <dgm:cxn modelId="{620DE29D-1A43-4BAC-931C-9EE5A6424A7A}" type="presParOf" srcId="{6E9A5A78-9577-4DDC-87CA-3CDD058EDC2C}" destId="{2BF7E688-A75B-4200-A4A3-B461BCE0495F}" srcOrd="8" destOrd="0" presId="urn:microsoft.com/office/officeart/2005/8/layout/target3"/>
    <dgm:cxn modelId="{2DE2C760-31A1-4ED9-9822-795B5A420BE0}" type="presParOf" srcId="{6E9A5A78-9577-4DDC-87CA-3CDD058EDC2C}" destId="{22F69067-EDCB-4A01-B675-476C8DEBF158}" srcOrd="9" destOrd="0" presId="urn:microsoft.com/office/officeart/2005/8/layout/target3"/>
    <dgm:cxn modelId="{920F2032-F37F-4715-994E-9CC27AA147E2}" type="presParOf" srcId="{6E9A5A78-9577-4DDC-87CA-3CDD058EDC2C}" destId="{4A7FDCCA-EDFF-4A2A-B468-9B581959DDED}" srcOrd="10" destOrd="0" presId="urn:microsoft.com/office/officeart/2005/8/layout/target3"/>
    <dgm:cxn modelId="{C7AFBBD5-DD80-4F79-9294-77E268CA0C38}" type="presParOf" srcId="{6E9A5A78-9577-4DDC-87CA-3CDD058EDC2C}" destId="{7F120A50-3B7F-4118-81EF-C3D67EBF5C2B}" srcOrd="11" destOrd="0" presId="urn:microsoft.com/office/officeart/2005/8/layout/target3"/>
    <dgm:cxn modelId="{ED408DC5-F9CB-48DC-8D31-792B9A9CC27F}" type="presParOf" srcId="{6E9A5A78-9577-4DDC-87CA-3CDD058EDC2C}" destId="{444FD499-C8DC-4B5D-9DD4-14374C695649}" srcOrd="12" destOrd="0" presId="urn:microsoft.com/office/officeart/2005/8/layout/target3"/>
    <dgm:cxn modelId="{90239697-A315-46D7-973A-3F8F5752F815}" type="presParOf" srcId="{6E9A5A78-9577-4DDC-87CA-3CDD058EDC2C}" destId="{A3297F1D-BF9A-42A2-8438-4E36B46CDB1B}" srcOrd="13" destOrd="0" presId="urn:microsoft.com/office/officeart/2005/8/layout/target3"/>
    <dgm:cxn modelId="{C011BA80-4133-469B-82F6-B1ECA42CFAAD}" type="presParOf" srcId="{6E9A5A78-9577-4DDC-87CA-3CDD058EDC2C}" destId="{49B08FDA-BA8B-403B-BE5C-574E9ECD8DC4}" srcOrd="14" destOrd="0" presId="urn:microsoft.com/office/officeart/2005/8/layout/target3"/>
    <dgm:cxn modelId="{24779443-5123-43DD-BD5D-487C1F36055C}" type="presParOf" srcId="{6E9A5A78-9577-4DDC-87CA-3CDD058EDC2C}" destId="{33F744FC-0EE0-4CBB-A2C8-35ED4AA58AAA}" srcOrd="15" destOrd="0" presId="urn:microsoft.com/office/officeart/2005/8/layout/target3"/>
    <dgm:cxn modelId="{029FA26A-2C89-4574-8EFA-47B7A397B863}" type="presParOf" srcId="{6E9A5A78-9577-4DDC-87CA-3CDD058EDC2C}" destId="{EE7F8DE7-F299-430B-B64C-4DA140C27974}" srcOrd="16" destOrd="0" presId="urn:microsoft.com/office/officeart/2005/8/layout/target3"/>
    <dgm:cxn modelId="{BB398448-48D5-4E19-B5AD-CDA699CCD242}" type="presParOf" srcId="{6E9A5A78-9577-4DDC-87CA-3CDD058EDC2C}" destId="{8D9AF5DB-D92F-4657-B09F-A1A52DA8CDE5}" srcOrd="17" destOrd="0" presId="urn:microsoft.com/office/officeart/2005/8/layout/target3"/>
    <dgm:cxn modelId="{D4E7B231-DB36-4951-905A-6ABAB67B3B6D}" type="presParOf" srcId="{6E9A5A78-9577-4DDC-87CA-3CDD058EDC2C}" destId="{46A95E9C-B5ED-422E-A938-24D65435E83D}" srcOrd="18" destOrd="0" presId="urn:microsoft.com/office/officeart/2005/8/layout/target3"/>
    <dgm:cxn modelId="{E377DEAB-F3D3-4033-ABE8-A58F1BCA3E3E}" type="presParOf" srcId="{6E9A5A78-9577-4DDC-87CA-3CDD058EDC2C}" destId="{15905A32-2011-44C0-95E2-45A704FA9DC6}" srcOrd="19" destOrd="0" presId="urn:microsoft.com/office/officeart/2005/8/layout/target3"/>
    <dgm:cxn modelId="{4E3A5F9C-F65E-46C7-BEE4-86F7B893413C}" type="presParOf" srcId="{6E9A5A78-9577-4DDC-87CA-3CDD058EDC2C}" destId="{B6C52747-B77B-4C86-B0A6-FB76D87CF578}" srcOrd="20" destOrd="0" presId="urn:microsoft.com/office/officeart/2005/8/layout/target3"/>
    <dgm:cxn modelId="{FB497210-D95B-4210-A687-AB769C674C57}" type="presParOf" srcId="{6E9A5A78-9577-4DDC-87CA-3CDD058EDC2C}" destId="{5623A45A-9668-403E-A0C5-42309CC6CA73}" srcOrd="21" destOrd="0" presId="urn:microsoft.com/office/officeart/2005/8/layout/target3"/>
    <dgm:cxn modelId="{882A90A7-D78B-44D1-863C-BC462EA1A747}" type="presParOf" srcId="{6E9A5A78-9577-4DDC-87CA-3CDD058EDC2C}" destId="{7221509D-BF8C-4533-8DE0-28DC632F092E}" srcOrd="22" destOrd="0" presId="urn:microsoft.com/office/officeart/2005/8/layout/target3"/>
    <dgm:cxn modelId="{F9BDBE96-F174-4D1A-9919-7E3C7B0984A2}" type="presParOf" srcId="{6E9A5A78-9577-4DDC-87CA-3CDD058EDC2C}" destId="{CCDF168F-958F-4644-91D3-4DEB44FFA235}" srcOrd="23" destOrd="0" presId="urn:microsoft.com/office/officeart/2005/8/layout/target3"/>
    <dgm:cxn modelId="{7D6DF0BA-8EDA-4534-B1C3-7DB0E318F0F0}" type="presParOf" srcId="{6E9A5A78-9577-4DDC-87CA-3CDD058EDC2C}" destId="{4138F7DA-C4F4-400E-8B9B-3DE6853CC6D5}" srcOrd="24" destOrd="0" presId="urn:microsoft.com/office/officeart/2005/8/layout/target3"/>
    <dgm:cxn modelId="{3C3B9E1B-056F-43D3-A072-A1CA8708D71E}" type="presParOf" srcId="{6E9A5A78-9577-4DDC-87CA-3CDD058EDC2C}" destId="{A7C13C02-167E-4737-A0B5-7105980A6424}" srcOrd="25" destOrd="0" presId="urn:microsoft.com/office/officeart/2005/8/layout/target3"/>
    <dgm:cxn modelId="{38AADC73-EB14-47AC-AD53-7630761814D1}" type="presParOf" srcId="{6E9A5A78-9577-4DDC-87CA-3CDD058EDC2C}" destId="{1F5E798C-BA79-46AA-AE3B-3BD2F8A230DA}" srcOrd="26" destOrd="0" presId="urn:microsoft.com/office/officeart/2005/8/layout/target3"/>
    <dgm:cxn modelId="{D837EA51-0F5D-45C2-8132-7392B6ED3B46}" type="presParOf" srcId="{6E9A5A78-9577-4DDC-87CA-3CDD058EDC2C}" destId="{5936A338-B26C-4101-8D6F-E50657BB0543}"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32936-69F3-4112-ADDA-345B987BD003}"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B803313F-943D-4E2C-A9EC-DB67DDFEAFBB}">
      <dgm:prSet phldrT="[Text]" custT="1"/>
      <dgm:spPr/>
      <dgm:t>
        <a:bodyPr/>
        <a:lstStyle/>
        <a:p>
          <a:r>
            <a:rPr lang="en-US" sz="1600" dirty="0"/>
            <a:t> Sales	</a:t>
          </a:r>
        </a:p>
      </dgm:t>
    </dgm:pt>
    <dgm:pt modelId="{357AFD17-9510-4690-A07F-B6B5D14469A2}" type="parTrans" cxnId="{3E5B7275-F3A7-43B8-8690-68BCAB9AA635}">
      <dgm:prSet/>
      <dgm:spPr/>
      <dgm:t>
        <a:bodyPr/>
        <a:lstStyle/>
        <a:p>
          <a:endParaRPr lang="en-US"/>
        </a:p>
      </dgm:t>
    </dgm:pt>
    <dgm:pt modelId="{676AB651-C510-4805-B87A-72B81CF36332}" type="sibTrans" cxnId="{3E5B7275-F3A7-43B8-8690-68BCAB9AA635}">
      <dgm:prSet/>
      <dgm:spPr/>
      <dgm:t>
        <a:bodyPr/>
        <a:lstStyle/>
        <a:p>
          <a:endParaRPr lang="en-US"/>
        </a:p>
      </dgm:t>
    </dgm:pt>
    <dgm:pt modelId="{8AF269E0-112B-452A-AC69-B3480A0923A0}">
      <dgm:prSet phldrT="[Text]" custT="1"/>
      <dgm:spPr/>
      <dgm:t>
        <a:bodyPr/>
        <a:lstStyle/>
        <a:p>
          <a:r>
            <a:rPr lang="en-US" sz="1600" dirty="0"/>
            <a:t>Real property</a:t>
          </a:r>
        </a:p>
      </dgm:t>
    </dgm:pt>
    <dgm:pt modelId="{2407908D-A469-4A11-B21C-852BB39B44E2}" type="parTrans" cxnId="{4A84DE01-3753-4F09-AB56-EB2EAA0F6D38}">
      <dgm:prSet/>
      <dgm:spPr/>
      <dgm:t>
        <a:bodyPr/>
        <a:lstStyle/>
        <a:p>
          <a:endParaRPr lang="en-US"/>
        </a:p>
      </dgm:t>
    </dgm:pt>
    <dgm:pt modelId="{0E13DA00-9ECA-4656-B2FE-C572DFA96937}" type="sibTrans" cxnId="{4A84DE01-3753-4F09-AB56-EB2EAA0F6D38}">
      <dgm:prSet/>
      <dgm:spPr/>
      <dgm:t>
        <a:bodyPr/>
        <a:lstStyle/>
        <a:p>
          <a:endParaRPr lang="en-US"/>
        </a:p>
      </dgm:t>
    </dgm:pt>
    <dgm:pt modelId="{B7A5F86E-ED93-436C-A77E-91F00AF0ACA7}">
      <dgm:prSet phldrT="[Text]" custT="1"/>
      <dgm:spPr/>
      <dgm:t>
        <a:bodyPr/>
        <a:lstStyle/>
        <a:p>
          <a:r>
            <a:rPr lang="en-US" sz="1600" dirty="0"/>
            <a:t>Personal property</a:t>
          </a:r>
        </a:p>
      </dgm:t>
    </dgm:pt>
    <dgm:pt modelId="{8C198F12-CB7D-48B2-BF31-7BBB77617067}" type="parTrans" cxnId="{B63094F6-2F6D-4A2F-A67C-64F530034AC6}">
      <dgm:prSet/>
      <dgm:spPr/>
      <dgm:t>
        <a:bodyPr/>
        <a:lstStyle/>
        <a:p>
          <a:endParaRPr lang="en-US"/>
        </a:p>
      </dgm:t>
    </dgm:pt>
    <dgm:pt modelId="{CC11C7AB-2844-4B27-B59A-7D0946889475}" type="sibTrans" cxnId="{B63094F6-2F6D-4A2F-A67C-64F530034AC6}">
      <dgm:prSet/>
      <dgm:spPr/>
      <dgm:t>
        <a:bodyPr/>
        <a:lstStyle/>
        <a:p>
          <a:endParaRPr lang="en-US"/>
        </a:p>
      </dgm:t>
    </dgm:pt>
    <dgm:pt modelId="{932ED12A-C273-4BA1-811F-BA386861011D}">
      <dgm:prSet phldrT="[Text]" custT="1"/>
      <dgm:spPr/>
      <dgm:t>
        <a:bodyPr/>
        <a:lstStyle/>
        <a:p>
          <a:r>
            <a:rPr lang="en-US" sz="1600" dirty="0">
              <a:solidFill>
                <a:schemeClr val="accent6">
                  <a:lumMod val="75000"/>
                </a:schemeClr>
              </a:solidFill>
            </a:rPr>
            <a:t>Transfer</a:t>
          </a:r>
        </a:p>
      </dgm:t>
    </dgm:pt>
    <dgm:pt modelId="{272B9C53-F8FA-422F-B6E0-9F57CCD26D62}" type="parTrans" cxnId="{BC9CA1A8-BB6A-4A28-915A-B63AF3311BAF}">
      <dgm:prSet/>
      <dgm:spPr/>
      <dgm:t>
        <a:bodyPr/>
        <a:lstStyle/>
        <a:p>
          <a:endParaRPr lang="en-US"/>
        </a:p>
      </dgm:t>
    </dgm:pt>
    <dgm:pt modelId="{78E42F7A-2E5B-4439-8CBB-86E4821F343D}" type="sibTrans" cxnId="{BC9CA1A8-BB6A-4A28-915A-B63AF3311BAF}">
      <dgm:prSet/>
      <dgm:spPr/>
      <dgm:t>
        <a:bodyPr/>
        <a:lstStyle/>
        <a:p>
          <a:endParaRPr lang="en-US"/>
        </a:p>
      </dgm:t>
    </dgm:pt>
    <dgm:pt modelId="{13E67405-4253-4FB8-B509-5D5347539942}">
      <dgm:prSet phldrT="[Text]" custT="1"/>
      <dgm:spPr/>
      <dgm:t>
        <a:bodyPr/>
        <a:lstStyle/>
        <a:p>
          <a:r>
            <a:rPr lang="en-US" sz="1600" dirty="0"/>
            <a:t>Employment</a:t>
          </a:r>
        </a:p>
      </dgm:t>
    </dgm:pt>
    <dgm:pt modelId="{2D4268BB-591C-4390-ACDE-0031438A95BB}" type="parTrans" cxnId="{328C6E41-771A-4B41-A6E6-3D8042157BDF}">
      <dgm:prSet/>
      <dgm:spPr/>
      <dgm:t>
        <a:bodyPr/>
        <a:lstStyle/>
        <a:p>
          <a:endParaRPr lang="en-US"/>
        </a:p>
      </dgm:t>
    </dgm:pt>
    <dgm:pt modelId="{AC08038B-2B30-40CB-B9F2-7CDA43961211}" type="sibTrans" cxnId="{328C6E41-771A-4B41-A6E6-3D8042157BDF}">
      <dgm:prSet/>
      <dgm:spPr/>
      <dgm:t>
        <a:bodyPr/>
        <a:lstStyle/>
        <a:p>
          <a:endParaRPr lang="en-US"/>
        </a:p>
      </dgm:t>
    </dgm:pt>
    <dgm:pt modelId="{073EB300-91EC-49D4-B930-1592BBF2FF1F}">
      <dgm:prSet phldrT="[Text]" custT="1"/>
      <dgm:spPr/>
      <dgm:t>
        <a:bodyPr/>
        <a:lstStyle/>
        <a:p>
          <a:r>
            <a:rPr lang="en-US" sz="1600" dirty="0"/>
            <a:t>Excise</a:t>
          </a:r>
        </a:p>
      </dgm:t>
    </dgm:pt>
    <dgm:pt modelId="{0C04FF14-15C2-4B8B-8F47-E356CEAD7349}" type="parTrans" cxnId="{3426CAC6-0271-479B-B060-D4B5DA46BD58}">
      <dgm:prSet/>
      <dgm:spPr/>
      <dgm:t>
        <a:bodyPr/>
        <a:lstStyle/>
        <a:p>
          <a:endParaRPr lang="en-US"/>
        </a:p>
      </dgm:t>
    </dgm:pt>
    <dgm:pt modelId="{67E6757F-B426-431B-AE69-FAB0A31E94E7}" type="sibTrans" cxnId="{3426CAC6-0271-479B-B060-D4B5DA46BD58}">
      <dgm:prSet/>
      <dgm:spPr/>
      <dgm:t>
        <a:bodyPr/>
        <a:lstStyle/>
        <a:p>
          <a:endParaRPr lang="en-US"/>
        </a:p>
      </dgm:t>
    </dgm:pt>
    <dgm:pt modelId="{64E7DE4E-28E8-4F1B-B6F6-20C0F7039178}" type="pres">
      <dgm:prSet presAssocID="{E7B32936-69F3-4112-ADDA-345B987BD003}" presName="cycle" presStyleCnt="0">
        <dgm:presLayoutVars>
          <dgm:dir/>
          <dgm:resizeHandles val="exact"/>
        </dgm:presLayoutVars>
      </dgm:prSet>
      <dgm:spPr/>
      <dgm:t>
        <a:bodyPr/>
        <a:lstStyle/>
        <a:p>
          <a:endParaRPr lang="en-US"/>
        </a:p>
      </dgm:t>
    </dgm:pt>
    <dgm:pt modelId="{C14509BA-6351-43EA-BF43-1D2BE8567985}" type="pres">
      <dgm:prSet presAssocID="{B803313F-943D-4E2C-A9EC-DB67DDFEAFBB}" presName="node" presStyleLbl="node1" presStyleIdx="0" presStyleCnt="6">
        <dgm:presLayoutVars>
          <dgm:bulletEnabled val="1"/>
        </dgm:presLayoutVars>
      </dgm:prSet>
      <dgm:spPr/>
      <dgm:t>
        <a:bodyPr/>
        <a:lstStyle/>
        <a:p>
          <a:endParaRPr lang="en-US"/>
        </a:p>
      </dgm:t>
    </dgm:pt>
    <dgm:pt modelId="{35D0DD67-7975-45F2-8E4E-B00E65EF1331}" type="pres">
      <dgm:prSet presAssocID="{B803313F-943D-4E2C-A9EC-DB67DDFEAFBB}" presName="spNode" presStyleCnt="0"/>
      <dgm:spPr/>
    </dgm:pt>
    <dgm:pt modelId="{A533B9D4-7242-474B-867B-1E647C228601}" type="pres">
      <dgm:prSet presAssocID="{676AB651-C510-4805-B87A-72B81CF36332}" presName="sibTrans" presStyleLbl="sibTrans1D1" presStyleIdx="0" presStyleCnt="6"/>
      <dgm:spPr/>
      <dgm:t>
        <a:bodyPr/>
        <a:lstStyle/>
        <a:p>
          <a:endParaRPr lang="en-US"/>
        </a:p>
      </dgm:t>
    </dgm:pt>
    <dgm:pt modelId="{DC6E1E07-F5AB-42EC-9D4D-E6BE2D3ED93A}" type="pres">
      <dgm:prSet presAssocID="{8AF269E0-112B-452A-AC69-B3480A0923A0}" presName="node" presStyleLbl="node1" presStyleIdx="1" presStyleCnt="6">
        <dgm:presLayoutVars>
          <dgm:bulletEnabled val="1"/>
        </dgm:presLayoutVars>
      </dgm:prSet>
      <dgm:spPr/>
      <dgm:t>
        <a:bodyPr/>
        <a:lstStyle/>
        <a:p>
          <a:endParaRPr lang="en-US"/>
        </a:p>
      </dgm:t>
    </dgm:pt>
    <dgm:pt modelId="{1BC40CC5-F900-497C-8FB9-75C37E5FCDD2}" type="pres">
      <dgm:prSet presAssocID="{8AF269E0-112B-452A-AC69-B3480A0923A0}" presName="spNode" presStyleCnt="0"/>
      <dgm:spPr/>
    </dgm:pt>
    <dgm:pt modelId="{619B51AD-5212-4D58-A23D-C8D184616EDA}" type="pres">
      <dgm:prSet presAssocID="{0E13DA00-9ECA-4656-B2FE-C572DFA96937}" presName="sibTrans" presStyleLbl="sibTrans1D1" presStyleIdx="1" presStyleCnt="6"/>
      <dgm:spPr/>
      <dgm:t>
        <a:bodyPr/>
        <a:lstStyle/>
        <a:p>
          <a:endParaRPr lang="en-US"/>
        </a:p>
      </dgm:t>
    </dgm:pt>
    <dgm:pt modelId="{B68C1ADB-6CAA-4E82-BF6E-9138D3EF2B1A}" type="pres">
      <dgm:prSet presAssocID="{B7A5F86E-ED93-436C-A77E-91F00AF0ACA7}" presName="node" presStyleLbl="node1" presStyleIdx="2" presStyleCnt="6" custScaleX="119531">
        <dgm:presLayoutVars>
          <dgm:bulletEnabled val="1"/>
        </dgm:presLayoutVars>
      </dgm:prSet>
      <dgm:spPr/>
      <dgm:t>
        <a:bodyPr/>
        <a:lstStyle/>
        <a:p>
          <a:endParaRPr lang="en-US"/>
        </a:p>
      </dgm:t>
    </dgm:pt>
    <dgm:pt modelId="{70FD0C91-DAD1-44BB-9249-1740D84E08D9}" type="pres">
      <dgm:prSet presAssocID="{B7A5F86E-ED93-436C-A77E-91F00AF0ACA7}" presName="spNode" presStyleCnt="0"/>
      <dgm:spPr/>
    </dgm:pt>
    <dgm:pt modelId="{1522C0F0-666A-4120-926F-3007234E8C00}" type="pres">
      <dgm:prSet presAssocID="{CC11C7AB-2844-4B27-B59A-7D0946889475}" presName="sibTrans" presStyleLbl="sibTrans1D1" presStyleIdx="2" presStyleCnt="6"/>
      <dgm:spPr/>
      <dgm:t>
        <a:bodyPr/>
        <a:lstStyle/>
        <a:p>
          <a:endParaRPr lang="en-US"/>
        </a:p>
      </dgm:t>
    </dgm:pt>
    <dgm:pt modelId="{1918DEAE-6584-4945-BD65-F104B501F367}" type="pres">
      <dgm:prSet presAssocID="{932ED12A-C273-4BA1-811F-BA386861011D}" presName="node" presStyleLbl="node1" presStyleIdx="3" presStyleCnt="6" custScaleX="133451" custRadScaleRad="100320" custRadScaleInc="-22874">
        <dgm:presLayoutVars>
          <dgm:bulletEnabled val="1"/>
        </dgm:presLayoutVars>
      </dgm:prSet>
      <dgm:spPr/>
      <dgm:t>
        <a:bodyPr/>
        <a:lstStyle/>
        <a:p>
          <a:endParaRPr lang="en-US"/>
        </a:p>
      </dgm:t>
    </dgm:pt>
    <dgm:pt modelId="{56380107-AC9B-4BC9-B70C-344279F64E9E}" type="pres">
      <dgm:prSet presAssocID="{932ED12A-C273-4BA1-811F-BA386861011D}" presName="spNode" presStyleCnt="0"/>
      <dgm:spPr/>
    </dgm:pt>
    <dgm:pt modelId="{4F6D9B54-9629-4405-A6D9-11EB5E27194E}" type="pres">
      <dgm:prSet presAssocID="{78E42F7A-2E5B-4439-8CBB-86E4821F343D}" presName="sibTrans" presStyleLbl="sibTrans1D1" presStyleIdx="3" presStyleCnt="6"/>
      <dgm:spPr/>
      <dgm:t>
        <a:bodyPr/>
        <a:lstStyle/>
        <a:p>
          <a:endParaRPr lang="en-US"/>
        </a:p>
      </dgm:t>
    </dgm:pt>
    <dgm:pt modelId="{4796D28C-8696-4AEB-ACAC-380D4D3B4555}" type="pres">
      <dgm:prSet presAssocID="{13E67405-4253-4FB8-B509-5D5347539942}" presName="node" presStyleLbl="node1" presStyleIdx="4" presStyleCnt="6" custScaleX="128067">
        <dgm:presLayoutVars>
          <dgm:bulletEnabled val="1"/>
        </dgm:presLayoutVars>
      </dgm:prSet>
      <dgm:spPr/>
      <dgm:t>
        <a:bodyPr/>
        <a:lstStyle/>
        <a:p>
          <a:endParaRPr lang="en-US"/>
        </a:p>
      </dgm:t>
    </dgm:pt>
    <dgm:pt modelId="{939111FA-A23E-4C11-9DD9-C831CE6D754A}" type="pres">
      <dgm:prSet presAssocID="{13E67405-4253-4FB8-B509-5D5347539942}" presName="spNode" presStyleCnt="0"/>
      <dgm:spPr/>
    </dgm:pt>
    <dgm:pt modelId="{B44F812F-D66A-4FF7-8F79-B4512A24450D}" type="pres">
      <dgm:prSet presAssocID="{AC08038B-2B30-40CB-B9F2-7CDA43961211}" presName="sibTrans" presStyleLbl="sibTrans1D1" presStyleIdx="4" presStyleCnt="6"/>
      <dgm:spPr/>
      <dgm:t>
        <a:bodyPr/>
        <a:lstStyle/>
        <a:p>
          <a:endParaRPr lang="en-US"/>
        </a:p>
      </dgm:t>
    </dgm:pt>
    <dgm:pt modelId="{72C4BC86-55F5-4C22-8592-A70ACFA5360C}" type="pres">
      <dgm:prSet presAssocID="{073EB300-91EC-49D4-B930-1592BBF2FF1F}" presName="node" presStyleLbl="node1" presStyleIdx="5" presStyleCnt="6">
        <dgm:presLayoutVars>
          <dgm:bulletEnabled val="1"/>
        </dgm:presLayoutVars>
      </dgm:prSet>
      <dgm:spPr/>
      <dgm:t>
        <a:bodyPr/>
        <a:lstStyle/>
        <a:p>
          <a:endParaRPr lang="en-US"/>
        </a:p>
      </dgm:t>
    </dgm:pt>
    <dgm:pt modelId="{B0B40EA7-E44B-45FC-863B-CCC5D107D35B}" type="pres">
      <dgm:prSet presAssocID="{073EB300-91EC-49D4-B930-1592BBF2FF1F}" presName="spNode" presStyleCnt="0"/>
      <dgm:spPr/>
    </dgm:pt>
    <dgm:pt modelId="{03085BA8-5B35-43D8-86B5-8FE0A19BB07C}" type="pres">
      <dgm:prSet presAssocID="{67E6757F-B426-431B-AE69-FAB0A31E94E7}" presName="sibTrans" presStyleLbl="sibTrans1D1" presStyleIdx="5" presStyleCnt="6"/>
      <dgm:spPr/>
      <dgm:t>
        <a:bodyPr/>
        <a:lstStyle/>
        <a:p>
          <a:endParaRPr lang="en-US"/>
        </a:p>
      </dgm:t>
    </dgm:pt>
  </dgm:ptLst>
  <dgm:cxnLst>
    <dgm:cxn modelId="{B6BD49CB-9D0A-4340-9324-7810ADD4CB05}" type="presOf" srcId="{B7A5F86E-ED93-436C-A77E-91F00AF0ACA7}" destId="{B68C1ADB-6CAA-4E82-BF6E-9138D3EF2B1A}" srcOrd="0" destOrd="0" presId="urn:microsoft.com/office/officeart/2005/8/layout/cycle6"/>
    <dgm:cxn modelId="{3426CAC6-0271-479B-B060-D4B5DA46BD58}" srcId="{E7B32936-69F3-4112-ADDA-345B987BD003}" destId="{073EB300-91EC-49D4-B930-1592BBF2FF1F}" srcOrd="5" destOrd="0" parTransId="{0C04FF14-15C2-4B8B-8F47-E356CEAD7349}" sibTransId="{67E6757F-B426-431B-AE69-FAB0A31E94E7}"/>
    <dgm:cxn modelId="{EB9733B2-2CD5-44D5-AB90-EC0482147E4F}" type="presOf" srcId="{8AF269E0-112B-452A-AC69-B3480A0923A0}" destId="{DC6E1E07-F5AB-42EC-9D4D-E6BE2D3ED93A}" srcOrd="0" destOrd="0" presId="urn:microsoft.com/office/officeart/2005/8/layout/cycle6"/>
    <dgm:cxn modelId="{328C6E41-771A-4B41-A6E6-3D8042157BDF}" srcId="{E7B32936-69F3-4112-ADDA-345B987BD003}" destId="{13E67405-4253-4FB8-B509-5D5347539942}" srcOrd="4" destOrd="0" parTransId="{2D4268BB-591C-4390-ACDE-0031438A95BB}" sibTransId="{AC08038B-2B30-40CB-B9F2-7CDA43961211}"/>
    <dgm:cxn modelId="{4A84DE01-3753-4F09-AB56-EB2EAA0F6D38}" srcId="{E7B32936-69F3-4112-ADDA-345B987BD003}" destId="{8AF269E0-112B-452A-AC69-B3480A0923A0}" srcOrd="1" destOrd="0" parTransId="{2407908D-A469-4A11-B21C-852BB39B44E2}" sibTransId="{0E13DA00-9ECA-4656-B2FE-C572DFA96937}"/>
    <dgm:cxn modelId="{1A548540-59BD-4337-B03D-2D8B80804AE6}" type="presOf" srcId="{932ED12A-C273-4BA1-811F-BA386861011D}" destId="{1918DEAE-6584-4945-BD65-F104B501F367}" srcOrd="0" destOrd="0" presId="urn:microsoft.com/office/officeart/2005/8/layout/cycle6"/>
    <dgm:cxn modelId="{3E5B7275-F3A7-43B8-8690-68BCAB9AA635}" srcId="{E7B32936-69F3-4112-ADDA-345B987BD003}" destId="{B803313F-943D-4E2C-A9EC-DB67DDFEAFBB}" srcOrd="0" destOrd="0" parTransId="{357AFD17-9510-4690-A07F-B6B5D14469A2}" sibTransId="{676AB651-C510-4805-B87A-72B81CF36332}"/>
    <dgm:cxn modelId="{B55FB1BE-6C32-48E6-8DD7-A5A690AEFBFD}" type="presOf" srcId="{E7B32936-69F3-4112-ADDA-345B987BD003}" destId="{64E7DE4E-28E8-4F1B-B6F6-20C0F7039178}" srcOrd="0" destOrd="0" presId="urn:microsoft.com/office/officeart/2005/8/layout/cycle6"/>
    <dgm:cxn modelId="{5C270300-83B3-4C30-9590-DB07BA6E8697}" type="presOf" srcId="{073EB300-91EC-49D4-B930-1592BBF2FF1F}" destId="{72C4BC86-55F5-4C22-8592-A70ACFA5360C}" srcOrd="0" destOrd="0" presId="urn:microsoft.com/office/officeart/2005/8/layout/cycle6"/>
    <dgm:cxn modelId="{47A358C3-9803-4AC7-A742-8ACD98F76F5D}" type="presOf" srcId="{78E42F7A-2E5B-4439-8CBB-86E4821F343D}" destId="{4F6D9B54-9629-4405-A6D9-11EB5E27194E}" srcOrd="0" destOrd="0" presId="urn:microsoft.com/office/officeart/2005/8/layout/cycle6"/>
    <dgm:cxn modelId="{B63094F6-2F6D-4A2F-A67C-64F530034AC6}" srcId="{E7B32936-69F3-4112-ADDA-345B987BD003}" destId="{B7A5F86E-ED93-436C-A77E-91F00AF0ACA7}" srcOrd="2" destOrd="0" parTransId="{8C198F12-CB7D-48B2-BF31-7BBB77617067}" sibTransId="{CC11C7AB-2844-4B27-B59A-7D0946889475}"/>
    <dgm:cxn modelId="{C5AC043C-D7C8-4DD3-B112-ECEE035BC84D}" type="presOf" srcId="{0E13DA00-9ECA-4656-B2FE-C572DFA96937}" destId="{619B51AD-5212-4D58-A23D-C8D184616EDA}" srcOrd="0" destOrd="0" presId="urn:microsoft.com/office/officeart/2005/8/layout/cycle6"/>
    <dgm:cxn modelId="{5C1C8A6C-F27A-4572-AB86-E783F68E4D41}" type="presOf" srcId="{AC08038B-2B30-40CB-B9F2-7CDA43961211}" destId="{B44F812F-D66A-4FF7-8F79-B4512A24450D}" srcOrd="0" destOrd="0" presId="urn:microsoft.com/office/officeart/2005/8/layout/cycle6"/>
    <dgm:cxn modelId="{EDDE532B-7DC6-4B4D-87E0-1A4C2F898619}" type="presOf" srcId="{67E6757F-B426-431B-AE69-FAB0A31E94E7}" destId="{03085BA8-5B35-43D8-86B5-8FE0A19BB07C}" srcOrd="0" destOrd="0" presId="urn:microsoft.com/office/officeart/2005/8/layout/cycle6"/>
    <dgm:cxn modelId="{BE52B072-3F93-431D-840D-F99DFEBEFCE8}" type="presOf" srcId="{B803313F-943D-4E2C-A9EC-DB67DDFEAFBB}" destId="{C14509BA-6351-43EA-BF43-1D2BE8567985}" srcOrd="0" destOrd="0" presId="urn:microsoft.com/office/officeart/2005/8/layout/cycle6"/>
    <dgm:cxn modelId="{2D8B5EEF-14B5-4573-A093-D55845DFE0E0}" type="presOf" srcId="{CC11C7AB-2844-4B27-B59A-7D0946889475}" destId="{1522C0F0-666A-4120-926F-3007234E8C00}" srcOrd="0" destOrd="0" presId="urn:microsoft.com/office/officeart/2005/8/layout/cycle6"/>
    <dgm:cxn modelId="{71C28702-9A74-4E77-984B-866251DAB80E}" type="presOf" srcId="{13E67405-4253-4FB8-B509-5D5347539942}" destId="{4796D28C-8696-4AEB-ACAC-380D4D3B4555}" srcOrd="0" destOrd="0" presId="urn:microsoft.com/office/officeart/2005/8/layout/cycle6"/>
    <dgm:cxn modelId="{268EAA70-1058-4972-90AA-E3D5AB18BF98}" type="presOf" srcId="{676AB651-C510-4805-B87A-72B81CF36332}" destId="{A533B9D4-7242-474B-867B-1E647C228601}" srcOrd="0" destOrd="0" presId="urn:microsoft.com/office/officeart/2005/8/layout/cycle6"/>
    <dgm:cxn modelId="{BC9CA1A8-BB6A-4A28-915A-B63AF3311BAF}" srcId="{E7B32936-69F3-4112-ADDA-345B987BD003}" destId="{932ED12A-C273-4BA1-811F-BA386861011D}" srcOrd="3" destOrd="0" parTransId="{272B9C53-F8FA-422F-B6E0-9F57CCD26D62}" sibTransId="{78E42F7A-2E5B-4439-8CBB-86E4821F343D}"/>
    <dgm:cxn modelId="{6A1667C5-E752-4C72-A9A7-DFCF06663376}" type="presParOf" srcId="{64E7DE4E-28E8-4F1B-B6F6-20C0F7039178}" destId="{C14509BA-6351-43EA-BF43-1D2BE8567985}" srcOrd="0" destOrd="0" presId="urn:microsoft.com/office/officeart/2005/8/layout/cycle6"/>
    <dgm:cxn modelId="{0E889EF4-4383-4774-852E-8FFB1406AD5E}" type="presParOf" srcId="{64E7DE4E-28E8-4F1B-B6F6-20C0F7039178}" destId="{35D0DD67-7975-45F2-8E4E-B00E65EF1331}" srcOrd="1" destOrd="0" presId="urn:microsoft.com/office/officeart/2005/8/layout/cycle6"/>
    <dgm:cxn modelId="{ECDF182E-39F6-4684-B401-20AFEDD42020}" type="presParOf" srcId="{64E7DE4E-28E8-4F1B-B6F6-20C0F7039178}" destId="{A533B9D4-7242-474B-867B-1E647C228601}" srcOrd="2" destOrd="0" presId="urn:microsoft.com/office/officeart/2005/8/layout/cycle6"/>
    <dgm:cxn modelId="{5F24586C-BDEA-49CD-8D76-A8F366B39B9D}" type="presParOf" srcId="{64E7DE4E-28E8-4F1B-B6F6-20C0F7039178}" destId="{DC6E1E07-F5AB-42EC-9D4D-E6BE2D3ED93A}" srcOrd="3" destOrd="0" presId="urn:microsoft.com/office/officeart/2005/8/layout/cycle6"/>
    <dgm:cxn modelId="{2A6DEEBA-9A11-423E-A3D4-2C763EE90C3F}" type="presParOf" srcId="{64E7DE4E-28E8-4F1B-B6F6-20C0F7039178}" destId="{1BC40CC5-F900-497C-8FB9-75C37E5FCDD2}" srcOrd="4" destOrd="0" presId="urn:microsoft.com/office/officeart/2005/8/layout/cycle6"/>
    <dgm:cxn modelId="{A42F1A66-E83C-407E-AF43-2F333AE29BC0}" type="presParOf" srcId="{64E7DE4E-28E8-4F1B-B6F6-20C0F7039178}" destId="{619B51AD-5212-4D58-A23D-C8D184616EDA}" srcOrd="5" destOrd="0" presId="urn:microsoft.com/office/officeart/2005/8/layout/cycle6"/>
    <dgm:cxn modelId="{94767598-8E10-4DCF-9C28-294CF0563283}" type="presParOf" srcId="{64E7DE4E-28E8-4F1B-B6F6-20C0F7039178}" destId="{B68C1ADB-6CAA-4E82-BF6E-9138D3EF2B1A}" srcOrd="6" destOrd="0" presId="urn:microsoft.com/office/officeart/2005/8/layout/cycle6"/>
    <dgm:cxn modelId="{A015A58B-392A-4FFB-AF14-1E53C69897D9}" type="presParOf" srcId="{64E7DE4E-28E8-4F1B-B6F6-20C0F7039178}" destId="{70FD0C91-DAD1-44BB-9249-1740D84E08D9}" srcOrd="7" destOrd="0" presId="urn:microsoft.com/office/officeart/2005/8/layout/cycle6"/>
    <dgm:cxn modelId="{2E5FAE81-6232-4921-A507-8A2D7FD50E45}" type="presParOf" srcId="{64E7DE4E-28E8-4F1B-B6F6-20C0F7039178}" destId="{1522C0F0-666A-4120-926F-3007234E8C00}" srcOrd="8" destOrd="0" presId="urn:microsoft.com/office/officeart/2005/8/layout/cycle6"/>
    <dgm:cxn modelId="{3EC428F0-B00C-4D5C-ADE7-FE41C44270B0}" type="presParOf" srcId="{64E7DE4E-28E8-4F1B-B6F6-20C0F7039178}" destId="{1918DEAE-6584-4945-BD65-F104B501F367}" srcOrd="9" destOrd="0" presId="urn:microsoft.com/office/officeart/2005/8/layout/cycle6"/>
    <dgm:cxn modelId="{1385D0EB-8DA7-46EB-823D-33451FD60790}" type="presParOf" srcId="{64E7DE4E-28E8-4F1B-B6F6-20C0F7039178}" destId="{56380107-AC9B-4BC9-B70C-344279F64E9E}" srcOrd="10" destOrd="0" presId="urn:microsoft.com/office/officeart/2005/8/layout/cycle6"/>
    <dgm:cxn modelId="{EE02BE90-4908-4B1C-8ED4-48441DA14CC1}" type="presParOf" srcId="{64E7DE4E-28E8-4F1B-B6F6-20C0F7039178}" destId="{4F6D9B54-9629-4405-A6D9-11EB5E27194E}" srcOrd="11" destOrd="0" presId="urn:microsoft.com/office/officeart/2005/8/layout/cycle6"/>
    <dgm:cxn modelId="{E6BB87AC-A350-469C-936F-A8710C26CD2F}" type="presParOf" srcId="{64E7DE4E-28E8-4F1B-B6F6-20C0F7039178}" destId="{4796D28C-8696-4AEB-ACAC-380D4D3B4555}" srcOrd="12" destOrd="0" presId="urn:microsoft.com/office/officeart/2005/8/layout/cycle6"/>
    <dgm:cxn modelId="{9F9600F9-DC91-41D2-A375-B10EB0A5586E}" type="presParOf" srcId="{64E7DE4E-28E8-4F1B-B6F6-20C0F7039178}" destId="{939111FA-A23E-4C11-9DD9-C831CE6D754A}" srcOrd="13" destOrd="0" presId="urn:microsoft.com/office/officeart/2005/8/layout/cycle6"/>
    <dgm:cxn modelId="{272BE532-5DB9-4E79-8D9D-9EF321155384}" type="presParOf" srcId="{64E7DE4E-28E8-4F1B-B6F6-20C0F7039178}" destId="{B44F812F-D66A-4FF7-8F79-B4512A24450D}" srcOrd="14" destOrd="0" presId="urn:microsoft.com/office/officeart/2005/8/layout/cycle6"/>
    <dgm:cxn modelId="{B861C3C5-DBB8-41A2-BF40-EEEB010AA13E}" type="presParOf" srcId="{64E7DE4E-28E8-4F1B-B6F6-20C0F7039178}" destId="{72C4BC86-55F5-4C22-8592-A70ACFA5360C}" srcOrd="15" destOrd="0" presId="urn:microsoft.com/office/officeart/2005/8/layout/cycle6"/>
    <dgm:cxn modelId="{BF4EE319-C8D8-4EAE-AD09-30FE28ED441E}" type="presParOf" srcId="{64E7DE4E-28E8-4F1B-B6F6-20C0F7039178}" destId="{B0B40EA7-E44B-45FC-863B-CCC5D107D35B}" srcOrd="16" destOrd="0" presId="urn:microsoft.com/office/officeart/2005/8/layout/cycle6"/>
    <dgm:cxn modelId="{1DEF0DF8-5DC1-42B0-AC76-A840653BC161}" type="presParOf" srcId="{64E7DE4E-28E8-4F1B-B6F6-20C0F7039178}" destId="{03085BA8-5B35-43D8-86B5-8FE0A19BB07C}"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D0BA0C-A7F2-47A6-918C-751FE00A5362}"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en-US"/>
        </a:p>
      </dgm:t>
    </dgm:pt>
    <dgm:pt modelId="{100EB1B8-9F82-4795-887F-D91E447CD345}">
      <dgm:prSet phldrT="[Text]" custT="1"/>
      <dgm:spPr/>
      <dgm:t>
        <a:bodyPr/>
        <a:lstStyle/>
        <a:p>
          <a:r>
            <a:rPr lang="en-US" sz="1800" dirty="0"/>
            <a:t>501(c) (3)</a:t>
          </a:r>
        </a:p>
      </dgm:t>
    </dgm:pt>
    <dgm:pt modelId="{11D49152-CBAB-4C04-9D7D-6ADFF5626D5E}" type="parTrans" cxnId="{2BD4703D-155B-48C2-87A3-C77CEFC65396}">
      <dgm:prSet/>
      <dgm:spPr/>
      <dgm:t>
        <a:bodyPr/>
        <a:lstStyle/>
        <a:p>
          <a:endParaRPr lang="en-US"/>
        </a:p>
      </dgm:t>
    </dgm:pt>
    <dgm:pt modelId="{A9A60C8B-96E6-4D0C-9099-140EED4F61F0}" type="sibTrans" cxnId="{2BD4703D-155B-48C2-87A3-C77CEFC65396}">
      <dgm:prSet/>
      <dgm:spPr/>
      <dgm:t>
        <a:bodyPr/>
        <a:lstStyle/>
        <a:p>
          <a:endParaRPr lang="en-US"/>
        </a:p>
      </dgm:t>
    </dgm:pt>
    <dgm:pt modelId="{8CCBA395-E47F-43AD-B4CF-4C373547596F}">
      <dgm:prSet phldrT="[Text]" custT="1"/>
      <dgm:spPr/>
      <dgm:t>
        <a:bodyPr/>
        <a:lstStyle/>
        <a:p>
          <a:r>
            <a:rPr lang="en-US" sz="1400" dirty="0"/>
            <a:t>Charitable</a:t>
          </a:r>
        </a:p>
      </dgm:t>
    </dgm:pt>
    <dgm:pt modelId="{0279D14B-C6DB-4193-8E4C-D4482FD69982}" type="parTrans" cxnId="{77A76E52-FD11-4BC3-8736-8BD5AF7955F8}">
      <dgm:prSet/>
      <dgm:spPr/>
      <dgm:t>
        <a:bodyPr/>
        <a:lstStyle/>
        <a:p>
          <a:endParaRPr lang="en-US"/>
        </a:p>
      </dgm:t>
    </dgm:pt>
    <dgm:pt modelId="{AAB4D22F-3DB0-41B7-9E66-E5C56A5403BE}" type="sibTrans" cxnId="{77A76E52-FD11-4BC3-8736-8BD5AF7955F8}">
      <dgm:prSet/>
      <dgm:spPr/>
      <dgm:t>
        <a:bodyPr/>
        <a:lstStyle/>
        <a:p>
          <a:endParaRPr lang="en-US"/>
        </a:p>
      </dgm:t>
    </dgm:pt>
    <dgm:pt modelId="{09DA8AC9-0612-463B-AF82-788D8D34A9F9}">
      <dgm:prSet phldrT="[Text]" custT="1"/>
      <dgm:spPr/>
      <dgm:t>
        <a:bodyPr/>
        <a:lstStyle/>
        <a:p>
          <a:r>
            <a:rPr lang="en-US" sz="1400" dirty="0"/>
            <a:t>Religious</a:t>
          </a:r>
        </a:p>
      </dgm:t>
    </dgm:pt>
    <dgm:pt modelId="{921BDD2B-394E-4CCC-B6A7-F71F9C9AC051}" type="parTrans" cxnId="{4672937A-8788-41B7-B35D-894823C620CF}">
      <dgm:prSet/>
      <dgm:spPr/>
      <dgm:t>
        <a:bodyPr/>
        <a:lstStyle/>
        <a:p>
          <a:endParaRPr lang="en-US"/>
        </a:p>
      </dgm:t>
    </dgm:pt>
    <dgm:pt modelId="{AF0AA44E-4BBA-4338-987B-91B5BD7D40AA}" type="sibTrans" cxnId="{4672937A-8788-41B7-B35D-894823C620CF}">
      <dgm:prSet/>
      <dgm:spPr/>
      <dgm:t>
        <a:bodyPr/>
        <a:lstStyle/>
        <a:p>
          <a:endParaRPr lang="en-US"/>
        </a:p>
      </dgm:t>
    </dgm:pt>
    <dgm:pt modelId="{D1C00D31-ECB0-4724-B09C-BF86B69DD0C0}">
      <dgm:prSet phldrT="[Text]" custT="1"/>
      <dgm:spPr/>
      <dgm:t>
        <a:bodyPr/>
        <a:lstStyle/>
        <a:p>
          <a:r>
            <a:rPr lang="en-US" sz="1400" dirty="0"/>
            <a:t>Scientific</a:t>
          </a:r>
        </a:p>
      </dgm:t>
    </dgm:pt>
    <dgm:pt modelId="{7A25F419-0DB3-448C-AC75-16966468F4CE}" type="parTrans" cxnId="{1D4DA15D-4CDA-4635-AA19-7014B77A2127}">
      <dgm:prSet/>
      <dgm:spPr/>
      <dgm:t>
        <a:bodyPr/>
        <a:lstStyle/>
        <a:p>
          <a:endParaRPr lang="en-US"/>
        </a:p>
      </dgm:t>
    </dgm:pt>
    <dgm:pt modelId="{C6405E33-4E30-4113-9225-EF8926EA11C8}" type="sibTrans" cxnId="{1D4DA15D-4CDA-4635-AA19-7014B77A2127}">
      <dgm:prSet/>
      <dgm:spPr/>
      <dgm:t>
        <a:bodyPr/>
        <a:lstStyle/>
        <a:p>
          <a:endParaRPr lang="en-US"/>
        </a:p>
      </dgm:t>
    </dgm:pt>
    <dgm:pt modelId="{B51331C6-0660-4DEF-8CE0-447221EC98EA}">
      <dgm:prSet phldrT="[Text]" custT="1"/>
      <dgm:spPr/>
      <dgm:t>
        <a:bodyPr/>
        <a:lstStyle/>
        <a:p>
          <a:r>
            <a:rPr lang="en-US" sz="1400" dirty="0"/>
            <a:t>Literary</a:t>
          </a:r>
        </a:p>
      </dgm:t>
    </dgm:pt>
    <dgm:pt modelId="{A7377F62-F887-4974-AD34-103158B913A0}" type="parTrans" cxnId="{8CC5719A-F804-4933-8A0F-DA54CF0AE52A}">
      <dgm:prSet/>
      <dgm:spPr/>
      <dgm:t>
        <a:bodyPr/>
        <a:lstStyle/>
        <a:p>
          <a:endParaRPr lang="en-US"/>
        </a:p>
      </dgm:t>
    </dgm:pt>
    <dgm:pt modelId="{308024D2-E6FA-4015-969D-A120B836A654}" type="sibTrans" cxnId="{8CC5719A-F804-4933-8A0F-DA54CF0AE52A}">
      <dgm:prSet/>
      <dgm:spPr/>
      <dgm:t>
        <a:bodyPr/>
        <a:lstStyle/>
        <a:p>
          <a:endParaRPr lang="en-US"/>
        </a:p>
      </dgm:t>
    </dgm:pt>
    <dgm:pt modelId="{E8D1D73A-547B-49CA-8A40-A267AA1178F9}">
      <dgm:prSet phldrT="[Text]" custT="1"/>
      <dgm:spPr/>
      <dgm:t>
        <a:bodyPr/>
        <a:lstStyle/>
        <a:p>
          <a:r>
            <a:rPr lang="en-US" sz="1400" dirty="0"/>
            <a:t>Educational</a:t>
          </a:r>
        </a:p>
      </dgm:t>
    </dgm:pt>
    <dgm:pt modelId="{E6917643-98A5-4C44-9E9A-A289BC1AEB5C}" type="parTrans" cxnId="{F9E7A781-233A-4BC9-8473-9E47D1F522D4}">
      <dgm:prSet/>
      <dgm:spPr/>
      <dgm:t>
        <a:bodyPr/>
        <a:lstStyle/>
        <a:p>
          <a:endParaRPr lang="en-US"/>
        </a:p>
      </dgm:t>
    </dgm:pt>
    <dgm:pt modelId="{8078A061-58AD-487B-8C4B-2E23C5E40E92}" type="sibTrans" cxnId="{F9E7A781-233A-4BC9-8473-9E47D1F522D4}">
      <dgm:prSet/>
      <dgm:spPr/>
      <dgm:t>
        <a:bodyPr/>
        <a:lstStyle/>
        <a:p>
          <a:endParaRPr lang="en-US"/>
        </a:p>
      </dgm:t>
    </dgm:pt>
    <dgm:pt modelId="{EA027AC0-658F-4D59-8678-BE9B332002B7}" type="pres">
      <dgm:prSet presAssocID="{BCD0BA0C-A7F2-47A6-918C-751FE00A5362}" presName="Name0" presStyleCnt="0">
        <dgm:presLayoutVars>
          <dgm:chMax val="1"/>
          <dgm:dir/>
          <dgm:animLvl val="ctr"/>
          <dgm:resizeHandles val="exact"/>
        </dgm:presLayoutVars>
      </dgm:prSet>
      <dgm:spPr/>
      <dgm:t>
        <a:bodyPr/>
        <a:lstStyle/>
        <a:p>
          <a:endParaRPr lang="en-US"/>
        </a:p>
      </dgm:t>
    </dgm:pt>
    <dgm:pt modelId="{01DE2DB7-1D25-481E-A00F-76A30F4484F0}" type="pres">
      <dgm:prSet presAssocID="{100EB1B8-9F82-4795-887F-D91E447CD345}" presName="centerShape" presStyleLbl="node0" presStyleIdx="0" presStyleCnt="1" custScaleX="101816" custScaleY="90594"/>
      <dgm:spPr/>
      <dgm:t>
        <a:bodyPr/>
        <a:lstStyle/>
        <a:p>
          <a:endParaRPr lang="en-US"/>
        </a:p>
      </dgm:t>
    </dgm:pt>
    <dgm:pt modelId="{02770405-C0E5-4965-94D4-7F54247FED6A}" type="pres">
      <dgm:prSet presAssocID="{8CCBA395-E47F-43AD-B4CF-4C373547596F}" presName="node" presStyleLbl="node1" presStyleIdx="0" presStyleCnt="5" custScaleX="112998" custScaleY="99101">
        <dgm:presLayoutVars>
          <dgm:bulletEnabled val="1"/>
        </dgm:presLayoutVars>
      </dgm:prSet>
      <dgm:spPr/>
      <dgm:t>
        <a:bodyPr/>
        <a:lstStyle/>
        <a:p>
          <a:endParaRPr lang="en-US"/>
        </a:p>
      </dgm:t>
    </dgm:pt>
    <dgm:pt modelId="{3D8D4F81-F34E-4FCF-9BE9-C1578B1D85FB}" type="pres">
      <dgm:prSet presAssocID="{8CCBA395-E47F-43AD-B4CF-4C373547596F}" presName="dummy" presStyleCnt="0"/>
      <dgm:spPr/>
    </dgm:pt>
    <dgm:pt modelId="{7838ECE3-0297-4556-8935-65EA7AE0BFD7}" type="pres">
      <dgm:prSet presAssocID="{AAB4D22F-3DB0-41B7-9E66-E5C56A5403BE}" presName="sibTrans" presStyleLbl="sibTrans2D1" presStyleIdx="0" presStyleCnt="5"/>
      <dgm:spPr/>
      <dgm:t>
        <a:bodyPr/>
        <a:lstStyle/>
        <a:p>
          <a:endParaRPr lang="en-US"/>
        </a:p>
      </dgm:t>
    </dgm:pt>
    <dgm:pt modelId="{0EA30D77-55B5-4DAD-8814-3F165BD82A20}" type="pres">
      <dgm:prSet presAssocID="{09DA8AC9-0612-463B-AF82-788D8D34A9F9}" presName="node" presStyleLbl="node1" presStyleIdx="1" presStyleCnt="5" custScaleX="114617" custScaleY="120209" custRadScaleRad="103579" custRadScaleInc="2676">
        <dgm:presLayoutVars>
          <dgm:bulletEnabled val="1"/>
        </dgm:presLayoutVars>
      </dgm:prSet>
      <dgm:spPr/>
      <dgm:t>
        <a:bodyPr/>
        <a:lstStyle/>
        <a:p>
          <a:endParaRPr lang="en-US"/>
        </a:p>
      </dgm:t>
    </dgm:pt>
    <dgm:pt modelId="{F993002C-FFF7-40C4-8E27-7497085617CB}" type="pres">
      <dgm:prSet presAssocID="{09DA8AC9-0612-463B-AF82-788D8D34A9F9}" presName="dummy" presStyleCnt="0"/>
      <dgm:spPr/>
    </dgm:pt>
    <dgm:pt modelId="{48F79F4B-3F8A-465F-A72E-BBBDB29997D8}" type="pres">
      <dgm:prSet presAssocID="{AF0AA44E-4BBA-4338-987B-91B5BD7D40AA}" presName="sibTrans" presStyleLbl="sibTrans2D1" presStyleIdx="1" presStyleCnt="5"/>
      <dgm:spPr/>
      <dgm:t>
        <a:bodyPr/>
        <a:lstStyle/>
        <a:p>
          <a:endParaRPr lang="en-US"/>
        </a:p>
      </dgm:t>
    </dgm:pt>
    <dgm:pt modelId="{999099E5-B2F6-4EBA-B6CB-26362286F172}" type="pres">
      <dgm:prSet presAssocID="{D1C00D31-ECB0-4724-B09C-BF86B69DD0C0}" presName="node" presStyleLbl="node1" presStyleIdx="2" presStyleCnt="5" custScaleX="118170" custScaleY="112279">
        <dgm:presLayoutVars>
          <dgm:bulletEnabled val="1"/>
        </dgm:presLayoutVars>
      </dgm:prSet>
      <dgm:spPr/>
      <dgm:t>
        <a:bodyPr/>
        <a:lstStyle/>
        <a:p>
          <a:endParaRPr lang="en-US"/>
        </a:p>
      </dgm:t>
    </dgm:pt>
    <dgm:pt modelId="{1AA16712-62AA-4388-89F1-94136A79D113}" type="pres">
      <dgm:prSet presAssocID="{D1C00D31-ECB0-4724-B09C-BF86B69DD0C0}" presName="dummy" presStyleCnt="0"/>
      <dgm:spPr/>
    </dgm:pt>
    <dgm:pt modelId="{EFD1CF3A-CFDA-4FE7-8470-A30EA373FEE7}" type="pres">
      <dgm:prSet presAssocID="{C6405E33-4E30-4113-9225-EF8926EA11C8}" presName="sibTrans" presStyleLbl="sibTrans2D1" presStyleIdx="2" presStyleCnt="5"/>
      <dgm:spPr/>
      <dgm:t>
        <a:bodyPr/>
        <a:lstStyle/>
        <a:p>
          <a:endParaRPr lang="en-US"/>
        </a:p>
      </dgm:t>
    </dgm:pt>
    <dgm:pt modelId="{4FE02C9E-A9C5-4886-ACD3-A534F8B993C7}" type="pres">
      <dgm:prSet presAssocID="{B51331C6-0660-4DEF-8CE0-447221EC98EA}" presName="node" presStyleLbl="node1" presStyleIdx="3" presStyleCnt="5" custScaleX="112972" custScaleY="114907">
        <dgm:presLayoutVars>
          <dgm:bulletEnabled val="1"/>
        </dgm:presLayoutVars>
      </dgm:prSet>
      <dgm:spPr/>
      <dgm:t>
        <a:bodyPr/>
        <a:lstStyle/>
        <a:p>
          <a:endParaRPr lang="en-US"/>
        </a:p>
      </dgm:t>
    </dgm:pt>
    <dgm:pt modelId="{2DA3FC33-E180-4F10-97D4-6D06C1A2130D}" type="pres">
      <dgm:prSet presAssocID="{B51331C6-0660-4DEF-8CE0-447221EC98EA}" presName="dummy" presStyleCnt="0"/>
      <dgm:spPr/>
    </dgm:pt>
    <dgm:pt modelId="{C0958A12-4DBA-46E5-A258-76264F6C6FE7}" type="pres">
      <dgm:prSet presAssocID="{308024D2-E6FA-4015-969D-A120B836A654}" presName="sibTrans" presStyleLbl="sibTrans2D1" presStyleIdx="3" presStyleCnt="5"/>
      <dgm:spPr/>
      <dgm:t>
        <a:bodyPr/>
        <a:lstStyle/>
        <a:p>
          <a:endParaRPr lang="en-US"/>
        </a:p>
      </dgm:t>
    </dgm:pt>
    <dgm:pt modelId="{3FAD446C-3530-4018-91B8-D29CDBC2E9F1}" type="pres">
      <dgm:prSet presAssocID="{E8D1D73A-547B-49CA-8A40-A267AA1178F9}" presName="node" presStyleLbl="node1" presStyleIdx="4" presStyleCnt="5" custScaleX="123699" custScaleY="108825">
        <dgm:presLayoutVars>
          <dgm:bulletEnabled val="1"/>
        </dgm:presLayoutVars>
      </dgm:prSet>
      <dgm:spPr/>
      <dgm:t>
        <a:bodyPr/>
        <a:lstStyle/>
        <a:p>
          <a:endParaRPr lang="en-US"/>
        </a:p>
      </dgm:t>
    </dgm:pt>
    <dgm:pt modelId="{865F43B0-A438-4848-B70B-BDBF415AB65B}" type="pres">
      <dgm:prSet presAssocID="{E8D1D73A-547B-49CA-8A40-A267AA1178F9}" presName="dummy" presStyleCnt="0"/>
      <dgm:spPr/>
    </dgm:pt>
    <dgm:pt modelId="{45C95D70-E5C9-4D8E-B664-829AFFAEBDA6}" type="pres">
      <dgm:prSet presAssocID="{8078A061-58AD-487B-8C4B-2E23C5E40E92}" presName="sibTrans" presStyleLbl="sibTrans2D1" presStyleIdx="4" presStyleCnt="5"/>
      <dgm:spPr/>
      <dgm:t>
        <a:bodyPr/>
        <a:lstStyle/>
        <a:p>
          <a:endParaRPr lang="en-US"/>
        </a:p>
      </dgm:t>
    </dgm:pt>
  </dgm:ptLst>
  <dgm:cxnLst>
    <dgm:cxn modelId="{23B68423-78B5-4B4D-9AAE-3ECD5285E2E6}" type="presOf" srcId="{C6405E33-4E30-4113-9225-EF8926EA11C8}" destId="{EFD1CF3A-CFDA-4FE7-8470-A30EA373FEE7}" srcOrd="0" destOrd="0" presId="urn:microsoft.com/office/officeart/2005/8/layout/radial6"/>
    <dgm:cxn modelId="{77A76E52-FD11-4BC3-8736-8BD5AF7955F8}" srcId="{100EB1B8-9F82-4795-887F-D91E447CD345}" destId="{8CCBA395-E47F-43AD-B4CF-4C373547596F}" srcOrd="0" destOrd="0" parTransId="{0279D14B-C6DB-4193-8E4C-D4482FD69982}" sibTransId="{AAB4D22F-3DB0-41B7-9E66-E5C56A5403BE}"/>
    <dgm:cxn modelId="{66B585C4-92D3-467B-A8E8-7D76FB748F11}" type="presOf" srcId="{D1C00D31-ECB0-4724-B09C-BF86B69DD0C0}" destId="{999099E5-B2F6-4EBA-B6CB-26362286F172}" srcOrd="0" destOrd="0" presId="urn:microsoft.com/office/officeart/2005/8/layout/radial6"/>
    <dgm:cxn modelId="{5DA54E24-F26A-4480-ABC6-04F81015E6FB}" type="presOf" srcId="{8CCBA395-E47F-43AD-B4CF-4C373547596F}" destId="{02770405-C0E5-4965-94D4-7F54247FED6A}" srcOrd="0" destOrd="0" presId="urn:microsoft.com/office/officeart/2005/8/layout/radial6"/>
    <dgm:cxn modelId="{1603DF19-593A-4882-9CB5-147134392126}" type="presOf" srcId="{09DA8AC9-0612-463B-AF82-788D8D34A9F9}" destId="{0EA30D77-55B5-4DAD-8814-3F165BD82A20}" srcOrd="0" destOrd="0" presId="urn:microsoft.com/office/officeart/2005/8/layout/radial6"/>
    <dgm:cxn modelId="{F9E7A781-233A-4BC9-8473-9E47D1F522D4}" srcId="{100EB1B8-9F82-4795-887F-D91E447CD345}" destId="{E8D1D73A-547B-49CA-8A40-A267AA1178F9}" srcOrd="4" destOrd="0" parTransId="{E6917643-98A5-4C44-9E9A-A289BC1AEB5C}" sibTransId="{8078A061-58AD-487B-8C4B-2E23C5E40E92}"/>
    <dgm:cxn modelId="{EF0C2265-2D7B-4252-B5C7-22625A280674}" type="presOf" srcId="{AF0AA44E-4BBA-4338-987B-91B5BD7D40AA}" destId="{48F79F4B-3F8A-465F-A72E-BBBDB29997D8}" srcOrd="0" destOrd="0" presId="urn:microsoft.com/office/officeart/2005/8/layout/radial6"/>
    <dgm:cxn modelId="{1D4DA15D-4CDA-4635-AA19-7014B77A2127}" srcId="{100EB1B8-9F82-4795-887F-D91E447CD345}" destId="{D1C00D31-ECB0-4724-B09C-BF86B69DD0C0}" srcOrd="2" destOrd="0" parTransId="{7A25F419-0DB3-448C-AC75-16966468F4CE}" sibTransId="{C6405E33-4E30-4113-9225-EF8926EA11C8}"/>
    <dgm:cxn modelId="{0612B030-027A-4E7D-8BDE-F288411B293E}" type="presOf" srcId="{AAB4D22F-3DB0-41B7-9E66-E5C56A5403BE}" destId="{7838ECE3-0297-4556-8935-65EA7AE0BFD7}" srcOrd="0" destOrd="0" presId="urn:microsoft.com/office/officeart/2005/8/layout/radial6"/>
    <dgm:cxn modelId="{C90D8AB1-7FAD-4F48-AC80-052AE3EE17C2}" type="presOf" srcId="{308024D2-E6FA-4015-969D-A120B836A654}" destId="{C0958A12-4DBA-46E5-A258-76264F6C6FE7}" srcOrd="0" destOrd="0" presId="urn:microsoft.com/office/officeart/2005/8/layout/radial6"/>
    <dgm:cxn modelId="{4672937A-8788-41B7-B35D-894823C620CF}" srcId="{100EB1B8-9F82-4795-887F-D91E447CD345}" destId="{09DA8AC9-0612-463B-AF82-788D8D34A9F9}" srcOrd="1" destOrd="0" parTransId="{921BDD2B-394E-4CCC-B6A7-F71F9C9AC051}" sibTransId="{AF0AA44E-4BBA-4338-987B-91B5BD7D40AA}"/>
    <dgm:cxn modelId="{8CC5719A-F804-4933-8A0F-DA54CF0AE52A}" srcId="{100EB1B8-9F82-4795-887F-D91E447CD345}" destId="{B51331C6-0660-4DEF-8CE0-447221EC98EA}" srcOrd="3" destOrd="0" parTransId="{A7377F62-F887-4974-AD34-103158B913A0}" sibTransId="{308024D2-E6FA-4015-969D-A120B836A654}"/>
    <dgm:cxn modelId="{930A66F8-D534-406C-99E7-CF0D8E479729}" type="presOf" srcId="{B51331C6-0660-4DEF-8CE0-447221EC98EA}" destId="{4FE02C9E-A9C5-4886-ACD3-A534F8B993C7}" srcOrd="0" destOrd="0" presId="urn:microsoft.com/office/officeart/2005/8/layout/radial6"/>
    <dgm:cxn modelId="{C56DD0A5-CABB-46B0-93D5-A1637A9B1C28}" type="presOf" srcId="{BCD0BA0C-A7F2-47A6-918C-751FE00A5362}" destId="{EA027AC0-658F-4D59-8678-BE9B332002B7}" srcOrd="0" destOrd="0" presId="urn:microsoft.com/office/officeart/2005/8/layout/radial6"/>
    <dgm:cxn modelId="{CFEBAC97-CC20-4CAF-B09A-49CCBADDBFAB}" type="presOf" srcId="{8078A061-58AD-487B-8C4B-2E23C5E40E92}" destId="{45C95D70-E5C9-4D8E-B664-829AFFAEBDA6}" srcOrd="0" destOrd="0" presId="urn:microsoft.com/office/officeart/2005/8/layout/radial6"/>
    <dgm:cxn modelId="{919505E0-24D0-4511-8FA2-7800B3024DD3}" type="presOf" srcId="{100EB1B8-9F82-4795-887F-D91E447CD345}" destId="{01DE2DB7-1D25-481E-A00F-76A30F4484F0}" srcOrd="0" destOrd="0" presId="urn:microsoft.com/office/officeart/2005/8/layout/radial6"/>
    <dgm:cxn modelId="{2BD4703D-155B-48C2-87A3-C77CEFC65396}" srcId="{BCD0BA0C-A7F2-47A6-918C-751FE00A5362}" destId="{100EB1B8-9F82-4795-887F-D91E447CD345}" srcOrd="0" destOrd="0" parTransId="{11D49152-CBAB-4C04-9D7D-6ADFF5626D5E}" sibTransId="{A9A60C8B-96E6-4D0C-9099-140EED4F61F0}"/>
    <dgm:cxn modelId="{EAE6F91E-F3B5-4BF3-9292-EEFB72CD25E5}" type="presOf" srcId="{E8D1D73A-547B-49CA-8A40-A267AA1178F9}" destId="{3FAD446C-3530-4018-91B8-D29CDBC2E9F1}" srcOrd="0" destOrd="0" presId="urn:microsoft.com/office/officeart/2005/8/layout/radial6"/>
    <dgm:cxn modelId="{1AB9BDEA-0C44-4868-86D1-B8B3FC5F5AE8}" type="presParOf" srcId="{EA027AC0-658F-4D59-8678-BE9B332002B7}" destId="{01DE2DB7-1D25-481E-A00F-76A30F4484F0}" srcOrd="0" destOrd="0" presId="urn:microsoft.com/office/officeart/2005/8/layout/radial6"/>
    <dgm:cxn modelId="{1AFF4805-227F-40FA-ADC6-95AC8593FA14}" type="presParOf" srcId="{EA027AC0-658F-4D59-8678-BE9B332002B7}" destId="{02770405-C0E5-4965-94D4-7F54247FED6A}" srcOrd="1" destOrd="0" presId="urn:microsoft.com/office/officeart/2005/8/layout/radial6"/>
    <dgm:cxn modelId="{27356EA2-D3D2-44A0-8D09-99B636F057E9}" type="presParOf" srcId="{EA027AC0-658F-4D59-8678-BE9B332002B7}" destId="{3D8D4F81-F34E-4FCF-9BE9-C1578B1D85FB}" srcOrd="2" destOrd="0" presId="urn:microsoft.com/office/officeart/2005/8/layout/radial6"/>
    <dgm:cxn modelId="{5A8347BB-72D6-4934-BFE2-EB96F54E3A09}" type="presParOf" srcId="{EA027AC0-658F-4D59-8678-BE9B332002B7}" destId="{7838ECE3-0297-4556-8935-65EA7AE0BFD7}" srcOrd="3" destOrd="0" presId="urn:microsoft.com/office/officeart/2005/8/layout/radial6"/>
    <dgm:cxn modelId="{29179322-2885-4FB1-AA3F-DC8D2DD33414}" type="presParOf" srcId="{EA027AC0-658F-4D59-8678-BE9B332002B7}" destId="{0EA30D77-55B5-4DAD-8814-3F165BD82A20}" srcOrd="4" destOrd="0" presId="urn:microsoft.com/office/officeart/2005/8/layout/radial6"/>
    <dgm:cxn modelId="{579F3D7B-F492-4C14-901B-AC061D13E2BA}" type="presParOf" srcId="{EA027AC0-658F-4D59-8678-BE9B332002B7}" destId="{F993002C-FFF7-40C4-8E27-7497085617CB}" srcOrd="5" destOrd="0" presId="urn:microsoft.com/office/officeart/2005/8/layout/radial6"/>
    <dgm:cxn modelId="{04CF22E9-1FB8-4B33-8450-870FF7F6BB6B}" type="presParOf" srcId="{EA027AC0-658F-4D59-8678-BE9B332002B7}" destId="{48F79F4B-3F8A-465F-A72E-BBBDB29997D8}" srcOrd="6" destOrd="0" presId="urn:microsoft.com/office/officeart/2005/8/layout/radial6"/>
    <dgm:cxn modelId="{9766964B-E58C-4731-B981-33CC9EC84FE4}" type="presParOf" srcId="{EA027AC0-658F-4D59-8678-BE9B332002B7}" destId="{999099E5-B2F6-4EBA-B6CB-26362286F172}" srcOrd="7" destOrd="0" presId="urn:microsoft.com/office/officeart/2005/8/layout/radial6"/>
    <dgm:cxn modelId="{F2485BAD-6B18-4012-AAA1-397655E349CE}" type="presParOf" srcId="{EA027AC0-658F-4D59-8678-BE9B332002B7}" destId="{1AA16712-62AA-4388-89F1-94136A79D113}" srcOrd="8" destOrd="0" presId="urn:microsoft.com/office/officeart/2005/8/layout/radial6"/>
    <dgm:cxn modelId="{072FCD17-B18C-4882-BFBD-0F7D3B8E03C9}" type="presParOf" srcId="{EA027AC0-658F-4D59-8678-BE9B332002B7}" destId="{EFD1CF3A-CFDA-4FE7-8470-A30EA373FEE7}" srcOrd="9" destOrd="0" presId="urn:microsoft.com/office/officeart/2005/8/layout/radial6"/>
    <dgm:cxn modelId="{A0E572C4-1AD5-4D98-A289-A161FB36DD9C}" type="presParOf" srcId="{EA027AC0-658F-4D59-8678-BE9B332002B7}" destId="{4FE02C9E-A9C5-4886-ACD3-A534F8B993C7}" srcOrd="10" destOrd="0" presId="urn:microsoft.com/office/officeart/2005/8/layout/radial6"/>
    <dgm:cxn modelId="{66885A98-8A33-4A8B-AA37-713DF18CBB5C}" type="presParOf" srcId="{EA027AC0-658F-4D59-8678-BE9B332002B7}" destId="{2DA3FC33-E180-4F10-97D4-6D06C1A2130D}" srcOrd="11" destOrd="0" presId="urn:microsoft.com/office/officeart/2005/8/layout/radial6"/>
    <dgm:cxn modelId="{5DF68080-5F87-409D-9168-DCBF290304E5}" type="presParOf" srcId="{EA027AC0-658F-4D59-8678-BE9B332002B7}" destId="{C0958A12-4DBA-46E5-A258-76264F6C6FE7}" srcOrd="12" destOrd="0" presId="urn:microsoft.com/office/officeart/2005/8/layout/radial6"/>
    <dgm:cxn modelId="{FD3F0BCC-07B0-4F08-9B97-EF1982E4B782}" type="presParOf" srcId="{EA027AC0-658F-4D59-8678-BE9B332002B7}" destId="{3FAD446C-3530-4018-91B8-D29CDBC2E9F1}" srcOrd="13" destOrd="0" presId="urn:microsoft.com/office/officeart/2005/8/layout/radial6"/>
    <dgm:cxn modelId="{4CBA8D0D-7FC8-46EA-8B06-95E3B0B2AD2A}" type="presParOf" srcId="{EA027AC0-658F-4D59-8678-BE9B332002B7}" destId="{865F43B0-A438-4848-B70B-BDBF415AB65B}" srcOrd="14" destOrd="0" presId="urn:microsoft.com/office/officeart/2005/8/layout/radial6"/>
    <dgm:cxn modelId="{30AFB1CC-CE18-4E5E-B0E8-463143200852}" type="presParOf" srcId="{EA027AC0-658F-4D59-8678-BE9B332002B7}" destId="{45C95D70-E5C9-4D8E-B664-829AFFAEBDA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BAD16-9185-4B71-A55B-6AAB327E751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16DDFF8-B6E5-4C91-BC71-87F2D5743259}">
      <dgm:prSet phldrT="[Text]" custT="1"/>
      <dgm:spPr/>
      <dgm:t>
        <a:bodyPr/>
        <a:lstStyle/>
        <a:p>
          <a:r>
            <a:rPr lang="en-US" sz="2400" dirty="0">
              <a:solidFill>
                <a:srgbClr val="002060"/>
              </a:solidFill>
            </a:rPr>
            <a:t>Political Organizations</a:t>
          </a:r>
        </a:p>
      </dgm:t>
    </dgm:pt>
    <dgm:pt modelId="{8ACAF745-FE74-45A2-A31A-56D138F5D541}" type="parTrans" cxnId="{A0EC938A-7A09-4B9B-A2BC-AB25BCE30191}">
      <dgm:prSet/>
      <dgm:spPr/>
      <dgm:t>
        <a:bodyPr/>
        <a:lstStyle/>
        <a:p>
          <a:endParaRPr lang="en-US"/>
        </a:p>
      </dgm:t>
    </dgm:pt>
    <dgm:pt modelId="{D62A1DB7-F510-4A2C-AD2C-53527B504B86}" type="sibTrans" cxnId="{A0EC938A-7A09-4B9B-A2BC-AB25BCE30191}">
      <dgm:prSet/>
      <dgm:spPr/>
      <dgm:t>
        <a:bodyPr/>
        <a:lstStyle/>
        <a:p>
          <a:endParaRPr lang="en-US"/>
        </a:p>
      </dgm:t>
    </dgm:pt>
    <dgm:pt modelId="{5A08CFC1-9C1E-47FD-AED3-7EE52BE554F0}">
      <dgm:prSet phldrT="[Text]"/>
      <dgm:spPr/>
      <dgm:t>
        <a:bodyPr/>
        <a:lstStyle/>
        <a:p>
          <a:pPr algn="ctr"/>
          <a:r>
            <a:rPr lang="en-US" dirty="0">
              <a:solidFill>
                <a:srgbClr val="002060"/>
              </a:solidFill>
            </a:rPr>
            <a:t>Political Action Committees (PACs), political parties, campaign organizations</a:t>
          </a:r>
        </a:p>
      </dgm:t>
    </dgm:pt>
    <dgm:pt modelId="{6322B20F-C176-43A2-8584-BF89923390AD}" type="parTrans" cxnId="{49B37976-271A-4EC8-974C-E8A129A2C25E}">
      <dgm:prSet/>
      <dgm:spPr/>
      <dgm:t>
        <a:bodyPr/>
        <a:lstStyle/>
        <a:p>
          <a:endParaRPr lang="en-US"/>
        </a:p>
      </dgm:t>
    </dgm:pt>
    <dgm:pt modelId="{2589B6AA-7CD9-4968-B4B1-1E15EEF6974C}" type="sibTrans" cxnId="{49B37976-271A-4EC8-974C-E8A129A2C25E}">
      <dgm:prSet/>
      <dgm:spPr/>
      <dgm:t>
        <a:bodyPr/>
        <a:lstStyle/>
        <a:p>
          <a:endParaRPr lang="en-US"/>
        </a:p>
      </dgm:t>
    </dgm:pt>
    <dgm:pt modelId="{20AA176B-0D90-45CE-A436-C88B11A83749}">
      <dgm:prSet phldrT="[Text]"/>
      <dgm:spPr/>
      <dgm:t>
        <a:bodyPr/>
        <a:lstStyle/>
        <a:p>
          <a:pPr algn="ctr"/>
          <a:r>
            <a:rPr lang="en-US" dirty="0">
              <a:solidFill>
                <a:srgbClr val="002060"/>
              </a:solidFill>
            </a:rPr>
            <a:t>Must meet organizational test</a:t>
          </a:r>
        </a:p>
      </dgm:t>
    </dgm:pt>
    <dgm:pt modelId="{483B7217-DAE3-473B-850C-F1A697585941}" type="parTrans" cxnId="{73437178-88C3-416C-87F2-7C623CC92CDA}">
      <dgm:prSet/>
      <dgm:spPr/>
      <dgm:t>
        <a:bodyPr/>
        <a:lstStyle/>
        <a:p>
          <a:endParaRPr lang="en-US"/>
        </a:p>
      </dgm:t>
    </dgm:pt>
    <dgm:pt modelId="{1EBB620F-DC88-4D34-9006-672F94346C76}" type="sibTrans" cxnId="{73437178-88C3-416C-87F2-7C623CC92CDA}">
      <dgm:prSet/>
      <dgm:spPr/>
      <dgm:t>
        <a:bodyPr/>
        <a:lstStyle/>
        <a:p>
          <a:endParaRPr lang="en-US"/>
        </a:p>
      </dgm:t>
    </dgm:pt>
    <dgm:pt modelId="{F511BCAF-4F21-4B84-9A85-64DFBE0118EF}">
      <dgm:prSet phldrT="[Text]"/>
      <dgm:spPr/>
      <dgm:t>
        <a:bodyPr/>
        <a:lstStyle/>
        <a:p>
          <a:r>
            <a:rPr lang="en-US" dirty="0">
              <a:solidFill>
                <a:srgbClr val="002060"/>
              </a:solidFill>
            </a:rPr>
            <a:t>Campaign finance reform requirements</a:t>
          </a:r>
        </a:p>
        <a:p>
          <a:r>
            <a:rPr lang="en-US" dirty="0">
              <a:solidFill>
                <a:srgbClr val="002060"/>
              </a:solidFill>
            </a:rPr>
            <a:t>1. Must notify IRS of §527 election</a:t>
          </a:r>
        </a:p>
        <a:p>
          <a:r>
            <a:rPr lang="en-US" dirty="0">
              <a:solidFill>
                <a:srgbClr val="002060"/>
              </a:solidFill>
            </a:rPr>
            <a:t>2. Must periodically report names and addresses of donors</a:t>
          </a:r>
        </a:p>
      </dgm:t>
    </dgm:pt>
    <dgm:pt modelId="{B8C4E314-8D71-40C6-BC73-3465CF8F99DC}" type="parTrans" cxnId="{B24948A8-6021-442A-9FD1-F61C461925CE}">
      <dgm:prSet/>
      <dgm:spPr/>
      <dgm:t>
        <a:bodyPr/>
        <a:lstStyle/>
        <a:p>
          <a:endParaRPr lang="en-US"/>
        </a:p>
      </dgm:t>
    </dgm:pt>
    <dgm:pt modelId="{4B475C08-02F2-40D9-AF4F-0389F5DB6EE0}" type="sibTrans" cxnId="{B24948A8-6021-442A-9FD1-F61C461925CE}">
      <dgm:prSet/>
      <dgm:spPr/>
      <dgm:t>
        <a:bodyPr/>
        <a:lstStyle/>
        <a:p>
          <a:endParaRPr lang="en-US"/>
        </a:p>
      </dgm:t>
    </dgm:pt>
    <dgm:pt modelId="{309A0ABD-0783-4F54-9631-F498140EF73C}" type="pres">
      <dgm:prSet presAssocID="{066BAD16-9185-4B71-A55B-6AAB327E751A}" presName="composite" presStyleCnt="0">
        <dgm:presLayoutVars>
          <dgm:chMax val="1"/>
          <dgm:dir/>
          <dgm:resizeHandles val="exact"/>
        </dgm:presLayoutVars>
      </dgm:prSet>
      <dgm:spPr/>
      <dgm:t>
        <a:bodyPr/>
        <a:lstStyle/>
        <a:p>
          <a:endParaRPr lang="en-US"/>
        </a:p>
      </dgm:t>
    </dgm:pt>
    <dgm:pt modelId="{D371C81C-3760-40F9-82DA-9813ABC989A9}" type="pres">
      <dgm:prSet presAssocID="{916DDFF8-B6E5-4C91-BC71-87F2D5743259}" presName="roof" presStyleLbl="dkBgShp" presStyleIdx="0" presStyleCnt="2"/>
      <dgm:spPr/>
      <dgm:t>
        <a:bodyPr/>
        <a:lstStyle/>
        <a:p>
          <a:endParaRPr lang="en-US"/>
        </a:p>
      </dgm:t>
    </dgm:pt>
    <dgm:pt modelId="{6ABB1812-D909-431F-9270-3945CE0E6E96}" type="pres">
      <dgm:prSet presAssocID="{916DDFF8-B6E5-4C91-BC71-87F2D5743259}" presName="pillars" presStyleCnt="0"/>
      <dgm:spPr/>
    </dgm:pt>
    <dgm:pt modelId="{8B93988B-4D80-450C-AA82-7B7C546B9794}" type="pres">
      <dgm:prSet presAssocID="{916DDFF8-B6E5-4C91-BC71-87F2D5743259}" presName="pillar1" presStyleLbl="node1" presStyleIdx="0" presStyleCnt="3">
        <dgm:presLayoutVars>
          <dgm:bulletEnabled val="1"/>
        </dgm:presLayoutVars>
      </dgm:prSet>
      <dgm:spPr/>
      <dgm:t>
        <a:bodyPr/>
        <a:lstStyle/>
        <a:p>
          <a:endParaRPr lang="en-US"/>
        </a:p>
      </dgm:t>
    </dgm:pt>
    <dgm:pt modelId="{880F5ECB-7242-4D77-B6A6-0806072B5D87}" type="pres">
      <dgm:prSet presAssocID="{20AA176B-0D90-45CE-A436-C88B11A83749}" presName="pillarX" presStyleLbl="node1" presStyleIdx="1" presStyleCnt="3">
        <dgm:presLayoutVars>
          <dgm:bulletEnabled val="1"/>
        </dgm:presLayoutVars>
      </dgm:prSet>
      <dgm:spPr/>
      <dgm:t>
        <a:bodyPr/>
        <a:lstStyle/>
        <a:p>
          <a:endParaRPr lang="en-US"/>
        </a:p>
      </dgm:t>
    </dgm:pt>
    <dgm:pt modelId="{69D97C3D-ECCD-49F9-A7AD-A46271C95C80}" type="pres">
      <dgm:prSet presAssocID="{F511BCAF-4F21-4B84-9A85-64DFBE0118EF}" presName="pillarX" presStyleLbl="node1" presStyleIdx="2" presStyleCnt="3">
        <dgm:presLayoutVars>
          <dgm:bulletEnabled val="1"/>
        </dgm:presLayoutVars>
      </dgm:prSet>
      <dgm:spPr/>
      <dgm:t>
        <a:bodyPr/>
        <a:lstStyle/>
        <a:p>
          <a:endParaRPr lang="en-US"/>
        </a:p>
      </dgm:t>
    </dgm:pt>
    <dgm:pt modelId="{47EF9F0D-8A90-4EF8-8E76-7364320F29BB}" type="pres">
      <dgm:prSet presAssocID="{916DDFF8-B6E5-4C91-BC71-87F2D5743259}" presName="base" presStyleLbl="dkBgShp" presStyleIdx="1" presStyleCnt="2"/>
      <dgm:spPr/>
    </dgm:pt>
  </dgm:ptLst>
  <dgm:cxnLst>
    <dgm:cxn modelId="{89DF21E7-24C3-49E1-AFAB-98E086487D7B}" type="presOf" srcId="{F511BCAF-4F21-4B84-9A85-64DFBE0118EF}" destId="{69D97C3D-ECCD-49F9-A7AD-A46271C95C80}" srcOrd="0" destOrd="0" presId="urn:microsoft.com/office/officeart/2005/8/layout/hList3"/>
    <dgm:cxn modelId="{9CC0FDDA-A96A-4A4E-9C29-A9F714CE670C}" type="presOf" srcId="{066BAD16-9185-4B71-A55B-6AAB327E751A}" destId="{309A0ABD-0783-4F54-9631-F498140EF73C}" srcOrd="0" destOrd="0" presId="urn:microsoft.com/office/officeart/2005/8/layout/hList3"/>
    <dgm:cxn modelId="{82AE5988-CD7F-433D-90FC-DF45C727DCAC}" type="presOf" srcId="{916DDFF8-B6E5-4C91-BC71-87F2D5743259}" destId="{D371C81C-3760-40F9-82DA-9813ABC989A9}" srcOrd="0" destOrd="0" presId="urn:microsoft.com/office/officeart/2005/8/layout/hList3"/>
    <dgm:cxn modelId="{B24948A8-6021-442A-9FD1-F61C461925CE}" srcId="{916DDFF8-B6E5-4C91-BC71-87F2D5743259}" destId="{F511BCAF-4F21-4B84-9A85-64DFBE0118EF}" srcOrd="2" destOrd="0" parTransId="{B8C4E314-8D71-40C6-BC73-3465CF8F99DC}" sibTransId="{4B475C08-02F2-40D9-AF4F-0389F5DB6EE0}"/>
    <dgm:cxn modelId="{A0EC938A-7A09-4B9B-A2BC-AB25BCE30191}" srcId="{066BAD16-9185-4B71-A55B-6AAB327E751A}" destId="{916DDFF8-B6E5-4C91-BC71-87F2D5743259}" srcOrd="0" destOrd="0" parTransId="{8ACAF745-FE74-45A2-A31A-56D138F5D541}" sibTransId="{D62A1DB7-F510-4A2C-AD2C-53527B504B86}"/>
    <dgm:cxn modelId="{C4251F0F-DAD9-4D78-8B0A-D1CD538D5607}" type="presOf" srcId="{5A08CFC1-9C1E-47FD-AED3-7EE52BE554F0}" destId="{8B93988B-4D80-450C-AA82-7B7C546B9794}" srcOrd="0" destOrd="0" presId="urn:microsoft.com/office/officeart/2005/8/layout/hList3"/>
    <dgm:cxn modelId="{73437178-88C3-416C-87F2-7C623CC92CDA}" srcId="{916DDFF8-B6E5-4C91-BC71-87F2D5743259}" destId="{20AA176B-0D90-45CE-A436-C88B11A83749}" srcOrd="1" destOrd="0" parTransId="{483B7217-DAE3-473B-850C-F1A697585941}" sibTransId="{1EBB620F-DC88-4D34-9006-672F94346C76}"/>
    <dgm:cxn modelId="{E4C282A5-1735-4D9A-B41F-CE546CD8DDF7}" type="presOf" srcId="{20AA176B-0D90-45CE-A436-C88B11A83749}" destId="{880F5ECB-7242-4D77-B6A6-0806072B5D87}" srcOrd="0" destOrd="0" presId="urn:microsoft.com/office/officeart/2005/8/layout/hList3"/>
    <dgm:cxn modelId="{49B37976-271A-4EC8-974C-E8A129A2C25E}" srcId="{916DDFF8-B6E5-4C91-BC71-87F2D5743259}" destId="{5A08CFC1-9C1E-47FD-AED3-7EE52BE554F0}" srcOrd="0" destOrd="0" parTransId="{6322B20F-C176-43A2-8584-BF89923390AD}" sibTransId="{2589B6AA-7CD9-4968-B4B1-1E15EEF6974C}"/>
    <dgm:cxn modelId="{2525489F-B96F-4DE4-A946-DCE92BC7E362}" type="presParOf" srcId="{309A0ABD-0783-4F54-9631-F498140EF73C}" destId="{D371C81C-3760-40F9-82DA-9813ABC989A9}" srcOrd="0" destOrd="0" presId="urn:microsoft.com/office/officeart/2005/8/layout/hList3"/>
    <dgm:cxn modelId="{DCB379CD-DB7D-4F3C-AA73-EAFF80C4AA71}" type="presParOf" srcId="{309A0ABD-0783-4F54-9631-F498140EF73C}" destId="{6ABB1812-D909-431F-9270-3945CE0E6E96}" srcOrd="1" destOrd="0" presId="urn:microsoft.com/office/officeart/2005/8/layout/hList3"/>
    <dgm:cxn modelId="{4C687564-CD4E-4C85-B350-0CD0E2374F91}" type="presParOf" srcId="{6ABB1812-D909-431F-9270-3945CE0E6E96}" destId="{8B93988B-4D80-450C-AA82-7B7C546B9794}" srcOrd="0" destOrd="0" presId="urn:microsoft.com/office/officeart/2005/8/layout/hList3"/>
    <dgm:cxn modelId="{49249163-E43E-41D0-BF7D-D38C848BB714}" type="presParOf" srcId="{6ABB1812-D909-431F-9270-3945CE0E6E96}" destId="{880F5ECB-7242-4D77-B6A6-0806072B5D87}" srcOrd="1" destOrd="0" presId="urn:microsoft.com/office/officeart/2005/8/layout/hList3"/>
    <dgm:cxn modelId="{77C7BD11-19C3-4BD6-A625-3012631F22ED}" type="presParOf" srcId="{6ABB1812-D909-431F-9270-3945CE0E6E96}" destId="{69D97C3D-ECCD-49F9-A7AD-A46271C95C80}" srcOrd="2" destOrd="0" presId="urn:microsoft.com/office/officeart/2005/8/layout/hList3"/>
    <dgm:cxn modelId="{A8590A1D-7850-4389-B519-D50D43B2F521}" type="presParOf" srcId="{309A0ABD-0783-4F54-9631-F498140EF73C}" destId="{47EF9F0D-8A90-4EF8-8E76-7364320F29B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B011F9-F04D-48EF-96A5-A178BFD074FB}"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092C8890-CFD8-422A-90B7-E59709E40289}">
      <dgm:prSet phldrT="[Text]"/>
      <dgm:spPr/>
      <dgm:t>
        <a:bodyPr/>
        <a:lstStyle/>
        <a:p>
          <a:r>
            <a:rPr lang="en-US" dirty="0"/>
            <a:t>Excessive Benefits to Officers</a:t>
          </a:r>
        </a:p>
      </dgm:t>
    </dgm:pt>
    <dgm:pt modelId="{D1DE7C9E-28EE-4CAF-98FB-D58784550AE0}" type="parTrans" cxnId="{1424CB33-1146-4403-BA41-C0733904733A}">
      <dgm:prSet/>
      <dgm:spPr/>
      <dgm:t>
        <a:bodyPr/>
        <a:lstStyle/>
        <a:p>
          <a:endParaRPr lang="en-US"/>
        </a:p>
      </dgm:t>
    </dgm:pt>
    <dgm:pt modelId="{548A8D40-2F1A-4957-BF40-04B1B8DC2C79}" type="sibTrans" cxnId="{1424CB33-1146-4403-BA41-C0733904733A}">
      <dgm:prSet/>
      <dgm:spPr/>
      <dgm:t>
        <a:bodyPr/>
        <a:lstStyle/>
        <a:p>
          <a:endParaRPr lang="en-US" dirty="0"/>
        </a:p>
      </dgm:t>
    </dgm:pt>
    <dgm:pt modelId="{C4663C75-BC92-48B8-8566-A9E7B5C4CC6C}">
      <dgm:prSet phldrT="[Text]"/>
      <dgm:spPr/>
      <dgm:t>
        <a:bodyPr/>
        <a:lstStyle/>
        <a:p>
          <a:r>
            <a:rPr lang="en-US" dirty="0"/>
            <a:t>Intermediate Sanctions</a:t>
          </a:r>
        </a:p>
      </dgm:t>
    </dgm:pt>
    <dgm:pt modelId="{D5E435F9-A878-4513-8CAC-43F4AA30A52F}" type="parTrans" cxnId="{E44CF10C-6971-42E8-98AD-E7399DE703D6}">
      <dgm:prSet/>
      <dgm:spPr/>
      <dgm:t>
        <a:bodyPr/>
        <a:lstStyle/>
        <a:p>
          <a:endParaRPr lang="en-US"/>
        </a:p>
      </dgm:t>
    </dgm:pt>
    <dgm:pt modelId="{158DB501-5556-4D84-A60D-80E20C204FC1}" type="sibTrans" cxnId="{E44CF10C-6971-42E8-98AD-E7399DE703D6}">
      <dgm:prSet/>
      <dgm:spPr/>
      <dgm:t>
        <a:bodyPr/>
        <a:lstStyle/>
        <a:p>
          <a:endParaRPr lang="en-US"/>
        </a:p>
      </dgm:t>
    </dgm:pt>
    <dgm:pt modelId="{845F349E-7E74-489A-A969-7A4ACC4D69A1}">
      <dgm:prSet phldrT="[Text]"/>
      <dgm:spPr/>
      <dgm:t>
        <a:bodyPr/>
        <a:lstStyle/>
        <a:p>
          <a:r>
            <a:rPr lang="en-US" dirty="0"/>
            <a:t>Penalties assessed when a transaction confers a substantial benefit on a disqualified person.</a:t>
          </a:r>
        </a:p>
      </dgm:t>
    </dgm:pt>
    <dgm:pt modelId="{F604F955-18A7-4C3E-8D6C-2D335988461C}" type="parTrans" cxnId="{F62A947A-3703-4854-997F-FBAC9124A599}">
      <dgm:prSet/>
      <dgm:spPr/>
      <dgm:t>
        <a:bodyPr/>
        <a:lstStyle/>
        <a:p>
          <a:endParaRPr lang="en-US"/>
        </a:p>
      </dgm:t>
    </dgm:pt>
    <dgm:pt modelId="{173E1D4B-43B1-4137-9891-BD9F5B34D2BF}" type="sibTrans" cxnId="{F62A947A-3703-4854-997F-FBAC9124A599}">
      <dgm:prSet/>
      <dgm:spPr/>
      <dgm:t>
        <a:bodyPr/>
        <a:lstStyle/>
        <a:p>
          <a:endParaRPr lang="en-US"/>
        </a:p>
      </dgm:t>
    </dgm:pt>
    <dgm:pt modelId="{96D4E027-BE69-41FD-9014-F7AC534E9565}">
      <dgm:prSet phldrT="[Text]"/>
      <dgm:spPr/>
      <dgm:t>
        <a:bodyPr/>
        <a:lstStyle/>
        <a:p>
          <a:r>
            <a:rPr lang="en-US" dirty="0"/>
            <a:t>Unreasonable compensation</a:t>
          </a:r>
        </a:p>
      </dgm:t>
    </dgm:pt>
    <dgm:pt modelId="{F60AB80E-45F5-48B1-A556-84B3DE53C228}" type="parTrans" cxnId="{EDB81A77-1A80-44E3-A137-C04CB285E2C9}">
      <dgm:prSet/>
      <dgm:spPr/>
      <dgm:t>
        <a:bodyPr/>
        <a:lstStyle/>
        <a:p>
          <a:endParaRPr lang="en-US"/>
        </a:p>
      </dgm:t>
    </dgm:pt>
    <dgm:pt modelId="{E3E0854B-B9EA-419D-A0DF-B1A64C0EA8F9}" type="sibTrans" cxnId="{EDB81A77-1A80-44E3-A137-C04CB285E2C9}">
      <dgm:prSet/>
      <dgm:spPr/>
      <dgm:t>
        <a:bodyPr/>
        <a:lstStyle/>
        <a:p>
          <a:endParaRPr lang="en-US"/>
        </a:p>
      </dgm:t>
    </dgm:pt>
    <dgm:pt modelId="{312DD32A-DE88-4358-BB4D-461CDAE54BDF}">
      <dgm:prSet phldrT="[Text]"/>
      <dgm:spPr/>
      <dgm:t>
        <a:bodyPr/>
        <a:lstStyle/>
        <a:p>
          <a:r>
            <a:rPr lang="en-US" dirty="0"/>
            <a:t>Sales of assets at bargain prices</a:t>
          </a:r>
        </a:p>
      </dgm:t>
    </dgm:pt>
    <dgm:pt modelId="{6327FCC3-4C80-45D0-A3D8-FD37683034F5}" type="parTrans" cxnId="{C73A9F28-D8C4-4FD6-AAB0-ED1855F77F1F}">
      <dgm:prSet/>
      <dgm:spPr/>
      <dgm:t>
        <a:bodyPr/>
        <a:lstStyle/>
        <a:p>
          <a:endParaRPr lang="en-US"/>
        </a:p>
      </dgm:t>
    </dgm:pt>
    <dgm:pt modelId="{AFA763A3-0D58-431B-B3A9-F94E584B27EB}" type="sibTrans" cxnId="{C73A9F28-D8C4-4FD6-AAB0-ED1855F77F1F}">
      <dgm:prSet/>
      <dgm:spPr/>
      <dgm:t>
        <a:bodyPr/>
        <a:lstStyle/>
        <a:p>
          <a:endParaRPr lang="en-US"/>
        </a:p>
      </dgm:t>
    </dgm:pt>
    <dgm:pt modelId="{008C5136-77D6-4E4F-A859-7539D92792D6}">
      <dgm:prSet phldrT="[Text]"/>
      <dgm:spPr/>
      <dgm:t>
        <a:bodyPr/>
        <a:lstStyle/>
        <a:p>
          <a:r>
            <a:rPr lang="en-US" dirty="0"/>
            <a:t>Lease arrangements</a:t>
          </a:r>
        </a:p>
      </dgm:t>
    </dgm:pt>
    <dgm:pt modelId="{C9C5FCFC-0D54-4826-AEC1-FCAF2C613170}" type="parTrans" cxnId="{07C181BF-AA71-4EE5-A1C8-2BC2681CDB45}">
      <dgm:prSet/>
      <dgm:spPr/>
      <dgm:t>
        <a:bodyPr/>
        <a:lstStyle/>
        <a:p>
          <a:endParaRPr lang="en-US"/>
        </a:p>
      </dgm:t>
    </dgm:pt>
    <dgm:pt modelId="{E295A397-FCD1-46AF-AB51-967474AE2426}" type="sibTrans" cxnId="{07C181BF-AA71-4EE5-A1C8-2BC2681CDB45}">
      <dgm:prSet/>
      <dgm:spPr/>
      <dgm:t>
        <a:bodyPr/>
        <a:lstStyle/>
        <a:p>
          <a:endParaRPr lang="en-US"/>
        </a:p>
      </dgm:t>
    </dgm:pt>
    <dgm:pt modelId="{933C671C-E6E9-4F15-B3B0-F1CAB0BDA76F}" type="pres">
      <dgm:prSet presAssocID="{6AB011F9-F04D-48EF-96A5-A178BFD074FB}" presName="Name0" presStyleCnt="0">
        <dgm:presLayoutVars>
          <dgm:dir/>
          <dgm:resizeHandles val="exact"/>
        </dgm:presLayoutVars>
      </dgm:prSet>
      <dgm:spPr/>
      <dgm:t>
        <a:bodyPr/>
        <a:lstStyle/>
        <a:p>
          <a:endParaRPr lang="en-US"/>
        </a:p>
      </dgm:t>
    </dgm:pt>
    <dgm:pt modelId="{17008CEF-BF7F-459D-B0BD-79E6163F8450}" type="pres">
      <dgm:prSet presAssocID="{092C8890-CFD8-422A-90B7-E59709E40289}" presName="node" presStyleLbl="node1" presStyleIdx="0" presStyleCnt="2" custLinFactNeighborX="5664">
        <dgm:presLayoutVars>
          <dgm:bulletEnabled val="1"/>
        </dgm:presLayoutVars>
      </dgm:prSet>
      <dgm:spPr/>
      <dgm:t>
        <a:bodyPr/>
        <a:lstStyle/>
        <a:p>
          <a:endParaRPr lang="en-US"/>
        </a:p>
      </dgm:t>
    </dgm:pt>
    <dgm:pt modelId="{EBA73FC8-DF4D-4BB9-9C2D-B78080BCCB41}" type="pres">
      <dgm:prSet presAssocID="{548A8D40-2F1A-4957-BF40-04B1B8DC2C79}" presName="sibTrans" presStyleLbl="sibTrans2D1" presStyleIdx="0" presStyleCnt="1"/>
      <dgm:spPr/>
      <dgm:t>
        <a:bodyPr/>
        <a:lstStyle/>
        <a:p>
          <a:endParaRPr lang="en-US"/>
        </a:p>
      </dgm:t>
    </dgm:pt>
    <dgm:pt modelId="{5C7EAEFB-36DB-40FF-A44A-C9478EA96B36}" type="pres">
      <dgm:prSet presAssocID="{548A8D40-2F1A-4957-BF40-04B1B8DC2C79}" presName="connectorText" presStyleLbl="sibTrans2D1" presStyleIdx="0" presStyleCnt="1"/>
      <dgm:spPr/>
      <dgm:t>
        <a:bodyPr/>
        <a:lstStyle/>
        <a:p>
          <a:endParaRPr lang="en-US"/>
        </a:p>
      </dgm:t>
    </dgm:pt>
    <dgm:pt modelId="{18FEF646-B6BF-434E-94B1-081A77B1B441}" type="pres">
      <dgm:prSet presAssocID="{C4663C75-BC92-48B8-8566-A9E7B5C4CC6C}" presName="node" presStyleLbl="node1" presStyleIdx="1" presStyleCnt="2" custLinFactNeighborX="-2832">
        <dgm:presLayoutVars>
          <dgm:bulletEnabled val="1"/>
        </dgm:presLayoutVars>
      </dgm:prSet>
      <dgm:spPr/>
      <dgm:t>
        <a:bodyPr/>
        <a:lstStyle/>
        <a:p>
          <a:endParaRPr lang="en-US"/>
        </a:p>
      </dgm:t>
    </dgm:pt>
  </dgm:ptLst>
  <dgm:cxnLst>
    <dgm:cxn modelId="{F62A947A-3703-4854-997F-FBAC9124A599}" srcId="{C4663C75-BC92-48B8-8566-A9E7B5C4CC6C}" destId="{845F349E-7E74-489A-A969-7A4ACC4D69A1}" srcOrd="0" destOrd="0" parTransId="{F604F955-18A7-4C3E-8D6C-2D335988461C}" sibTransId="{173E1D4B-43B1-4137-9891-BD9F5B34D2BF}"/>
    <dgm:cxn modelId="{07C181BF-AA71-4EE5-A1C8-2BC2681CDB45}" srcId="{092C8890-CFD8-422A-90B7-E59709E40289}" destId="{008C5136-77D6-4E4F-A859-7539D92792D6}" srcOrd="2" destOrd="0" parTransId="{C9C5FCFC-0D54-4826-AEC1-FCAF2C613170}" sibTransId="{E295A397-FCD1-46AF-AB51-967474AE2426}"/>
    <dgm:cxn modelId="{9F7ABD8C-3BCE-4221-A4E9-D77B2AD7F861}" type="presOf" srcId="{548A8D40-2F1A-4957-BF40-04B1B8DC2C79}" destId="{EBA73FC8-DF4D-4BB9-9C2D-B78080BCCB41}" srcOrd="0" destOrd="0" presId="urn:microsoft.com/office/officeart/2005/8/layout/process1"/>
    <dgm:cxn modelId="{FCCB9E44-29F4-413E-A5A7-682BCCED0DB5}" type="presOf" srcId="{845F349E-7E74-489A-A969-7A4ACC4D69A1}" destId="{18FEF646-B6BF-434E-94B1-081A77B1B441}" srcOrd="0" destOrd="1" presId="urn:microsoft.com/office/officeart/2005/8/layout/process1"/>
    <dgm:cxn modelId="{1424CB33-1146-4403-BA41-C0733904733A}" srcId="{6AB011F9-F04D-48EF-96A5-A178BFD074FB}" destId="{092C8890-CFD8-422A-90B7-E59709E40289}" srcOrd="0" destOrd="0" parTransId="{D1DE7C9E-28EE-4CAF-98FB-D58784550AE0}" sibTransId="{548A8D40-2F1A-4957-BF40-04B1B8DC2C79}"/>
    <dgm:cxn modelId="{B1473F72-4B5C-4BC0-8E48-2DAB52DDA69D}" type="presOf" srcId="{092C8890-CFD8-422A-90B7-E59709E40289}" destId="{17008CEF-BF7F-459D-B0BD-79E6163F8450}" srcOrd="0" destOrd="0" presId="urn:microsoft.com/office/officeart/2005/8/layout/process1"/>
    <dgm:cxn modelId="{828213EA-2BB6-4B7A-89C0-D287CDE28168}" type="presOf" srcId="{548A8D40-2F1A-4957-BF40-04B1B8DC2C79}" destId="{5C7EAEFB-36DB-40FF-A44A-C9478EA96B36}" srcOrd="1" destOrd="0" presId="urn:microsoft.com/office/officeart/2005/8/layout/process1"/>
    <dgm:cxn modelId="{EDB81A77-1A80-44E3-A137-C04CB285E2C9}" srcId="{092C8890-CFD8-422A-90B7-E59709E40289}" destId="{96D4E027-BE69-41FD-9014-F7AC534E9565}" srcOrd="0" destOrd="0" parTransId="{F60AB80E-45F5-48B1-A556-84B3DE53C228}" sibTransId="{E3E0854B-B9EA-419D-A0DF-B1A64C0EA8F9}"/>
    <dgm:cxn modelId="{4F2B7983-F8BE-49B0-9E7C-0A6394811DB6}" type="presOf" srcId="{008C5136-77D6-4E4F-A859-7539D92792D6}" destId="{17008CEF-BF7F-459D-B0BD-79E6163F8450}" srcOrd="0" destOrd="3" presId="urn:microsoft.com/office/officeart/2005/8/layout/process1"/>
    <dgm:cxn modelId="{E44CF10C-6971-42E8-98AD-E7399DE703D6}" srcId="{6AB011F9-F04D-48EF-96A5-A178BFD074FB}" destId="{C4663C75-BC92-48B8-8566-A9E7B5C4CC6C}" srcOrd="1" destOrd="0" parTransId="{D5E435F9-A878-4513-8CAC-43F4AA30A52F}" sibTransId="{158DB501-5556-4D84-A60D-80E20C204FC1}"/>
    <dgm:cxn modelId="{774B6BD1-36C8-4EEF-AB56-9826DF07BDC8}" type="presOf" srcId="{6AB011F9-F04D-48EF-96A5-A178BFD074FB}" destId="{933C671C-E6E9-4F15-B3B0-F1CAB0BDA76F}" srcOrd="0" destOrd="0" presId="urn:microsoft.com/office/officeart/2005/8/layout/process1"/>
    <dgm:cxn modelId="{3A2F7EDB-2D04-420C-98A1-1A5F2B422485}" type="presOf" srcId="{312DD32A-DE88-4358-BB4D-461CDAE54BDF}" destId="{17008CEF-BF7F-459D-B0BD-79E6163F8450}" srcOrd="0" destOrd="2" presId="urn:microsoft.com/office/officeart/2005/8/layout/process1"/>
    <dgm:cxn modelId="{C242E08A-9036-4843-8ED1-B77C262A4E29}" type="presOf" srcId="{96D4E027-BE69-41FD-9014-F7AC534E9565}" destId="{17008CEF-BF7F-459D-B0BD-79E6163F8450}" srcOrd="0" destOrd="1" presId="urn:microsoft.com/office/officeart/2005/8/layout/process1"/>
    <dgm:cxn modelId="{C73A9F28-D8C4-4FD6-AAB0-ED1855F77F1F}" srcId="{092C8890-CFD8-422A-90B7-E59709E40289}" destId="{312DD32A-DE88-4358-BB4D-461CDAE54BDF}" srcOrd="1" destOrd="0" parTransId="{6327FCC3-4C80-45D0-A3D8-FD37683034F5}" sibTransId="{AFA763A3-0D58-431B-B3A9-F94E584B27EB}"/>
    <dgm:cxn modelId="{DE92B2D5-18C4-4031-8DA9-808E24958237}" type="presOf" srcId="{C4663C75-BC92-48B8-8566-A9E7B5C4CC6C}" destId="{18FEF646-B6BF-434E-94B1-081A77B1B441}" srcOrd="0" destOrd="0" presId="urn:microsoft.com/office/officeart/2005/8/layout/process1"/>
    <dgm:cxn modelId="{744CF360-6686-4A34-B9AC-F6FCBFDD0C39}" type="presParOf" srcId="{933C671C-E6E9-4F15-B3B0-F1CAB0BDA76F}" destId="{17008CEF-BF7F-459D-B0BD-79E6163F8450}" srcOrd="0" destOrd="0" presId="urn:microsoft.com/office/officeart/2005/8/layout/process1"/>
    <dgm:cxn modelId="{01EB3AA9-60B8-401C-B565-5F9B5974B872}" type="presParOf" srcId="{933C671C-E6E9-4F15-B3B0-F1CAB0BDA76F}" destId="{EBA73FC8-DF4D-4BB9-9C2D-B78080BCCB41}" srcOrd="1" destOrd="0" presId="urn:microsoft.com/office/officeart/2005/8/layout/process1"/>
    <dgm:cxn modelId="{C5AFA042-58E4-473F-9D60-F77DC54BE298}" type="presParOf" srcId="{EBA73FC8-DF4D-4BB9-9C2D-B78080BCCB41}" destId="{5C7EAEFB-36DB-40FF-A44A-C9478EA96B36}" srcOrd="0" destOrd="0" presId="urn:microsoft.com/office/officeart/2005/8/layout/process1"/>
    <dgm:cxn modelId="{242159BA-6139-4353-AEA8-6E28B13E2852}" type="presParOf" srcId="{933C671C-E6E9-4F15-B3B0-F1CAB0BDA76F}" destId="{18FEF646-B6BF-434E-94B1-081A77B1B44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9C3C91-2E76-4DD1-8819-7DD0A575D969}"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F5A3CC6A-810B-4DB7-9C1D-4D07AF1E2B39}">
      <dgm:prSet phldrT="[Text]"/>
      <dgm:spPr/>
      <dgm:t>
        <a:bodyPr/>
        <a:lstStyle/>
        <a:p>
          <a:r>
            <a:rPr lang="en-US" dirty="0"/>
            <a:t>Dissolution</a:t>
          </a:r>
        </a:p>
      </dgm:t>
    </dgm:pt>
    <dgm:pt modelId="{D1163B75-9313-41F3-AD31-BD92E3ED2089}" type="parTrans" cxnId="{08284E2F-D520-48E4-9126-90FAC7100E15}">
      <dgm:prSet/>
      <dgm:spPr/>
      <dgm:t>
        <a:bodyPr/>
        <a:lstStyle/>
        <a:p>
          <a:endParaRPr lang="en-US"/>
        </a:p>
      </dgm:t>
    </dgm:pt>
    <dgm:pt modelId="{232008BB-42EE-47A9-ADA5-A341C0BE9A14}" type="sibTrans" cxnId="{08284E2F-D520-48E4-9126-90FAC7100E15}">
      <dgm:prSet/>
      <dgm:spPr/>
      <dgm:t>
        <a:bodyPr/>
        <a:lstStyle/>
        <a:p>
          <a:endParaRPr lang="en-US"/>
        </a:p>
      </dgm:t>
    </dgm:pt>
    <dgm:pt modelId="{5A9C3106-F5EC-48A2-AE8C-537E9F898C63}">
      <dgm:prSet phldrT="[Text]"/>
      <dgm:spPr/>
      <dgm:t>
        <a:bodyPr/>
        <a:lstStyle/>
        <a:p>
          <a:r>
            <a:rPr lang="en-US" dirty="0"/>
            <a:t>Voluntary</a:t>
          </a:r>
        </a:p>
      </dgm:t>
    </dgm:pt>
    <dgm:pt modelId="{CDA27980-C289-4268-A02D-198D3D95B230}" type="parTrans" cxnId="{1B8EFD08-17EA-4510-A076-A887F598E795}">
      <dgm:prSet/>
      <dgm:spPr/>
      <dgm:t>
        <a:bodyPr/>
        <a:lstStyle/>
        <a:p>
          <a:endParaRPr lang="en-US"/>
        </a:p>
      </dgm:t>
    </dgm:pt>
    <dgm:pt modelId="{5DAF00E0-2397-453A-A4C2-797C07082DCE}" type="sibTrans" cxnId="{1B8EFD08-17EA-4510-A076-A887F598E795}">
      <dgm:prSet/>
      <dgm:spPr/>
      <dgm:t>
        <a:bodyPr/>
        <a:lstStyle/>
        <a:p>
          <a:endParaRPr lang="en-US"/>
        </a:p>
      </dgm:t>
    </dgm:pt>
    <dgm:pt modelId="{2F5748C7-BFB6-4E7D-ACC8-C086F53F41C4}">
      <dgm:prSet phldrT="[Text]"/>
      <dgm:spPr/>
      <dgm:t>
        <a:bodyPr/>
        <a:lstStyle/>
        <a:p>
          <a:r>
            <a:rPr lang="en-US" dirty="0"/>
            <a:t>Involuntary</a:t>
          </a:r>
        </a:p>
      </dgm:t>
    </dgm:pt>
    <dgm:pt modelId="{8472FFB1-B1D9-4FAA-B425-CA1AF140E2AA}" type="parTrans" cxnId="{BD9B4F39-A6B2-42C1-A779-26DA2A8438FF}">
      <dgm:prSet/>
      <dgm:spPr/>
      <dgm:t>
        <a:bodyPr/>
        <a:lstStyle/>
        <a:p>
          <a:endParaRPr lang="en-US"/>
        </a:p>
      </dgm:t>
    </dgm:pt>
    <dgm:pt modelId="{9EE17117-577F-4B05-8FB0-3675098925B9}" type="sibTrans" cxnId="{BD9B4F39-A6B2-42C1-A779-26DA2A8438FF}">
      <dgm:prSet/>
      <dgm:spPr/>
      <dgm:t>
        <a:bodyPr/>
        <a:lstStyle/>
        <a:p>
          <a:endParaRPr lang="en-US"/>
        </a:p>
      </dgm:t>
    </dgm:pt>
    <dgm:pt modelId="{01638325-10AF-4744-8EAF-C31821B5DADB}">
      <dgm:prSet phldrT="[Text]"/>
      <dgm:spPr/>
      <dgm:t>
        <a:bodyPr/>
        <a:lstStyle/>
        <a:p>
          <a:r>
            <a:rPr lang="en-US" dirty="0">
              <a:solidFill>
                <a:schemeClr val="accent5">
                  <a:lumMod val="25000"/>
                </a:schemeClr>
              </a:solidFill>
            </a:rPr>
            <a:t>Reorganization</a:t>
          </a:r>
        </a:p>
      </dgm:t>
    </dgm:pt>
    <dgm:pt modelId="{5E4BAC61-B3D7-491C-A4C5-861C5A277249}" type="parTrans" cxnId="{C8087D8B-6B55-4D77-871D-CDCFAFCED46F}">
      <dgm:prSet/>
      <dgm:spPr/>
      <dgm:t>
        <a:bodyPr/>
        <a:lstStyle/>
        <a:p>
          <a:endParaRPr lang="en-US"/>
        </a:p>
      </dgm:t>
    </dgm:pt>
    <dgm:pt modelId="{FFE4BDEF-ABF9-4F20-B13D-C670661DCF25}" type="sibTrans" cxnId="{C8087D8B-6B55-4D77-871D-CDCFAFCED46F}">
      <dgm:prSet/>
      <dgm:spPr/>
      <dgm:t>
        <a:bodyPr/>
        <a:lstStyle/>
        <a:p>
          <a:endParaRPr lang="en-US"/>
        </a:p>
      </dgm:t>
    </dgm:pt>
    <dgm:pt modelId="{ACBC235E-606D-4FCB-BCE8-366A34CC35D2}">
      <dgm:prSet phldrT="[Text]"/>
      <dgm:spPr/>
      <dgm:t>
        <a:bodyPr/>
        <a:lstStyle/>
        <a:p>
          <a:r>
            <a:rPr lang="en-US" dirty="0">
              <a:solidFill>
                <a:schemeClr val="accent5">
                  <a:lumMod val="25000"/>
                </a:schemeClr>
              </a:solidFill>
            </a:rPr>
            <a:t>Redefine mission</a:t>
          </a:r>
        </a:p>
      </dgm:t>
    </dgm:pt>
    <dgm:pt modelId="{C085890E-8F03-4F55-8A48-48B8A93C1ABC}" type="parTrans" cxnId="{9455C256-CBA8-4E9E-AE72-AD3C572B0111}">
      <dgm:prSet/>
      <dgm:spPr/>
      <dgm:t>
        <a:bodyPr/>
        <a:lstStyle/>
        <a:p>
          <a:endParaRPr lang="en-US"/>
        </a:p>
      </dgm:t>
    </dgm:pt>
    <dgm:pt modelId="{F5F52558-D54B-40A9-A0C0-CD85229B9CA1}" type="sibTrans" cxnId="{9455C256-CBA8-4E9E-AE72-AD3C572B0111}">
      <dgm:prSet/>
      <dgm:spPr/>
      <dgm:t>
        <a:bodyPr/>
        <a:lstStyle/>
        <a:p>
          <a:endParaRPr lang="en-US"/>
        </a:p>
      </dgm:t>
    </dgm:pt>
    <dgm:pt modelId="{BDA3A828-23B1-4F6A-9EEA-DDAF27C44707}">
      <dgm:prSet phldrT="[Text]"/>
      <dgm:spPr/>
      <dgm:t>
        <a:bodyPr/>
        <a:lstStyle/>
        <a:p>
          <a:r>
            <a:rPr lang="en-US" dirty="0">
              <a:solidFill>
                <a:schemeClr val="accent5">
                  <a:lumMod val="25000"/>
                </a:schemeClr>
              </a:solidFill>
            </a:rPr>
            <a:t>Merge</a:t>
          </a:r>
        </a:p>
      </dgm:t>
    </dgm:pt>
    <dgm:pt modelId="{0565E408-4098-4437-AE8A-E984E2A12D8E}" type="parTrans" cxnId="{6E509683-2C7E-47B9-86B7-41FBFF8BEB55}">
      <dgm:prSet/>
      <dgm:spPr/>
      <dgm:t>
        <a:bodyPr/>
        <a:lstStyle/>
        <a:p>
          <a:endParaRPr lang="en-US"/>
        </a:p>
      </dgm:t>
    </dgm:pt>
    <dgm:pt modelId="{F9368A1C-6EBA-48B4-BEA7-5D6C418816B5}" type="sibTrans" cxnId="{6E509683-2C7E-47B9-86B7-41FBFF8BEB55}">
      <dgm:prSet/>
      <dgm:spPr/>
      <dgm:t>
        <a:bodyPr/>
        <a:lstStyle/>
        <a:p>
          <a:endParaRPr lang="en-US"/>
        </a:p>
      </dgm:t>
    </dgm:pt>
    <dgm:pt modelId="{2FFFDC6C-2148-46F2-83D6-EAA6964186DB}" type="pres">
      <dgm:prSet presAssocID="{EC9C3C91-2E76-4DD1-8819-7DD0A575D969}" presName="Name0" presStyleCnt="0">
        <dgm:presLayoutVars>
          <dgm:dir/>
          <dgm:resizeHandles val="exact"/>
        </dgm:presLayoutVars>
      </dgm:prSet>
      <dgm:spPr/>
      <dgm:t>
        <a:bodyPr/>
        <a:lstStyle/>
        <a:p>
          <a:endParaRPr lang="en-US"/>
        </a:p>
      </dgm:t>
    </dgm:pt>
    <dgm:pt modelId="{5EF62F74-648C-4342-84AD-ADC070CCCD21}" type="pres">
      <dgm:prSet presAssocID="{F5A3CC6A-810B-4DB7-9C1D-4D07AF1E2B39}" presName="node" presStyleLbl="node1" presStyleIdx="0" presStyleCnt="2">
        <dgm:presLayoutVars>
          <dgm:bulletEnabled val="1"/>
        </dgm:presLayoutVars>
      </dgm:prSet>
      <dgm:spPr/>
      <dgm:t>
        <a:bodyPr/>
        <a:lstStyle/>
        <a:p>
          <a:endParaRPr lang="en-US"/>
        </a:p>
      </dgm:t>
    </dgm:pt>
    <dgm:pt modelId="{AA221E1C-D52A-4479-8928-B302EDAE7F99}" type="pres">
      <dgm:prSet presAssocID="{232008BB-42EE-47A9-ADA5-A341C0BE9A14}" presName="sibTrans" presStyleCnt="0"/>
      <dgm:spPr/>
    </dgm:pt>
    <dgm:pt modelId="{14C6970F-868F-4979-98A1-CBB0A4AE069B}" type="pres">
      <dgm:prSet presAssocID="{01638325-10AF-4744-8EAF-C31821B5DADB}" presName="node" presStyleLbl="node1" presStyleIdx="1" presStyleCnt="2">
        <dgm:presLayoutVars>
          <dgm:bulletEnabled val="1"/>
        </dgm:presLayoutVars>
      </dgm:prSet>
      <dgm:spPr/>
      <dgm:t>
        <a:bodyPr/>
        <a:lstStyle/>
        <a:p>
          <a:endParaRPr lang="en-US"/>
        </a:p>
      </dgm:t>
    </dgm:pt>
  </dgm:ptLst>
  <dgm:cxnLst>
    <dgm:cxn modelId="{C8087D8B-6B55-4D77-871D-CDCFAFCED46F}" srcId="{EC9C3C91-2E76-4DD1-8819-7DD0A575D969}" destId="{01638325-10AF-4744-8EAF-C31821B5DADB}" srcOrd="1" destOrd="0" parTransId="{5E4BAC61-B3D7-491C-A4C5-861C5A277249}" sibTransId="{FFE4BDEF-ABF9-4F20-B13D-C670661DCF25}"/>
    <dgm:cxn modelId="{CFC39AFF-8107-4991-97D8-2E34AAB3ECF4}" type="presOf" srcId="{ACBC235E-606D-4FCB-BCE8-366A34CC35D2}" destId="{14C6970F-868F-4979-98A1-CBB0A4AE069B}" srcOrd="0" destOrd="1" presId="urn:microsoft.com/office/officeart/2005/8/layout/hList6"/>
    <dgm:cxn modelId="{08284E2F-D520-48E4-9126-90FAC7100E15}" srcId="{EC9C3C91-2E76-4DD1-8819-7DD0A575D969}" destId="{F5A3CC6A-810B-4DB7-9C1D-4D07AF1E2B39}" srcOrd="0" destOrd="0" parTransId="{D1163B75-9313-41F3-AD31-BD92E3ED2089}" sibTransId="{232008BB-42EE-47A9-ADA5-A341C0BE9A14}"/>
    <dgm:cxn modelId="{E8598407-9E8C-44B9-8C97-FC22E1C50A90}" type="presOf" srcId="{F5A3CC6A-810B-4DB7-9C1D-4D07AF1E2B39}" destId="{5EF62F74-648C-4342-84AD-ADC070CCCD21}" srcOrd="0" destOrd="0" presId="urn:microsoft.com/office/officeart/2005/8/layout/hList6"/>
    <dgm:cxn modelId="{DBC9E903-6D12-449A-8685-9A352E47B080}" type="presOf" srcId="{5A9C3106-F5EC-48A2-AE8C-537E9F898C63}" destId="{5EF62F74-648C-4342-84AD-ADC070CCCD21}" srcOrd="0" destOrd="1" presId="urn:microsoft.com/office/officeart/2005/8/layout/hList6"/>
    <dgm:cxn modelId="{BD9B4F39-A6B2-42C1-A779-26DA2A8438FF}" srcId="{F5A3CC6A-810B-4DB7-9C1D-4D07AF1E2B39}" destId="{2F5748C7-BFB6-4E7D-ACC8-C086F53F41C4}" srcOrd="1" destOrd="0" parTransId="{8472FFB1-B1D9-4FAA-B425-CA1AF140E2AA}" sibTransId="{9EE17117-577F-4B05-8FB0-3675098925B9}"/>
    <dgm:cxn modelId="{EA8B8332-E5DE-4071-B2A1-28463F593B95}" type="presOf" srcId="{BDA3A828-23B1-4F6A-9EEA-DDAF27C44707}" destId="{14C6970F-868F-4979-98A1-CBB0A4AE069B}" srcOrd="0" destOrd="2" presId="urn:microsoft.com/office/officeart/2005/8/layout/hList6"/>
    <dgm:cxn modelId="{62EB35F2-8D74-42ED-A437-E4C4A3691AE3}" type="presOf" srcId="{EC9C3C91-2E76-4DD1-8819-7DD0A575D969}" destId="{2FFFDC6C-2148-46F2-83D6-EAA6964186DB}" srcOrd="0" destOrd="0" presId="urn:microsoft.com/office/officeart/2005/8/layout/hList6"/>
    <dgm:cxn modelId="{6E509683-2C7E-47B9-86B7-41FBFF8BEB55}" srcId="{01638325-10AF-4744-8EAF-C31821B5DADB}" destId="{BDA3A828-23B1-4F6A-9EEA-DDAF27C44707}" srcOrd="1" destOrd="0" parTransId="{0565E408-4098-4437-AE8A-E984E2A12D8E}" sibTransId="{F9368A1C-6EBA-48B4-BEA7-5D6C418816B5}"/>
    <dgm:cxn modelId="{1B8EFD08-17EA-4510-A076-A887F598E795}" srcId="{F5A3CC6A-810B-4DB7-9C1D-4D07AF1E2B39}" destId="{5A9C3106-F5EC-48A2-AE8C-537E9F898C63}" srcOrd="0" destOrd="0" parTransId="{CDA27980-C289-4268-A02D-198D3D95B230}" sibTransId="{5DAF00E0-2397-453A-A4C2-797C07082DCE}"/>
    <dgm:cxn modelId="{60938BA6-1A23-4C1D-BB85-1CA1311CD35C}" type="presOf" srcId="{01638325-10AF-4744-8EAF-C31821B5DADB}" destId="{14C6970F-868F-4979-98A1-CBB0A4AE069B}" srcOrd="0" destOrd="0" presId="urn:microsoft.com/office/officeart/2005/8/layout/hList6"/>
    <dgm:cxn modelId="{9455C256-CBA8-4E9E-AE72-AD3C572B0111}" srcId="{01638325-10AF-4744-8EAF-C31821B5DADB}" destId="{ACBC235E-606D-4FCB-BCE8-366A34CC35D2}" srcOrd="0" destOrd="0" parTransId="{C085890E-8F03-4F55-8A48-48B8A93C1ABC}" sibTransId="{F5F52558-D54B-40A9-A0C0-CD85229B9CA1}"/>
    <dgm:cxn modelId="{1EB46A60-9843-4637-B3DE-E72A6B13148C}" type="presOf" srcId="{2F5748C7-BFB6-4E7D-ACC8-C086F53F41C4}" destId="{5EF62F74-648C-4342-84AD-ADC070CCCD21}" srcOrd="0" destOrd="2" presId="urn:microsoft.com/office/officeart/2005/8/layout/hList6"/>
    <dgm:cxn modelId="{2B537622-856A-45D5-B105-741A134E5E5B}" type="presParOf" srcId="{2FFFDC6C-2148-46F2-83D6-EAA6964186DB}" destId="{5EF62F74-648C-4342-84AD-ADC070CCCD21}" srcOrd="0" destOrd="0" presId="urn:microsoft.com/office/officeart/2005/8/layout/hList6"/>
    <dgm:cxn modelId="{1925A246-4549-47B7-8FB0-3AB75C6D843E}" type="presParOf" srcId="{2FFFDC6C-2148-46F2-83D6-EAA6964186DB}" destId="{AA221E1C-D52A-4479-8928-B302EDAE7F99}" srcOrd="1" destOrd="0" presId="urn:microsoft.com/office/officeart/2005/8/layout/hList6"/>
    <dgm:cxn modelId="{4C7120A5-59BE-457E-8D76-FFB949D60E28}" type="presParOf" srcId="{2FFFDC6C-2148-46F2-83D6-EAA6964186DB}" destId="{14C6970F-868F-4979-98A1-CBB0A4AE069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EA55EC-2138-459C-9C3D-BF95765F53D5}"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7E9C2567-BBB3-4B6C-9FD1-0F3C89EFE91A}">
      <dgm:prSet phldrT="[Text]"/>
      <dgm:spPr/>
      <dgm:t>
        <a:bodyPr/>
        <a:lstStyle/>
        <a:p>
          <a:r>
            <a:rPr lang="en-US" dirty="0"/>
            <a:t>Managers</a:t>
          </a:r>
        </a:p>
      </dgm:t>
    </dgm:pt>
    <dgm:pt modelId="{7A7D40BE-600E-4C09-AB9B-9C1D321218BC}" type="parTrans" cxnId="{BAD9087C-51A2-408E-ABAB-0F2034B45537}">
      <dgm:prSet/>
      <dgm:spPr/>
      <dgm:t>
        <a:bodyPr/>
        <a:lstStyle/>
        <a:p>
          <a:endParaRPr lang="en-US"/>
        </a:p>
      </dgm:t>
    </dgm:pt>
    <dgm:pt modelId="{17DFB6E0-6977-4602-AD44-7868DAF8AABB}" type="sibTrans" cxnId="{BAD9087C-51A2-408E-ABAB-0F2034B45537}">
      <dgm:prSet/>
      <dgm:spPr/>
      <dgm:t>
        <a:bodyPr/>
        <a:lstStyle/>
        <a:p>
          <a:endParaRPr lang="en-US"/>
        </a:p>
      </dgm:t>
    </dgm:pt>
    <dgm:pt modelId="{E153A000-8F0D-46D7-9E8D-AAA107AFF92F}">
      <dgm:prSet phldrT="[Text]"/>
      <dgm:spPr/>
      <dgm:t>
        <a:bodyPr/>
        <a:lstStyle/>
        <a:p>
          <a:r>
            <a:rPr lang="en-US" dirty="0"/>
            <a:t>Board of Directors</a:t>
          </a:r>
        </a:p>
      </dgm:t>
    </dgm:pt>
    <dgm:pt modelId="{362B681D-AE78-4D09-8161-349079B1ED9F}" type="parTrans" cxnId="{41734694-76CE-4D80-9EC5-2D4F2EBD739D}">
      <dgm:prSet/>
      <dgm:spPr/>
      <dgm:t>
        <a:bodyPr/>
        <a:lstStyle/>
        <a:p>
          <a:endParaRPr lang="en-US"/>
        </a:p>
      </dgm:t>
    </dgm:pt>
    <dgm:pt modelId="{6DF72427-6DF4-46ED-8793-FBADD859BF89}" type="sibTrans" cxnId="{41734694-76CE-4D80-9EC5-2D4F2EBD739D}">
      <dgm:prSet/>
      <dgm:spPr/>
      <dgm:t>
        <a:bodyPr/>
        <a:lstStyle/>
        <a:p>
          <a:endParaRPr lang="en-US"/>
        </a:p>
      </dgm:t>
    </dgm:pt>
    <dgm:pt modelId="{29787D91-180B-4D04-8605-4AB8B9425350}">
      <dgm:prSet phldrT="[Text]"/>
      <dgm:spPr/>
      <dgm:t>
        <a:bodyPr/>
        <a:lstStyle/>
        <a:p>
          <a:r>
            <a:rPr lang="en-US" dirty="0"/>
            <a:t>Public and governmental oversight bodies</a:t>
          </a:r>
        </a:p>
      </dgm:t>
    </dgm:pt>
    <dgm:pt modelId="{C4A337E0-F5C5-4831-A317-D9A99F50D124}" type="parTrans" cxnId="{4330AB33-ED3A-42EB-8A0E-10DBFE50DB34}">
      <dgm:prSet/>
      <dgm:spPr/>
      <dgm:t>
        <a:bodyPr/>
        <a:lstStyle/>
        <a:p>
          <a:endParaRPr lang="en-US"/>
        </a:p>
      </dgm:t>
    </dgm:pt>
    <dgm:pt modelId="{29928518-64D3-47E4-9139-AAFD16C3FBF7}" type="sibTrans" cxnId="{4330AB33-ED3A-42EB-8A0E-10DBFE50DB34}">
      <dgm:prSet/>
      <dgm:spPr/>
      <dgm:t>
        <a:bodyPr/>
        <a:lstStyle/>
        <a:p>
          <a:endParaRPr lang="en-US"/>
        </a:p>
      </dgm:t>
    </dgm:pt>
    <dgm:pt modelId="{72F78802-6523-4BC9-A137-CDCD739A2EC4}" type="pres">
      <dgm:prSet presAssocID="{19EA55EC-2138-459C-9C3D-BF95765F53D5}" presName="rootnode" presStyleCnt="0">
        <dgm:presLayoutVars>
          <dgm:chMax/>
          <dgm:chPref/>
          <dgm:dir/>
          <dgm:animLvl val="lvl"/>
        </dgm:presLayoutVars>
      </dgm:prSet>
      <dgm:spPr/>
      <dgm:t>
        <a:bodyPr/>
        <a:lstStyle/>
        <a:p>
          <a:endParaRPr lang="en-US"/>
        </a:p>
      </dgm:t>
    </dgm:pt>
    <dgm:pt modelId="{1EDBABD2-D13D-4DBE-A565-22D1CC7989C9}" type="pres">
      <dgm:prSet presAssocID="{7E9C2567-BBB3-4B6C-9FD1-0F3C89EFE91A}" presName="composite" presStyleCnt="0"/>
      <dgm:spPr/>
    </dgm:pt>
    <dgm:pt modelId="{ED47F7C6-0610-4664-BF76-FA22CC21FF21}" type="pres">
      <dgm:prSet presAssocID="{7E9C2567-BBB3-4B6C-9FD1-0F3C89EFE91A}" presName="LShape" presStyleLbl="alignNode1" presStyleIdx="0" presStyleCnt="5"/>
      <dgm:spPr>
        <a:solidFill>
          <a:schemeClr val="accent2">
            <a:lumMod val="75000"/>
          </a:schemeClr>
        </a:solidFill>
        <a:ln>
          <a:solidFill>
            <a:schemeClr val="accent2">
              <a:lumMod val="75000"/>
            </a:schemeClr>
          </a:solidFill>
        </a:ln>
      </dgm:spPr>
      <dgm:t>
        <a:bodyPr/>
        <a:lstStyle/>
        <a:p>
          <a:endParaRPr lang="en-US"/>
        </a:p>
      </dgm:t>
    </dgm:pt>
    <dgm:pt modelId="{7FCD0D40-9C0A-4634-9828-5345FF71D88B}" type="pres">
      <dgm:prSet presAssocID="{7E9C2567-BBB3-4B6C-9FD1-0F3C89EFE91A}" presName="ParentText" presStyleLbl="revTx" presStyleIdx="0" presStyleCnt="3">
        <dgm:presLayoutVars>
          <dgm:chMax val="0"/>
          <dgm:chPref val="0"/>
          <dgm:bulletEnabled val="1"/>
        </dgm:presLayoutVars>
      </dgm:prSet>
      <dgm:spPr/>
      <dgm:t>
        <a:bodyPr/>
        <a:lstStyle/>
        <a:p>
          <a:endParaRPr lang="en-US"/>
        </a:p>
      </dgm:t>
    </dgm:pt>
    <dgm:pt modelId="{F5761389-0EBD-467A-866E-4D87AAEC8927}" type="pres">
      <dgm:prSet presAssocID="{7E9C2567-BBB3-4B6C-9FD1-0F3C89EFE91A}" presName="Triangle" presStyleLbl="alignNode1" presStyleIdx="1" presStyleCnt="5"/>
      <dgm:spPr>
        <a:solidFill>
          <a:srgbClr val="18696F"/>
        </a:solidFill>
        <a:ln>
          <a:solidFill>
            <a:srgbClr val="18696F"/>
          </a:solidFill>
        </a:ln>
      </dgm:spPr>
      <dgm:t>
        <a:bodyPr/>
        <a:lstStyle/>
        <a:p>
          <a:endParaRPr lang="en-US"/>
        </a:p>
      </dgm:t>
    </dgm:pt>
    <dgm:pt modelId="{BCB6C109-1853-4AC2-8D06-B5564C98C08C}" type="pres">
      <dgm:prSet presAssocID="{17DFB6E0-6977-4602-AD44-7868DAF8AABB}" presName="sibTrans" presStyleCnt="0"/>
      <dgm:spPr/>
    </dgm:pt>
    <dgm:pt modelId="{95C640D7-7362-438C-BA5B-98EEE6236692}" type="pres">
      <dgm:prSet presAssocID="{17DFB6E0-6977-4602-AD44-7868DAF8AABB}" presName="space" presStyleCnt="0"/>
      <dgm:spPr/>
    </dgm:pt>
    <dgm:pt modelId="{C6217311-B6D6-4416-9D2B-A3FC03EFF188}" type="pres">
      <dgm:prSet presAssocID="{E153A000-8F0D-46D7-9E8D-AAA107AFF92F}" presName="composite" presStyleCnt="0"/>
      <dgm:spPr/>
    </dgm:pt>
    <dgm:pt modelId="{9ED1009C-7FA2-4FF9-99E2-76886E990714}" type="pres">
      <dgm:prSet presAssocID="{E153A000-8F0D-46D7-9E8D-AAA107AFF92F}" presName="LShape" presStyleLbl="alignNode1" presStyleIdx="2" presStyleCnt="5"/>
      <dgm:spPr>
        <a:solidFill>
          <a:srgbClr val="18696F"/>
        </a:solidFill>
        <a:ln>
          <a:solidFill>
            <a:srgbClr val="18696F"/>
          </a:solidFill>
        </a:ln>
      </dgm:spPr>
      <dgm:t>
        <a:bodyPr/>
        <a:lstStyle/>
        <a:p>
          <a:endParaRPr lang="en-US"/>
        </a:p>
      </dgm:t>
    </dgm:pt>
    <dgm:pt modelId="{6AA3BDAB-2B79-4C3D-9D68-3913D1C4B7FB}" type="pres">
      <dgm:prSet presAssocID="{E153A000-8F0D-46D7-9E8D-AAA107AFF92F}" presName="ParentText" presStyleLbl="revTx" presStyleIdx="1" presStyleCnt="3">
        <dgm:presLayoutVars>
          <dgm:chMax val="0"/>
          <dgm:chPref val="0"/>
          <dgm:bulletEnabled val="1"/>
        </dgm:presLayoutVars>
      </dgm:prSet>
      <dgm:spPr/>
      <dgm:t>
        <a:bodyPr/>
        <a:lstStyle/>
        <a:p>
          <a:endParaRPr lang="en-US"/>
        </a:p>
      </dgm:t>
    </dgm:pt>
    <dgm:pt modelId="{7AE9AE99-A96B-456D-AA53-5714FEADDC8B}" type="pres">
      <dgm:prSet presAssocID="{E153A000-8F0D-46D7-9E8D-AAA107AFF92F}" presName="Triangle" presStyleLbl="alignNode1" presStyleIdx="3" presStyleCnt="5"/>
      <dgm:spPr>
        <a:solidFill>
          <a:schemeClr val="bg1">
            <a:lumMod val="50000"/>
          </a:schemeClr>
        </a:solidFill>
        <a:ln>
          <a:solidFill>
            <a:schemeClr val="bg1">
              <a:lumMod val="50000"/>
            </a:schemeClr>
          </a:solidFill>
        </a:ln>
      </dgm:spPr>
      <dgm:t>
        <a:bodyPr/>
        <a:lstStyle/>
        <a:p>
          <a:endParaRPr lang="en-US"/>
        </a:p>
      </dgm:t>
    </dgm:pt>
    <dgm:pt modelId="{BABF771D-9589-4D3C-8D6D-9CA6EEC15295}" type="pres">
      <dgm:prSet presAssocID="{6DF72427-6DF4-46ED-8793-FBADD859BF89}" presName="sibTrans" presStyleCnt="0"/>
      <dgm:spPr/>
    </dgm:pt>
    <dgm:pt modelId="{34CEBD1D-3CC2-402C-82EB-616CEED6EC68}" type="pres">
      <dgm:prSet presAssocID="{6DF72427-6DF4-46ED-8793-FBADD859BF89}" presName="space" presStyleCnt="0"/>
      <dgm:spPr/>
    </dgm:pt>
    <dgm:pt modelId="{1AAED8D8-5944-406C-8CB1-4A7E8739E2EC}" type="pres">
      <dgm:prSet presAssocID="{29787D91-180B-4D04-8605-4AB8B9425350}" presName="composite" presStyleCnt="0"/>
      <dgm:spPr/>
    </dgm:pt>
    <dgm:pt modelId="{BEB71763-65EE-43B2-8381-24C9E8F6AEEB}" type="pres">
      <dgm:prSet presAssocID="{29787D91-180B-4D04-8605-4AB8B9425350}" presName="LShape" presStyleLbl="alignNode1" presStyleIdx="4" presStyleCnt="5"/>
      <dgm:spPr/>
    </dgm:pt>
    <dgm:pt modelId="{9436B12E-A01D-4021-8C56-0EA27B0A78BA}" type="pres">
      <dgm:prSet presAssocID="{29787D91-180B-4D04-8605-4AB8B9425350}" presName="ParentText" presStyleLbl="revTx" presStyleIdx="2" presStyleCnt="3">
        <dgm:presLayoutVars>
          <dgm:chMax val="0"/>
          <dgm:chPref val="0"/>
          <dgm:bulletEnabled val="1"/>
        </dgm:presLayoutVars>
      </dgm:prSet>
      <dgm:spPr/>
      <dgm:t>
        <a:bodyPr/>
        <a:lstStyle/>
        <a:p>
          <a:endParaRPr lang="en-US"/>
        </a:p>
      </dgm:t>
    </dgm:pt>
  </dgm:ptLst>
  <dgm:cxnLst>
    <dgm:cxn modelId="{645894E5-062D-4A4D-ADAC-DEC24B14D5CD}" type="presOf" srcId="{7E9C2567-BBB3-4B6C-9FD1-0F3C89EFE91A}" destId="{7FCD0D40-9C0A-4634-9828-5345FF71D88B}" srcOrd="0" destOrd="0" presId="urn:microsoft.com/office/officeart/2009/3/layout/StepUpProcess"/>
    <dgm:cxn modelId="{BAD9087C-51A2-408E-ABAB-0F2034B45537}" srcId="{19EA55EC-2138-459C-9C3D-BF95765F53D5}" destId="{7E9C2567-BBB3-4B6C-9FD1-0F3C89EFE91A}" srcOrd="0" destOrd="0" parTransId="{7A7D40BE-600E-4C09-AB9B-9C1D321218BC}" sibTransId="{17DFB6E0-6977-4602-AD44-7868DAF8AABB}"/>
    <dgm:cxn modelId="{FB4519F3-2493-45AF-9562-FC4EF727A6B2}" type="presOf" srcId="{19EA55EC-2138-459C-9C3D-BF95765F53D5}" destId="{72F78802-6523-4BC9-A137-CDCD739A2EC4}" srcOrd="0" destOrd="0" presId="urn:microsoft.com/office/officeart/2009/3/layout/StepUpProcess"/>
    <dgm:cxn modelId="{4330AB33-ED3A-42EB-8A0E-10DBFE50DB34}" srcId="{19EA55EC-2138-459C-9C3D-BF95765F53D5}" destId="{29787D91-180B-4D04-8605-4AB8B9425350}" srcOrd="2" destOrd="0" parTransId="{C4A337E0-F5C5-4831-A317-D9A99F50D124}" sibTransId="{29928518-64D3-47E4-9139-AAFD16C3FBF7}"/>
    <dgm:cxn modelId="{36B12B02-A33B-4C39-AFAA-9DF1E3A709BB}" type="presOf" srcId="{E153A000-8F0D-46D7-9E8D-AAA107AFF92F}" destId="{6AA3BDAB-2B79-4C3D-9D68-3913D1C4B7FB}" srcOrd="0" destOrd="0" presId="urn:microsoft.com/office/officeart/2009/3/layout/StepUpProcess"/>
    <dgm:cxn modelId="{4C571CAA-3BC0-4D10-BE05-849CB0183F4E}" type="presOf" srcId="{29787D91-180B-4D04-8605-4AB8B9425350}" destId="{9436B12E-A01D-4021-8C56-0EA27B0A78BA}" srcOrd="0" destOrd="0" presId="urn:microsoft.com/office/officeart/2009/3/layout/StepUpProcess"/>
    <dgm:cxn modelId="{41734694-76CE-4D80-9EC5-2D4F2EBD739D}" srcId="{19EA55EC-2138-459C-9C3D-BF95765F53D5}" destId="{E153A000-8F0D-46D7-9E8D-AAA107AFF92F}" srcOrd="1" destOrd="0" parTransId="{362B681D-AE78-4D09-8161-349079B1ED9F}" sibTransId="{6DF72427-6DF4-46ED-8793-FBADD859BF89}"/>
    <dgm:cxn modelId="{E370A5E0-5B67-439E-A9AF-63861FA0A9B7}" type="presParOf" srcId="{72F78802-6523-4BC9-A137-CDCD739A2EC4}" destId="{1EDBABD2-D13D-4DBE-A565-22D1CC7989C9}" srcOrd="0" destOrd="0" presId="urn:microsoft.com/office/officeart/2009/3/layout/StepUpProcess"/>
    <dgm:cxn modelId="{6057D37F-C858-4B61-96D0-2C3706EB43DA}" type="presParOf" srcId="{1EDBABD2-D13D-4DBE-A565-22D1CC7989C9}" destId="{ED47F7C6-0610-4664-BF76-FA22CC21FF21}" srcOrd="0" destOrd="0" presId="urn:microsoft.com/office/officeart/2009/3/layout/StepUpProcess"/>
    <dgm:cxn modelId="{1383670D-EFBC-4F4B-ABD1-2AA22A89A8C2}" type="presParOf" srcId="{1EDBABD2-D13D-4DBE-A565-22D1CC7989C9}" destId="{7FCD0D40-9C0A-4634-9828-5345FF71D88B}" srcOrd="1" destOrd="0" presId="urn:microsoft.com/office/officeart/2009/3/layout/StepUpProcess"/>
    <dgm:cxn modelId="{34E176E6-55E5-495A-9C4D-3339819FCC28}" type="presParOf" srcId="{1EDBABD2-D13D-4DBE-A565-22D1CC7989C9}" destId="{F5761389-0EBD-467A-866E-4D87AAEC8927}" srcOrd="2" destOrd="0" presId="urn:microsoft.com/office/officeart/2009/3/layout/StepUpProcess"/>
    <dgm:cxn modelId="{ECC3439C-95FF-40AB-AA43-B1CC2779DE2B}" type="presParOf" srcId="{72F78802-6523-4BC9-A137-CDCD739A2EC4}" destId="{BCB6C109-1853-4AC2-8D06-B5564C98C08C}" srcOrd="1" destOrd="0" presId="urn:microsoft.com/office/officeart/2009/3/layout/StepUpProcess"/>
    <dgm:cxn modelId="{3BEFE377-0A34-44C6-8110-E886D468281A}" type="presParOf" srcId="{BCB6C109-1853-4AC2-8D06-B5564C98C08C}" destId="{95C640D7-7362-438C-BA5B-98EEE6236692}" srcOrd="0" destOrd="0" presId="urn:microsoft.com/office/officeart/2009/3/layout/StepUpProcess"/>
    <dgm:cxn modelId="{599C11A4-7EE1-4BF4-9590-0A8D60BBE4A7}" type="presParOf" srcId="{72F78802-6523-4BC9-A137-CDCD739A2EC4}" destId="{C6217311-B6D6-4416-9D2B-A3FC03EFF188}" srcOrd="2" destOrd="0" presId="urn:microsoft.com/office/officeart/2009/3/layout/StepUpProcess"/>
    <dgm:cxn modelId="{41516FD8-F02E-497D-A4D3-551174EACFB7}" type="presParOf" srcId="{C6217311-B6D6-4416-9D2B-A3FC03EFF188}" destId="{9ED1009C-7FA2-4FF9-99E2-76886E990714}" srcOrd="0" destOrd="0" presId="urn:microsoft.com/office/officeart/2009/3/layout/StepUpProcess"/>
    <dgm:cxn modelId="{47B8E8B3-8321-48DD-8BA4-936AF7B6966C}" type="presParOf" srcId="{C6217311-B6D6-4416-9D2B-A3FC03EFF188}" destId="{6AA3BDAB-2B79-4C3D-9D68-3913D1C4B7FB}" srcOrd="1" destOrd="0" presId="urn:microsoft.com/office/officeart/2009/3/layout/StepUpProcess"/>
    <dgm:cxn modelId="{F481252D-7707-4C93-A26C-C78D05B4DA9E}" type="presParOf" srcId="{C6217311-B6D6-4416-9D2B-A3FC03EFF188}" destId="{7AE9AE99-A96B-456D-AA53-5714FEADDC8B}" srcOrd="2" destOrd="0" presId="urn:microsoft.com/office/officeart/2009/3/layout/StepUpProcess"/>
    <dgm:cxn modelId="{E796D1C1-2419-4838-BA88-49FD4774E252}" type="presParOf" srcId="{72F78802-6523-4BC9-A137-CDCD739A2EC4}" destId="{BABF771D-9589-4D3C-8D6D-9CA6EEC15295}" srcOrd="3" destOrd="0" presId="urn:microsoft.com/office/officeart/2009/3/layout/StepUpProcess"/>
    <dgm:cxn modelId="{E805A35D-E593-461D-9097-347A7039D502}" type="presParOf" srcId="{BABF771D-9589-4D3C-8D6D-9CA6EEC15295}" destId="{34CEBD1D-3CC2-402C-82EB-616CEED6EC68}" srcOrd="0" destOrd="0" presId="urn:microsoft.com/office/officeart/2009/3/layout/StepUpProcess"/>
    <dgm:cxn modelId="{6774BC74-7464-43E5-A86B-D27505CBD6CD}" type="presParOf" srcId="{72F78802-6523-4BC9-A137-CDCD739A2EC4}" destId="{1AAED8D8-5944-406C-8CB1-4A7E8739E2EC}" srcOrd="4" destOrd="0" presId="urn:microsoft.com/office/officeart/2009/3/layout/StepUpProcess"/>
    <dgm:cxn modelId="{77E9B303-58F6-49D2-B272-7B5768605539}" type="presParOf" srcId="{1AAED8D8-5944-406C-8CB1-4A7E8739E2EC}" destId="{BEB71763-65EE-43B2-8381-24C9E8F6AEEB}" srcOrd="0" destOrd="0" presId="urn:microsoft.com/office/officeart/2009/3/layout/StepUpProcess"/>
    <dgm:cxn modelId="{89028384-168B-4004-A6B9-6703B21F5137}" type="presParOf" srcId="{1AAED8D8-5944-406C-8CB1-4A7E8739E2EC}" destId="{9436B12E-A01D-4021-8C56-0EA27B0A78B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CCF4B-BAF4-4598-9D91-95F42522A366}">
      <dsp:nvSpPr>
        <dsp:cNvPr id="0" name=""/>
        <dsp:cNvSpPr/>
      </dsp:nvSpPr>
      <dsp:spPr>
        <a:xfrm>
          <a:off x="5386801" y="1492258"/>
          <a:ext cx="830111" cy="395057"/>
        </a:xfrm>
        <a:custGeom>
          <a:avLst/>
          <a:gdLst/>
          <a:ahLst/>
          <a:cxnLst/>
          <a:rect l="0" t="0" r="0" b="0"/>
          <a:pathLst>
            <a:path>
              <a:moveTo>
                <a:pt x="0" y="0"/>
              </a:moveTo>
              <a:lnTo>
                <a:pt x="0" y="269220"/>
              </a:lnTo>
              <a:lnTo>
                <a:pt x="830111" y="269220"/>
              </a:lnTo>
              <a:lnTo>
                <a:pt x="830111" y="3950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9F5BE-2B71-4C63-9576-1309852C056C}">
      <dsp:nvSpPr>
        <dsp:cNvPr id="0" name=""/>
        <dsp:cNvSpPr/>
      </dsp:nvSpPr>
      <dsp:spPr>
        <a:xfrm>
          <a:off x="4556690" y="1492258"/>
          <a:ext cx="830111" cy="395057"/>
        </a:xfrm>
        <a:custGeom>
          <a:avLst/>
          <a:gdLst/>
          <a:ahLst/>
          <a:cxnLst/>
          <a:rect l="0" t="0" r="0" b="0"/>
          <a:pathLst>
            <a:path>
              <a:moveTo>
                <a:pt x="830111" y="0"/>
              </a:moveTo>
              <a:lnTo>
                <a:pt x="830111" y="269220"/>
              </a:lnTo>
              <a:lnTo>
                <a:pt x="0" y="269220"/>
              </a:lnTo>
              <a:lnTo>
                <a:pt x="0" y="3950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F62CE-56D8-4316-ADBB-01372F37FC00}">
      <dsp:nvSpPr>
        <dsp:cNvPr id="0" name=""/>
        <dsp:cNvSpPr/>
      </dsp:nvSpPr>
      <dsp:spPr>
        <a:xfrm>
          <a:off x="3595268" y="573470"/>
          <a:ext cx="1791533" cy="395057"/>
        </a:xfrm>
        <a:custGeom>
          <a:avLst/>
          <a:gdLst/>
          <a:ahLst/>
          <a:cxnLst/>
          <a:rect l="0" t="0" r="0" b="0"/>
          <a:pathLst>
            <a:path>
              <a:moveTo>
                <a:pt x="0" y="0"/>
              </a:moveTo>
              <a:lnTo>
                <a:pt x="0" y="269220"/>
              </a:lnTo>
              <a:lnTo>
                <a:pt x="1791533" y="269220"/>
              </a:lnTo>
              <a:lnTo>
                <a:pt x="1791533" y="39505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9380FE-4669-4EC7-8FD3-3FD369FE5CEA}">
      <dsp:nvSpPr>
        <dsp:cNvPr id="0" name=""/>
        <dsp:cNvSpPr/>
      </dsp:nvSpPr>
      <dsp:spPr>
        <a:xfrm>
          <a:off x="1926674" y="1509147"/>
          <a:ext cx="877464" cy="395057"/>
        </a:xfrm>
        <a:custGeom>
          <a:avLst/>
          <a:gdLst/>
          <a:ahLst/>
          <a:cxnLst/>
          <a:rect l="0" t="0" r="0" b="0"/>
          <a:pathLst>
            <a:path>
              <a:moveTo>
                <a:pt x="0" y="0"/>
              </a:moveTo>
              <a:lnTo>
                <a:pt x="0" y="269220"/>
              </a:lnTo>
              <a:lnTo>
                <a:pt x="877464" y="269220"/>
              </a:lnTo>
              <a:lnTo>
                <a:pt x="877464" y="3950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786D5-D684-4650-9160-1D1A5ECC92C1}">
      <dsp:nvSpPr>
        <dsp:cNvPr id="0" name=""/>
        <dsp:cNvSpPr/>
      </dsp:nvSpPr>
      <dsp:spPr>
        <a:xfrm>
          <a:off x="1004234" y="1509147"/>
          <a:ext cx="922439" cy="395057"/>
        </a:xfrm>
        <a:custGeom>
          <a:avLst/>
          <a:gdLst/>
          <a:ahLst/>
          <a:cxnLst/>
          <a:rect l="0" t="0" r="0" b="0"/>
          <a:pathLst>
            <a:path>
              <a:moveTo>
                <a:pt x="922439" y="0"/>
              </a:moveTo>
              <a:lnTo>
                <a:pt x="922439" y="269220"/>
              </a:lnTo>
              <a:lnTo>
                <a:pt x="0" y="269220"/>
              </a:lnTo>
              <a:lnTo>
                <a:pt x="0" y="395057"/>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7D975-01EE-4EAD-B919-478921A8D0E7}">
      <dsp:nvSpPr>
        <dsp:cNvPr id="0" name=""/>
        <dsp:cNvSpPr/>
      </dsp:nvSpPr>
      <dsp:spPr>
        <a:xfrm>
          <a:off x="1926674" y="573470"/>
          <a:ext cx="1668594" cy="395057"/>
        </a:xfrm>
        <a:custGeom>
          <a:avLst/>
          <a:gdLst/>
          <a:ahLst/>
          <a:cxnLst/>
          <a:rect l="0" t="0" r="0" b="0"/>
          <a:pathLst>
            <a:path>
              <a:moveTo>
                <a:pt x="1668594" y="0"/>
              </a:moveTo>
              <a:lnTo>
                <a:pt x="1668594" y="269220"/>
              </a:lnTo>
              <a:lnTo>
                <a:pt x="0" y="269220"/>
              </a:lnTo>
              <a:lnTo>
                <a:pt x="0" y="39505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21ED18-F05D-40A5-A4A9-630E1BF550E1}">
      <dsp:nvSpPr>
        <dsp:cNvPr id="0" name=""/>
        <dsp:cNvSpPr/>
      </dsp:nvSpPr>
      <dsp:spPr>
        <a:xfrm>
          <a:off x="2671166" y="134"/>
          <a:ext cx="1848204" cy="57333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40436-C43E-4271-8426-07BFD31F6BF9}">
      <dsp:nvSpPr>
        <dsp:cNvPr id="0" name=""/>
        <dsp:cNvSpPr/>
      </dsp:nvSpPr>
      <dsp:spPr>
        <a:xfrm>
          <a:off x="2822095" y="143517"/>
          <a:ext cx="1848204" cy="57333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Not-for</a:t>
          </a:r>
          <a:r>
            <a:rPr lang="en-US" sz="1400" kern="1200" dirty="0" smtClean="0"/>
            <a:t>-Profit </a:t>
          </a:r>
          <a:r>
            <a:rPr lang="en-US" sz="1400" kern="1200" dirty="0"/>
            <a:t>(absence of ownership interests)</a:t>
          </a:r>
        </a:p>
      </dsp:txBody>
      <dsp:txXfrm>
        <a:off x="2838887" y="160309"/>
        <a:ext cx="1814620" cy="539751"/>
      </dsp:txXfrm>
    </dsp:sp>
    <dsp:sp modelId="{693FE718-A765-4CCC-BEBA-59E088AE79B1}">
      <dsp:nvSpPr>
        <dsp:cNvPr id="0" name=""/>
        <dsp:cNvSpPr/>
      </dsp:nvSpPr>
      <dsp:spPr>
        <a:xfrm>
          <a:off x="1124553" y="968528"/>
          <a:ext cx="1604242" cy="54061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42E71-64F1-43E2-BF7D-9FF1C221D604}">
      <dsp:nvSpPr>
        <dsp:cNvPr id="0" name=""/>
        <dsp:cNvSpPr/>
      </dsp:nvSpPr>
      <dsp:spPr>
        <a:xfrm>
          <a:off x="1275482" y="1111911"/>
          <a:ext cx="1604242" cy="54061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Nongovernmental</a:t>
          </a:r>
          <a:endParaRPr lang="en-US" sz="1000" kern="1200" dirty="0"/>
        </a:p>
      </dsp:txBody>
      <dsp:txXfrm>
        <a:off x="1291316" y="1127745"/>
        <a:ext cx="1572574" cy="508951"/>
      </dsp:txXfrm>
    </dsp:sp>
    <dsp:sp modelId="{B252ED85-8DA3-4C8D-AF40-032543C11232}">
      <dsp:nvSpPr>
        <dsp:cNvPr id="0" name=""/>
        <dsp:cNvSpPr/>
      </dsp:nvSpPr>
      <dsp:spPr>
        <a:xfrm>
          <a:off x="277699" y="1904204"/>
          <a:ext cx="1453069" cy="99533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8444B-E266-44B0-A59C-2B26585C5B4D}">
      <dsp:nvSpPr>
        <dsp:cNvPr id="0" name=""/>
        <dsp:cNvSpPr/>
      </dsp:nvSpPr>
      <dsp:spPr>
        <a:xfrm>
          <a:off x="428629" y="2047587"/>
          <a:ext cx="1453069" cy="995335"/>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Taxable (e.g</a:t>
          </a:r>
          <a:r>
            <a:rPr lang="en-US" sz="1400" kern="1200" dirty="0" smtClean="0"/>
            <a:t>., those </a:t>
          </a:r>
          <a:r>
            <a:rPr lang="en-US" sz="1400" kern="1200" dirty="0"/>
            <a:t>not meeting tax-exempt requirements)</a:t>
          </a:r>
        </a:p>
      </dsp:txBody>
      <dsp:txXfrm>
        <a:off x="457781" y="2076739"/>
        <a:ext cx="1394765" cy="937031"/>
      </dsp:txXfrm>
    </dsp:sp>
    <dsp:sp modelId="{EA48AAB7-C85A-48DC-BAF7-1E9902F75A1D}">
      <dsp:nvSpPr>
        <dsp:cNvPr id="0" name=""/>
        <dsp:cNvSpPr/>
      </dsp:nvSpPr>
      <dsp:spPr>
        <a:xfrm>
          <a:off x="2032628" y="1904204"/>
          <a:ext cx="1543020" cy="220995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E389D-85CF-4601-9F73-230478CC5761}">
      <dsp:nvSpPr>
        <dsp:cNvPr id="0" name=""/>
        <dsp:cNvSpPr/>
      </dsp:nvSpPr>
      <dsp:spPr>
        <a:xfrm>
          <a:off x="2183557" y="2047587"/>
          <a:ext cx="1543020" cy="2209951"/>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Tax-exempt (e.g</a:t>
          </a:r>
          <a:r>
            <a:rPr lang="en-US" sz="1400" kern="1200" dirty="0" smtClean="0"/>
            <a:t>., </a:t>
          </a:r>
          <a:r>
            <a:rPr lang="en-US" sz="1400" kern="1200" dirty="0"/>
            <a:t>social welfare </a:t>
          </a:r>
          <a:r>
            <a:rPr lang="en-US" sz="1400" kern="1200" dirty="0" smtClean="0"/>
            <a:t>organizations; colleges; </a:t>
          </a:r>
          <a:r>
            <a:rPr lang="en-US" sz="1400" kern="1200" dirty="0"/>
            <a:t>charitable, religious, health care, scientific, </a:t>
          </a:r>
          <a:r>
            <a:rPr lang="en-US" sz="1400" kern="1200" dirty="0" smtClean="0"/>
            <a:t>literary, </a:t>
          </a:r>
          <a:r>
            <a:rPr lang="en-US" sz="1400" kern="1200" dirty="0"/>
            <a:t>and service organizations)</a:t>
          </a:r>
        </a:p>
      </dsp:txBody>
      <dsp:txXfrm>
        <a:off x="2228751" y="2092781"/>
        <a:ext cx="1452632" cy="2119563"/>
      </dsp:txXfrm>
    </dsp:sp>
    <dsp:sp modelId="{A4A17FB7-2E43-480E-8073-BDB97B35FD6F}">
      <dsp:nvSpPr>
        <dsp:cNvPr id="0" name=""/>
        <dsp:cNvSpPr/>
      </dsp:nvSpPr>
      <dsp:spPr>
        <a:xfrm>
          <a:off x="4707619" y="968528"/>
          <a:ext cx="1358364" cy="523730"/>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3D000-DF87-4E09-9A4F-6B6B7F0D6B30}">
      <dsp:nvSpPr>
        <dsp:cNvPr id="0" name=""/>
        <dsp:cNvSpPr/>
      </dsp:nvSpPr>
      <dsp:spPr>
        <a:xfrm>
          <a:off x="4858548" y="1111911"/>
          <a:ext cx="1358364" cy="523730"/>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Governmental</a:t>
          </a:r>
        </a:p>
      </dsp:txBody>
      <dsp:txXfrm>
        <a:off x="4873888" y="1127251"/>
        <a:ext cx="1327684" cy="493050"/>
      </dsp:txXfrm>
    </dsp:sp>
    <dsp:sp modelId="{D0649C2C-9D33-4570-9DDD-1ABE09B02179}">
      <dsp:nvSpPr>
        <dsp:cNvPr id="0" name=""/>
        <dsp:cNvSpPr/>
      </dsp:nvSpPr>
      <dsp:spPr>
        <a:xfrm>
          <a:off x="3877507" y="1887316"/>
          <a:ext cx="1358364" cy="86256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DA4B3-B8E5-49C2-9E0C-92E97331351E}">
      <dsp:nvSpPr>
        <dsp:cNvPr id="0" name=""/>
        <dsp:cNvSpPr/>
      </dsp:nvSpPr>
      <dsp:spPr>
        <a:xfrm>
          <a:off x="4028437" y="2030698"/>
          <a:ext cx="1358364" cy="862561"/>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General </a:t>
          </a:r>
          <a:r>
            <a:rPr lang="en-US" sz="1400" kern="1200" dirty="0" smtClean="0"/>
            <a:t>Purpose </a:t>
          </a:r>
          <a:r>
            <a:rPr lang="en-US" sz="1400" kern="1200" dirty="0"/>
            <a:t>(e.g</a:t>
          </a:r>
          <a:r>
            <a:rPr lang="en-US" sz="1400" kern="1200" dirty="0" smtClean="0"/>
            <a:t>., </a:t>
          </a:r>
          <a:r>
            <a:rPr lang="en-US" sz="1400" kern="1200" dirty="0"/>
            <a:t>states and cities)</a:t>
          </a:r>
        </a:p>
      </dsp:txBody>
      <dsp:txXfrm>
        <a:off x="4053701" y="2055962"/>
        <a:ext cx="1307836" cy="812033"/>
      </dsp:txXfrm>
    </dsp:sp>
    <dsp:sp modelId="{5D21F1BF-5618-49AD-A89A-62DBCFEBBE52}">
      <dsp:nvSpPr>
        <dsp:cNvPr id="0" name=""/>
        <dsp:cNvSpPr/>
      </dsp:nvSpPr>
      <dsp:spPr>
        <a:xfrm>
          <a:off x="5537731" y="1887316"/>
          <a:ext cx="1358364" cy="86256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EED4CF-E3E9-4461-BF26-CA33FAE03902}">
      <dsp:nvSpPr>
        <dsp:cNvPr id="0" name=""/>
        <dsp:cNvSpPr/>
      </dsp:nvSpPr>
      <dsp:spPr>
        <a:xfrm>
          <a:off x="5688660" y="2030698"/>
          <a:ext cx="1358364" cy="862561"/>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Special </a:t>
          </a:r>
          <a:r>
            <a:rPr lang="en-US" sz="1400" kern="1200" dirty="0" smtClean="0"/>
            <a:t>Purpose </a:t>
          </a:r>
          <a:r>
            <a:rPr lang="en-US" sz="1400" kern="1200" dirty="0"/>
            <a:t>(e.g</a:t>
          </a:r>
          <a:r>
            <a:rPr lang="en-US" sz="1400" kern="1200" dirty="0" smtClean="0"/>
            <a:t>., </a:t>
          </a:r>
          <a:r>
            <a:rPr lang="en-US" sz="1400" kern="1200" dirty="0"/>
            <a:t>colleges and hospitals)</a:t>
          </a:r>
        </a:p>
      </dsp:txBody>
      <dsp:txXfrm>
        <a:off x="5713924" y="2055962"/>
        <a:ext cx="1307836" cy="8120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79C93-A748-4487-81C8-B485FAF0012C}">
      <dsp:nvSpPr>
        <dsp:cNvPr id="0" name=""/>
        <dsp:cNvSpPr/>
      </dsp:nvSpPr>
      <dsp:spPr>
        <a:xfrm>
          <a:off x="3974" y="0"/>
          <a:ext cx="2384679" cy="2023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72823-0673-4D41-A7B3-533E495EB8AC}">
      <dsp:nvSpPr>
        <dsp:cNvPr id="0" name=""/>
        <dsp:cNvSpPr/>
      </dsp:nvSpPr>
      <dsp:spPr>
        <a:xfrm>
          <a:off x="2460193" y="0"/>
          <a:ext cx="4046728" cy="202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a:t>A membership in which there is voting or nonvoting stock (for example, property owners association)</a:t>
          </a:r>
        </a:p>
      </dsp:txBody>
      <dsp:txXfrm>
        <a:off x="2460193" y="0"/>
        <a:ext cx="4046728" cy="2023872"/>
      </dsp:txXfrm>
    </dsp:sp>
    <dsp:sp modelId="{14D1B587-F5A1-46E2-B683-DD56E7B21C22}">
      <dsp:nvSpPr>
        <dsp:cNvPr id="0" name=""/>
        <dsp:cNvSpPr/>
      </dsp:nvSpPr>
      <dsp:spPr>
        <a:xfrm>
          <a:off x="719378" y="2192527"/>
          <a:ext cx="2384679" cy="2023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CDB10-C241-474F-90B1-73083E4FF6CF}">
      <dsp:nvSpPr>
        <dsp:cNvPr id="0" name=""/>
        <dsp:cNvSpPr/>
      </dsp:nvSpPr>
      <dsp:spPr>
        <a:xfrm>
          <a:off x="3175597" y="2192527"/>
          <a:ext cx="4046728" cy="202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kern="1200" dirty="0"/>
            <a:t>A directorship in which the board is self-perpetuating (i.e., it elects itself)</a:t>
          </a:r>
        </a:p>
      </dsp:txBody>
      <dsp:txXfrm>
        <a:off x="3175597" y="2192527"/>
        <a:ext cx="4046728" cy="20238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18600-00EB-4326-AD56-5846AEDEE827}">
      <dsp:nvSpPr>
        <dsp:cNvPr id="0" name=""/>
        <dsp:cNvSpPr/>
      </dsp:nvSpPr>
      <dsp:spPr>
        <a:xfrm>
          <a:off x="2193718" y="191239"/>
          <a:ext cx="2959111" cy="1828423"/>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Responsible for all authorized activities generating financial support on the organization’s behalf</a:t>
          </a:r>
        </a:p>
      </dsp:txBody>
      <dsp:txXfrm>
        <a:off x="2282974" y="280495"/>
        <a:ext cx="2780599" cy="1649911"/>
      </dsp:txXfrm>
    </dsp:sp>
    <dsp:sp modelId="{F599BADC-8DF5-4276-B549-598DAEEDB778}">
      <dsp:nvSpPr>
        <dsp:cNvPr id="0" name=""/>
        <dsp:cNvSpPr/>
      </dsp:nvSpPr>
      <dsp:spPr>
        <a:xfrm>
          <a:off x="1476151" y="1565321"/>
          <a:ext cx="3514947" cy="3514947"/>
        </a:xfrm>
        <a:custGeom>
          <a:avLst/>
          <a:gdLst/>
          <a:ahLst/>
          <a:cxnLst/>
          <a:rect l="0" t="0" r="0" b="0"/>
          <a:pathLst>
            <a:path>
              <a:moveTo>
                <a:pt x="2940714" y="457990"/>
              </a:moveTo>
              <a:arcTo wR="1757473" hR="1757473" stAng="18739160" swAng="1045059"/>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AA6F2A-53CB-47AB-A001-74809083A67E}">
      <dsp:nvSpPr>
        <dsp:cNvPr id="0" name=""/>
        <dsp:cNvSpPr/>
      </dsp:nvSpPr>
      <dsp:spPr>
        <a:xfrm>
          <a:off x="3973723" y="2441774"/>
          <a:ext cx="3027347" cy="1812366"/>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Sets policy and provides fiscal guidance and ongoing governance</a:t>
          </a:r>
        </a:p>
      </dsp:txBody>
      <dsp:txXfrm>
        <a:off x="4062195" y="2530246"/>
        <a:ext cx="2850403" cy="1635422"/>
      </dsp:txXfrm>
    </dsp:sp>
    <dsp:sp modelId="{E76D3724-E51C-4B29-B313-A7841FF64C3D}">
      <dsp:nvSpPr>
        <dsp:cNvPr id="0" name=""/>
        <dsp:cNvSpPr/>
      </dsp:nvSpPr>
      <dsp:spPr>
        <a:xfrm>
          <a:off x="1930310" y="1053603"/>
          <a:ext cx="3514947" cy="3514947"/>
        </a:xfrm>
        <a:custGeom>
          <a:avLst/>
          <a:gdLst/>
          <a:ahLst/>
          <a:cxnLst/>
          <a:rect l="0" t="0" r="0" b="0"/>
          <a:pathLst>
            <a:path>
              <a:moveTo>
                <a:pt x="2743630" y="3212193"/>
              </a:moveTo>
              <a:arcTo wR="1757473" hR="1757473" stAng="3351996" swAng="4223223"/>
            </a:path>
          </a:pathLst>
        </a:custGeom>
        <a:noFill/>
        <a:ln w="9525" cap="flat" cmpd="sng" algn="ctr">
          <a:solidFill>
            <a:schemeClr val="accent2">
              <a:shade val="90000"/>
              <a:hueOff val="0"/>
              <a:satOff val="-14999"/>
              <a:lumOff val="20428"/>
              <a:alphaOff val="0"/>
            </a:schemeClr>
          </a:solidFill>
          <a:prstDash val="solid"/>
        </a:ln>
        <a:effectLst/>
      </dsp:spPr>
      <dsp:style>
        <a:lnRef idx="1">
          <a:scrgbClr r="0" g="0" b="0"/>
        </a:lnRef>
        <a:fillRef idx="0">
          <a:scrgbClr r="0" g="0" b="0"/>
        </a:fillRef>
        <a:effectRef idx="0">
          <a:scrgbClr r="0" g="0" b="0"/>
        </a:effectRef>
        <a:fontRef idx="minor"/>
      </dsp:style>
    </dsp:sp>
    <dsp:sp modelId="{ACBC56A8-CBD8-4638-A064-87F1E4AFA01C}">
      <dsp:nvSpPr>
        <dsp:cNvPr id="0" name=""/>
        <dsp:cNvSpPr/>
      </dsp:nvSpPr>
      <dsp:spPr>
        <a:xfrm>
          <a:off x="403028" y="2429075"/>
          <a:ext cx="2912256" cy="1786965"/>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Characteristics of a quality board include diversity, leadership, sensitivity, direction, and the ability of each member to contribute and attract funds</a:t>
          </a:r>
        </a:p>
      </dsp:txBody>
      <dsp:txXfrm>
        <a:off x="490260" y="2516307"/>
        <a:ext cx="2737792" cy="1612501"/>
      </dsp:txXfrm>
    </dsp:sp>
    <dsp:sp modelId="{831733B3-8F11-4CBC-B050-D7E0EB134D30}">
      <dsp:nvSpPr>
        <dsp:cNvPr id="0" name=""/>
        <dsp:cNvSpPr/>
      </dsp:nvSpPr>
      <dsp:spPr>
        <a:xfrm>
          <a:off x="2344942" y="1567162"/>
          <a:ext cx="3514947" cy="3514947"/>
        </a:xfrm>
        <a:custGeom>
          <a:avLst/>
          <a:gdLst/>
          <a:ahLst/>
          <a:cxnLst/>
          <a:rect l="0" t="0" r="0" b="0"/>
          <a:pathLst>
            <a:path>
              <a:moveTo>
                <a:pt x="247997" y="857365"/>
              </a:moveTo>
              <a:arcTo wR="1757473" hR="1757473" stAng="12648470" swAng="1018013"/>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0DC47-06AF-4C38-8A71-B6E5CC902858}">
      <dsp:nvSpPr>
        <dsp:cNvPr id="0" name=""/>
        <dsp:cNvSpPr/>
      </dsp:nvSpPr>
      <dsp:spPr>
        <a:xfrm>
          <a:off x="1135" y="1102048"/>
          <a:ext cx="2422505" cy="1453503"/>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Apply to state for recognition as a legal entity </a:t>
          </a:r>
        </a:p>
      </dsp:txBody>
      <dsp:txXfrm>
        <a:off x="43707" y="1144620"/>
        <a:ext cx="2337361" cy="1368359"/>
      </dsp:txXfrm>
    </dsp:sp>
    <dsp:sp modelId="{8FC2B077-348B-4B47-8579-1701257EA839}">
      <dsp:nvSpPr>
        <dsp:cNvPr id="0" name=""/>
        <dsp:cNvSpPr/>
      </dsp:nvSpPr>
      <dsp:spPr>
        <a:xfrm>
          <a:off x="2665892" y="1528409"/>
          <a:ext cx="513571" cy="600781"/>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2665892" y="1648565"/>
        <a:ext cx="359500" cy="360469"/>
      </dsp:txXfrm>
    </dsp:sp>
    <dsp:sp modelId="{BEE3105C-8DE2-445B-813D-5FED3677BB75}">
      <dsp:nvSpPr>
        <dsp:cNvPr id="0" name=""/>
        <dsp:cNvSpPr/>
      </dsp:nvSpPr>
      <dsp:spPr>
        <a:xfrm>
          <a:off x="3392644" y="1102048"/>
          <a:ext cx="2422505" cy="1453503"/>
        </a:xfrm>
        <a:prstGeom prst="roundRect">
          <a:avLst>
            <a:gd name="adj" fmla="val 10000"/>
          </a:avLst>
        </a:prstGeom>
        <a:solidFill>
          <a:schemeClr val="accent4">
            <a:shade val="80000"/>
            <a:hueOff val="0"/>
            <a:satOff val="0"/>
            <a:lumOff val="58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Application to IRS for recognition as a tax-exempt entity</a:t>
          </a:r>
        </a:p>
      </dsp:txBody>
      <dsp:txXfrm>
        <a:off x="3435216" y="1144620"/>
        <a:ext cx="2337361" cy="1368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74E79-2AAA-4B20-AFB2-8466CE210961}">
      <dsp:nvSpPr>
        <dsp:cNvPr id="0" name=""/>
        <dsp:cNvSpPr/>
      </dsp:nvSpPr>
      <dsp:spPr>
        <a:xfrm>
          <a:off x="0" y="0"/>
          <a:ext cx="4318419" cy="431841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F55FA-52E1-4C9B-B300-F711DEE2F17E}">
      <dsp:nvSpPr>
        <dsp:cNvPr id="0" name=""/>
        <dsp:cNvSpPr/>
      </dsp:nvSpPr>
      <dsp:spPr>
        <a:xfrm>
          <a:off x="2159209" y="0"/>
          <a:ext cx="5148675" cy="431841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t>
          </a:r>
          <a:r>
            <a:rPr lang="en-US" sz="1400" kern="1200" dirty="0"/>
            <a:t>1) </a:t>
          </a:r>
          <a:r>
            <a:rPr lang="en-US" sz="1400" kern="1200" dirty="0" smtClean="0"/>
            <a:t>Choose </a:t>
          </a:r>
          <a:r>
            <a:rPr lang="en-US" sz="1400" kern="1200" dirty="0"/>
            <a:t>a name that is not misleading or in use by another </a:t>
          </a:r>
          <a:r>
            <a:rPr lang="en-US" sz="1400" kern="1200" dirty="0" smtClean="0"/>
            <a:t>corporation</a:t>
          </a:r>
          <a:r>
            <a:rPr lang="en-US" sz="1200" kern="1200" dirty="0" smtClean="0"/>
            <a:t> </a:t>
          </a:r>
          <a:endParaRPr lang="en-US" sz="1200" kern="1200" dirty="0"/>
        </a:p>
      </dsp:txBody>
      <dsp:txXfrm>
        <a:off x="2159209" y="0"/>
        <a:ext cx="5148675" cy="431841"/>
      </dsp:txXfrm>
    </dsp:sp>
    <dsp:sp modelId="{BAD57E9C-7494-4A87-A9E0-CE4007E1B135}">
      <dsp:nvSpPr>
        <dsp:cNvPr id="0" name=""/>
        <dsp:cNvSpPr/>
      </dsp:nvSpPr>
      <dsp:spPr>
        <a:xfrm>
          <a:off x="323881" y="431841"/>
          <a:ext cx="3670656" cy="3670656"/>
        </a:xfrm>
        <a:prstGeom prst="pie">
          <a:avLst>
            <a:gd name="adj1" fmla="val 5400000"/>
            <a:gd name="adj2" fmla="val 16200000"/>
          </a:avLst>
        </a:prstGeom>
        <a:solidFill>
          <a:schemeClr val="accent2">
            <a:hueOff val="-2400000"/>
            <a:satOff val="-8334"/>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12D98-1610-444D-9D3C-BA50BED4E15D}">
      <dsp:nvSpPr>
        <dsp:cNvPr id="0" name=""/>
        <dsp:cNvSpPr/>
      </dsp:nvSpPr>
      <dsp:spPr>
        <a:xfrm>
          <a:off x="2159209" y="431841"/>
          <a:ext cx="5148675" cy="3670656"/>
        </a:xfrm>
        <a:prstGeom prst="rect">
          <a:avLst/>
        </a:prstGeom>
        <a:solidFill>
          <a:schemeClr val="lt1">
            <a:alpha val="90000"/>
            <a:hueOff val="0"/>
            <a:satOff val="0"/>
            <a:lumOff val="0"/>
            <a:alphaOff val="0"/>
          </a:schemeClr>
        </a:solidFill>
        <a:ln w="25400" cap="flat" cmpd="sng" algn="ctr">
          <a:solidFill>
            <a:schemeClr val="accent2">
              <a:hueOff val="-2400000"/>
              <a:satOff val="-8334"/>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(2) </a:t>
          </a:r>
          <a:r>
            <a:rPr lang="en-US" sz="1400" kern="1200" dirty="0" smtClean="0"/>
            <a:t>Designate </a:t>
          </a:r>
          <a:r>
            <a:rPr lang="en-US" sz="1400" kern="1200" dirty="0"/>
            <a:t>a resident agent and </a:t>
          </a:r>
          <a:r>
            <a:rPr lang="en-US" sz="1400" kern="1200" dirty="0" smtClean="0"/>
            <a:t>address</a:t>
          </a:r>
          <a:endParaRPr lang="en-US" sz="1400" kern="1200" dirty="0"/>
        </a:p>
      </dsp:txBody>
      <dsp:txXfrm>
        <a:off x="2159209" y="431841"/>
        <a:ext cx="5148675" cy="431841"/>
      </dsp:txXfrm>
    </dsp:sp>
    <dsp:sp modelId="{A3BC14B5-7F4A-4576-92E6-CAAACC1352D2}">
      <dsp:nvSpPr>
        <dsp:cNvPr id="0" name=""/>
        <dsp:cNvSpPr/>
      </dsp:nvSpPr>
      <dsp:spPr>
        <a:xfrm>
          <a:off x="647762" y="863682"/>
          <a:ext cx="3022894" cy="3022894"/>
        </a:xfrm>
        <a:prstGeom prst="pie">
          <a:avLst>
            <a:gd name="adj1" fmla="val 5400000"/>
            <a:gd name="adj2" fmla="val 16200000"/>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7E688-A75B-4200-A4A3-B461BCE0495F}">
      <dsp:nvSpPr>
        <dsp:cNvPr id="0" name=""/>
        <dsp:cNvSpPr/>
      </dsp:nvSpPr>
      <dsp:spPr>
        <a:xfrm>
          <a:off x="2159209" y="863682"/>
          <a:ext cx="5148675" cy="3022894"/>
        </a:xfrm>
        <a:prstGeom prst="rect">
          <a:avLst/>
        </a:prstGeom>
        <a:solidFill>
          <a:schemeClr val="lt1">
            <a:alpha val="90000"/>
            <a:hueOff val="0"/>
            <a:satOff val="0"/>
            <a:lumOff val="0"/>
            <a:alphaOff val="0"/>
          </a:schemeClr>
        </a:solidFill>
        <a:ln w="25400" cap="flat" cmpd="sng" algn="ctr">
          <a:solidFill>
            <a:schemeClr val="accent2">
              <a:hueOff val="-4800000"/>
              <a:satOff val="-16668"/>
              <a:lumOff val="2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 </a:t>
          </a:r>
          <a:r>
            <a:rPr lang="en-US" sz="1400" kern="1200" dirty="0"/>
            <a:t>(3) </a:t>
          </a:r>
          <a:r>
            <a:rPr lang="en-US" sz="1400" kern="1200" dirty="0" smtClean="0"/>
            <a:t>State </a:t>
          </a:r>
          <a:r>
            <a:rPr lang="en-US" sz="1400" kern="1200" dirty="0"/>
            <a:t>a clear purpose for the </a:t>
          </a:r>
          <a:r>
            <a:rPr lang="en-US" sz="1400" kern="1200" dirty="0" smtClean="0"/>
            <a:t>entity </a:t>
          </a:r>
          <a:endParaRPr lang="en-US" sz="1400" kern="1200" dirty="0"/>
        </a:p>
      </dsp:txBody>
      <dsp:txXfrm>
        <a:off x="2159209" y="863682"/>
        <a:ext cx="5148675" cy="431841"/>
      </dsp:txXfrm>
    </dsp:sp>
    <dsp:sp modelId="{4A7FDCCA-EDFF-4A2A-B468-9B581959DDED}">
      <dsp:nvSpPr>
        <dsp:cNvPr id="0" name=""/>
        <dsp:cNvSpPr/>
      </dsp:nvSpPr>
      <dsp:spPr>
        <a:xfrm>
          <a:off x="971643" y="1295523"/>
          <a:ext cx="2375132" cy="2375132"/>
        </a:xfrm>
        <a:prstGeom prst="pie">
          <a:avLst>
            <a:gd name="adj1" fmla="val 5400000"/>
            <a:gd name="adj2" fmla="val 16200000"/>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20A50-3B7F-4118-81EF-C3D67EBF5C2B}">
      <dsp:nvSpPr>
        <dsp:cNvPr id="0" name=""/>
        <dsp:cNvSpPr/>
      </dsp:nvSpPr>
      <dsp:spPr>
        <a:xfrm>
          <a:off x="2159209" y="1295523"/>
          <a:ext cx="5148675" cy="2375132"/>
        </a:xfrm>
        <a:prstGeom prst="rect">
          <a:avLst/>
        </a:prstGeom>
        <a:solidFill>
          <a:schemeClr val="lt1">
            <a:alpha val="90000"/>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(4) </a:t>
          </a:r>
          <a:r>
            <a:rPr lang="en-US" sz="1400" kern="1200" dirty="0" smtClean="0"/>
            <a:t>Appoint </a:t>
          </a:r>
          <a:r>
            <a:rPr lang="en-US" sz="1400" kern="1200" dirty="0"/>
            <a:t>a board of </a:t>
          </a:r>
          <a:r>
            <a:rPr lang="en-US" sz="1400" kern="1200" dirty="0" smtClean="0"/>
            <a:t>directors</a:t>
          </a:r>
          <a:endParaRPr lang="en-US" sz="1200" kern="1200" dirty="0"/>
        </a:p>
      </dsp:txBody>
      <dsp:txXfrm>
        <a:off x="2159209" y="1295523"/>
        <a:ext cx="5148675" cy="431845"/>
      </dsp:txXfrm>
    </dsp:sp>
    <dsp:sp modelId="{A3297F1D-BF9A-42A2-8438-4E36B46CDB1B}">
      <dsp:nvSpPr>
        <dsp:cNvPr id="0" name=""/>
        <dsp:cNvSpPr/>
      </dsp:nvSpPr>
      <dsp:spPr>
        <a:xfrm>
          <a:off x="1295526" y="1727369"/>
          <a:ext cx="1727365" cy="1727365"/>
        </a:xfrm>
        <a:prstGeom prst="pie">
          <a:avLst>
            <a:gd name="adj1" fmla="val 5400000"/>
            <a:gd name="adj2" fmla="val 16200000"/>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08FDA-BA8B-403B-BE5C-574E9ECD8DC4}">
      <dsp:nvSpPr>
        <dsp:cNvPr id="0" name=""/>
        <dsp:cNvSpPr/>
      </dsp:nvSpPr>
      <dsp:spPr>
        <a:xfrm>
          <a:off x="2159209" y="1727369"/>
          <a:ext cx="5148675" cy="1727365"/>
        </a:xfrm>
        <a:prstGeom prst="rect">
          <a:avLst/>
        </a:prstGeom>
        <a:solidFill>
          <a:schemeClr val="lt1">
            <a:alpha val="90000"/>
            <a:hueOff val="0"/>
            <a:satOff val="0"/>
            <a:lumOff val="0"/>
            <a:alphaOff val="0"/>
          </a:schemeClr>
        </a:solidFill>
        <a:ln w="25400" cap="flat" cmpd="sng" algn="ctr">
          <a:solidFill>
            <a:schemeClr val="accent2">
              <a:hueOff val="-9600000"/>
              <a:satOff val="-33335"/>
              <a:lumOff val="4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(5) </a:t>
          </a:r>
          <a:r>
            <a:rPr lang="en-US" sz="1400" kern="1200" dirty="0" smtClean="0"/>
            <a:t>Write </a:t>
          </a:r>
          <a:r>
            <a:rPr lang="en-US" sz="1400" kern="1200" dirty="0"/>
            <a:t>by-laws that delineate board responsibilities and operating </a:t>
          </a:r>
          <a:r>
            <a:rPr lang="en-US" sz="1400" kern="1200" dirty="0" smtClean="0"/>
            <a:t>structure </a:t>
          </a:r>
          <a:endParaRPr lang="en-US" sz="1400" kern="1200" dirty="0"/>
        </a:p>
      </dsp:txBody>
      <dsp:txXfrm>
        <a:off x="2159209" y="1727369"/>
        <a:ext cx="5148675" cy="431841"/>
      </dsp:txXfrm>
    </dsp:sp>
    <dsp:sp modelId="{EE7F8DE7-F299-430B-B64C-4DA140C27974}">
      <dsp:nvSpPr>
        <dsp:cNvPr id="0" name=""/>
        <dsp:cNvSpPr/>
      </dsp:nvSpPr>
      <dsp:spPr>
        <a:xfrm>
          <a:off x="1619407" y="2159210"/>
          <a:ext cx="1079603" cy="1079603"/>
        </a:xfrm>
        <a:prstGeom prst="pie">
          <a:avLst>
            <a:gd name="adj1" fmla="val 5400000"/>
            <a:gd name="adj2" fmla="val 16200000"/>
          </a:avLst>
        </a:prstGeom>
        <a:solidFill>
          <a:schemeClr val="accent2">
            <a:hueOff val="-12000000"/>
            <a:satOff val="-41669"/>
            <a:lumOff val="5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AF5DB-D92F-4657-B09F-A1A52DA8CDE5}">
      <dsp:nvSpPr>
        <dsp:cNvPr id="0" name=""/>
        <dsp:cNvSpPr/>
      </dsp:nvSpPr>
      <dsp:spPr>
        <a:xfrm>
          <a:off x="2159209" y="2159210"/>
          <a:ext cx="5148675" cy="1079603"/>
        </a:xfrm>
        <a:prstGeom prst="rect">
          <a:avLst/>
        </a:prstGeom>
        <a:solidFill>
          <a:schemeClr val="lt1">
            <a:alpha val="90000"/>
            <a:hueOff val="0"/>
            <a:satOff val="0"/>
            <a:lumOff val="0"/>
            <a:alphaOff val="0"/>
          </a:schemeClr>
        </a:solidFill>
        <a:ln w="25400" cap="flat" cmpd="sng" algn="ctr">
          <a:solidFill>
            <a:schemeClr val="accent2">
              <a:hueOff val="-12000000"/>
              <a:satOff val="-41669"/>
              <a:lumOff val="5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(6) </a:t>
          </a:r>
          <a:r>
            <a:rPr lang="en-US" sz="1400" kern="1200" dirty="0" smtClean="0"/>
            <a:t>Call </a:t>
          </a:r>
          <a:r>
            <a:rPr lang="en-US" sz="1400" kern="1200" dirty="0"/>
            <a:t>at least one board meeting a </a:t>
          </a:r>
          <a:r>
            <a:rPr lang="en-US" sz="1400" kern="1200" dirty="0" smtClean="0"/>
            <a:t>year</a:t>
          </a:r>
          <a:endParaRPr lang="en-US" sz="1400" kern="1200" dirty="0"/>
        </a:p>
      </dsp:txBody>
      <dsp:txXfrm>
        <a:off x="2159209" y="2159210"/>
        <a:ext cx="5148675" cy="431841"/>
      </dsp:txXfrm>
    </dsp:sp>
    <dsp:sp modelId="{15905A32-2011-44C0-95E2-45A704FA9DC6}">
      <dsp:nvSpPr>
        <dsp:cNvPr id="0" name=""/>
        <dsp:cNvSpPr/>
      </dsp:nvSpPr>
      <dsp:spPr>
        <a:xfrm>
          <a:off x="1943288" y="2591052"/>
          <a:ext cx="431841" cy="431841"/>
        </a:xfrm>
        <a:prstGeom prst="pie">
          <a:avLst>
            <a:gd name="adj1" fmla="val 5400000"/>
            <a:gd name="adj2" fmla="val 16200000"/>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52747-B77B-4C86-B0A6-FB76D87CF578}">
      <dsp:nvSpPr>
        <dsp:cNvPr id="0" name=""/>
        <dsp:cNvSpPr/>
      </dsp:nvSpPr>
      <dsp:spPr>
        <a:xfrm>
          <a:off x="2159209" y="2591052"/>
          <a:ext cx="5148675" cy="431841"/>
        </a:xfrm>
        <a:prstGeom prst="rect">
          <a:avLst/>
        </a:prstGeom>
        <a:solidFill>
          <a:schemeClr val="lt1">
            <a:alpha val="90000"/>
            <a:hueOff val="0"/>
            <a:satOff val="0"/>
            <a:lumOff val="0"/>
            <a:alphaOff val="0"/>
          </a:schemeClr>
        </a:solidFill>
        <a:ln w="25400" cap="flat" cmpd="sng" algn="ctr">
          <a:solidFill>
            <a:schemeClr val="bg2">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 (7) </a:t>
          </a:r>
          <a:r>
            <a:rPr lang="en-US" sz="1400" kern="1200" dirty="0" smtClean="0"/>
            <a:t>Require </a:t>
          </a:r>
          <a:r>
            <a:rPr lang="en-US" sz="1400" kern="1200" dirty="0"/>
            <a:t>management to report </a:t>
          </a:r>
          <a:r>
            <a:rPr lang="en-US" sz="1400" kern="1200" dirty="0" smtClean="0"/>
            <a:t>on financial </a:t>
          </a:r>
          <a:r>
            <a:rPr lang="en-US" sz="1400" kern="1200" dirty="0"/>
            <a:t>condition and operations at least once a </a:t>
          </a:r>
          <a:r>
            <a:rPr lang="en-US" sz="1400" kern="1200" dirty="0" smtClean="0"/>
            <a:t>year</a:t>
          </a:r>
          <a:endParaRPr lang="en-US" sz="1400" kern="1200" dirty="0"/>
        </a:p>
      </dsp:txBody>
      <dsp:txXfrm>
        <a:off x="2159209" y="2591052"/>
        <a:ext cx="5148675" cy="4318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09BA-6351-43EA-BF43-1D2BE8567985}">
      <dsp:nvSpPr>
        <dsp:cNvPr id="0" name=""/>
        <dsp:cNvSpPr/>
      </dsp:nvSpPr>
      <dsp:spPr>
        <a:xfrm>
          <a:off x="3069434" y="2634"/>
          <a:ext cx="1159126" cy="753432"/>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Sales	</a:t>
          </a:r>
        </a:p>
      </dsp:txBody>
      <dsp:txXfrm>
        <a:off x="3106214" y="39414"/>
        <a:ext cx="1085566" cy="679872"/>
      </dsp:txXfrm>
    </dsp:sp>
    <dsp:sp modelId="{A533B9D4-7242-474B-867B-1E647C228601}">
      <dsp:nvSpPr>
        <dsp:cNvPr id="0" name=""/>
        <dsp:cNvSpPr/>
      </dsp:nvSpPr>
      <dsp:spPr>
        <a:xfrm>
          <a:off x="1875698" y="379350"/>
          <a:ext cx="3546599" cy="3546599"/>
        </a:xfrm>
        <a:custGeom>
          <a:avLst/>
          <a:gdLst/>
          <a:ahLst/>
          <a:cxnLst/>
          <a:rect l="0" t="0" r="0" b="0"/>
          <a:pathLst>
            <a:path>
              <a:moveTo>
                <a:pt x="2360252" y="99956"/>
              </a:moveTo>
              <a:arcTo wR="1773299" hR="1773299" stAng="17359749" swAng="1499065"/>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6E1E07-F5AB-42EC-9D4D-E6BE2D3ED93A}">
      <dsp:nvSpPr>
        <dsp:cNvPr id="0" name=""/>
        <dsp:cNvSpPr/>
      </dsp:nvSpPr>
      <dsp:spPr>
        <a:xfrm>
          <a:off x="4605157" y="889283"/>
          <a:ext cx="1159126" cy="753432"/>
        </a:xfrm>
        <a:prstGeom prst="roundRect">
          <a:avLst/>
        </a:prstGeom>
        <a:solidFill>
          <a:schemeClr val="accent2">
            <a:shade val="50000"/>
            <a:hueOff val="0"/>
            <a:satOff val="-10844"/>
            <a:lumOff val="17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Real property</a:t>
          </a:r>
        </a:p>
      </dsp:txBody>
      <dsp:txXfrm>
        <a:off x="4641937" y="926063"/>
        <a:ext cx="1085566" cy="679872"/>
      </dsp:txXfrm>
    </dsp:sp>
    <dsp:sp modelId="{619B51AD-5212-4D58-A23D-C8D184616EDA}">
      <dsp:nvSpPr>
        <dsp:cNvPr id="0" name=""/>
        <dsp:cNvSpPr/>
      </dsp:nvSpPr>
      <dsp:spPr>
        <a:xfrm>
          <a:off x="1875698" y="379350"/>
          <a:ext cx="3546599" cy="3546599"/>
        </a:xfrm>
        <a:custGeom>
          <a:avLst/>
          <a:gdLst/>
          <a:ahLst/>
          <a:cxnLst/>
          <a:rect l="0" t="0" r="0" b="0"/>
          <a:pathLst>
            <a:path>
              <a:moveTo>
                <a:pt x="3474603" y="1273142"/>
              </a:moveTo>
              <a:arcTo wR="1773299" hR="1773299" stAng="20617048" swAng="1965904"/>
            </a:path>
          </a:pathLst>
        </a:custGeom>
        <a:noFill/>
        <a:ln w="9525" cap="flat" cmpd="sng" algn="ctr">
          <a:solidFill>
            <a:schemeClr val="accent2">
              <a:shade val="90000"/>
              <a:hueOff val="0"/>
              <a:satOff val="-10000"/>
              <a:lumOff val="13619"/>
              <a:alphaOff val="0"/>
            </a:schemeClr>
          </a:solidFill>
          <a:prstDash val="solid"/>
        </a:ln>
        <a:effectLst/>
      </dsp:spPr>
      <dsp:style>
        <a:lnRef idx="1">
          <a:scrgbClr r="0" g="0" b="0"/>
        </a:lnRef>
        <a:fillRef idx="0">
          <a:scrgbClr r="0" g="0" b="0"/>
        </a:fillRef>
        <a:effectRef idx="0">
          <a:scrgbClr r="0" g="0" b="0"/>
        </a:effectRef>
        <a:fontRef idx="minor"/>
      </dsp:style>
    </dsp:sp>
    <dsp:sp modelId="{B68C1ADB-6CAA-4E82-BF6E-9138D3EF2B1A}">
      <dsp:nvSpPr>
        <dsp:cNvPr id="0" name=""/>
        <dsp:cNvSpPr/>
      </dsp:nvSpPr>
      <dsp:spPr>
        <a:xfrm>
          <a:off x="4491962" y="2662583"/>
          <a:ext cx="1385516" cy="753432"/>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Personal property</a:t>
          </a:r>
        </a:p>
      </dsp:txBody>
      <dsp:txXfrm>
        <a:off x="4528742" y="2699363"/>
        <a:ext cx="1311956" cy="679872"/>
      </dsp:txXfrm>
    </dsp:sp>
    <dsp:sp modelId="{1522C0F0-666A-4120-926F-3007234E8C00}">
      <dsp:nvSpPr>
        <dsp:cNvPr id="0" name=""/>
        <dsp:cNvSpPr/>
      </dsp:nvSpPr>
      <dsp:spPr>
        <a:xfrm>
          <a:off x="1858636" y="396385"/>
          <a:ext cx="3546599" cy="3546599"/>
        </a:xfrm>
        <a:custGeom>
          <a:avLst/>
          <a:gdLst/>
          <a:ahLst/>
          <a:cxnLst/>
          <a:rect l="0" t="0" r="0" b="0"/>
          <a:pathLst>
            <a:path>
              <a:moveTo>
                <a:pt x="3031787" y="3022618"/>
              </a:moveTo>
              <a:arcTo wR="1773299" hR="1773299" stAng="2687431" swAng="801119"/>
            </a:path>
          </a:pathLst>
        </a:custGeom>
        <a:noFill/>
        <a:ln w="9525" cap="flat" cmpd="sng" algn="ctr">
          <a:solidFill>
            <a:schemeClr val="accent2">
              <a:shade val="90000"/>
              <a:hueOff val="0"/>
              <a:satOff val="-19999"/>
              <a:lumOff val="27237"/>
              <a:alphaOff val="0"/>
            </a:schemeClr>
          </a:solidFill>
          <a:prstDash val="solid"/>
        </a:ln>
        <a:effectLst/>
      </dsp:spPr>
      <dsp:style>
        <a:lnRef idx="1">
          <a:scrgbClr r="0" g="0" b="0"/>
        </a:lnRef>
        <a:fillRef idx="0">
          <a:scrgbClr r="0" g="0" b="0"/>
        </a:fillRef>
        <a:effectRef idx="0">
          <a:scrgbClr r="0" g="0" b="0"/>
        </a:effectRef>
        <a:fontRef idx="minor"/>
      </dsp:style>
    </dsp:sp>
    <dsp:sp modelId="{1918DEAE-6584-4945-BD65-F104B501F367}">
      <dsp:nvSpPr>
        <dsp:cNvPr id="0" name=""/>
        <dsp:cNvSpPr/>
      </dsp:nvSpPr>
      <dsp:spPr>
        <a:xfrm>
          <a:off x="3017456" y="3549240"/>
          <a:ext cx="1546866" cy="753432"/>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6">
                  <a:lumMod val="75000"/>
                </a:schemeClr>
              </a:solidFill>
            </a:rPr>
            <a:t>Transfer</a:t>
          </a:r>
        </a:p>
      </dsp:txBody>
      <dsp:txXfrm>
        <a:off x="3054236" y="3586020"/>
        <a:ext cx="1473306" cy="679872"/>
      </dsp:txXfrm>
    </dsp:sp>
    <dsp:sp modelId="{4F6D9B54-9629-4405-A6D9-11EB5E27194E}">
      <dsp:nvSpPr>
        <dsp:cNvPr id="0" name=""/>
        <dsp:cNvSpPr/>
      </dsp:nvSpPr>
      <dsp:spPr>
        <a:xfrm>
          <a:off x="1885680" y="389260"/>
          <a:ext cx="3546599" cy="3546599"/>
        </a:xfrm>
        <a:custGeom>
          <a:avLst/>
          <a:gdLst/>
          <a:ahLst/>
          <a:cxnLst/>
          <a:rect l="0" t="0" r="0" b="0"/>
          <a:pathLst>
            <a:path>
              <a:moveTo>
                <a:pt x="1124960" y="3423829"/>
              </a:moveTo>
              <a:arcTo wR="1773299" hR="1773299" stAng="6686714" swAng="1400352"/>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 modelId="{4796D28C-8696-4AEB-ACAC-380D4D3B4555}">
      <dsp:nvSpPr>
        <dsp:cNvPr id="0" name=""/>
        <dsp:cNvSpPr/>
      </dsp:nvSpPr>
      <dsp:spPr>
        <a:xfrm>
          <a:off x="1371046" y="2662583"/>
          <a:ext cx="1484459" cy="753432"/>
        </a:xfrm>
        <a:prstGeom prst="roundRect">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Employment</a:t>
          </a:r>
        </a:p>
      </dsp:txBody>
      <dsp:txXfrm>
        <a:off x="1407826" y="2699363"/>
        <a:ext cx="1410899" cy="679872"/>
      </dsp:txXfrm>
    </dsp:sp>
    <dsp:sp modelId="{B44F812F-D66A-4FF7-8F79-B4512A24450D}">
      <dsp:nvSpPr>
        <dsp:cNvPr id="0" name=""/>
        <dsp:cNvSpPr/>
      </dsp:nvSpPr>
      <dsp:spPr>
        <a:xfrm>
          <a:off x="1875698" y="379350"/>
          <a:ext cx="3546599" cy="3546599"/>
        </a:xfrm>
        <a:custGeom>
          <a:avLst/>
          <a:gdLst/>
          <a:ahLst/>
          <a:cxnLst/>
          <a:rect l="0" t="0" r="0" b="0"/>
          <a:pathLst>
            <a:path>
              <a:moveTo>
                <a:pt x="71995" y="2273456"/>
              </a:moveTo>
              <a:arcTo wR="1773299" hR="1773299" stAng="9817048" swAng="1965904"/>
            </a:path>
          </a:pathLst>
        </a:custGeom>
        <a:noFill/>
        <a:ln w="9525" cap="flat" cmpd="sng" algn="ctr">
          <a:solidFill>
            <a:schemeClr val="accent2">
              <a:shade val="90000"/>
              <a:hueOff val="0"/>
              <a:satOff val="-19999"/>
              <a:lumOff val="27237"/>
              <a:alphaOff val="0"/>
            </a:schemeClr>
          </a:solidFill>
          <a:prstDash val="solid"/>
        </a:ln>
        <a:effectLst/>
      </dsp:spPr>
      <dsp:style>
        <a:lnRef idx="1">
          <a:scrgbClr r="0" g="0" b="0"/>
        </a:lnRef>
        <a:fillRef idx="0">
          <a:scrgbClr r="0" g="0" b="0"/>
        </a:fillRef>
        <a:effectRef idx="0">
          <a:scrgbClr r="0" g="0" b="0"/>
        </a:effectRef>
        <a:fontRef idx="minor"/>
      </dsp:style>
    </dsp:sp>
    <dsp:sp modelId="{72C4BC86-55F5-4C22-8592-A70ACFA5360C}">
      <dsp:nvSpPr>
        <dsp:cNvPr id="0" name=""/>
        <dsp:cNvSpPr/>
      </dsp:nvSpPr>
      <dsp:spPr>
        <a:xfrm>
          <a:off x="1533712" y="889283"/>
          <a:ext cx="1159126" cy="753432"/>
        </a:xfrm>
        <a:prstGeom prst="roundRect">
          <a:avLst/>
        </a:prstGeom>
        <a:solidFill>
          <a:schemeClr val="accent2">
            <a:shade val="50000"/>
            <a:hueOff val="0"/>
            <a:satOff val="-10844"/>
            <a:lumOff val="175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Excise</a:t>
          </a:r>
        </a:p>
      </dsp:txBody>
      <dsp:txXfrm>
        <a:off x="1570492" y="926063"/>
        <a:ext cx="1085566" cy="679872"/>
      </dsp:txXfrm>
    </dsp:sp>
    <dsp:sp modelId="{03085BA8-5B35-43D8-86B5-8FE0A19BB07C}">
      <dsp:nvSpPr>
        <dsp:cNvPr id="0" name=""/>
        <dsp:cNvSpPr/>
      </dsp:nvSpPr>
      <dsp:spPr>
        <a:xfrm>
          <a:off x="1875698" y="379350"/>
          <a:ext cx="3546599" cy="3546599"/>
        </a:xfrm>
        <a:custGeom>
          <a:avLst/>
          <a:gdLst/>
          <a:ahLst/>
          <a:cxnLst/>
          <a:rect l="0" t="0" r="0" b="0"/>
          <a:pathLst>
            <a:path>
              <a:moveTo>
                <a:pt x="534499" y="504455"/>
              </a:moveTo>
              <a:arcTo wR="1773299" hR="1773299" stAng="13541186" swAng="1499065"/>
            </a:path>
          </a:pathLst>
        </a:custGeom>
        <a:noFill/>
        <a:ln w="9525" cap="flat" cmpd="sng" algn="ctr">
          <a:solidFill>
            <a:schemeClr val="accent2">
              <a:shade val="90000"/>
              <a:hueOff val="0"/>
              <a:satOff val="-10000"/>
              <a:lumOff val="1361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95D70-E5C9-4D8E-B664-829AFFAEBDA6}">
      <dsp:nvSpPr>
        <dsp:cNvPr id="0" name=""/>
        <dsp:cNvSpPr/>
      </dsp:nvSpPr>
      <dsp:spPr>
        <a:xfrm>
          <a:off x="1953025" y="486003"/>
          <a:ext cx="3437161" cy="3437161"/>
        </a:xfrm>
        <a:prstGeom prst="blockArc">
          <a:avLst>
            <a:gd name="adj1" fmla="val 1188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958A12-4DBA-46E5-A258-76264F6C6FE7}">
      <dsp:nvSpPr>
        <dsp:cNvPr id="0" name=""/>
        <dsp:cNvSpPr/>
      </dsp:nvSpPr>
      <dsp:spPr>
        <a:xfrm>
          <a:off x="1953025" y="486003"/>
          <a:ext cx="3437161" cy="3437161"/>
        </a:xfrm>
        <a:prstGeom prst="blockArc">
          <a:avLst>
            <a:gd name="adj1" fmla="val 7560000"/>
            <a:gd name="adj2" fmla="val 1188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D1CF3A-CFDA-4FE7-8470-A30EA373FEE7}">
      <dsp:nvSpPr>
        <dsp:cNvPr id="0" name=""/>
        <dsp:cNvSpPr/>
      </dsp:nvSpPr>
      <dsp:spPr>
        <a:xfrm>
          <a:off x="1953025" y="486003"/>
          <a:ext cx="3437161" cy="3437161"/>
        </a:xfrm>
        <a:prstGeom prst="blockArc">
          <a:avLst>
            <a:gd name="adj1" fmla="val 3240000"/>
            <a:gd name="adj2" fmla="val 756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79F4B-3F8A-465F-A72E-BBBDB29997D8}">
      <dsp:nvSpPr>
        <dsp:cNvPr id="0" name=""/>
        <dsp:cNvSpPr/>
      </dsp:nvSpPr>
      <dsp:spPr>
        <a:xfrm>
          <a:off x="2004789" y="449862"/>
          <a:ext cx="3437161" cy="3437161"/>
        </a:xfrm>
        <a:prstGeom prst="blockArc">
          <a:avLst>
            <a:gd name="adj1" fmla="val 20597552"/>
            <a:gd name="adj2" fmla="val 3369294"/>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38ECE3-0297-4556-8935-65EA7AE0BFD7}">
      <dsp:nvSpPr>
        <dsp:cNvPr id="0" name=""/>
        <dsp:cNvSpPr/>
      </dsp:nvSpPr>
      <dsp:spPr>
        <a:xfrm>
          <a:off x="2015703" y="484833"/>
          <a:ext cx="3437161" cy="3437161"/>
        </a:xfrm>
        <a:prstGeom prst="blockArc">
          <a:avLst>
            <a:gd name="adj1" fmla="val 16071615"/>
            <a:gd name="adj2" fmla="val 20522528"/>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DE2DB7-1D25-481E-A00F-76A30F4484F0}">
      <dsp:nvSpPr>
        <dsp:cNvPr id="0" name=""/>
        <dsp:cNvSpPr/>
      </dsp:nvSpPr>
      <dsp:spPr>
        <a:xfrm>
          <a:off x="2865804" y="1487597"/>
          <a:ext cx="1611602" cy="14339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501(c) (3)</a:t>
          </a:r>
        </a:p>
      </dsp:txBody>
      <dsp:txXfrm>
        <a:off x="3101818" y="1697598"/>
        <a:ext cx="1139574" cy="1013972"/>
      </dsp:txXfrm>
    </dsp:sp>
    <dsp:sp modelId="{02770405-C0E5-4965-94D4-7F54247FED6A}">
      <dsp:nvSpPr>
        <dsp:cNvPr id="0" name=""/>
        <dsp:cNvSpPr/>
      </dsp:nvSpPr>
      <dsp:spPr>
        <a:xfrm>
          <a:off x="3045596" y="-23128"/>
          <a:ext cx="1252018" cy="109803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Charitable</a:t>
          </a:r>
        </a:p>
      </dsp:txBody>
      <dsp:txXfrm>
        <a:off x="3228950" y="137676"/>
        <a:ext cx="885310" cy="776431"/>
      </dsp:txXfrm>
    </dsp:sp>
    <dsp:sp modelId="{0EA30D77-55B5-4DAD-8814-3F165BD82A20}">
      <dsp:nvSpPr>
        <dsp:cNvPr id="0" name=""/>
        <dsp:cNvSpPr/>
      </dsp:nvSpPr>
      <dsp:spPr>
        <a:xfrm>
          <a:off x="4696217" y="1019885"/>
          <a:ext cx="1269957" cy="13319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Religious</a:t>
          </a:r>
        </a:p>
      </dsp:txBody>
      <dsp:txXfrm>
        <a:off x="4882198" y="1214940"/>
        <a:ext cx="897995" cy="941806"/>
      </dsp:txXfrm>
    </dsp:sp>
    <dsp:sp modelId="{999099E5-B2F6-4EBA-B6CB-26362286F172}">
      <dsp:nvSpPr>
        <dsp:cNvPr id="0" name=""/>
        <dsp:cNvSpPr/>
      </dsp:nvSpPr>
      <dsp:spPr>
        <a:xfrm>
          <a:off x="4003654" y="2940649"/>
          <a:ext cx="1309324" cy="12440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Scientific</a:t>
          </a:r>
        </a:p>
      </dsp:txBody>
      <dsp:txXfrm>
        <a:off x="4195400" y="3122836"/>
        <a:ext cx="925832" cy="879677"/>
      </dsp:txXfrm>
    </dsp:sp>
    <dsp:sp modelId="{4FE02C9E-A9C5-4886-ACD3-A534F8B993C7}">
      <dsp:nvSpPr>
        <dsp:cNvPr id="0" name=""/>
        <dsp:cNvSpPr/>
      </dsp:nvSpPr>
      <dsp:spPr>
        <a:xfrm>
          <a:off x="2059030" y="2926090"/>
          <a:ext cx="1251730" cy="12731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Literary</a:t>
          </a:r>
        </a:p>
      </dsp:txBody>
      <dsp:txXfrm>
        <a:off x="2242342" y="3112541"/>
        <a:ext cx="885106" cy="900268"/>
      </dsp:txXfrm>
    </dsp:sp>
    <dsp:sp modelId="{3FAD446C-3530-4018-91B8-D29CDBC2E9F1}">
      <dsp:nvSpPr>
        <dsp:cNvPr id="0" name=""/>
        <dsp:cNvSpPr/>
      </dsp:nvSpPr>
      <dsp:spPr>
        <a:xfrm>
          <a:off x="1389781" y="1082948"/>
          <a:ext cx="1370585" cy="12057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Educational</a:t>
          </a:r>
        </a:p>
      </dsp:txBody>
      <dsp:txXfrm>
        <a:off x="1590499" y="1259531"/>
        <a:ext cx="969149" cy="8526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C81C-3760-40F9-82DA-9813ABC989A9}">
      <dsp:nvSpPr>
        <dsp:cNvPr id="0" name=""/>
        <dsp:cNvSpPr/>
      </dsp:nvSpPr>
      <dsp:spPr>
        <a:xfrm>
          <a:off x="0" y="0"/>
          <a:ext cx="7348652" cy="127960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2060"/>
              </a:solidFill>
            </a:rPr>
            <a:t>Political Organizations</a:t>
          </a:r>
        </a:p>
      </dsp:txBody>
      <dsp:txXfrm>
        <a:off x="0" y="0"/>
        <a:ext cx="7348652" cy="1279602"/>
      </dsp:txXfrm>
    </dsp:sp>
    <dsp:sp modelId="{8B93988B-4D80-450C-AA82-7B7C546B9794}">
      <dsp:nvSpPr>
        <dsp:cNvPr id="0" name=""/>
        <dsp:cNvSpPr/>
      </dsp:nvSpPr>
      <dsp:spPr>
        <a:xfrm>
          <a:off x="3588" y="1279602"/>
          <a:ext cx="2447158" cy="2687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2060"/>
              </a:solidFill>
            </a:rPr>
            <a:t>Political Action Committees (PACs), political parties, campaign organizations</a:t>
          </a:r>
        </a:p>
      </dsp:txBody>
      <dsp:txXfrm>
        <a:off x="3588" y="1279602"/>
        <a:ext cx="2447158" cy="2687164"/>
      </dsp:txXfrm>
    </dsp:sp>
    <dsp:sp modelId="{880F5ECB-7242-4D77-B6A6-0806072B5D87}">
      <dsp:nvSpPr>
        <dsp:cNvPr id="0" name=""/>
        <dsp:cNvSpPr/>
      </dsp:nvSpPr>
      <dsp:spPr>
        <a:xfrm>
          <a:off x="2450746" y="1279602"/>
          <a:ext cx="2447158" cy="2687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2060"/>
              </a:solidFill>
            </a:rPr>
            <a:t>Must meet organizational test</a:t>
          </a:r>
        </a:p>
      </dsp:txBody>
      <dsp:txXfrm>
        <a:off x="2450746" y="1279602"/>
        <a:ext cx="2447158" cy="2687164"/>
      </dsp:txXfrm>
    </dsp:sp>
    <dsp:sp modelId="{69D97C3D-ECCD-49F9-A7AD-A46271C95C80}">
      <dsp:nvSpPr>
        <dsp:cNvPr id="0" name=""/>
        <dsp:cNvSpPr/>
      </dsp:nvSpPr>
      <dsp:spPr>
        <a:xfrm>
          <a:off x="4897905" y="1279602"/>
          <a:ext cx="2447158" cy="2687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002060"/>
              </a:solidFill>
            </a:rPr>
            <a:t>Campaign finance reform requirements</a:t>
          </a:r>
        </a:p>
        <a:p>
          <a:pPr lvl="0" algn="ctr" defTabSz="889000">
            <a:lnSpc>
              <a:spcPct val="90000"/>
            </a:lnSpc>
            <a:spcBef>
              <a:spcPct val="0"/>
            </a:spcBef>
            <a:spcAft>
              <a:spcPct val="35000"/>
            </a:spcAft>
          </a:pPr>
          <a:r>
            <a:rPr lang="en-US" sz="2000" kern="1200" dirty="0">
              <a:solidFill>
                <a:srgbClr val="002060"/>
              </a:solidFill>
            </a:rPr>
            <a:t>1. Must notify IRS of §527 election</a:t>
          </a:r>
        </a:p>
        <a:p>
          <a:pPr lvl="0" algn="ctr" defTabSz="889000">
            <a:lnSpc>
              <a:spcPct val="90000"/>
            </a:lnSpc>
            <a:spcBef>
              <a:spcPct val="0"/>
            </a:spcBef>
            <a:spcAft>
              <a:spcPct val="35000"/>
            </a:spcAft>
          </a:pPr>
          <a:r>
            <a:rPr lang="en-US" sz="2000" kern="1200" dirty="0">
              <a:solidFill>
                <a:srgbClr val="002060"/>
              </a:solidFill>
            </a:rPr>
            <a:t>2. Must periodically report names and addresses of donors</a:t>
          </a:r>
        </a:p>
      </dsp:txBody>
      <dsp:txXfrm>
        <a:off x="4897905" y="1279602"/>
        <a:ext cx="2447158" cy="2687164"/>
      </dsp:txXfrm>
    </dsp:sp>
    <dsp:sp modelId="{47EF9F0D-8A90-4EF8-8E76-7364320F29BB}">
      <dsp:nvSpPr>
        <dsp:cNvPr id="0" name=""/>
        <dsp:cNvSpPr/>
      </dsp:nvSpPr>
      <dsp:spPr>
        <a:xfrm>
          <a:off x="0" y="3966767"/>
          <a:ext cx="7348652" cy="29857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08CEF-BF7F-459D-B0BD-79E6163F8450}">
      <dsp:nvSpPr>
        <dsp:cNvPr id="0" name=""/>
        <dsp:cNvSpPr/>
      </dsp:nvSpPr>
      <dsp:spPr>
        <a:xfrm>
          <a:off x="70701" y="1279883"/>
          <a:ext cx="3057388" cy="183443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Excessive Benefits to Officers</a:t>
          </a:r>
        </a:p>
        <a:p>
          <a:pPr marL="114300" lvl="1" indent="-114300" algn="l" defTabSz="666750">
            <a:lnSpc>
              <a:spcPct val="90000"/>
            </a:lnSpc>
            <a:spcBef>
              <a:spcPct val="0"/>
            </a:spcBef>
            <a:spcAft>
              <a:spcPct val="15000"/>
            </a:spcAft>
            <a:buChar char="••"/>
          </a:pPr>
          <a:r>
            <a:rPr lang="en-US" sz="1500" kern="1200" dirty="0"/>
            <a:t>Unreasonable compensation</a:t>
          </a:r>
        </a:p>
        <a:p>
          <a:pPr marL="114300" lvl="1" indent="-114300" algn="l" defTabSz="666750">
            <a:lnSpc>
              <a:spcPct val="90000"/>
            </a:lnSpc>
            <a:spcBef>
              <a:spcPct val="0"/>
            </a:spcBef>
            <a:spcAft>
              <a:spcPct val="15000"/>
            </a:spcAft>
            <a:buChar char="••"/>
          </a:pPr>
          <a:r>
            <a:rPr lang="en-US" sz="1500" kern="1200" dirty="0"/>
            <a:t>Sales of assets at bargain prices</a:t>
          </a:r>
        </a:p>
        <a:p>
          <a:pPr marL="114300" lvl="1" indent="-114300" algn="l" defTabSz="666750">
            <a:lnSpc>
              <a:spcPct val="90000"/>
            </a:lnSpc>
            <a:spcBef>
              <a:spcPct val="0"/>
            </a:spcBef>
            <a:spcAft>
              <a:spcPct val="15000"/>
            </a:spcAft>
            <a:buChar char="••"/>
          </a:pPr>
          <a:r>
            <a:rPr lang="en-US" sz="1500" kern="1200" dirty="0"/>
            <a:t>Lease arrangements</a:t>
          </a:r>
        </a:p>
      </dsp:txBody>
      <dsp:txXfrm>
        <a:off x="124430" y="1333612"/>
        <a:ext cx="2949930" cy="1726975"/>
      </dsp:txXfrm>
    </dsp:sp>
    <dsp:sp modelId="{EBA73FC8-DF4D-4BB9-9C2D-B78080BCCB41}">
      <dsp:nvSpPr>
        <dsp:cNvPr id="0" name=""/>
        <dsp:cNvSpPr/>
      </dsp:nvSpPr>
      <dsp:spPr>
        <a:xfrm>
          <a:off x="3407853" y="1817983"/>
          <a:ext cx="593098" cy="7582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3407853" y="1969629"/>
        <a:ext cx="415169" cy="454940"/>
      </dsp:txXfrm>
    </dsp:sp>
    <dsp:sp modelId="{18FEF646-B6BF-434E-94B1-081A77B1B441}">
      <dsp:nvSpPr>
        <dsp:cNvPr id="0" name=""/>
        <dsp:cNvSpPr/>
      </dsp:nvSpPr>
      <dsp:spPr>
        <a:xfrm>
          <a:off x="4247143" y="1279883"/>
          <a:ext cx="3057388" cy="183443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Intermediate Sanctions</a:t>
          </a:r>
        </a:p>
        <a:p>
          <a:pPr marL="114300" lvl="1" indent="-114300" algn="l" defTabSz="666750">
            <a:lnSpc>
              <a:spcPct val="90000"/>
            </a:lnSpc>
            <a:spcBef>
              <a:spcPct val="0"/>
            </a:spcBef>
            <a:spcAft>
              <a:spcPct val="15000"/>
            </a:spcAft>
            <a:buChar char="••"/>
          </a:pPr>
          <a:r>
            <a:rPr lang="en-US" sz="1500" kern="1200" dirty="0"/>
            <a:t>Penalties assessed when a transaction confers a substantial benefit on a disqualified person.</a:t>
          </a:r>
        </a:p>
      </dsp:txBody>
      <dsp:txXfrm>
        <a:off x="4300872" y="1333612"/>
        <a:ext cx="2949930" cy="17269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2F74-648C-4342-84AD-ADC070CCCD21}">
      <dsp:nvSpPr>
        <dsp:cNvPr id="0" name=""/>
        <dsp:cNvSpPr/>
      </dsp:nvSpPr>
      <dsp:spPr>
        <a:xfrm rot="16200000">
          <a:off x="-604296" y="607466"/>
          <a:ext cx="4264295" cy="3049362"/>
        </a:xfrm>
        <a:prstGeom prst="flowChartManualOperati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991" bIns="0" numCol="1" spcCol="1270" anchor="t" anchorCtr="0">
          <a:noAutofit/>
        </a:bodyPr>
        <a:lstStyle/>
        <a:p>
          <a:pPr lvl="0" algn="l" defTabSz="1377950">
            <a:lnSpc>
              <a:spcPct val="90000"/>
            </a:lnSpc>
            <a:spcBef>
              <a:spcPct val="0"/>
            </a:spcBef>
            <a:spcAft>
              <a:spcPct val="35000"/>
            </a:spcAft>
          </a:pPr>
          <a:r>
            <a:rPr lang="en-US" sz="3100" kern="1200" dirty="0"/>
            <a:t>Dissolution</a:t>
          </a:r>
        </a:p>
        <a:p>
          <a:pPr marL="228600" lvl="1" indent="-228600" algn="l" defTabSz="1066800">
            <a:lnSpc>
              <a:spcPct val="90000"/>
            </a:lnSpc>
            <a:spcBef>
              <a:spcPct val="0"/>
            </a:spcBef>
            <a:spcAft>
              <a:spcPct val="15000"/>
            </a:spcAft>
            <a:buChar char="••"/>
          </a:pPr>
          <a:r>
            <a:rPr lang="en-US" sz="2400" kern="1200" dirty="0"/>
            <a:t>Voluntary</a:t>
          </a:r>
        </a:p>
        <a:p>
          <a:pPr marL="228600" lvl="1" indent="-228600" algn="l" defTabSz="1066800">
            <a:lnSpc>
              <a:spcPct val="90000"/>
            </a:lnSpc>
            <a:spcBef>
              <a:spcPct val="0"/>
            </a:spcBef>
            <a:spcAft>
              <a:spcPct val="15000"/>
            </a:spcAft>
            <a:buChar char="••"/>
          </a:pPr>
          <a:r>
            <a:rPr lang="en-US" sz="2400" kern="1200" dirty="0"/>
            <a:t>Involuntary</a:t>
          </a:r>
        </a:p>
      </dsp:txBody>
      <dsp:txXfrm rot="5400000">
        <a:off x="3171" y="852858"/>
        <a:ext cx="3049362" cy="2558577"/>
      </dsp:txXfrm>
    </dsp:sp>
    <dsp:sp modelId="{14C6970F-868F-4979-98A1-CBB0A4AE069B}">
      <dsp:nvSpPr>
        <dsp:cNvPr id="0" name=""/>
        <dsp:cNvSpPr/>
      </dsp:nvSpPr>
      <dsp:spPr>
        <a:xfrm rot="16200000">
          <a:off x="2673769" y="607466"/>
          <a:ext cx="4264295" cy="3049362"/>
        </a:xfrm>
        <a:prstGeom prst="flowChartManualOperation">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991" bIns="0" numCol="1" spcCol="1270" anchor="t" anchorCtr="0">
          <a:noAutofit/>
        </a:bodyPr>
        <a:lstStyle/>
        <a:p>
          <a:pPr lvl="0" algn="l" defTabSz="1377950">
            <a:lnSpc>
              <a:spcPct val="90000"/>
            </a:lnSpc>
            <a:spcBef>
              <a:spcPct val="0"/>
            </a:spcBef>
            <a:spcAft>
              <a:spcPct val="35000"/>
            </a:spcAft>
          </a:pPr>
          <a:r>
            <a:rPr lang="en-US" sz="3100" kern="1200" dirty="0">
              <a:solidFill>
                <a:schemeClr val="accent5">
                  <a:lumMod val="25000"/>
                </a:schemeClr>
              </a:solidFill>
            </a:rPr>
            <a:t>Reorganization</a:t>
          </a:r>
        </a:p>
        <a:p>
          <a:pPr marL="228600" lvl="1" indent="-228600" algn="l" defTabSz="1066800">
            <a:lnSpc>
              <a:spcPct val="90000"/>
            </a:lnSpc>
            <a:spcBef>
              <a:spcPct val="0"/>
            </a:spcBef>
            <a:spcAft>
              <a:spcPct val="15000"/>
            </a:spcAft>
            <a:buChar char="••"/>
          </a:pPr>
          <a:r>
            <a:rPr lang="en-US" sz="2400" kern="1200" dirty="0">
              <a:solidFill>
                <a:schemeClr val="accent5">
                  <a:lumMod val="25000"/>
                </a:schemeClr>
              </a:solidFill>
            </a:rPr>
            <a:t>Redefine mission</a:t>
          </a:r>
        </a:p>
        <a:p>
          <a:pPr marL="228600" lvl="1" indent="-228600" algn="l" defTabSz="1066800">
            <a:lnSpc>
              <a:spcPct val="90000"/>
            </a:lnSpc>
            <a:spcBef>
              <a:spcPct val="0"/>
            </a:spcBef>
            <a:spcAft>
              <a:spcPct val="15000"/>
            </a:spcAft>
            <a:buChar char="••"/>
          </a:pPr>
          <a:r>
            <a:rPr lang="en-US" sz="2400" kern="1200" dirty="0">
              <a:solidFill>
                <a:schemeClr val="accent5">
                  <a:lumMod val="25000"/>
                </a:schemeClr>
              </a:solidFill>
            </a:rPr>
            <a:t>Merge</a:t>
          </a:r>
        </a:p>
      </dsp:txBody>
      <dsp:txXfrm rot="5400000">
        <a:off x="3281236" y="852858"/>
        <a:ext cx="3049362" cy="2558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7F7C6-0610-4664-BF76-FA22CC21FF21}">
      <dsp:nvSpPr>
        <dsp:cNvPr id="0" name=""/>
        <dsp:cNvSpPr/>
      </dsp:nvSpPr>
      <dsp:spPr>
        <a:xfrm rot="5400000">
          <a:off x="457236" y="1352255"/>
          <a:ext cx="1367260" cy="2275090"/>
        </a:xfrm>
        <a:prstGeom prst="corner">
          <a:avLst>
            <a:gd name="adj1" fmla="val 16120"/>
            <a:gd name="adj2" fmla="val 16110"/>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7FCD0D40-9C0A-4634-9828-5345FF71D88B}">
      <dsp:nvSpPr>
        <dsp:cNvPr id="0" name=""/>
        <dsp:cNvSpPr/>
      </dsp:nvSpPr>
      <dsp:spPr>
        <a:xfrm>
          <a:off x="229006" y="2032017"/>
          <a:ext cx="2053964" cy="180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Managers</a:t>
          </a:r>
        </a:p>
      </dsp:txBody>
      <dsp:txXfrm>
        <a:off x="229006" y="2032017"/>
        <a:ext cx="2053964" cy="1800420"/>
      </dsp:txXfrm>
    </dsp:sp>
    <dsp:sp modelId="{F5761389-0EBD-467A-866E-4D87AAEC8927}">
      <dsp:nvSpPr>
        <dsp:cNvPr id="0" name=""/>
        <dsp:cNvSpPr/>
      </dsp:nvSpPr>
      <dsp:spPr>
        <a:xfrm>
          <a:off x="1895430" y="1184760"/>
          <a:ext cx="387540" cy="387540"/>
        </a:xfrm>
        <a:prstGeom prst="triangle">
          <a:avLst>
            <a:gd name="adj" fmla="val 100000"/>
          </a:avLst>
        </a:prstGeom>
        <a:solidFill>
          <a:srgbClr val="18696F"/>
        </a:solidFill>
        <a:ln w="25400" cap="flat" cmpd="sng" algn="ctr">
          <a:solidFill>
            <a:srgbClr val="18696F"/>
          </a:solidFill>
          <a:prstDash val="solid"/>
        </a:ln>
        <a:effectLst/>
      </dsp:spPr>
      <dsp:style>
        <a:lnRef idx="2">
          <a:scrgbClr r="0" g="0" b="0"/>
        </a:lnRef>
        <a:fillRef idx="1">
          <a:scrgbClr r="0" g="0" b="0"/>
        </a:fillRef>
        <a:effectRef idx="0">
          <a:scrgbClr r="0" g="0" b="0"/>
        </a:effectRef>
        <a:fontRef idx="minor">
          <a:schemeClr val="lt1"/>
        </a:fontRef>
      </dsp:style>
    </dsp:sp>
    <dsp:sp modelId="{9ED1009C-7FA2-4FF9-99E2-76886E990714}">
      <dsp:nvSpPr>
        <dsp:cNvPr id="0" name=""/>
        <dsp:cNvSpPr/>
      </dsp:nvSpPr>
      <dsp:spPr>
        <a:xfrm rot="5400000">
          <a:off x="2971690" y="730051"/>
          <a:ext cx="1367260" cy="2275090"/>
        </a:xfrm>
        <a:prstGeom prst="corner">
          <a:avLst>
            <a:gd name="adj1" fmla="val 16120"/>
            <a:gd name="adj2" fmla="val 16110"/>
          </a:avLst>
        </a:prstGeom>
        <a:solidFill>
          <a:srgbClr val="18696F"/>
        </a:solidFill>
        <a:ln w="25400" cap="flat" cmpd="sng" algn="ctr">
          <a:solidFill>
            <a:srgbClr val="18696F"/>
          </a:solidFill>
          <a:prstDash val="solid"/>
        </a:ln>
        <a:effectLst/>
      </dsp:spPr>
      <dsp:style>
        <a:lnRef idx="2">
          <a:scrgbClr r="0" g="0" b="0"/>
        </a:lnRef>
        <a:fillRef idx="1">
          <a:scrgbClr r="0" g="0" b="0"/>
        </a:fillRef>
        <a:effectRef idx="0">
          <a:scrgbClr r="0" g="0" b="0"/>
        </a:effectRef>
        <a:fontRef idx="minor">
          <a:schemeClr val="lt1"/>
        </a:fontRef>
      </dsp:style>
    </dsp:sp>
    <dsp:sp modelId="{6AA3BDAB-2B79-4C3D-9D68-3913D1C4B7FB}">
      <dsp:nvSpPr>
        <dsp:cNvPr id="0" name=""/>
        <dsp:cNvSpPr/>
      </dsp:nvSpPr>
      <dsp:spPr>
        <a:xfrm>
          <a:off x="2743460" y="1409813"/>
          <a:ext cx="2053964" cy="180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Board of Directors</a:t>
          </a:r>
        </a:p>
      </dsp:txBody>
      <dsp:txXfrm>
        <a:off x="2743460" y="1409813"/>
        <a:ext cx="2053964" cy="1800420"/>
      </dsp:txXfrm>
    </dsp:sp>
    <dsp:sp modelId="{7AE9AE99-A96B-456D-AA53-5714FEADDC8B}">
      <dsp:nvSpPr>
        <dsp:cNvPr id="0" name=""/>
        <dsp:cNvSpPr/>
      </dsp:nvSpPr>
      <dsp:spPr>
        <a:xfrm>
          <a:off x="4409884" y="562556"/>
          <a:ext cx="387540" cy="387540"/>
        </a:xfrm>
        <a:prstGeom prst="triangle">
          <a:avLst>
            <a:gd name="adj" fmla="val 100000"/>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EB71763-65EE-43B2-8381-24C9E8F6AEEB}">
      <dsp:nvSpPr>
        <dsp:cNvPr id="0" name=""/>
        <dsp:cNvSpPr/>
      </dsp:nvSpPr>
      <dsp:spPr>
        <a:xfrm rot="5400000">
          <a:off x="5486144" y="107847"/>
          <a:ext cx="1367260" cy="2275090"/>
        </a:xfrm>
        <a:prstGeom prst="corner">
          <a:avLst>
            <a:gd name="adj1" fmla="val 16120"/>
            <a:gd name="adj2" fmla="val 16110"/>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6B12E-A01D-4021-8C56-0EA27B0A78BA}">
      <dsp:nvSpPr>
        <dsp:cNvPr id="0" name=""/>
        <dsp:cNvSpPr/>
      </dsp:nvSpPr>
      <dsp:spPr>
        <a:xfrm>
          <a:off x="5257914" y="787609"/>
          <a:ext cx="2053964" cy="180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Public and governmental oversight bodies</a:t>
          </a:r>
        </a:p>
      </dsp:txBody>
      <dsp:txXfrm>
        <a:off x="5257914" y="787609"/>
        <a:ext cx="2053964" cy="18004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4</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5</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12</a:t>
            </a:fld>
            <a:endParaRPr lang="en-US" dirty="0"/>
          </a:p>
        </p:txBody>
      </p:sp>
    </p:spTree>
    <p:extLst>
      <p:ext uri="{BB962C8B-B14F-4D97-AF65-F5344CB8AC3E}">
        <p14:creationId xmlns:p14="http://schemas.microsoft.com/office/powerpoint/2010/main" val="167472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27</a:t>
            </a:fld>
            <a:endParaRPr lang="en-US" dirty="0"/>
          </a:p>
        </p:txBody>
      </p:sp>
    </p:spTree>
    <p:extLst>
      <p:ext uri="{BB962C8B-B14F-4D97-AF65-F5344CB8AC3E}">
        <p14:creationId xmlns:p14="http://schemas.microsoft.com/office/powerpoint/2010/main" val="121124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368785077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271010145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35872952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538" y="1846263"/>
            <a:ext cx="6994525" cy="1274762"/>
          </a:xfrm>
        </p:spPr>
        <p:txBody>
          <a:bodyPr/>
          <a:lstStyle/>
          <a:p>
            <a:r>
              <a:rPr lang="en-US"/>
              <a:t>Click to edit Master title style</a:t>
            </a:r>
          </a:p>
        </p:txBody>
      </p:sp>
      <p:sp>
        <p:nvSpPr>
          <p:cNvPr id="3" name="Subtitle 2"/>
          <p:cNvSpPr>
            <a:spLocks noGrp="1"/>
          </p:cNvSpPr>
          <p:nvPr>
            <p:ph type="subTitle" idx="1"/>
          </p:nvPr>
        </p:nvSpPr>
        <p:spPr>
          <a:xfrm>
            <a:off x="1235075" y="3368675"/>
            <a:ext cx="5759450" cy="15176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88655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3838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3819525"/>
            <a:ext cx="6994525" cy="11795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875" y="2519363"/>
            <a:ext cx="6994525"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52740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387475"/>
            <a:ext cx="3627437"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387475"/>
            <a:ext cx="3627438"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95718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163" y="1330325"/>
            <a:ext cx="3636962"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163" y="1884363"/>
            <a:ext cx="3636962"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79888" y="1330325"/>
            <a:ext cx="3638550"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79888" y="1884363"/>
            <a:ext cx="3638550"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75ACA-4422-402B-9F46-BDA20C443EFA}" type="datetimeFigureOut">
              <a:rPr lang="en-US" smtClean="0"/>
              <a:t>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9467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975ACA-4422-402B-9F46-BDA20C443EFA}" type="datetimeFigureOut">
              <a:rPr lang="en-US" smtClean="0"/>
              <a:t>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66443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75ACA-4422-402B-9F46-BDA20C443EFA}" type="datetimeFigureOut">
              <a:rPr lang="en-US" smtClean="0"/>
              <a:t>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947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36538"/>
            <a:ext cx="2708275" cy="10064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863" y="236538"/>
            <a:ext cx="4600575" cy="5072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163" y="1243013"/>
            <a:ext cx="2708275" cy="4065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76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358608262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160838"/>
            <a:ext cx="4938713" cy="490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2900" y="531813"/>
            <a:ext cx="4938713" cy="3565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12900" y="4651375"/>
            <a:ext cx="4938713" cy="69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32249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6931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7413" y="238125"/>
            <a:ext cx="1851025"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163" y="238125"/>
            <a:ext cx="5403850"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6248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285493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94311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302108888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290536292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326335897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321418336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226978424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572768"/>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569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13-</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144055570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163" y="238125"/>
            <a:ext cx="7407275"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163" y="1387475"/>
            <a:ext cx="7407275" cy="3921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163" y="5508625"/>
            <a:ext cx="1920875" cy="315913"/>
          </a:xfrm>
          <a:prstGeom prst="rect">
            <a:avLst/>
          </a:prstGeom>
        </p:spPr>
        <p:txBody>
          <a:bodyPr vert="horz" lIns="91440" tIns="45720" rIns="91440" bIns="45720" rtlCol="0" anchor="ctr"/>
          <a:lstStyle>
            <a:lvl1pPr algn="l">
              <a:defRPr sz="1200">
                <a:solidFill>
                  <a:schemeClr val="tx1">
                    <a:tint val="75000"/>
                  </a:schemeClr>
                </a:solidFill>
              </a:defRPr>
            </a:lvl1pPr>
          </a:lstStyle>
          <a:p>
            <a:fld id="{19975ACA-4422-402B-9F46-BDA20C443EFA}" type="datetimeFigureOut">
              <a:rPr lang="en-US" smtClean="0"/>
              <a:t>1/8/18</a:t>
            </a:fld>
            <a:endParaRPr lang="en-US" dirty="0"/>
          </a:p>
        </p:txBody>
      </p:sp>
      <p:sp>
        <p:nvSpPr>
          <p:cNvPr id="5" name="Footer Placeholder 4"/>
          <p:cNvSpPr>
            <a:spLocks noGrp="1"/>
          </p:cNvSpPr>
          <p:nvPr>
            <p:ph type="ftr" sz="quarter" idx="3"/>
          </p:nvPr>
        </p:nvSpPr>
        <p:spPr>
          <a:xfrm>
            <a:off x="2811463" y="5508625"/>
            <a:ext cx="2606675" cy="315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97563" y="5508625"/>
            <a:ext cx="1920875" cy="315913"/>
          </a:xfrm>
          <a:prstGeom prst="rect">
            <a:avLst/>
          </a:prstGeom>
        </p:spPr>
        <p:txBody>
          <a:bodyPr vert="horz" lIns="91440" tIns="45720" rIns="91440" bIns="45720" rtlCol="0" anchor="ctr"/>
          <a:lstStyle>
            <a:lvl1pPr algn="r">
              <a:defRPr sz="1200">
                <a:solidFill>
                  <a:schemeClr val="tx1">
                    <a:tint val="75000"/>
                  </a:schemeClr>
                </a:solidFill>
              </a:defRPr>
            </a:lvl1pPr>
          </a:lstStyle>
          <a:p>
            <a:fld id="{DB3FC7F0-52EB-40A6-A67E-520F70F40661}" type="slidenum">
              <a:rPr lang="en-US" smtClean="0"/>
              <a:t>‹#›</a:t>
            </a:fld>
            <a:endParaRPr lang="en-US" dirty="0"/>
          </a:p>
        </p:txBody>
      </p:sp>
    </p:spTree>
    <p:extLst>
      <p:ext uri="{BB962C8B-B14F-4D97-AF65-F5344CB8AC3E}">
        <p14:creationId xmlns:p14="http://schemas.microsoft.com/office/powerpoint/2010/main" val="8711247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6.xml"/><Relationship Id="rId2"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82800" y="5433833"/>
            <a:ext cx="7804507" cy="509767"/>
          </a:xfrm>
        </p:spPr>
        <p:txBody>
          <a:bodyPr/>
          <a:lstStyle/>
          <a:p>
            <a:pPr>
              <a:defRPr/>
            </a:pPr>
            <a:r>
              <a:rPr lang="en-US" dirty="0" smtClean="0">
                <a:solidFill>
                  <a:schemeClr val="bg1"/>
                </a:solidFill>
                <a:latin typeface="Arial"/>
                <a:cs typeface="Arial"/>
              </a:rPr>
              <a:t>Copyright © </a:t>
            </a:r>
            <a:r>
              <a:rPr lang="en-US" dirty="0" smtClean="0">
                <a:solidFill>
                  <a:schemeClr val="bg1"/>
                </a:solidFill>
                <a:latin typeface="Arial"/>
                <a:cs typeface="Arial"/>
              </a:rPr>
              <a:t>2019 </a:t>
            </a:r>
            <a:r>
              <a:rPr lang="en-US" dirty="0" smtClean="0">
                <a:solidFill>
                  <a:schemeClr val="bg1"/>
                </a:solidFill>
                <a:latin typeface="Arial"/>
                <a:cs typeface="Arial"/>
              </a:rPr>
              <a:t>McGraw-Hill Education</a:t>
            </a:r>
            <a:r>
              <a:rPr lang="en-US" dirty="0" smtClean="0">
                <a:solidFill>
                  <a:schemeClr val="bg1"/>
                </a:solidFill>
                <a:latin typeface="Arial"/>
                <a:cs typeface="Arial"/>
              </a:rPr>
              <a:t>. </a:t>
            </a:r>
            <a:r>
              <a:rPr lang="en-US" dirty="0" smtClean="0">
                <a:solidFill>
                  <a:schemeClr val="bg1"/>
                </a:solidFill>
                <a:latin typeface="Arial"/>
                <a:cs typeface="Arial"/>
              </a:rPr>
              <a:t>All 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Not</a:t>
            </a:r>
            <a:r>
              <a:rPr lang="en-US" sz="3200" b="1" dirty="0"/>
              <a:t>-for-Profit Incorporation </a:t>
            </a:r>
            <a:r>
              <a:rPr lang="en-US" sz="3200" b="1" dirty="0" smtClean="0"/>
              <a:t>Laws</a:t>
            </a:r>
            <a:br>
              <a:rPr lang="en-US" sz="3200" b="1" dirty="0" smtClean="0"/>
            </a:br>
            <a:r>
              <a:rPr lang="en-US" altLang="en-US" sz="2400" b="1" dirty="0" smtClean="0"/>
              <a:t>(</a:t>
            </a:r>
            <a:r>
              <a:rPr lang="en-US" altLang="en-US" sz="2400" b="1" dirty="0"/>
              <a:t>2 of 2</a:t>
            </a:r>
            <a:r>
              <a:rPr lang="en-US" altLang="en-US" sz="2400" b="1" dirty="0" smtClean="0"/>
              <a:t>)</a:t>
            </a:r>
            <a:endParaRPr lang="en-US" sz="2400" b="1" dirty="0"/>
          </a:p>
        </p:txBody>
      </p:sp>
      <p:graphicFrame>
        <p:nvGraphicFramePr>
          <p:cNvPr id="3" name="Diagram 2"/>
          <p:cNvGraphicFramePr/>
          <p:nvPr>
            <p:extLst>
              <p:ext uri="{D42A27DB-BD31-4B8C-83A1-F6EECF244321}">
                <p14:modId xmlns:p14="http://schemas.microsoft.com/office/powerpoint/2010/main" val="133780198"/>
              </p:ext>
            </p:extLst>
          </p:nvPr>
        </p:nvGraphicFramePr>
        <p:xfrm>
          <a:off x="483939" y="1443322"/>
          <a:ext cx="7307885" cy="4318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561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State </a:t>
            </a:r>
            <a:r>
              <a:rPr lang="en-US" sz="3200" b="1" dirty="0"/>
              <a:t>and/or Local </a:t>
            </a:r>
            <a:r>
              <a:rPr lang="en-US" sz="3200" b="1" dirty="0" smtClean="0"/>
              <a:t>Regulations </a:t>
            </a:r>
            <a:r>
              <a:rPr lang="en-US" sz="3200" b="1" dirty="0"/>
              <a:t/>
            </a:r>
            <a:br>
              <a:rPr lang="en-US" sz="3200" b="1" dirty="0"/>
            </a:br>
            <a:r>
              <a:rPr lang="en-US" altLang="en-US" sz="2400" b="1" dirty="0"/>
              <a:t>(1 of 2</a:t>
            </a:r>
            <a:r>
              <a:rPr lang="en-US" altLang="en-US" sz="2400" b="1" dirty="0" smtClean="0"/>
              <a:t>)</a:t>
            </a:r>
            <a:endParaRPr lang="en-US" sz="2400" b="1" dirty="0"/>
          </a:p>
        </p:txBody>
      </p:sp>
      <p:sp>
        <p:nvSpPr>
          <p:cNvPr id="3" name="Content Placeholder 2"/>
          <p:cNvSpPr>
            <a:spLocks noGrp="1"/>
          </p:cNvSpPr>
          <p:nvPr>
            <p:ph idx="1"/>
          </p:nvPr>
        </p:nvSpPr>
        <p:spPr/>
        <p:txBody>
          <a:bodyPr/>
          <a:lstStyle/>
          <a:p>
            <a:r>
              <a:rPr lang="en-US" sz="2000" dirty="0"/>
              <a:t>Application to operate under an assumed </a:t>
            </a:r>
            <a:r>
              <a:rPr lang="en-US" sz="2000" dirty="0" smtClean="0"/>
              <a:t>name</a:t>
            </a:r>
            <a:endParaRPr lang="en-US" sz="2000" dirty="0"/>
          </a:p>
          <a:p>
            <a:r>
              <a:rPr lang="en-US" sz="2000" dirty="0"/>
              <a:t>Application to incorporate as a not-for-profit corporation or a limited liability </a:t>
            </a:r>
            <a:r>
              <a:rPr lang="en-US" sz="2000" dirty="0" smtClean="0"/>
              <a:t>company</a:t>
            </a:r>
            <a:endParaRPr lang="en-US" sz="2000" dirty="0"/>
          </a:p>
          <a:p>
            <a:r>
              <a:rPr lang="en-US" sz="2000" dirty="0"/>
              <a:t>Annual compliance </a:t>
            </a:r>
            <a:r>
              <a:rPr lang="en-US" sz="2000" dirty="0" smtClean="0"/>
              <a:t>reporting</a:t>
            </a:r>
            <a:endParaRPr lang="en-US" sz="2000" dirty="0"/>
          </a:p>
          <a:p>
            <a:r>
              <a:rPr lang="en-US" sz="2000" dirty="0"/>
              <a:t>Special licenses with particular state departments to operate a health care facility (public health), housing corporation (housing authority), residential care facility (social service), school (education), or to handle food.</a:t>
            </a:r>
          </a:p>
          <a:p>
            <a:r>
              <a:rPr lang="en-US" sz="2000" dirty="0"/>
              <a:t>Application for exemption from income, franchise, sales, use, real, and personal property </a:t>
            </a:r>
            <a:r>
              <a:rPr lang="en-US" sz="2000" dirty="0" smtClean="0"/>
              <a:t>taxes</a:t>
            </a:r>
            <a:endParaRPr lang="en-US" sz="2000" dirty="0"/>
          </a:p>
          <a:p>
            <a:r>
              <a:rPr lang="en-US" sz="2000" dirty="0"/>
              <a:t>Employer registration, including payroll tax returns, withholding of state taxes, and </a:t>
            </a:r>
            <a:r>
              <a:rPr lang="en-US" sz="2000" dirty="0" smtClean="0"/>
              <a:t>unemployment</a:t>
            </a:r>
            <a:endParaRPr lang="en-US" sz="2000" dirty="0"/>
          </a:p>
        </p:txBody>
      </p:sp>
    </p:spTree>
    <p:extLst>
      <p:ext uri="{BB962C8B-B14F-4D97-AF65-F5344CB8AC3E}">
        <p14:creationId xmlns:p14="http://schemas.microsoft.com/office/powerpoint/2010/main" val="2608960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State </a:t>
            </a:r>
            <a:r>
              <a:rPr lang="en-US" sz="3200" b="1" dirty="0"/>
              <a:t>and/or Local Regulations </a:t>
            </a:r>
            <a:br>
              <a:rPr lang="en-US" sz="3200" b="1" dirty="0"/>
            </a:br>
            <a:r>
              <a:rPr lang="en-US" altLang="en-US" sz="2400" b="1" dirty="0"/>
              <a:t>(2 of 2</a:t>
            </a:r>
            <a:r>
              <a:rPr lang="en-US" altLang="en-US" sz="2400" b="1" dirty="0" smtClean="0"/>
              <a:t>)</a:t>
            </a:r>
            <a:endParaRPr lang="en-US" sz="2400" b="1" dirty="0"/>
          </a:p>
        </p:txBody>
      </p:sp>
      <p:sp>
        <p:nvSpPr>
          <p:cNvPr id="3" name="Content Placeholder 2"/>
          <p:cNvSpPr>
            <a:spLocks noGrp="1"/>
          </p:cNvSpPr>
          <p:nvPr>
            <p:ph idx="1"/>
          </p:nvPr>
        </p:nvSpPr>
        <p:spPr/>
        <p:txBody>
          <a:bodyPr/>
          <a:lstStyle/>
          <a:p>
            <a:r>
              <a:rPr lang="en-US" sz="1900" dirty="0"/>
              <a:t>License to solicit charitable </a:t>
            </a:r>
            <a:r>
              <a:rPr lang="en-US" sz="1900" dirty="0" smtClean="0"/>
              <a:t>contributions</a:t>
            </a:r>
            <a:endParaRPr lang="en-US" sz="1900" dirty="0"/>
          </a:p>
          <a:p>
            <a:r>
              <a:rPr lang="en-US" sz="1900" dirty="0"/>
              <a:t>Registration of political lobbyists, lobbying agents, or lobbying </a:t>
            </a:r>
            <a:r>
              <a:rPr lang="en-US" sz="1900" dirty="0" smtClean="0"/>
              <a:t>activities</a:t>
            </a:r>
            <a:endParaRPr lang="en-US" sz="1900" dirty="0"/>
          </a:p>
          <a:p>
            <a:r>
              <a:rPr lang="en-US" sz="1900" dirty="0"/>
              <a:t>License for one-day beer, wine, and liquor </a:t>
            </a:r>
            <a:r>
              <a:rPr lang="en-US" sz="1900" dirty="0" smtClean="0"/>
              <a:t>sales</a:t>
            </a:r>
            <a:endParaRPr lang="en-US" sz="1900" dirty="0"/>
          </a:p>
          <a:p>
            <a:r>
              <a:rPr lang="en-US" sz="1900" dirty="0"/>
              <a:t>License to conduct charitable </a:t>
            </a:r>
            <a:r>
              <a:rPr lang="en-US" sz="1900" dirty="0" smtClean="0"/>
              <a:t>games</a:t>
            </a:r>
            <a:endParaRPr lang="en-US" sz="1900" dirty="0"/>
          </a:p>
          <a:p>
            <a:r>
              <a:rPr lang="en-US" sz="1900" dirty="0"/>
              <a:t>Policies on conflict of interest and self-dealing with </a:t>
            </a:r>
            <a:r>
              <a:rPr lang="en-US" sz="1900" dirty="0" smtClean="0"/>
              <a:t>directors</a:t>
            </a:r>
            <a:endParaRPr lang="en-US" sz="1900" dirty="0"/>
          </a:p>
          <a:p>
            <a:r>
              <a:rPr lang="en-US" sz="1900" dirty="0"/>
              <a:t>License to collect sales and use taxes as a </a:t>
            </a:r>
            <a:r>
              <a:rPr lang="en-US" sz="1900" dirty="0" smtClean="0"/>
              <a:t>vendor</a:t>
            </a:r>
            <a:endParaRPr lang="en-US" sz="1900" dirty="0"/>
          </a:p>
          <a:p>
            <a:r>
              <a:rPr lang="en-US" sz="1900" dirty="0"/>
              <a:t>Freedom of Information Act (FOIA) (if a substantial amount of funds are public</a:t>
            </a:r>
            <a:r>
              <a:rPr lang="en-US" sz="1900" dirty="0" smtClean="0"/>
              <a:t>)</a:t>
            </a:r>
            <a:endParaRPr lang="en-US" sz="1900" dirty="0"/>
          </a:p>
          <a:p>
            <a:r>
              <a:rPr lang="en-US" sz="1900" dirty="0"/>
              <a:t>Open Meetings Act (if governmental in nature</a:t>
            </a:r>
            <a:r>
              <a:rPr lang="en-US" sz="1900" dirty="0" smtClean="0"/>
              <a:t>)</a:t>
            </a:r>
            <a:endParaRPr lang="en-US" sz="1900" dirty="0"/>
          </a:p>
          <a:p>
            <a:r>
              <a:rPr lang="en-US" sz="1900" dirty="0"/>
              <a:t>Notice of plans to merge with another </a:t>
            </a:r>
            <a:r>
              <a:rPr lang="en-US" sz="1900" dirty="0" smtClean="0"/>
              <a:t>agency</a:t>
            </a:r>
            <a:endParaRPr lang="en-US" sz="1900" dirty="0"/>
          </a:p>
          <a:p>
            <a:r>
              <a:rPr lang="en-US" sz="1900" dirty="0"/>
              <a:t>Notice of plans to dissolve, including tax </a:t>
            </a:r>
            <a:r>
              <a:rPr lang="en-US" sz="1900" dirty="0" smtClean="0"/>
              <a:t>clearance</a:t>
            </a:r>
            <a:endParaRPr lang="en-US" sz="1900" dirty="0"/>
          </a:p>
        </p:txBody>
      </p:sp>
    </p:spTree>
    <p:extLst>
      <p:ext uri="{BB962C8B-B14F-4D97-AF65-F5344CB8AC3E}">
        <p14:creationId xmlns:p14="http://schemas.microsoft.com/office/powerpoint/2010/main" val="28209268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Possible Tax Exemptions</a:t>
            </a:r>
          </a:p>
        </p:txBody>
      </p:sp>
      <p:graphicFrame>
        <p:nvGraphicFramePr>
          <p:cNvPr id="3" name="Diagram 2"/>
          <p:cNvGraphicFramePr/>
          <p:nvPr>
            <p:extLst>
              <p:ext uri="{D42A27DB-BD31-4B8C-83A1-F6EECF244321}">
                <p14:modId xmlns:p14="http://schemas.microsoft.com/office/powerpoint/2010/main" val="3739603064"/>
              </p:ext>
            </p:extLst>
          </p:nvPr>
        </p:nvGraphicFramePr>
        <p:xfrm>
          <a:off x="466725" y="1438275"/>
          <a:ext cx="7248525" cy="430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6864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Federal Regulation</a:t>
            </a:r>
          </a:p>
        </p:txBody>
      </p:sp>
      <p:sp>
        <p:nvSpPr>
          <p:cNvPr id="3" name="Content Placeholder 2"/>
          <p:cNvSpPr>
            <a:spLocks noGrp="1"/>
          </p:cNvSpPr>
          <p:nvPr>
            <p:ph idx="1"/>
          </p:nvPr>
        </p:nvSpPr>
        <p:spPr/>
        <p:txBody>
          <a:bodyPr/>
          <a:lstStyle/>
          <a:p>
            <a:pPr>
              <a:spcBef>
                <a:spcPts val="1200"/>
              </a:spcBef>
            </a:pPr>
            <a:r>
              <a:rPr lang="en-US" sz="2400" dirty="0"/>
              <a:t>NFPs must follow general laws that govern businesses (such as fair labor standards, older workers’ benefits protection, equal employment opportunities acts, disabilities acts, civil rights laws, drug-free workplace laws, immigration laws, antidiscrimination and harassment laws, and veterans and whistleblowers’ protection), unless they are specifically exempted.</a:t>
            </a:r>
          </a:p>
          <a:p>
            <a:pPr>
              <a:spcBef>
                <a:spcPts val="1200"/>
              </a:spcBef>
            </a:pPr>
            <a:r>
              <a:rPr lang="en-US" sz="2400" dirty="0"/>
              <a:t>However, NFPs are also subject to federal laws and regulations that are unique to NFPs.</a:t>
            </a:r>
          </a:p>
        </p:txBody>
      </p:sp>
    </p:spTree>
    <p:extLst>
      <p:ext uri="{BB962C8B-B14F-4D97-AF65-F5344CB8AC3E}">
        <p14:creationId xmlns:p14="http://schemas.microsoft.com/office/powerpoint/2010/main" val="2178063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Tax-Exempt Status</a:t>
            </a:r>
            <a:br>
              <a:rPr lang="en-US" sz="3200" b="1" dirty="0" smtClean="0"/>
            </a:br>
            <a:r>
              <a:rPr lang="en-US" altLang="en-US" sz="2400" b="1" dirty="0" smtClean="0"/>
              <a:t>(1 of 3)</a:t>
            </a:r>
            <a:endParaRPr lang="en-US" sz="2400" b="1" dirty="0"/>
          </a:p>
        </p:txBody>
      </p:sp>
      <p:sp>
        <p:nvSpPr>
          <p:cNvPr id="5" name="Oval Callout 4"/>
          <p:cNvSpPr/>
          <p:nvPr/>
        </p:nvSpPr>
        <p:spPr>
          <a:xfrm>
            <a:off x="468630" y="1508760"/>
            <a:ext cx="7338060" cy="3829050"/>
          </a:xfrm>
          <a:prstGeom prst="wedgeEllipseCallout">
            <a:avLst>
              <a:gd name="adj1" fmla="val -20361"/>
              <a:gd name="adj2" fmla="val 60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buClrTx/>
              <a:buSzTx/>
            </a:pPr>
            <a:r>
              <a:rPr lang="en-US" sz="2000" kern="0" dirty="0">
                <a:solidFill>
                  <a:srgbClr val="000000"/>
                </a:solidFill>
              </a:rPr>
              <a:t>Although an organization may be granted tax-exempt status by a state, it must still apply to the IRS for tax exempt status, unless it is a religious organization, including churches, synagogues, temples, mosques, integrated auxiliaries of religious organizations, or any organization with normal gross receipts in a taxable year of less than $5,000.</a:t>
            </a:r>
          </a:p>
        </p:txBody>
      </p:sp>
    </p:spTree>
    <p:extLst>
      <p:ext uri="{BB962C8B-B14F-4D97-AF65-F5344CB8AC3E}">
        <p14:creationId xmlns:p14="http://schemas.microsoft.com/office/powerpoint/2010/main" val="27947644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Tax-Exempt Status</a:t>
            </a:r>
            <a:br>
              <a:rPr lang="en-US" sz="3200" b="1" dirty="0"/>
            </a:br>
            <a:r>
              <a:rPr lang="en-US" altLang="en-US" sz="2400" b="1" dirty="0"/>
              <a:t>(2 of 3</a:t>
            </a:r>
            <a:r>
              <a:rPr lang="en-US" altLang="en-US" sz="2400" b="1" dirty="0" smtClean="0"/>
              <a:t>)</a:t>
            </a:r>
            <a:endParaRPr lang="en-US" sz="2400" b="1" dirty="0"/>
          </a:p>
        </p:txBody>
      </p:sp>
      <p:sp>
        <p:nvSpPr>
          <p:cNvPr id="3" name="Content Placeholder 2"/>
          <p:cNvSpPr>
            <a:spLocks noGrp="1"/>
          </p:cNvSpPr>
          <p:nvPr>
            <p:ph idx="1"/>
          </p:nvPr>
        </p:nvSpPr>
        <p:spPr/>
        <p:txBody>
          <a:bodyPr/>
          <a:lstStyle/>
          <a:p>
            <a:pPr>
              <a:spcBef>
                <a:spcPts val="1200"/>
              </a:spcBef>
            </a:pPr>
            <a:r>
              <a:rPr lang="en-US" sz="2400" dirty="0"/>
              <a:t>The stated purpose of the NFP and the services it will perform determine the Internal Revenue Code (IRC) section under which the NFP requests exemption.</a:t>
            </a:r>
          </a:p>
          <a:p>
            <a:pPr>
              <a:spcBef>
                <a:spcPts val="1200"/>
              </a:spcBef>
            </a:pPr>
            <a:r>
              <a:rPr lang="en-US" sz="2400" dirty="0"/>
              <a:t>The </a:t>
            </a:r>
            <a:r>
              <a:rPr lang="en-US" sz="2400" b="1" dirty="0"/>
              <a:t>organizational test </a:t>
            </a:r>
            <a:r>
              <a:rPr lang="en-US" sz="2400" dirty="0"/>
              <a:t>for tax-exempt status is that the articles of incorporation must limit the organization’s purposes to those described in the classifications in IRC Sec. 501, cannot benefit private interests, and may not attempt to influence legislation as a substantial part of its activities.</a:t>
            </a:r>
          </a:p>
        </p:txBody>
      </p:sp>
    </p:spTree>
    <p:extLst>
      <p:ext uri="{BB962C8B-B14F-4D97-AF65-F5344CB8AC3E}">
        <p14:creationId xmlns:p14="http://schemas.microsoft.com/office/powerpoint/2010/main" val="21095357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Tax-Exempt Status</a:t>
            </a:r>
            <a:br>
              <a:rPr lang="en-US" sz="3200" b="1" dirty="0"/>
            </a:br>
            <a:r>
              <a:rPr lang="en-US" altLang="en-US" sz="2400" b="1" dirty="0"/>
              <a:t>(3 of 3</a:t>
            </a:r>
            <a:r>
              <a:rPr lang="en-US" altLang="en-US" sz="2400" b="1" dirty="0" smtClean="0"/>
              <a:t>)</a:t>
            </a:r>
            <a:endParaRPr lang="en-US" sz="2400" b="1" dirty="0"/>
          </a:p>
        </p:txBody>
      </p:sp>
      <p:graphicFrame>
        <p:nvGraphicFramePr>
          <p:cNvPr id="3" name="Diagram 2"/>
          <p:cNvGraphicFramePr/>
          <p:nvPr>
            <p:extLst>
              <p:ext uri="{D42A27DB-BD31-4B8C-83A1-F6EECF244321}">
                <p14:modId xmlns:p14="http://schemas.microsoft.com/office/powerpoint/2010/main" val="840568199"/>
              </p:ext>
            </p:extLst>
          </p:nvPr>
        </p:nvGraphicFramePr>
        <p:xfrm>
          <a:off x="441434" y="1489162"/>
          <a:ext cx="7292898" cy="4176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0944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Private Foundations and Public Charities</a:t>
            </a:r>
          </a:p>
        </p:txBody>
      </p:sp>
      <p:sp>
        <p:nvSpPr>
          <p:cNvPr id="3" name="Text Placeholder 2"/>
          <p:cNvSpPr>
            <a:spLocks noGrp="1"/>
          </p:cNvSpPr>
          <p:nvPr>
            <p:ph type="body" idx="1"/>
          </p:nvPr>
        </p:nvSpPr>
        <p:spPr/>
        <p:txBody>
          <a:bodyPr/>
          <a:lstStyle/>
          <a:p>
            <a:pPr algn="ctr"/>
            <a:r>
              <a:rPr lang="en-US" dirty="0"/>
              <a:t>Private Foundations	</a:t>
            </a:r>
          </a:p>
        </p:txBody>
      </p:sp>
      <p:sp>
        <p:nvSpPr>
          <p:cNvPr id="4" name="Content Placeholder 3"/>
          <p:cNvSpPr>
            <a:spLocks noGrp="1"/>
          </p:cNvSpPr>
          <p:nvPr>
            <p:ph sz="half" idx="2"/>
          </p:nvPr>
        </p:nvSpPr>
        <p:spPr/>
        <p:txBody>
          <a:bodyPr/>
          <a:lstStyle/>
          <a:p>
            <a:r>
              <a:rPr lang="en-US" dirty="0"/>
              <a:t>All 501(c)(3) organizations unless excluded</a:t>
            </a:r>
          </a:p>
          <a:p>
            <a:r>
              <a:rPr lang="en-US" dirty="0"/>
              <a:t>Support from small number of donors and investment income</a:t>
            </a:r>
          </a:p>
          <a:p>
            <a:r>
              <a:rPr lang="en-US" dirty="0"/>
              <a:t>Form 990-PF</a:t>
            </a:r>
          </a:p>
          <a:p>
            <a:r>
              <a:rPr lang="en-US" dirty="0"/>
              <a:t>Subject to excise taxes </a:t>
            </a:r>
          </a:p>
        </p:txBody>
      </p:sp>
      <p:sp>
        <p:nvSpPr>
          <p:cNvPr id="5" name="Text Placeholder 4"/>
          <p:cNvSpPr>
            <a:spLocks noGrp="1"/>
          </p:cNvSpPr>
          <p:nvPr>
            <p:ph type="body" sz="quarter" idx="3"/>
          </p:nvPr>
        </p:nvSpPr>
        <p:spPr/>
        <p:txBody>
          <a:bodyPr/>
          <a:lstStyle/>
          <a:p>
            <a:pPr algn="ctr"/>
            <a:r>
              <a:rPr lang="en-US" dirty="0"/>
              <a:t>Public Charities</a:t>
            </a:r>
          </a:p>
        </p:txBody>
      </p:sp>
      <p:sp>
        <p:nvSpPr>
          <p:cNvPr id="6" name="Content Placeholder 5"/>
          <p:cNvSpPr>
            <a:spLocks noGrp="1"/>
          </p:cNvSpPr>
          <p:nvPr>
            <p:ph sz="quarter" idx="4"/>
          </p:nvPr>
        </p:nvSpPr>
        <p:spPr/>
        <p:txBody>
          <a:bodyPr/>
          <a:lstStyle/>
          <a:p>
            <a:r>
              <a:rPr lang="en-US" dirty="0"/>
              <a:t>Must meet exclusion requirements</a:t>
            </a:r>
          </a:p>
          <a:p>
            <a:pPr lvl="1"/>
            <a:r>
              <a:rPr lang="en-US" dirty="0"/>
              <a:t>Public support test</a:t>
            </a:r>
          </a:p>
          <a:p>
            <a:pPr lvl="1"/>
            <a:r>
              <a:rPr lang="en-US" dirty="0"/>
              <a:t>Nature of mission</a:t>
            </a:r>
          </a:p>
          <a:p>
            <a:r>
              <a:rPr lang="en-US" dirty="0"/>
              <a:t>Form 990</a:t>
            </a:r>
          </a:p>
          <a:p>
            <a:r>
              <a:rPr lang="en-US" dirty="0"/>
              <a:t>Not subject to excise </a:t>
            </a:r>
            <a:r>
              <a:rPr lang="en-US" dirty="0" smtClean="0"/>
              <a:t>taxes</a:t>
            </a:r>
            <a:endParaRPr lang="en-US" dirty="0"/>
          </a:p>
        </p:txBody>
      </p:sp>
    </p:spTree>
    <p:extLst>
      <p:ext uri="{BB962C8B-B14F-4D97-AF65-F5344CB8AC3E}">
        <p14:creationId xmlns:p14="http://schemas.microsoft.com/office/powerpoint/2010/main" val="9625948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Lobbying and Political Activity</a:t>
            </a:r>
          </a:p>
        </p:txBody>
      </p:sp>
      <p:sp>
        <p:nvSpPr>
          <p:cNvPr id="3" name="Content Placeholder 2"/>
          <p:cNvSpPr>
            <a:spLocks noGrp="1"/>
          </p:cNvSpPr>
          <p:nvPr>
            <p:ph idx="1"/>
          </p:nvPr>
        </p:nvSpPr>
        <p:spPr/>
        <p:txBody>
          <a:bodyPr/>
          <a:lstStyle/>
          <a:p>
            <a:pPr>
              <a:spcBef>
                <a:spcPts val="1200"/>
              </a:spcBef>
            </a:pPr>
            <a:r>
              <a:rPr lang="en-US" sz="2400" dirty="0"/>
              <a:t>Some NFPs are organized specifically as political parties, campaign committees, or political action committees. </a:t>
            </a:r>
          </a:p>
          <a:p>
            <a:pPr>
              <a:spcBef>
                <a:spcPts val="1200"/>
              </a:spcBef>
            </a:pPr>
            <a:r>
              <a:rPr lang="en-US" sz="2400" dirty="0"/>
              <a:t>However, the majority of NFPs do not exist for political or lobbying purposes. To avoid sanctions, these NFPs need to be aware of what constitutes allowable and unallowable lobbying and political activity.</a:t>
            </a:r>
          </a:p>
        </p:txBody>
      </p:sp>
    </p:spTree>
    <p:extLst>
      <p:ext uri="{BB962C8B-B14F-4D97-AF65-F5344CB8AC3E}">
        <p14:creationId xmlns:p14="http://schemas.microsoft.com/office/powerpoint/2010/main" val="9168920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a:solidFill>
                  <a:schemeClr val="bg1"/>
                </a:solidFill>
                <a:latin typeface="+mj-lt"/>
              </a:rPr>
              <a:t>C</a:t>
            </a:r>
          </a:p>
          <a:p>
            <a:pPr algn="ctr"/>
            <a:r>
              <a:rPr lang="en-US" sz="3200" b="1" dirty="0">
                <a:solidFill>
                  <a:schemeClr val="bg1"/>
                </a:solidFill>
                <a:latin typeface="+mj-lt"/>
              </a:rPr>
              <a:t>H</a:t>
            </a:r>
          </a:p>
          <a:p>
            <a:pPr algn="ctr"/>
            <a:r>
              <a:rPr lang="en-US" sz="3200" b="1" dirty="0">
                <a:solidFill>
                  <a:schemeClr val="bg1"/>
                </a:solidFill>
                <a:latin typeface="+mj-lt"/>
              </a:rPr>
              <a:t>A</a:t>
            </a:r>
          </a:p>
          <a:p>
            <a:pPr algn="ctr"/>
            <a:r>
              <a:rPr lang="en-US" sz="3200" b="1" dirty="0">
                <a:solidFill>
                  <a:schemeClr val="bg1"/>
                </a:solidFill>
                <a:latin typeface="+mj-lt"/>
              </a:rPr>
              <a:t>P</a:t>
            </a:r>
          </a:p>
          <a:p>
            <a:pPr algn="ctr"/>
            <a:r>
              <a:rPr lang="en-US" sz="3200" b="1" dirty="0">
                <a:solidFill>
                  <a:schemeClr val="bg1"/>
                </a:solidFill>
                <a:latin typeface="+mj-lt"/>
              </a:rPr>
              <a:t>T</a:t>
            </a:r>
          </a:p>
          <a:p>
            <a:pPr algn="ctr"/>
            <a:r>
              <a:rPr lang="en-US" sz="3200" b="1" dirty="0">
                <a:solidFill>
                  <a:schemeClr val="bg1"/>
                </a:solidFill>
                <a:latin typeface="+mj-lt"/>
              </a:rPr>
              <a:t>E</a:t>
            </a:r>
          </a:p>
          <a:p>
            <a:pPr algn="ctr"/>
            <a:r>
              <a:rPr lang="en-US" sz="3200" b="1" dirty="0">
                <a:solidFill>
                  <a:schemeClr val="bg1"/>
                </a:solidFill>
                <a:latin typeface="+mj-lt"/>
              </a:rPr>
              <a:t>R</a:t>
            </a:r>
          </a:p>
          <a:p>
            <a:pPr algn="ctr"/>
            <a:endParaRPr lang="en-US" sz="3200" b="1" dirty="0">
              <a:solidFill>
                <a:schemeClr val="bg1"/>
              </a:solidFill>
              <a:latin typeface="+mj-lt"/>
            </a:endParaRPr>
          </a:p>
          <a:p>
            <a:pPr algn="ctr"/>
            <a:r>
              <a:rPr lang="en-US" sz="3200" b="1" dirty="0">
                <a:solidFill>
                  <a:schemeClr val="bg1"/>
                </a:solidFill>
                <a:latin typeface="+mj-lt"/>
              </a:rPr>
              <a:t>13</a:t>
            </a:r>
          </a:p>
        </p:txBody>
      </p:sp>
      <p:sp>
        <p:nvSpPr>
          <p:cNvPr id="2" name="Title 1"/>
          <p:cNvSpPr>
            <a:spLocks noGrp="1"/>
          </p:cNvSpPr>
          <p:nvPr>
            <p:ph type="title"/>
          </p:nvPr>
        </p:nvSpPr>
        <p:spPr>
          <a:xfrm>
            <a:off x="861204" y="2655497"/>
            <a:ext cx="5748454" cy="1124712"/>
          </a:xfrm>
        </p:spPr>
        <p:txBody>
          <a:bodyPr/>
          <a:lstStyle/>
          <a:p>
            <a:r>
              <a:rPr lang="en-US" altLang="en-US" sz="2800" dirty="0"/>
              <a:t>Not-for-Profit Organizations—Regulatory, Taxation, and Performance Issues </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Section 527 Political Organizations</a:t>
            </a:r>
          </a:p>
        </p:txBody>
      </p:sp>
      <p:graphicFrame>
        <p:nvGraphicFramePr>
          <p:cNvPr id="3" name="Diagram 2"/>
          <p:cNvGraphicFramePr/>
          <p:nvPr>
            <p:extLst>
              <p:ext uri="{D42A27DB-BD31-4B8C-83A1-F6EECF244321}">
                <p14:modId xmlns:p14="http://schemas.microsoft.com/office/powerpoint/2010/main" val="1039554839"/>
              </p:ext>
            </p:extLst>
          </p:nvPr>
        </p:nvGraphicFramePr>
        <p:xfrm>
          <a:off x="434899" y="1466385"/>
          <a:ext cx="7348652" cy="4265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8770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Charitable Entities and Political Activity</a:t>
            </a:r>
          </a:p>
        </p:txBody>
      </p:sp>
      <p:sp>
        <p:nvSpPr>
          <p:cNvPr id="3" name="Text Placeholder 2"/>
          <p:cNvSpPr>
            <a:spLocks noGrp="1"/>
          </p:cNvSpPr>
          <p:nvPr>
            <p:ph type="body" idx="1"/>
          </p:nvPr>
        </p:nvSpPr>
        <p:spPr>
          <a:xfrm>
            <a:off x="423026" y="1549824"/>
            <a:ext cx="3636169" cy="554460"/>
          </a:xfrm>
          <a:ln w="28575">
            <a:solidFill>
              <a:schemeClr val="tx1"/>
            </a:solidFill>
            <a:prstDash val="solid"/>
          </a:ln>
        </p:spPr>
        <p:txBody>
          <a:bodyPr/>
          <a:lstStyle/>
          <a:p>
            <a:pPr algn="ctr"/>
            <a:r>
              <a:rPr lang="en-US" sz="2400" dirty="0"/>
              <a:t>Not Permitted</a:t>
            </a:r>
          </a:p>
        </p:txBody>
      </p:sp>
      <p:sp>
        <p:nvSpPr>
          <p:cNvPr id="4" name="Content Placeholder 3"/>
          <p:cNvSpPr>
            <a:spLocks noGrp="1"/>
          </p:cNvSpPr>
          <p:nvPr>
            <p:ph sz="half" idx="2"/>
          </p:nvPr>
        </p:nvSpPr>
        <p:spPr>
          <a:xfrm>
            <a:off x="423026" y="2104284"/>
            <a:ext cx="3636169" cy="3424450"/>
          </a:xfrm>
          <a:ln w="28575">
            <a:solidFill>
              <a:schemeClr val="tx1"/>
            </a:solidFill>
          </a:ln>
        </p:spPr>
        <p:txBody>
          <a:bodyPr/>
          <a:lstStyle/>
          <a:p>
            <a:pPr>
              <a:buFont typeface="Arial" panose="020B0604020202020204" pitchFamily="34" charset="0"/>
              <a:buChar char="•"/>
            </a:pPr>
            <a:r>
              <a:rPr lang="en-US" sz="2400" dirty="0"/>
              <a:t>Participating in any political campaign on behalf of (or in opposition to) any candidate for public office</a:t>
            </a:r>
          </a:p>
        </p:txBody>
      </p:sp>
      <p:sp>
        <p:nvSpPr>
          <p:cNvPr id="5" name="Text Placeholder 4"/>
          <p:cNvSpPr>
            <a:spLocks noGrp="1"/>
          </p:cNvSpPr>
          <p:nvPr>
            <p:ph type="body" sz="quarter" idx="3"/>
          </p:nvPr>
        </p:nvSpPr>
        <p:spPr>
          <a:xfrm>
            <a:off x="4192069" y="1549824"/>
            <a:ext cx="3637598" cy="554460"/>
          </a:xfrm>
          <a:ln w="28575">
            <a:solidFill>
              <a:schemeClr val="tx1"/>
            </a:solidFill>
          </a:ln>
        </p:spPr>
        <p:txBody>
          <a:bodyPr/>
          <a:lstStyle/>
          <a:p>
            <a:pPr algn="ctr"/>
            <a:r>
              <a:rPr lang="en-US" sz="2400" dirty="0"/>
              <a:t>Limited</a:t>
            </a:r>
          </a:p>
        </p:txBody>
      </p:sp>
      <p:sp>
        <p:nvSpPr>
          <p:cNvPr id="6" name="Content Placeholder 5"/>
          <p:cNvSpPr>
            <a:spLocks noGrp="1"/>
          </p:cNvSpPr>
          <p:nvPr>
            <p:ph sz="quarter" idx="4"/>
          </p:nvPr>
        </p:nvSpPr>
        <p:spPr>
          <a:xfrm>
            <a:off x="4192069" y="2104284"/>
            <a:ext cx="3637598" cy="3424450"/>
          </a:xfrm>
          <a:ln w="28575">
            <a:solidFill>
              <a:schemeClr val="tx1"/>
            </a:solidFill>
          </a:ln>
        </p:spPr>
        <p:txBody>
          <a:bodyPr/>
          <a:lstStyle/>
          <a:p>
            <a:r>
              <a:rPr lang="en-US" sz="2400" dirty="0"/>
              <a:t>Political expenditures</a:t>
            </a:r>
          </a:p>
          <a:p>
            <a:r>
              <a:rPr lang="en-US" sz="2400" dirty="0"/>
              <a:t>Direct lobbying</a:t>
            </a:r>
          </a:p>
          <a:p>
            <a:r>
              <a:rPr lang="en-US" sz="2400" dirty="0"/>
              <a:t>Grass-roots lobbying</a:t>
            </a:r>
          </a:p>
        </p:txBody>
      </p:sp>
    </p:spTree>
    <p:extLst>
      <p:ext uri="{BB962C8B-B14F-4D97-AF65-F5344CB8AC3E}">
        <p14:creationId xmlns:p14="http://schemas.microsoft.com/office/powerpoint/2010/main" val="8233386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Annual Reporting (Form 990)</a:t>
            </a:r>
          </a:p>
        </p:txBody>
      </p:sp>
      <p:sp>
        <p:nvSpPr>
          <p:cNvPr id="3" name="Content Placeholder 2"/>
          <p:cNvSpPr>
            <a:spLocks noGrp="1"/>
          </p:cNvSpPr>
          <p:nvPr>
            <p:ph idx="1"/>
          </p:nvPr>
        </p:nvSpPr>
        <p:spPr/>
        <p:txBody>
          <a:bodyPr/>
          <a:lstStyle/>
          <a:p>
            <a:pPr>
              <a:spcBef>
                <a:spcPts val="1200"/>
              </a:spcBef>
            </a:pPr>
            <a:r>
              <a:rPr lang="en-US" sz="2200" dirty="0"/>
              <a:t>With the exception of religious organizations and governmental NFPs, tax exempt organizations must file Form 990 annually. </a:t>
            </a:r>
          </a:p>
          <a:p>
            <a:r>
              <a:rPr lang="en-US" sz="2200" dirty="0"/>
              <a:t>The form must be made publicly available for three years.</a:t>
            </a:r>
          </a:p>
          <a:p>
            <a:r>
              <a:rPr lang="en-US" sz="2200" dirty="0"/>
              <a:t>Tax-exempt entities with gross receipts normally $50,000 or less per year file Form 990-N.</a:t>
            </a:r>
          </a:p>
          <a:p>
            <a:r>
              <a:rPr lang="en-US" sz="2200" dirty="0"/>
              <a:t>Form 990-EZ will be filed by tax-exempt entities with annual gross receipts of between $50,000 and $200,000, and with less than $500,000 in total assets. </a:t>
            </a:r>
          </a:p>
        </p:txBody>
      </p:sp>
    </p:spTree>
    <p:extLst>
      <p:ext uri="{BB962C8B-B14F-4D97-AF65-F5344CB8AC3E}">
        <p14:creationId xmlns:p14="http://schemas.microsoft.com/office/powerpoint/2010/main" val="17232629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Unrelated Business Income (UBI</a:t>
            </a:r>
            <a:r>
              <a:rPr lang="en-US" sz="3200" b="1" dirty="0" smtClean="0"/>
              <a:t>)</a:t>
            </a:r>
            <a:br>
              <a:rPr lang="en-US" sz="3200" b="1" dirty="0" smtClean="0"/>
            </a:br>
            <a:r>
              <a:rPr lang="en-US" sz="2400" b="1" dirty="0" smtClean="0"/>
              <a:t>(</a:t>
            </a:r>
            <a:r>
              <a:rPr lang="en-US" sz="2400" b="1" dirty="0"/>
              <a:t>1 of 2)</a:t>
            </a:r>
          </a:p>
        </p:txBody>
      </p:sp>
      <p:sp>
        <p:nvSpPr>
          <p:cNvPr id="3" name="Content Placeholder 2"/>
          <p:cNvSpPr>
            <a:spLocks noGrp="1"/>
          </p:cNvSpPr>
          <p:nvPr>
            <p:ph idx="1"/>
          </p:nvPr>
        </p:nvSpPr>
        <p:spPr/>
        <p:txBody>
          <a:bodyPr/>
          <a:lstStyle/>
          <a:p>
            <a:pPr>
              <a:spcBef>
                <a:spcPts val="1200"/>
              </a:spcBef>
            </a:pPr>
            <a:r>
              <a:rPr lang="en-US" sz="2400" dirty="0"/>
              <a:t>To inhibit unfair competition between NFP organizations and small businesses, NFP organizations may be assessed a tax on unrelated business income. </a:t>
            </a:r>
          </a:p>
          <a:p>
            <a:pPr>
              <a:spcBef>
                <a:spcPts val="1200"/>
              </a:spcBef>
            </a:pPr>
            <a:r>
              <a:rPr lang="en-US" sz="2400" dirty="0"/>
              <a:t>Unrelated business income is defined as gross income from an unrelated trade or business engaged in on a </a:t>
            </a:r>
            <a:r>
              <a:rPr lang="en-US" sz="2400" i="1" dirty="0"/>
              <a:t>regular </a:t>
            </a:r>
            <a:r>
              <a:rPr lang="en-US" sz="2400" dirty="0"/>
              <a:t>basis minus directly connected expenses, certain net operating losses, and qualified charitable contributions.</a:t>
            </a:r>
          </a:p>
        </p:txBody>
      </p:sp>
    </p:spTree>
    <p:extLst>
      <p:ext uri="{BB962C8B-B14F-4D97-AF65-F5344CB8AC3E}">
        <p14:creationId xmlns:p14="http://schemas.microsoft.com/office/powerpoint/2010/main" val="25389714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Unrelated Business Income (UBI)</a:t>
            </a:r>
            <a:br>
              <a:rPr lang="en-US" sz="3200" b="1" dirty="0"/>
            </a:br>
            <a:r>
              <a:rPr lang="en-US" sz="2400" b="1" dirty="0"/>
              <a:t>(2 of 2)</a:t>
            </a:r>
          </a:p>
        </p:txBody>
      </p:sp>
      <p:sp>
        <p:nvSpPr>
          <p:cNvPr id="3" name="Content Placeholder 2"/>
          <p:cNvSpPr>
            <a:spLocks noGrp="1"/>
          </p:cNvSpPr>
          <p:nvPr>
            <p:ph idx="1"/>
          </p:nvPr>
        </p:nvSpPr>
        <p:spPr/>
        <p:txBody>
          <a:bodyPr/>
          <a:lstStyle/>
          <a:p>
            <a:pPr>
              <a:spcBef>
                <a:spcPts val="1200"/>
              </a:spcBef>
            </a:pPr>
            <a:r>
              <a:rPr lang="en-US" sz="2400" dirty="0"/>
              <a:t>Unless activities make an important contribution to the accomplishment of the organization’s exempt purpose, they will be considered unrelated.</a:t>
            </a:r>
          </a:p>
          <a:p>
            <a:pPr>
              <a:spcBef>
                <a:spcPts val="1200"/>
              </a:spcBef>
            </a:pPr>
            <a:r>
              <a:rPr lang="en-US" sz="2400" dirty="0"/>
              <a:t>Income passed from a feeder organization to a NFP in the form of interest, rents, royalties, and annuities is considered UBI.</a:t>
            </a:r>
          </a:p>
          <a:p>
            <a:pPr>
              <a:spcBef>
                <a:spcPts val="1200"/>
              </a:spcBef>
            </a:pPr>
            <a:r>
              <a:rPr lang="en-US" sz="2400" dirty="0"/>
              <a:t>Income from an asset that is mortgaged or debt-financed income (e.g., rental of real estate on which the NFP holds a mortgage) is UBI.</a:t>
            </a:r>
            <a:endParaRPr lang="en-US" sz="2200" dirty="0"/>
          </a:p>
        </p:txBody>
      </p:sp>
    </p:spTree>
    <p:extLst>
      <p:ext uri="{BB962C8B-B14F-4D97-AF65-F5344CB8AC3E}">
        <p14:creationId xmlns:p14="http://schemas.microsoft.com/office/powerpoint/2010/main" val="23150364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Excessive Benefits to Officers</a:t>
            </a:r>
          </a:p>
        </p:txBody>
      </p:sp>
      <p:graphicFrame>
        <p:nvGraphicFramePr>
          <p:cNvPr id="5" name="Diagram 4"/>
          <p:cNvGraphicFramePr/>
          <p:nvPr>
            <p:extLst>
              <p:ext uri="{D42A27DB-BD31-4B8C-83A1-F6EECF244321}">
                <p14:modId xmlns:p14="http://schemas.microsoft.com/office/powerpoint/2010/main" val="4117296674"/>
              </p:ext>
            </p:extLst>
          </p:nvPr>
        </p:nvGraphicFramePr>
        <p:xfrm>
          <a:off x="431800" y="1422400"/>
          <a:ext cx="73406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6862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Dissolution and Reorganization</a:t>
            </a:r>
          </a:p>
        </p:txBody>
      </p:sp>
      <p:graphicFrame>
        <p:nvGraphicFramePr>
          <p:cNvPr id="3" name="Diagram 2"/>
          <p:cNvGraphicFramePr/>
          <p:nvPr>
            <p:extLst>
              <p:ext uri="{D42A27DB-BD31-4B8C-83A1-F6EECF244321}">
                <p14:modId xmlns:p14="http://schemas.microsoft.com/office/powerpoint/2010/main" val="336500089"/>
              </p:ext>
            </p:extLst>
          </p:nvPr>
        </p:nvGraphicFramePr>
        <p:xfrm>
          <a:off x="981432" y="1485900"/>
          <a:ext cx="6333768" cy="4264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1238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Governance</a:t>
            </a:r>
          </a:p>
        </p:txBody>
      </p:sp>
      <p:graphicFrame>
        <p:nvGraphicFramePr>
          <p:cNvPr id="3" name="Diagram 2"/>
          <p:cNvGraphicFramePr/>
          <p:nvPr>
            <p:extLst>
              <p:ext uri="{D42A27DB-BD31-4B8C-83A1-F6EECF244321}">
                <p14:modId xmlns:p14="http://schemas.microsoft.com/office/powerpoint/2010/main" val="1314297022"/>
              </p:ext>
            </p:extLst>
          </p:nvPr>
        </p:nvGraphicFramePr>
        <p:xfrm>
          <a:off x="457200" y="1447800"/>
          <a:ext cx="73152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1729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Important Documents</a:t>
            </a:r>
          </a:p>
        </p:txBody>
      </p:sp>
      <p:sp>
        <p:nvSpPr>
          <p:cNvPr id="3" name="Content Placeholder 2"/>
          <p:cNvSpPr>
            <a:spLocks noGrp="1"/>
          </p:cNvSpPr>
          <p:nvPr>
            <p:ph idx="1"/>
          </p:nvPr>
        </p:nvSpPr>
        <p:spPr/>
        <p:txBody>
          <a:bodyPr/>
          <a:lstStyle/>
          <a:p>
            <a:pPr>
              <a:spcBef>
                <a:spcPts val="1200"/>
              </a:spcBef>
            </a:pPr>
            <a:r>
              <a:rPr lang="en-US" sz="2400" dirty="0"/>
              <a:t>The articles of incorporation, which have an external focus and describe the purpose of the organization without being too </a:t>
            </a:r>
            <a:r>
              <a:rPr lang="en-US" sz="2400" dirty="0" smtClean="0"/>
              <a:t>restrictive</a:t>
            </a:r>
            <a:endParaRPr lang="en-US" sz="2400" dirty="0"/>
          </a:p>
          <a:p>
            <a:pPr>
              <a:spcBef>
                <a:spcPts val="1200"/>
              </a:spcBef>
            </a:pPr>
            <a:r>
              <a:rPr lang="en-US" sz="2400" dirty="0"/>
              <a:t>The by-laws, which have an internal focus and describe the functional rules of the </a:t>
            </a:r>
            <a:r>
              <a:rPr lang="en-US" sz="2400" dirty="0" smtClean="0"/>
              <a:t>organization</a:t>
            </a:r>
            <a:endParaRPr lang="en-US" sz="2400" dirty="0"/>
          </a:p>
          <a:p>
            <a:pPr>
              <a:spcBef>
                <a:spcPts val="1200"/>
              </a:spcBef>
            </a:pPr>
            <a:r>
              <a:rPr lang="en-US" sz="2400" dirty="0"/>
              <a:t>Minutes of board </a:t>
            </a:r>
            <a:r>
              <a:rPr lang="en-US" sz="2400" dirty="0" smtClean="0"/>
              <a:t>meetings</a:t>
            </a:r>
            <a:endParaRPr lang="en-US" sz="2400" dirty="0"/>
          </a:p>
          <a:p>
            <a:pPr>
              <a:spcBef>
                <a:spcPts val="1200"/>
              </a:spcBef>
            </a:pPr>
            <a:r>
              <a:rPr lang="en-US" sz="2400" dirty="0"/>
              <a:t>Written </a:t>
            </a:r>
            <a:r>
              <a:rPr lang="en-US" sz="2400" dirty="0" smtClean="0"/>
              <a:t>policies</a:t>
            </a:r>
            <a:endParaRPr lang="en-US" sz="2400" dirty="0"/>
          </a:p>
        </p:txBody>
      </p:sp>
    </p:spTree>
    <p:extLst>
      <p:ext uri="{BB962C8B-B14F-4D97-AF65-F5344CB8AC3E}">
        <p14:creationId xmlns:p14="http://schemas.microsoft.com/office/powerpoint/2010/main" val="9887688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Not-for-Profit Organization Forms</a:t>
            </a:r>
          </a:p>
        </p:txBody>
      </p:sp>
      <p:graphicFrame>
        <p:nvGraphicFramePr>
          <p:cNvPr id="3" name="Diagram 2"/>
          <p:cNvGraphicFramePr/>
          <p:nvPr>
            <p:extLst>
              <p:ext uri="{D42A27DB-BD31-4B8C-83A1-F6EECF244321}">
                <p14:modId xmlns:p14="http://schemas.microsoft.com/office/powerpoint/2010/main" val="2804002975"/>
              </p:ext>
            </p:extLst>
          </p:nvPr>
        </p:nvGraphicFramePr>
        <p:xfrm>
          <a:off x="495300" y="1473200"/>
          <a:ext cx="722630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0765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dirty="0"/>
              <a:t>Learning Objectives</a:t>
            </a:r>
            <a:br>
              <a:rPr lang="en-US" altLang="en-US" dirty="0"/>
            </a:br>
            <a:r>
              <a:rPr lang="en-US" altLang="en-US" sz="2400" dirty="0"/>
              <a:t>(1 of 3</a:t>
            </a:r>
            <a:r>
              <a:rPr lang="en-US" altLang="en-US" sz="2400" dirty="0" smtClean="0"/>
              <a:t>)</a:t>
            </a:r>
            <a:endParaRPr lang="en-US" sz="2400" dirty="0"/>
          </a:p>
        </p:txBody>
      </p:sp>
      <p:sp>
        <p:nvSpPr>
          <p:cNvPr id="4" name="Content Placeholder 3"/>
          <p:cNvSpPr>
            <a:spLocks noGrp="1"/>
          </p:cNvSpPr>
          <p:nvPr>
            <p:ph idx="1"/>
          </p:nvPr>
        </p:nvSpPr>
        <p:spPr/>
        <p:txBody>
          <a:bodyPr/>
          <a:lstStyle/>
          <a:p>
            <a:pPr marL="912813" indent="-912813">
              <a:buNone/>
            </a:pPr>
            <a:r>
              <a:rPr lang="en-US" sz="2400" dirty="0"/>
              <a:t>13-1	Distinguish not-for-profit organizations (NFPs) </a:t>
            </a:r>
            <a:r>
              <a:rPr lang="en-US" sz="2400" dirty="0" smtClean="0"/>
              <a:t>from </a:t>
            </a:r>
            <a:r>
              <a:rPr lang="en-US" sz="2400" dirty="0"/>
              <a:t>entities in the governmental and </a:t>
            </a:r>
            <a:r>
              <a:rPr lang="en-US" sz="2400" dirty="0" smtClean="0"/>
              <a:t>commercial </a:t>
            </a:r>
            <a:r>
              <a:rPr lang="en-US" sz="2400" dirty="0"/>
              <a:t>sectors of the U.S. economy.</a:t>
            </a:r>
          </a:p>
          <a:p>
            <a:pPr marL="912813" indent="-912813">
              <a:buNone/>
            </a:pPr>
            <a:r>
              <a:rPr lang="en-US" sz="2400" dirty="0"/>
              <a:t>13-2	Describe how and why states regulate NFPs </a:t>
            </a:r>
            <a:r>
              <a:rPr lang="en-US" sz="2400" dirty="0" smtClean="0"/>
              <a:t>and </a:t>
            </a:r>
            <a:r>
              <a:rPr lang="en-US" sz="2400" dirty="0"/>
              <a:t>describe the following: </a:t>
            </a:r>
          </a:p>
          <a:p>
            <a:pPr marL="912813" indent="460375">
              <a:buNone/>
            </a:pPr>
            <a:r>
              <a:rPr lang="en-US" sz="2000" dirty="0" smtClean="0">
                <a:latin typeface="Arial" panose="020B0604020202020204" pitchFamily="34" charset="0"/>
              </a:rPr>
              <a:t>Not</a:t>
            </a:r>
            <a:r>
              <a:rPr lang="en-US" sz="2000" dirty="0">
                <a:latin typeface="Arial" panose="020B0604020202020204" pitchFamily="34" charset="0"/>
              </a:rPr>
              <a:t>-for-profit incorporation </a:t>
            </a:r>
            <a:r>
              <a:rPr lang="en-US" sz="2000" dirty="0" smtClean="0">
                <a:latin typeface="Arial" panose="020B0604020202020204" pitchFamily="34" charset="0"/>
              </a:rPr>
              <a:t>laws. </a:t>
            </a:r>
          </a:p>
          <a:p>
            <a:pPr marL="912813" indent="460375">
              <a:buNone/>
            </a:pPr>
            <a:r>
              <a:rPr lang="en-US" sz="2000" dirty="0" smtClean="0">
                <a:latin typeface="Arial" panose="020B0604020202020204" pitchFamily="34" charset="0"/>
              </a:rPr>
              <a:t>Registration, licenses, and tax exemption.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Board of Directors</a:t>
            </a:r>
          </a:p>
        </p:txBody>
      </p:sp>
      <p:graphicFrame>
        <p:nvGraphicFramePr>
          <p:cNvPr id="4" name="Diagram 3"/>
          <p:cNvGraphicFramePr/>
          <p:nvPr>
            <p:extLst>
              <p:ext uri="{D42A27DB-BD31-4B8C-83A1-F6EECF244321}">
                <p14:modId xmlns:p14="http://schemas.microsoft.com/office/powerpoint/2010/main" val="67105915"/>
              </p:ext>
            </p:extLst>
          </p:nvPr>
        </p:nvGraphicFramePr>
        <p:xfrm>
          <a:off x="444500" y="1231900"/>
          <a:ext cx="73787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1610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Benchmarking and Performance Measures</a:t>
            </a:r>
          </a:p>
        </p:txBody>
      </p:sp>
      <p:sp>
        <p:nvSpPr>
          <p:cNvPr id="3" name="Rectangle 2"/>
          <p:cNvSpPr/>
          <p:nvPr/>
        </p:nvSpPr>
        <p:spPr>
          <a:xfrm>
            <a:off x="1981200" y="2301405"/>
            <a:ext cx="4508500" cy="2308324"/>
          </a:xfrm>
          <a:prstGeom prst="rect">
            <a:avLst/>
          </a:prstGeom>
        </p:spPr>
        <p:txBody>
          <a:bodyPr wrap="square">
            <a:spAutoFit/>
          </a:bodyPr>
          <a:lstStyle/>
          <a:p>
            <a:pPr algn="ctr"/>
            <a:r>
              <a:rPr lang="en-US" dirty="0">
                <a:latin typeface="+mn-lt"/>
              </a:rPr>
              <a:t>Financial and operational results are compared to specified performance targets as well as benchmarked to comparable organizations in the industry.</a:t>
            </a:r>
          </a:p>
        </p:txBody>
      </p:sp>
      <p:sp>
        <p:nvSpPr>
          <p:cNvPr id="4" name="TextBox 3"/>
          <p:cNvSpPr txBox="1"/>
          <p:nvPr/>
        </p:nvSpPr>
        <p:spPr>
          <a:xfrm>
            <a:off x="609600" y="1633963"/>
            <a:ext cx="1781504" cy="400110"/>
          </a:xfrm>
          <a:prstGeom prst="rect">
            <a:avLst/>
          </a:prstGeom>
          <a:noFill/>
        </p:spPr>
        <p:txBody>
          <a:bodyPr wrap="square" rtlCol="0">
            <a:spAutoFit/>
          </a:bodyPr>
          <a:lstStyle/>
          <a:p>
            <a:r>
              <a:rPr lang="en-US" sz="2000" dirty="0">
                <a:solidFill>
                  <a:srgbClr val="002060"/>
                </a:solidFill>
                <a:latin typeface="Georgia" panose="02040502050405020303" pitchFamily="18" charset="0"/>
                <a:cs typeface="David" panose="020E0502060401010101" pitchFamily="34" charset="-79"/>
              </a:rPr>
              <a:t>G</a:t>
            </a:r>
            <a:r>
              <a:rPr lang="en-US" sz="1600" dirty="0">
                <a:solidFill>
                  <a:srgbClr val="002060"/>
                </a:solidFill>
                <a:latin typeface="Georgia" panose="02040502050405020303" pitchFamily="18" charset="0"/>
                <a:cs typeface="David" panose="020E0502060401010101" pitchFamily="34" charset="-79"/>
              </a:rPr>
              <a:t>UIDE</a:t>
            </a:r>
            <a:r>
              <a:rPr lang="en-US" sz="2000" dirty="0">
                <a:solidFill>
                  <a:srgbClr val="002060"/>
                </a:solidFill>
                <a:latin typeface="Georgia" panose="02040502050405020303" pitchFamily="18" charset="0"/>
                <a:cs typeface="David" panose="020E0502060401010101" pitchFamily="34" charset="-79"/>
              </a:rPr>
              <a:t>S</a:t>
            </a:r>
            <a:r>
              <a:rPr lang="en-US" sz="1600" dirty="0">
                <a:solidFill>
                  <a:srgbClr val="002060"/>
                </a:solidFill>
                <a:latin typeface="Georgia" panose="02040502050405020303" pitchFamily="18" charset="0"/>
                <a:cs typeface="David" panose="020E0502060401010101" pitchFamily="34" charset="-79"/>
              </a:rPr>
              <a:t>TAR</a:t>
            </a:r>
          </a:p>
        </p:txBody>
      </p:sp>
      <p:sp>
        <p:nvSpPr>
          <p:cNvPr id="5" name="TextBox 4"/>
          <p:cNvSpPr txBox="1"/>
          <p:nvPr/>
        </p:nvSpPr>
        <p:spPr>
          <a:xfrm>
            <a:off x="804042" y="3270901"/>
            <a:ext cx="867104" cy="369332"/>
          </a:xfrm>
          <a:prstGeom prst="rect">
            <a:avLst/>
          </a:prstGeom>
          <a:noFill/>
        </p:spPr>
        <p:txBody>
          <a:bodyPr wrap="square" rtlCol="0">
            <a:spAutoFit/>
          </a:bodyPr>
          <a:lstStyle/>
          <a:p>
            <a:r>
              <a:rPr lang="en-US" sz="1800" dirty="0">
                <a:solidFill>
                  <a:srgbClr val="002060"/>
                </a:solidFill>
                <a:latin typeface="Arial Rounded MT Bold" panose="020F0704030504030204" pitchFamily="34" charset="0"/>
              </a:rPr>
              <a:t>BBB</a:t>
            </a:r>
          </a:p>
        </p:txBody>
      </p:sp>
      <p:sp>
        <p:nvSpPr>
          <p:cNvPr id="7" name="TextBox 6"/>
          <p:cNvSpPr txBox="1"/>
          <p:nvPr/>
        </p:nvSpPr>
        <p:spPr>
          <a:xfrm>
            <a:off x="1292774" y="4631692"/>
            <a:ext cx="1781504" cy="769441"/>
          </a:xfrm>
          <a:prstGeom prst="rect">
            <a:avLst/>
          </a:prstGeom>
          <a:noFill/>
        </p:spPr>
        <p:txBody>
          <a:bodyPr wrap="square" rtlCol="0">
            <a:spAutoFit/>
          </a:bodyPr>
          <a:lstStyle/>
          <a:p>
            <a:r>
              <a:rPr lang="en-US" sz="1600" b="1" dirty="0">
                <a:solidFill>
                  <a:srgbClr val="002060"/>
                </a:solidFill>
                <a:latin typeface="Tahoma" panose="020B0604030504040204" pitchFamily="34" charset="0"/>
                <a:ea typeface="Tahoma" panose="020B0604030504040204" pitchFamily="34" charset="0"/>
                <a:cs typeface="Tahoma" panose="020B0604030504040204" pitchFamily="34" charset="0"/>
              </a:rPr>
              <a:t>CHARITY</a:t>
            </a:r>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WATCH</a:t>
            </a:r>
          </a:p>
        </p:txBody>
      </p:sp>
      <p:sp>
        <p:nvSpPr>
          <p:cNvPr id="8" name="TextBox 7"/>
          <p:cNvSpPr txBox="1"/>
          <p:nvPr/>
        </p:nvSpPr>
        <p:spPr>
          <a:xfrm>
            <a:off x="6014544" y="4461249"/>
            <a:ext cx="1939159" cy="769441"/>
          </a:xfrm>
          <a:prstGeom prst="rect">
            <a:avLst/>
          </a:prstGeom>
          <a:noFill/>
        </p:spPr>
        <p:txBody>
          <a:bodyPr wrap="square" rtlCol="0">
            <a:spAutoFit/>
          </a:bodyPr>
          <a:lstStyle/>
          <a:p>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Urban</a:t>
            </a:r>
          </a:p>
          <a:p>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Institute</a:t>
            </a:r>
          </a:p>
        </p:txBody>
      </p:sp>
      <p:sp>
        <p:nvSpPr>
          <p:cNvPr id="9" name="TextBox 8"/>
          <p:cNvSpPr txBox="1"/>
          <p:nvPr/>
        </p:nvSpPr>
        <p:spPr>
          <a:xfrm>
            <a:off x="5959365" y="1480075"/>
            <a:ext cx="2049518" cy="707886"/>
          </a:xfrm>
          <a:prstGeom prst="rect">
            <a:avLst/>
          </a:prstGeom>
          <a:noFill/>
        </p:spPr>
        <p:txBody>
          <a:bodyPr wrap="square" rtlCol="0">
            <a:spAutoFit/>
          </a:bodyPr>
          <a:lstStyle/>
          <a:p>
            <a:pPr algn="ctr">
              <a:spcBef>
                <a:spcPts val="0"/>
              </a:spcBef>
            </a:pPr>
            <a:r>
              <a:rPr lang="en-US" sz="2000" b="1" dirty="0">
                <a:solidFill>
                  <a:srgbClr val="002060"/>
                </a:solidFill>
                <a:latin typeface="Calibri" panose="020F0502020204030204" pitchFamily="34" charset="0"/>
              </a:rPr>
              <a:t>INDEPENDENT </a:t>
            </a:r>
          </a:p>
          <a:p>
            <a:pPr algn="ctr">
              <a:spcBef>
                <a:spcPts val="0"/>
              </a:spcBef>
            </a:pPr>
            <a:r>
              <a:rPr lang="en-US" sz="2000" b="1" dirty="0">
                <a:solidFill>
                  <a:srgbClr val="002060"/>
                </a:solidFill>
                <a:latin typeface="Calibri" panose="020F0502020204030204" pitchFamily="34" charset="0"/>
              </a:rPr>
              <a:t>SECTOR</a:t>
            </a:r>
          </a:p>
        </p:txBody>
      </p:sp>
      <p:sp>
        <p:nvSpPr>
          <p:cNvPr id="10" name="TextBox 9">
            <a:extLst>
              <a:ext uri="{FF2B5EF4-FFF2-40B4-BE49-F238E27FC236}">
                <a16:creationId xmlns:a16="http://schemas.microsoft.com/office/drawing/2014/main" xmlns="" id="{25141AF6-7661-4D1D-AEEE-EA1B3752B83B}"/>
              </a:ext>
            </a:extLst>
          </p:cNvPr>
          <p:cNvSpPr txBox="1"/>
          <p:nvPr/>
        </p:nvSpPr>
        <p:spPr>
          <a:xfrm>
            <a:off x="6267408" y="2783219"/>
            <a:ext cx="2049518" cy="707886"/>
          </a:xfrm>
          <a:prstGeom prst="rect">
            <a:avLst/>
          </a:prstGeom>
          <a:noFill/>
        </p:spPr>
        <p:txBody>
          <a:bodyPr wrap="square" rtlCol="0">
            <a:spAutoFit/>
          </a:bodyPr>
          <a:lstStyle/>
          <a:p>
            <a:pPr algn="ctr">
              <a:spcBef>
                <a:spcPts val="0"/>
              </a:spcBef>
            </a:pPr>
            <a:r>
              <a:rPr lang="en-US" sz="2000" b="1" dirty="0">
                <a:solidFill>
                  <a:srgbClr val="002060"/>
                </a:solidFill>
                <a:latin typeface="Calibri" panose="020F0502020204030204" pitchFamily="34" charset="0"/>
              </a:rPr>
              <a:t>Charity </a:t>
            </a:r>
          </a:p>
          <a:p>
            <a:pPr algn="ctr">
              <a:spcBef>
                <a:spcPts val="0"/>
              </a:spcBef>
            </a:pPr>
            <a:r>
              <a:rPr lang="en-US" sz="2000" b="1" dirty="0">
                <a:solidFill>
                  <a:srgbClr val="002060"/>
                </a:solidFill>
                <a:latin typeface="Calibri" panose="020F0502020204030204" pitchFamily="34" charset="0"/>
              </a:rPr>
              <a:t>Navigator</a:t>
            </a:r>
          </a:p>
        </p:txBody>
      </p:sp>
    </p:spTree>
    <p:extLst>
      <p:ext uri="{BB962C8B-B14F-4D97-AF65-F5344CB8AC3E}">
        <p14:creationId xmlns:p14="http://schemas.microsoft.com/office/powerpoint/2010/main" val="14033109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Performance Measures </a:t>
            </a:r>
            <a:br>
              <a:rPr lang="en-US" sz="3200" b="1" dirty="0"/>
            </a:br>
            <a:r>
              <a:rPr lang="en-US" sz="2400" b="1" dirty="0"/>
              <a:t>(1 of 2)</a:t>
            </a:r>
          </a:p>
        </p:txBody>
      </p:sp>
      <p:graphicFrame>
        <p:nvGraphicFramePr>
          <p:cNvPr id="4" name="Table 3"/>
          <p:cNvGraphicFramePr>
            <a:graphicFrameLocks noGrp="1"/>
          </p:cNvGraphicFramePr>
          <p:nvPr>
            <p:extLst>
              <p:ext uri="{D42A27DB-BD31-4B8C-83A1-F6EECF244321}">
                <p14:modId xmlns:p14="http://schemas.microsoft.com/office/powerpoint/2010/main" val="1999201044"/>
              </p:ext>
            </p:extLst>
          </p:nvPr>
        </p:nvGraphicFramePr>
        <p:xfrm>
          <a:off x="458354" y="1594218"/>
          <a:ext cx="7556500" cy="378968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 val="20000"/>
                    </a:ext>
                  </a:extLst>
                </a:gridCol>
                <a:gridCol w="5842000">
                  <a:extLst>
                    <a:ext uri="{9D8B030D-6E8A-4147-A177-3AD203B41FA5}">
                      <a16:colId xmlns:a16="http://schemas.microsoft.com/office/drawing/2014/main" xmlns="" val="20001"/>
                    </a:ext>
                  </a:extLst>
                </a:gridCol>
              </a:tblGrid>
              <a:tr h="370840">
                <a:tc>
                  <a:txBody>
                    <a:bodyPr/>
                    <a:lstStyle/>
                    <a:p>
                      <a:r>
                        <a:rPr lang="en-US" dirty="0"/>
                        <a:t>Type of Ratio</a:t>
                      </a:r>
                    </a:p>
                  </a:txBody>
                  <a:tcPr>
                    <a:solidFill>
                      <a:schemeClr val="accent2"/>
                    </a:solidFill>
                  </a:tcPr>
                </a:tc>
                <a:tc>
                  <a:txBody>
                    <a:bodyPr/>
                    <a:lstStyle/>
                    <a:p>
                      <a:r>
                        <a:rPr lang="en-US" dirty="0"/>
                        <a:t>Indicator</a:t>
                      </a:r>
                    </a:p>
                  </a:txBody>
                  <a:tcPr>
                    <a:solidFill>
                      <a:schemeClr val="accent2"/>
                    </a:solidFill>
                  </a:tcPr>
                </a:tc>
                <a:extLst>
                  <a:ext uri="{0D108BD9-81ED-4DB2-BD59-A6C34878D82A}">
                    <a16:rowId xmlns:a16="http://schemas.microsoft.com/office/drawing/2014/main" xmlns="" val="10000"/>
                  </a:ext>
                </a:extLst>
              </a:tr>
              <a:tr h="370840">
                <a:tc>
                  <a:txBody>
                    <a:bodyPr/>
                    <a:lstStyle/>
                    <a:p>
                      <a:r>
                        <a:rPr lang="en-US" dirty="0"/>
                        <a:t>Liquidity</a:t>
                      </a:r>
                    </a:p>
                  </a:txBody>
                  <a:tcPr/>
                </a:tc>
                <a:tc>
                  <a:txBody>
                    <a:bodyPr/>
                    <a:lstStyle/>
                    <a:p>
                      <a:r>
                        <a:rPr lang="en-US" dirty="0"/>
                        <a:t>Can the organization pay its current debts?</a:t>
                      </a:r>
                    </a:p>
                  </a:txBody>
                  <a:tcPr/>
                </a:tc>
                <a:extLst>
                  <a:ext uri="{0D108BD9-81ED-4DB2-BD59-A6C34878D82A}">
                    <a16:rowId xmlns:a16="http://schemas.microsoft.com/office/drawing/2014/main" xmlns="" val="10001"/>
                  </a:ext>
                </a:extLst>
              </a:tr>
              <a:tr h="370840">
                <a:tc>
                  <a:txBody>
                    <a:bodyPr/>
                    <a:lstStyle/>
                    <a:p>
                      <a:r>
                        <a:rPr lang="en-US" dirty="0"/>
                        <a:t>Going concern</a:t>
                      </a:r>
                    </a:p>
                  </a:txBody>
                  <a:tcPr/>
                </a:tc>
                <a:tc>
                  <a:txBody>
                    <a:bodyPr/>
                    <a:lstStyle/>
                    <a:p>
                      <a:r>
                        <a:rPr lang="en-US" dirty="0"/>
                        <a:t>Are revenues sufficient to cover expenses?</a:t>
                      </a:r>
                    </a:p>
                    <a:p>
                      <a:r>
                        <a:rPr lang="en-US" sz="1600" dirty="0">
                          <a:latin typeface="+mn-lt"/>
                        </a:rPr>
                        <a:t>How many months of operating expenses can be</a:t>
                      </a:r>
                    </a:p>
                    <a:p>
                      <a:r>
                        <a:rPr lang="en-US" sz="1600" dirty="0">
                          <a:latin typeface="+mn-lt"/>
                        </a:rPr>
                        <a:t>covered by unrestricted net assets?</a:t>
                      </a:r>
                    </a:p>
                  </a:txBody>
                  <a:tcPr/>
                </a:tc>
                <a:extLst>
                  <a:ext uri="{0D108BD9-81ED-4DB2-BD59-A6C34878D82A}">
                    <a16:rowId xmlns:a16="http://schemas.microsoft.com/office/drawing/2014/main" xmlns="" val="10002"/>
                  </a:ext>
                </a:extLst>
              </a:tr>
              <a:tr h="370840">
                <a:tc>
                  <a:txBody>
                    <a:bodyPr/>
                    <a:lstStyle/>
                    <a:p>
                      <a:r>
                        <a:rPr lang="en-US" sz="1600" dirty="0">
                          <a:latin typeface="+mn-lt"/>
                        </a:rPr>
                        <a:t>Capital structure </a:t>
                      </a:r>
                      <a:endParaRPr lang="en-US" dirty="0"/>
                    </a:p>
                  </a:txBody>
                  <a:tcPr/>
                </a:tc>
                <a:tc>
                  <a:txBody>
                    <a:bodyPr/>
                    <a:lstStyle/>
                    <a:p>
                      <a:r>
                        <a:rPr lang="en-US" sz="1600" dirty="0">
                          <a:latin typeface="+mn-lt"/>
                        </a:rPr>
                        <a:t>Does the organization rely more on debt or equity to</a:t>
                      </a:r>
                    </a:p>
                    <a:p>
                      <a:r>
                        <a:rPr lang="en-US" sz="1600" dirty="0">
                          <a:latin typeface="+mn-lt"/>
                        </a:rPr>
                        <a:t>finance its operations?</a:t>
                      </a:r>
                    </a:p>
                    <a:p>
                      <a:endParaRPr lang="en-US" dirty="0"/>
                    </a:p>
                  </a:txBody>
                  <a:tcPr/>
                </a:tc>
                <a:extLst>
                  <a:ext uri="{0D108BD9-81ED-4DB2-BD59-A6C34878D82A}">
                    <a16:rowId xmlns:a16="http://schemas.microsoft.com/office/drawing/2014/main" xmlns="" val="10003"/>
                  </a:ext>
                </a:extLst>
              </a:tr>
              <a:tr h="370840">
                <a:tc>
                  <a:txBody>
                    <a:bodyPr/>
                    <a:lstStyle/>
                    <a:p>
                      <a:r>
                        <a:rPr lang="en-US" sz="1600" dirty="0">
                          <a:latin typeface="+mn-lt"/>
                        </a:rPr>
                        <a:t>Program effectiveness</a:t>
                      </a:r>
                      <a:endParaRPr lang="en-US" dirty="0"/>
                    </a:p>
                  </a:txBody>
                  <a:tcPr/>
                </a:tc>
                <a:tc>
                  <a:txBody>
                    <a:bodyPr/>
                    <a:lstStyle/>
                    <a:p>
                      <a:r>
                        <a:rPr lang="en-US" sz="1600" dirty="0">
                          <a:latin typeface="+mn-lt"/>
                        </a:rPr>
                        <a:t>Is an appropriate amount spent on accomplishing the</a:t>
                      </a:r>
                    </a:p>
                    <a:p>
                      <a:r>
                        <a:rPr lang="en-US" sz="1600" dirty="0">
                          <a:latin typeface="+mn-lt"/>
                        </a:rPr>
                        <a:t>NFP’s goals?</a:t>
                      </a:r>
                    </a:p>
                    <a:p>
                      <a:endParaRPr lang="en-US" dirty="0"/>
                    </a:p>
                  </a:txBody>
                  <a:tcPr/>
                </a:tc>
                <a:extLst>
                  <a:ext uri="{0D108BD9-81ED-4DB2-BD59-A6C34878D82A}">
                    <a16:rowId xmlns:a16="http://schemas.microsoft.com/office/drawing/2014/main" xmlns="" val="10004"/>
                  </a:ext>
                </a:extLst>
              </a:tr>
              <a:tr h="370840">
                <a:tc>
                  <a:txBody>
                    <a:bodyPr/>
                    <a:lstStyle/>
                    <a:p>
                      <a:r>
                        <a:rPr lang="en-US" sz="1600" dirty="0">
                          <a:latin typeface="+mn-lt"/>
                        </a:rPr>
                        <a:t>Efficiency</a:t>
                      </a:r>
                      <a:endParaRPr lang="en-US" dirty="0"/>
                    </a:p>
                  </a:txBody>
                  <a:tcPr/>
                </a:tc>
                <a:tc>
                  <a:txBody>
                    <a:bodyPr/>
                    <a:lstStyle/>
                    <a:p>
                      <a:r>
                        <a:rPr lang="en-US" sz="1600" dirty="0">
                          <a:latin typeface="+mn-lt"/>
                        </a:rPr>
                        <a:t>Is the cost per achieved output decreasing</a:t>
                      </a:r>
                      <a:r>
                        <a:rPr lang="en-US" sz="1600" baseline="0" dirty="0">
                          <a:latin typeface="+mn-lt"/>
                        </a:rPr>
                        <a:t> </a:t>
                      </a:r>
                      <a:r>
                        <a:rPr lang="en-US" sz="1600" dirty="0">
                          <a:latin typeface="+mn-lt"/>
                        </a:rPr>
                        <a:t>over time?</a:t>
                      </a:r>
                    </a:p>
                    <a:p>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506173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Performance Measures </a:t>
            </a:r>
            <a:br>
              <a:rPr lang="en-US" sz="3200" b="1" dirty="0"/>
            </a:br>
            <a:r>
              <a:rPr lang="en-US" sz="2400" b="1" dirty="0"/>
              <a:t>(2 of 2)</a:t>
            </a:r>
          </a:p>
        </p:txBody>
      </p:sp>
      <p:graphicFrame>
        <p:nvGraphicFramePr>
          <p:cNvPr id="4" name="Table 3"/>
          <p:cNvGraphicFramePr>
            <a:graphicFrameLocks noGrp="1"/>
          </p:cNvGraphicFramePr>
          <p:nvPr>
            <p:extLst>
              <p:ext uri="{D42A27DB-BD31-4B8C-83A1-F6EECF244321}">
                <p14:modId xmlns:p14="http://schemas.microsoft.com/office/powerpoint/2010/main" val="485848450"/>
              </p:ext>
            </p:extLst>
          </p:nvPr>
        </p:nvGraphicFramePr>
        <p:xfrm>
          <a:off x="457200" y="1591056"/>
          <a:ext cx="7556500" cy="31394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 val="20000"/>
                    </a:ext>
                  </a:extLst>
                </a:gridCol>
                <a:gridCol w="5842000">
                  <a:extLst>
                    <a:ext uri="{9D8B030D-6E8A-4147-A177-3AD203B41FA5}">
                      <a16:colId xmlns:a16="http://schemas.microsoft.com/office/drawing/2014/main" xmlns="" val="20001"/>
                    </a:ext>
                  </a:extLst>
                </a:gridCol>
              </a:tblGrid>
              <a:tr h="0">
                <a:tc>
                  <a:txBody>
                    <a:bodyPr/>
                    <a:lstStyle/>
                    <a:p>
                      <a:r>
                        <a:rPr lang="en-US" dirty="0"/>
                        <a:t>Type of Ratio</a:t>
                      </a:r>
                    </a:p>
                  </a:txBody>
                  <a:tcPr>
                    <a:solidFill>
                      <a:schemeClr val="accent2"/>
                    </a:solidFill>
                  </a:tcPr>
                </a:tc>
                <a:tc>
                  <a:txBody>
                    <a:bodyPr/>
                    <a:lstStyle/>
                    <a:p>
                      <a:r>
                        <a:rPr lang="en-US" dirty="0"/>
                        <a:t>Indicator</a:t>
                      </a:r>
                    </a:p>
                  </a:txBody>
                  <a:tcPr>
                    <a:solidFill>
                      <a:schemeClr val="accent2"/>
                    </a:solidFill>
                  </a:tcPr>
                </a:tc>
                <a:extLst>
                  <a:ext uri="{0D108BD9-81ED-4DB2-BD59-A6C34878D82A}">
                    <a16:rowId xmlns:a16="http://schemas.microsoft.com/office/drawing/2014/main" xmlns="" val="10000"/>
                  </a:ext>
                </a:extLst>
              </a:tr>
              <a:tr h="370840">
                <a:tc>
                  <a:txBody>
                    <a:bodyPr/>
                    <a:lstStyle/>
                    <a:p>
                      <a:r>
                        <a:rPr lang="en-US" sz="1600" dirty="0">
                          <a:latin typeface="+mn-lt"/>
                        </a:rPr>
                        <a:t>Leverage and debt coverage</a:t>
                      </a:r>
                      <a:endParaRPr lang="en-US" dirty="0"/>
                    </a:p>
                  </a:txBody>
                  <a:tcPr/>
                </a:tc>
                <a:tc>
                  <a:txBody>
                    <a:bodyPr/>
                    <a:lstStyle/>
                    <a:p>
                      <a:r>
                        <a:rPr lang="en-US" sz="1600" dirty="0">
                          <a:latin typeface="+mn-lt"/>
                        </a:rPr>
                        <a:t>Is the debt service expense adequately covered</a:t>
                      </a:r>
                      <a:r>
                        <a:rPr lang="en-US" sz="1600" baseline="0" dirty="0">
                          <a:latin typeface="+mn-lt"/>
                        </a:rPr>
                        <a:t> </a:t>
                      </a:r>
                      <a:r>
                        <a:rPr lang="en-US" sz="1600" dirty="0">
                          <a:latin typeface="+mn-lt"/>
                        </a:rPr>
                        <a:t>by income?</a:t>
                      </a:r>
                    </a:p>
                    <a:p>
                      <a:endParaRPr lang="en-US" dirty="0"/>
                    </a:p>
                  </a:txBody>
                  <a:tcPr/>
                </a:tc>
                <a:extLst>
                  <a:ext uri="{0D108BD9-81ED-4DB2-BD59-A6C34878D82A}">
                    <a16:rowId xmlns:a16="http://schemas.microsoft.com/office/drawing/2014/main" xmlns="" val="10001"/>
                  </a:ext>
                </a:extLst>
              </a:tr>
              <a:tr h="370840">
                <a:tc>
                  <a:txBody>
                    <a:bodyPr/>
                    <a:lstStyle/>
                    <a:p>
                      <a:r>
                        <a:rPr lang="en-US" sz="1600" dirty="0">
                          <a:latin typeface="+mn-lt"/>
                        </a:rPr>
                        <a:t>Fund-raising ratio</a:t>
                      </a:r>
                    </a:p>
                    <a:p>
                      <a:endParaRPr lang="en-US" dirty="0"/>
                    </a:p>
                  </a:txBody>
                  <a:tcPr/>
                </a:tc>
                <a:tc>
                  <a:txBody>
                    <a:bodyPr/>
                    <a:lstStyle/>
                    <a:p>
                      <a:r>
                        <a:rPr lang="en-US" sz="1600" dirty="0">
                          <a:latin typeface="+mn-lt"/>
                        </a:rPr>
                        <a:t>What percent of contributions remains after adjusting</a:t>
                      </a:r>
                    </a:p>
                    <a:p>
                      <a:r>
                        <a:rPr lang="en-US" sz="1600" dirty="0">
                          <a:latin typeface="+mn-lt"/>
                        </a:rPr>
                        <a:t>for the cost of raising the contributions?</a:t>
                      </a:r>
                      <a:endParaRPr lang="en-US" dirty="0"/>
                    </a:p>
                  </a:txBody>
                  <a:tcPr/>
                </a:tc>
                <a:extLst>
                  <a:ext uri="{0D108BD9-81ED-4DB2-BD59-A6C34878D82A}">
                    <a16:rowId xmlns:a16="http://schemas.microsoft.com/office/drawing/2014/main" xmlns="" val="10002"/>
                  </a:ext>
                </a:extLst>
              </a:tr>
              <a:tr h="370840">
                <a:tc>
                  <a:txBody>
                    <a:bodyPr/>
                    <a:lstStyle/>
                    <a:p>
                      <a:r>
                        <a:rPr lang="en-US" sz="1600" dirty="0">
                          <a:latin typeface="+mn-lt"/>
                        </a:rPr>
                        <a:t>Fund-raising efficiency</a:t>
                      </a:r>
                      <a:endParaRPr lang="en-US" dirty="0"/>
                    </a:p>
                  </a:txBody>
                  <a:tcPr/>
                </a:tc>
                <a:tc>
                  <a:txBody>
                    <a:bodyPr/>
                    <a:lstStyle/>
                    <a:p>
                      <a:r>
                        <a:rPr lang="en-US" sz="1600" dirty="0">
                          <a:latin typeface="+mn-lt"/>
                        </a:rPr>
                        <a:t>Are the costs of raising contributions an appropriately</a:t>
                      </a:r>
                      <a:r>
                        <a:rPr lang="en-US" sz="1600" baseline="0" dirty="0">
                          <a:latin typeface="+mn-lt"/>
                        </a:rPr>
                        <a:t> </a:t>
                      </a:r>
                      <a:r>
                        <a:rPr lang="en-US" sz="1600" dirty="0">
                          <a:latin typeface="+mn-lt"/>
                        </a:rPr>
                        <a:t>small percentage of the contributions received?</a:t>
                      </a:r>
                      <a:endParaRPr lang="en-US" dirty="0"/>
                    </a:p>
                    <a:p>
                      <a:endParaRPr lang="en-US" dirty="0"/>
                    </a:p>
                  </a:txBody>
                  <a:tcPr/>
                </a:tc>
                <a:extLst>
                  <a:ext uri="{0D108BD9-81ED-4DB2-BD59-A6C34878D82A}">
                    <a16:rowId xmlns:a16="http://schemas.microsoft.com/office/drawing/2014/main" xmlns="" val="10003"/>
                  </a:ext>
                </a:extLst>
              </a:tr>
              <a:tr h="370840">
                <a:tc>
                  <a:txBody>
                    <a:bodyPr/>
                    <a:lstStyle/>
                    <a:p>
                      <a:r>
                        <a:rPr lang="en-US" sz="1600" dirty="0">
                          <a:latin typeface="+mn-lt"/>
                        </a:rPr>
                        <a:t>Investment performance</a:t>
                      </a:r>
                      <a:endParaRPr lang="en-US" dirty="0"/>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sz="1600" dirty="0">
                          <a:latin typeface="+mn-lt"/>
                        </a:rPr>
                        <a:t>Is the rate of total return on investments reasonable?</a:t>
                      </a:r>
                    </a:p>
                    <a:p>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61975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Nonfinancial Performance Measures</a:t>
            </a:r>
          </a:p>
        </p:txBody>
      </p:sp>
      <p:sp>
        <p:nvSpPr>
          <p:cNvPr id="5" name="Content Placeholder 4"/>
          <p:cNvSpPr>
            <a:spLocks noGrp="1"/>
          </p:cNvSpPr>
          <p:nvPr>
            <p:ph idx="1"/>
          </p:nvPr>
        </p:nvSpPr>
        <p:spPr/>
        <p:txBody>
          <a:bodyPr/>
          <a:lstStyle/>
          <a:p>
            <a:pPr marL="0" indent="0">
              <a:spcBef>
                <a:spcPts val="1200"/>
              </a:spcBef>
              <a:buNone/>
            </a:pPr>
            <a:r>
              <a:rPr lang="en-US" sz="2400" dirty="0"/>
              <a:t>Nonfinancial performance measures are critical in addressing questions of effectiveness and efficiency.</a:t>
            </a:r>
          </a:p>
          <a:p>
            <a:pPr marL="0" indent="0">
              <a:spcBef>
                <a:spcPts val="1200"/>
              </a:spcBef>
              <a:buNone/>
            </a:pPr>
            <a:r>
              <a:rPr lang="en-US" sz="2400" dirty="0"/>
              <a:t>The Urban Institute and The Center for What Works have collaborated to develop a common outcome indicators framework for 14 program </a:t>
            </a:r>
            <a:r>
              <a:rPr lang="en-US" sz="2400" dirty="0" smtClean="0"/>
              <a:t>areas</a:t>
            </a:r>
            <a:r>
              <a:rPr lang="en-US" sz="2400" dirty="0"/>
              <a:t>.</a:t>
            </a:r>
          </a:p>
        </p:txBody>
      </p:sp>
    </p:spTree>
    <p:extLst>
      <p:ext uri="{BB962C8B-B14F-4D97-AF65-F5344CB8AC3E}">
        <p14:creationId xmlns:p14="http://schemas.microsoft.com/office/powerpoint/2010/main" val="20419901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Looking Forward</a:t>
            </a:r>
          </a:p>
        </p:txBody>
      </p:sp>
      <p:sp>
        <p:nvSpPr>
          <p:cNvPr id="3" name="Content Placeholder 2"/>
          <p:cNvSpPr>
            <a:spLocks noGrp="1"/>
          </p:cNvSpPr>
          <p:nvPr>
            <p:ph idx="1"/>
          </p:nvPr>
        </p:nvSpPr>
        <p:spPr/>
        <p:txBody>
          <a:bodyPr/>
          <a:lstStyle/>
          <a:p>
            <a:pPr marL="0" indent="0">
              <a:buNone/>
            </a:pPr>
            <a:r>
              <a:rPr lang="en-US" sz="2400" dirty="0"/>
              <a:t>In this chapter, we considered regulatory, </a:t>
            </a:r>
            <a:r>
              <a:rPr lang="en-US" sz="2400" dirty="0" smtClean="0"/>
              <a:t>taxation, </a:t>
            </a:r>
            <a:r>
              <a:rPr lang="en-US" sz="2400" dirty="0"/>
              <a:t>and performance issues of not-for-profit organizations. State and federal regulations and governance issues were described, and approaches to performance evaluation were examined.</a:t>
            </a:r>
          </a:p>
          <a:p>
            <a:pPr marL="0" indent="0">
              <a:buNone/>
            </a:pPr>
            <a:endParaRPr lang="en-US" sz="2400" dirty="0"/>
          </a:p>
          <a:p>
            <a:pPr marL="0" indent="0">
              <a:buNone/>
            </a:pPr>
            <a:r>
              <a:rPr lang="en-US" sz="2400" dirty="0"/>
              <a:t>The discussion of not-for-profit organizations continues in Chapter 14, where we cover accounting for not-for-profit organizations.</a:t>
            </a:r>
          </a:p>
          <a:p>
            <a:pPr marL="0" indent="0">
              <a:buNone/>
            </a:pP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dirty="0"/>
              <a:t>Learning </a:t>
            </a:r>
            <a:r>
              <a:rPr lang="en-US" altLang="en-US" dirty="0" smtClean="0"/>
              <a:t>Objectives</a:t>
            </a:r>
            <a:br>
              <a:rPr lang="en-US" altLang="en-US" dirty="0" smtClean="0"/>
            </a:br>
            <a:r>
              <a:rPr lang="en-US" altLang="en-US" sz="2400" dirty="0" smtClean="0"/>
              <a:t>(</a:t>
            </a:r>
            <a:r>
              <a:rPr lang="en-US" altLang="en-US" sz="2400" dirty="0"/>
              <a:t>2 of 3</a:t>
            </a:r>
            <a:r>
              <a:rPr lang="en-US" altLang="en-US" sz="2400" dirty="0" smtClean="0"/>
              <a:t>)</a:t>
            </a:r>
            <a:endParaRPr lang="en-US" sz="2400" dirty="0"/>
          </a:p>
        </p:txBody>
      </p:sp>
      <p:sp>
        <p:nvSpPr>
          <p:cNvPr id="4" name="Content Placeholder 3"/>
          <p:cNvSpPr>
            <a:spLocks noGrp="1"/>
          </p:cNvSpPr>
          <p:nvPr>
            <p:ph idx="1"/>
          </p:nvPr>
        </p:nvSpPr>
        <p:spPr/>
        <p:txBody>
          <a:bodyPr/>
          <a:lstStyle/>
          <a:p>
            <a:pPr marL="912813" indent="-912813">
              <a:buNone/>
            </a:pPr>
            <a:r>
              <a:rPr lang="en-US" sz="2400" dirty="0"/>
              <a:t>13-3	Identify how the federal government regulates </a:t>
            </a:r>
            <a:r>
              <a:rPr lang="en-US" sz="2400" dirty="0" smtClean="0"/>
              <a:t>NFPs </a:t>
            </a:r>
            <a:r>
              <a:rPr lang="en-US" sz="2400" dirty="0"/>
              <a:t>and describe the following:</a:t>
            </a:r>
          </a:p>
          <a:p>
            <a:pPr marL="1373188" indent="0">
              <a:buNone/>
            </a:pPr>
            <a:r>
              <a:rPr lang="en-US" sz="2000" dirty="0" smtClean="0">
                <a:latin typeface="Arial" panose="020B0604020202020204" pitchFamily="34" charset="0"/>
              </a:rPr>
              <a:t>Tax</a:t>
            </a:r>
            <a:r>
              <a:rPr lang="en-US" sz="2000" dirty="0">
                <a:latin typeface="Arial" panose="020B0604020202020204" pitchFamily="34" charset="0"/>
              </a:rPr>
              <a:t>-exempt status—public charities and </a:t>
            </a:r>
            <a:r>
              <a:rPr lang="en-US" sz="2000" dirty="0" smtClean="0">
                <a:latin typeface="Arial" panose="020B0604020202020204" pitchFamily="34" charset="0"/>
              </a:rPr>
              <a:t>private </a:t>
            </a:r>
            <a:r>
              <a:rPr lang="en-US" sz="2000" dirty="0">
                <a:latin typeface="Arial" panose="020B0604020202020204" pitchFamily="34" charset="0"/>
              </a:rPr>
              <a:t>foundations.</a:t>
            </a:r>
          </a:p>
          <a:p>
            <a:pPr marL="1373188" indent="0">
              <a:buNone/>
            </a:pPr>
            <a:r>
              <a:rPr lang="en-US" sz="2000" dirty="0" smtClean="0">
                <a:latin typeface="Arial" panose="020B0604020202020204" pitchFamily="34" charset="0"/>
              </a:rPr>
              <a:t>Unrelated </a:t>
            </a:r>
            <a:r>
              <a:rPr lang="en-US" sz="2000" dirty="0">
                <a:latin typeface="Arial" panose="020B0604020202020204" pitchFamily="34" charset="0"/>
              </a:rPr>
              <a:t>business income tax.</a:t>
            </a:r>
          </a:p>
          <a:p>
            <a:pPr marL="1373188" indent="0">
              <a:buNone/>
            </a:pPr>
            <a:r>
              <a:rPr lang="en-US" sz="2000" dirty="0" smtClean="0">
                <a:latin typeface="Arial" panose="020B0604020202020204" pitchFamily="34" charset="0"/>
              </a:rPr>
              <a:t>Restrictions </a:t>
            </a:r>
            <a:r>
              <a:rPr lang="en-US" sz="2000" dirty="0">
                <a:latin typeface="Arial" panose="020B0604020202020204" pitchFamily="34" charset="0"/>
              </a:rPr>
              <a:t>on political activity.</a:t>
            </a:r>
          </a:p>
          <a:p>
            <a:pPr marL="1373188" indent="0">
              <a:buNone/>
            </a:pPr>
            <a:r>
              <a:rPr lang="en-US" sz="2000" dirty="0" smtClean="0">
                <a:latin typeface="Arial" panose="020B0604020202020204" pitchFamily="34" charset="0"/>
              </a:rPr>
              <a:t>Excessive </a:t>
            </a:r>
            <a:r>
              <a:rPr lang="en-US" sz="2000" dirty="0">
                <a:latin typeface="Arial" panose="020B0604020202020204" pitchFamily="34" charset="0"/>
              </a:rPr>
              <a:t>benefits received by officers.</a:t>
            </a:r>
          </a:p>
          <a:p>
            <a:pPr marL="1373188" indent="0">
              <a:buNone/>
            </a:pPr>
            <a:r>
              <a:rPr lang="en-US" sz="2000" dirty="0" smtClean="0">
                <a:latin typeface="Arial" panose="020B0604020202020204" pitchFamily="34" charset="0"/>
              </a:rPr>
              <a:t>Reorganization </a:t>
            </a:r>
            <a:r>
              <a:rPr lang="en-US" sz="2000" dirty="0">
                <a:latin typeface="Arial" panose="020B0604020202020204" pitchFamily="34" charset="0"/>
              </a:rPr>
              <a:t>and dissolution</a:t>
            </a:r>
            <a:r>
              <a:rPr lang="en-US" sz="2000" dirty="0" smtClean="0">
                <a:latin typeface="Arial" panose="020B0604020202020204" pitchFamily="34" charset="0"/>
              </a:rPr>
              <a:t>.</a:t>
            </a:r>
            <a:endParaRPr lang="en-US" sz="2000" dirty="0">
              <a:latin typeface="Arial" panose="020B0604020202020204" pitchFamily="34" charset="0"/>
            </a:endParaRPr>
          </a:p>
        </p:txBody>
      </p:sp>
    </p:spTree>
    <p:extLst>
      <p:ext uri="{BB962C8B-B14F-4D97-AF65-F5344CB8AC3E}">
        <p14:creationId xmlns:p14="http://schemas.microsoft.com/office/powerpoint/2010/main" val="4074979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dirty="0"/>
              <a:t>Learning Objectives</a:t>
            </a:r>
            <a:br>
              <a:rPr lang="en-US" altLang="en-US" dirty="0"/>
            </a:br>
            <a:r>
              <a:rPr lang="en-US" altLang="en-US" sz="2400" dirty="0" smtClean="0"/>
              <a:t>(</a:t>
            </a:r>
            <a:r>
              <a:rPr lang="en-US" altLang="en-US" sz="2400" dirty="0"/>
              <a:t>3 of 3</a:t>
            </a:r>
            <a:r>
              <a:rPr lang="en-US" altLang="en-US" sz="2400" dirty="0" smtClean="0"/>
              <a:t>)</a:t>
            </a:r>
            <a:endParaRPr lang="en-US" sz="2400" dirty="0"/>
          </a:p>
        </p:txBody>
      </p:sp>
      <p:sp>
        <p:nvSpPr>
          <p:cNvPr id="4" name="Content Placeholder 3"/>
          <p:cNvSpPr>
            <a:spLocks noGrp="1"/>
          </p:cNvSpPr>
          <p:nvPr>
            <p:ph idx="1"/>
          </p:nvPr>
        </p:nvSpPr>
        <p:spPr/>
        <p:txBody>
          <a:bodyPr/>
          <a:lstStyle/>
          <a:p>
            <a:pPr marL="912813" indent="-912813">
              <a:buNone/>
            </a:pPr>
            <a:r>
              <a:rPr lang="en-US" sz="2400" dirty="0"/>
              <a:t>13-4	Describe governance issues of NFP boards, </a:t>
            </a:r>
            <a:r>
              <a:rPr lang="en-US" sz="2400" dirty="0" smtClean="0"/>
              <a:t>including </a:t>
            </a:r>
            <a:r>
              <a:rPr lang="en-US" sz="2400" dirty="0"/>
              <a:t>incorporating documents and board </a:t>
            </a:r>
            <a:r>
              <a:rPr lang="en-US" sz="2400" dirty="0" smtClean="0"/>
              <a:t>membership</a:t>
            </a:r>
            <a:r>
              <a:rPr lang="en-US" sz="2400" dirty="0"/>
              <a:t>.</a:t>
            </a:r>
          </a:p>
          <a:p>
            <a:pPr marL="912813" indent="-912813">
              <a:buNone/>
            </a:pPr>
            <a:r>
              <a:rPr lang="en-US" sz="2400" dirty="0"/>
              <a:t>13-5	Identify how benchmarks and performance </a:t>
            </a:r>
            <a:r>
              <a:rPr lang="en-US" sz="2400" dirty="0" smtClean="0"/>
              <a:t>measures </a:t>
            </a:r>
            <a:r>
              <a:rPr lang="en-US" sz="2400" dirty="0"/>
              <a:t>can be used to evaluate </a:t>
            </a:r>
            <a:r>
              <a:rPr lang="en-US" sz="2400" dirty="0" smtClean="0"/>
              <a:t>NFPs</a:t>
            </a:r>
            <a:r>
              <a:rPr lang="en-US" sz="2400" dirty="0"/>
              <a:t>.</a:t>
            </a:r>
          </a:p>
        </p:txBody>
      </p:sp>
    </p:spTree>
    <p:extLst>
      <p:ext uri="{BB962C8B-B14F-4D97-AF65-F5344CB8AC3E}">
        <p14:creationId xmlns:p14="http://schemas.microsoft.com/office/powerpoint/2010/main" val="2843443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Defining the Not-for-Profit Sector</a:t>
            </a:r>
          </a:p>
        </p:txBody>
      </p:sp>
      <p:sp>
        <p:nvSpPr>
          <p:cNvPr id="3" name="Content Placeholder 2"/>
          <p:cNvSpPr>
            <a:spLocks noGrp="1"/>
          </p:cNvSpPr>
          <p:nvPr>
            <p:ph idx="1"/>
          </p:nvPr>
        </p:nvSpPr>
        <p:spPr/>
        <p:txBody>
          <a:bodyPr/>
          <a:lstStyle/>
          <a:p>
            <a:pPr>
              <a:spcBef>
                <a:spcPts val="1200"/>
              </a:spcBef>
            </a:pPr>
            <a:r>
              <a:rPr lang="en-US" sz="2400" dirty="0"/>
              <a:t>A not-for-profit organization is one whose goals involve something other than earning a profit for owners, usually the provision of services.</a:t>
            </a:r>
          </a:p>
          <a:p>
            <a:pPr>
              <a:spcBef>
                <a:spcPts val="1200"/>
              </a:spcBef>
            </a:pPr>
            <a:r>
              <a:rPr lang="en-US" sz="2400" dirty="0"/>
              <a:t>Rather than measuring success with profits, success is measured by how much the organization contributes to the public </a:t>
            </a:r>
            <a:r>
              <a:rPr lang="en-US" sz="2400" dirty="0" smtClean="0"/>
              <a:t>well-being </a:t>
            </a:r>
            <a:r>
              <a:rPr lang="en-US" sz="2400" dirty="0"/>
              <a:t>with the resources available to it.</a:t>
            </a:r>
          </a:p>
        </p:txBody>
      </p:sp>
    </p:spTree>
    <p:extLst>
      <p:ext uri="{BB962C8B-B14F-4D97-AF65-F5344CB8AC3E}">
        <p14:creationId xmlns:p14="http://schemas.microsoft.com/office/powerpoint/2010/main" val="13604146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Not-for-Profit Organizational Forms</a:t>
            </a:r>
          </a:p>
        </p:txBody>
      </p:sp>
      <p:graphicFrame>
        <p:nvGraphicFramePr>
          <p:cNvPr id="3" name="Diagram 2"/>
          <p:cNvGraphicFramePr/>
          <p:nvPr>
            <p:extLst>
              <p:ext uri="{D42A27DB-BD31-4B8C-83A1-F6EECF244321}">
                <p14:modId xmlns:p14="http://schemas.microsoft.com/office/powerpoint/2010/main" val="2927097711"/>
              </p:ext>
            </p:extLst>
          </p:nvPr>
        </p:nvGraphicFramePr>
        <p:xfrm>
          <a:off x="447675" y="1447800"/>
          <a:ext cx="7324725" cy="4257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5286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Creation of a Not-for-Profit</a:t>
            </a:r>
          </a:p>
        </p:txBody>
      </p:sp>
      <p:graphicFrame>
        <p:nvGraphicFramePr>
          <p:cNvPr id="3" name="Diagram 2"/>
          <p:cNvGraphicFramePr/>
          <p:nvPr>
            <p:extLst>
              <p:ext uri="{D42A27DB-BD31-4B8C-83A1-F6EECF244321}">
                <p14:modId xmlns:p14="http://schemas.microsoft.com/office/powerpoint/2010/main" val="4235981232"/>
              </p:ext>
            </p:extLst>
          </p:nvPr>
        </p:nvGraphicFramePr>
        <p:xfrm>
          <a:off x="1245476" y="1471995"/>
          <a:ext cx="5816286"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43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Not</a:t>
            </a:r>
            <a:r>
              <a:rPr lang="en-US" sz="3200" b="1" dirty="0"/>
              <a:t>-for-Profit Incorporation Laws</a:t>
            </a:r>
            <a:br>
              <a:rPr lang="en-US" sz="3200" b="1" dirty="0"/>
            </a:br>
            <a:r>
              <a:rPr lang="en-US" altLang="en-US" sz="2400" b="1" dirty="0" smtClean="0"/>
              <a:t>(</a:t>
            </a:r>
            <a:r>
              <a:rPr lang="en-US" altLang="en-US" sz="2400" b="1" dirty="0"/>
              <a:t>1 of 2</a:t>
            </a:r>
            <a:r>
              <a:rPr lang="en-US" altLang="en-US" sz="2400" b="1" dirty="0" smtClean="0"/>
              <a:t>)</a:t>
            </a:r>
            <a:endParaRPr lang="en-US" sz="2400" b="1" dirty="0"/>
          </a:p>
        </p:txBody>
      </p:sp>
      <p:sp>
        <p:nvSpPr>
          <p:cNvPr id="3" name="Content Placeholder 2"/>
          <p:cNvSpPr>
            <a:spLocks noGrp="1"/>
          </p:cNvSpPr>
          <p:nvPr>
            <p:ph idx="1"/>
          </p:nvPr>
        </p:nvSpPr>
        <p:spPr/>
        <p:txBody>
          <a:bodyPr/>
          <a:lstStyle/>
          <a:p>
            <a:pPr>
              <a:spcBef>
                <a:spcPts val="1800"/>
              </a:spcBef>
            </a:pPr>
            <a:r>
              <a:rPr lang="en-US" sz="2000" dirty="0"/>
              <a:t>A group of individuals who share a philanthropic or other vision may operate as an unincorporated association if the association is small or if the organizers expect the endeavor to have a limited life; however, organizers are treated as partners and share liability for any debts incurred by the association. </a:t>
            </a:r>
          </a:p>
          <a:p>
            <a:pPr>
              <a:spcBef>
                <a:spcPts val="1800"/>
              </a:spcBef>
            </a:pPr>
            <a:r>
              <a:rPr lang="en-US" sz="2000" dirty="0"/>
              <a:t>If the organization plans to grow into a long-lived operation, organizers may choose to file articles of incorporation with a state under the not-for-profit corporation statutes or charitable trust laws to create a legal entity and limit the liability of the incorporators and directors.</a:t>
            </a:r>
          </a:p>
        </p:txBody>
      </p:sp>
    </p:spTree>
    <p:extLst>
      <p:ext uri="{BB962C8B-B14F-4D97-AF65-F5344CB8AC3E}">
        <p14:creationId xmlns:p14="http://schemas.microsoft.com/office/powerpoint/2010/main" val="259955984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1818</Template>
  <TotalTime>12792</TotalTime>
  <Words>1836</Words>
  <Application>Microsoft Macintosh PowerPoint</Application>
  <PresentationFormat>Custom</PresentationFormat>
  <Paragraphs>220</Paragraphs>
  <Slides>35</Slides>
  <Notes>7</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1_Diseño predeterminado</vt:lpstr>
      <vt:lpstr>Custom Design</vt:lpstr>
      <vt:lpstr>PowerPoint Presentation</vt:lpstr>
      <vt:lpstr>Not-for-Profit Organizations—Regulatory, Taxation, and Performance Issues </vt:lpstr>
      <vt:lpstr>Learning Objectives (1 of 3)</vt:lpstr>
      <vt:lpstr>Learning Objectives (2 of 3)</vt:lpstr>
      <vt:lpstr>Learning Objectives (3 of 3)</vt:lpstr>
      <vt:lpstr>Defining the Not-for-Profit Sector</vt:lpstr>
      <vt:lpstr>Not-for-Profit Organizational Forms</vt:lpstr>
      <vt:lpstr>Creation of a Not-for-Profit</vt:lpstr>
      <vt:lpstr>Not-for-Profit Incorporation Laws (1 of 2)</vt:lpstr>
      <vt:lpstr>Not-for-Profit Incorporation Laws (2 of 2)</vt:lpstr>
      <vt:lpstr>State and/or Local Regulations  (1 of 2)</vt:lpstr>
      <vt:lpstr>State and/or Local Regulations  (2 of 2)</vt:lpstr>
      <vt:lpstr>Possible Tax Exemptions</vt:lpstr>
      <vt:lpstr>Federal Regulation</vt:lpstr>
      <vt:lpstr>Tax-Exempt Status (1 of 3)</vt:lpstr>
      <vt:lpstr>Tax-Exempt Status (2 of 3)</vt:lpstr>
      <vt:lpstr>Tax-Exempt Status (3 of 3)</vt:lpstr>
      <vt:lpstr>Private Foundations and Public Charities</vt:lpstr>
      <vt:lpstr>Lobbying and Political Activity</vt:lpstr>
      <vt:lpstr>Section 527 Political Organizations</vt:lpstr>
      <vt:lpstr>Charitable Entities and Political Activity</vt:lpstr>
      <vt:lpstr>Annual Reporting (Form 990)</vt:lpstr>
      <vt:lpstr>Unrelated Business Income (UBI) (1 of 2)</vt:lpstr>
      <vt:lpstr>Unrelated Business Income (UBI) (2 of 2)</vt:lpstr>
      <vt:lpstr>Excessive Benefits to Officers</vt:lpstr>
      <vt:lpstr>Dissolution and Reorganization</vt:lpstr>
      <vt:lpstr>Governance</vt:lpstr>
      <vt:lpstr>Important Documents</vt:lpstr>
      <vt:lpstr>Not-for-Profit Organization Forms</vt:lpstr>
      <vt:lpstr>Board of Directors</vt:lpstr>
      <vt:lpstr>Benchmarking and Performance Measures</vt:lpstr>
      <vt:lpstr>Performance Measures  (1 of 2)</vt:lpstr>
      <vt:lpstr>Performance Measures  (2 of 2)</vt:lpstr>
      <vt:lpstr>Nonfinancial Performance Measures</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792</cp:revision>
  <dcterms:created xsi:type="dcterms:W3CDTF">2005-07-29T18:32:25Z</dcterms:created>
  <dcterms:modified xsi:type="dcterms:W3CDTF">2018-01-08T18:27:17Z</dcterms:modified>
  <cp:category>Presentation</cp:category>
</cp:coreProperties>
</file>