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78" r:id="rId2"/>
    <p:sldId id="281" r:id="rId3"/>
    <p:sldId id="257" r:id="rId4"/>
    <p:sldId id="258" r:id="rId5"/>
    <p:sldId id="267" r:id="rId6"/>
    <p:sldId id="282" r:id="rId7"/>
    <p:sldId id="269" r:id="rId8"/>
    <p:sldId id="295" r:id="rId9"/>
    <p:sldId id="296" r:id="rId10"/>
    <p:sldId id="297" r:id="rId11"/>
    <p:sldId id="298" r:id="rId12"/>
    <p:sldId id="299" r:id="rId13"/>
    <p:sldId id="300" r:id="rId14"/>
    <p:sldId id="301" r:id="rId15"/>
    <p:sldId id="270" r:id="rId16"/>
    <p:sldId id="283" r:id="rId17"/>
    <p:sldId id="285" r:id="rId18"/>
    <p:sldId id="286" r:id="rId19"/>
    <p:sldId id="287" r:id="rId20"/>
    <p:sldId id="288" r:id="rId21"/>
    <p:sldId id="289" r:id="rId22"/>
    <p:sldId id="290" r:id="rId23"/>
    <p:sldId id="291" r:id="rId24"/>
    <p:sldId id="292" r:id="rId25"/>
    <p:sldId id="293" r:id="rId26"/>
    <p:sldId id="294" r:id="rId27"/>
    <p:sldId id="275" r:id="rId28"/>
    <p:sldId id="276" r:id="rId29"/>
  </p:sldIdLst>
  <p:sldSz cx="12192000" cy="6858000"/>
  <p:notesSz cx="7315200" cy="96012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3F74F-C0C5-3D66-7F71-E39555753D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06EC856-336B-2189-D861-B5021EC04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0489535-583B-1E2A-975B-ECB75F7C0864}"/>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5" name="Footer Placeholder 4">
            <a:extLst>
              <a:ext uri="{FF2B5EF4-FFF2-40B4-BE49-F238E27FC236}">
                <a16:creationId xmlns:a16="http://schemas.microsoft.com/office/drawing/2014/main" xmlns="" id="{6129E542-7691-F53C-D092-99D89108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CB8F558-930E-7FB4-6D2B-6259FBE0CF66}"/>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96755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731030-24D5-994B-AF21-5101B88587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EACF010-E27F-4037-6EE7-14BFA43D7E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3DE91F-0806-00AD-812A-5B11B86E0BA3}"/>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5" name="Footer Placeholder 4">
            <a:extLst>
              <a:ext uri="{FF2B5EF4-FFF2-40B4-BE49-F238E27FC236}">
                <a16:creationId xmlns:a16="http://schemas.microsoft.com/office/drawing/2014/main" xmlns="" id="{560B4D03-561A-26A8-AE9B-7F2D24A06B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8051FD5-7630-D649-EA65-0E35DA158590}"/>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8487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C8621B7-F2EC-29DF-5A0A-0440E9A54E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3E4281-7AB4-613A-E123-2A2A233B6C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FCCB5E-A20A-1ADE-EE29-D0A425C143BF}"/>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5" name="Footer Placeholder 4">
            <a:extLst>
              <a:ext uri="{FF2B5EF4-FFF2-40B4-BE49-F238E27FC236}">
                <a16:creationId xmlns:a16="http://schemas.microsoft.com/office/drawing/2014/main" xmlns="" id="{CB9C989E-D382-FA2F-3639-D5D45E9272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9B49727-E08D-2628-31C4-9304C76BC551}"/>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28918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D9E5A-F5C2-C467-4CA0-FDFD5ACAB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39FE43-5DFF-0245-7F9F-8771231D4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B35DC4-965D-02B7-4226-82980DE5D4E1}"/>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5" name="Footer Placeholder 4">
            <a:extLst>
              <a:ext uri="{FF2B5EF4-FFF2-40B4-BE49-F238E27FC236}">
                <a16:creationId xmlns:a16="http://schemas.microsoft.com/office/drawing/2014/main" xmlns="" id="{39C21710-9BC5-2CB9-55D7-7D199A5732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0C8DB47-A05C-2F35-529A-41CE36D93749}"/>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216271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24776-5B02-9469-2743-BE0F2E3D6E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8D7055-6B6D-7E54-20E5-EBDFAD775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BBC97D1-DB3C-1954-DDF1-6528C4DC2D9C}"/>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5" name="Footer Placeholder 4">
            <a:extLst>
              <a:ext uri="{FF2B5EF4-FFF2-40B4-BE49-F238E27FC236}">
                <a16:creationId xmlns:a16="http://schemas.microsoft.com/office/drawing/2014/main" xmlns="" id="{79EDED39-6F7B-151A-E658-F86036B21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FEB5E19-1FD3-23E6-5916-78D0641BD1FC}"/>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4270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B2EAB-2C2F-3474-0E57-DAE8E0581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E9DF5C-01C3-0A1E-2442-F8EEDD6FF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14E7E34-2589-0475-7261-71A8075E05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352D046-5F74-4F06-85A9-E0664844A30F}"/>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6" name="Footer Placeholder 5">
            <a:extLst>
              <a:ext uri="{FF2B5EF4-FFF2-40B4-BE49-F238E27FC236}">
                <a16:creationId xmlns:a16="http://schemas.microsoft.com/office/drawing/2014/main" xmlns="" id="{ACC14EBA-4FCD-D494-CE73-A461723686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F927184-038E-EB76-0BDD-052214E12275}"/>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81402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DE1C6-E68F-0588-DF1B-D1BAB2A917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ACA41A8-6C69-02C7-BF72-09A78F8B57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08285E9-66EF-1F8D-B364-41DA382225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B5650F-2867-3BC6-6758-54912402D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04A4F68-609A-3531-5939-756C0F283A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13F9351-8602-D51A-4208-7F24296915CE}"/>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8" name="Footer Placeholder 7">
            <a:extLst>
              <a:ext uri="{FF2B5EF4-FFF2-40B4-BE49-F238E27FC236}">
                <a16:creationId xmlns:a16="http://schemas.microsoft.com/office/drawing/2014/main" xmlns="" id="{8DEDE9B7-7C7B-9240-1334-4D2CAFF9D6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090FE4C-441A-3757-0134-60730B6369CC}"/>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36018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DA86AC-5F45-29ED-2E7E-1D640D4A1F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05297C-5509-C4E9-508E-C1CDBD0E7FF8}"/>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4" name="Footer Placeholder 3">
            <a:extLst>
              <a:ext uri="{FF2B5EF4-FFF2-40B4-BE49-F238E27FC236}">
                <a16:creationId xmlns:a16="http://schemas.microsoft.com/office/drawing/2014/main" xmlns="" id="{8A0F27DB-C59C-4501-34DA-1F3809F051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0810CEA-92BE-4587-B9AE-9E1A83E95797}"/>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23067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F56DA1-4387-CA1E-3117-16C0C96BFB0E}"/>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3" name="Footer Placeholder 2">
            <a:extLst>
              <a:ext uri="{FF2B5EF4-FFF2-40B4-BE49-F238E27FC236}">
                <a16:creationId xmlns:a16="http://schemas.microsoft.com/office/drawing/2014/main" xmlns="" id="{A8457938-04CC-502D-D45C-422B8D92AB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760A71A7-9283-40BF-DCB2-AC4BB15198C4}"/>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383673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DE4D3-0082-2358-A38F-D89FDFC0C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E44A977-2650-00A8-05BB-5D3FC5369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B4CE804-EC1D-CE80-E1F6-AA9FF7798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968F8DD-B92F-B130-95FD-0A6E95DC95F6}"/>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6" name="Footer Placeholder 5">
            <a:extLst>
              <a:ext uri="{FF2B5EF4-FFF2-40B4-BE49-F238E27FC236}">
                <a16:creationId xmlns:a16="http://schemas.microsoft.com/office/drawing/2014/main" xmlns="" id="{06AAE393-AD5C-869A-C352-8BE5E3FA5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93B504B-98B5-A4B5-697A-612A5E8D9BFF}"/>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423189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06FFAA-C34C-B36F-3130-F9E570F18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C97E2D2-EB25-8BD3-A5F3-CD17C4D02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91DFE9F-4E85-668C-05C9-32A099F10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B71663-47E0-5FAA-7BBC-206328B8A5D6}"/>
              </a:ext>
            </a:extLst>
          </p:cNvPr>
          <p:cNvSpPr>
            <a:spLocks noGrp="1"/>
          </p:cNvSpPr>
          <p:nvPr>
            <p:ph type="dt" sz="half" idx="10"/>
          </p:nvPr>
        </p:nvSpPr>
        <p:spPr/>
        <p:txBody>
          <a:bodyPr/>
          <a:lstStyle/>
          <a:p>
            <a:fld id="{1A8C3ECB-7A9D-4997-9CD1-DD8B6DF6636E}" type="datetimeFigureOut">
              <a:rPr lang="en-GB" smtClean="0"/>
              <a:t>06/11/2024</a:t>
            </a:fld>
            <a:endParaRPr lang="en-GB"/>
          </a:p>
        </p:txBody>
      </p:sp>
      <p:sp>
        <p:nvSpPr>
          <p:cNvPr id="6" name="Footer Placeholder 5">
            <a:extLst>
              <a:ext uri="{FF2B5EF4-FFF2-40B4-BE49-F238E27FC236}">
                <a16:creationId xmlns:a16="http://schemas.microsoft.com/office/drawing/2014/main" xmlns="" id="{43B7566C-058F-9843-C449-6E9E0AC781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86F6A77-0A2F-A25A-ABAB-82333BED7D43}"/>
              </a:ext>
            </a:extLst>
          </p:cNvPr>
          <p:cNvSpPr>
            <a:spLocks noGrp="1"/>
          </p:cNvSpPr>
          <p:nvPr>
            <p:ph type="sldNum" sz="quarter" idx="12"/>
          </p:nvPr>
        </p:nvSpPr>
        <p:spPr/>
        <p:txBody>
          <a:bodyPr/>
          <a:lstStyle/>
          <a:p>
            <a:fld id="{D4E06C23-3B36-41D9-94E5-1FBE3CE277D5}" type="slidenum">
              <a:rPr lang="en-GB" smtClean="0"/>
              <a:t>‹#›</a:t>
            </a:fld>
            <a:endParaRPr lang="en-GB"/>
          </a:p>
        </p:txBody>
      </p:sp>
    </p:spTree>
    <p:extLst>
      <p:ext uri="{BB962C8B-B14F-4D97-AF65-F5344CB8AC3E}">
        <p14:creationId xmlns:p14="http://schemas.microsoft.com/office/powerpoint/2010/main" val="185031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0DBF23-71EE-9511-9B69-E171E4609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54A7A5C-CD75-A3AC-D5CF-3A3AFCD8C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C13D00-62FF-1AB5-8AF8-B4A47DAC0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C3ECB-7A9D-4997-9CD1-DD8B6DF6636E}" type="datetimeFigureOut">
              <a:rPr lang="en-GB" smtClean="0"/>
              <a:t>06/11/2024</a:t>
            </a:fld>
            <a:endParaRPr lang="en-GB"/>
          </a:p>
        </p:txBody>
      </p:sp>
      <p:sp>
        <p:nvSpPr>
          <p:cNvPr id="5" name="Footer Placeholder 4">
            <a:extLst>
              <a:ext uri="{FF2B5EF4-FFF2-40B4-BE49-F238E27FC236}">
                <a16:creationId xmlns:a16="http://schemas.microsoft.com/office/drawing/2014/main" xmlns="" id="{B26B2273-9C46-3602-B98F-7C4F5A25B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B5C6D59C-1FBE-FCE9-1AEF-791269D22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06C23-3B36-41D9-94E5-1FBE3CE277D5}" type="slidenum">
              <a:rPr lang="en-GB" smtClean="0"/>
              <a:t>‹#›</a:t>
            </a:fld>
            <a:endParaRPr lang="en-GB"/>
          </a:p>
        </p:txBody>
      </p:sp>
    </p:spTree>
    <p:extLst>
      <p:ext uri="{BB962C8B-B14F-4D97-AF65-F5344CB8AC3E}">
        <p14:creationId xmlns:p14="http://schemas.microsoft.com/office/powerpoint/2010/main" val="10105137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a.theiia.org/standards-guidance/Pages/Mission-of-Internal-Audit.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F6808DF-1E93-FD12-BF0E-621910C44371}"/>
              </a:ext>
            </a:extLst>
          </p:cNvPr>
          <p:cNvSpPr>
            <a:spLocks noGrp="1"/>
          </p:cNvSpPr>
          <p:nvPr>
            <p:ph type="subTitle" idx="1"/>
          </p:nvPr>
        </p:nvSpPr>
        <p:spPr/>
        <p:txBody>
          <a:bodyPr/>
          <a:lstStyle/>
          <a:p>
            <a:r>
              <a:rPr lang="en-US" sz="2400" b="1" dirty="0">
                <a:solidFill>
                  <a:schemeClr val="bg1"/>
                </a:solidFill>
              </a:rPr>
              <a:t>Internal Audit (ACCT 337)</a:t>
            </a:r>
            <a:br>
              <a:rPr lang="en-US" sz="2400" b="1" dirty="0">
                <a:solidFill>
                  <a:schemeClr val="bg1"/>
                </a:solidFill>
              </a:rPr>
            </a:br>
            <a:endParaRPr lang="en-US" dirty="0"/>
          </a:p>
        </p:txBody>
      </p:sp>
      <p:sp>
        <p:nvSpPr>
          <p:cNvPr id="4" name="Title 1">
            <a:extLst>
              <a:ext uri="{FF2B5EF4-FFF2-40B4-BE49-F238E27FC236}">
                <a16:creationId xmlns:a16="http://schemas.microsoft.com/office/drawing/2014/main" xmlns="" id="{991C4EB1-F788-562F-6124-ED9C9269404C}"/>
              </a:ext>
            </a:extLst>
          </p:cNvPr>
          <p:cNvSpPr txBox="1">
            <a:spLocks/>
          </p:cNvSpPr>
          <p:nvPr/>
        </p:nvSpPr>
        <p:spPr>
          <a:xfrm>
            <a:off x="3700989" y="5910083"/>
            <a:ext cx="4928128" cy="1135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t>Internal Audit &amp; Risk Management </a:t>
            </a:r>
          </a:p>
          <a:p>
            <a:r>
              <a:rPr lang="en-US" sz="2000" b="1" dirty="0"/>
              <a:t>ACCT 337</a:t>
            </a:r>
            <a:endParaRPr lang="en-US" sz="2000" dirty="0"/>
          </a:p>
        </p:txBody>
      </p:sp>
      <p:sp>
        <p:nvSpPr>
          <p:cNvPr id="6" name="Title 1">
            <a:extLst>
              <a:ext uri="{FF2B5EF4-FFF2-40B4-BE49-F238E27FC236}">
                <a16:creationId xmlns:a16="http://schemas.microsoft.com/office/drawing/2014/main" xmlns="" id="{2DCA4886-EEC9-7DC9-44FF-DB152AC5CC5C}"/>
              </a:ext>
            </a:extLst>
          </p:cNvPr>
          <p:cNvSpPr txBox="1">
            <a:spLocks/>
          </p:cNvSpPr>
          <p:nvPr/>
        </p:nvSpPr>
        <p:spPr>
          <a:xfrm>
            <a:off x="910180" y="1467696"/>
            <a:ext cx="10905066" cy="4393982"/>
          </a:xfrm>
          <a:prstGeom prst="rect">
            <a:avLst/>
          </a:prstGeom>
          <a:ln w="57150">
            <a:solidFill>
              <a:schemeClr val="accent1"/>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Aft>
                <a:spcPts val="600"/>
              </a:spcAft>
            </a:pPr>
            <a:r>
              <a:rPr lang="en-US" sz="2000" b="1" dirty="0">
                <a:solidFill>
                  <a:schemeClr val="tx1"/>
                </a:solidFill>
              </a:rPr>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
            </a:r>
            <a:br>
              <a:rPr lang="en-US" sz="2000" b="1" dirty="0">
                <a:solidFill>
                  <a:schemeClr val="tx1"/>
                </a:solidFill>
              </a:rPr>
            </a:br>
            <a:r>
              <a:rPr lang="en-US" sz="3200" b="1" dirty="0">
                <a:solidFill>
                  <a:schemeClr val="tx1"/>
                </a:solidFill>
              </a:rPr>
              <a:t>Chapter 2</a:t>
            </a:r>
          </a:p>
          <a:p>
            <a:pPr>
              <a:spcAft>
                <a:spcPts val="600"/>
              </a:spcAft>
            </a:pPr>
            <a:r>
              <a:rPr lang="en-US" sz="2000" b="1" dirty="0">
                <a:solidFill>
                  <a:schemeClr val="tx1"/>
                </a:solidFill>
              </a:rPr>
              <a:t/>
            </a:r>
            <a:br>
              <a:rPr lang="en-US" sz="2000" b="1" dirty="0">
                <a:solidFill>
                  <a:schemeClr val="tx1"/>
                </a:solidFill>
              </a:rPr>
            </a:br>
            <a:r>
              <a:rPr lang="en-US" sz="3200" b="1" dirty="0">
                <a:ln>
                  <a:solidFill>
                    <a:schemeClr val="accent1"/>
                  </a:solidFill>
                </a:ln>
                <a:solidFill>
                  <a:schemeClr val="accent5"/>
                </a:solidFill>
              </a:rPr>
              <a:t>International Professional Practices Framework (IPPF)</a:t>
            </a:r>
            <a:endParaRPr lang="en-US" sz="2000" b="1" dirty="0">
              <a:ln>
                <a:solidFill>
                  <a:schemeClr val="accent1"/>
                </a:solidFill>
              </a:ln>
              <a:solidFill>
                <a:schemeClr val="accent5"/>
              </a:solidFill>
            </a:endParaRPr>
          </a:p>
        </p:txBody>
      </p:sp>
      <p:pic>
        <p:nvPicPr>
          <p:cNvPr id="8" name="Picture 7" descr="A screenshot of a cell phone&#10;&#10;Description automatically generated">
            <a:extLst>
              <a:ext uri="{FF2B5EF4-FFF2-40B4-BE49-F238E27FC236}">
                <a16:creationId xmlns:a16="http://schemas.microsoft.com/office/drawing/2014/main" xmlns="" id="{2DEFEE21-1EC9-65A2-21DF-79F91869E292}"/>
              </a:ext>
            </a:extLst>
          </p:cNvPr>
          <p:cNvPicPr>
            <a:picLocks noChangeAspect="1"/>
          </p:cNvPicPr>
          <p:nvPr/>
        </p:nvPicPr>
        <p:blipFill>
          <a:blip r:embed="rId2"/>
          <a:srcRect t="4308" r="54124" b="6368"/>
          <a:stretch/>
        </p:blipFill>
        <p:spPr>
          <a:xfrm>
            <a:off x="5213130" y="3720663"/>
            <a:ext cx="2086304" cy="1849820"/>
          </a:xfrm>
          <a:prstGeom prst="rect">
            <a:avLst/>
          </a:prstGeom>
        </p:spPr>
      </p:pic>
    </p:spTree>
    <p:extLst>
      <p:ext uri="{BB962C8B-B14F-4D97-AF65-F5344CB8AC3E}">
        <p14:creationId xmlns:p14="http://schemas.microsoft.com/office/powerpoint/2010/main" val="144178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1"/>
                </a:solidFill>
              </a:rPr>
              <a:t>2nd</a:t>
            </a:r>
            <a:r>
              <a:rPr lang="en-US" dirty="0" smtClean="0"/>
              <a:t>  </a:t>
            </a:r>
            <a:r>
              <a:rPr lang="en-US" sz="4000" b="1" dirty="0">
                <a:solidFill>
                  <a:schemeClr val="accent1"/>
                </a:solidFill>
              </a:rPr>
              <a:t>Principle-</a:t>
            </a:r>
            <a:r>
              <a:rPr lang="en-US" dirty="0"/>
              <a:t> </a:t>
            </a:r>
            <a:r>
              <a:rPr lang="en-US" b="1" dirty="0">
                <a:solidFill>
                  <a:srgbClr val="C00000"/>
                </a:solidFill>
              </a:rPr>
              <a:t>Objectivity</a:t>
            </a:r>
            <a:r>
              <a:rPr lang="en-US" dirty="0" smtClean="0"/>
              <a:t> (3 </a:t>
            </a:r>
            <a:r>
              <a:rPr lang="en-US" dirty="0"/>
              <a:t>rules of conduct)</a:t>
            </a:r>
          </a:p>
        </p:txBody>
      </p:sp>
      <p:pic>
        <p:nvPicPr>
          <p:cNvPr id="4" name="Content Placeholder 3"/>
          <p:cNvPicPr>
            <a:picLocks noGrp="1" noChangeAspect="1"/>
          </p:cNvPicPr>
          <p:nvPr>
            <p:ph idx="1"/>
          </p:nvPr>
        </p:nvPicPr>
        <p:blipFill>
          <a:blip r:embed="rId2"/>
          <a:stretch>
            <a:fillRect/>
          </a:stretch>
        </p:blipFill>
        <p:spPr>
          <a:xfrm>
            <a:off x="5172590" y="1927675"/>
            <a:ext cx="5619750" cy="3867150"/>
          </a:xfrm>
          <a:prstGeom prst="rect">
            <a:avLst/>
          </a:prstGeom>
        </p:spPr>
      </p:pic>
      <p:pic>
        <p:nvPicPr>
          <p:cNvPr id="5" name="Picture 4"/>
          <p:cNvPicPr>
            <a:picLocks noChangeAspect="1"/>
          </p:cNvPicPr>
          <p:nvPr/>
        </p:nvPicPr>
        <p:blipFill>
          <a:blip r:embed="rId3"/>
          <a:stretch>
            <a:fillRect/>
          </a:stretch>
        </p:blipFill>
        <p:spPr>
          <a:xfrm>
            <a:off x="555529" y="1927675"/>
            <a:ext cx="4523624" cy="3670110"/>
          </a:xfrm>
          <a:prstGeom prst="rect">
            <a:avLst/>
          </a:prstGeom>
        </p:spPr>
      </p:pic>
    </p:spTree>
    <p:extLst>
      <p:ext uri="{BB962C8B-B14F-4D97-AF65-F5344CB8AC3E}">
        <p14:creationId xmlns:p14="http://schemas.microsoft.com/office/powerpoint/2010/main" val="330138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1"/>
                </a:solidFill>
              </a:rPr>
              <a:t>2nd</a:t>
            </a:r>
            <a:r>
              <a:rPr lang="en-US" dirty="0"/>
              <a:t>  </a:t>
            </a:r>
            <a:r>
              <a:rPr lang="en-US" sz="4000" b="1" dirty="0">
                <a:solidFill>
                  <a:schemeClr val="accent1"/>
                </a:solidFill>
              </a:rPr>
              <a:t>Principle-</a:t>
            </a:r>
            <a:r>
              <a:rPr lang="en-US" dirty="0"/>
              <a:t> </a:t>
            </a:r>
            <a:r>
              <a:rPr lang="en-US" b="1" dirty="0">
                <a:solidFill>
                  <a:srgbClr val="C00000"/>
                </a:solidFill>
              </a:rPr>
              <a:t>Objectivity</a:t>
            </a:r>
            <a:r>
              <a:rPr lang="en-US" dirty="0"/>
              <a:t> </a:t>
            </a:r>
            <a:r>
              <a:rPr lang="en-US" dirty="0" smtClean="0"/>
              <a:t>(continued)</a:t>
            </a:r>
            <a:endParaRPr lang="en-US" dirty="0"/>
          </a:p>
        </p:txBody>
      </p:sp>
      <p:sp>
        <p:nvSpPr>
          <p:cNvPr id="5" name="Content Placeholder 4"/>
          <p:cNvSpPr>
            <a:spLocks noGrp="1"/>
          </p:cNvSpPr>
          <p:nvPr>
            <p:ph idx="1"/>
          </p:nvPr>
        </p:nvSpPr>
        <p:spPr>
          <a:xfrm>
            <a:off x="838200" y="1532238"/>
            <a:ext cx="10515600" cy="4644725"/>
          </a:xfrm>
        </p:spPr>
        <p:txBody>
          <a:bodyPr>
            <a:normAutofit lnSpcReduction="10000"/>
          </a:bodyPr>
          <a:lstStyle/>
          <a:p>
            <a:r>
              <a:rPr lang="en-US" dirty="0"/>
              <a:t>Objectivity is a fundamental attribute of internal auditing. </a:t>
            </a:r>
            <a:endParaRPr lang="en-US" dirty="0" smtClean="0"/>
          </a:p>
          <a:p>
            <a:r>
              <a:rPr lang="en-US" dirty="0" smtClean="0"/>
              <a:t>In performing their </a:t>
            </a:r>
            <a:r>
              <a:rPr lang="en-US" dirty="0"/>
              <a:t>work, internal auditors must be aware of potential threats to </a:t>
            </a:r>
            <a:r>
              <a:rPr lang="en-US" dirty="0" smtClean="0"/>
              <a:t>their objectivity</a:t>
            </a:r>
            <a:r>
              <a:rPr lang="en-US" dirty="0"/>
              <a:t>, such as personal relationships or conflicts of interest. </a:t>
            </a:r>
            <a:endParaRPr lang="en-US" dirty="0" smtClean="0"/>
          </a:p>
          <a:p>
            <a:pPr lvl="1"/>
            <a:r>
              <a:rPr lang="en-US" dirty="0" smtClean="0"/>
              <a:t>For</a:t>
            </a:r>
            <a:r>
              <a:rPr lang="en-US" dirty="0"/>
              <a:t> </a:t>
            </a:r>
            <a:r>
              <a:rPr lang="en-US" dirty="0" smtClean="0"/>
              <a:t>example</a:t>
            </a:r>
            <a:r>
              <a:rPr lang="en-US" dirty="0"/>
              <a:t>, accepting gifts from auditees, auditing an operation in </a:t>
            </a:r>
            <a:r>
              <a:rPr lang="en-US" dirty="0" smtClean="0"/>
              <a:t>which their </a:t>
            </a:r>
            <a:r>
              <a:rPr lang="en-US" dirty="0"/>
              <a:t>spouse works, or agreeing with the divisional manager to </a:t>
            </a:r>
            <a:r>
              <a:rPr lang="en-US" dirty="0" smtClean="0"/>
              <a:t>transfer to </a:t>
            </a:r>
            <a:r>
              <a:rPr lang="en-US" dirty="0"/>
              <a:t>the division at the end of the audit would be perceived as </a:t>
            </a:r>
            <a:r>
              <a:rPr lang="en-US" dirty="0" smtClean="0"/>
              <a:t>impairing an </a:t>
            </a:r>
            <a:r>
              <a:rPr lang="en-US" dirty="0"/>
              <a:t>internal auditor’s objectivity. </a:t>
            </a:r>
            <a:endParaRPr lang="en-US" dirty="0" smtClean="0"/>
          </a:p>
          <a:p>
            <a:r>
              <a:rPr lang="en-US" dirty="0" smtClean="0"/>
              <a:t>Moreover</a:t>
            </a:r>
            <a:r>
              <a:rPr lang="en-US" dirty="0"/>
              <a:t>, internal auditors must </a:t>
            </a:r>
            <a:r>
              <a:rPr lang="en-US" dirty="0" smtClean="0"/>
              <a:t>be objective </a:t>
            </a:r>
            <a:r>
              <a:rPr lang="en-US" dirty="0"/>
              <a:t>in </a:t>
            </a:r>
            <a:r>
              <a:rPr lang="en-US" dirty="0" smtClean="0"/>
              <a:t>their communications </a:t>
            </a:r>
            <a:r>
              <a:rPr lang="en-US" dirty="0"/>
              <a:t>and avoid misleading language. </a:t>
            </a:r>
            <a:endParaRPr lang="en-US" dirty="0" smtClean="0"/>
          </a:p>
          <a:p>
            <a:pPr lvl="1"/>
            <a:r>
              <a:rPr lang="en-US" dirty="0" smtClean="0"/>
              <a:t>For</a:t>
            </a:r>
            <a:r>
              <a:rPr lang="en-US" dirty="0"/>
              <a:t> </a:t>
            </a:r>
            <a:r>
              <a:rPr lang="en-US" dirty="0" smtClean="0"/>
              <a:t>example</a:t>
            </a:r>
            <a:r>
              <a:rPr lang="en-US" dirty="0"/>
              <a:t>, it is inappropriate to state that inventory controls were at </a:t>
            </a:r>
            <a:r>
              <a:rPr lang="en-US" dirty="0" smtClean="0"/>
              <a:t>the same </a:t>
            </a:r>
            <a:r>
              <a:rPr lang="en-US" dirty="0"/>
              <a:t>level of effectiveness as in the last audit but neglect to point </a:t>
            </a:r>
            <a:r>
              <a:rPr lang="en-US" dirty="0" smtClean="0"/>
              <a:t>out that </a:t>
            </a:r>
            <a:r>
              <a:rPr lang="en-US" dirty="0"/>
              <a:t>such controls were assessed as unsatisfactory at that time.</a:t>
            </a:r>
            <a:endParaRPr lang="en-US" dirty="0"/>
          </a:p>
        </p:txBody>
      </p:sp>
    </p:spTree>
    <p:extLst>
      <p:ext uri="{BB962C8B-B14F-4D97-AF65-F5344CB8AC3E}">
        <p14:creationId xmlns:p14="http://schemas.microsoft.com/office/powerpoint/2010/main" val="56095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49936" y="1899722"/>
            <a:ext cx="5467350" cy="695325"/>
          </a:xfrm>
          <a:prstGeom prst="rect">
            <a:avLst/>
          </a:prstGeom>
        </p:spPr>
      </p:pic>
      <p:pic>
        <p:nvPicPr>
          <p:cNvPr id="5" name="Picture 4"/>
          <p:cNvPicPr>
            <a:picLocks noChangeAspect="1"/>
          </p:cNvPicPr>
          <p:nvPr/>
        </p:nvPicPr>
        <p:blipFill>
          <a:blip r:embed="rId3"/>
          <a:stretch>
            <a:fillRect/>
          </a:stretch>
        </p:blipFill>
        <p:spPr>
          <a:xfrm>
            <a:off x="5140411" y="2595047"/>
            <a:ext cx="5476875" cy="3114675"/>
          </a:xfrm>
          <a:prstGeom prst="rect">
            <a:avLst/>
          </a:prstGeom>
        </p:spPr>
      </p:pic>
      <p:sp>
        <p:nvSpPr>
          <p:cNvPr id="6" name="Title 1"/>
          <p:cNvSpPr>
            <a:spLocks noGrp="1"/>
          </p:cNvSpPr>
          <p:nvPr>
            <p:ph type="title"/>
          </p:nvPr>
        </p:nvSpPr>
        <p:spPr/>
        <p:txBody>
          <a:bodyPr/>
          <a:lstStyle/>
          <a:p>
            <a:r>
              <a:rPr lang="en-US" sz="4000" b="1" dirty="0">
                <a:solidFill>
                  <a:schemeClr val="accent1"/>
                </a:solidFill>
              </a:rPr>
              <a:t>3rd</a:t>
            </a:r>
            <a:r>
              <a:rPr lang="en-US" dirty="0" smtClean="0"/>
              <a:t>  </a:t>
            </a:r>
            <a:r>
              <a:rPr lang="en-US" sz="4000" b="1" dirty="0">
                <a:solidFill>
                  <a:schemeClr val="accent1"/>
                </a:solidFill>
              </a:rPr>
              <a:t>Principle-</a:t>
            </a:r>
            <a:r>
              <a:rPr lang="en-US" dirty="0"/>
              <a:t> </a:t>
            </a:r>
            <a:r>
              <a:rPr lang="en-US" b="1" dirty="0">
                <a:solidFill>
                  <a:srgbClr val="C00000"/>
                </a:solidFill>
              </a:rPr>
              <a:t>Confidentiality</a:t>
            </a:r>
            <a:r>
              <a:rPr lang="en-US" dirty="0" smtClean="0"/>
              <a:t> (2 </a:t>
            </a:r>
            <a:r>
              <a:rPr lang="en-US" dirty="0"/>
              <a:t>rules of conduct)</a:t>
            </a:r>
          </a:p>
        </p:txBody>
      </p:sp>
      <p:pic>
        <p:nvPicPr>
          <p:cNvPr id="7" name="Picture 6"/>
          <p:cNvPicPr>
            <a:picLocks noChangeAspect="1"/>
          </p:cNvPicPr>
          <p:nvPr/>
        </p:nvPicPr>
        <p:blipFill>
          <a:blip r:embed="rId4"/>
          <a:stretch>
            <a:fillRect/>
          </a:stretch>
        </p:blipFill>
        <p:spPr>
          <a:xfrm>
            <a:off x="265800" y="2710377"/>
            <a:ext cx="4015718" cy="2248802"/>
          </a:xfrm>
          <a:prstGeom prst="rect">
            <a:avLst/>
          </a:prstGeom>
        </p:spPr>
      </p:pic>
    </p:spTree>
    <p:extLst>
      <p:ext uri="{BB962C8B-B14F-4D97-AF65-F5344CB8AC3E}">
        <p14:creationId xmlns:p14="http://schemas.microsoft.com/office/powerpoint/2010/main" val="67703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In providing internal audit services, the internal auditor </a:t>
            </a:r>
            <a:r>
              <a:rPr lang="en-US" dirty="0" smtClean="0"/>
              <a:t>needs unrestricted </a:t>
            </a:r>
            <a:r>
              <a:rPr lang="en-US" dirty="0"/>
              <a:t>access to all relevant data. To grant such </a:t>
            </a:r>
            <a:r>
              <a:rPr lang="en-US" dirty="0" smtClean="0"/>
              <a:t>access, management </a:t>
            </a:r>
            <a:r>
              <a:rPr lang="en-US" dirty="0"/>
              <a:t>must have confidence that the internal auditor will </a:t>
            </a:r>
            <a:r>
              <a:rPr lang="en-US" dirty="0" smtClean="0"/>
              <a:t>not inappropriately </a:t>
            </a:r>
            <a:r>
              <a:rPr lang="en-US" dirty="0"/>
              <a:t>disclose or use data in such a manner that harms </a:t>
            </a:r>
            <a:r>
              <a:rPr lang="en-US" dirty="0" smtClean="0"/>
              <a:t>the organization</a:t>
            </a:r>
            <a:r>
              <a:rPr lang="en-US" dirty="0"/>
              <a:t>, violates laws or regulations, or results in personal gain.</a:t>
            </a:r>
          </a:p>
          <a:p>
            <a:r>
              <a:rPr lang="en-US" dirty="0"/>
              <a:t>Similarly, internal auditors must protect data within their possession </a:t>
            </a:r>
            <a:r>
              <a:rPr lang="en-US" dirty="0" smtClean="0"/>
              <a:t>to ensure </a:t>
            </a:r>
            <a:r>
              <a:rPr lang="en-US" dirty="0"/>
              <a:t>confidential information is not inadvertently disclosed </a:t>
            </a:r>
            <a:r>
              <a:rPr lang="en-US" dirty="0" smtClean="0"/>
              <a:t>to inappropriate </a:t>
            </a:r>
            <a:r>
              <a:rPr lang="en-US" dirty="0"/>
              <a:t>parties. For instance, passwords, encryption, and </a:t>
            </a:r>
            <a:r>
              <a:rPr lang="en-US" dirty="0" smtClean="0"/>
              <a:t>other security </a:t>
            </a:r>
            <a:r>
              <a:rPr lang="en-US" dirty="0"/>
              <a:t>measures should be used when carrying personally </a:t>
            </a:r>
            <a:r>
              <a:rPr lang="en-US" dirty="0" smtClean="0"/>
              <a:t>identifiable information </a:t>
            </a:r>
            <a:r>
              <a:rPr lang="en-US" dirty="0"/>
              <a:t>on a laptop. </a:t>
            </a:r>
            <a:endParaRPr lang="en-US" dirty="0" smtClean="0"/>
          </a:p>
          <a:p>
            <a:r>
              <a:rPr lang="en-US" dirty="0" smtClean="0"/>
              <a:t>Likewise</a:t>
            </a:r>
            <a:r>
              <a:rPr lang="en-US" dirty="0"/>
              <a:t>, an internal auditor who is aware </a:t>
            </a:r>
            <a:r>
              <a:rPr lang="en-US" dirty="0" smtClean="0"/>
              <a:t>of material </a:t>
            </a:r>
            <a:r>
              <a:rPr lang="en-US" dirty="0"/>
              <a:t>nonpublic information cannot disclose it to outsiders or use </a:t>
            </a:r>
            <a:r>
              <a:rPr lang="en-US" dirty="0" smtClean="0"/>
              <a:t>it for </a:t>
            </a:r>
            <a:r>
              <a:rPr lang="en-US" dirty="0"/>
              <a:t>personal gain (such as insider trading).</a:t>
            </a:r>
            <a:endParaRPr lang="en-US" dirty="0"/>
          </a:p>
        </p:txBody>
      </p:sp>
      <p:sp>
        <p:nvSpPr>
          <p:cNvPr id="4" name="Title 1"/>
          <p:cNvSpPr>
            <a:spLocks noGrp="1"/>
          </p:cNvSpPr>
          <p:nvPr>
            <p:ph type="title"/>
          </p:nvPr>
        </p:nvSpPr>
        <p:spPr/>
        <p:txBody>
          <a:bodyPr/>
          <a:lstStyle/>
          <a:p>
            <a:r>
              <a:rPr lang="en-US" sz="4000" b="1" dirty="0">
                <a:solidFill>
                  <a:schemeClr val="accent1"/>
                </a:solidFill>
              </a:rPr>
              <a:t>3rd</a:t>
            </a:r>
            <a:r>
              <a:rPr lang="en-US" dirty="0" smtClean="0"/>
              <a:t>   </a:t>
            </a:r>
            <a:r>
              <a:rPr lang="en-US" sz="4000" b="1" dirty="0">
                <a:solidFill>
                  <a:schemeClr val="accent1"/>
                </a:solidFill>
              </a:rPr>
              <a:t>Principle-</a:t>
            </a:r>
            <a:r>
              <a:rPr lang="en-US" dirty="0"/>
              <a:t> </a:t>
            </a:r>
            <a:r>
              <a:rPr lang="en-US" b="1" dirty="0" smtClean="0">
                <a:solidFill>
                  <a:srgbClr val="C00000"/>
                </a:solidFill>
              </a:rPr>
              <a:t>Confidentiality</a:t>
            </a:r>
            <a:r>
              <a:rPr lang="en-US" dirty="0" smtClean="0"/>
              <a:t> </a:t>
            </a:r>
            <a:r>
              <a:rPr lang="en-US" sz="4000" dirty="0"/>
              <a:t>(continued)</a:t>
            </a:r>
          </a:p>
        </p:txBody>
      </p:sp>
    </p:spTree>
    <p:extLst>
      <p:ext uri="{BB962C8B-B14F-4D97-AF65-F5344CB8AC3E}">
        <p14:creationId xmlns:p14="http://schemas.microsoft.com/office/powerpoint/2010/main" val="378176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176966" y="2041074"/>
            <a:ext cx="5676900" cy="1762125"/>
          </a:xfrm>
          <a:prstGeom prst="rect">
            <a:avLst/>
          </a:prstGeom>
        </p:spPr>
      </p:pic>
      <p:sp>
        <p:nvSpPr>
          <p:cNvPr id="4" name="Title 1"/>
          <p:cNvSpPr>
            <a:spLocks noGrp="1"/>
          </p:cNvSpPr>
          <p:nvPr>
            <p:ph type="title"/>
          </p:nvPr>
        </p:nvSpPr>
        <p:spPr/>
        <p:txBody>
          <a:bodyPr/>
          <a:lstStyle/>
          <a:p>
            <a:r>
              <a:rPr lang="en-US" sz="4000" b="1" dirty="0">
                <a:solidFill>
                  <a:schemeClr val="accent1"/>
                </a:solidFill>
              </a:rPr>
              <a:t>4th</a:t>
            </a:r>
            <a:r>
              <a:rPr lang="en-US" dirty="0" smtClean="0"/>
              <a:t>   </a:t>
            </a:r>
            <a:r>
              <a:rPr lang="en-US" sz="4000" b="1" dirty="0">
                <a:solidFill>
                  <a:schemeClr val="accent1"/>
                </a:solidFill>
              </a:rPr>
              <a:t>Principle-</a:t>
            </a:r>
            <a:r>
              <a:rPr lang="en-US" dirty="0"/>
              <a:t> </a:t>
            </a:r>
            <a:r>
              <a:rPr lang="en-US" b="1" dirty="0">
                <a:solidFill>
                  <a:srgbClr val="C00000"/>
                </a:solidFill>
              </a:rPr>
              <a:t>Competence</a:t>
            </a:r>
            <a:r>
              <a:rPr lang="en-US" dirty="0" smtClean="0"/>
              <a:t> </a:t>
            </a:r>
            <a:r>
              <a:rPr lang="en-US" sz="4000" dirty="0"/>
              <a:t>(3 </a:t>
            </a:r>
            <a:r>
              <a:rPr lang="en-US" sz="4000" dirty="0"/>
              <a:t>rules of conduct)</a:t>
            </a:r>
          </a:p>
        </p:txBody>
      </p:sp>
      <p:pic>
        <p:nvPicPr>
          <p:cNvPr id="6" name="Picture 5"/>
          <p:cNvPicPr>
            <a:picLocks noChangeAspect="1"/>
          </p:cNvPicPr>
          <p:nvPr/>
        </p:nvPicPr>
        <p:blipFill>
          <a:blip r:embed="rId3"/>
          <a:stretch>
            <a:fillRect/>
          </a:stretch>
        </p:blipFill>
        <p:spPr>
          <a:xfrm>
            <a:off x="5367466" y="3614351"/>
            <a:ext cx="5295900" cy="1524000"/>
          </a:xfrm>
          <a:prstGeom prst="rect">
            <a:avLst/>
          </a:prstGeom>
        </p:spPr>
      </p:pic>
      <p:pic>
        <p:nvPicPr>
          <p:cNvPr id="7" name="Picture 6"/>
          <p:cNvPicPr>
            <a:picLocks noChangeAspect="1"/>
          </p:cNvPicPr>
          <p:nvPr/>
        </p:nvPicPr>
        <p:blipFill>
          <a:blip r:embed="rId4"/>
          <a:stretch>
            <a:fillRect/>
          </a:stretch>
        </p:blipFill>
        <p:spPr>
          <a:xfrm>
            <a:off x="5248403" y="5271701"/>
            <a:ext cx="5534025" cy="1257300"/>
          </a:xfrm>
          <a:prstGeom prst="rect">
            <a:avLst/>
          </a:prstGeom>
        </p:spPr>
      </p:pic>
      <p:pic>
        <p:nvPicPr>
          <p:cNvPr id="8" name="Picture 7"/>
          <p:cNvPicPr>
            <a:picLocks noChangeAspect="1"/>
          </p:cNvPicPr>
          <p:nvPr/>
        </p:nvPicPr>
        <p:blipFill>
          <a:blip r:embed="rId5"/>
          <a:stretch>
            <a:fillRect/>
          </a:stretch>
        </p:blipFill>
        <p:spPr>
          <a:xfrm>
            <a:off x="320189" y="2646920"/>
            <a:ext cx="4666277" cy="2624781"/>
          </a:xfrm>
          <a:prstGeom prst="rect">
            <a:avLst/>
          </a:prstGeom>
        </p:spPr>
      </p:pic>
    </p:spTree>
    <p:extLst>
      <p:ext uri="{BB962C8B-B14F-4D97-AF65-F5344CB8AC3E}">
        <p14:creationId xmlns:p14="http://schemas.microsoft.com/office/powerpoint/2010/main" val="173875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8D40D-E769-403C-8F80-CE4DF29B3087}"/>
              </a:ext>
            </a:extLst>
          </p:cNvPr>
          <p:cNvSpPr>
            <a:spLocks noGrp="1"/>
          </p:cNvSpPr>
          <p:nvPr>
            <p:ph type="title"/>
          </p:nvPr>
        </p:nvSpPr>
        <p:spPr>
          <a:xfrm>
            <a:off x="785035" y="350880"/>
            <a:ext cx="10910776" cy="531628"/>
          </a:xfrm>
        </p:spPr>
        <p:txBody>
          <a:bodyPr>
            <a:normAutofit fontScale="90000"/>
          </a:bodyPr>
          <a:lstStyle/>
          <a:p>
            <a:r>
              <a:rPr lang="en-US" b="1" dirty="0">
                <a:solidFill>
                  <a:schemeClr val="accent1"/>
                </a:solidFill>
              </a:rPr>
              <a:t>Mandatory Guidance </a:t>
            </a:r>
            <a:r>
              <a:rPr lang="en-US" b="1" dirty="0">
                <a:solidFill>
                  <a:srgbClr val="C00000"/>
                </a:solidFill>
              </a:rPr>
              <a:t>– The International Standards</a:t>
            </a:r>
            <a:endParaRPr lang="en-GB" b="1" dirty="0">
              <a:solidFill>
                <a:srgbClr val="C00000"/>
              </a:solidFill>
            </a:endParaRPr>
          </a:p>
        </p:txBody>
      </p:sp>
      <p:sp>
        <p:nvSpPr>
          <p:cNvPr id="3" name="Content Placeholder 2">
            <a:extLst>
              <a:ext uri="{FF2B5EF4-FFF2-40B4-BE49-F238E27FC236}">
                <a16:creationId xmlns:a16="http://schemas.microsoft.com/office/drawing/2014/main" xmlns="" id="{0D182170-C140-4A04-A1A3-38E267698820}"/>
              </a:ext>
            </a:extLst>
          </p:cNvPr>
          <p:cNvSpPr>
            <a:spLocks noGrp="1"/>
          </p:cNvSpPr>
          <p:nvPr>
            <p:ph idx="1"/>
          </p:nvPr>
        </p:nvSpPr>
        <p:spPr>
          <a:xfrm>
            <a:off x="870098" y="988828"/>
            <a:ext cx="10910776" cy="5699052"/>
          </a:xfrm>
        </p:spPr>
        <p:txBody>
          <a:bodyPr>
            <a:normAutofit fontScale="92500" lnSpcReduction="20000"/>
          </a:bodyPr>
          <a:lstStyle/>
          <a:p>
            <a:pPr>
              <a:spcBef>
                <a:spcPts val="0"/>
              </a:spcBef>
            </a:pPr>
            <a:r>
              <a:rPr lang="en-US" sz="2200" dirty="0"/>
              <a:t>The Core Principles of internal auditing are embodied in The IIA’s Standards: The International Standards for the Professional Practice of Internal Auditing.</a:t>
            </a:r>
          </a:p>
          <a:p>
            <a:pPr marL="0" indent="0">
              <a:spcBef>
                <a:spcPts val="0"/>
              </a:spcBef>
              <a:buNone/>
            </a:pPr>
            <a:endParaRPr lang="en-US" sz="2200" dirty="0"/>
          </a:p>
          <a:p>
            <a:pPr>
              <a:spcBef>
                <a:spcPts val="0"/>
              </a:spcBef>
            </a:pPr>
            <a:r>
              <a:rPr lang="en-US" sz="2200" dirty="0"/>
              <a:t>The Standards are a set of principles-focused, mandatory requirements consisting of: </a:t>
            </a:r>
          </a:p>
          <a:p>
            <a:pPr marL="457200" indent="-457200">
              <a:spcBef>
                <a:spcPts val="0"/>
              </a:spcBef>
              <a:buFont typeface="+mj-lt"/>
              <a:buAutoNum type="arabicParenR"/>
            </a:pPr>
            <a:r>
              <a:rPr lang="en-US" sz="2200" dirty="0"/>
              <a:t>Statements of core requirements for the professional practice of internal auditing and for evaluating the effectiveness of performance that are internationally applicable at organizational and individual levels.</a:t>
            </a:r>
          </a:p>
          <a:p>
            <a:pPr marL="457200" indent="-457200">
              <a:spcBef>
                <a:spcPts val="0"/>
              </a:spcBef>
              <a:buFont typeface="+mj-lt"/>
              <a:buAutoNum type="arabicParenR"/>
            </a:pPr>
            <a:r>
              <a:rPr lang="en-US" sz="2200" dirty="0"/>
              <a:t>Interpretations, clarifying terms or concepts within the Standards</a:t>
            </a:r>
          </a:p>
          <a:p>
            <a:pPr marL="457200" lvl="1" indent="0">
              <a:spcBef>
                <a:spcPts val="0"/>
              </a:spcBef>
              <a:buNone/>
            </a:pPr>
            <a:endParaRPr lang="en-US" sz="2200" dirty="0"/>
          </a:p>
          <a:p>
            <a:pPr marL="0" indent="0">
              <a:spcBef>
                <a:spcPts val="0"/>
              </a:spcBef>
              <a:buNone/>
            </a:pPr>
            <a:r>
              <a:rPr lang="en-US" sz="2200" dirty="0"/>
              <a:t>There are 2 categories of standards:</a:t>
            </a:r>
          </a:p>
          <a:p>
            <a:pPr marL="0" indent="0">
              <a:spcBef>
                <a:spcPts val="0"/>
              </a:spcBef>
              <a:buNone/>
            </a:pPr>
            <a:endParaRPr lang="en-US" sz="2200" dirty="0"/>
          </a:p>
          <a:p>
            <a:pPr marL="0" indent="0">
              <a:spcBef>
                <a:spcPts val="0"/>
              </a:spcBef>
              <a:buNone/>
            </a:pPr>
            <a:r>
              <a:rPr lang="en-US" sz="2200" b="1" dirty="0"/>
              <a:t>1- Attribute Standards: </a:t>
            </a:r>
            <a:r>
              <a:rPr lang="en-US" sz="2200" dirty="0"/>
              <a:t>address the attributes of organizations and individuals performing internal auditing. It’s for organizations and individuals (4 standards with 1000 series)</a:t>
            </a:r>
          </a:p>
          <a:p>
            <a:pPr marL="0" indent="0">
              <a:spcBef>
                <a:spcPts val="0"/>
              </a:spcBef>
              <a:buNone/>
            </a:pPr>
            <a:endParaRPr lang="en-US" sz="2200" dirty="0"/>
          </a:p>
          <a:p>
            <a:pPr marL="0" indent="0">
              <a:spcBef>
                <a:spcPts val="0"/>
              </a:spcBef>
              <a:buNone/>
            </a:pPr>
            <a:r>
              <a:rPr lang="en-US" sz="2200" b="1" dirty="0"/>
              <a:t>2- Performance Standards: </a:t>
            </a:r>
            <a:r>
              <a:rPr lang="en-US" sz="2200" dirty="0"/>
              <a:t>describe the nature of internal auditing and provide quality criteria against which the performance of these services can be measured. (7 standards with 2000 series.)</a:t>
            </a:r>
          </a:p>
          <a:p>
            <a:pPr marL="0" indent="0">
              <a:spcBef>
                <a:spcPts val="0"/>
              </a:spcBef>
              <a:buNone/>
            </a:pPr>
            <a:endParaRPr lang="en-US" sz="2200" dirty="0"/>
          </a:p>
          <a:p>
            <a:pPr>
              <a:spcBef>
                <a:spcPts val="0"/>
              </a:spcBef>
              <a:buFont typeface="Wingdings" panose="05000000000000000000" pitchFamily="2" charset="2"/>
              <a:buChar char="v"/>
            </a:pPr>
            <a:r>
              <a:rPr lang="en-US" sz="2200" b="1" dirty="0"/>
              <a:t> Implementation Standards:</a:t>
            </a:r>
            <a:r>
              <a:rPr lang="en-US" sz="2200" dirty="0"/>
              <a:t> </a:t>
            </a:r>
          </a:p>
          <a:p>
            <a:pPr marL="0" indent="0">
              <a:spcBef>
                <a:spcPts val="0"/>
              </a:spcBef>
              <a:buNone/>
            </a:pPr>
            <a:endParaRPr lang="en-US" sz="2200" dirty="0"/>
          </a:p>
          <a:p>
            <a:pPr lvl="1">
              <a:spcBef>
                <a:spcPts val="0"/>
              </a:spcBef>
            </a:pPr>
            <a:r>
              <a:rPr lang="en-US" sz="2400" dirty="0"/>
              <a:t>expand upon the Attribute and Performance Standards </a:t>
            </a:r>
            <a:r>
              <a:rPr lang="en-US" sz="2200" dirty="0"/>
              <a:t>by providing the requirements applicable to assurance or consulting activities, </a:t>
            </a:r>
            <a:r>
              <a:rPr lang="en-US" sz="2400" dirty="0"/>
              <a:t>which is why they are not considered a third category of Standards.</a:t>
            </a:r>
          </a:p>
          <a:p>
            <a:pPr lvl="1">
              <a:spcBef>
                <a:spcPts val="0"/>
              </a:spcBef>
            </a:pPr>
            <a:endParaRPr lang="en-US" sz="2200" dirty="0"/>
          </a:p>
          <a:p>
            <a:pPr lvl="1">
              <a:spcBef>
                <a:spcPts val="0"/>
              </a:spcBef>
            </a:pPr>
            <a:r>
              <a:rPr lang="en-US" sz="2200" dirty="0"/>
              <a:t>More stringent and numerous for assurance services than those for consulting services.</a:t>
            </a:r>
          </a:p>
          <a:p>
            <a:pPr marL="0" indent="0">
              <a:buNone/>
            </a:pPr>
            <a:endParaRPr lang="en-GB" sz="2400" dirty="0"/>
          </a:p>
        </p:txBody>
      </p:sp>
    </p:spTree>
    <p:extLst>
      <p:ext uri="{BB962C8B-B14F-4D97-AF65-F5344CB8AC3E}">
        <p14:creationId xmlns:p14="http://schemas.microsoft.com/office/powerpoint/2010/main" val="87316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45805F-C283-4EF3-15F6-9714267DC2C7}"/>
              </a:ext>
            </a:extLst>
          </p:cNvPr>
          <p:cNvSpPr>
            <a:spLocks noGrp="1"/>
          </p:cNvSpPr>
          <p:nvPr>
            <p:ph type="title"/>
          </p:nvPr>
        </p:nvSpPr>
        <p:spPr>
          <a:xfrm>
            <a:off x="78828" y="70836"/>
            <a:ext cx="10515600" cy="1325563"/>
          </a:xfrm>
        </p:spPr>
        <p:txBody>
          <a:bodyPr/>
          <a:lstStyle/>
          <a:p>
            <a:r>
              <a:rPr lang="en-US" b="1" dirty="0">
                <a:solidFill>
                  <a:schemeClr val="accent1"/>
                </a:solidFill>
              </a:rPr>
              <a:t>An example of a standard &amp; interpretation</a:t>
            </a:r>
          </a:p>
        </p:txBody>
      </p:sp>
      <p:pic>
        <p:nvPicPr>
          <p:cNvPr id="5" name="Content Placeholder 4">
            <a:extLst>
              <a:ext uri="{FF2B5EF4-FFF2-40B4-BE49-F238E27FC236}">
                <a16:creationId xmlns:a16="http://schemas.microsoft.com/office/drawing/2014/main" xmlns="" id="{528E2CD1-4041-49B3-03C3-0120CBFEF5E6}"/>
              </a:ext>
            </a:extLst>
          </p:cNvPr>
          <p:cNvPicPr>
            <a:picLocks noGrp="1" noChangeAspect="1"/>
          </p:cNvPicPr>
          <p:nvPr>
            <p:ph idx="1"/>
          </p:nvPr>
        </p:nvPicPr>
        <p:blipFill>
          <a:blip r:embed="rId2"/>
          <a:stretch>
            <a:fillRect/>
          </a:stretch>
        </p:blipFill>
        <p:spPr>
          <a:xfrm>
            <a:off x="1008807" y="1896256"/>
            <a:ext cx="9585621" cy="4404695"/>
          </a:xfrm>
        </p:spPr>
      </p:pic>
    </p:spTree>
    <p:extLst>
      <p:ext uri="{BB962C8B-B14F-4D97-AF65-F5344CB8AC3E}">
        <p14:creationId xmlns:p14="http://schemas.microsoft.com/office/powerpoint/2010/main" val="400096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08E4F5-4D95-39B1-2AE7-A04088B67604}"/>
              </a:ext>
            </a:extLst>
          </p:cNvPr>
          <p:cNvSpPr>
            <a:spLocks noGrp="1"/>
          </p:cNvSpPr>
          <p:nvPr>
            <p:ph type="title"/>
          </p:nvPr>
        </p:nvSpPr>
        <p:spPr>
          <a:xfrm>
            <a:off x="267545" y="224848"/>
            <a:ext cx="10515600" cy="1325563"/>
          </a:xfrm>
        </p:spPr>
        <p:txBody>
          <a:bodyPr/>
          <a:lstStyle/>
          <a:p>
            <a:r>
              <a:rPr lang="en-US" b="1" dirty="0">
                <a:solidFill>
                  <a:schemeClr val="accent1"/>
                </a:solidFill>
              </a:rPr>
              <a:t>Assurance vs. Consulting Services</a:t>
            </a:r>
            <a:endParaRPr lang="en-US" dirty="0"/>
          </a:p>
        </p:txBody>
      </p:sp>
      <p:pic>
        <p:nvPicPr>
          <p:cNvPr id="5" name="Content Placeholder 4">
            <a:extLst>
              <a:ext uri="{FF2B5EF4-FFF2-40B4-BE49-F238E27FC236}">
                <a16:creationId xmlns:a16="http://schemas.microsoft.com/office/drawing/2014/main" xmlns="" id="{C9620E24-2C67-4F00-4513-BAE6C1C26CF9}"/>
              </a:ext>
            </a:extLst>
          </p:cNvPr>
          <p:cNvPicPr>
            <a:picLocks noGrp="1" noChangeAspect="1"/>
          </p:cNvPicPr>
          <p:nvPr>
            <p:ph idx="1"/>
          </p:nvPr>
        </p:nvPicPr>
        <p:blipFill>
          <a:blip r:embed="rId2"/>
          <a:stretch>
            <a:fillRect/>
          </a:stretch>
        </p:blipFill>
        <p:spPr>
          <a:xfrm>
            <a:off x="267545" y="1662545"/>
            <a:ext cx="5505490" cy="4229100"/>
          </a:xfrm>
        </p:spPr>
      </p:pic>
      <p:pic>
        <p:nvPicPr>
          <p:cNvPr id="9" name="Picture 8">
            <a:extLst>
              <a:ext uri="{FF2B5EF4-FFF2-40B4-BE49-F238E27FC236}">
                <a16:creationId xmlns:a16="http://schemas.microsoft.com/office/drawing/2014/main" xmlns="" id="{F20A64F1-5AE3-1E5E-7115-86569F0C3CA7}"/>
              </a:ext>
            </a:extLst>
          </p:cNvPr>
          <p:cNvPicPr>
            <a:picLocks noChangeAspect="1"/>
          </p:cNvPicPr>
          <p:nvPr/>
        </p:nvPicPr>
        <p:blipFill>
          <a:blip r:embed="rId3"/>
          <a:stretch>
            <a:fillRect/>
          </a:stretch>
        </p:blipFill>
        <p:spPr>
          <a:xfrm>
            <a:off x="6314622" y="1662545"/>
            <a:ext cx="5267364" cy="4291446"/>
          </a:xfrm>
          <a:prstGeom prst="rect">
            <a:avLst/>
          </a:prstGeom>
        </p:spPr>
      </p:pic>
    </p:spTree>
    <p:extLst>
      <p:ext uri="{BB962C8B-B14F-4D97-AF65-F5344CB8AC3E}">
        <p14:creationId xmlns:p14="http://schemas.microsoft.com/office/powerpoint/2010/main" val="232963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1AB138AF-4A95-589A-AC23-B50B23259F4A}"/>
              </a:ext>
            </a:extLst>
          </p:cNvPr>
          <p:cNvPicPr>
            <a:picLocks noGrp="1" noChangeAspect="1"/>
          </p:cNvPicPr>
          <p:nvPr>
            <p:ph idx="1"/>
          </p:nvPr>
        </p:nvPicPr>
        <p:blipFill>
          <a:blip r:embed="rId2"/>
          <a:stretch>
            <a:fillRect/>
          </a:stretch>
        </p:blipFill>
        <p:spPr>
          <a:xfrm>
            <a:off x="838199" y="2018445"/>
            <a:ext cx="7233745" cy="1695462"/>
          </a:xfrm>
        </p:spPr>
      </p:pic>
      <p:pic>
        <p:nvPicPr>
          <p:cNvPr id="9" name="Picture 8">
            <a:extLst>
              <a:ext uri="{FF2B5EF4-FFF2-40B4-BE49-F238E27FC236}">
                <a16:creationId xmlns:a16="http://schemas.microsoft.com/office/drawing/2014/main" xmlns="" id="{A2E85913-793B-C013-27F4-440D8DDE7750}"/>
              </a:ext>
            </a:extLst>
          </p:cNvPr>
          <p:cNvPicPr>
            <a:picLocks noChangeAspect="1"/>
          </p:cNvPicPr>
          <p:nvPr/>
        </p:nvPicPr>
        <p:blipFill>
          <a:blip r:embed="rId3"/>
          <a:srcRect t="13984"/>
          <a:stretch/>
        </p:blipFill>
        <p:spPr>
          <a:xfrm>
            <a:off x="742910" y="3600230"/>
            <a:ext cx="6572289" cy="882868"/>
          </a:xfrm>
          <a:prstGeom prst="rect">
            <a:avLst/>
          </a:prstGeom>
        </p:spPr>
      </p:pic>
      <p:sp>
        <p:nvSpPr>
          <p:cNvPr id="10" name="Title 1">
            <a:extLst>
              <a:ext uri="{FF2B5EF4-FFF2-40B4-BE49-F238E27FC236}">
                <a16:creationId xmlns:a16="http://schemas.microsoft.com/office/drawing/2014/main" xmlns="" id="{FFA02ECD-1752-47EF-785A-2400856CFE96}"/>
              </a:ext>
            </a:extLst>
          </p:cNvPr>
          <p:cNvSpPr>
            <a:spLocks noGrp="1"/>
          </p:cNvSpPr>
          <p:nvPr>
            <p:ph type="title"/>
          </p:nvPr>
        </p:nvSpPr>
        <p:spPr>
          <a:xfrm>
            <a:off x="838200" y="365125"/>
            <a:ext cx="10515600" cy="1325563"/>
          </a:xfrm>
        </p:spPr>
        <p:txBody>
          <a:bodyPr/>
          <a:lstStyle/>
          <a:p>
            <a:r>
              <a:rPr lang="en-US" b="1" dirty="0">
                <a:solidFill>
                  <a:schemeClr val="accent1"/>
                </a:solidFill>
              </a:rPr>
              <a:t>The Attribute Standards</a:t>
            </a:r>
            <a:endParaRPr lang="en-GB" b="1" dirty="0">
              <a:solidFill>
                <a:schemeClr val="accent1"/>
              </a:solidFill>
            </a:endParaRPr>
          </a:p>
        </p:txBody>
      </p:sp>
    </p:spTree>
    <p:extLst>
      <p:ext uri="{BB962C8B-B14F-4D97-AF65-F5344CB8AC3E}">
        <p14:creationId xmlns:p14="http://schemas.microsoft.com/office/powerpoint/2010/main" val="429335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646338-2717-F649-CF22-A2C8D285F318}"/>
              </a:ext>
            </a:extLst>
          </p:cNvPr>
          <p:cNvSpPr>
            <a:spLocks noGrp="1"/>
          </p:cNvSpPr>
          <p:nvPr>
            <p:ph type="title"/>
          </p:nvPr>
        </p:nvSpPr>
        <p:spPr/>
        <p:txBody>
          <a:bodyPr/>
          <a:lstStyle/>
          <a:p>
            <a:r>
              <a:rPr lang="en-US" b="1" dirty="0">
                <a:solidFill>
                  <a:srgbClr val="C00000"/>
                </a:solidFill>
              </a:rPr>
              <a:t>1000 – Purpose, Authority, and Responsibility</a:t>
            </a:r>
          </a:p>
        </p:txBody>
      </p:sp>
      <p:sp>
        <p:nvSpPr>
          <p:cNvPr id="3" name="Content Placeholder 2">
            <a:extLst>
              <a:ext uri="{FF2B5EF4-FFF2-40B4-BE49-F238E27FC236}">
                <a16:creationId xmlns:a16="http://schemas.microsoft.com/office/drawing/2014/main" xmlns="" id="{AFA265DB-1050-48A3-88D0-E17B6ABB4131}"/>
              </a:ext>
            </a:extLst>
          </p:cNvPr>
          <p:cNvSpPr>
            <a:spLocks noGrp="1"/>
          </p:cNvSpPr>
          <p:nvPr>
            <p:ph idx="1"/>
          </p:nvPr>
        </p:nvSpPr>
        <p:spPr>
          <a:xfrm>
            <a:off x="838200" y="1445172"/>
            <a:ext cx="10515600" cy="4731791"/>
          </a:xfrm>
        </p:spPr>
        <p:txBody>
          <a:bodyPr>
            <a:normAutofit/>
          </a:bodyPr>
          <a:lstStyle/>
          <a:p>
            <a:r>
              <a:rPr lang="en-US" dirty="0"/>
              <a:t>The internal audit function must have a charter that clearly states the function’s purpose, authority, and responsibilities and specifies the nature of the assurance and consulting services the function provides. </a:t>
            </a:r>
          </a:p>
          <a:p>
            <a:r>
              <a:rPr lang="en-US" dirty="0"/>
              <a:t>The charter must be consistent with the Mission of Internal Audit. It also must acknowledge the internal audit function’s responsibility to adhere to the Core Principles, the Definition of Internal Auditing, the Code of Ethics, and the Standards.</a:t>
            </a:r>
          </a:p>
          <a:p>
            <a:r>
              <a:rPr lang="en-US" dirty="0"/>
              <a:t>The CAE “must periodically review the internal audit charter and present it to senior management and the board for approval” (Standard 1000: Purpose, Authority, and Responsibility). </a:t>
            </a:r>
          </a:p>
          <a:p>
            <a:r>
              <a:rPr lang="en-US" dirty="0"/>
              <a:t>Final approval of the charter is the responsibility of the board. </a:t>
            </a:r>
          </a:p>
        </p:txBody>
      </p:sp>
    </p:spTree>
    <p:extLst>
      <p:ext uri="{BB962C8B-B14F-4D97-AF65-F5344CB8AC3E}">
        <p14:creationId xmlns:p14="http://schemas.microsoft.com/office/powerpoint/2010/main" val="322047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F54C0A5-4AD4-66AF-D49E-AE32C1EA79D2}"/>
              </a:ext>
            </a:extLst>
          </p:cNvPr>
          <p:cNvPicPr>
            <a:picLocks noChangeAspect="1"/>
          </p:cNvPicPr>
          <p:nvPr/>
        </p:nvPicPr>
        <p:blipFill>
          <a:blip r:embed="rId2"/>
          <a:stretch>
            <a:fillRect/>
          </a:stretch>
        </p:blipFill>
        <p:spPr>
          <a:xfrm>
            <a:off x="607869" y="105185"/>
            <a:ext cx="5870863" cy="6508629"/>
          </a:xfrm>
          <a:prstGeom prst="rect">
            <a:avLst/>
          </a:prstGeom>
        </p:spPr>
      </p:pic>
      <p:pic>
        <p:nvPicPr>
          <p:cNvPr id="3" name="Picture 2">
            <a:extLst>
              <a:ext uri="{FF2B5EF4-FFF2-40B4-BE49-F238E27FC236}">
                <a16:creationId xmlns:a16="http://schemas.microsoft.com/office/drawing/2014/main" xmlns="" id="{90919CD4-63C7-D243-1A58-F3101A0507A6}"/>
              </a:ext>
            </a:extLst>
          </p:cNvPr>
          <p:cNvPicPr>
            <a:picLocks noChangeAspect="1"/>
          </p:cNvPicPr>
          <p:nvPr/>
        </p:nvPicPr>
        <p:blipFill>
          <a:blip r:embed="rId3"/>
          <a:stretch>
            <a:fillRect/>
          </a:stretch>
        </p:blipFill>
        <p:spPr>
          <a:xfrm>
            <a:off x="6795655" y="3003832"/>
            <a:ext cx="4892408" cy="1818130"/>
          </a:xfrm>
          <a:prstGeom prst="rect">
            <a:avLst/>
          </a:prstGeom>
        </p:spPr>
      </p:pic>
      <p:pic>
        <p:nvPicPr>
          <p:cNvPr id="6" name="Picture 5">
            <a:extLst>
              <a:ext uri="{FF2B5EF4-FFF2-40B4-BE49-F238E27FC236}">
                <a16:creationId xmlns:a16="http://schemas.microsoft.com/office/drawing/2014/main" xmlns="" id="{80FBE7FC-1BED-450A-F281-AD85FD56EE97}"/>
              </a:ext>
            </a:extLst>
          </p:cNvPr>
          <p:cNvPicPr>
            <a:picLocks noChangeAspect="1"/>
          </p:cNvPicPr>
          <p:nvPr/>
        </p:nvPicPr>
        <p:blipFill>
          <a:blip r:embed="rId4"/>
          <a:stretch>
            <a:fillRect/>
          </a:stretch>
        </p:blipFill>
        <p:spPr>
          <a:xfrm>
            <a:off x="6678755" y="1039091"/>
            <a:ext cx="5157377" cy="1449536"/>
          </a:xfrm>
          <a:prstGeom prst="rect">
            <a:avLst/>
          </a:prstGeom>
        </p:spPr>
      </p:pic>
    </p:spTree>
    <p:extLst>
      <p:ext uri="{BB962C8B-B14F-4D97-AF65-F5344CB8AC3E}">
        <p14:creationId xmlns:p14="http://schemas.microsoft.com/office/powerpoint/2010/main" val="951005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78865B-2F7A-E72C-01DE-0A955D37D644}"/>
              </a:ext>
            </a:extLst>
          </p:cNvPr>
          <p:cNvSpPr>
            <a:spLocks noGrp="1"/>
          </p:cNvSpPr>
          <p:nvPr>
            <p:ph type="title"/>
          </p:nvPr>
        </p:nvSpPr>
        <p:spPr>
          <a:xfrm>
            <a:off x="659524" y="148184"/>
            <a:ext cx="10515600" cy="1325563"/>
          </a:xfrm>
        </p:spPr>
        <p:txBody>
          <a:bodyPr/>
          <a:lstStyle/>
          <a:p>
            <a:r>
              <a:rPr lang="en-US" b="1" dirty="0">
                <a:solidFill>
                  <a:srgbClr val="C00000"/>
                </a:solidFill>
              </a:rPr>
              <a:t>1100 – Independence and Objectivity</a:t>
            </a:r>
          </a:p>
        </p:txBody>
      </p:sp>
      <p:sp>
        <p:nvSpPr>
          <p:cNvPr id="3" name="Content Placeholder 2">
            <a:extLst>
              <a:ext uri="{FF2B5EF4-FFF2-40B4-BE49-F238E27FC236}">
                <a16:creationId xmlns:a16="http://schemas.microsoft.com/office/drawing/2014/main" xmlns="" id="{A07F3359-9D2F-51A5-81D9-1DD73248E817}"/>
              </a:ext>
            </a:extLst>
          </p:cNvPr>
          <p:cNvSpPr>
            <a:spLocks noGrp="1"/>
          </p:cNvSpPr>
          <p:nvPr>
            <p:ph idx="1"/>
          </p:nvPr>
        </p:nvSpPr>
        <p:spPr>
          <a:xfrm>
            <a:off x="659524" y="1473747"/>
            <a:ext cx="10515600" cy="5016610"/>
          </a:xfrm>
        </p:spPr>
        <p:txBody>
          <a:bodyPr>
            <a:normAutofit lnSpcReduction="10000"/>
          </a:bodyPr>
          <a:lstStyle/>
          <a:p>
            <a:r>
              <a:rPr lang="en-US" dirty="0"/>
              <a:t>“The internal audit [function] must be independent, and internal auditors must be objective in performing their work” (Standard 1100: Independence and Objectivity). </a:t>
            </a:r>
          </a:p>
          <a:p>
            <a:r>
              <a:rPr lang="en-US" dirty="0"/>
              <a:t>The Glossary to the Standards defines independence and objectivity as follows:</a:t>
            </a:r>
          </a:p>
          <a:p>
            <a:endParaRPr lang="en-US" dirty="0"/>
          </a:p>
          <a:p>
            <a:endParaRPr lang="en-US" dirty="0"/>
          </a:p>
          <a:p>
            <a:endParaRPr lang="en-US" dirty="0"/>
          </a:p>
          <a:p>
            <a:endParaRPr lang="en-US" dirty="0"/>
          </a:p>
          <a:p>
            <a:r>
              <a:rPr lang="en-US" dirty="0"/>
              <a:t>Whereas independence is an attribute of the internal audit function, objectivity is an attribute of the individual auditor. This is a subtle, yet extremely important, distinction.</a:t>
            </a:r>
          </a:p>
          <a:p>
            <a:pPr marL="0" indent="0">
              <a:buNone/>
            </a:pPr>
            <a:endParaRPr lang="en-US" dirty="0"/>
          </a:p>
        </p:txBody>
      </p:sp>
      <p:pic>
        <p:nvPicPr>
          <p:cNvPr id="7" name="Picture 6">
            <a:extLst>
              <a:ext uri="{FF2B5EF4-FFF2-40B4-BE49-F238E27FC236}">
                <a16:creationId xmlns:a16="http://schemas.microsoft.com/office/drawing/2014/main" xmlns="" id="{EB5DEC83-2B85-9FD3-C0B2-F12E40D0F31B}"/>
              </a:ext>
            </a:extLst>
          </p:cNvPr>
          <p:cNvPicPr>
            <a:picLocks noChangeAspect="1"/>
          </p:cNvPicPr>
          <p:nvPr/>
        </p:nvPicPr>
        <p:blipFill>
          <a:blip r:embed="rId2"/>
          <a:stretch>
            <a:fillRect/>
          </a:stretch>
        </p:blipFill>
        <p:spPr>
          <a:xfrm>
            <a:off x="2617076" y="3008067"/>
            <a:ext cx="6842233" cy="2310606"/>
          </a:xfrm>
          <a:prstGeom prst="rect">
            <a:avLst/>
          </a:prstGeom>
        </p:spPr>
      </p:pic>
    </p:spTree>
    <p:extLst>
      <p:ext uri="{BB962C8B-B14F-4D97-AF65-F5344CB8AC3E}">
        <p14:creationId xmlns:p14="http://schemas.microsoft.com/office/powerpoint/2010/main" val="374249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737D76-B159-1EE6-3B11-3D3135B06384}"/>
              </a:ext>
            </a:extLst>
          </p:cNvPr>
          <p:cNvSpPr>
            <a:spLocks noGrp="1"/>
          </p:cNvSpPr>
          <p:nvPr>
            <p:ph idx="1"/>
          </p:nvPr>
        </p:nvSpPr>
        <p:spPr>
          <a:xfrm>
            <a:off x="838200" y="1208690"/>
            <a:ext cx="10515600" cy="5501126"/>
          </a:xfrm>
        </p:spPr>
        <p:txBody>
          <a:bodyPr>
            <a:normAutofit fontScale="92500"/>
          </a:bodyPr>
          <a:lstStyle/>
          <a:p>
            <a:r>
              <a:rPr lang="en-US" sz="2400" dirty="0"/>
              <a:t>The extent to which an internal function can be independent depends on the relative status of the function within the organization. </a:t>
            </a:r>
          </a:p>
          <a:p>
            <a:r>
              <a:rPr lang="en-US" sz="2400" dirty="0"/>
              <a:t>Standard 1110: Organizational Independence states that “The chief audit executive must report to a level within the organization that allows the internal audit [function] to fulfill its responsibilities . . . and confirm to the board, at least annually, the organizational independence of the internal audit [function].”</a:t>
            </a:r>
          </a:p>
          <a:p>
            <a:r>
              <a:rPr lang="en-US" sz="2400" dirty="0"/>
              <a:t>Standard 1111: Direct Interaction with the Board requires the CAE to “communicate and interact directly with the board.”</a:t>
            </a:r>
          </a:p>
          <a:p>
            <a:r>
              <a:rPr lang="en-US" sz="2400" dirty="0"/>
              <a:t>Positioning the internal audit function at a high level within the organization facilitates broad audit coverage and promotes due consideration of engagement outcomes. Conversely, positioning the internal audit function lower within the organization greatly increases the risk of conflicts of interest that impair the function’s ability to provide objective assessments and advice.</a:t>
            </a:r>
          </a:p>
          <a:p>
            <a:r>
              <a:rPr lang="en-US" sz="2400" dirty="0"/>
              <a:t> For example, it would be difficult for an internal audit function to assess objectively the controls over financial reporting if the CAE reports to the controller who is responsible for the design adequacy and operating effectiveness of those controls.</a:t>
            </a:r>
            <a:endParaRPr lang="en-US" b="1" dirty="0">
              <a:solidFill>
                <a:srgbClr val="C00000"/>
              </a:solidFill>
              <a:latin typeface="+mj-lt"/>
              <a:ea typeface="+mj-ea"/>
              <a:cs typeface="+mj-cs"/>
            </a:endParaRPr>
          </a:p>
        </p:txBody>
      </p:sp>
      <p:sp>
        <p:nvSpPr>
          <p:cNvPr id="4" name="Title 1">
            <a:extLst>
              <a:ext uri="{FF2B5EF4-FFF2-40B4-BE49-F238E27FC236}">
                <a16:creationId xmlns:a16="http://schemas.microsoft.com/office/drawing/2014/main" xmlns="" id="{572965DC-A8BE-3BC0-70A9-D7DB962398D4}"/>
              </a:ext>
            </a:extLst>
          </p:cNvPr>
          <p:cNvSpPr>
            <a:spLocks noGrp="1"/>
          </p:cNvSpPr>
          <p:nvPr>
            <p:ph type="title"/>
          </p:nvPr>
        </p:nvSpPr>
        <p:spPr>
          <a:xfrm>
            <a:off x="659524" y="148184"/>
            <a:ext cx="10515600" cy="1325563"/>
          </a:xfrm>
        </p:spPr>
        <p:txBody>
          <a:bodyPr/>
          <a:lstStyle/>
          <a:p>
            <a:r>
              <a:rPr lang="en-US" b="1" dirty="0">
                <a:solidFill>
                  <a:srgbClr val="C00000"/>
                </a:solidFill>
              </a:rPr>
              <a:t>1100 – Independence and Objectivity</a:t>
            </a:r>
          </a:p>
        </p:txBody>
      </p:sp>
    </p:spTree>
    <p:extLst>
      <p:ext uri="{BB962C8B-B14F-4D97-AF65-F5344CB8AC3E}">
        <p14:creationId xmlns:p14="http://schemas.microsoft.com/office/powerpoint/2010/main" val="3083899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F643CE1-5A6C-A1C5-760D-1BA087D58C34}"/>
              </a:ext>
            </a:extLst>
          </p:cNvPr>
          <p:cNvSpPr>
            <a:spLocks noGrp="1"/>
          </p:cNvSpPr>
          <p:nvPr>
            <p:ph idx="1"/>
          </p:nvPr>
        </p:nvSpPr>
        <p:spPr>
          <a:xfrm>
            <a:off x="670034" y="956441"/>
            <a:ext cx="10949152" cy="5780690"/>
          </a:xfrm>
        </p:spPr>
        <p:txBody>
          <a:bodyPr>
            <a:normAutofit fontScale="92500" lnSpcReduction="20000"/>
          </a:bodyPr>
          <a:lstStyle/>
          <a:p>
            <a:r>
              <a:rPr lang="en-US" sz="2000" b="1" dirty="0">
                <a:solidFill>
                  <a:schemeClr val="accent1"/>
                </a:solidFill>
              </a:rPr>
              <a:t>Conflicts of interest </a:t>
            </a:r>
            <a:r>
              <a:rPr lang="en-US" sz="2000" dirty="0"/>
              <a:t>impair independence and objectivity.</a:t>
            </a:r>
          </a:p>
          <a:p>
            <a:r>
              <a:rPr lang="en-US" sz="2000" dirty="0"/>
              <a:t> A conflict of interest is “a situation in which an internal auditor, who is in a position of trust, has a competing professional or personal interest” (Interpretation of Standard 1120: Individual Objectivity). </a:t>
            </a:r>
          </a:p>
          <a:p>
            <a:r>
              <a:rPr lang="en-US" sz="2000" dirty="0"/>
              <a:t>Potential conflicts of interest often arise as a result of naturally occurring events, such as: </a:t>
            </a:r>
          </a:p>
          <a:p>
            <a:pPr lvl="1">
              <a:buFont typeface="Wingdings" panose="05000000000000000000" pitchFamily="2" charset="2"/>
              <a:buChar char="ü"/>
            </a:pPr>
            <a:r>
              <a:rPr lang="en-US" sz="1600" dirty="0"/>
              <a:t>A senior manager from another area of the organization is asked to be the CAE. </a:t>
            </a:r>
          </a:p>
          <a:p>
            <a:pPr lvl="1">
              <a:buFont typeface="Wingdings" panose="05000000000000000000" pitchFamily="2" charset="2"/>
              <a:buChar char="ü"/>
            </a:pPr>
            <a:r>
              <a:rPr lang="en-US" sz="1600" dirty="0"/>
              <a:t>An employee moves into the internal audit function from another area of the organization or rotates through the internal audit function as part of his or her training regimen. </a:t>
            </a:r>
          </a:p>
          <a:p>
            <a:pPr lvl="1">
              <a:buFont typeface="Wingdings" panose="05000000000000000000" pitchFamily="2" charset="2"/>
              <a:buChar char="ü"/>
            </a:pPr>
            <a:r>
              <a:rPr lang="en-US" sz="1600" dirty="0"/>
              <a:t>An internal auditor with specialized accounting expertise is asked to assume a temporary accounting position. </a:t>
            </a:r>
          </a:p>
          <a:p>
            <a:pPr lvl="1">
              <a:buFont typeface="Wingdings" panose="05000000000000000000" pitchFamily="2" charset="2"/>
              <a:buChar char="ü"/>
            </a:pPr>
            <a:r>
              <a:rPr lang="en-US" sz="1600" dirty="0"/>
              <a:t>An internal auditor with management experience is asked to fill a vacated management position while the organization searches for a suitable replacement. </a:t>
            </a:r>
          </a:p>
          <a:p>
            <a:pPr lvl="1">
              <a:buFont typeface="Wingdings" panose="05000000000000000000" pitchFamily="2" charset="2"/>
              <a:buChar char="ü"/>
            </a:pPr>
            <a:r>
              <a:rPr lang="en-US" sz="1600" dirty="0"/>
              <a:t>An internal auditor is asked to design control policies and procedures in an area of the organization that does not have the requisite expertise to address existing control deficiencies. </a:t>
            </a:r>
          </a:p>
          <a:p>
            <a:pPr lvl="1">
              <a:buFont typeface="Wingdings" panose="05000000000000000000" pitchFamily="2" charset="2"/>
              <a:buChar char="ü"/>
            </a:pPr>
            <a:r>
              <a:rPr lang="en-US" sz="1600" dirty="0"/>
              <a:t>The CAE manages functions in addition to internal audit, such as risk management, information security, or compliance. </a:t>
            </a:r>
          </a:p>
          <a:p>
            <a:r>
              <a:rPr lang="en-US" sz="2000" b="1" dirty="0">
                <a:solidFill>
                  <a:schemeClr val="accent1"/>
                </a:solidFill>
              </a:rPr>
              <a:t>Task-related threats to independence and objectivity </a:t>
            </a:r>
            <a:r>
              <a:rPr lang="en-US" sz="2000" dirty="0"/>
              <a:t>arise from the nature of the work itself. For example, an individual who recently joined the internal audit function might be asked to audit the area for which they were previously responsible. This individual would, in effect, be auditing his or her own work. Objectivity is threatened in such situations because people sometimes have trouble recognizing or acknowledging personal deficiencies or errors in their own work. </a:t>
            </a:r>
          </a:p>
          <a:p>
            <a:r>
              <a:rPr lang="en-US" sz="2000" dirty="0"/>
              <a:t>Independence and objectivity also can be undermined by </a:t>
            </a:r>
            <a:r>
              <a:rPr lang="en-US" sz="2000" b="1" dirty="0">
                <a:solidFill>
                  <a:schemeClr val="accent1"/>
                </a:solidFill>
              </a:rPr>
              <a:t>incentives and personal relationships</a:t>
            </a:r>
            <a:r>
              <a:rPr lang="en-US" sz="2000" dirty="0"/>
              <a:t>. </a:t>
            </a:r>
          </a:p>
          <a:p>
            <a:pPr lvl="1"/>
            <a:r>
              <a:rPr lang="en-US" sz="1600" dirty="0"/>
              <a:t>Incentives involve conditions in which internal auditors have economic stakes in the outcomes of their work that could impair their judgment. Example: The auditee’s management promises to offer the internal auditor a job or support a promotion of the auditor if the engagement goes well and no problems are found.</a:t>
            </a:r>
          </a:p>
          <a:p>
            <a:pPr lvl="1"/>
            <a:r>
              <a:rPr lang="en-US" sz="1600" dirty="0"/>
              <a:t>Personal relationships cause conflicts of interest when internal auditors perform engagements in areas of the organization in which relatives or close friends work as managers or employees. Such relationships may tempt internal auditors to overlook problems or soften negative conclusions.</a:t>
            </a:r>
          </a:p>
        </p:txBody>
      </p:sp>
      <p:sp>
        <p:nvSpPr>
          <p:cNvPr id="4" name="Title 1">
            <a:extLst>
              <a:ext uri="{FF2B5EF4-FFF2-40B4-BE49-F238E27FC236}">
                <a16:creationId xmlns:a16="http://schemas.microsoft.com/office/drawing/2014/main" xmlns="" id="{578E0BE0-7F7F-120C-A459-72CCA1F75FB4}"/>
              </a:ext>
            </a:extLst>
          </p:cNvPr>
          <p:cNvSpPr>
            <a:spLocks noGrp="1"/>
          </p:cNvSpPr>
          <p:nvPr>
            <p:ph type="title"/>
          </p:nvPr>
        </p:nvSpPr>
        <p:spPr>
          <a:xfrm>
            <a:off x="670034" y="-41001"/>
            <a:ext cx="10515600" cy="1081526"/>
          </a:xfrm>
        </p:spPr>
        <p:txBody>
          <a:bodyPr/>
          <a:lstStyle/>
          <a:p>
            <a:r>
              <a:rPr lang="en-US" b="1" dirty="0">
                <a:solidFill>
                  <a:srgbClr val="C00000"/>
                </a:solidFill>
              </a:rPr>
              <a:t>1100 – Independence and Objectivity</a:t>
            </a:r>
          </a:p>
        </p:txBody>
      </p:sp>
    </p:spTree>
    <p:extLst>
      <p:ext uri="{BB962C8B-B14F-4D97-AF65-F5344CB8AC3E}">
        <p14:creationId xmlns:p14="http://schemas.microsoft.com/office/powerpoint/2010/main" val="426688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E794A-69E5-A97B-AF49-4FEE75D05167}"/>
              </a:ext>
            </a:extLst>
          </p:cNvPr>
          <p:cNvSpPr>
            <a:spLocks noGrp="1"/>
          </p:cNvSpPr>
          <p:nvPr>
            <p:ph type="title"/>
          </p:nvPr>
        </p:nvSpPr>
        <p:spPr>
          <a:xfrm>
            <a:off x="838200" y="175328"/>
            <a:ext cx="10515600" cy="819156"/>
          </a:xfrm>
        </p:spPr>
        <p:txBody>
          <a:bodyPr/>
          <a:lstStyle/>
          <a:p>
            <a:r>
              <a:rPr lang="en-US" b="1" dirty="0">
                <a:solidFill>
                  <a:srgbClr val="C00000"/>
                </a:solidFill>
              </a:rPr>
              <a:t>1200 – Proficiency and Due Professional Care</a:t>
            </a:r>
          </a:p>
        </p:txBody>
      </p:sp>
      <p:sp>
        <p:nvSpPr>
          <p:cNvPr id="3" name="Content Placeholder 2">
            <a:extLst>
              <a:ext uri="{FF2B5EF4-FFF2-40B4-BE49-F238E27FC236}">
                <a16:creationId xmlns:a16="http://schemas.microsoft.com/office/drawing/2014/main" xmlns="" id="{564A9AB3-27A0-250E-C256-A1C0A508B431}"/>
              </a:ext>
            </a:extLst>
          </p:cNvPr>
          <p:cNvSpPr>
            <a:spLocks noGrp="1"/>
          </p:cNvSpPr>
          <p:nvPr>
            <p:ph idx="1"/>
          </p:nvPr>
        </p:nvSpPr>
        <p:spPr>
          <a:xfrm>
            <a:off x="585951" y="935915"/>
            <a:ext cx="11371173" cy="5633051"/>
          </a:xfrm>
        </p:spPr>
        <p:txBody>
          <a:bodyPr>
            <a:normAutofit/>
          </a:bodyPr>
          <a:lstStyle/>
          <a:p>
            <a:r>
              <a:rPr lang="en-US" sz="2200" dirty="0"/>
              <a:t>Assurance and consulting services provided by internal auditors lacking the requisite knowledge, skills, and other competencies (that is, proficiencies) to perform the work or failing to apply the care and skills required will be of little, if any, value. Thus, the Standards requires that internal audit functions and individual auditors possess the knowledge, skills, and other competencies needed to fulfill their responsibilities and apply due professional care.</a:t>
            </a:r>
          </a:p>
          <a:p>
            <a:r>
              <a:rPr lang="en-US" sz="2200" dirty="0"/>
              <a:t>The Standards does not mandate a specific set of knowledge, skills, and other competencies. </a:t>
            </a:r>
          </a:p>
          <a:p>
            <a:r>
              <a:rPr lang="en-US" sz="2200" dirty="0"/>
              <a:t>One specific competency that is required by the Standards is knowledge of fraud risks. Standard 1210.A2 states that “Internal auditors must have sufficient knowledge to evaluate the risk of fraud and the manner in which it is managed by the organization . . .” They are not expected, however, “to have the expertise of a person whose primary responsibility is detecting and investigating fraud.”</a:t>
            </a:r>
          </a:p>
          <a:p>
            <a:r>
              <a:rPr lang="en-US" sz="2200" dirty="0"/>
              <a:t>Recommended guidance- The IIA’s Global Internal Audit Competency Framework (10 Core Competencies).</a:t>
            </a:r>
            <a:br>
              <a:rPr lang="en-US" sz="2200" dirty="0"/>
            </a:br>
            <a:endParaRPr lang="en-US" sz="2200" dirty="0"/>
          </a:p>
        </p:txBody>
      </p:sp>
      <p:pic>
        <p:nvPicPr>
          <p:cNvPr id="5" name="Picture 4">
            <a:extLst>
              <a:ext uri="{FF2B5EF4-FFF2-40B4-BE49-F238E27FC236}">
                <a16:creationId xmlns:a16="http://schemas.microsoft.com/office/drawing/2014/main" xmlns="" id="{990CDB3F-8CEE-A989-8B8B-3CE90A51F682}"/>
              </a:ext>
            </a:extLst>
          </p:cNvPr>
          <p:cNvPicPr>
            <a:picLocks noChangeAspect="1"/>
          </p:cNvPicPr>
          <p:nvPr/>
        </p:nvPicPr>
        <p:blipFill>
          <a:blip r:embed="rId2"/>
          <a:stretch>
            <a:fillRect/>
          </a:stretch>
        </p:blipFill>
        <p:spPr>
          <a:xfrm>
            <a:off x="783020" y="5621949"/>
            <a:ext cx="5991269" cy="876306"/>
          </a:xfrm>
          <a:prstGeom prst="rect">
            <a:avLst/>
          </a:prstGeom>
        </p:spPr>
      </p:pic>
      <p:pic>
        <p:nvPicPr>
          <p:cNvPr id="7" name="Picture 6">
            <a:extLst>
              <a:ext uri="{FF2B5EF4-FFF2-40B4-BE49-F238E27FC236}">
                <a16:creationId xmlns:a16="http://schemas.microsoft.com/office/drawing/2014/main" xmlns="" id="{ED6593E0-1DA0-C7EA-DC26-EEA99F3DF586}"/>
              </a:ext>
            </a:extLst>
          </p:cNvPr>
          <p:cNvPicPr>
            <a:picLocks noChangeAspect="1"/>
          </p:cNvPicPr>
          <p:nvPr/>
        </p:nvPicPr>
        <p:blipFill>
          <a:blip r:embed="rId3"/>
          <a:stretch>
            <a:fillRect/>
          </a:stretch>
        </p:blipFill>
        <p:spPr>
          <a:xfrm>
            <a:off x="5942286" y="5661033"/>
            <a:ext cx="6124620" cy="819156"/>
          </a:xfrm>
          <a:prstGeom prst="rect">
            <a:avLst/>
          </a:prstGeom>
        </p:spPr>
      </p:pic>
    </p:spTree>
    <p:extLst>
      <p:ext uri="{BB962C8B-B14F-4D97-AF65-F5344CB8AC3E}">
        <p14:creationId xmlns:p14="http://schemas.microsoft.com/office/powerpoint/2010/main" val="262108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AD5E0E-5A2E-4444-4694-9E3D89128378}"/>
              </a:ext>
            </a:extLst>
          </p:cNvPr>
          <p:cNvSpPr>
            <a:spLocks noGrp="1"/>
          </p:cNvSpPr>
          <p:nvPr>
            <p:ph idx="1"/>
          </p:nvPr>
        </p:nvSpPr>
        <p:spPr>
          <a:xfrm>
            <a:off x="316753" y="896252"/>
            <a:ext cx="11096812" cy="5776857"/>
          </a:xfrm>
        </p:spPr>
        <p:txBody>
          <a:bodyPr>
            <a:normAutofit fontScale="92500" lnSpcReduction="10000"/>
          </a:bodyPr>
          <a:lstStyle/>
          <a:p>
            <a:r>
              <a:rPr lang="en-US" sz="2400" dirty="0"/>
              <a:t>Proficiency applies to the internal audit function as a whole as well as to the individual internal auditor. </a:t>
            </a:r>
          </a:p>
          <a:p>
            <a:r>
              <a:rPr lang="en-US" sz="2400" dirty="0"/>
              <a:t>The CAE is responsible for ensuring that the internal audit function possesses the knowledge, skills, and other competencies required to fulfill the function’s responsibilities as specified in its charter. In cases in which the function lacks competencies required to perform all or part of an assurance engagement, the CAE </a:t>
            </a:r>
            <a:r>
              <a:rPr lang="en-US" sz="2400" b="1" dirty="0">
                <a:solidFill>
                  <a:schemeClr val="accent1"/>
                </a:solidFill>
              </a:rPr>
              <a:t>“must obtain competent advice and assistance” from other sources </a:t>
            </a:r>
            <a:r>
              <a:rPr lang="en-US" sz="2400" dirty="0"/>
              <a:t>(Standard 1210.A1).</a:t>
            </a:r>
          </a:p>
          <a:p>
            <a:r>
              <a:rPr lang="en-US" sz="2400" dirty="0"/>
              <a:t>When the internal audit function is asked to perform a consulting engagement for which the internal audit function does not possess the necessary competencies, the CAE </a:t>
            </a:r>
            <a:r>
              <a:rPr lang="en-US" sz="2400" b="1" dirty="0">
                <a:solidFill>
                  <a:schemeClr val="accent1"/>
                </a:solidFill>
              </a:rPr>
              <a:t>“must either decline the consulting engagement or obtain competent advice and assistance” </a:t>
            </a:r>
            <a:r>
              <a:rPr lang="en-US" sz="2400" dirty="0"/>
              <a:t>(Standard 1210.C1).</a:t>
            </a:r>
          </a:p>
          <a:p>
            <a:r>
              <a:rPr lang="en-US" sz="2400" b="1" dirty="0">
                <a:solidFill>
                  <a:schemeClr val="accent1"/>
                </a:solidFill>
              </a:rPr>
              <a:t>Standard 1220: Due Professional Care </a:t>
            </a:r>
            <a:r>
              <a:rPr lang="en-US" sz="2400" dirty="0"/>
              <a:t>requires internal auditors to “apply the care and skill expected of a reasonably prudent and competent internal auditor.” This does not mean that internal auditors can never make mistakes or imperfect judgments, but rather that they will demonstrate the level of concern and competence expected of a professional. </a:t>
            </a:r>
            <a:r>
              <a:rPr lang="en-US" sz="2400" b="1" dirty="0">
                <a:solidFill>
                  <a:schemeClr val="accent1"/>
                </a:solidFill>
              </a:rPr>
              <a:t>Due care also does not mean that internal auditors will examine every transaction, visit every location, or speak with every employee of the engagement auditee or customer. It </a:t>
            </a:r>
            <a:r>
              <a:rPr lang="en-US" sz="2400" dirty="0"/>
              <a:t>does, however, mean that they will put forth the same level of effort as other internal audit professionals would in similar situations.</a:t>
            </a:r>
          </a:p>
        </p:txBody>
      </p:sp>
      <p:sp>
        <p:nvSpPr>
          <p:cNvPr id="4" name="Title 1">
            <a:extLst>
              <a:ext uri="{FF2B5EF4-FFF2-40B4-BE49-F238E27FC236}">
                <a16:creationId xmlns:a16="http://schemas.microsoft.com/office/drawing/2014/main" xmlns="" id="{06137B61-F030-C166-02F2-8D09F8D49FE1}"/>
              </a:ext>
            </a:extLst>
          </p:cNvPr>
          <p:cNvSpPr>
            <a:spLocks noGrp="1"/>
          </p:cNvSpPr>
          <p:nvPr>
            <p:ph type="title"/>
          </p:nvPr>
        </p:nvSpPr>
        <p:spPr>
          <a:xfrm>
            <a:off x="316753" y="77096"/>
            <a:ext cx="10515600" cy="819156"/>
          </a:xfrm>
        </p:spPr>
        <p:txBody>
          <a:bodyPr/>
          <a:lstStyle/>
          <a:p>
            <a:r>
              <a:rPr lang="en-US" b="1" dirty="0">
                <a:solidFill>
                  <a:srgbClr val="C00000"/>
                </a:solidFill>
              </a:rPr>
              <a:t>1200 – Proficiency and Due Professional Care</a:t>
            </a:r>
          </a:p>
        </p:txBody>
      </p:sp>
    </p:spTree>
    <p:extLst>
      <p:ext uri="{BB962C8B-B14F-4D97-AF65-F5344CB8AC3E}">
        <p14:creationId xmlns:p14="http://schemas.microsoft.com/office/powerpoint/2010/main" val="24271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8106E3-4E99-A54A-4151-709C31BFD935}"/>
              </a:ext>
            </a:extLst>
          </p:cNvPr>
          <p:cNvSpPr>
            <a:spLocks noGrp="1"/>
          </p:cNvSpPr>
          <p:nvPr>
            <p:ph type="title"/>
          </p:nvPr>
        </p:nvSpPr>
        <p:spPr/>
        <p:txBody>
          <a:bodyPr/>
          <a:lstStyle/>
          <a:p>
            <a:r>
              <a:rPr lang="en-US" b="1" dirty="0">
                <a:solidFill>
                  <a:srgbClr val="C00000"/>
                </a:solidFill>
              </a:rPr>
              <a:t>1300 – Quality Assurance and Improvement Program</a:t>
            </a:r>
          </a:p>
        </p:txBody>
      </p:sp>
      <p:sp>
        <p:nvSpPr>
          <p:cNvPr id="3" name="Content Placeholder 2">
            <a:extLst>
              <a:ext uri="{FF2B5EF4-FFF2-40B4-BE49-F238E27FC236}">
                <a16:creationId xmlns:a16="http://schemas.microsoft.com/office/drawing/2014/main" xmlns="" id="{35DD700A-D6CA-9497-9003-990EB8EF242D}"/>
              </a:ext>
            </a:extLst>
          </p:cNvPr>
          <p:cNvSpPr>
            <a:spLocks noGrp="1"/>
          </p:cNvSpPr>
          <p:nvPr>
            <p:ph idx="1"/>
          </p:nvPr>
        </p:nvSpPr>
        <p:spPr/>
        <p:txBody>
          <a:bodyPr/>
          <a:lstStyle/>
          <a:p>
            <a:r>
              <a:rPr lang="en-US" dirty="0"/>
              <a:t>An internal audit function’s quality assurance and improvement program “is designed to enable an evaluation of the internal audit [function’s] conformance with the Standards and an evaluation of whether internal auditors apply the Code of Ethics. The program also assesses the efficiency and effectiveness of the internal audit [function] and identifies opportunities for improvement” (Interpretation to Standard 1300: Quality Assurance and Improvement Program)</a:t>
            </a:r>
          </a:p>
          <a:p>
            <a:endParaRPr lang="en-US" dirty="0"/>
          </a:p>
        </p:txBody>
      </p:sp>
      <p:pic>
        <p:nvPicPr>
          <p:cNvPr id="5" name="Picture 4">
            <a:extLst>
              <a:ext uri="{FF2B5EF4-FFF2-40B4-BE49-F238E27FC236}">
                <a16:creationId xmlns:a16="http://schemas.microsoft.com/office/drawing/2014/main" xmlns="" id="{137A1FDF-652D-9CD6-91FF-C4755DD0780B}"/>
              </a:ext>
            </a:extLst>
          </p:cNvPr>
          <p:cNvPicPr>
            <a:picLocks noChangeAspect="1"/>
          </p:cNvPicPr>
          <p:nvPr/>
        </p:nvPicPr>
        <p:blipFill>
          <a:blip r:embed="rId2"/>
          <a:stretch>
            <a:fillRect/>
          </a:stretch>
        </p:blipFill>
        <p:spPr>
          <a:xfrm>
            <a:off x="1179397" y="5197285"/>
            <a:ext cx="5924593" cy="838206"/>
          </a:xfrm>
          <a:prstGeom prst="rect">
            <a:avLst/>
          </a:prstGeom>
        </p:spPr>
      </p:pic>
    </p:spTree>
    <p:extLst>
      <p:ext uri="{BB962C8B-B14F-4D97-AF65-F5344CB8AC3E}">
        <p14:creationId xmlns:p14="http://schemas.microsoft.com/office/powerpoint/2010/main" val="3201894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BC3859-3EE7-BEEF-4C2E-A90CB9D28D9F}"/>
              </a:ext>
            </a:extLst>
          </p:cNvPr>
          <p:cNvSpPr>
            <a:spLocks noGrp="1"/>
          </p:cNvSpPr>
          <p:nvPr>
            <p:ph idx="1"/>
          </p:nvPr>
        </p:nvSpPr>
        <p:spPr>
          <a:xfrm>
            <a:off x="304800" y="1325564"/>
            <a:ext cx="11785600" cy="5230624"/>
          </a:xfrm>
        </p:spPr>
        <p:txBody>
          <a:bodyPr>
            <a:normAutofit/>
          </a:bodyPr>
          <a:lstStyle/>
          <a:p>
            <a:r>
              <a:rPr lang="en-US" sz="2000" dirty="0"/>
              <a:t>“The chief audit executive must develop and maintain a quality assurance and improvement program that covers all aspects of the internal audit [function]” (Standard 1300: Quality Assurance and Improvement Program).</a:t>
            </a:r>
          </a:p>
          <a:p>
            <a:r>
              <a:rPr lang="en-US" sz="2000" dirty="0"/>
              <a:t> The CAE also “must communicate the results of the quality assurance and improvement program to senior management and the board” (Standard 1320: Reporting on the Quality Assurance and Improvement Program) and may state that the internal audit function conforms with the Standards “only if supported by the results of the quality assurance and improvement program” (Standard 1321: Use of “Conforms with the International Standards for the Professional Practice of Internal Auditing”). </a:t>
            </a:r>
          </a:p>
          <a:p>
            <a:r>
              <a:rPr lang="en-US" sz="2000" dirty="0"/>
              <a:t>“When nonconformance with the Code of Ethics or the Standards impacts the overall scope or operation of the internal audit [function], the chief audit executive must disclose the nonconformance and the impact to senior management and the board” (Standard 1322: Disclosure of Nonconformance). </a:t>
            </a:r>
          </a:p>
          <a:p>
            <a:r>
              <a:rPr lang="en-US" sz="2000" dirty="0"/>
              <a:t>Standard 1310: Requirements of the Quality Assurance and Improvement Program states that “The quality assurance and improvement program must include both internal and external assessments.” :</a:t>
            </a:r>
          </a:p>
          <a:p>
            <a:pPr lvl="1">
              <a:buFont typeface="Wingdings" panose="05000000000000000000" pitchFamily="2" charset="2"/>
              <a:buChar char="ü"/>
            </a:pPr>
            <a:r>
              <a:rPr lang="en-US" sz="1600" dirty="0"/>
              <a:t>Internal Assessment: (Ongoing Monitoring or Periodic Self-assessments)</a:t>
            </a:r>
          </a:p>
          <a:p>
            <a:pPr lvl="1">
              <a:buFont typeface="Wingdings" panose="05000000000000000000" pitchFamily="2" charset="2"/>
              <a:buChar char="ü"/>
            </a:pPr>
            <a:r>
              <a:rPr lang="en-US" sz="1600" dirty="0"/>
              <a:t>External Assessment: (once every 5 years by qualified, independent assessor/team)</a:t>
            </a:r>
          </a:p>
        </p:txBody>
      </p:sp>
      <p:sp>
        <p:nvSpPr>
          <p:cNvPr id="4" name="Title 1">
            <a:extLst>
              <a:ext uri="{FF2B5EF4-FFF2-40B4-BE49-F238E27FC236}">
                <a16:creationId xmlns:a16="http://schemas.microsoft.com/office/drawing/2014/main" xmlns="" id="{A36374A7-50BE-F952-618D-14100A401888}"/>
              </a:ext>
            </a:extLst>
          </p:cNvPr>
          <p:cNvSpPr>
            <a:spLocks noGrp="1"/>
          </p:cNvSpPr>
          <p:nvPr>
            <p:ph type="title"/>
          </p:nvPr>
        </p:nvSpPr>
        <p:spPr>
          <a:xfrm>
            <a:off x="304800" y="35859"/>
            <a:ext cx="10515600" cy="1325563"/>
          </a:xfrm>
        </p:spPr>
        <p:txBody>
          <a:bodyPr/>
          <a:lstStyle/>
          <a:p>
            <a:r>
              <a:rPr lang="en-US" b="1" dirty="0">
                <a:solidFill>
                  <a:srgbClr val="C00000"/>
                </a:solidFill>
              </a:rPr>
              <a:t>1300 – Quality Assurance and Improvement Program</a:t>
            </a:r>
          </a:p>
        </p:txBody>
      </p:sp>
    </p:spTree>
    <p:extLst>
      <p:ext uri="{BB962C8B-B14F-4D97-AF65-F5344CB8AC3E}">
        <p14:creationId xmlns:p14="http://schemas.microsoft.com/office/powerpoint/2010/main" val="3622747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666AD6-3830-4CB3-85BF-63608C458EC8}"/>
              </a:ext>
            </a:extLst>
          </p:cNvPr>
          <p:cNvSpPr>
            <a:spLocks noGrp="1"/>
          </p:cNvSpPr>
          <p:nvPr>
            <p:ph type="title"/>
          </p:nvPr>
        </p:nvSpPr>
        <p:spPr/>
        <p:txBody>
          <a:bodyPr/>
          <a:lstStyle/>
          <a:p>
            <a:r>
              <a:rPr lang="en-US" b="1" dirty="0">
                <a:solidFill>
                  <a:schemeClr val="accent1"/>
                </a:solidFill>
              </a:rPr>
              <a:t>The Performance Standards</a:t>
            </a:r>
            <a:endParaRPr lang="en-GB" b="1" dirty="0">
              <a:solidFill>
                <a:schemeClr val="accent1"/>
              </a:solidFill>
            </a:endParaRPr>
          </a:p>
        </p:txBody>
      </p:sp>
      <p:sp>
        <p:nvSpPr>
          <p:cNvPr id="3" name="Content Placeholder 2">
            <a:extLst>
              <a:ext uri="{FF2B5EF4-FFF2-40B4-BE49-F238E27FC236}">
                <a16:creationId xmlns:a16="http://schemas.microsoft.com/office/drawing/2014/main" xmlns="" id="{CC8C3C18-F2F1-49E7-9E55-25BB4007CAAE}"/>
              </a:ext>
            </a:extLst>
          </p:cNvPr>
          <p:cNvSpPr>
            <a:spLocks noGrp="1"/>
          </p:cNvSpPr>
          <p:nvPr>
            <p:ph idx="1"/>
          </p:nvPr>
        </p:nvSpPr>
        <p:spPr>
          <a:xfrm>
            <a:off x="0" y="1532010"/>
            <a:ext cx="11353800" cy="4351338"/>
          </a:xfrm>
        </p:spPr>
        <p:txBody>
          <a:bodyPr>
            <a:normAutofit/>
          </a:bodyPr>
          <a:lstStyle/>
          <a:p>
            <a:pPr lvl="2"/>
            <a:r>
              <a:rPr lang="en-US" dirty="0"/>
              <a:t>2000 Managing the IAF</a:t>
            </a:r>
          </a:p>
          <a:p>
            <a:pPr lvl="2"/>
            <a:r>
              <a:rPr lang="en-US" dirty="0"/>
              <a:t>2100 Nature of Work</a:t>
            </a:r>
          </a:p>
          <a:p>
            <a:pPr lvl="2"/>
            <a:r>
              <a:rPr lang="en-US" dirty="0"/>
              <a:t>2200 Engagement Planning</a:t>
            </a:r>
          </a:p>
          <a:p>
            <a:pPr lvl="2"/>
            <a:r>
              <a:rPr lang="en-US" dirty="0"/>
              <a:t>2300 Performing the Engagement</a:t>
            </a:r>
          </a:p>
          <a:p>
            <a:pPr lvl="2"/>
            <a:r>
              <a:rPr lang="en-US" dirty="0"/>
              <a:t>2400 Communicating the Results</a:t>
            </a:r>
          </a:p>
          <a:p>
            <a:pPr lvl="2"/>
            <a:r>
              <a:rPr lang="en-US" dirty="0"/>
              <a:t>2500 Monitoring Progress</a:t>
            </a:r>
          </a:p>
          <a:p>
            <a:pPr lvl="2"/>
            <a:r>
              <a:rPr lang="en-US" dirty="0"/>
              <a:t>2600 Resolution of Senior Management Acceptance of Risks</a:t>
            </a:r>
          </a:p>
          <a:p>
            <a:pPr marL="914400" lvl="2" indent="0">
              <a:buNone/>
            </a:pPr>
            <a:endParaRPr lang="en-US" dirty="0"/>
          </a:p>
        </p:txBody>
      </p:sp>
    </p:spTree>
    <p:extLst>
      <p:ext uri="{BB962C8B-B14F-4D97-AF65-F5344CB8AC3E}">
        <p14:creationId xmlns:p14="http://schemas.microsoft.com/office/powerpoint/2010/main" val="2512373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8D40D-E769-403C-8F80-CE4DF29B3087}"/>
              </a:ext>
            </a:extLst>
          </p:cNvPr>
          <p:cNvSpPr>
            <a:spLocks noGrp="1"/>
          </p:cNvSpPr>
          <p:nvPr>
            <p:ph type="title"/>
          </p:nvPr>
        </p:nvSpPr>
        <p:spPr>
          <a:xfrm>
            <a:off x="700741" y="0"/>
            <a:ext cx="10515600" cy="1325563"/>
          </a:xfrm>
        </p:spPr>
        <p:txBody>
          <a:bodyPr/>
          <a:lstStyle/>
          <a:p>
            <a:r>
              <a:rPr lang="en-US" b="1" dirty="0">
                <a:solidFill>
                  <a:schemeClr val="accent1"/>
                </a:solidFill>
              </a:rPr>
              <a:t>Recommended</a:t>
            </a:r>
            <a:r>
              <a:rPr lang="en-US" dirty="0">
                <a:solidFill>
                  <a:srgbClr val="FF0000"/>
                </a:solidFill>
              </a:rPr>
              <a:t> </a:t>
            </a:r>
            <a:r>
              <a:rPr lang="en-US" b="1" dirty="0">
                <a:solidFill>
                  <a:schemeClr val="accent1"/>
                </a:solidFill>
              </a:rPr>
              <a:t>Guidance</a:t>
            </a:r>
            <a:endParaRPr lang="en-GB" b="1" dirty="0">
              <a:solidFill>
                <a:schemeClr val="accent1"/>
              </a:solidFill>
            </a:endParaRPr>
          </a:p>
        </p:txBody>
      </p:sp>
      <p:sp>
        <p:nvSpPr>
          <p:cNvPr id="3" name="Content Placeholder 2">
            <a:extLst>
              <a:ext uri="{FF2B5EF4-FFF2-40B4-BE49-F238E27FC236}">
                <a16:creationId xmlns:a16="http://schemas.microsoft.com/office/drawing/2014/main" xmlns="" id="{0D182170-C140-4A04-A1A3-38E267698820}"/>
              </a:ext>
            </a:extLst>
          </p:cNvPr>
          <p:cNvSpPr>
            <a:spLocks noGrp="1"/>
          </p:cNvSpPr>
          <p:nvPr>
            <p:ph idx="1"/>
          </p:nvPr>
        </p:nvSpPr>
        <p:spPr>
          <a:xfrm>
            <a:off x="700741" y="980142"/>
            <a:ext cx="10515600" cy="5492376"/>
          </a:xfrm>
        </p:spPr>
        <p:txBody>
          <a:bodyPr>
            <a:normAutofit fontScale="92500" lnSpcReduction="20000"/>
          </a:bodyPr>
          <a:lstStyle/>
          <a:p>
            <a:r>
              <a:rPr lang="en-US" sz="1800" dirty="0"/>
              <a:t>Recommended guidance (Implementation Guidance and Supplemental Guidance) provides more specific, nonmandatory guidance. In some cases, recommended guidance may not be applicable to all internal audit functions. In other cases, it may represent only one of many acceptable alternatives. However, this guidance is authoritative in the sense that The IIA has endorsed it through a formal endorsement process, which includes review for consistency with the mandatory guidance.</a:t>
            </a:r>
          </a:p>
          <a:p>
            <a:pPr marL="0" indent="0">
              <a:buNone/>
            </a:pPr>
            <a:r>
              <a:rPr lang="en-GB" sz="1800" dirty="0"/>
              <a:t>1- Implementation Guidance (IG): </a:t>
            </a:r>
          </a:p>
          <a:p>
            <a:pPr marL="0" indent="0">
              <a:buNone/>
            </a:pPr>
            <a:r>
              <a:rPr lang="en-US" sz="1800" dirty="0"/>
              <a:t>The Implementation Guidance component of the IPPF is provided in the Implementation Guides. These guides are not intended to give detailed processes and procedures but to provide potential or acceptable approaches to achieving conformance with the Standards. They assist Internal Auditors in applying the </a:t>
            </a:r>
            <a:r>
              <a:rPr lang="en-US" sz="1800" dirty="0" err="1"/>
              <a:t>standards.Each</a:t>
            </a:r>
            <a:r>
              <a:rPr lang="en-US" sz="1800" dirty="0"/>
              <a:t> of the Standards has an Implementation Guide (IG).</a:t>
            </a:r>
            <a:endParaRPr lang="en-GB" sz="1800" dirty="0"/>
          </a:p>
          <a:p>
            <a:pPr lvl="1"/>
            <a:r>
              <a:rPr lang="en-GB" sz="1800" dirty="0"/>
              <a:t>Practice Advisories</a:t>
            </a:r>
          </a:p>
          <a:p>
            <a:pPr lvl="1"/>
            <a:r>
              <a:rPr lang="en-GB" sz="1800" dirty="0"/>
              <a:t>Concise and timely guidance: how to implement the standards</a:t>
            </a:r>
          </a:p>
          <a:p>
            <a:pPr lvl="1"/>
            <a:r>
              <a:rPr lang="en-GB" sz="1800" dirty="0"/>
              <a:t>IG 1000-1: Internal Audit Charter</a:t>
            </a:r>
          </a:p>
          <a:p>
            <a:pPr marL="457200" lvl="1" indent="0">
              <a:buNone/>
            </a:pPr>
            <a:endParaRPr lang="en-GB" sz="1800" dirty="0"/>
          </a:p>
          <a:p>
            <a:pPr marL="0" indent="0">
              <a:buNone/>
            </a:pPr>
            <a:r>
              <a:rPr lang="en-GB" sz="1800" dirty="0"/>
              <a:t>2- Supplemental Guidance: </a:t>
            </a:r>
          </a:p>
          <a:p>
            <a:pPr marL="0" indent="0">
              <a:buNone/>
            </a:pPr>
            <a:r>
              <a:rPr lang="en-US" sz="1800" dirty="0"/>
              <a:t>This component of the IPPF provides guidance for delivering internal audit services. This guidance, like the Implementation Guides, is not mandatory but is recommended and goes through an endorsement process. Supplemental Guidance is not organized by standard or other mandatory elements of the IPPF. Rather, the guidance addresses topic areas, industry sector specific issues, processes and procedures, various tools and techniques, and examples of deliverables.</a:t>
            </a:r>
            <a:endParaRPr lang="en-GB" sz="1800" dirty="0"/>
          </a:p>
          <a:p>
            <a:pPr lvl="1"/>
            <a:r>
              <a:rPr lang="en-GB" sz="1800" dirty="0"/>
              <a:t>Practice Guides</a:t>
            </a:r>
          </a:p>
          <a:p>
            <a:pPr lvl="1"/>
            <a:r>
              <a:rPr lang="en-GB" sz="1800" dirty="0"/>
              <a:t>Detailed guidance on IA tools and techniques</a:t>
            </a:r>
          </a:p>
          <a:p>
            <a:pPr lvl="1"/>
            <a:r>
              <a:rPr lang="en-US" sz="1800" dirty="0"/>
              <a:t>Guide to the Assessment of IT Risk (</a:t>
            </a:r>
            <a:r>
              <a:rPr lang="en-GB" sz="1800" dirty="0"/>
              <a:t>GAIT), for example</a:t>
            </a:r>
          </a:p>
          <a:p>
            <a:pPr marL="0" indent="0" algn="ctr">
              <a:buNone/>
            </a:pPr>
            <a:endParaRPr lang="en-GB" sz="1200" dirty="0"/>
          </a:p>
          <a:p>
            <a:pPr marL="0" indent="0" algn="ctr">
              <a:buNone/>
            </a:pPr>
            <a:endParaRPr lang="en-GB" sz="1200" dirty="0"/>
          </a:p>
        </p:txBody>
      </p:sp>
    </p:spTree>
    <p:extLst>
      <p:ext uri="{BB962C8B-B14F-4D97-AF65-F5344CB8AC3E}">
        <p14:creationId xmlns:p14="http://schemas.microsoft.com/office/powerpoint/2010/main" val="393456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7A8BF-4379-4F4E-A0FF-61C9918D3D95}"/>
              </a:ext>
            </a:extLst>
          </p:cNvPr>
          <p:cNvSpPr>
            <a:spLocks noGrp="1"/>
          </p:cNvSpPr>
          <p:nvPr>
            <p:ph type="title"/>
          </p:nvPr>
        </p:nvSpPr>
        <p:spPr>
          <a:xfrm>
            <a:off x="63062" y="-232934"/>
            <a:ext cx="10515600" cy="1325563"/>
          </a:xfrm>
        </p:spPr>
        <p:txBody>
          <a:bodyPr/>
          <a:lstStyle/>
          <a:p>
            <a:r>
              <a:rPr lang="en-GB" b="1" dirty="0"/>
              <a:t>IPPF- 2017</a:t>
            </a:r>
          </a:p>
        </p:txBody>
      </p:sp>
      <p:sp>
        <p:nvSpPr>
          <p:cNvPr id="3" name="Content Placeholder 2">
            <a:extLst>
              <a:ext uri="{FF2B5EF4-FFF2-40B4-BE49-F238E27FC236}">
                <a16:creationId xmlns:a16="http://schemas.microsoft.com/office/drawing/2014/main" xmlns="" id="{5CF0B205-256F-4594-A3A8-9A631B677F96}"/>
              </a:ext>
            </a:extLst>
          </p:cNvPr>
          <p:cNvSpPr>
            <a:spLocks noGrp="1"/>
          </p:cNvSpPr>
          <p:nvPr>
            <p:ph idx="1"/>
          </p:nvPr>
        </p:nvSpPr>
        <p:spPr>
          <a:xfrm>
            <a:off x="196711" y="1177550"/>
            <a:ext cx="5615510" cy="4351338"/>
          </a:xfrm>
        </p:spPr>
        <p:txBody>
          <a:bodyPr>
            <a:normAutofit/>
          </a:bodyPr>
          <a:lstStyle/>
          <a:p>
            <a:r>
              <a:rPr lang="en-GB" dirty="0"/>
              <a:t>Set by IIA since its inception 1941.</a:t>
            </a:r>
          </a:p>
          <a:p>
            <a:r>
              <a:rPr lang="en-GB" dirty="0"/>
              <a:t>Global recognition: Authorized translations (32 languages).</a:t>
            </a:r>
          </a:p>
          <a:p>
            <a:r>
              <a:rPr lang="en-GB" dirty="0"/>
              <a:t>The only globally recognized guidance for IA profession.</a:t>
            </a:r>
          </a:p>
          <a:p>
            <a:r>
              <a:rPr lang="en-GB" b="1" dirty="0">
                <a:solidFill>
                  <a:schemeClr val="accent5"/>
                </a:solidFill>
              </a:rPr>
              <a:t>2 categories: Mandatory Guidance and Recommended Guidance.</a:t>
            </a:r>
          </a:p>
          <a:p>
            <a:r>
              <a:rPr lang="en-GB" b="1" dirty="0">
                <a:solidFill>
                  <a:schemeClr val="accent5"/>
                </a:solidFill>
              </a:rPr>
              <a:t>6 components</a:t>
            </a:r>
          </a:p>
        </p:txBody>
      </p:sp>
      <p:pic>
        <p:nvPicPr>
          <p:cNvPr id="5" name="Picture 4" descr="A screenshot of a cell phone&#10;&#10;Description automatically generated">
            <a:extLst>
              <a:ext uri="{FF2B5EF4-FFF2-40B4-BE49-F238E27FC236}">
                <a16:creationId xmlns:a16="http://schemas.microsoft.com/office/drawing/2014/main" xmlns="" id="{1F47C045-43E8-419A-A4CE-CA3962B0975D}"/>
              </a:ext>
            </a:extLst>
          </p:cNvPr>
          <p:cNvPicPr>
            <a:picLocks noChangeAspect="1"/>
          </p:cNvPicPr>
          <p:nvPr/>
        </p:nvPicPr>
        <p:blipFill>
          <a:blip r:embed="rId2"/>
          <a:srcRect t="4308" r="54124" b="6368"/>
          <a:stretch/>
        </p:blipFill>
        <p:spPr>
          <a:xfrm>
            <a:off x="6579476" y="51189"/>
            <a:ext cx="5460125" cy="6604060"/>
          </a:xfrm>
          <a:prstGeom prst="rect">
            <a:avLst/>
          </a:prstGeom>
        </p:spPr>
      </p:pic>
    </p:spTree>
    <p:extLst>
      <p:ext uri="{BB962C8B-B14F-4D97-AF65-F5344CB8AC3E}">
        <p14:creationId xmlns:p14="http://schemas.microsoft.com/office/powerpoint/2010/main" val="262840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8D40D-E769-403C-8F80-CE4DF29B3087}"/>
              </a:ext>
            </a:extLst>
          </p:cNvPr>
          <p:cNvSpPr>
            <a:spLocks noGrp="1"/>
          </p:cNvSpPr>
          <p:nvPr>
            <p:ph type="title"/>
          </p:nvPr>
        </p:nvSpPr>
        <p:spPr>
          <a:xfrm>
            <a:off x="0" y="0"/>
            <a:ext cx="10515600" cy="1325563"/>
          </a:xfrm>
        </p:spPr>
        <p:txBody>
          <a:bodyPr/>
          <a:lstStyle/>
          <a:p>
            <a:r>
              <a:rPr lang="en-US" b="1" dirty="0">
                <a:solidFill>
                  <a:schemeClr val="accent5"/>
                </a:solidFill>
              </a:rPr>
              <a:t>Mandatory Guidance</a:t>
            </a:r>
            <a:endParaRPr lang="en-GB" b="1" dirty="0">
              <a:solidFill>
                <a:schemeClr val="accent5"/>
              </a:solidFill>
            </a:endParaRPr>
          </a:p>
        </p:txBody>
      </p:sp>
      <p:sp>
        <p:nvSpPr>
          <p:cNvPr id="3" name="Content Placeholder 2">
            <a:extLst>
              <a:ext uri="{FF2B5EF4-FFF2-40B4-BE49-F238E27FC236}">
                <a16:creationId xmlns:a16="http://schemas.microsoft.com/office/drawing/2014/main" xmlns="" id="{0D182170-C140-4A04-A1A3-38E267698820}"/>
              </a:ext>
            </a:extLst>
          </p:cNvPr>
          <p:cNvSpPr>
            <a:spLocks noGrp="1"/>
          </p:cNvSpPr>
          <p:nvPr>
            <p:ph idx="1"/>
          </p:nvPr>
        </p:nvSpPr>
        <p:spPr>
          <a:xfrm>
            <a:off x="191813" y="1098331"/>
            <a:ext cx="11521965" cy="5397062"/>
          </a:xfrm>
        </p:spPr>
        <p:txBody>
          <a:bodyPr>
            <a:normAutofit fontScale="32500" lnSpcReduction="20000"/>
          </a:bodyPr>
          <a:lstStyle/>
          <a:p>
            <a:pPr marL="0" indent="0">
              <a:buNone/>
            </a:pPr>
            <a:r>
              <a:rPr lang="en-US" sz="5500" dirty="0"/>
              <a:t>The mandatory elements of the IPPF specify the essential organizational structure, relationships, and characteristics of the work units providing internal audit services, the attributes, competencies and behavioral norms of those delivering these services, and the essential features of the services themselves and the processes used to perform them.</a:t>
            </a:r>
          </a:p>
          <a:p>
            <a:pPr marL="0" indent="0">
              <a:buNone/>
            </a:pPr>
            <a:endParaRPr lang="en-GB" sz="5500" b="1" dirty="0"/>
          </a:p>
          <a:p>
            <a:pPr marL="0" indent="0">
              <a:buNone/>
            </a:pPr>
            <a:r>
              <a:rPr lang="en-GB" sz="5500" b="1" dirty="0"/>
              <a:t>Has 4 Components:</a:t>
            </a:r>
          </a:p>
          <a:p>
            <a:pPr marL="514350" indent="-514350">
              <a:buFont typeface="+mj-lt"/>
              <a:buAutoNum type="arabicPeriod"/>
            </a:pPr>
            <a:r>
              <a:rPr lang="en-GB" sz="5500" dirty="0"/>
              <a:t>Core Principles</a:t>
            </a:r>
          </a:p>
          <a:p>
            <a:pPr marL="514350" indent="-514350">
              <a:buFont typeface="+mj-lt"/>
              <a:buAutoNum type="arabicPeriod"/>
            </a:pPr>
            <a:r>
              <a:rPr lang="en-GB" sz="5500" dirty="0"/>
              <a:t>Definition of IA</a:t>
            </a:r>
          </a:p>
          <a:p>
            <a:pPr marL="514350" indent="-514350">
              <a:buFont typeface="+mj-lt"/>
              <a:buAutoNum type="arabicPeriod"/>
            </a:pPr>
            <a:r>
              <a:rPr lang="en-GB" sz="5500" dirty="0"/>
              <a:t>Code of Ethics</a:t>
            </a:r>
          </a:p>
          <a:p>
            <a:pPr marL="514350" indent="-514350">
              <a:buFont typeface="+mj-lt"/>
              <a:buAutoNum type="arabicPeriod"/>
            </a:pPr>
            <a:r>
              <a:rPr lang="en-GB" sz="5500" dirty="0"/>
              <a:t>The Standards</a:t>
            </a:r>
          </a:p>
          <a:p>
            <a:pPr marL="514350" indent="-514350">
              <a:buFont typeface="+mj-lt"/>
              <a:buAutoNum type="arabicPeriod"/>
            </a:pPr>
            <a:endParaRPr lang="en-GB" sz="5500" dirty="0"/>
          </a:p>
          <a:p>
            <a:pPr marL="0" indent="0">
              <a:buNone/>
            </a:pPr>
            <a:r>
              <a:rPr lang="en-US" sz="5500" b="1" u="sng" dirty="0"/>
              <a:t>Mission of Internal Audit:</a:t>
            </a:r>
            <a:r>
              <a:rPr lang="en-US" sz="5500" dirty="0"/>
              <a:t> The Mission of Internal Audit articulates what internal audit aspires to accomplish within an organization. Its place in the IPPF-2017 is deliberate, demonstrating how practitioners should leverage the entire framework to facilitate their ability to achieve the Mission.</a:t>
            </a:r>
          </a:p>
          <a:p>
            <a:r>
              <a:rPr lang="en-US" sz="5500" b="1" dirty="0"/>
              <a:t>To enhance and protect organizational value by providing risk-based and objective assurance, advice, and insight.</a:t>
            </a:r>
          </a:p>
          <a:p>
            <a:pPr lvl="0" algn="r" rtl="1"/>
            <a:r>
              <a:rPr lang="ar-SA" sz="5500" b="1" dirty="0"/>
              <a:t>رسالة التدقيق الداخلي </a:t>
            </a:r>
            <a:r>
              <a:rPr lang="ar-SA" sz="5500" dirty="0"/>
              <a:t> </a:t>
            </a:r>
            <a:endParaRPr lang="en-US" sz="5500" dirty="0"/>
          </a:p>
          <a:p>
            <a:pPr algn="r" rtl="1"/>
            <a:r>
              <a:rPr lang="ar-SA" sz="5500" dirty="0"/>
              <a:t>"تعزيز وحماية قيمة المؤسسة من خلال تقديم التأكيد و المشورة والبصيرة، الموضوعية و المستندة</a:t>
            </a:r>
            <a:r>
              <a:rPr lang="en-US" sz="5500" dirty="0"/>
              <a:t>                   </a:t>
            </a:r>
          </a:p>
          <a:p>
            <a:pPr algn="r" rtl="1"/>
            <a:r>
              <a:rPr lang="ar-SA" sz="5500" dirty="0"/>
              <a:t>على المخاطر، لأصحاب المصلحة.</a:t>
            </a:r>
            <a:endParaRPr lang="en-US" sz="5500" dirty="0"/>
          </a:p>
          <a:p>
            <a:pPr marL="0" indent="0">
              <a:buNone/>
            </a:pPr>
            <a:endParaRPr lang="en-GB" dirty="0"/>
          </a:p>
        </p:txBody>
      </p:sp>
    </p:spTree>
    <p:extLst>
      <p:ext uri="{BB962C8B-B14F-4D97-AF65-F5344CB8AC3E}">
        <p14:creationId xmlns:p14="http://schemas.microsoft.com/office/powerpoint/2010/main" val="110891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8D40D-E769-403C-8F80-CE4DF29B3087}"/>
              </a:ext>
            </a:extLst>
          </p:cNvPr>
          <p:cNvSpPr>
            <a:spLocks noGrp="1"/>
          </p:cNvSpPr>
          <p:nvPr>
            <p:ph type="title"/>
          </p:nvPr>
        </p:nvSpPr>
        <p:spPr>
          <a:xfrm>
            <a:off x="49311" y="122824"/>
            <a:ext cx="10515600" cy="531628"/>
          </a:xfrm>
        </p:spPr>
        <p:txBody>
          <a:bodyPr>
            <a:normAutofit fontScale="90000"/>
          </a:bodyPr>
          <a:lstStyle/>
          <a:p>
            <a:r>
              <a:rPr lang="en-US" b="1" dirty="0">
                <a:solidFill>
                  <a:schemeClr val="accent1"/>
                </a:solidFill>
              </a:rPr>
              <a:t>Mandatory Guidance – </a:t>
            </a:r>
            <a:r>
              <a:rPr lang="en-US" b="1" dirty="0">
                <a:solidFill>
                  <a:srgbClr val="C00000"/>
                </a:solidFill>
              </a:rPr>
              <a:t>Core Principles</a:t>
            </a:r>
            <a:endParaRPr lang="en-GB" b="1" dirty="0">
              <a:solidFill>
                <a:srgbClr val="C00000"/>
              </a:solidFill>
            </a:endParaRPr>
          </a:p>
        </p:txBody>
      </p:sp>
      <p:sp>
        <p:nvSpPr>
          <p:cNvPr id="3" name="Content Placeholder 2">
            <a:extLst>
              <a:ext uri="{FF2B5EF4-FFF2-40B4-BE49-F238E27FC236}">
                <a16:creationId xmlns:a16="http://schemas.microsoft.com/office/drawing/2014/main" xmlns="" id="{0D182170-C140-4A04-A1A3-38E267698820}"/>
              </a:ext>
            </a:extLst>
          </p:cNvPr>
          <p:cNvSpPr>
            <a:spLocks noGrp="1"/>
          </p:cNvSpPr>
          <p:nvPr>
            <p:ph idx="1"/>
          </p:nvPr>
        </p:nvSpPr>
        <p:spPr>
          <a:xfrm>
            <a:off x="246993" y="701749"/>
            <a:ext cx="11501983" cy="5986131"/>
          </a:xfrm>
        </p:spPr>
        <p:txBody>
          <a:bodyPr>
            <a:normAutofit fontScale="92500" lnSpcReduction="20000"/>
          </a:bodyPr>
          <a:lstStyle/>
          <a:p>
            <a:pPr marL="0" indent="0">
              <a:buNone/>
            </a:pPr>
            <a:r>
              <a:rPr lang="en-US" sz="1800" b="1" u="sng" dirty="0"/>
              <a:t>Core Principles for the Professional Practice of Internal Auditing:</a:t>
            </a:r>
            <a:r>
              <a:rPr lang="en-US" sz="1800" dirty="0"/>
              <a:t> </a:t>
            </a:r>
            <a:r>
              <a:rPr lang="ar-SA" sz="1800" b="1" dirty="0"/>
              <a:t>المبادئ الأساسية للممارسة المهنية للتدقيق الداخلي</a:t>
            </a:r>
            <a:endParaRPr lang="en-US" sz="1800" dirty="0"/>
          </a:p>
          <a:p>
            <a:pPr marL="0" indent="0">
              <a:buNone/>
            </a:pPr>
            <a:r>
              <a:rPr lang="en-US" sz="1800" dirty="0"/>
              <a:t>The Core Principles, taken as a whole, articulate </a:t>
            </a:r>
            <a:r>
              <a:rPr lang="en-US" sz="1800" b="1" dirty="0">
                <a:solidFill>
                  <a:schemeClr val="accent5"/>
                </a:solidFill>
              </a:rPr>
              <a:t>internal audit effectiveness</a:t>
            </a:r>
            <a:r>
              <a:rPr lang="en-US" sz="1800" dirty="0"/>
              <a:t>. For an internal audit function to be considered effective, all Principles should be present and operating effectively. </a:t>
            </a:r>
          </a:p>
          <a:p>
            <a:pPr marL="0" indent="0">
              <a:buNone/>
            </a:pPr>
            <a:r>
              <a:rPr lang="en-US" sz="1800" dirty="0"/>
              <a:t>As principles, they serve as fundamental propositions that form the basis for </a:t>
            </a:r>
            <a:r>
              <a:rPr lang="en-US" sz="1800" b="1" dirty="0">
                <a:solidFill>
                  <a:schemeClr val="accent1"/>
                </a:solidFill>
              </a:rPr>
              <a:t>the Code of Ethics and the Standards</a:t>
            </a:r>
            <a:r>
              <a:rPr lang="en-US" sz="1800" dirty="0"/>
              <a:t> as well as the other guidance that make up the IPPF.</a:t>
            </a:r>
          </a:p>
          <a:p>
            <a:pPr marL="0" indent="0">
              <a:buNone/>
            </a:pPr>
            <a:r>
              <a:rPr lang="en-US" sz="1800" dirty="0"/>
              <a:t>How an internal auditor, as well as an internal audit activity, demonstrates achievement of the Core Principles may be quite different from organization to organization, but failure to achieve any of the Principles would imply that an internal audit activity was not as effective as it could be in achieving internal audit’s mission (see </a:t>
            </a:r>
            <a:r>
              <a:rPr lang="en-US" sz="1800" dirty="0">
                <a:hlinkClick r:id="rId2"/>
              </a:rPr>
              <a:t>Mission of Internal Audit</a:t>
            </a:r>
            <a:r>
              <a:rPr lang="en-US" sz="1800" dirty="0"/>
              <a:t> above).</a:t>
            </a:r>
          </a:p>
          <a:p>
            <a:pPr marL="0" indent="0">
              <a:buNone/>
            </a:pPr>
            <a:endParaRPr lang="en-US" sz="1800" dirty="0"/>
          </a:p>
          <a:p>
            <a:pPr marL="342900" indent="-342900">
              <a:spcBef>
                <a:spcPts val="0"/>
              </a:spcBef>
              <a:buFont typeface="+mj-lt"/>
              <a:buAutoNum type="arabicPeriod"/>
            </a:pPr>
            <a:r>
              <a:rPr lang="en-US" sz="1800" b="1" dirty="0"/>
              <a:t>Demonstrates integrity.</a:t>
            </a:r>
            <a:r>
              <a:rPr lang="ar-SA" sz="1800" b="1" dirty="0"/>
              <a:t> إظهار نزاهة كاملة</a:t>
            </a:r>
            <a:r>
              <a:rPr lang="en-US" sz="1800" b="1" dirty="0"/>
              <a:t> </a:t>
            </a:r>
          </a:p>
          <a:p>
            <a:pPr marL="342900" indent="-342900">
              <a:spcBef>
                <a:spcPts val="0"/>
              </a:spcBef>
              <a:buFont typeface="+mj-lt"/>
              <a:buAutoNum type="arabicPeriod"/>
            </a:pPr>
            <a:endParaRPr lang="en-US" sz="1800" b="1" dirty="0"/>
          </a:p>
          <a:p>
            <a:pPr marL="342900" indent="-342900">
              <a:spcBef>
                <a:spcPts val="0"/>
              </a:spcBef>
              <a:buFont typeface="+mj-lt"/>
              <a:buAutoNum type="arabicPeriod"/>
            </a:pPr>
            <a:r>
              <a:rPr lang="en-US" sz="1800" b="1" dirty="0"/>
              <a:t>Demonstrates competence and due professional care.</a:t>
            </a:r>
            <a:r>
              <a:rPr lang="ar-SA" sz="1800" b="1" dirty="0"/>
              <a:t> إظهار الكفاءة والعناية المهنية اللازمة</a:t>
            </a:r>
            <a:r>
              <a:rPr lang="en-US" sz="1800" dirty="0"/>
              <a:t>.</a:t>
            </a:r>
          </a:p>
          <a:p>
            <a:pPr marL="342900" indent="-342900">
              <a:spcBef>
                <a:spcPts val="0"/>
              </a:spcBef>
              <a:buFont typeface="+mj-lt"/>
              <a:buAutoNum type="arabicPeriod"/>
            </a:pPr>
            <a:endParaRPr lang="en-US" sz="1800" b="1" dirty="0"/>
          </a:p>
          <a:p>
            <a:pPr marL="342900" indent="-342900">
              <a:spcBef>
                <a:spcPts val="0"/>
              </a:spcBef>
              <a:buFont typeface="+mj-lt"/>
              <a:buAutoNum type="arabicPeriod"/>
            </a:pPr>
            <a:r>
              <a:rPr lang="en-US" sz="1800" b="1" dirty="0"/>
              <a:t>Is objective and free from undue influence (independent).</a:t>
            </a:r>
            <a:r>
              <a:rPr lang="ar-SA" sz="1800" dirty="0"/>
              <a:t> أن يكون موضوعيا و متحررا من أي تأثيرات غير مناسبة (مستقل)</a:t>
            </a:r>
            <a:r>
              <a:rPr lang="en-US" sz="1800" dirty="0"/>
              <a:t>.</a:t>
            </a:r>
          </a:p>
          <a:p>
            <a:pPr marL="342900" indent="-342900">
              <a:spcBef>
                <a:spcPts val="0"/>
              </a:spcBef>
              <a:buFont typeface="+mj-lt"/>
              <a:buAutoNum type="arabicPeriod"/>
            </a:pPr>
            <a:endParaRPr lang="en-US" sz="1800" b="1" dirty="0"/>
          </a:p>
          <a:p>
            <a:pPr marL="342900" indent="-342900">
              <a:spcBef>
                <a:spcPts val="0"/>
              </a:spcBef>
              <a:buFont typeface="+mj-lt"/>
              <a:buAutoNum type="arabicPeriod"/>
            </a:pPr>
            <a:r>
              <a:rPr lang="en-US" sz="1800" b="1" dirty="0"/>
              <a:t>Aligns with the strategies, objectives, and risks of the organization.</a:t>
            </a:r>
            <a:r>
              <a:rPr lang="ar-SA" sz="1800" dirty="0"/>
              <a:t> أن يكون متوافقا مع استراتيجيات، أهداف ومخاطر المؤسسة.</a:t>
            </a:r>
            <a:endParaRPr lang="en-US" sz="1800" dirty="0"/>
          </a:p>
          <a:p>
            <a:pPr marL="342900" indent="-342900">
              <a:spcBef>
                <a:spcPts val="0"/>
              </a:spcBef>
              <a:buFont typeface="+mj-lt"/>
              <a:buAutoNum type="arabicPeriod"/>
            </a:pPr>
            <a:endParaRPr lang="en-US" sz="1800" b="1" dirty="0"/>
          </a:p>
          <a:p>
            <a:pPr marL="342900" indent="-342900">
              <a:spcBef>
                <a:spcPts val="0"/>
              </a:spcBef>
              <a:buFont typeface="+mj-lt"/>
              <a:buAutoNum type="arabicPeriod"/>
            </a:pPr>
            <a:r>
              <a:rPr lang="en-US" sz="1800" b="1" dirty="0"/>
              <a:t>Is appropriately positioned and adequately resourced.</a:t>
            </a:r>
            <a:r>
              <a:rPr lang="ar-SA" sz="1800" dirty="0"/>
              <a:t> أن يكون في المركز الوظيفي المناسب ويمتلك الموارد الكافية</a:t>
            </a:r>
            <a:r>
              <a:rPr lang="en-US" sz="1800" dirty="0"/>
              <a:t>.</a:t>
            </a:r>
          </a:p>
          <a:p>
            <a:pPr marL="342900" indent="-342900">
              <a:spcBef>
                <a:spcPts val="0"/>
              </a:spcBef>
              <a:buFont typeface="+mj-lt"/>
              <a:buAutoNum type="arabicPeriod"/>
            </a:pPr>
            <a:endParaRPr lang="en-US" sz="1800" b="1" dirty="0"/>
          </a:p>
          <a:p>
            <a:pPr marL="342900" indent="-342900">
              <a:spcBef>
                <a:spcPts val="0"/>
              </a:spcBef>
              <a:buFont typeface="+mj-lt"/>
              <a:buAutoNum type="arabicPeriod"/>
            </a:pPr>
            <a:r>
              <a:rPr lang="en-US" sz="1800" b="1" dirty="0"/>
              <a:t>Demonstrates quality and continuous improvement.</a:t>
            </a:r>
            <a:r>
              <a:rPr lang="ar-SA" sz="1800" dirty="0"/>
              <a:t> إظهار الجودة والتحسن المستمر.</a:t>
            </a:r>
            <a:endParaRPr lang="en-US" sz="1800" dirty="0"/>
          </a:p>
          <a:p>
            <a:pPr marL="342900" indent="-342900">
              <a:spcBef>
                <a:spcPts val="0"/>
              </a:spcBef>
              <a:buFont typeface="+mj-lt"/>
              <a:buAutoNum type="arabicPeriod"/>
            </a:pPr>
            <a:endParaRPr lang="en-US" sz="1800" b="1" dirty="0"/>
          </a:p>
          <a:p>
            <a:pPr marL="342900" indent="-342900">
              <a:spcBef>
                <a:spcPts val="0"/>
              </a:spcBef>
              <a:buFont typeface="+mj-lt"/>
              <a:buAutoNum type="arabicPeriod"/>
            </a:pPr>
            <a:r>
              <a:rPr lang="en-US" sz="1800" b="1" dirty="0"/>
              <a:t>Communicates effectively.</a:t>
            </a:r>
            <a:r>
              <a:rPr lang="ar-SA" sz="1800" dirty="0"/>
              <a:t> التواصل بشكل فعّال</a:t>
            </a:r>
            <a:r>
              <a:rPr lang="en-US" sz="1800" dirty="0"/>
              <a:t>.</a:t>
            </a:r>
          </a:p>
          <a:p>
            <a:pPr marL="342900" indent="-342900">
              <a:spcBef>
                <a:spcPts val="0"/>
              </a:spcBef>
              <a:buFont typeface="+mj-lt"/>
              <a:buAutoNum type="arabicPeriod"/>
            </a:pPr>
            <a:endParaRPr lang="en-US" sz="1800" b="1" dirty="0"/>
          </a:p>
          <a:p>
            <a:pPr marL="342900" indent="-342900">
              <a:spcBef>
                <a:spcPts val="0"/>
              </a:spcBef>
              <a:buFont typeface="+mj-lt"/>
              <a:buAutoNum type="arabicPeriod"/>
            </a:pPr>
            <a:r>
              <a:rPr lang="en-US" sz="1800" b="1" dirty="0"/>
              <a:t>Provides risk-based assurance.</a:t>
            </a:r>
            <a:r>
              <a:rPr lang="ar-SA" sz="1800" dirty="0"/>
              <a:t> تقديم تأكيد مرتكز على المخاطر</a:t>
            </a:r>
            <a:r>
              <a:rPr lang="en-US" sz="1800" dirty="0"/>
              <a:t>. </a:t>
            </a:r>
          </a:p>
          <a:p>
            <a:pPr marL="342900" indent="-342900">
              <a:spcBef>
                <a:spcPts val="0"/>
              </a:spcBef>
              <a:buFont typeface="+mj-lt"/>
              <a:buAutoNum type="arabicPeriod"/>
            </a:pPr>
            <a:endParaRPr lang="en-US" sz="1800" b="1" dirty="0"/>
          </a:p>
          <a:p>
            <a:pPr marL="342900" indent="-342900">
              <a:spcBef>
                <a:spcPts val="0"/>
              </a:spcBef>
              <a:buFont typeface="+mj-lt"/>
              <a:buAutoNum type="arabicPeriod"/>
            </a:pPr>
            <a:r>
              <a:rPr lang="en-US" sz="1800" b="1" dirty="0"/>
              <a:t>Is insightful, proactive, and future-focused.</a:t>
            </a:r>
            <a:r>
              <a:rPr lang="ar-SA" sz="1800" dirty="0"/>
              <a:t> ذو بصيرة ، مبادر وذونظرة مستقبلية</a:t>
            </a:r>
            <a:r>
              <a:rPr lang="en-US" sz="1800" dirty="0"/>
              <a:t>.</a:t>
            </a:r>
          </a:p>
          <a:p>
            <a:pPr marL="342900" indent="-342900">
              <a:spcBef>
                <a:spcPts val="0"/>
              </a:spcBef>
              <a:buFont typeface="+mj-lt"/>
              <a:buAutoNum type="arabicPeriod"/>
            </a:pPr>
            <a:endParaRPr lang="en-US" sz="1800" b="1" dirty="0"/>
          </a:p>
          <a:p>
            <a:pPr marL="342900" indent="-342900">
              <a:spcBef>
                <a:spcPts val="0"/>
              </a:spcBef>
              <a:buFont typeface="+mj-lt"/>
              <a:buAutoNum type="arabicPeriod"/>
            </a:pPr>
            <a:r>
              <a:rPr lang="en-US" sz="1800" b="1" dirty="0"/>
              <a:t>Promotes organizational improvement.</a:t>
            </a:r>
            <a:r>
              <a:rPr lang="ar-SA" sz="1800" dirty="0"/>
              <a:t> يدعم تطوير وتحسين المؤسسة.</a:t>
            </a:r>
            <a:endParaRPr lang="en-US" sz="1800" dirty="0"/>
          </a:p>
          <a:p>
            <a:pPr>
              <a:spcBef>
                <a:spcPts val="0"/>
              </a:spcBef>
            </a:pPr>
            <a:endParaRPr lang="en-US" sz="1800" dirty="0"/>
          </a:p>
          <a:p>
            <a:pPr marL="0" indent="0">
              <a:buNone/>
            </a:pPr>
            <a:endParaRPr lang="en-GB" sz="1800" dirty="0"/>
          </a:p>
        </p:txBody>
      </p:sp>
    </p:spTree>
    <p:extLst>
      <p:ext uri="{BB962C8B-B14F-4D97-AF65-F5344CB8AC3E}">
        <p14:creationId xmlns:p14="http://schemas.microsoft.com/office/powerpoint/2010/main" val="162606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7A8BF-4379-4F4E-A0FF-61C9918D3D95}"/>
              </a:ext>
            </a:extLst>
          </p:cNvPr>
          <p:cNvSpPr>
            <a:spLocks noGrp="1"/>
          </p:cNvSpPr>
          <p:nvPr>
            <p:ph type="title"/>
          </p:nvPr>
        </p:nvSpPr>
        <p:spPr>
          <a:xfrm>
            <a:off x="643467" y="321734"/>
            <a:ext cx="10905066" cy="1135737"/>
          </a:xfrm>
        </p:spPr>
        <p:txBody>
          <a:bodyPr>
            <a:normAutofit/>
          </a:bodyPr>
          <a:lstStyle/>
          <a:p>
            <a:r>
              <a:rPr lang="en-US" sz="3600" b="1" dirty="0">
                <a:solidFill>
                  <a:schemeClr val="accent1"/>
                </a:solidFill>
              </a:rPr>
              <a:t>Mandatory Guidance -</a:t>
            </a:r>
            <a:r>
              <a:rPr lang="en-GB" sz="3600" b="1" dirty="0">
                <a:solidFill>
                  <a:srgbClr val="C00000"/>
                </a:solidFill>
              </a:rPr>
              <a:t>Definition of Internal Auditing</a:t>
            </a:r>
            <a:r>
              <a:rPr lang="en-GB" sz="3600" dirty="0"/>
              <a:t/>
            </a:r>
            <a:br>
              <a:rPr lang="en-GB" sz="3600" dirty="0"/>
            </a:br>
            <a:endParaRPr lang="en-GB" sz="3600" dirty="0"/>
          </a:p>
        </p:txBody>
      </p:sp>
      <p:sp>
        <p:nvSpPr>
          <p:cNvPr id="3" name="Content Placeholder 2">
            <a:extLst>
              <a:ext uri="{FF2B5EF4-FFF2-40B4-BE49-F238E27FC236}">
                <a16:creationId xmlns:a16="http://schemas.microsoft.com/office/drawing/2014/main" xmlns="" id="{5CF0B205-256F-4594-A3A8-9A631B677F96}"/>
              </a:ext>
            </a:extLst>
          </p:cNvPr>
          <p:cNvSpPr>
            <a:spLocks noGrp="1"/>
          </p:cNvSpPr>
          <p:nvPr>
            <p:ph idx="1"/>
          </p:nvPr>
        </p:nvSpPr>
        <p:spPr>
          <a:xfrm>
            <a:off x="643467" y="1054678"/>
            <a:ext cx="10905066" cy="5481588"/>
          </a:xfrm>
        </p:spPr>
        <p:txBody>
          <a:bodyPr>
            <a:normAutofit fontScale="92500" lnSpcReduction="20000"/>
          </a:bodyPr>
          <a:lstStyle/>
          <a:p>
            <a:pPr marL="0" indent="0">
              <a:buNone/>
            </a:pPr>
            <a:r>
              <a:rPr lang="en-US" sz="2400" dirty="0"/>
              <a:t>The IIA’s Board of Directors adopted the current definition of internal</a:t>
            </a:r>
            <a:br>
              <a:rPr lang="en-US" sz="2400" dirty="0"/>
            </a:br>
            <a:r>
              <a:rPr lang="en-GB" sz="2400" dirty="0"/>
              <a:t>auditing in 1999:</a:t>
            </a:r>
            <a:endParaRPr lang="en-US" sz="2400" dirty="0"/>
          </a:p>
          <a:p>
            <a:pPr marL="0" indent="0">
              <a:buNone/>
            </a:pPr>
            <a:r>
              <a:rPr lang="en-US" sz="2400" i="1" dirty="0"/>
              <a:t>“Internal auditing is an independent, objective assurance and consulting activity designed to add value and improve an organization's operations. It helps an organization accomplish its objectives by bringing a systematic, disciplined approach to evaluate and improve the effectiveness of risk management, control, and governance processes”.</a:t>
            </a:r>
          </a:p>
          <a:p>
            <a:pPr marL="0" indent="0">
              <a:buNone/>
            </a:pPr>
            <a:endParaRPr lang="en-US" sz="2400" dirty="0"/>
          </a:p>
          <a:p>
            <a:pPr marL="0" indent="0">
              <a:buNone/>
            </a:pPr>
            <a:endParaRPr lang="en-US" sz="2400" dirty="0"/>
          </a:p>
          <a:p>
            <a:pPr marL="0" indent="0">
              <a:buNone/>
            </a:pPr>
            <a:endParaRPr lang="en-US" sz="2400" u="sng" dirty="0"/>
          </a:p>
          <a:p>
            <a:pPr marL="0" indent="0">
              <a:buNone/>
            </a:pPr>
            <a:endParaRPr lang="en-US" sz="2400" u="sng" dirty="0"/>
          </a:p>
          <a:p>
            <a:pPr marL="0" indent="0">
              <a:buNone/>
            </a:pPr>
            <a:r>
              <a:rPr lang="en-US" sz="2400" u="sng" dirty="0"/>
              <a:t>KEY TOPICS</a:t>
            </a:r>
          </a:p>
          <a:p>
            <a:pPr marL="0" indent="0">
              <a:buNone/>
            </a:pPr>
            <a:r>
              <a:rPr lang="en-GB" sz="2400" dirty="0"/>
              <a:t>T1- </a:t>
            </a:r>
            <a:r>
              <a:rPr lang="en-US" sz="2400" dirty="0"/>
              <a:t>it helps an organization accomplish its objectives </a:t>
            </a:r>
          </a:p>
          <a:p>
            <a:pPr marL="0" indent="0">
              <a:buNone/>
            </a:pPr>
            <a:r>
              <a:rPr lang="en-US" sz="2400" dirty="0"/>
              <a:t>T2- evaluate and improve the effectiveness of risk management, control, and governance processes</a:t>
            </a:r>
          </a:p>
          <a:p>
            <a:pPr marL="0" indent="0">
              <a:buNone/>
            </a:pPr>
            <a:r>
              <a:rPr lang="en-US" sz="2400" dirty="0"/>
              <a:t>T3- assurance and consulting activity </a:t>
            </a:r>
          </a:p>
          <a:p>
            <a:pPr marL="0" indent="0">
              <a:buNone/>
            </a:pPr>
            <a:r>
              <a:rPr lang="en-US" sz="2400" dirty="0"/>
              <a:t>T4- independent, objective </a:t>
            </a:r>
          </a:p>
          <a:p>
            <a:pPr marL="0" indent="0">
              <a:buNone/>
            </a:pPr>
            <a:r>
              <a:rPr lang="en-US" sz="2400" dirty="0"/>
              <a:t>T5- a systematic, disciplined approach </a:t>
            </a:r>
            <a:endParaRPr lang="en-GB" sz="2400" dirty="0"/>
          </a:p>
        </p:txBody>
      </p:sp>
      <p:pic>
        <p:nvPicPr>
          <p:cNvPr id="5" name="Picture 4">
            <a:extLst>
              <a:ext uri="{FF2B5EF4-FFF2-40B4-BE49-F238E27FC236}">
                <a16:creationId xmlns:a16="http://schemas.microsoft.com/office/drawing/2014/main" xmlns="" id="{76548384-4C38-8ABA-13BD-23F8D3BFE236}"/>
              </a:ext>
            </a:extLst>
          </p:cNvPr>
          <p:cNvPicPr>
            <a:picLocks noChangeAspect="1"/>
          </p:cNvPicPr>
          <p:nvPr/>
        </p:nvPicPr>
        <p:blipFill>
          <a:blip r:embed="rId2"/>
          <a:stretch>
            <a:fillRect/>
          </a:stretch>
        </p:blipFill>
        <p:spPr>
          <a:xfrm>
            <a:off x="4592782" y="2557455"/>
            <a:ext cx="6274833" cy="1874267"/>
          </a:xfrm>
          <a:prstGeom prst="rect">
            <a:avLst/>
          </a:prstGeom>
        </p:spPr>
      </p:pic>
    </p:spTree>
    <p:extLst>
      <p:ext uri="{BB962C8B-B14F-4D97-AF65-F5344CB8AC3E}">
        <p14:creationId xmlns:p14="http://schemas.microsoft.com/office/powerpoint/2010/main" val="343833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8D40D-E769-403C-8F80-CE4DF29B3087}"/>
              </a:ext>
            </a:extLst>
          </p:cNvPr>
          <p:cNvSpPr>
            <a:spLocks noGrp="1"/>
          </p:cNvSpPr>
          <p:nvPr>
            <p:ph type="title"/>
          </p:nvPr>
        </p:nvSpPr>
        <p:spPr>
          <a:xfrm>
            <a:off x="785035" y="350880"/>
            <a:ext cx="11144206" cy="531628"/>
          </a:xfrm>
        </p:spPr>
        <p:txBody>
          <a:bodyPr>
            <a:normAutofit fontScale="90000"/>
          </a:bodyPr>
          <a:lstStyle/>
          <a:p>
            <a:r>
              <a:rPr lang="en-US" sz="4400" b="1" dirty="0">
                <a:solidFill>
                  <a:schemeClr val="accent1"/>
                </a:solidFill>
              </a:rPr>
              <a:t>Mandatory Guidance </a:t>
            </a:r>
            <a:r>
              <a:rPr lang="en-US" sz="4400" b="1" dirty="0" smtClean="0">
                <a:solidFill>
                  <a:schemeClr val="accent1"/>
                </a:solidFill>
              </a:rPr>
              <a:t>– </a:t>
            </a:r>
            <a:r>
              <a:rPr lang="en-GB" sz="4400" b="1" dirty="0" smtClean="0">
                <a:solidFill>
                  <a:srgbClr val="C00000"/>
                </a:solidFill>
              </a:rPr>
              <a:t>Code of Ethics</a:t>
            </a:r>
            <a:endParaRPr lang="en-GB" dirty="0"/>
          </a:p>
        </p:txBody>
      </p:sp>
      <p:sp>
        <p:nvSpPr>
          <p:cNvPr id="3" name="Content Placeholder 2">
            <a:extLst>
              <a:ext uri="{FF2B5EF4-FFF2-40B4-BE49-F238E27FC236}">
                <a16:creationId xmlns:a16="http://schemas.microsoft.com/office/drawing/2014/main" xmlns="" id="{0D182170-C140-4A04-A1A3-38E267698820}"/>
              </a:ext>
            </a:extLst>
          </p:cNvPr>
          <p:cNvSpPr>
            <a:spLocks noGrp="1"/>
          </p:cNvSpPr>
          <p:nvPr>
            <p:ph idx="1"/>
          </p:nvPr>
        </p:nvSpPr>
        <p:spPr>
          <a:xfrm>
            <a:off x="785035" y="1005303"/>
            <a:ext cx="10910776" cy="5699052"/>
          </a:xfrm>
        </p:spPr>
        <p:txBody>
          <a:bodyPr>
            <a:normAutofit fontScale="70000" lnSpcReduction="20000"/>
          </a:bodyPr>
          <a:lstStyle/>
          <a:p>
            <a:pPr>
              <a:spcBef>
                <a:spcPts val="0"/>
              </a:spcBef>
            </a:pPr>
            <a:r>
              <a:rPr lang="en-US" dirty="0"/>
              <a:t>Code of Ethics: to promote the ethical culture in IA profession</a:t>
            </a:r>
          </a:p>
          <a:p>
            <a:pPr marL="0" indent="0">
              <a:spcBef>
                <a:spcPts val="0"/>
              </a:spcBef>
              <a:buNone/>
            </a:pPr>
            <a:endParaRPr lang="en-US" dirty="0"/>
          </a:p>
          <a:p>
            <a:pPr>
              <a:spcBef>
                <a:spcPts val="0"/>
              </a:spcBef>
            </a:pPr>
            <a:r>
              <a:rPr lang="en-US" dirty="0"/>
              <a:t>Code consists of two components that go beyond the Definition of Internal Auditing by expanding upon the necessary attributes and behaviors of the individuals providing internal audit services:</a:t>
            </a:r>
          </a:p>
          <a:p>
            <a:pPr marL="914400" lvl="1" indent="-457200">
              <a:spcBef>
                <a:spcPts val="0"/>
              </a:spcBef>
              <a:buFont typeface="+mj-lt"/>
              <a:buAutoNum type="arabicParenR"/>
            </a:pPr>
            <a:r>
              <a:rPr lang="en-US" sz="2800" dirty="0"/>
              <a:t>Principles: 4 (Integrity/Objectivity/Confidentiality/Competency)</a:t>
            </a:r>
          </a:p>
          <a:p>
            <a:pPr marL="914400" lvl="1" indent="-457200">
              <a:spcBef>
                <a:spcPts val="0"/>
              </a:spcBef>
              <a:buFont typeface="+mj-lt"/>
              <a:buAutoNum type="arabicParenR"/>
            </a:pPr>
            <a:r>
              <a:rPr lang="en-US" sz="2800" dirty="0"/>
              <a:t>Rules of Conduct: 12 behaviors IA must follow to apply the above principles.</a:t>
            </a:r>
          </a:p>
          <a:p>
            <a:pPr lvl="1">
              <a:spcBef>
                <a:spcPts val="0"/>
              </a:spcBef>
            </a:pPr>
            <a:endParaRPr lang="en-US" sz="2800" dirty="0"/>
          </a:p>
          <a:p>
            <a:pPr>
              <a:lnSpc>
                <a:spcPct val="120000"/>
              </a:lnSpc>
              <a:spcBef>
                <a:spcPts val="0"/>
              </a:spcBef>
            </a:pPr>
            <a:r>
              <a:rPr lang="en-US" sz="3200" dirty="0"/>
              <a:t>Applies to all individuals and entities that provide IA </a:t>
            </a:r>
            <a:r>
              <a:rPr lang="en-US" sz="3200" dirty="0" smtClean="0"/>
              <a:t>services</a:t>
            </a:r>
            <a:r>
              <a:rPr lang="en-US" sz="3200" dirty="0" smtClean="0"/>
              <a:t>, </a:t>
            </a:r>
            <a:r>
              <a:rPr lang="en-US" sz="3200" dirty="0"/>
              <a:t>not just to members of the Institute of Internal Auditors (IIA) or those with IIA certifications. </a:t>
            </a:r>
            <a:endParaRPr lang="en-US" sz="3200" dirty="0" smtClean="0"/>
          </a:p>
          <a:p>
            <a:pPr>
              <a:lnSpc>
                <a:spcPct val="120000"/>
              </a:lnSpc>
              <a:spcBef>
                <a:spcPts val="0"/>
              </a:spcBef>
            </a:pPr>
            <a:endParaRPr lang="en-US" sz="3200" dirty="0" smtClean="0"/>
          </a:p>
          <a:p>
            <a:pPr>
              <a:lnSpc>
                <a:spcPct val="120000"/>
              </a:lnSpc>
              <a:spcBef>
                <a:spcPts val="0"/>
              </a:spcBef>
            </a:pPr>
            <a:r>
              <a:rPr lang="en-US" sz="3200" dirty="0" smtClean="0"/>
              <a:t>However</a:t>
            </a:r>
            <a:r>
              <a:rPr lang="en-US" sz="3200" dirty="0"/>
              <a:t>, the IIA can only enforce this code on its members or those who are certified by or applying for certification from the IIA</a:t>
            </a:r>
            <a:r>
              <a:rPr lang="en-US" sz="3200" dirty="0" smtClean="0"/>
              <a:t>.</a:t>
            </a:r>
          </a:p>
          <a:p>
            <a:pPr>
              <a:lnSpc>
                <a:spcPct val="120000"/>
              </a:lnSpc>
              <a:spcBef>
                <a:spcPts val="0"/>
              </a:spcBef>
            </a:pPr>
            <a:endParaRPr lang="en-US" sz="3200" dirty="0" smtClean="0"/>
          </a:p>
          <a:p>
            <a:pPr>
              <a:lnSpc>
                <a:spcPct val="120000"/>
              </a:lnSpc>
              <a:spcBef>
                <a:spcPts val="0"/>
              </a:spcBef>
            </a:pPr>
            <a:r>
              <a:rPr lang="en-US" sz="3200" dirty="0" smtClean="0"/>
              <a:t>If </a:t>
            </a:r>
            <a:r>
              <a:rPr lang="en-US" sz="3200" dirty="0"/>
              <a:t>they break the Code, the IIA can discipline them by issuing warnings, suspending or canceling their membership or certifications. </a:t>
            </a:r>
            <a:endParaRPr lang="en-US" sz="3200" dirty="0" smtClean="0"/>
          </a:p>
          <a:p>
            <a:pPr>
              <a:lnSpc>
                <a:spcPct val="120000"/>
              </a:lnSpc>
              <a:spcBef>
                <a:spcPts val="0"/>
              </a:spcBef>
            </a:pPr>
            <a:endParaRPr lang="en-US" sz="3200" dirty="0" smtClean="0"/>
          </a:p>
          <a:p>
            <a:pPr>
              <a:lnSpc>
                <a:spcPct val="120000"/>
              </a:lnSpc>
              <a:spcBef>
                <a:spcPts val="0"/>
              </a:spcBef>
            </a:pPr>
            <a:r>
              <a:rPr lang="en-US" sz="3200" dirty="0" smtClean="0"/>
              <a:t>Additionally</a:t>
            </a:r>
            <a:r>
              <a:rPr lang="en-US" sz="3200" dirty="0"/>
              <a:t>, behavior doesn’t have to be specifically listed in the Rules of Conduct to be considered wrong or damaging to the profession, and it can still lead to disciplinary actions.</a:t>
            </a:r>
            <a:endParaRPr lang="en-US" sz="3200" dirty="0"/>
          </a:p>
          <a:p>
            <a:pPr lvl="1">
              <a:spcBef>
                <a:spcPts val="0"/>
              </a:spcBef>
            </a:pPr>
            <a:endParaRPr lang="en-US" sz="2800" dirty="0"/>
          </a:p>
          <a:p>
            <a:pPr marL="0" indent="0">
              <a:buNone/>
            </a:pPr>
            <a:endParaRPr lang="en-GB" dirty="0"/>
          </a:p>
        </p:txBody>
      </p:sp>
    </p:spTree>
    <p:extLst>
      <p:ext uri="{BB962C8B-B14F-4D97-AF65-F5344CB8AC3E}">
        <p14:creationId xmlns:p14="http://schemas.microsoft.com/office/powerpoint/2010/main" val="332541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1"/>
                </a:solidFill>
              </a:rPr>
              <a:t>Code</a:t>
            </a:r>
            <a:r>
              <a:rPr lang="en-US" dirty="0" smtClean="0"/>
              <a:t> </a:t>
            </a:r>
            <a:r>
              <a:rPr lang="en-US" sz="4000" b="1" dirty="0">
                <a:solidFill>
                  <a:schemeClr val="accent1"/>
                </a:solidFill>
              </a:rPr>
              <a:t>of</a:t>
            </a:r>
            <a:r>
              <a:rPr lang="en-US" dirty="0" smtClean="0"/>
              <a:t> </a:t>
            </a:r>
            <a:r>
              <a:rPr lang="en-US" sz="4000" b="1" dirty="0">
                <a:solidFill>
                  <a:schemeClr val="accent1"/>
                </a:solidFill>
              </a:rPr>
              <a:t>Ethics-</a:t>
            </a:r>
            <a:r>
              <a:rPr lang="en-US" dirty="0" smtClean="0"/>
              <a:t> </a:t>
            </a:r>
            <a:r>
              <a:rPr lang="en-US" b="1" dirty="0">
                <a:solidFill>
                  <a:srgbClr val="C00000"/>
                </a:solidFill>
              </a:rPr>
              <a:t>The </a:t>
            </a:r>
            <a:r>
              <a:rPr lang="en-US" b="1" dirty="0">
                <a:solidFill>
                  <a:srgbClr val="C00000"/>
                </a:solidFill>
              </a:rPr>
              <a:t>Principles of the Code</a:t>
            </a:r>
          </a:p>
        </p:txBody>
      </p:sp>
      <p:sp>
        <p:nvSpPr>
          <p:cNvPr id="3" name="Content Placeholder 2"/>
          <p:cNvSpPr>
            <a:spLocks noGrp="1"/>
          </p:cNvSpPr>
          <p:nvPr>
            <p:ph idx="1"/>
          </p:nvPr>
        </p:nvSpPr>
        <p:spPr>
          <a:xfrm>
            <a:off x="838200" y="1449858"/>
            <a:ext cx="10515600" cy="5280455"/>
          </a:xfrm>
        </p:spPr>
        <p:txBody>
          <a:bodyPr>
            <a:normAutofit/>
          </a:bodyPr>
          <a:lstStyle/>
          <a:p>
            <a:r>
              <a:rPr lang="en-US" dirty="0"/>
              <a:t>The Principles of the </a:t>
            </a:r>
            <a:r>
              <a:rPr lang="en-US" dirty="0" smtClean="0"/>
              <a:t>Code express </a:t>
            </a:r>
            <a:r>
              <a:rPr lang="en-US" dirty="0"/>
              <a:t>the four ideals internal </a:t>
            </a:r>
            <a:r>
              <a:rPr lang="en-US" dirty="0" smtClean="0"/>
              <a:t>audit professionals </a:t>
            </a:r>
            <a:r>
              <a:rPr lang="en-US" dirty="0"/>
              <a:t>should aspire to maintain in conducting their work </a:t>
            </a:r>
            <a:r>
              <a:rPr lang="en-US" dirty="0" smtClean="0"/>
              <a:t>and represent </a:t>
            </a:r>
            <a:r>
              <a:rPr lang="en-US" dirty="0"/>
              <a:t>the core values that internal auditors must uphold to earn </a:t>
            </a:r>
            <a:r>
              <a:rPr lang="en-US" dirty="0" smtClean="0"/>
              <a:t>the </a:t>
            </a:r>
            <a:r>
              <a:rPr lang="en-US" dirty="0"/>
              <a:t>trust of those who rely on their services</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a:t>The Rules of Conduct </a:t>
            </a:r>
            <a:r>
              <a:rPr lang="en-US" dirty="0" smtClean="0"/>
              <a:t>describe 12 </a:t>
            </a:r>
            <a:r>
              <a:rPr lang="en-US" dirty="0"/>
              <a:t>behavioral norms that internal auditors should follow to put </a:t>
            </a:r>
            <a:r>
              <a:rPr lang="en-US" dirty="0" smtClean="0"/>
              <a:t>the Principles </a:t>
            </a:r>
            <a:r>
              <a:rPr lang="en-US" dirty="0"/>
              <a:t>into </a:t>
            </a:r>
            <a:r>
              <a:rPr lang="en-US" dirty="0" smtClean="0"/>
              <a:t>practice.</a:t>
            </a:r>
            <a:endParaRPr lang="en-US" dirty="0"/>
          </a:p>
        </p:txBody>
      </p:sp>
      <p:pic>
        <p:nvPicPr>
          <p:cNvPr id="4" name="Picture 3"/>
          <p:cNvPicPr>
            <a:picLocks noChangeAspect="1"/>
          </p:cNvPicPr>
          <p:nvPr/>
        </p:nvPicPr>
        <p:blipFill>
          <a:blip r:embed="rId2"/>
          <a:stretch>
            <a:fillRect/>
          </a:stretch>
        </p:blipFill>
        <p:spPr>
          <a:xfrm>
            <a:off x="4810896" y="3128580"/>
            <a:ext cx="2686565" cy="2437408"/>
          </a:xfrm>
          <a:prstGeom prst="rect">
            <a:avLst/>
          </a:prstGeom>
        </p:spPr>
      </p:pic>
    </p:spTree>
    <p:extLst>
      <p:ext uri="{BB962C8B-B14F-4D97-AF65-F5344CB8AC3E}">
        <p14:creationId xmlns:p14="http://schemas.microsoft.com/office/powerpoint/2010/main" val="380863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1"/>
                </a:solidFill>
              </a:rPr>
              <a:t>1st</a:t>
            </a:r>
            <a:r>
              <a:rPr lang="en-US" dirty="0" smtClean="0"/>
              <a:t> </a:t>
            </a:r>
            <a:r>
              <a:rPr lang="en-US" sz="4000" b="1" dirty="0">
                <a:solidFill>
                  <a:schemeClr val="accent1"/>
                </a:solidFill>
              </a:rPr>
              <a:t>Principle-</a:t>
            </a:r>
            <a:r>
              <a:rPr lang="en-US" dirty="0" smtClean="0"/>
              <a:t> </a:t>
            </a:r>
            <a:r>
              <a:rPr lang="en-US" b="1" dirty="0">
                <a:solidFill>
                  <a:srgbClr val="C00000"/>
                </a:solidFill>
              </a:rPr>
              <a:t>Integrity</a:t>
            </a:r>
            <a:r>
              <a:rPr lang="en-US" dirty="0" smtClean="0"/>
              <a:t> (4 rules of conduct)</a:t>
            </a:r>
            <a:endParaRPr lang="en-US" dirty="0"/>
          </a:p>
        </p:txBody>
      </p:sp>
      <p:pic>
        <p:nvPicPr>
          <p:cNvPr id="4" name="Content Placeholder 3"/>
          <p:cNvPicPr>
            <a:picLocks noGrp="1" noChangeAspect="1"/>
          </p:cNvPicPr>
          <p:nvPr>
            <p:ph idx="1"/>
          </p:nvPr>
        </p:nvPicPr>
        <p:blipFill>
          <a:blip r:embed="rId2"/>
          <a:stretch>
            <a:fillRect/>
          </a:stretch>
        </p:blipFill>
        <p:spPr>
          <a:xfrm>
            <a:off x="4798477" y="1995488"/>
            <a:ext cx="7059954" cy="4183676"/>
          </a:xfrm>
          <a:prstGeom prst="rect">
            <a:avLst/>
          </a:prstGeom>
        </p:spPr>
      </p:pic>
      <p:pic>
        <p:nvPicPr>
          <p:cNvPr id="6" name="Picture 5"/>
          <p:cNvPicPr>
            <a:picLocks noChangeAspect="1"/>
          </p:cNvPicPr>
          <p:nvPr/>
        </p:nvPicPr>
        <p:blipFill>
          <a:blip r:embed="rId3"/>
          <a:stretch>
            <a:fillRect/>
          </a:stretch>
        </p:blipFill>
        <p:spPr>
          <a:xfrm>
            <a:off x="452824" y="2133600"/>
            <a:ext cx="4110938" cy="4362321"/>
          </a:xfrm>
          <a:prstGeom prst="rect">
            <a:avLst/>
          </a:prstGeom>
        </p:spPr>
      </p:pic>
    </p:spTree>
    <p:extLst>
      <p:ext uri="{BB962C8B-B14F-4D97-AF65-F5344CB8AC3E}">
        <p14:creationId xmlns:p14="http://schemas.microsoft.com/office/powerpoint/2010/main" val="23806028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77,8,Slide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11572</TotalTime>
  <Words>3106</Words>
  <Application>Microsoft Office PowerPoint</Application>
  <PresentationFormat>Widescreen</PresentationFormat>
  <Paragraphs>193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PowerPoint Presentation</vt:lpstr>
      <vt:lpstr>PowerPoint Presentation</vt:lpstr>
      <vt:lpstr>IPPF- 2017</vt:lpstr>
      <vt:lpstr>Mandatory Guidance</vt:lpstr>
      <vt:lpstr>Mandatory Guidance – Core Principles</vt:lpstr>
      <vt:lpstr>Mandatory Guidance -Definition of Internal Auditing </vt:lpstr>
      <vt:lpstr>Mandatory Guidance – Code of Ethics</vt:lpstr>
      <vt:lpstr>Code of Ethics- The Principles of the Code</vt:lpstr>
      <vt:lpstr>1st Principle- Integrity (4 rules of conduct)</vt:lpstr>
      <vt:lpstr>2nd  Principle- Objectivity (3 rules of conduct)</vt:lpstr>
      <vt:lpstr>2nd  Principle- Objectivity (continued)</vt:lpstr>
      <vt:lpstr>3rd  Principle- Confidentiality (2 rules of conduct)</vt:lpstr>
      <vt:lpstr>3rd   Principle- Confidentiality (continued)</vt:lpstr>
      <vt:lpstr>4th   Principle- Competence (3 rules of conduct)</vt:lpstr>
      <vt:lpstr>Mandatory Guidance – The International Standards</vt:lpstr>
      <vt:lpstr>An example of a standard &amp; interpretation</vt:lpstr>
      <vt:lpstr>Assurance vs. Consulting Services</vt:lpstr>
      <vt:lpstr>The Attribute Standards</vt:lpstr>
      <vt:lpstr>1000 – Purpose, Authority, and Responsibility</vt:lpstr>
      <vt:lpstr>1100 – Independence and Objectivity</vt:lpstr>
      <vt:lpstr>1100 – Independence and Objectivity</vt:lpstr>
      <vt:lpstr>1100 – Independence and Objectivity</vt:lpstr>
      <vt:lpstr>1200 – Proficiency and Due Professional Care</vt:lpstr>
      <vt:lpstr>1200 – Proficiency and Due Professional Care</vt:lpstr>
      <vt:lpstr>1300 – Quality Assurance and Improvement Program</vt:lpstr>
      <vt:lpstr>1300 – Quality Assurance and Improvement Program</vt:lpstr>
      <vt:lpstr>The Performance Standards</vt:lpstr>
      <vt:lpstr>Recommended Guidance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Audit 337</dc:title>
  <dc:creator>Leila Amer</dc:creator>
  <cp:lastModifiedBy>ليلى عامر</cp:lastModifiedBy>
  <cp:revision>147</cp:revision>
  <cp:lastPrinted>2020-03-19T14:29:21Z</cp:lastPrinted>
  <dcterms:created xsi:type="dcterms:W3CDTF">2020-03-11T13:36:03Z</dcterms:created>
  <dcterms:modified xsi:type="dcterms:W3CDTF">2024-11-06T11:23:15Z</dcterms:modified>
</cp:coreProperties>
</file>