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CE50-A998-4123-A373-7DB2B3C3B1AB}" type="datetimeFigureOut">
              <a:rPr lang="en-US" smtClean="0"/>
              <a:t>12-Nov-22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BEE2-18A5-4416-8869-7411935F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BEE2-18A5-4416-8869-7411935F07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95DC-2163-4493-8715-C1785CDADA3F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1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2AEF-F75E-4615-BCC1-7B233ED70A86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0CB3-1CB2-4CFD-ACCB-CF87ED0BB8BB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7F3-D4E7-49BA-A71E-40BFD2018835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93EC-31DF-45EB-90AE-CE497855DDD6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202E-FC67-4913-84FD-0CAD8C8B67E4}" type="datetime1">
              <a:rPr lang="en-US" smtClean="0"/>
              <a:t>12-Nov-22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B1DF-CC10-48E8-A36C-B398565D8A57}" type="datetime1">
              <a:rPr lang="en-US" smtClean="0"/>
              <a:t>12-Nov-22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BBC9-72BA-4EB0-835B-2DF3C78C3D03}" type="datetime1">
              <a:rPr lang="en-US" smtClean="0"/>
              <a:t>12-Nov-22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B14B-F46E-4CF9-8497-FB1F62823794}" type="datetime1">
              <a:rPr lang="en-US" smtClean="0"/>
              <a:t>12-Nov-22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1F65-710F-4099-8F8E-E3107EF9AB80}" type="datetime1">
              <a:rPr lang="en-US" smtClean="0"/>
              <a:t>12-Nov-22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DB63-862A-43A6-B956-E8D1D38E1FD9}" type="datetime1">
              <a:rPr lang="en-US" smtClean="0"/>
              <a:t>12-Nov-22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B811-870A-4474-9E29-2BD537897B5C}" type="datetime1">
              <a:rPr lang="en-US" smtClean="0"/>
              <a:t>12-Nov-22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8492-AE80-4E79-96D5-23E0587A8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Theory of Interest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7641"/>
            <a:ext cx="11430000" cy="59027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ACCUMULATION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5479"/>
            <a:ext cx="8927469" cy="623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9" y="2115402"/>
            <a:ext cx="8765437" cy="4490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8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ACCUMULATION FACTORS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4345"/>
            <a:ext cx="9547746" cy="46667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4515"/>
            <a:ext cx="11430000" cy="4908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THE FORCE OF INTEREST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2" y="1409418"/>
            <a:ext cx="9134331" cy="45671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THE FORCE OF INTEREST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3" y="1500858"/>
            <a:ext cx="9148093" cy="29073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THE FORCE OF INTEREST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3015"/>
            <a:ext cx="6763691" cy="215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759155"/>
            <a:ext cx="8606051" cy="24574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7346"/>
            <a:ext cx="11430000" cy="4803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THE FORCE OF INTEREST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1527113"/>
            <a:ext cx="8687937" cy="45683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3687"/>
            <a:ext cx="11430000" cy="30106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THE RATE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unit investment (i.e., of 1) for a period of 1 time unit, </a:t>
            </a:r>
            <a:r>
              <a:rPr lang="en-US" dirty="0" smtClean="0"/>
              <a:t>commencing at </a:t>
            </a:r>
            <a:r>
              <a:rPr lang="en-US" dirty="0"/>
              <a:t>time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, and suppose that </a:t>
            </a:r>
            <a:r>
              <a:rPr lang="en-US" dirty="0">
                <a:latin typeface="Monotype Corsiva" panose="03010101010201010101" pitchFamily="66" charset="0"/>
              </a:rPr>
              <a:t>1 </a:t>
            </a:r>
            <a:r>
              <a:rPr lang="en-US" dirty="0" smtClean="0">
                <a:latin typeface="Monotype Corsiva" panose="03010101010201010101" pitchFamily="66" charset="0"/>
              </a:rPr>
              <a:t>+ </a:t>
            </a:r>
            <a:r>
              <a:rPr lang="en-US" dirty="0" err="1" smtClean="0">
                <a:latin typeface="Monotype Corsiva" panose="03010101010201010101" pitchFamily="66" charset="0"/>
              </a:rPr>
              <a:t>i</a:t>
            </a:r>
            <a:r>
              <a:rPr lang="en-US" dirty="0" smtClean="0">
                <a:latin typeface="Monotype Corsiva" panose="03010101010201010101" pitchFamily="66" charset="0"/>
              </a:rPr>
              <a:t>(t)</a:t>
            </a:r>
            <a:r>
              <a:rPr lang="en-US" dirty="0" smtClean="0"/>
              <a:t> is </a:t>
            </a:r>
            <a:r>
              <a:rPr lang="en-US" dirty="0"/>
              <a:t>returned at time </a:t>
            </a:r>
            <a:r>
              <a:rPr lang="en-US" dirty="0" smtClean="0">
                <a:latin typeface="Monotype Corsiva" panose="03010101010201010101" pitchFamily="66" charset="0"/>
              </a:rPr>
              <a:t>t+1</a:t>
            </a:r>
            <a:r>
              <a:rPr lang="en-US" dirty="0"/>
              <a:t>. We call </a:t>
            </a:r>
            <a:r>
              <a:rPr lang="en-US" dirty="0" err="1" smtClean="0">
                <a:latin typeface="Monotype Corsiva" panose="03010101010201010101" pitchFamily="66" charset="0"/>
              </a:rPr>
              <a:t>i</a:t>
            </a:r>
            <a:r>
              <a:rPr lang="en-US" dirty="0" smtClean="0">
                <a:latin typeface="Monotype Corsiva" panose="03010101010201010101" pitchFamily="66" charset="0"/>
              </a:rPr>
              <a:t>(t)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 smtClean="0"/>
              <a:t>rate of </a:t>
            </a:r>
            <a:r>
              <a:rPr lang="en-US" b="1" dirty="0"/>
              <a:t>interest </a:t>
            </a:r>
            <a:r>
              <a:rPr lang="en-US" dirty="0"/>
              <a:t>for the period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 to </a:t>
            </a:r>
            <a:r>
              <a:rPr lang="en-US" dirty="0" smtClean="0">
                <a:latin typeface="Monotype Corsiva" panose="03010101010201010101" pitchFamily="66" charset="0"/>
              </a:rPr>
              <a:t>t+1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sometimes refers to </a:t>
            </a:r>
            <a:r>
              <a:rPr lang="en-US" dirty="0" err="1" smtClean="0">
                <a:latin typeface="Monotype Corsiva" panose="03010101010201010101" pitchFamily="66" charset="0"/>
              </a:rPr>
              <a:t>i</a:t>
            </a:r>
            <a:r>
              <a:rPr lang="en-US" dirty="0" smtClean="0">
                <a:latin typeface="Monotype Corsiva" panose="03010101010201010101" pitchFamily="66" charset="0"/>
              </a:rPr>
              <a:t>(t)</a:t>
            </a:r>
            <a:r>
              <a:rPr lang="en-US" dirty="0" smtClean="0"/>
              <a:t> </a:t>
            </a:r>
            <a:r>
              <a:rPr lang="en-US" dirty="0"/>
              <a:t>as the </a:t>
            </a:r>
            <a:r>
              <a:rPr lang="en-US" b="1" dirty="0" smtClean="0"/>
              <a:t>effective rate </a:t>
            </a:r>
            <a:r>
              <a:rPr lang="en-US" b="1" dirty="0"/>
              <a:t>of interest </a:t>
            </a:r>
            <a:r>
              <a:rPr lang="en-US" dirty="0"/>
              <a:t>for the </a:t>
            </a:r>
            <a:r>
              <a:rPr lang="en-US" dirty="0" smtClean="0"/>
              <a:t>period.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THE FORCE OF INTEREST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86" y="1410972"/>
            <a:ext cx="8911842" cy="45922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53441"/>
            <a:ext cx="11430000" cy="37511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 PRESENT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one has a future liability </a:t>
            </a:r>
            <a:r>
              <a:rPr lang="en-US" dirty="0" smtClean="0"/>
              <a:t>of known </a:t>
            </a:r>
            <a:r>
              <a:rPr lang="en-US" dirty="0"/>
              <a:t>amount at a known future time, how much should one invest </a:t>
            </a:r>
            <a:r>
              <a:rPr lang="en-US" dirty="0" smtClean="0"/>
              <a:t>now (at </a:t>
            </a:r>
            <a:r>
              <a:rPr lang="en-US" dirty="0"/>
              <a:t>known interest rate) to cover this liability when it falls due? This leads us </a:t>
            </a:r>
            <a:r>
              <a:rPr lang="en-US" dirty="0" smtClean="0"/>
              <a:t>to the </a:t>
            </a:r>
            <a:r>
              <a:rPr lang="en-US" dirty="0"/>
              <a:t>concept of </a:t>
            </a:r>
            <a:r>
              <a:rPr lang="en-US" b="1" dirty="0"/>
              <a:t>present values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597308"/>
            <a:ext cx="9479507" cy="26313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2.5 PRESENT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000" dirty="0" smtClean="0">
                <a:cs typeface="Arabic Typesetting" panose="03020402040406030203" pitchFamily="66" charset="-78"/>
              </a:rPr>
              <a:t>The </a:t>
            </a:r>
            <a:r>
              <a:rPr lang="en-US" sz="2000" dirty="0">
                <a:cs typeface="Arabic Typesetting" panose="03020402040406030203" pitchFamily="66" charset="-78"/>
              </a:rPr>
              <a:t>discounted </a:t>
            </a:r>
            <a:r>
              <a:rPr lang="en-US" sz="2000" dirty="0" smtClean="0">
                <a:cs typeface="Arabic Typesetting" panose="03020402040406030203" pitchFamily="66" charset="-78"/>
              </a:rPr>
              <a:t>present </a:t>
            </a:r>
            <a:r>
              <a:rPr lang="en-US" sz="2000" dirty="0">
                <a:cs typeface="Arabic Typesetting" panose="03020402040406030203" pitchFamily="66" charset="-78"/>
              </a:rPr>
              <a:t>value of C due at a non-negative time t 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4" y="1281193"/>
            <a:ext cx="8453224" cy="2266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4" y="3547923"/>
            <a:ext cx="8552174" cy="1453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70221"/>
            <a:ext cx="8418398" cy="13587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04738"/>
            <a:ext cx="11430000" cy="2248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4937"/>
            <a:ext cx="11430000" cy="35881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766052" y="5426433"/>
                <a:ext cx="158716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052" y="5426433"/>
                <a:ext cx="1587166" cy="7265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6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4464"/>
            <a:ext cx="11430000" cy="43290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 PRESENT VALUES OF CASH </a:t>
            </a:r>
            <a:r>
              <a:rPr lang="en-US" dirty="0" smtClean="0"/>
              <a:t>FLOWS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35583"/>
            <a:ext cx="8960893" cy="36073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 PRESENT VALUES OF CASH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8937141" cy="168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54" y="3384644"/>
            <a:ext cx="8937142" cy="23607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2.6 PRESENT VALUES OF CASH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27216"/>
            <a:ext cx="8292152" cy="269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24" y="4119978"/>
            <a:ext cx="8106906" cy="25911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THE RATE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01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accumulation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>
                <a:latin typeface="Monotype Corsiva" panose="03010101010201010101" pitchFamily="66" charset="0"/>
              </a:rPr>
              <a:t>C</a:t>
            </a:r>
            <a:r>
              <a:rPr lang="en-US" dirty="0" smtClean="0"/>
              <a:t> </a:t>
            </a:r>
            <a:r>
              <a:rPr lang="en-US" dirty="0"/>
              <a:t>from time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0 to time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Monotype Corsiva" panose="03010101010201010101" pitchFamily="66" charset="0"/>
              </a:rPr>
              <a:t>n</a:t>
            </a:r>
            <a:r>
              <a:rPr lang="en-US" dirty="0" smtClean="0"/>
              <a:t> </a:t>
            </a:r>
            <a:r>
              <a:rPr lang="en-US" dirty="0"/>
              <a:t>(where </a:t>
            </a:r>
            <a:r>
              <a:rPr lang="en-US" dirty="0">
                <a:latin typeface="Monotype Corsiva" panose="03010101010201010101" pitchFamily="66" charset="0"/>
              </a:rPr>
              <a:t>n</a:t>
            </a:r>
            <a:r>
              <a:rPr lang="en-US" dirty="0"/>
              <a:t> is some positive integer)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r>
              <a:rPr lang="en-US" dirty="0"/>
              <a:t>If the rate of interest per period does not depend on the time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 at which </a:t>
            </a:r>
            <a:r>
              <a:rPr lang="en-US" dirty="0" smtClean="0"/>
              <a:t>the investment </a:t>
            </a:r>
            <a:r>
              <a:rPr lang="en-US" dirty="0"/>
              <a:t>is made, we write </a:t>
            </a:r>
            <a:r>
              <a:rPr lang="en-US" dirty="0" err="1" smtClean="0">
                <a:latin typeface="Monotype Corsiva" panose="03010101010201010101" pitchFamily="66" charset="0"/>
              </a:rPr>
              <a:t>i</a:t>
            </a:r>
            <a:r>
              <a:rPr lang="en-US" dirty="0" smtClean="0">
                <a:latin typeface="Monotype Corsiva" panose="03010101010201010101" pitchFamily="66" charset="0"/>
              </a:rPr>
              <a:t>(t) = </a:t>
            </a:r>
            <a:r>
              <a:rPr lang="en-US" dirty="0" err="1">
                <a:latin typeface="Monotype Corsiva" panose="03010101010201010101" pitchFamily="66" charset="0"/>
              </a:rPr>
              <a:t>i</a:t>
            </a:r>
            <a:r>
              <a:rPr lang="en-US" dirty="0"/>
              <a:t> for all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  <a:r>
              <a:rPr lang="en-US" dirty="0"/>
              <a:t>. In this case the accumulation </a:t>
            </a:r>
            <a:r>
              <a:rPr lang="en-US" dirty="0" smtClean="0"/>
              <a:t>of an </a:t>
            </a:r>
            <a:r>
              <a:rPr lang="en-US" dirty="0"/>
              <a:t>investment of C for any period of length n time units is,</a:t>
            </a:r>
          </a:p>
          <a:p>
            <a:endParaRPr lang="en-US" dirty="0" smtClean="0"/>
          </a:p>
          <a:p>
            <a:r>
              <a:rPr lang="en-US" dirty="0"/>
              <a:t>The corresponding accumulation under simple interest at rate </a:t>
            </a:r>
            <a:r>
              <a:rPr lang="en-US" dirty="0" err="1">
                <a:latin typeface="Monotype Corsiva" panose="03010101010201010101" pitchFamily="66" charset="0"/>
              </a:rPr>
              <a:t>i</a:t>
            </a:r>
            <a:r>
              <a:rPr lang="en-US" dirty="0"/>
              <a:t> per time unit </a:t>
            </a:r>
            <a:r>
              <a:rPr lang="en-US" dirty="0" smtClean="0"/>
              <a:t>is defined</a:t>
            </a:r>
            <a:r>
              <a:rPr lang="en-US" dirty="0"/>
              <a:t>, as in Chapter 1,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79" y="2766196"/>
            <a:ext cx="7389514" cy="41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69" y="4624498"/>
            <a:ext cx="5889440" cy="493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412" y="6263521"/>
            <a:ext cx="5417218" cy="4389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3796"/>
            <a:ext cx="11430000" cy="62704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 VALUING CASH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55992"/>
            <a:ext cx="9711519" cy="3546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 VALUING CASH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9766110" cy="37172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2.7 VALUING CASH 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3939"/>
            <a:ext cx="9575042" cy="4846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1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9697"/>
            <a:ext cx="11430000" cy="52986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41748"/>
            <a:ext cx="11430000" cy="3246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84351"/>
            <a:ext cx="5477301" cy="42124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2.8 INTEREST INCOME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" y="1406607"/>
            <a:ext cx="9354617" cy="2914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" y="4498478"/>
            <a:ext cx="9442644" cy="11926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2.8 INTEREST INCOME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1" y="1439996"/>
            <a:ext cx="8587776" cy="5233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2.8 INTEREST INCOME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84989"/>
            <a:ext cx="7072180" cy="234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25839"/>
            <a:ext cx="7072181" cy="30179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67046"/>
            <a:ext cx="11430000" cy="25239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71650"/>
            <a:ext cx="11430000" cy="3314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NOMINAL RATES OF INTEREST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5" y="1382296"/>
            <a:ext cx="9017551" cy="5136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31348"/>
            <a:ext cx="11430000" cy="29953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2214"/>
            <a:ext cx="11430000" cy="25735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2" y="1409221"/>
            <a:ext cx="8659872" cy="51176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NOMINAL RATES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492-AE80-4E79-96D5-23E0587A88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363</Words>
  <Application>Microsoft Office PowerPoint</Application>
  <PresentationFormat>Widescreen</PresentationFormat>
  <Paragraphs>80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Arabic Typesetting</vt:lpstr>
      <vt:lpstr>Arial</vt:lpstr>
      <vt:lpstr>Calibri</vt:lpstr>
      <vt:lpstr>Calibri Light</vt:lpstr>
      <vt:lpstr>Cambria Math</vt:lpstr>
      <vt:lpstr>Monotype Corsiva</vt:lpstr>
      <vt:lpstr>Office Theme</vt:lpstr>
      <vt:lpstr>CHAPTER 2</vt:lpstr>
      <vt:lpstr>2.1 THE RATE OF INTEREST</vt:lpstr>
      <vt:lpstr>2.1 THE RATE OF INTEREST</vt:lpstr>
      <vt:lpstr>PowerPoint Presentation</vt:lpstr>
      <vt:lpstr>PowerPoint Presentation</vt:lpstr>
      <vt:lpstr>2.2 NOMINAL RATES OF INTEREST</vt:lpstr>
      <vt:lpstr>PowerPoint Presentation</vt:lpstr>
      <vt:lpstr>PowerPoint Presentation</vt:lpstr>
      <vt:lpstr>2.2 NOMINAL RATES OF INTEREST</vt:lpstr>
      <vt:lpstr>PowerPoint Presentation</vt:lpstr>
      <vt:lpstr>2.3 ACCUMULATION FACTORS</vt:lpstr>
      <vt:lpstr>2.3 ACCUMULATION FACTORS</vt:lpstr>
      <vt:lpstr>PowerPoint Presentation</vt:lpstr>
      <vt:lpstr>2.4 THE FORCE OF INTEREST</vt:lpstr>
      <vt:lpstr>2.4 THE FORCE OF INTEREST</vt:lpstr>
      <vt:lpstr>2.4 THE FORCE OF INTEREST</vt:lpstr>
      <vt:lpstr>PowerPoint Presentation</vt:lpstr>
      <vt:lpstr>2.4 THE FORCE OF INTEREST</vt:lpstr>
      <vt:lpstr>PowerPoint Presentation</vt:lpstr>
      <vt:lpstr>2.4 THE FORCE OF INTEREST</vt:lpstr>
      <vt:lpstr>PowerPoint Presentation</vt:lpstr>
      <vt:lpstr>2.5 PRESENT VALUES</vt:lpstr>
      <vt:lpstr>2.5 PRESENT VALUES</vt:lpstr>
      <vt:lpstr>PowerPoint Presentation</vt:lpstr>
      <vt:lpstr>PowerPoint Presentation</vt:lpstr>
      <vt:lpstr>PowerPoint Presentation</vt:lpstr>
      <vt:lpstr>2.6 PRESENT VALUES OF CASH FLOWS</vt:lpstr>
      <vt:lpstr>2.6 PRESENT VALUES OF CASH FLOWS</vt:lpstr>
      <vt:lpstr>2.6 PRESENT VALUES OF CASH FLOWS</vt:lpstr>
      <vt:lpstr>PowerPoint Presentation</vt:lpstr>
      <vt:lpstr>2.7 VALUING CASH FLOWS</vt:lpstr>
      <vt:lpstr>2.7 VALUING CASH FLOWS</vt:lpstr>
      <vt:lpstr>2.7 VALUING CASH FLOWS</vt:lpstr>
      <vt:lpstr>PowerPoint Presentation</vt:lpstr>
      <vt:lpstr>PowerPoint Presentation</vt:lpstr>
      <vt:lpstr>2.8 INTEREST INCOME</vt:lpstr>
      <vt:lpstr>2.8 INTEREST INCOME</vt:lpstr>
      <vt:lpstr>2.8 INTEREST INCOME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sajed sharif</dc:creator>
  <cp:lastModifiedBy>sajed sharif</cp:lastModifiedBy>
  <cp:revision>37</cp:revision>
  <dcterms:created xsi:type="dcterms:W3CDTF">2022-09-27T07:30:46Z</dcterms:created>
  <dcterms:modified xsi:type="dcterms:W3CDTF">2022-11-12T09:25:19Z</dcterms:modified>
</cp:coreProperties>
</file>