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64" r:id="rId5"/>
    <p:sldId id="263" r:id="rId6"/>
    <p:sldId id="259" r:id="rId7"/>
    <p:sldId id="260" r:id="rId8"/>
    <p:sldId id="265" r:id="rId9"/>
    <p:sldId id="261" r:id="rId10"/>
    <p:sldId id="262" r:id="rId11"/>
    <p:sldId id="266" r:id="rId12"/>
    <p:sldId id="267" r:id="rId13"/>
    <p:sldId id="268" r:id="rId14"/>
    <p:sldId id="274" r:id="rId15"/>
    <p:sldId id="273" r:id="rId16"/>
    <p:sldId id="272" r:id="rId17"/>
    <p:sldId id="271" r:id="rId18"/>
    <p:sldId id="270" r:id="rId19"/>
    <p:sldId id="269"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2197"/>
  </p:normalViewPr>
  <p:slideViewPr>
    <p:cSldViewPr snapToGrid="0" snapToObjects="1">
      <p:cViewPr varScale="1">
        <p:scale>
          <a:sx n="51" d="100"/>
          <a:sy n="51" d="100"/>
        </p:scale>
        <p:origin x="2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BE40C-228B-A743-94CD-AB7EE6365762}" type="datetimeFigureOut">
              <a:rPr lang="en-US" smtClean="0"/>
              <a:t>11/15/21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5EB17-74DF-414D-A3D9-302F9F984FB2}" type="slidenum">
              <a:rPr lang="en-US" smtClean="0"/>
              <a:t>‹#›</a:t>
            </a:fld>
            <a:endParaRPr lang="en-US" dirty="0"/>
          </a:p>
        </p:txBody>
      </p:sp>
    </p:spTree>
    <p:extLst>
      <p:ext uri="{BB962C8B-B14F-4D97-AF65-F5344CB8AC3E}">
        <p14:creationId xmlns:p14="http://schemas.microsoft.com/office/powerpoint/2010/main" val="163017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gluconeogenesis reverses both glycolysis and fermentation by converting lactate first into pyruvate, and finally back to glucose.</a:t>
            </a:r>
            <a:endParaRPr lang="en-US" dirty="0"/>
          </a:p>
        </p:txBody>
      </p:sp>
      <p:sp>
        <p:nvSpPr>
          <p:cNvPr id="4" name="Slide Number Placeholder 3"/>
          <p:cNvSpPr>
            <a:spLocks noGrp="1"/>
          </p:cNvSpPr>
          <p:nvPr>
            <p:ph type="sldNum" sz="quarter" idx="5"/>
          </p:nvPr>
        </p:nvSpPr>
        <p:spPr/>
        <p:txBody>
          <a:bodyPr/>
          <a:lstStyle/>
          <a:p>
            <a:fld id="{84D5EB17-74DF-414D-A3D9-302F9F984FB2}" type="slidenum">
              <a:rPr lang="en-US" smtClean="0"/>
              <a:t>5</a:t>
            </a:fld>
            <a:endParaRPr lang="en-US" dirty="0"/>
          </a:p>
        </p:txBody>
      </p:sp>
    </p:spTree>
    <p:extLst>
      <p:ext uri="{BB962C8B-B14F-4D97-AF65-F5344CB8AC3E}">
        <p14:creationId xmlns:p14="http://schemas.microsoft.com/office/powerpoint/2010/main" val="358710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8225-971D-1743-BFAC-2E518D764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D7C146-13E6-5B45-AD7C-C58680D66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62BD7-A4FB-934C-9E91-37B67FB91EB3}"/>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5" name="Footer Placeholder 4">
            <a:extLst>
              <a:ext uri="{FF2B5EF4-FFF2-40B4-BE49-F238E27FC236}">
                <a16:creationId xmlns:a16="http://schemas.microsoft.com/office/drawing/2014/main" id="{015388DB-543F-684E-B09C-93600FD338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8E62CC-20A7-664B-AE12-0B12E5F308CD}"/>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202475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1850-C72E-CD41-B9FB-397AF8AB4F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BBE6A6-45ED-1643-B882-5EF75B513D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E7D98-A9A1-FB49-A21A-DD84E21819C1}"/>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5" name="Footer Placeholder 4">
            <a:extLst>
              <a:ext uri="{FF2B5EF4-FFF2-40B4-BE49-F238E27FC236}">
                <a16:creationId xmlns:a16="http://schemas.microsoft.com/office/drawing/2014/main" id="{9DE5A241-1F64-3C4B-9CE7-C3F578563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06AE32-A41D-D44B-B4E9-D5A46A5C0732}"/>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30307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CDF845-F7DB-7C49-9756-4F6DE2E1F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5B519-FF39-2540-8B33-05E04595DB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AE4C4-C1C7-1542-9E55-76846D23D24F}"/>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5" name="Footer Placeholder 4">
            <a:extLst>
              <a:ext uri="{FF2B5EF4-FFF2-40B4-BE49-F238E27FC236}">
                <a16:creationId xmlns:a16="http://schemas.microsoft.com/office/drawing/2014/main" id="{B122F215-16EA-6845-BFA1-39F32D2E65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6C3CAC-3DF8-264A-A0BE-EA83F92308C5}"/>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266486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C8B5-2C90-3348-8ED6-951352A98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CDCC3-5C00-9B4D-81F0-2880F11C3F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D6882-9D91-9543-9C6E-244B2EE36F4A}"/>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5" name="Footer Placeholder 4">
            <a:extLst>
              <a:ext uri="{FF2B5EF4-FFF2-40B4-BE49-F238E27FC236}">
                <a16:creationId xmlns:a16="http://schemas.microsoft.com/office/drawing/2014/main" id="{5ADE5968-8F76-344B-9602-168E8435E7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F22501-F9BD-324B-842D-6EAB1304DB44}"/>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38429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AAC3-1823-2345-9AB7-7EE8CB1C2E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75559-E1C0-2F4A-9BD4-D625595E60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BDE500-44B7-174E-8C40-8B248F71C9D2}"/>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5" name="Footer Placeholder 4">
            <a:extLst>
              <a:ext uri="{FF2B5EF4-FFF2-40B4-BE49-F238E27FC236}">
                <a16:creationId xmlns:a16="http://schemas.microsoft.com/office/drawing/2014/main" id="{4D5AF414-27A8-6247-BE12-C3B5E87F36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9B8D85-F603-CA43-9A3A-D41232A219DE}"/>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107793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462-AFE8-C840-B3E1-05D59BF6C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01652-3C44-3E4B-A075-2E40464055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DB111-350B-7E4D-9D2D-992117E73A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59E2D-6CF2-CD4B-8225-DE77F0F1D0F5}"/>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6" name="Footer Placeholder 5">
            <a:extLst>
              <a:ext uri="{FF2B5EF4-FFF2-40B4-BE49-F238E27FC236}">
                <a16:creationId xmlns:a16="http://schemas.microsoft.com/office/drawing/2014/main" id="{5AA8E2D0-9749-F34B-AAB1-730C8277A9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07BF54-5ED1-DF49-9C43-F2E80A73E24D}"/>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30250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3364-FAB9-C64C-8758-0D3570DBD1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5CD61E-8154-574A-9B4D-088383A7F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80F7D7-8E07-5145-9860-2362C626AB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41B006-08A2-C94C-8A50-6F772A00E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10FB47-22D8-7941-A54C-DEFC36FD7F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E30ED0-2BBF-FF4C-AB1A-A204237D5209}"/>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8" name="Footer Placeholder 7">
            <a:extLst>
              <a:ext uri="{FF2B5EF4-FFF2-40B4-BE49-F238E27FC236}">
                <a16:creationId xmlns:a16="http://schemas.microsoft.com/office/drawing/2014/main" id="{FA8D3378-C4B7-8440-B13F-2E380E834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E3E8B9A-619C-9F42-ADA9-DE4C9DEB5861}"/>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125376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BBE7-2669-1944-8275-67912FE28E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B337FD-D715-F24E-A880-37997815985A}"/>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4" name="Footer Placeholder 3">
            <a:extLst>
              <a:ext uri="{FF2B5EF4-FFF2-40B4-BE49-F238E27FC236}">
                <a16:creationId xmlns:a16="http://schemas.microsoft.com/office/drawing/2014/main" id="{54DE8156-2DA6-C545-B536-3A96F7301B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ADBE6E-F485-8940-A448-C3104A1912E0}"/>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216953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D56BB-7036-AD45-835F-681EDB876591}"/>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3" name="Footer Placeholder 2">
            <a:extLst>
              <a:ext uri="{FF2B5EF4-FFF2-40B4-BE49-F238E27FC236}">
                <a16:creationId xmlns:a16="http://schemas.microsoft.com/office/drawing/2014/main" id="{84FCEFF7-8483-AD42-B80E-950BFFEBA1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AA5FC2-9598-5B46-9CEA-598419300081}"/>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240265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F21E-8188-B447-A33F-F735A7D5B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AFF00D-A05D-BD43-A1FB-7E18317F9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D364D-1275-5E44-B6CB-963B671FF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71A725-0F68-3B4D-9847-C36020638EEE}"/>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6" name="Footer Placeholder 5">
            <a:extLst>
              <a:ext uri="{FF2B5EF4-FFF2-40B4-BE49-F238E27FC236}">
                <a16:creationId xmlns:a16="http://schemas.microsoft.com/office/drawing/2014/main" id="{2E3DF0C3-93F6-5644-A1E9-975BF97049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F55F7-8831-B447-8336-E15431AE873C}"/>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31245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DFC4-FF0D-824F-A7AE-11C5B6D7A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3FDD6-7EBA-A747-88D3-24DD1F4F9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F3E9F40-14F1-3146-8798-57CB8EFB3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863CBF-C4B1-5C40-9754-327E71B9E6BA}"/>
              </a:ext>
            </a:extLst>
          </p:cNvPr>
          <p:cNvSpPr>
            <a:spLocks noGrp="1"/>
          </p:cNvSpPr>
          <p:nvPr>
            <p:ph type="dt" sz="half" idx="10"/>
          </p:nvPr>
        </p:nvSpPr>
        <p:spPr/>
        <p:txBody>
          <a:bodyPr/>
          <a:lstStyle/>
          <a:p>
            <a:fld id="{35B3427D-F56A-4C47-8F35-62711DD3D175}" type="datetimeFigureOut">
              <a:rPr lang="en-US" smtClean="0"/>
              <a:t>11/15/21</a:t>
            </a:fld>
            <a:endParaRPr lang="en-US" dirty="0"/>
          </a:p>
        </p:txBody>
      </p:sp>
      <p:sp>
        <p:nvSpPr>
          <p:cNvPr id="6" name="Footer Placeholder 5">
            <a:extLst>
              <a:ext uri="{FF2B5EF4-FFF2-40B4-BE49-F238E27FC236}">
                <a16:creationId xmlns:a16="http://schemas.microsoft.com/office/drawing/2014/main" id="{E1884245-CD95-6A4A-A506-810313FE31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F02648-E072-CC40-8B48-683CC7F8C389}"/>
              </a:ext>
            </a:extLst>
          </p:cNvPr>
          <p:cNvSpPr>
            <a:spLocks noGrp="1"/>
          </p:cNvSpPr>
          <p:nvPr>
            <p:ph type="sldNum" sz="quarter" idx="12"/>
          </p:nvPr>
        </p:nvSpPr>
        <p:spPr/>
        <p:txBody>
          <a:bodyPr/>
          <a:lstStyle/>
          <a:p>
            <a:fld id="{DADD4ED4-3FB5-184A-9C6A-8BCE93C60F56}" type="slidenum">
              <a:rPr lang="en-US" smtClean="0"/>
              <a:t>‹#›</a:t>
            </a:fld>
            <a:endParaRPr lang="en-US" dirty="0"/>
          </a:p>
        </p:txBody>
      </p:sp>
    </p:spTree>
    <p:extLst>
      <p:ext uri="{BB962C8B-B14F-4D97-AF65-F5344CB8AC3E}">
        <p14:creationId xmlns:p14="http://schemas.microsoft.com/office/powerpoint/2010/main" val="234761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E9B84-6446-AA45-BE95-19D5B730E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6E0070-804F-FF47-9234-AE7B0E460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66394-24D9-5D4C-9937-E499E2B28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27D-F56A-4C47-8F35-62711DD3D175}" type="datetimeFigureOut">
              <a:rPr lang="en-US" smtClean="0"/>
              <a:t>11/15/21</a:t>
            </a:fld>
            <a:endParaRPr lang="en-US" dirty="0"/>
          </a:p>
        </p:txBody>
      </p:sp>
      <p:sp>
        <p:nvSpPr>
          <p:cNvPr id="5" name="Footer Placeholder 4">
            <a:extLst>
              <a:ext uri="{FF2B5EF4-FFF2-40B4-BE49-F238E27FC236}">
                <a16:creationId xmlns:a16="http://schemas.microsoft.com/office/drawing/2014/main" id="{97D55801-AF20-0944-B3B2-12164818E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DDE3B7-CA58-7B42-B71C-483813DF2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D4ED4-3FB5-184A-9C6A-8BCE93C60F56}" type="slidenum">
              <a:rPr lang="en-US" smtClean="0"/>
              <a:t>‹#›</a:t>
            </a:fld>
            <a:endParaRPr lang="en-US" dirty="0"/>
          </a:p>
        </p:txBody>
      </p:sp>
    </p:spTree>
    <p:extLst>
      <p:ext uri="{BB962C8B-B14F-4D97-AF65-F5344CB8AC3E}">
        <p14:creationId xmlns:p14="http://schemas.microsoft.com/office/powerpoint/2010/main" val="395557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1FDD-7DAB-C942-BA6D-526CF78768DA}"/>
              </a:ext>
            </a:extLst>
          </p:cNvPr>
          <p:cNvSpPr>
            <a:spLocks noGrp="1"/>
          </p:cNvSpPr>
          <p:nvPr>
            <p:ph type="ctrTitle"/>
          </p:nvPr>
        </p:nvSpPr>
        <p:spPr/>
        <p:txBody>
          <a:bodyPr/>
          <a:lstStyle/>
          <a:p>
            <a:r>
              <a:rPr lang="en-US" b="1" dirty="0">
                <a:solidFill>
                  <a:srgbClr val="C00000"/>
                </a:solidFill>
                <a:latin typeface="American Typewriter" panose="02090604020004020304" pitchFamily="18" charset="77"/>
              </a:rPr>
              <a:t>Gluconeogenesis </a:t>
            </a:r>
            <a:br>
              <a:rPr lang="en-US" dirty="0"/>
            </a:br>
            <a:endParaRPr lang="en-US" dirty="0"/>
          </a:p>
        </p:txBody>
      </p:sp>
      <p:sp>
        <p:nvSpPr>
          <p:cNvPr id="3" name="Subtitle 2">
            <a:extLst>
              <a:ext uri="{FF2B5EF4-FFF2-40B4-BE49-F238E27FC236}">
                <a16:creationId xmlns:a16="http://schemas.microsoft.com/office/drawing/2014/main" id="{596872EB-A965-954F-8E06-5F3DAD5E5E9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9873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24E8-F806-4F4D-A9E6-AF6FA1B58EE2}"/>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Step 2 ( CONTINUED)</a:t>
            </a:r>
          </a:p>
        </p:txBody>
      </p:sp>
      <p:sp>
        <p:nvSpPr>
          <p:cNvPr id="3" name="Content Placeholder 2">
            <a:extLst>
              <a:ext uri="{FF2B5EF4-FFF2-40B4-BE49-F238E27FC236}">
                <a16:creationId xmlns:a16="http://schemas.microsoft.com/office/drawing/2014/main" id="{9820A7A7-B83C-3845-AC97-2679EFD82E33}"/>
              </a:ext>
            </a:extLst>
          </p:cNvPr>
          <p:cNvSpPr>
            <a:spLocks noGrp="1"/>
          </p:cNvSpPr>
          <p:nvPr>
            <p:ph idx="1"/>
          </p:nvPr>
        </p:nvSpPr>
        <p:spPr>
          <a:xfrm>
            <a:off x="406400" y="1690688"/>
            <a:ext cx="10515600" cy="4351338"/>
          </a:xfrm>
        </p:spPr>
        <p:txBody>
          <a:bodyPr/>
          <a:lstStyle/>
          <a:p>
            <a:r>
              <a:rPr lang="en-US" dirty="0"/>
              <a:t>In the cytosol, malate is reoxidized to oxaloacetate, with the production of cytosolic NADH: </a:t>
            </a:r>
          </a:p>
          <a:p>
            <a:r>
              <a:rPr lang="en-US" dirty="0"/>
              <a:t>The oxaloacetate is then converted to PEP by </a:t>
            </a:r>
            <a:r>
              <a:rPr lang="en-US" b="1" dirty="0"/>
              <a:t>phosphoenolpyruvate carboxykinase </a:t>
            </a:r>
            <a:endParaRPr lang="en-US" dirty="0"/>
          </a:p>
          <a:p>
            <a:r>
              <a:rPr lang="en-US" dirty="0"/>
              <a:t>Mg+2 -dependent reaction requires GTP as the phosphoryl group donor </a:t>
            </a:r>
          </a:p>
          <a:p>
            <a:endParaRPr lang="en-US" dirty="0"/>
          </a:p>
        </p:txBody>
      </p:sp>
      <p:pic>
        <p:nvPicPr>
          <p:cNvPr id="5" name="Picture 4">
            <a:extLst>
              <a:ext uri="{FF2B5EF4-FFF2-40B4-BE49-F238E27FC236}">
                <a16:creationId xmlns:a16="http://schemas.microsoft.com/office/drawing/2014/main" id="{0311D358-1C4F-C246-855D-82472F027EC6}"/>
              </a:ext>
            </a:extLst>
          </p:cNvPr>
          <p:cNvPicPr>
            <a:picLocks noChangeAspect="1"/>
          </p:cNvPicPr>
          <p:nvPr/>
        </p:nvPicPr>
        <p:blipFill>
          <a:blip r:embed="rId2"/>
          <a:stretch>
            <a:fillRect/>
          </a:stretch>
        </p:blipFill>
        <p:spPr>
          <a:xfrm>
            <a:off x="1703610" y="4673600"/>
            <a:ext cx="8784779" cy="1368426"/>
          </a:xfrm>
          <a:prstGeom prst="rect">
            <a:avLst/>
          </a:prstGeom>
        </p:spPr>
      </p:pic>
    </p:spTree>
    <p:extLst>
      <p:ext uri="{BB962C8B-B14F-4D97-AF65-F5344CB8AC3E}">
        <p14:creationId xmlns:p14="http://schemas.microsoft.com/office/powerpoint/2010/main" val="280965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ED5C-F0AA-7147-8AAC-05DF4CAD404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2D24580-FD9A-7C44-8663-A8B7EE02D0D3}"/>
              </a:ext>
            </a:extLst>
          </p:cNvPr>
          <p:cNvPicPr>
            <a:picLocks noGrp="1" noChangeAspect="1"/>
          </p:cNvPicPr>
          <p:nvPr>
            <p:ph idx="1"/>
          </p:nvPr>
        </p:nvPicPr>
        <p:blipFill>
          <a:blip r:embed="rId2"/>
          <a:stretch>
            <a:fillRect/>
          </a:stretch>
        </p:blipFill>
        <p:spPr>
          <a:xfrm>
            <a:off x="1787237" y="1982124"/>
            <a:ext cx="7426036" cy="3809639"/>
          </a:xfrm>
        </p:spPr>
      </p:pic>
    </p:spTree>
    <p:extLst>
      <p:ext uri="{BB962C8B-B14F-4D97-AF65-F5344CB8AC3E}">
        <p14:creationId xmlns:p14="http://schemas.microsoft.com/office/powerpoint/2010/main" val="109965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8D19-6741-944F-B4F8-387FBE146E8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C015C8BB-0E4E-7249-8C94-D159315418AE}"/>
              </a:ext>
            </a:extLst>
          </p:cNvPr>
          <p:cNvPicPr>
            <a:picLocks noGrp="1" noChangeAspect="1"/>
          </p:cNvPicPr>
          <p:nvPr>
            <p:ph idx="1"/>
          </p:nvPr>
        </p:nvPicPr>
        <p:blipFill>
          <a:blip r:embed="rId2"/>
          <a:stretch>
            <a:fillRect/>
          </a:stretch>
        </p:blipFill>
        <p:spPr>
          <a:xfrm>
            <a:off x="1357745" y="2396837"/>
            <a:ext cx="8645237" cy="4143880"/>
          </a:xfrm>
        </p:spPr>
      </p:pic>
    </p:spTree>
    <p:extLst>
      <p:ext uri="{BB962C8B-B14F-4D97-AF65-F5344CB8AC3E}">
        <p14:creationId xmlns:p14="http://schemas.microsoft.com/office/powerpoint/2010/main" val="50354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F2339B-3204-F54D-B4D4-8ADE7F4EC1DD}"/>
              </a:ext>
            </a:extLst>
          </p:cNvPr>
          <p:cNvPicPr>
            <a:picLocks noGrp="1" noChangeAspect="1"/>
          </p:cNvPicPr>
          <p:nvPr>
            <p:ph idx="1"/>
          </p:nvPr>
        </p:nvPicPr>
        <p:blipFill>
          <a:blip r:embed="rId2"/>
          <a:stretch>
            <a:fillRect/>
          </a:stretch>
        </p:blipFill>
        <p:spPr>
          <a:xfrm>
            <a:off x="736600" y="237338"/>
            <a:ext cx="10718800" cy="6396825"/>
          </a:xfrm>
        </p:spPr>
      </p:pic>
    </p:spTree>
    <p:extLst>
      <p:ext uri="{BB962C8B-B14F-4D97-AF65-F5344CB8AC3E}">
        <p14:creationId xmlns:p14="http://schemas.microsoft.com/office/powerpoint/2010/main" val="13896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3DFAC-FA9E-5144-AB62-0078FF0A8B08}"/>
              </a:ext>
            </a:extLst>
          </p:cNvPr>
          <p:cNvSpPr>
            <a:spLocks noGrp="1"/>
          </p:cNvSpPr>
          <p:nvPr>
            <p:ph idx="1"/>
          </p:nvPr>
        </p:nvSpPr>
        <p:spPr/>
        <p:txBody>
          <a:bodyPr/>
          <a:lstStyle/>
          <a:p>
            <a:pPr marL="0" indent="0">
              <a:buNone/>
            </a:pPr>
            <a:r>
              <a:rPr lang="en-US" sz="4800" dirty="0"/>
              <a:t>Phosphoenolpyruvate is converted to fructose 1,6-bisphosphate by reversal of the glycolytic reactions.</a:t>
            </a:r>
          </a:p>
          <a:p>
            <a:endParaRPr lang="en-US" dirty="0"/>
          </a:p>
        </p:txBody>
      </p:sp>
    </p:spTree>
    <p:extLst>
      <p:ext uri="{BB962C8B-B14F-4D97-AF65-F5344CB8AC3E}">
        <p14:creationId xmlns:p14="http://schemas.microsoft.com/office/powerpoint/2010/main" val="420279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277EBE-1379-4D4D-B30F-82A5E7269F46}"/>
              </a:ext>
            </a:extLst>
          </p:cNvPr>
          <p:cNvPicPr>
            <a:picLocks noGrp="1" noChangeAspect="1"/>
          </p:cNvPicPr>
          <p:nvPr>
            <p:ph idx="1"/>
          </p:nvPr>
        </p:nvPicPr>
        <p:blipFill>
          <a:blip r:embed="rId2"/>
          <a:stretch>
            <a:fillRect/>
          </a:stretch>
        </p:blipFill>
        <p:spPr>
          <a:xfrm>
            <a:off x="854631" y="1399310"/>
            <a:ext cx="8691439" cy="4613562"/>
          </a:xfrm>
        </p:spPr>
      </p:pic>
    </p:spTree>
    <p:extLst>
      <p:ext uri="{BB962C8B-B14F-4D97-AF65-F5344CB8AC3E}">
        <p14:creationId xmlns:p14="http://schemas.microsoft.com/office/powerpoint/2010/main" val="383810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D041C5-625F-1C43-8971-A1BFE208F7DF}"/>
              </a:ext>
            </a:extLst>
          </p:cNvPr>
          <p:cNvPicPr>
            <a:picLocks noGrp="1" noChangeAspect="1"/>
          </p:cNvPicPr>
          <p:nvPr>
            <p:ph idx="1"/>
          </p:nvPr>
        </p:nvPicPr>
        <p:blipFill>
          <a:blip r:embed="rId2"/>
          <a:stretch>
            <a:fillRect/>
          </a:stretch>
        </p:blipFill>
        <p:spPr>
          <a:xfrm>
            <a:off x="1801362" y="833120"/>
            <a:ext cx="8317998" cy="5405120"/>
          </a:xfrm>
        </p:spPr>
      </p:pic>
    </p:spTree>
    <p:extLst>
      <p:ext uri="{BB962C8B-B14F-4D97-AF65-F5344CB8AC3E}">
        <p14:creationId xmlns:p14="http://schemas.microsoft.com/office/powerpoint/2010/main" val="320458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B9061F-4C75-7644-853C-CDE0A7CB2388}"/>
              </a:ext>
            </a:extLst>
          </p:cNvPr>
          <p:cNvPicPr>
            <a:picLocks noGrp="1" noChangeAspect="1"/>
          </p:cNvPicPr>
          <p:nvPr>
            <p:ph idx="1"/>
          </p:nvPr>
        </p:nvPicPr>
        <p:blipFill>
          <a:blip r:embed="rId2"/>
          <a:stretch>
            <a:fillRect/>
          </a:stretch>
        </p:blipFill>
        <p:spPr>
          <a:xfrm>
            <a:off x="1524000" y="1157687"/>
            <a:ext cx="7398327" cy="4945457"/>
          </a:xfrm>
        </p:spPr>
      </p:pic>
    </p:spTree>
    <p:extLst>
      <p:ext uri="{BB962C8B-B14F-4D97-AF65-F5344CB8AC3E}">
        <p14:creationId xmlns:p14="http://schemas.microsoft.com/office/powerpoint/2010/main" val="359465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054282-FB7D-2B4E-B059-B2B8C0D6C1D1}"/>
              </a:ext>
            </a:extLst>
          </p:cNvPr>
          <p:cNvPicPr>
            <a:picLocks noGrp="1" noChangeAspect="1"/>
          </p:cNvPicPr>
          <p:nvPr>
            <p:ph idx="1"/>
          </p:nvPr>
        </p:nvPicPr>
        <p:blipFill>
          <a:blip r:embed="rId2"/>
          <a:stretch>
            <a:fillRect/>
          </a:stretch>
        </p:blipFill>
        <p:spPr>
          <a:xfrm>
            <a:off x="1274618" y="1070650"/>
            <a:ext cx="8118764" cy="5080768"/>
          </a:xfrm>
        </p:spPr>
      </p:pic>
    </p:spTree>
    <p:extLst>
      <p:ext uri="{BB962C8B-B14F-4D97-AF65-F5344CB8AC3E}">
        <p14:creationId xmlns:p14="http://schemas.microsoft.com/office/powerpoint/2010/main" val="14338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331612-2957-2C48-ACB9-98BF360F1676}"/>
              </a:ext>
            </a:extLst>
          </p:cNvPr>
          <p:cNvPicPr>
            <a:picLocks noGrp="1" noChangeAspect="1"/>
          </p:cNvPicPr>
          <p:nvPr>
            <p:ph idx="1"/>
          </p:nvPr>
        </p:nvPicPr>
        <p:blipFill>
          <a:blip r:embed="rId2"/>
          <a:stretch>
            <a:fillRect/>
          </a:stretch>
        </p:blipFill>
        <p:spPr>
          <a:xfrm>
            <a:off x="1163782" y="793670"/>
            <a:ext cx="8063345" cy="6064330"/>
          </a:xfrm>
        </p:spPr>
      </p:pic>
    </p:spTree>
    <p:extLst>
      <p:ext uri="{BB962C8B-B14F-4D97-AF65-F5344CB8AC3E}">
        <p14:creationId xmlns:p14="http://schemas.microsoft.com/office/powerpoint/2010/main" val="238210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6AC6E-C03F-9147-A3CB-C0CA4B6AE90C}"/>
              </a:ext>
            </a:extLst>
          </p:cNvPr>
          <p:cNvSpPr>
            <a:spLocks noGrp="1"/>
          </p:cNvSpPr>
          <p:nvPr>
            <p:ph idx="1"/>
          </p:nvPr>
        </p:nvSpPr>
        <p:spPr>
          <a:xfrm>
            <a:off x="0" y="228600"/>
            <a:ext cx="11912600" cy="6680200"/>
          </a:xfrm>
        </p:spPr>
        <p:txBody>
          <a:bodyPr>
            <a:normAutofit lnSpcReduction="10000"/>
          </a:bodyPr>
          <a:lstStyle/>
          <a:p>
            <a:r>
              <a:rPr lang="en-US" sz="3200" dirty="0"/>
              <a:t>When dietary intake of carbohydrate is low </a:t>
            </a:r>
          </a:p>
          <a:p>
            <a:r>
              <a:rPr lang="en-US" sz="3200" dirty="0"/>
              <a:t>Blood glucose concentration declines</a:t>
            </a:r>
          </a:p>
          <a:p>
            <a:r>
              <a:rPr lang="en-US" sz="3200" dirty="0"/>
              <a:t>Hormones  including glucagon trigger accelerated glucose synthesis from noncarbohydrate sources in a process called </a:t>
            </a:r>
            <a:r>
              <a:rPr lang="en-US" sz="3200" b="1" i="1" dirty="0">
                <a:solidFill>
                  <a:srgbClr val="C00000"/>
                </a:solidFill>
              </a:rPr>
              <a:t>gluconeogenesis</a:t>
            </a:r>
            <a:r>
              <a:rPr lang="en-US" sz="3200" b="1" dirty="0">
                <a:solidFill>
                  <a:srgbClr val="C00000"/>
                </a:solidFill>
              </a:rPr>
              <a:t>. </a:t>
            </a:r>
          </a:p>
          <a:p>
            <a:r>
              <a:rPr lang="en-US" sz="3200" b="1" u="sng" dirty="0"/>
              <a:t>Noncarbohydrate sources </a:t>
            </a:r>
          </a:p>
          <a:p>
            <a:r>
              <a:rPr lang="en-US" sz="3200" dirty="0"/>
              <a:t>Glycerol</a:t>
            </a:r>
          </a:p>
          <a:p>
            <a:r>
              <a:rPr lang="en-US" sz="3200" dirty="0"/>
              <a:t>Lactate</a:t>
            </a:r>
          </a:p>
          <a:p>
            <a:r>
              <a:rPr lang="en-US" sz="3200" dirty="0"/>
              <a:t>Amino acids</a:t>
            </a:r>
          </a:p>
          <a:p>
            <a:r>
              <a:rPr lang="en-US" sz="3200" b="1" dirty="0"/>
              <a:t>This occurs mainly in the liver</a:t>
            </a:r>
          </a:p>
          <a:p>
            <a:r>
              <a:rPr lang="en-US" sz="3200" dirty="0"/>
              <a:t>But in prolonged starvation</a:t>
            </a:r>
            <a:r>
              <a:rPr lang="en-US" sz="3200" b="1" u="sng" dirty="0">
                <a:sym typeface="Wingdings" pitchFamily="2" charset="2"/>
              </a:rPr>
              <a:t></a:t>
            </a:r>
            <a:r>
              <a:rPr lang="en-US" sz="3200" b="1" u="sng" dirty="0"/>
              <a:t> kidney </a:t>
            </a:r>
            <a:r>
              <a:rPr lang="en-US" sz="3200" dirty="0"/>
              <a:t>will also perform gluconeogenesis </a:t>
            </a:r>
          </a:p>
          <a:p>
            <a:r>
              <a:rPr lang="en-US" sz="3200" dirty="0"/>
              <a:t>Most of the glucose formed by the liver and the kidneys is released into the blood to maintain blood glucose levels. </a:t>
            </a:r>
          </a:p>
          <a:p>
            <a:endParaRPr lang="en-US" dirty="0"/>
          </a:p>
        </p:txBody>
      </p:sp>
    </p:spTree>
    <p:extLst>
      <p:ext uri="{BB962C8B-B14F-4D97-AF65-F5344CB8AC3E}">
        <p14:creationId xmlns:p14="http://schemas.microsoft.com/office/powerpoint/2010/main" val="415771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59B61-1B92-DA49-90F7-D0622390BBF9}"/>
              </a:ext>
            </a:extLst>
          </p:cNvPr>
          <p:cNvSpPr>
            <a:spLocks noGrp="1"/>
          </p:cNvSpPr>
          <p:nvPr>
            <p:ph idx="1"/>
          </p:nvPr>
        </p:nvSpPr>
        <p:spPr>
          <a:xfrm>
            <a:off x="943494" y="321944"/>
            <a:ext cx="11248505" cy="5895975"/>
          </a:xfrm>
        </p:spPr>
        <p:txBody>
          <a:bodyPr>
            <a:normAutofit/>
          </a:bodyPr>
          <a:lstStyle/>
          <a:p>
            <a:pPr marL="0" indent="0">
              <a:buNone/>
            </a:pPr>
            <a:r>
              <a:rPr lang="en-US" b="1" dirty="0"/>
              <a:t>Conversion of Fructose 1,6-Bisphosphate to Fructose 6-Phosphate Is the Second Bypass </a:t>
            </a:r>
            <a:endParaRPr lang="en-US" dirty="0"/>
          </a:p>
          <a:p>
            <a:r>
              <a:rPr lang="en-US" dirty="0"/>
              <a:t>phosphorylation of fructose 6- phosphate by PFK-1 to fructose 1,6-bisphosphate is a highly exergonic and therefore irreversible in intact cells</a:t>
            </a:r>
          </a:p>
          <a:p>
            <a:r>
              <a:rPr lang="en-US" dirty="0"/>
              <a:t>The generation of fructose 6-phosphate from fructose 1,6-bisphosphate is catalyzed by a different Mg+2-dependent enzyme called  </a:t>
            </a:r>
            <a:r>
              <a:rPr lang="en-US" b="1" dirty="0"/>
              <a:t>fructose 1,6- bisphosphatase (FBPase-1) </a:t>
            </a:r>
            <a:endParaRPr lang="en-US" dirty="0"/>
          </a:p>
          <a:p>
            <a:r>
              <a:rPr lang="en-US" dirty="0"/>
              <a:t>Fructose 1,6-bisphosphate +H2O--------&gt; fructose 6-phosphate +Pi </a:t>
            </a:r>
          </a:p>
          <a:p>
            <a:r>
              <a:rPr lang="en-US" dirty="0"/>
              <a:t>NO ATP produced instead hydrolysis of C-1 phosphate</a:t>
            </a:r>
          </a:p>
          <a:p>
            <a:endParaRPr lang="en-US" dirty="0"/>
          </a:p>
        </p:txBody>
      </p:sp>
    </p:spTree>
    <p:extLst>
      <p:ext uri="{BB962C8B-B14F-4D97-AF65-F5344CB8AC3E}">
        <p14:creationId xmlns:p14="http://schemas.microsoft.com/office/powerpoint/2010/main" val="90659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26">
            <a:extLst>
              <a:ext uri="{FF2B5EF4-FFF2-40B4-BE49-F238E27FC236}">
                <a16:creationId xmlns:a16="http://schemas.microsoft.com/office/drawing/2014/main" id="{40607864-E4CE-5D49-AAB5-A47B59BA8F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3725" y="246207"/>
            <a:ext cx="70434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028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E01B87-23AE-9E43-A7EE-3BB3E4B3EA17}"/>
              </a:ext>
            </a:extLst>
          </p:cNvPr>
          <p:cNvPicPr>
            <a:picLocks noGrp="1" noChangeAspect="1"/>
          </p:cNvPicPr>
          <p:nvPr>
            <p:ph idx="1"/>
          </p:nvPr>
        </p:nvPicPr>
        <p:blipFill>
          <a:blip r:embed="rId2"/>
          <a:stretch>
            <a:fillRect/>
          </a:stretch>
        </p:blipFill>
        <p:spPr>
          <a:xfrm>
            <a:off x="1373151" y="429491"/>
            <a:ext cx="7250149" cy="5483153"/>
          </a:xfrm>
        </p:spPr>
      </p:pic>
    </p:spTree>
    <p:extLst>
      <p:ext uri="{BB962C8B-B14F-4D97-AF65-F5344CB8AC3E}">
        <p14:creationId xmlns:p14="http://schemas.microsoft.com/office/powerpoint/2010/main" val="47586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1CE0-E41A-B945-A07F-26F4EA97EA39}"/>
              </a:ext>
            </a:extLst>
          </p:cNvPr>
          <p:cNvSpPr>
            <a:spLocks noGrp="1"/>
          </p:cNvSpPr>
          <p:nvPr>
            <p:ph type="title"/>
          </p:nvPr>
        </p:nvSpPr>
        <p:spPr>
          <a:xfrm>
            <a:off x="699654" y="794615"/>
            <a:ext cx="10515600" cy="1325563"/>
          </a:xfrm>
        </p:spPr>
        <p:txBody>
          <a:bodyPr>
            <a:normAutofit fontScale="90000"/>
          </a:bodyPr>
          <a:lstStyle/>
          <a:p>
            <a:r>
              <a:rPr lang="en-US" b="1" dirty="0">
                <a:solidFill>
                  <a:srgbClr val="C00000"/>
                </a:solidFill>
                <a:latin typeface="American Typewriter" panose="02090604020004020304" pitchFamily="18" charset="77"/>
              </a:rPr>
              <a:t>Third Bypass: conversion of Glucose 6-Phosphate to Glucose </a:t>
            </a:r>
            <a:br>
              <a:rPr lang="en-US" dirty="0"/>
            </a:br>
            <a:br>
              <a:rPr lang="en-US" dirty="0"/>
            </a:br>
            <a:endParaRPr lang="en-US" dirty="0"/>
          </a:p>
        </p:txBody>
      </p:sp>
      <p:sp>
        <p:nvSpPr>
          <p:cNvPr id="3" name="Content Placeholder 2">
            <a:extLst>
              <a:ext uri="{FF2B5EF4-FFF2-40B4-BE49-F238E27FC236}">
                <a16:creationId xmlns:a16="http://schemas.microsoft.com/office/drawing/2014/main" id="{F483C44A-A3BD-A444-AFF4-4B59E6B2F40E}"/>
              </a:ext>
            </a:extLst>
          </p:cNvPr>
          <p:cNvSpPr>
            <a:spLocks noGrp="1"/>
          </p:cNvSpPr>
          <p:nvPr>
            <p:ph idx="1"/>
          </p:nvPr>
        </p:nvSpPr>
        <p:spPr>
          <a:xfrm>
            <a:off x="838200" y="1825625"/>
            <a:ext cx="11021291" cy="2954193"/>
          </a:xfrm>
        </p:spPr>
        <p:txBody>
          <a:bodyPr>
            <a:normAutofit fontScale="85000" lnSpcReduction="20000"/>
          </a:bodyPr>
          <a:lstStyle/>
          <a:p>
            <a:r>
              <a:rPr lang="en-US" dirty="0"/>
              <a:t>Dephosphorylation of glucose 6-phosphate to yield glucose </a:t>
            </a:r>
          </a:p>
          <a:p>
            <a:r>
              <a:rPr lang="en-US" dirty="0"/>
              <a:t>phosphoryl group transfer from glucose 6-phosphate to ADP, forming ATP, an energetically unfavorable reaction </a:t>
            </a:r>
          </a:p>
          <a:p>
            <a:r>
              <a:rPr lang="en-US" dirty="0"/>
              <a:t>Catalyzed by </a:t>
            </a:r>
            <a:r>
              <a:rPr lang="en-US" b="1" dirty="0"/>
              <a:t>glucose 6-phosphatase </a:t>
            </a:r>
            <a:r>
              <a:rPr lang="en-US" dirty="0"/>
              <a:t>does not require synthesis of ATP; it is a simple hydrolysis of a phosphate </a:t>
            </a:r>
          </a:p>
          <a:p>
            <a:r>
              <a:rPr lang="en-US" dirty="0"/>
              <a:t>Mg+2-activated enzyme found on the lumenal side of the endoplasmic reticulum of hepatocytes and renal cells </a:t>
            </a:r>
          </a:p>
          <a:p>
            <a:r>
              <a:rPr lang="en-US" dirty="0"/>
              <a:t>Muscle and brain tissue do not contain this enzyme and so cannot carry out gluconeogenesis </a:t>
            </a: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EBEAC919-40AC-5145-98E2-52B54CB301DE}"/>
              </a:ext>
            </a:extLst>
          </p:cNvPr>
          <p:cNvPicPr>
            <a:picLocks noChangeAspect="1"/>
          </p:cNvPicPr>
          <p:nvPr/>
        </p:nvPicPr>
        <p:blipFill>
          <a:blip r:embed="rId2"/>
          <a:stretch>
            <a:fillRect/>
          </a:stretch>
        </p:blipFill>
        <p:spPr>
          <a:xfrm>
            <a:off x="1126257" y="4919230"/>
            <a:ext cx="8779741" cy="1783195"/>
          </a:xfrm>
          <a:prstGeom prst="rect">
            <a:avLst/>
          </a:prstGeom>
        </p:spPr>
      </p:pic>
    </p:spTree>
    <p:extLst>
      <p:ext uri="{BB962C8B-B14F-4D97-AF65-F5344CB8AC3E}">
        <p14:creationId xmlns:p14="http://schemas.microsoft.com/office/powerpoint/2010/main" val="682875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16f29">
            <a:extLst>
              <a:ext uri="{FF2B5EF4-FFF2-40B4-BE49-F238E27FC236}">
                <a16:creationId xmlns:a16="http://schemas.microsoft.com/office/drawing/2014/main" id="{051E35C3-B9F0-AC4A-8FB6-8F206353F0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2219" y="1801091"/>
            <a:ext cx="875607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655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16f30">
            <a:extLst>
              <a:ext uri="{FF2B5EF4-FFF2-40B4-BE49-F238E27FC236}">
                <a16:creationId xmlns:a16="http://schemas.microsoft.com/office/drawing/2014/main" id="{8B04196B-DE74-4B45-9583-338D0AF1FD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3381" y="-820923"/>
            <a:ext cx="6317673" cy="767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54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C701-20E2-9343-BE26-560C5969E461}"/>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Lactate Utilization </a:t>
            </a:r>
            <a:br>
              <a:rPr lang="en-US" dirty="0"/>
            </a:br>
            <a:endParaRPr lang="en-US" dirty="0"/>
          </a:p>
        </p:txBody>
      </p:sp>
      <p:sp>
        <p:nvSpPr>
          <p:cNvPr id="3" name="Content Placeholder 2">
            <a:extLst>
              <a:ext uri="{FF2B5EF4-FFF2-40B4-BE49-F238E27FC236}">
                <a16:creationId xmlns:a16="http://schemas.microsoft.com/office/drawing/2014/main" id="{2E63C7FD-89EB-8547-8AB2-7E954E2324F2}"/>
              </a:ext>
            </a:extLst>
          </p:cNvPr>
          <p:cNvSpPr>
            <a:spLocks noGrp="1"/>
          </p:cNvSpPr>
          <p:nvPr>
            <p:ph idx="1"/>
          </p:nvPr>
        </p:nvSpPr>
        <p:spPr>
          <a:xfrm>
            <a:off x="838200" y="1274618"/>
            <a:ext cx="10515600" cy="4902345"/>
          </a:xfrm>
        </p:spPr>
        <p:txBody>
          <a:bodyPr>
            <a:normAutofit/>
          </a:bodyPr>
          <a:lstStyle/>
          <a:p>
            <a:r>
              <a:rPr lang="en-US" dirty="0"/>
              <a:t>Lactate is produced by red blood cells continuously and by skeletal muscle during strenuous physical exertion. The majority of lactate produced is released into the blood, where it travels to the liver for conversion to glucose via gluconeogenesis </a:t>
            </a:r>
          </a:p>
          <a:p>
            <a:r>
              <a:rPr lang="en-US" dirty="0"/>
              <a:t>The newly made glucose can, in turn, be released into the blood. </a:t>
            </a:r>
          </a:p>
          <a:p>
            <a:r>
              <a:rPr lang="en-US" dirty="0"/>
              <a:t>muscle cells lack glucose-6-phosphatase and cannot produce free glucose from noncarbohydrate sources. </a:t>
            </a:r>
          </a:p>
          <a:p>
            <a:r>
              <a:rPr lang="en-US" dirty="0"/>
              <a:t>The liver is able to prevent the accumulation of lactate while replenishing blood glucose. This is an important relationship between muscle and liver, especially during strenuous (anaerobic) physical activity when blood glucose is being used</a:t>
            </a:r>
          </a:p>
          <a:p>
            <a:endParaRPr lang="en-US" dirty="0"/>
          </a:p>
          <a:p>
            <a:endParaRPr lang="en-US" dirty="0"/>
          </a:p>
        </p:txBody>
      </p:sp>
    </p:spTree>
    <p:extLst>
      <p:ext uri="{BB962C8B-B14F-4D97-AF65-F5344CB8AC3E}">
        <p14:creationId xmlns:p14="http://schemas.microsoft.com/office/powerpoint/2010/main" val="3984092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3BD0-7107-7B44-8A34-0E1E3985B688}"/>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Glycerol Utilization </a:t>
            </a:r>
            <a:br>
              <a:rPr lang="en-US" dirty="0"/>
            </a:br>
            <a:endParaRPr lang="en-US" dirty="0"/>
          </a:p>
        </p:txBody>
      </p:sp>
      <p:sp>
        <p:nvSpPr>
          <p:cNvPr id="3" name="Content Placeholder 2">
            <a:extLst>
              <a:ext uri="{FF2B5EF4-FFF2-40B4-BE49-F238E27FC236}">
                <a16:creationId xmlns:a16="http://schemas.microsoft.com/office/drawing/2014/main" id="{A3D8A2B5-126A-B840-B494-4D08D6E44925}"/>
              </a:ext>
            </a:extLst>
          </p:cNvPr>
          <p:cNvSpPr>
            <a:spLocks noGrp="1"/>
          </p:cNvSpPr>
          <p:nvPr>
            <p:ph idx="1"/>
          </p:nvPr>
        </p:nvSpPr>
        <p:spPr>
          <a:xfrm>
            <a:off x="602673" y="1178070"/>
            <a:ext cx="10515600" cy="3006003"/>
          </a:xfrm>
        </p:spPr>
        <p:txBody>
          <a:bodyPr>
            <a:normAutofit fontScale="92500" lnSpcReduction="20000"/>
          </a:bodyPr>
          <a:lstStyle/>
          <a:p>
            <a:r>
              <a:rPr lang="en-US" dirty="0"/>
              <a:t>The hydrolysis of triacylglycerols stored in adipose tissue produces fatty acids and glycerol </a:t>
            </a:r>
          </a:p>
          <a:p>
            <a:r>
              <a:rPr lang="en-US" dirty="0"/>
              <a:t>Fatty acids catabolized to acetyl-CoA </a:t>
            </a:r>
          </a:p>
          <a:p>
            <a:r>
              <a:rPr lang="en-US" dirty="0"/>
              <a:t>The remaining glycerol molecule is released from adipose tissue into the blood, where it travels to the liver for conversion to glucose via gluconeogenesis. </a:t>
            </a:r>
          </a:p>
          <a:p>
            <a:r>
              <a:rPr lang="en-US" dirty="0"/>
              <a:t>Fatty acids cannot be used to make glucose because humans lack the necessary enzymes to convert acetyl-CoA to pyruvate or any intermediate along the gluconeogenic pathway. </a:t>
            </a:r>
          </a:p>
          <a:p>
            <a:endParaRPr lang="en-US" dirty="0"/>
          </a:p>
          <a:p>
            <a:endParaRPr lang="en-US" dirty="0"/>
          </a:p>
        </p:txBody>
      </p:sp>
      <p:pic>
        <p:nvPicPr>
          <p:cNvPr id="4" name="Picture 1026" descr="ch16fu25">
            <a:extLst>
              <a:ext uri="{FF2B5EF4-FFF2-40B4-BE49-F238E27FC236}">
                <a16:creationId xmlns:a16="http://schemas.microsoft.com/office/drawing/2014/main" id="{C6729BBA-D17F-DB44-92F8-3B1D52B7A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91" y="4554394"/>
            <a:ext cx="91440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979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42E6B-4EDE-8249-91B7-4FCA592DCD0E}"/>
              </a:ext>
            </a:extLst>
          </p:cNvPr>
          <p:cNvSpPr>
            <a:spLocks noGrp="1"/>
          </p:cNvSpPr>
          <p:nvPr>
            <p:ph idx="1"/>
          </p:nvPr>
        </p:nvSpPr>
        <p:spPr>
          <a:xfrm>
            <a:off x="838200" y="243840"/>
            <a:ext cx="10515600" cy="5933123"/>
          </a:xfrm>
        </p:spPr>
        <p:txBody>
          <a:bodyPr>
            <a:normAutofit fontScale="92500" lnSpcReduction="10000"/>
          </a:bodyPr>
          <a:lstStyle/>
          <a:p>
            <a:pPr marL="0" indent="0">
              <a:lnSpc>
                <a:spcPct val="95000"/>
              </a:lnSpc>
              <a:spcBef>
                <a:spcPct val="0"/>
              </a:spcBef>
              <a:spcAft>
                <a:spcPct val="30000"/>
              </a:spcAft>
              <a:buNone/>
              <a:tabLst>
                <a:tab pos="685800" algn="l"/>
              </a:tabLst>
            </a:pPr>
            <a:r>
              <a:rPr lang="en-US" altLang="en-US" sz="3600" dirty="0">
                <a:cs typeface="Times New Roman" panose="02020603050405020304" pitchFamily="18" charset="0"/>
              </a:rPr>
              <a:t>To prevent the waste of a futile cycle, Glycolysis &amp; Gluconeogenesis are </a:t>
            </a:r>
            <a:r>
              <a:rPr lang="en-US" altLang="en-US" sz="3600" b="1" dirty="0">
                <a:solidFill>
                  <a:srgbClr val="000099"/>
                </a:solidFill>
                <a:cs typeface="Times New Roman" panose="02020603050405020304" pitchFamily="18" charset="0"/>
              </a:rPr>
              <a:t>reciprocally regulated</a:t>
            </a:r>
            <a:r>
              <a:rPr lang="en-US" altLang="en-US" sz="3600" dirty="0">
                <a:cs typeface="Times New Roman" panose="02020603050405020304" pitchFamily="18" charset="0"/>
              </a:rPr>
              <a:t>.</a:t>
            </a:r>
          </a:p>
          <a:p>
            <a:pPr marL="0" indent="0">
              <a:lnSpc>
                <a:spcPct val="95000"/>
              </a:lnSpc>
              <a:spcBef>
                <a:spcPct val="0"/>
              </a:spcBef>
              <a:spcAft>
                <a:spcPct val="20000"/>
              </a:spcAft>
              <a:buNone/>
              <a:tabLst>
                <a:tab pos="685800" algn="l"/>
              </a:tabLst>
            </a:pPr>
            <a:r>
              <a:rPr lang="en-US" altLang="en-US" sz="3600" b="1" dirty="0">
                <a:solidFill>
                  <a:schemeClr val="hlink"/>
                </a:solidFill>
                <a:cs typeface="Times New Roman" panose="02020603050405020304" pitchFamily="18" charset="0"/>
              </a:rPr>
              <a:t>Local Control</a:t>
            </a:r>
            <a:r>
              <a:rPr lang="en-US" altLang="en-US" sz="3600" dirty="0">
                <a:cs typeface="Times New Roman" panose="02020603050405020304" pitchFamily="18" charset="0"/>
              </a:rPr>
              <a:t> includes reciprocal allosteric regulation by </a:t>
            </a:r>
            <a:r>
              <a:rPr lang="en-US" altLang="en-US" sz="3600" b="1" dirty="0">
                <a:solidFill>
                  <a:srgbClr val="000099"/>
                </a:solidFill>
                <a:cs typeface="Times New Roman" panose="02020603050405020304" pitchFamily="18" charset="0"/>
              </a:rPr>
              <a:t>adenine nucleotides</a:t>
            </a:r>
            <a:r>
              <a:rPr lang="en-US" altLang="en-US" sz="3600" dirty="0">
                <a:cs typeface="Times New Roman" panose="02020603050405020304" pitchFamily="18" charset="0"/>
              </a:rPr>
              <a:t>. </a:t>
            </a:r>
          </a:p>
          <a:p>
            <a:pPr marL="457200" lvl="1" indent="-342900">
              <a:lnSpc>
                <a:spcPct val="95000"/>
              </a:lnSpc>
              <a:spcBef>
                <a:spcPct val="0"/>
              </a:spcBef>
              <a:spcAft>
                <a:spcPct val="10000"/>
              </a:spcAft>
              <a:buClr>
                <a:schemeClr val="hlink"/>
              </a:buClr>
              <a:buFont typeface="Wingdings" pitchFamily="2" charset="2"/>
              <a:buChar char="w"/>
              <a:tabLst>
                <a:tab pos="685800" algn="l"/>
              </a:tabLst>
            </a:pPr>
            <a:r>
              <a:rPr lang="en-US" altLang="en-US" sz="3200" b="1" dirty="0">
                <a:solidFill>
                  <a:srgbClr val="000099"/>
                </a:solidFill>
                <a:cs typeface="Times New Roman" panose="02020603050405020304" pitchFamily="18" charset="0"/>
              </a:rPr>
              <a:t>Phosphofructokinase</a:t>
            </a:r>
            <a:r>
              <a:rPr lang="en-US" altLang="en-US" sz="3200" dirty="0">
                <a:cs typeface="Times New Roman" panose="02020603050405020304" pitchFamily="18" charset="0"/>
              </a:rPr>
              <a:t> (Glycolysis) is inhibited by ATP and stimulated by AMP.</a:t>
            </a:r>
          </a:p>
          <a:p>
            <a:pPr marL="457200" lvl="1" indent="-342900">
              <a:lnSpc>
                <a:spcPct val="95000"/>
              </a:lnSpc>
              <a:spcBef>
                <a:spcPct val="0"/>
              </a:spcBef>
              <a:spcAft>
                <a:spcPct val="30000"/>
              </a:spcAft>
              <a:buClr>
                <a:schemeClr val="hlink"/>
              </a:buClr>
              <a:buFont typeface="Wingdings" pitchFamily="2" charset="2"/>
              <a:buChar char="w"/>
              <a:tabLst>
                <a:tab pos="685800" algn="l"/>
              </a:tabLst>
            </a:pPr>
            <a:r>
              <a:rPr lang="en-US" altLang="en-US" sz="3200" b="1" dirty="0">
                <a:solidFill>
                  <a:srgbClr val="000080"/>
                </a:solidFill>
                <a:cs typeface="Times New Roman" panose="02020603050405020304" pitchFamily="18" charset="0"/>
              </a:rPr>
              <a:t>Fructose-1,6-bisphosphatase</a:t>
            </a:r>
            <a:r>
              <a:rPr lang="en-US" altLang="en-US" sz="3200" dirty="0">
                <a:cs typeface="Times New Roman" panose="02020603050405020304" pitchFamily="18" charset="0"/>
              </a:rPr>
              <a:t> (Gluconeogenesis) is inhibited by AMP.</a:t>
            </a:r>
          </a:p>
          <a:p>
            <a:pPr marL="0" indent="0">
              <a:lnSpc>
                <a:spcPct val="95000"/>
              </a:lnSpc>
              <a:spcBef>
                <a:spcPct val="0"/>
              </a:spcBef>
              <a:spcAft>
                <a:spcPct val="20000"/>
              </a:spcAft>
              <a:buNone/>
              <a:tabLst>
                <a:tab pos="685800" algn="l"/>
              </a:tabLst>
            </a:pPr>
            <a:r>
              <a:rPr lang="en-US" altLang="en-US" sz="3600" dirty="0">
                <a:cs typeface="Times New Roman" panose="02020603050405020304" pitchFamily="18" charset="0"/>
              </a:rPr>
              <a:t>This insures that when cellular ATP is high (AMP would then be low), glucose is not degraded to make ATP. </a:t>
            </a:r>
          </a:p>
          <a:p>
            <a:pPr marL="0" indent="0">
              <a:lnSpc>
                <a:spcPct val="95000"/>
              </a:lnSpc>
              <a:spcBef>
                <a:spcPct val="0"/>
              </a:spcBef>
              <a:spcAft>
                <a:spcPct val="20000"/>
              </a:spcAft>
              <a:buNone/>
              <a:tabLst>
                <a:tab pos="685800" algn="l"/>
              </a:tabLst>
            </a:pPr>
            <a:r>
              <a:rPr lang="en-US" altLang="en-US" sz="3600" dirty="0"/>
              <a:t>When ATP is low (AMP would then be high), the cell does not expend energy in synthesizing glucose</a:t>
            </a:r>
            <a:endParaRPr lang="en-US" sz="3600" dirty="0"/>
          </a:p>
        </p:txBody>
      </p:sp>
    </p:spTree>
    <p:extLst>
      <p:ext uri="{BB962C8B-B14F-4D97-AF65-F5344CB8AC3E}">
        <p14:creationId xmlns:p14="http://schemas.microsoft.com/office/powerpoint/2010/main" val="354061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18D89-E6BC-A54E-9702-7BC25153406D}"/>
              </a:ext>
            </a:extLst>
          </p:cNvPr>
          <p:cNvSpPr>
            <a:spLocks noGrp="1"/>
          </p:cNvSpPr>
          <p:nvPr>
            <p:ph idx="1"/>
          </p:nvPr>
        </p:nvSpPr>
        <p:spPr>
          <a:xfrm>
            <a:off x="304800" y="1139824"/>
            <a:ext cx="5511800" cy="4879975"/>
          </a:xfrm>
        </p:spPr>
        <p:txBody>
          <a:bodyPr>
            <a:normAutofit/>
          </a:bodyPr>
          <a:lstStyle/>
          <a:p>
            <a:r>
              <a:rPr lang="en-US" dirty="0"/>
              <a:t>When fatty acids are readily available as fuels, their breakdown in liver mitochondria yields acetyl-CoA, a signal that further oxidation of glucose for fuel is not necessary. </a:t>
            </a:r>
          </a:p>
          <a:p>
            <a:r>
              <a:rPr lang="en-US" dirty="0"/>
              <a:t>Acetyl-CoA is a positive allosteric modulator of pyruvate carboxylase and a negative modulator of pyruvate dehydrogenase, through stimulation of a protein kinase that inactivates the dehydrogenase </a:t>
            </a:r>
          </a:p>
          <a:p>
            <a:endParaRPr lang="en-US" dirty="0"/>
          </a:p>
        </p:txBody>
      </p:sp>
      <p:pic>
        <p:nvPicPr>
          <p:cNvPr id="4" name="Content Placeholder 8">
            <a:extLst>
              <a:ext uri="{FF2B5EF4-FFF2-40B4-BE49-F238E27FC236}">
                <a16:creationId xmlns:a16="http://schemas.microsoft.com/office/drawing/2014/main" id="{DE688811-2E5E-9745-8A78-6B8F7BE7E414}"/>
              </a:ext>
            </a:extLst>
          </p:cNvPr>
          <p:cNvPicPr>
            <a:picLocks noChangeAspect="1"/>
          </p:cNvPicPr>
          <p:nvPr/>
        </p:nvPicPr>
        <p:blipFill>
          <a:blip r:embed="rId2"/>
          <a:stretch>
            <a:fillRect/>
          </a:stretch>
        </p:blipFill>
        <p:spPr>
          <a:xfrm>
            <a:off x="6019800" y="1667668"/>
            <a:ext cx="5825375" cy="3666331"/>
          </a:xfrm>
          <a:prstGeom prst="rect">
            <a:avLst/>
          </a:prstGeom>
        </p:spPr>
      </p:pic>
    </p:spTree>
    <p:extLst>
      <p:ext uri="{BB962C8B-B14F-4D97-AF65-F5344CB8AC3E}">
        <p14:creationId xmlns:p14="http://schemas.microsoft.com/office/powerpoint/2010/main" val="192532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D5113-639F-D74F-85DC-2A1AABD81787}"/>
              </a:ext>
            </a:extLst>
          </p:cNvPr>
          <p:cNvSpPr>
            <a:spLocks noGrp="1"/>
          </p:cNvSpPr>
          <p:nvPr>
            <p:ph idx="1"/>
          </p:nvPr>
        </p:nvSpPr>
        <p:spPr>
          <a:xfrm>
            <a:off x="0" y="0"/>
            <a:ext cx="11988800" cy="6858000"/>
          </a:xfrm>
        </p:spPr>
        <p:txBody>
          <a:bodyPr>
            <a:normAutofit/>
          </a:bodyPr>
          <a:lstStyle/>
          <a:p>
            <a:r>
              <a:rPr lang="en-US" sz="4000" dirty="0"/>
              <a:t>Many steps in gluconeogenesis are the reverse of glycolysis. </a:t>
            </a:r>
          </a:p>
          <a:p>
            <a:r>
              <a:rPr lang="en-US" sz="4000" dirty="0"/>
              <a:t>Gluconeogenesis consumes ATP and NAD+ </a:t>
            </a:r>
          </a:p>
          <a:p>
            <a:r>
              <a:rPr lang="en-US" sz="4000" dirty="0"/>
              <a:t>Most of the cytosolic enzymes involved in glycolysis catalyze their reactions reversibly and therefore provide the means for also converting pyruvate to glucose. </a:t>
            </a:r>
          </a:p>
          <a:p>
            <a:r>
              <a:rPr lang="en-US" sz="4000" dirty="0"/>
              <a:t>When the cell is oxidizing glucose for energy, it does not need to make glucose from gluconeogenesis so </a:t>
            </a:r>
            <a:r>
              <a:rPr lang="en-US" sz="4000" b="1" dirty="0">
                <a:solidFill>
                  <a:srgbClr val="C00000"/>
                </a:solidFill>
              </a:rPr>
              <a:t>Both glycolysis and gluconeogenesis must be regulated.</a:t>
            </a:r>
          </a:p>
          <a:p>
            <a:r>
              <a:rPr lang="en-US" sz="4000" b="1" dirty="0">
                <a:solidFill>
                  <a:srgbClr val="C00000"/>
                </a:solidFill>
              </a:rPr>
              <a:t>The nonreversible reactions are regulated</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86386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451214-65EF-AF4B-AB4E-1CDB39CF6728}"/>
              </a:ext>
            </a:extLst>
          </p:cNvPr>
          <p:cNvSpPr>
            <a:spLocks noGrp="1"/>
          </p:cNvSpPr>
          <p:nvPr>
            <p:ph idx="1"/>
          </p:nvPr>
        </p:nvSpPr>
        <p:spPr>
          <a:xfrm>
            <a:off x="838200" y="711200"/>
            <a:ext cx="10515600" cy="5465763"/>
          </a:xfrm>
        </p:spPr>
        <p:txBody>
          <a:bodyPr/>
          <a:lstStyle/>
          <a:p>
            <a:r>
              <a:rPr lang="en-US" dirty="0"/>
              <a:t>When the cell’s energetic needs are being met, oxidative phosphorylation slows, NADH rises relative to NAD+ and inhibits the citric acid cycle, and acetyl-CoA accumulates. </a:t>
            </a:r>
          </a:p>
          <a:p>
            <a:r>
              <a:rPr lang="en-US" dirty="0"/>
              <a:t>Increased concentration of acetyl-CoA inhibits the pyruvate dehydrogenase complex, slowing the formation of acetyl-CoA from pyruvate, and stimulates gluconeogenesis by activating pyruvate carboxylase, allowing excess pyruvate to be converted to glucose. </a:t>
            </a:r>
          </a:p>
          <a:p>
            <a:endParaRPr lang="en-US" dirty="0"/>
          </a:p>
          <a:p>
            <a:endParaRPr lang="en-US" dirty="0"/>
          </a:p>
        </p:txBody>
      </p:sp>
    </p:spTree>
    <p:extLst>
      <p:ext uri="{BB962C8B-B14F-4D97-AF65-F5344CB8AC3E}">
        <p14:creationId xmlns:p14="http://schemas.microsoft.com/office/powerpoint/2010/main" val="839030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0E536C-11A5-4D4E-AAAC-698E2375C3F4}"/>
              </a:ext>
            </a:extLst>
          </p:cNvPr>
          <p:cNvSpPr>
            <a:spLocks noGrp="1"/>
          </p:cNvSpPr>
          <p:nvPr>
            <p:ph idx="1"/>
          </p:nvPr>
        </p:nvSpPr>
        <p:spPr>
          <a:xfrm>
            <a:off x="635000" y="631825"/>
            <a:ext cx="10515600" cy="4351338"/>
          </a:xfrm>
        </p:spPr>
        <p:txBody>
          <a:bodyPr/>
          <a:lstStyle/>
          <a:p>
            <a:r>
              <a:rPr lang="en-US" dirty="0"/>
              <a:t>The second control point in gluconeogenesis is the reaction catalyzed by FBPase-1</a:t>
            </a:r>
          </a:p>
          <a:p>
            <a:r>
              <a:rPr lang="en-US" dirty="0"/>
              <a:t>fBPase-1 strongly inhibited by AMP. when sufficient concentrations of acetyl-CoA or citrate (the product of acetyl- CoA condensation with oxaloacetate) are present, or when a high proportion of the cell’s adenylate is in the form of ATP, gluconeogenesis is favored. </a:t>
            </a:r>
          </a:p>
          <a:p>
            <a:endParaRPr lang="en-US" dirty="0"/>
          </a:p>
        </p:txBody>
      </p:sp>
      <p:pic>
        <p:nvPicPr>
          <p:cNvPr id="4" name="Picture 3">
            <a:extLst>
              <a:ext uri="{FF2B5EF4-FFF2-40B4-BE49-F238E27FC236}">
                <a16:creationId xmlns:a16="http://schemas.microsoft.com/office/drawing/2014/main" id="{5D1074D0-59D2-C147-A85A-16D4403D0AE7}"/>
              </a:ext>
            </a:extLst>
          </p:cNvPr>
          <p:cNvPicPr>
            <a:picLocks noChangeAspect="1"/>
          </p:cNvPicPr>
          <p:nvPr/>
        </p:nvPicPr>
        <p:blipFill>
          <a:blip r:embed="rId2"/>
          <a:stretch>
            <a:fillRect/>
          </a:stretch>
        </p:blipFill>
        <p:spPr>
          <a:xfrm>
            <a:off x="1498599" y="3675063"/>
            <a:ext cx="9331113" cy="2616200"/>
          </a:xfrm>
          <a:prstGeom prst="rect">
            <a:avLst/>
          </a:prstGeom>
        </p:spPr>
      </p:pic>
    </p:spTree>
    <p:extLst>
      <p:ext uri="{BB962C8B-B14F-4D97-AF65-F5344CB8AC3E}">
        <p14:creationId xmlns:p14="http://schemas.microsoft.com/office/powerpoint/2010/main" val="2186726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D1B6-FB1F-7344-89CE-C50CE00E1B2C}"/>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Role of liver in maintaining a constant blood glucose level </a:t>
            </a:r>
            <a:br>
              <a:rPr lang="en-US" dirty="0"/>
            </a:br>
            <a:endParaRPr lang="en-US" dirty="0"/>
          </a:p>
        </p:txBody>
      </p:sp>
      <p:sp>
        <p:nvSpPr>
          <p:cNvPr id="3" name="Content Placeholder 2">
            <a:extLst>
              <a:ext uri="{FF2B5EF4-FFF2-40B4-BE49-F238E27FC236}">
                <a16:creationId xmlns:a16="http://schemas.microsoft.com/office/drawing/2014/main" id="{82A8E9B9-3ED6-E047-BA36-0ED5C5246E7D}"/>
              </a:ext>
            </a:extLst>
          </p:cNvPr>
          <p:cNvSpPr>
            <a:spLocks noGrp="1"/>
          </p:cNvSpPr>
          <p:nvPr>
            <p:ph idx="1"/>
          </p:nvPr>
        </p:nvSpPr>
        <p:spPr/>
        <p:txBody>
          <a:bodyPr>
            <a:normAutofit fontScale="92500" lnSpcReduction="10000"/>
          </a:bodyPr>
          <a:lstStyle/>
          <a:p>
            <a:r>
              <a:rPr lang="en-US" dirty="0"/>
              <a:t>When the blood glucose level decreases, the hormone </a:t>
            </a:r>
            <a:r>
              <a:rPr lang="en-US" b="1" dirty="0"/>
              <a:t>glucagon </a:t>
            </a:r>
            <a:r>
              <a:rPr lang="en-US" dirty="0"/>
              <a:t>signals the liver to produce and release more glucose and to stop consuming it for its own needs. </a:t>
            </a:r>
          </a:p>
          <a:p>
            <a:r>
              <a:rPr lang="en-US" dirty="0"/>
              <a:t>One source of glucose is glycogen stored in the liver; another source is gluconeogenesis. </a:t>
            </a:r>
          </a:p>
          <a:p>
            <a:r>
              <a:rPr lang="en-US" dirty="0"/>
              <a:t>fructose 2,6-bisphosphate binds to its allosteric site on PFK-1, it increases that enzyme’s affinity for its substrate </a:t>
            </a:r>
            <a:r>
              <a:rPr lang="en-US" b="1" dirty="0">
                <a:solidFill>
                  <a:srgbClr val="C00000"/>
                </a:solidFill>
              </a:rPr>
              <a:t>(Glycolysis)</a:t>
            </a:r>
          </a:p>
          <a:p>
            <a:r>
              <a:rPr lang="en-US" dirty="0"/>
              <a:t>PFK-1 is virtually inactive in the absence of fructose 2,6-bisphosphate. Fructose 2,6-bisphosphate </a:t>
            </a:r>
            <a:r>
              <a:rPr lang="en-US" i="1" dirty="0"/>
              <a:t>activates </a:t>
            </a:r>
            <a:r>
              <a:rPr lang="en-US" dirty="0"/>
              <a:t>PFK-1 stimulating glycolysis in liver and, </a:t>
            </a:r>
          </a:p>
          <a:p>
            <a:r>
              <a:rPr lang="en-US" dirty="0"/>
              <a:t>At the same time, </a:t>
            </a:r>
            <a:r>
              <a:rPr lang="en-US" i="1" dirty="0"/>
              <a:t>inhibits </a:t>
            </a:r>
            <a:r>
              <a:rPr lang="en-US" dirty="0"/>
              <a:t>FBPase-1, thereby slowing gluconeogenesis. </a:t>
            </a:r>
          </a:p>
          <a:p>
            <a:endParaRPr lang="en-US" dirty="0"/>
          </a:p>
        </p:txBody>
      </p:sp>
    </p:spTree>
    <p:extLst>
      <p:ext uri="{BB962C8B-B14F-4D97-AF65-F5344CB8AC3E}">
        <p14:creationId xmlns:p14="http://schemas.microsoft.com/office/powerpoint/2010/main" val="3608699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72C38-F013-6C45-9521-F12C224E7DEF}"/>
              </a:ext>
            </a:extLst>
          </p:cNvPr>
          <p:cNvSpPr>
            <a:spLocks noGrp="1"/>
          </p:cNvSpPr>
          <p:nvPr>
            <p:ph idx="1"/>
          </p:nvPr>
        </p:nvSpPr>
        <p:spPr>
          <a:xfrm>
            <a:off x="889000" y="657225"/>
            <a:ext cx="10515600" cy="4351338"/>
          </a:xfrm>
        </p:spPr>
        <p:txBody>
          <a:bodyPr/>
          <a:lstStyle/>
          <a:p>
            <a:r>
              <a:rPr lang="en-US" dirty="0"/>
              <a:t>Fructose 2,6-bisphosphate is not an intermediate in gluconeogenesis or glycolysis; it is a </a:t>
            </a:r>
            <a:r>
              <a:rPr lang="en-US" i="1" dirty="0"/>
              <a:t>regulator </a:t>
            </a:r>
            <a:endParaRPr lang="en-US" dirty="0"/>
          </a:p>
          <a:p>
            <a:endParaRPr lang="en-US" dirty="0"/>
          </a:p>
        </p:txBody>
      </p:sp>
      <p:pic>
        <p:nvPicPr>
          <p:cNvPr id="5" name="Picture 4">
            <a:extLst>
              <a:ext uri="{FF2B5EF4-FFF2-40B4-BE49-F238E27FC236}">
                <a16:creationId xmlns:a16="http://schemas.microsoft.com/office/drawing/2014/main" id="{E9191298-259A-3B44-8077-1F928E7D2E0F}"/>
              </a:ext>
            </a:extLst>
          </p:cNvPr>
          <p:cNvPicPr>
            <a:picLocks noChangeAspect="1"/>
          </p:cNvPicPr>
          <p:nvPr/>
        </p:nvPicPr>
        <p:blipFill>
          <a:blip r:embed="rId2"/>
          <a:stretch>
            <a:fillRect/>
          </a:stretch>
        </p:blipFill>
        <p:spPr>
          <a:xfrm>
            <a:off x="889000" y="2445088"/>
            <a:ext cx="6953250" cy="3574712"/>
          </a:xfrm>
          <a:prstGeom prst="rect">
            <a:avLst/>
          </a:prstGeom>
        </p:spPr>
      </p:pic>
    </p:spTree>
    <p:extLst>
      <p:ext uri="{BB962C8B-B14F-4D97-AF65-F5344CB8AC3E}">
        <p14:creationId xmlns:p14="http://schemas.microsoft.com/office/powerpoint/2010/main" val="51376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D492A-2A39-1240-B49E-FC6C3318122D}"/>
              </a:ext>
            </a:extLst>
          </p:cNvPr>
          <p:cNvSpPr>
            <a:spLocks noGrp="1"/>
          </p:cNvSpPr>
          <p:nvPr>
            <p:ph idx="1"/>
          </p:nvPr>
        </p:nvSpPr>
        <p:spPr>
          <a:xfrm>
            <a:off x="0" y="431800"/>
            <a:ext cx="4394200" cy="5842000"/>
          </a:xfrm>
        </p:spPr>
        <p:txBody>
          <a:bodyPr>
            <a:normAutofit fontScale="92500" lnSpcReduction="10000"/>
          </a:bodyPr>
          <a:lstStyle/>
          <a:p>
            <a:r>
              <a:rPr lang="en-US" dirty="0"/>
              <a:t>Glucagon stimulates the adenylyl cyclase of liver to synthesize 3’,5’-cyclic AMP (cAMP) from ATP. Then cAMP activates cAMP-dependent protein kinase, which transfers a phosphoryl group from ATP to the bifunctional protein PFK-2/FBPase-2. Phosphorylation of this protein enhances its FBPase-2 activity and inhibits its PFK-2 activity. Glucagon thereby lowers the cellular level of fructose 2,6-bisphosphate, inhibiting glycolysis and stimulating gluconeogenesis. </a:t>
            </a:r>
          </a:p>
          <a:p>
            <a:endParaRPr lang="en-US" dirty="0"/>
          </a:p>
        </p:txBody>
      </p:sp>
      <p:pic>
        <p:nvPicPr>
          <p:cNvPr id="4" name="Picture 2" descr="ch16f20">
            <a:extLst>
              <a:ext uri="{FF2B5EF4-FFF2-40B4-BE49-F238E27FC236}">
                <a16:creationId xmlns:a16="http://schemas.microsoft.com/office/drawing/2014/main" id="{A1381356-93A2-F749-922C-5028CCC7F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28" y="431801"/>
            <a:ext cx="7370172"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227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EF8A3A-2795-DD48-8C00-C286D10B41E4}"/>
              </a:ext>
            </a:extLst>
          </p:cNvPr>
          <p:cNvSpPr>
            <a:spLocks noGrp="1"/>
          </p:cNvSpPr>
          <p:nvPr>
            <p:ph idx="1"/>
          </p:nvPr>
        </p:nvSpPr>
        <p:spPr>
          <a:xfrm>
            <a:off x="406400" y="555625"/>
            <a:ext cx="11582400" cy="2212975"/>
          </a:xfrm>
        </p:spPr>
        <p:txBody>
          <a:bodyPr/>
          <a:lstStyle/>
          <a:p>
            <a:r>
              <a:rPr lang="en-US" dirty="0"/>
              <a:t>Insulin has the opposite effect, stimulating the activity of a phosphoprotein phosphatase that catalyzes removal of the phosphoryl group from the bifunctional protein PFK-2/FBPase-2, activating its PFK-2 activity, increasing the level of fructose 2,6-bisphosphate, stimulating glycolysis, and inhibiting gluconeogenesis. </a:t>
            </a:r>
          </a:p>
          <a:p>
            <a:endParaRPr lang="en-US" dirty="0"/>
          </a:p>
        </p:txBody>
      </p:sp>
      <p:pic>
        <p:nvPicPr>
          <p:cNvPr id="4" name="Content Placeholder 8">
            <a:extLst>
              <a:ext uri="{FF2B5EF4-FFF2-40B4-BE49-F238E27FC236}">
                <a16:creationId xmlns:a16="http://schemas.microsoft.com/office/drawing/2014/main" id="{9949A57B-CD69-6248-9106-4EDE6D5C9A57}"/>
              </a:ext>
            </a:extLst>
          </p:cNvPr>
          <p:cNvPicPr>
            <a:picLocks noChangeAspect="1"/>
          </p:cNvPicPr>
          <p:nvPr/>
        </p:nvPicPr>
        <p:blipFill>
          <a:blip r:embed="rId2"/>
          <a:stretch>
            <a:fillRect/>
          </a:stretch>
        </p:blipFill>
        <p:spPr>
          <a:xfrm>
            <a:off x="1200150" y="3286243"/>
            <a:ext cx="9994900" cy="2944112"/>
          </a:xfrm>
          <a:prstGeom prst="rect">
            <a:avLst/>
          </a:prstGeom>
        </p:spPr>
      </p:pic>
    </p:spTree>
    <p:extLst>
      <p:ext uri="{BB962C8B-B14F-4D97-AF65-F5344CB8AC3E}">
        <p14:creationId xmlns:p14="http://schemas.microsoft.com/office/powerpoint/2010/main" val="210878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08ED-939D-8F4D-B8F1-0FFA3F59EDA5}"/>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Key Concepts in regulation of CHO metabolism </a:t>
            </a:r>
          </a:p>
        </p:txBody>
      </p:sp>
      <p:sp>
        <p:nvSpPr>
          <p:cNvPr id="3" name="Content Placeholder 2">
            <a:extLst>
              <a:ext uri="{FF2B5EF4-FFF2-40B4-BE49-F238E27FC236}">
                <a16:creationId xmlns:a16="http://schemas.microsoft.com/office/drawing/2014/main" id="{1DB3FCBB-92EF-1A4F-9DD6-9DC100B311DD}"/>
              </a:ext>
            </a:extLst>
          </p:cNvPr>
          <p:cNvSpPr>
            <a:spLocks noGrp="1"/>
          </p:cNvSpPr>
          <p:nvPr>
            <p:ph idx="1"/>
          </p:nvPr>
        </p:nvSpPr>
        <p:spPr/>
        <p:txBody>
          <a:bodyPr/>
          <a:lstStyle/>
          <a:p>
            <a:r>
              <a:rPr lang="en-US" b="1" i="1" dirty="0"/>
              <a:t>AMP, ADP, and ATP as Allosteric Modulators </a:t>
            </a:r>
            <a:endParaRPr lang="en-US" dirty="0"/>
          </a:p>
          <a:p>
            <a:pPr marL="0" indent="0">
              <a:buNone/>
            </a:pPr>
            <a:r>
              <a:rPr lang="en-US" dirty="0"/>
              <a:t>Positive modulation by AMP: An increase in AMP (or ADP) concentration signifies a depletion of ATP and the need to produce more of this energy source- positively modulate energy releasing pathways  </a:t>
            </a:r>
          </a:p>
          <a:p>
            <a:pPr marL="0" indent="0">
              <a:buNone/>
            </a:pPr>
            <a:r>
              <a:rPr lang="en-US" dirty="0"/>
              <a:t>Examples: </a:t>
            </a:r>
          </a:p>
          <a:p>
            <a:pPr marL="0" indent="0">
              <a:buNone/>
            </a:pPr>
            <a:r>
              <a:rPr lang="en-US" dirty="0"/>
              <a:t>1. positive regulator of phosphorylase ( an enzyme used in glycogenolysis)</a:t>
            </a:r>
          </a:p>
          <a:p>
            <a:pPr marL="0" indent="0">
              <a:buNone/>
            </a:pPr>
            <a:r>
              <a:rPr lang="en-US" dirty="0"/>
              <a:t>2. Activation of phosphofructokinase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57957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FD213-4D9B-B748-BF30-192437C3BA2B}"/>
              </a:ext>
            </a:extLst>
          </p:cNvPr>
          <p:cNvSpPr>
            <a:spLocks noGrp="1"/>
          </p:cNvSpPr>
          <p:nvPr>
            <p:ph idx="1"/>
          </p:nvPr>
        </p:nvSpPr>
        <p:spPr>
          <a:xfrm>
            <a:off x="0" y="0"/>
            <a:ext cx="12192000" cy="6858000"/>
          </a:xfrm>
        </p:spPr>
        <p:txBody>
          <a:bodyPr>
            <a:normAutofit/>
          </a:bodyPr>
          <a:lstStyle/>
          <a:p>
            <a:r>
              <a:rPr lang="en-US" b="1" dirty="0"/>
              <a:t>ATP—negative regulator of </a:t>
            </a:r>
          </a:p>
          <a:p>
            <a:pPr lvl="1"/>
            <a:r>
              <a:rPr lang="en-US" dirty="0"/>
              <a:t>Pyruvate dehydrogenase complex</a:t>
            </a:r>
          </a:p>
          <a:p>
            <a:pPr lvl="1"/>
            <a:r>
              <a:rPr lang="en-US" dirty="0"/>
              <a:t>Citrate synthase</a:t>
            </a:r>
          </a:p>
          <a:p>
            <a:pPr lvl="1"/>
            <a:r>
              <a:rPr lang="en-US" dirty="0"/>
              <a:t>Isocitrate dehydrogenase. </a:t>
            </a:r>
          </a:p>
          <a:p>
            <a:r>
              <a:rPr lang="en-US" b="1" i="1" dirty="0"/>
              <a:t>NADH/NAD+ Ratio</a:t>
            </a:r>
            <a:endParaRPr lang="en-US" dirty="0"/>
          </a:p>
          <a:p>
            <a:r>
              <a:rPr lang="en-US" dirty="0"/>
              <a:t>NADH is a product of glycolysis. Its buildup would indicate the pathway is not needed to produce additional ATP. In the fasted state, the liver typically has more NAD+ because doing gluconeogenesis, muscle will be utilizing glucose—less NAD+/NADH ration</a:t>
            </a:r>
          </a:p>
          <a:p>
            <a:r>
              <a:rPr lang="en-US" b="1" dirty="0"/>
              <a:t>Covalent Regulation </a:t>
            </a:r>
          </a:p>
          <a:p>
            <a:r>
              <a:rPr lang="en-US" b="1" dirty="0"/>
              <a:t>Directional Shifts in Reversible Reactions </a:t>
            </a:r>
            <a:r>
              <a:rPr lang="en-US" dirty="0"/>
              <a:t>(The concentration of the reactants and products in the cell)</a:t>
            </a:r>
          </a:p>
          <a:p>
            <a:r>
              <a:rPr lang="en-US" b="1" dirty="0"/>
              <a:t>Genetic Regulation </a:t>
            </a:r>
            <a:endParaRPr lang="en-US" dirty="0"/>
          </a:p>
          <a:p>
            <a:pPr lvl="1"/>
            <a:r>
              <a:rPr lang="en-US" dirty="0"/>
              <a:t>The abundance of an enzyme can be either induced or suppressed( Gene expression may be influenced by hormones, dietary intake, environment )</a:t>
            </a:r>
          </a:p>
          <a:p>
            <a:endParaRPr lang="en-US" dirty="0"/>
          </a:p>
          <a:p>
            <a:endParaRPr lang="en-US" dirty="0"/>
          </a:p>
          <a:p>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8982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B6608-42E2-504E-B75C-816C388B43D3}"/>
              </a:ext>
            </a:extLst>
          </p:cNvPr>
          <p:cNvSpPr>
            <a:spLocks noGrp="1"/>
          </p:cNvSpPr>
          <p:nvPr>
            <p:ph idx="1"/>
          </p:nvPr>
        </p:nvSpPr>
        <p:spPr>
          <a:xfrm>
            <a:off x="203200" y="330201"/>
            <a:ext cx="11658600" cy="6527799"/>
          </a:xfrm>
        </p:spPr>
        <p:txBody>
          <a:bodyPr>
            <a:normAutofit fontScale="92500"/>
          </a:bodyPr>
          <a:lstStyle/>
          <a:p>
            <a:r>
              <a:rPr lang="en-US" sz="4400" dirty="0"/>
              <a:t>In mammals, some tissues depend almost completely on glucose for their metabolic energy</a:t>
            </a:r>
          </a:p>
          <a:p>
            <a:pPr lvl="1"/>
            <a:r>
              <a:rPr lang="en-US" sz="4000" dirty="0"/>
              <a:t>Human brain and nervous system(The brain alone requires about 120 g of glucose each day—more than half of all the glucose stored as glycogen in muscle and liver)</a:t>
            </a:r>
          </a:p>
          <a:p>
            <a:pPr lvl="1"/>
            <a:r>
              <a:rPr lang="en-US" sz="4000" dirty="0"/>
              <a:t>Erythrocytes</a:t>
            </a:r>
          </a:p>
          <a:p>
            <a:pPr lvl="1"/>
            <a:r>
              <a:rPr lang="en-US" sz="4000" dirty="0"/>
              <a:t>Testes, renal medulla, and embryonic tissues </a:t>
            </a:r>
            <a:endParaRPr lang="en-US" sz="4000" dirty="0">
              <a:effectLst/>
            </a:endParaRPr>
          </a:p>
          <a:p>
            <a:r>
              <a:rPr lang="en-US" sz="4400" dirty="0"/>
              <a:t>The supply of glucose from glycogen stores is not always sufficient; between meals and during longer fasts, or after vigorous exercise, glycogen is depleted. </a:t>
            </a:r>
            <a:endParaRPr lang="en-US" sz="4400" dirty="0">
              <a:effectLst/>
            </a:endParaRPr>
          </a:p>
          <a:p>
            <a:endParaRPr lang="en-US" dirty="0"/>
          </a:p>
        </p:txBody>
      </p:sp>
    </p:spTree>
    <p:extLst>
      <p:ext uri="{BB962C8B-B14F-4D97-AF65-F5344CB8AC3E}">
        <p14:creationId xmlns:p14="http://schemas.microsoft.com/office/powerpoint/2010/main" val="416970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C2D6-EEE2-5B42-B235-16B43F4C8661}"/>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Cori Cycle</a:t>
            </a:r>
          </a:p>
        </p:txBody>
      </p:sp>
      <p:pic>
        <p:nvPicPr>
          <p:cNvPr id="4" name="Picture 1026" descr="ch16f33">
            <a:extLst>
              <a:ext uri="{FF2B5EF4-FFF2-40B4-BE49-F238E27FC236}">
                <a16:creationId xmlns:a16="http://schemas.microsoft.com/office/drawing/2014/main" id="{4318A297-3BBB-4843-9CFA-B19E76E18C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9210" y="1473200"/>
            <a:ext cx="511039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6E9E2B1-6C3D-2D41-96BF-AEFA9E6F16B8}"/>
              </a:ext>
            </a:extLst>
          </p:cNvPr>
          <p:cNvSpPr txBox="1"/>
          <p:nvPr/>
        </p:nvSpPr>
        <p:spPr>
          <a:xfrm>
            <a:off x="5948590" y="623455"/>
            <a:ext cx="5405210" cy="3139321"/>
          </a:xfrm>
          <a:prstGeom prst="rect">
            <a:avLst/>
          </a:prstGeom>
          <a:noFill/>
        </p:spPr>
        <p:txBody>
          <a:bodyPr wrap="square" rtlCol="0">
            <a:spAutoFit/>
          </a:bodyPr>
          <a:lstStyle/>
          <a:p>
            <a:r>
              <a:rPr lang="en-US" dirty="0"/>
              <a:t>During muscular activity, the store of ATP needs to be constantly replenished.. Pyruvate</a:t>
            </a:r>
            <a:r>
              <a:rPr lang="en-US" dirty="0">
                <a:sym typeface="Wingdings" pitchFamily="2" charset="2"/>
              </a:rPr>
              <a:t> TCA cycle</a:t>
            </a:r>
          </a:p>
          <a:p>
            <a:r>
              <a:rPr lang="en-US" dirty="0">
                <a:sym typeface="Wingdings" pitchFamily="2" charset="2"/>
              </a:rPr>
              <a:t>Intense workout- less O2--- lactic acid produced and NADH is reoxidized to NAD+   more glycolysis</a:t>
            </a:r>
          </a:p>
          <a:p>
            <a:r>
              <a:rPr lang="en-US" dirty="0"/>
              <a:t>After vigorous exercise, lactate produced by anaerobic glycolysis in skeletal muscle returns to the liver and is converted to glucose, which moves back to muscle and is converted to glycogen ( if muscular activity has stopped )a circuit called the Cori cycle </a:t>
            </a:r>
          </a:p>
          <a:p>
            <a:r>
              <a:rPr lang="en-US" dirty="0"/>
              <a:t> </a:t>
            </a:r>
            <a:endParaRPr lang="en-US" dirty="0">
              <a:effectLst/>
            </a:endParaRPr>
          </a:p>
          <a:p>
            <a:endParaRPr lang="en-US" dirty="0"/>
          </a:p>
        </p:txBody>
      </p:sp>
      <p:pic>
        <p:nvPicPr>
          <p:cNvPr id="6" name="Picture 1028" descr="ch16fu18">
            <a:extLst>
              <a:ext uri="{FF2B5EF4-FFF2-40B4-BE49-F238E27FC236}">
                <a16:creationId xmlns:a16="http://schemas.microsoft.com/office/drawing/2014/main" id="{A73F367F-BA8D-B54B-BA28-DBDBBC0ED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4385459"/>
            <a:ext cx="4495800" cy="210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2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A6A2F-ACF0-7B4B-90EC-311182E2936C}"/>
              </a:ext>
            </a:extLst>
          </p:cNvPr>
          <p:cNvSpPr>
            <a:spLocks noGrp="1"/>
          </p:cNvSpPr>
          <p:nvPr>
            <p:ph idx="1"/>
          </p:nvPr>
        </p:nvSpPr>
        <p:spPr>
          <a:xfrm>
            <a:off x="304800" y="279400"/>
            <a:ext cx="11607800" cy="6299199"/>
          </a:xfrm>
        </p:spPr>
        <p:txBody>
          <a:bodyPr>
            <a:normAutofit/>
          </a:bodyPr>
          <a:lstStyle/>
          <a:p>
            <a:r>
              <a:rPr lang="en-US" sz="3500" dirty="0"/>
              <a:t>Three reactions in the glycolytic sequence are highly exergonic, highly regulated, and </a:t>
            </a:r>
            <a:r>
              <a:rPr lang="en-US" sz="3500" i="1" dirty="0"/>
              <a:t>not </a:t>
            </a:r>
            <a:r>
              <a:rPr lang="en-US" sz="3500" dirty="0"/>
              <a:t>reversible: those catalyzed by the enzymes glucokinase (hexokinase), phosphofructokinase, and pyruvate kinase (reactions 1, 3, and 10)</a:t>
            </a:r>
          </a:p>
          <a:p>
            <a:r>
              <a:rPr lang="en-US" sz="3500" dirty="0"/>
              <a:t>These three reactions have a large negative free-energy change, delta </a:t>
            </a:r>
            <a:r>
              <a:rPr lang="en-US" sz="3500" i="1" dirty="0"/>
              <a:t>G</a:t>
            </a:r>
            <a:r>
              <a:rPr lang="en-US" sz="3500" dirty="0"/>
              <a:t>, whereas other glycolytic reactions have a delta </a:t>
            </a:r>
            <a:r>
              <a:rPr lang="en-US" sz="3500" i="1" dirty="0"/>
              <a:t>G </a:t>
            </a:r>
            <a:r>
              <a:rPr lang="en-US" sz="3500" dirty="0"/>
              <a:t>near 0= equilibrium so direction will depend on substrate or reactant availability </a:t>
            </a:r>
          </a:p>
          <a:p>
            <a:endParaRPr lang="en-US" sz="3500" dirty="0"/>
          </a:p>
          <a:p>
            <a:r>
              <a:rPr lang="en-US" sz="3500" dirty="0"/>
              <a:t>The three irreversible reaction are bypassed in Gluconeogenesis</a:t>
            </a:r>
          </a:p>
          <a:p>
            <a:endParaRPr lang="en-US" dirty="0"/>
          </a:p>
        </p:txBody>
      </p:sp>
    </p:spTree>
    <p:extLst>
      <p:ext uri="{BB962C8B-B14F-4D97-AF65-F5344CB8AC3E}">
        <p14:creationId xmlns:p14="http://schemas.microsoft.com/office/powerpoint/2010/main" val="3543424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E08D-7D33-6A4F-B8D6-0C2A16729B2B}"/>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Step 1 </a:t>
            </a:r>
            <a:r>
              <a:rPr lang="en-US" b="1" dirty="0">
                <a:latin typeface="American Typewriter" panose="02090604020004020304" pitchFamily="18" charset="77"/>
              </a:rPr>
              <a:t>The first of the bypass reaction</a:t>
            </a:r>
            <a:br>
              <a:rPr lang="en-US" dirty="0"/>
            </a:br>
            <a:r>
              <a:rPr lang="en-US" b="1" dirty="0">
                <a:solidFill>
                  <a:srgbClr val="C00000"/>
                </a:solidFill>
                <a:latin typeface="American Typewriter" panose="02090604020004020304" pitchFamily="18" charset="77"/>
              </a:rPr>
              <a:t> </a:t>
            </a:r>
          </a:p>
        </p:txBody>
      </p:sp>
      <p:sp>
        <p:nvSpPr>
          <p:cNvPr id="3" name="Content Placeholder 2">
            <a:extLst>
              <a:ext uri="{FF2B5EF4-FFF2-40B4-BE49-F238E27FC236}">
                <a16:creationId xmlns:a16="http://schemas.microsoft.com/office/drawing/2014/main" id="{D3055CCA-CDD7-D648-A451-71D4258C5C27}"/>
              </a:ext>
            </a:extLst>
          </p:cNvPr>
          <p:cNvSpPr>
            <a:spLocks noGrp="1"/>
          </p:cNvSpPr>
          <p:nvPr>
            <p:ph idx="1"/>
          </p:nvPr>
        </p:nvSpPr>
        <p:spPr>
          <a:xfrm>
            <a:off x="838200" y="1317624"/>
            <a:ext cx="8788400" cy="4498975"/>
          </a:xfrm>
        </p:spPr>
        <p:txBody>
          <a:bodyPr>
            <a:normAutofit lnSpcReduction="10000"/>
          </a:bodyPr>
          <a:lstStyle/>
          <a:p>
            <a:pPr marL="0" indent="0">
              <a:buNone/>
            </a:pPr>
            <a:r>
              <a:rPr lang="en-US" b="1" dirty="0"/>
              <a:t>Conversion of pyruvate to phosphoenolpyruvate (PEP)</a:t>
            </a:r>
          </a:p>
          <a:p>
            <a:r>
              <a:rPr lang="en-US" dirty="0"/>
              <a:t>Occurs Matrix of Mitochondria </a:t>
            </a:r>
          </a:p>
          <a:p>
            <a:r>
              <a:rPr lang="en-US" dirty="0"/>
              <a:t>The bypass of the pyruvate kinase reaction involves the formation of oxaloacetate as an intermediate.</a:t>
            </a:r>
          </a:p>
          <a:p>
            <a:r>
              <a:rPr lang="en-US" dirty="0"/>
              <a:t>First Pyruvate from cytosol enters mitochondria</a:t>
            </a:r>
          </a:p>
          <a:p>
            <a:r>
              <a:rPr lang="en-US" dirty="0"/>
              <a:t>Mitochondrial pyruvate can be converted to oxaloacetate by </a:t>
            </a:r>
            <a:r>
              <a:rPr lang="en-US" b="1" dirty="0"/>
              <a:t>pyruvate carboxylase ( found in mitochondria)</a:t>
            </a:r>
          </a:p>
          <a:p>
            <a:r>
              <a:rPr lang="en-US" b="1" i="1" dirty="0"/>
              <a:t>Anaplerotic </a:t>
            </a:r>
            <a:r>
              <a:rPr lang="en-US" b="1" dirty="0"/>
              <a:t>process</a:t>
            </a:r>
          </a:p>
          <a:p>
            <a:pPr lvl="1"/>
            <a:r>
              <a:rPr lang="en-US" dirty="0"/>
              <a:t>Pyruvate-</a:t>
            </a:r>
            <a:r>
              <a:rPr lang="en-US" dirty="0">
                <a:sym typeface="Wingdings" pitchFamily="2" charset="2"/>
              </a:rPr>
              <a:t>oxaloacetate </a:t>
            </a:r>
          </a:p>
          <a:p>
            <a:r>
              <a:rPr lang="en-US" dirty="0">
                <a:sym typeface="Wingdings" pitchFamily="2" charset="2"/>
              </a:rPr>
              <a:t>USES an ATP to attach a CO2 to Pyruvate</a:t>
            </a:r>
            <a:endParaRPr lang="en-US" dirty="0"/>
          </a:p>
        </p:txBody>
      </p:sp>
    </p:spTree>
    <p:extLst>
      <p:ext uri="{BB962C8B-B14F-4D97-AF65-F5344CB8AC3E}">
        <p14:creationId xmlns:p14="http://schemas.microsoft.com/office/powerpoint/2010/main" val="266846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7DA1189-64C1-8748-B6C9-B7E4D9EAEF28}"/>
              </a:ext>
            </a:extLst>
          </p:cNvPr>
          <p:cNvPicPr>
            <a:picLocks noGrp="1" noChangeAspect="1"/>
          </p:cNvPicPr>
          <p:nvPr>
            <p:ph idx="1"/>
          </p:nvPr>
        </p:nvPicPr>
        <p:blipFill>
          <a:blip r:embed="rId2"/>
          <a:stretch>
            <a:fillRect/>
          </a:stretch>
        </p:blipFill>
        <p:spPr>
          <a:xfrm>
            <a:off x="584761" y="177800"/>
            <a:ext cx="8565590" cy="4724400"/>
          </a:xfrm>
          <a:prstGeom prst="rect">
            <a:avLst/>
          </a:prstGeom>
        </p:spPr>
      </p:pic>
      <p:sp>
        <p:nvSpPr>
          <p:cNvPr id="5" name="Rectangle 4">
            <a:extLst>
              <a:ext uri="{FF2B5EF4-FFF2-40B4-BE49-F238E27FC236}">
                <a16:creationId xmlns:a16="http://schemas.microsoft.com/office/drawing/2014/main" id="{9031DD73-2994-F545-8D08-A59D94C260E8}"/>
              </a:ext>
            </a:extLst>
          </p:cNvPr>
          <p:cNvSpPr/>
          <p:nvPr/>
        </p:nvSpPr>
        <p:spPr>
          <a:xfrm>
            <a:off x="9416433" y="3165356"/>
            <a:ext cx="1988168" cy="1200329"/>
          </a:xfrm>
          <a:prstGeom prst="rect">
            <a:avLst/>
          </a:prstGeom>
        </p:spPr>
        <p:txBody>
          <a:bodyPr wrap="square">
            <a:spAutoFit/>
          </a:bodyPr>
          <a:lstStyle/>
          <a:p>
            <a:r>
              <a:rPr lang="en-US" sz="2400" b="1" dirty="0">
                <a:solidFill>
                  <a:srgbClr val="C00000"/>
                </a:solidFill>
                <a:latin typeface="MinionPro"/>
              </a:rPr>
              <a:t>Requires Biotin as a cofactor  </a:t>
            </a:r>
            <a:endParaRPr lang="en-US" sz="2400" b="1" dirty="0">
              <a:solidFill>
                <a:srgbClr val="C00000"/>
              </a:solidFill>
            </a:endParaRPr>
          </a:p>
        </p:txBody>
      </p:sp>
      <p:sp>
        <p:nvSpPr>
          <p:cNvPr id="6" name="Rectangle 5">
            <a:extLst>
              <a:ext uri="{FF2B5EF4-FFF2-40B4-BE49-F238E27FC236}">
                <a16:creationId xmlns:a16="http://schemas.microsoft.com/office/drawing/2014/main" id="{BCC13AFC-E982-7C49-B893-57C8DDCE559F}"/>
              </a:ext>
            </a:extLst>
          </p:cNvPr>
          <p:cNvSpPr/>
          <p:nvPr/>
        </p:nvSpPr>
        <p:spPr>
          <a:xfrm>
            <a:off x="1498600" y="4749800"/>
            <a:ext cx="6096000" cy="1815882"/>
          </a:xfrm>
          <a:prstGeom prst="rect">
            <a:avLst/>
          </a:prstGeom>
        </p:spPr>
        <p:txBody>
          <a:bodyPr>
            <a:spAutoFit/>
          </a:bodyPr>
          <a:lstStyle/>
          <a:p>
            <a:r>
              <a:rPr lang="en-US" sz="2800" dirty="0">
                <a:latin typeface="Century" panose="02040604050505020304" pitchFamily="18" charset="0"/>
              </a:rPr>
              <a:t>Additionally, Pyruvate can be generated in mitochondria from  from alanine within by transamination reaction</a:t>
            </a:r>
            <a:endParaRPr lang="en-US" sz="2800" dirty="0"/>
          </a:p>
        </p:txBody>
      </p:sp>
    </p:spTree>
    <p:extLst>
      <p:ext uri="{BB962C8B-B14F-4D97-AF65-F5344CB8AC3E}">
        <p14:creationId xmlns:p14="http://schemas.microsoft.com/office/powerpoint/2010/main" val="237692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D2FE-4980-3640-851A-49E886E130AD}"/>
              </a:ext>
            </a:extLst>
          </p:cNvPr>
          <p:cNvSpPr>
            <a:spLocks noGrp="1"/>
          </p:cNvSpPr>
          <p:nvPr>
            <p:ph type="title"/>
          </p:nvPr>
        </p:nvSpPr>
        <p:spPr>
          <a:xfrm>
            <a:off x="838200" y="365125"/>
            <a:ext cx="10515600" cy="1325563"/>
          </a:xfrm>
        </p:spPr>
        <p:txBody>
          <a:bodyPr/>
          <a:lstStyle/>
          <a:p>
            <a:r>
              <a:rPr lang="en-US" b="1" dirty="0">
                <a:solidFill>
                  <a:srgbClr val="C00000"/>
                </a:solidFill>
                <a:latin typeface="American Typewriter" panose="02090604020004020304" pitchFamily="18" charset="77"/>
              </a:rPr>
              <a:t>Step 2 </a:t>
            </a:r>
            <a:r>
              <a:rPr lang="en-US" b="1" dirty="0">
                <a:latin typeface="American Typewriter" panose="02090604020004020304" pitchFamily="18" charset="77"/>
              </a:rPr>
              <a:t>The first of the bypass reaction</a:t>
            </a:r>
            <a:endParaRPr lang="en-US" dirty="0">
              <a:latin typeface="American Typewriter" panose="02090604020004020304" pitchFamily="18" charset="77"/>
            </a:endParaRPr>
          </a:p>
        </p:txBody>
      </p:sp>
      <p:sp>
        <p:nvSpPr>
          <p:cNvPr id="3" name="Content Placeholder 2">
            <a:extLst>
              <a:ext uri="{FF2B5EF4-FFF2-40B4-BE49-F238E27FC236}">
                <a16:creationId xmlns:a16="http://schemas.microsoft.com/office/drawing/2014/main" id="{F87FBF91-B7C1-204B-A807-481825CD42C4}"/>
              </a:ext>
            </a:extLst>
          </p:cNvPr>
          <p:cNvSpPr>
            <a:spLocks noGrp="1"/>
          </p:cNvSpPr>
          <p:nvPr>
            <p:ph idx="1"/>
          </p:nvPr>
        </p:nvSpPr>
        <p:spPr/>
        <p:txBody>
          <a:bodyPr>
            <a:normAutofit/>
          </a:bodyPr>
          <a:lstStyle/>
          <a:p>
            <a:r>
              <a:rPr lang="en-US" dirty="0"/>
              <a:t>Occurs in Cytoplasm </a:t>
            </a:r>
          </a:p>
          <a:p>
            <a:r>
              <a:rPr lang="en-US" dirty="0"/>
              <a:t>mitochondrial membrane has no transporter for oxaloacetate, before export to the cytosol the oxaloacetate formed from pyruvate must be reduced to malate by mitochondrial </a:t>
            </a:r>
            <a:r>
              <a:rPr lang="en-US" b="1" dirty="0"/>
              <a:t>malate dehydrogenase, </a:t>
            </a:r>
            <a:r>
              <a:rPr lang="en-US" dirty="0"/>
              <a:t>at the expense of NADH: </a:t>
            </a:r>
          </a:p>
          <a:p>
            <a:endParaRPr lang="en-US" dirty="0"/>
          </a:p>
          <a:p>
            <a:r>
              <a:rPr lang="en-US" dirty="0"/>
              <a:t>Oxaloacetate must be reduced to malate to move to cytoplasm</a:t>
            </a:r>
          </a:p>
          <a:p>
            <a:pPr marL="0" indent="0">
              <a:buNone/>
            </a:pPr>
            <a:r>
              <a:rPr lang="en-US" b="1" dirty="0">
                <a:solidFill>
                  <a:srgbClr val="C00000"/>
                </a:solidFill>
              </a:rPr>
              <a:t>Oxaloacetate +NADH + H</a:t>
            </a:r>
            <a:r>
              <a:rPr lang="en-US" b="1" baseline="30000" dirty="0">
                <a:solidFill>
                  <a:srgbClr val="C00000"/>
                </a:solidFill>
              </a:rPr>
              <a:t>+</a:t>
            </a:r>
            <a:r>
              <a:rPr lang="en-US" b="1" baseline="30000" dirty="0">
                <a:solidFill>
                  <a:srgbClr val="C00000"/>
                </a:solidFill>
                <a:sym typeface="Wingdings" pitchFamily="2" charset="2"/>
              </a:rPr>
              <a:t>                       </a:t>
            </a:r>
            <a:r>
              <a:rPr lang="en-US" b="1" dirty="0">
                <a:solidFill>
                  <a:srgbClr val="C00000"/>
                </a:solidFill>
                <a:sym typeface="Wingdings" pitchFamily="2" charset="2"/>
              </a:rPr>
              <a:t>M</a:t>
            </a:r>
            <a:r>
              <a:rPr lang="en-US" b="1" dirty="0">
                <a:solidFill>
                  <a:srgbClr val="C00000"/>
                </a:solidFill>
              </a:rPr>
              <a:t>alate + NAD</a:t>
            </a:r>
            <a:r>
              <a:rPr lang="en-US" b="1" baseline="30000" dirty="0">
                <a:solidFill>
                  <a:srgbClr val="C00000"/>
                </a:solidFill>
              </a:rPr>
              <a:t>+</a:t>
            </a:r>
            <a:endParaRPr lang="en-US" b="1" dirty="0">
              <a:solidFill>
                <a:srgbClr val="C00000"/>
              </a:solidFill>
            </a:endParaRPr>
          </a:p>
          <a:p>
            <a:endParaRPr lang="en-US" dirty="0"/>
          </a:p>
        </p:txBody>
      </p:sp>
      <p:sp>
        <p:nvSpPr>
          <p:cNvPr id="4" name="Right Arrow 3">
            <a:extLst>
              <a:ext uri="{FF2B5EF4-FFF2-40B4-BE49-F238E27FC236}">
                <a16:creationId xmlns:a16="http://schemas.microsoft.com/office/drawing/2014/main" id="{A615F8E6-BC1A-AA45-87E9-C15DF975F289}"/>
              </a:ext>
            </a:extLst>
          </p:cNvPr>
          <p:cNvSpPr/>
          <p:nvPr/>
        </p:nvSpPr>
        <p:spPr>
          <a:xfrm>
            <a:off x="4761992" y="496649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9673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2433</TotalTime>
  <Words>1671</Words>
  <Application>Microsoft Macintosh PowerPoint</Application>
  <PresentationFormat>Widescreen</PresentationFormat>
  <Paragraphs>126</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American Typewriter</vt:lpstr>
      <vt:lpstr>Arial</vt:lpstr>
      <vt:lpstr>Calibri</vt:lpstr>
      <vt:lpstr>Calibri Light</vt:lpstr>
      <vt:lpstr>Century</vt:lpstr>
      <vt:lpstr>MinionPro</vt:lpstr>
      <vt:lpstr>Times New Roman</vt:lpstr>
      <vt:lpstr>Wingdings</vt:lpstr>
      <vt:lpstr>Office Theme</vt:lpstr>
      <vt:lpstr>Gluconeogenesis  </vt:lpstr>
      <vt:lpstr>PowerPoint Presentation</vt:lpstr>
      <vt:lpstr>PowerPoint Presentation</vt:lpstr>
      <vt:lpstr>PowerPoint Presentation</vt:lpstr>
      <vt:lpstr>Cori Cycle</vt:lpstr>
      <vt:lpstr>PowerPoint Presentation</vt:lpstr>
      <vt:lpstr>Step 1 The first of the bypass reaction  </vt:lpstr>
      <vt:lpstr>PowerPoint Presentation</vt:lpstr>
      <vt:lpstr>Step 2 The first of the bypass reaction</vt:lpstr>
      <vt:lpstr>Step 2 (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Third Bypass: conversion of Glucose 6-Phosphate to Glucose   </vt:lpstr>
      <vt:lpstr>PowerPoint Presentation</vt:lpstr>
      <vt:lpstr>PowerPoint Presentation</vt:lpstr>
      <vt:lpstr>Lactate Utilization  </vt:lpstr>
      <vt:lpstr>Glycerol Utilization  </vt:lpstr>
      <vt:lpstr>PowerPoint Presentation</vt:lpstr>
      <vt:lpstr>PowerPoint Presentation</vt:lpstr>
      <vt:lpstr>PowerPoint Presentation</vt:lpstr>
      <vt:lpstr>PowerPoint Presentation</vt:lpstr>
      <vt:lpstr>Role of liver in maintaining a constant blood glucose level  </vt:lpstr>
      <vt:lpstr>PowerPoint Presentation</vt:lpstr>
      <vt:lpstr>PowerPoint Presentation</vt:lpstr>
      <vt:lpstr>PowerPoint Presentation</vt:lpstr>
      <vt:lpstr>Key Concepts in regulation of CHO metabolism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Gluconeogenesis  </dc:title>
  <dc:creator>Hind Eliyan</dc:creator>
  <cp:lastModifiedBy>Hind Eliyan</cp:lastModifiedBy>
  <cp:revision>42</cp:revision>
  <dcterms:created xsi:type="dcterms:W3CDTF">2021-11-07T15:57:20Z</dcterms:created>
  <dcterms:modified xsi:type="dcterms:W3CDTF">2021-11-15T12:39:25Z</dcterms:modified>
</cp:coreProperties>
</file>