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7" r:id="rId12"/>
    <p:sldId id="266" r:id="rId13"/>
    <p:sldId id="293" r:id="rId14"/>
    <p:sldId id="294" r:id="rId15"/>
    <p:sldId id="29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302" r:id="rId28"/>
    <p:sldId id="279" r:id="rId29"/>
    <p:sldId id="280" r:id="rId30"/>
    <p:sldId id="281" r:id="rId31"/>
    <p:sldId id="296" r:id="rId32"/>
    <p:sldId id="307" r:id="rId33"/>
    <p:sldId id="283" r:id="rId34"/>
    <p:sldId id="284" r:id="rId35"/>
    <p:sldId id="297" r:id="rId36"/>
    <p:sldId id="286" r:id="rId37"/>
    <p:sldId id="298" r:id="rId38"/>
    <p:sldId id="299" r:id="rId39"/>
    <p:sldId id="300" r:id="rId40"/>
    <p:sldId id="287" r:id="rId41"/>
    <p:sldId id="285" r:id="rId42"/>
    <p:sldId id="288" r:id="rId43"/>
    <p:sldId id="303" r:id="rId44"/>
    <p:sldId id="289" r:id="rId45"/>
    <p:sldId id="290" r:id="rId46"/>
    <p:sldId id="304" r:id="rId47"/>
    <p:sldId id="291" r:id="rId48"/>
    <p:sldId id="305" r:id="rId49"/>
    <p:sldId id="292" r:id="rId50"/>
    <p:sldId id="306" r:id="rId51"/>
  </p:sldIdLst>
  <p:sldSz cx="12192000" cy="6858000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71E69-CBFC-4332-8A5C-592C0BE00A7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03D2D-B776-4E59-9D49-541F12726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6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58BD-853F-4CC7-8919-E7EF725147F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Mechanics I</a:t>
            </a:r>
            <a:br>
              <a:rPr lang="en-US" dirty="0" smtClean="0"/>
            </a:br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sz="5300" dirty="0" smtClean="0"/>
              <a:t>Introduction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Afif</a:t>
            </a:r>
            <a:r>
              <a:rPr lang="en-US" sz="2800" dirty="0" smtClean="0"/>
              <a:t> </a:t>
            </a:r>
            <a:r>
              <a:rPr lang="en-US" sz="2800" dirty="0" err="1" smtClean="0"/>
              <a:t>Akel</a:t>
            </a:r>
            <a:r>
              <a:rPr lang="en-US" sz="2800" dirty="0" smtClean="0"/>
              <a:t> Hasan</a:t>
            </a:r>
          </a:p>
          <a:p>
            <a:r>
              <a:rPr lang="en-US" sz="2800" dirty="0" smtClean="0"/>
              <a:t>Mechanical &amp; Mechatronics Engineering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10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04" y="655092"/>
            <a:ext cx="7141447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Secondary dimensions</a:t>
            </a:r>
            <a:endParaRPr lang="en-US" sz="4000" dirty="0"/>
          </a:p>
        </p:txBody>
      </p:sp>
      <p:pic>
        <p:nvPicPr>
          <p:cNvPr id="4" name="Content Placeholder 3" descr="whi29346_tb0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3" y="1815150"/>
            <a:ext cx="9353935" cy="420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of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436167"/>
              </p:ext>
            </p:extLst>
          </p:nvPr>
        </p:nvGraphicFramePr>
        <p:xfrm>
          <a:off x="838200" y="1586522"/>
          <a:ext cx="4484427" cy="4065270"/>
        </p:xfrm>
        <a:graphic>
          <a:graphicData uri="http://schemas.openxmlformats.org/drawingml/2006/table">
            <a:tbl>
              <a:tblPr/>
              <a:tblGrid>
                <a:gridCol w="149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tera</a:t>
                      </a:r>
                      <a:r>
                        <a:rPr lang="en-US" dirty="0"/>
                        <a:t>- (T-)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12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trillion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giga- (G-)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9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billion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mega- (M-)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6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million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kilo- (k-)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3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thousand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hecto- (h-)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2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hundred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deka- (da-)**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ten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deci- (d-)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-1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tenth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centi- (c-)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-2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hundredth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milli- (m-)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-3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thousandth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micro- (µ-)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-6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millionth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nano- (n-)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-9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billionth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3" descr="whi29346_tb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14" y="365125"/>
            <a:ext cx="430847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063"/>
          </a:xfrm>
        </p:spPr>
        <p:txBody>
          <a:bodyPr>
            <a:normAutofit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2" y="1500188"/>
            <a:ext cx="10515600" cy="2657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body weighs 1000 </a:t>
            </a:r>
            <a:r>
              <a:rPr lang="en-US" dirty="0" err="1"/>
              <a:t>lbf</a:t>
            </a:r>
            <a:r>
              <a:rPr lang="en-US" dirty="0"/>
              <a:t> when exposed to a standard earth gravity </a:t>
            </a:r>
            <a:r>
              <a:rPr lang="en-US" i="1" dirty="0"/>
              <a:t>g </a:t>
            </a:r>
            <a:r>
              <a:rPr lang="en-US" dirty="0"/>
              <a:t> 32.174 </a:t>
            </a:r>
            <a:r>
              <a:rPr lang="en-US" dirty="0" err="1"/>
              <a:t>ft</a:t>
            </a:r>
            <a:r>
              <a:rPr lang="en-US" dirty="0"/>
              <a:t>/s2. </a:t>
            </a:r>
            <a:endParaRPr lang="en-US" dirty="0" smtClean="0"/>
          </a:p>
          <a:p>
            <a:pPr marL="971550" lvl="1" indent="-514350">
              <a:buAutoNum type="alphaLcParenBoth"/>
            </a:pPr>
            <a:r>
              <a:rPr lang="en-US" dirty="0" smtClean="0"/>
              <a:t>What is its </a:t>
            </a:r>
            <a:r>
              <a:rPr lang="en-US" dirty="0"/>
              <a:t>mass in kg? </a:t>
            </a:r>
            <a:endParaRPr lang="en-US" dirty="0" smtClean="0"/>
          </a:p>
          <a:p>
            <a:pPr marL="971550" lvl="1" indent="-514350">
              <a:buAutoNum type="alphaLcParenBoth"/>
            </a:pPr>
            <a:r>
              <a:rPr lang="en-US" dirty="0" smtClean="0"/>
              <a:t>(</a:t>
            </a:r>
            <a:r>
              <a:rPr lang="en-US" i="1" dirty="0"/>
              <a:t>b</a:t>
            </a:r>
            <a:r>
              <a:rPr lang="en-US" dirty="0"/>
              <a:t>) What will the weight of this body be in N if it is exposed to the moon’s </a:t>
            </a:r>
            <a:r>
              <a:rPr lang="en-US" dirty="0" smtClean="0"/>
              <a:t>standard acceleration </a:t>
            </a:r>
            <a:r>
              <a:rPr lang="en-US" i="1" dirty="0" err="1"/>
              <a:t>g</a:t>
            </a:r>
            <a:r>
              <a:rPr lang="en-US" dirty="0" err="1"/>
              <a:t>moon</a:t>
            </a:r>
            <a:r>
              <a:rPr lang="en-US" dirty="0"/>
              <a:t>  1.62 m/s2? </a:t>
            </a:r>
            <a:endParaRPr lang="en-US" dirty="0" smtClean="0"/>
          </a:p>
          <a:p>
            <a:pPr marL="971550" lvl="1" indent="-514350">
              <a:buAutoNum type="alphaLcParenBoth"/>
            </a:pPr>
            <a:r>
              <a:rPr lang="en-US" dirty="0" smtClean="0"/>
              <a:t>(</a:t>
            </a:r>
            <a:r>
              <a:rPr lang="en-US" i="1" dirty="0"/>
              <a:t>c</a:t>
            </a:r>
            <a:r>
              <a:rPr lang="en-US" dirty="0"/>
              <a:t>) How fast will the body accelerate if a net force of </a:t>
            </a:r>
            <a:r>
              <a:rPr lang="en-US" dirty="0" smtClean="0"/>
              <a:t>400 </a:t>
            </a:r>
            <a:r>
              <a:rPr lang="en-US" dirty="0" err="1" smtClean="0"/>
              <a:t>lbf</a:t>
            </a:r>
            <a:r>
              <a:rPr lang="en-US" dirty="0" smtClean="0"/>
              <a:t> </a:t>
            </a:r>
            <a:r>
              <a:rPr lang="en-US" dirty="0"/>
              <a:t>is applied to it on the moon or on the earth?</a:t>
            </a:r>
          </a:p>
        </p:txBody>
      </p:sp>
    </p:spTree>
    <p:extLst>
      <p:ext uri="{BB962C8B-B14F-4D97-AF65-F5344CB8AC3E}">
        <p14:creationId xmlns:p14="http://schemas.microsoft.com/office/powerpoint/2010/main" val="7185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17" y="242888"/>
            <a:ext cx="9541923" cy="6415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797" y="1177018"/>
            <a:ext cx="20478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39863"/>
            <a:ext cx="11106150" cy="133191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early viscosity unit in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cgs</a:t>
            </a:r>
            <a:r>
              <a:rPr lang="en-US" dirty="0"/>
              <a:t> system is the poise (abbreviated P), or g/(</a:t>
            </a:r>
            <a:r>
              <a:rPr lang="en-US" dirty="0" smtClean="0"/>
              <a:t>cm. s). The </a:t>
            </a:r>
            <a:r>
              <a:rPr lang="en-US" dirty="0"/>
              <a:t>viscosity of water (fresh or salt) at 293.16 K  20°C is </a:t>
            </a:r>
            <a:r>
              <a:rPr lang="en-US" dirty="0" smtClean="0"/>
              <a:t>approximately   </a:t>
            </a:r>
            <a:r>
              <a:rPr lang="en-US" dirty="0"/>
              <a:t>0.01 P. Express this value in (</a:t>
            </a:r>
            <a:r>
              <a:rPr lang="en-US" i="1" dirty="0"/>
              <a:t>a</a:t>
            </a:r>
            <a:r>
              <a:rPr lang="en-US" dirty="0"/>
              <a:t>) SI and (</a:t>
            </a:r>
            <a:r>
              <a:rPr lang="en-US" i="1" dirty="0"/>
              <a:t>b</a:t>
            </a:r>
            <a:r>
              <a:rPr lang="en-US" dirty="0"/>
              <a:t>) BG units.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238499"/>
            <a:ext cx="10440614" cy="31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r>
              <a:rPr lang="en-US" sz="4000" dirty="0"/>
              <a:t>Thermodynamic Properties of a fluid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004"/>
            <a:ext cx="10515600" cy="4984607"/>
          </a:xfrm>
        </p:spPr>
        <p:txBody>
          <a:bodyPr>
            <a:noAutofit/>
          </a:bodyPr>
          <a:lstStyle/>
          <a:p>
            <a:r>
              <a:rPr lang="en-US" sz="2400" dirty="0"/>
              <a:t>Most common properties 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Pressure                 P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   Density                 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   Temperature          </a:t>
            </a:r>
            <a:r>
              <a:rPr lang="en-US" sz="2400" dirty="0"/>
              <a:t>T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/>
              <a:t>Others  for work and energy calculations: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           </a:t>
            </a:r>
            <a:r>
              <a:rPr lang="en-US" sz="2400" dirty="0"/>
              <a:t>Internal energy               </a:t>
            </a:r>
            <a:r>
              <a:rPr lang="en-US" sz="2400" dirty="0" smtClean="0"/>
              <a:t>u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2400" dirty="0" smtClean="0"/>
              <a:t>Enthalpy                           </a:t>
            </a:r>
            <a:r>
              <a:rPr lang="en-US" sz="2400" dirty="0"/>
              <a:t>h = u +P/r </a:t>
            </a:r>
          </a:p>
          <a:p>
            <a:pPr marL="0" indent="0">
              <a:buNone/>
            </a:pPr>
            <a:r>
              <a:rPr lang="en-US" sz="2400" dirty="0"/>
              <a:t>            Specific heat                   </a:t>
            </a:r>
            <a:r>
              <a:rPr lang="en-US" sz="2400" dirty="0" smtClean="0"/>
              <a:t> </a:t>
            </a:r>
            <a:r>
              <a:rPr lang="en-US" sz="2400" dirty="0" err="1"/>
              <a:t>C</a:t>
            </a:r>
            <a:r>
              <a:rPr lang="en-US" sz="2400" baseline="-25000" dirty="0" err="1"/>
              <a:t>p</a:t>
            </a:r>
            <a:r>
              <a:rPr lang="en-US" sz="2400" baseline="-25000" dirty="0"/>
              <a:t>  </a:t>
            </a:r>
            <a:r>
              <a:rPr lang="en-US" sz="2400" dirty="0"/>
              <a:t>,  </a:t>
            </a:r>
            <a:r>
              <a:rPr lang="en-US" sz="2400" dirty="0" err="1"/>
              <a:t>C</a:t>
            </a:r>
            <a:r>
              <a:rPr lang="en-US" sz="2400" baseline="-25000" dirty="0" err="1"/>
              <a:t>v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Entropy                            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Viscosity</a:t>
            </a:r>
            <a:r>
              <a:rPr lang="en-US" sz="2400" dirty="0"/>
              <a:t>                           </a:t>
            </a:r>
            <a:r>
              <a:rPr lang="en-US" sz="2400" dirty="0" smtClean="0"/>
              <a:t>µ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Thermal conductivity       </a:t>
            </a:r>
            <a:r>
              <a:rPr lang="en-US" sz="2400" dirty="0" smtClean="0"/>
              <a:t>k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78470" y="4648033"/>
            <a:ext cx="4667535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Two properties such as ( P,T) are sufficient to fix the value of all other properties for pure substances.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9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&amp;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29551" cy="4351338"/>
          </a:xfrm>
        </p:spPr>
        <p:txBody>
          <a:bodyPr/>
          <a:lstStyle/>
          <a:p>
            <a:r>
              <a:rPr lang="en-US" dirty="0"/>
              <a:t>Pressure: pressure is the stress at a point in a static fluid, or force per unit normal area  P = </a:t>
            </a:r>
            <a:r>
              <a:rPr lang="en-US" dirty="0" err="1"/>
              <a:t>F</a:t>
            </a:r>
            <a:r>
              <a:rPr lang="en-US" baseline="-25000" dirty="0" err="1"/>
              <a:t>normal</a:t>
            </a:r>
            <a:r>
              <a:rPr lang="en-US" baseline="-25000" dirty="0"/>
              <a:t> </a:t>
            </a:r>
            <a:r>
              <a:rPr lang="en-US" dirty="0"/>
              <a:t> / </a:t>
            </a:r>
            <a:r>
              <a:rPr lang="en-US" dirty="0" err="1"/>
              <a:t>A</a:t>
            </a:r>
            <a:r>
              <a:rPr lang="en-US" baseline="-25000" dirty="0" err="1"/>
              <a:t>area</a:t>
            </a:r>
            <a:r>
              <a:rPr lang="en-US" dirty="0"/>
              <a:t> 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1 </a:t>
            </a:r>
            <a:r>
              <a:rPr lang="en-US" dirty="0"/>
              <a:t>atmosphere  = 101300 Pa = 101.30 </a:t>
            </a:r>
            <a:r>
              <a:rPr lang="en-US" dirty="0" err="1" smtClean="0"/>
              <a:t>kPa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Temperature : a measure of the internal energy level of a fluid,</a:t>
            </a:r>
          </a:p>
          <a:p>
            <a:r>
              <a:rPr lang="en-US" dirty="0" smtClean="0"/>
              <a:t>Centigrade ( Celsius) and absolute K </a:t>
            </a:r>
            <a:r>
              <a:rPr lang="en-US" dirty="0"/>
              <a:t>= C +273.16  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Degree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size is the same </a:t>
            </a:r>
            <a:r>
              <a:rPr lang="en-US" dirty="0" smtClean="0"/>
              <a:t>for C and 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92" y="2654135"/>
            <a:ext cx="2805119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Density : mass per unit volume , symbol   (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= m/v     [ kg/m</a:t>
            </a:r>
            <a:r>
              <a:rPr lang="en-US" baseline="30000" dirty="0"/>
              <a:t>3</a:t>
            </a:r>
            <a:r>
              <a:rPr lang="en-US" dirty="0"/>
              <a:t> ]</a:t>
            </a:r>
          </a:p>
          <a:p>
            <a:r>
              <a:rPr lang="en-US" dirty="0" smtClean="0"/>
              <a:t>Density </a:t>
            </a:r>
            <a:r>
              <a:rPr lang="en-US" dirty="0"/>
              <a:t>is nearly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liquids</a:t>
            </a:r>
            <a:r>
              <a:rPr lang="en-US" dirty="0" smtClean="0"/>
              <a:t>, while </a:t>
            </a:r>
            <a:r>
              <a:rPr lang="en-US" dirty="0"/>
              <a:t>increasing proportional to pressure of gases .</a:t>
            </a:r>
          </a:p>
          <a:p>
            <a:r>
              <a:rPr lang="en-US" dirty="0" smtClean="0"/>
              <a:t>Liquids </a:t>
            </a:r>
            <a:r>
              <a:rPr lang="en-US" dirty="0"/>
              <a:t>are treated 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incompressible</a:t>
            </a:r>
            <a:r>
              <a:rPr lang="en-US" dirty="0"/>
              <a:t> fluid (density  doesn’t change with changing pressure ) .</a:t>
            </a:r>
          </a:p>
          <a:p>
            <a:r>
              <a:rPr lang="en-US" dirty="0"/>
              <a:t> </a:t>
            </a:r>
            <a:r>
              <a:rPr lang="en-US" dirty="0" err="1" smtClean="0"/>
              <a:t>e.g</a:t>
            </a:r>
            <a:r>
              <a:rPr lang="en-US" dirty="0" smtClean="0"/>
              <a:t> water density  1000kg/m</a:t>
            </a:r>
            <a:r>
              <a:rPr lang="en-US" baseline="30000" dirty="0" smtClean="0"/>
              <a:t>3</a:t>
            </a:r>
            <a:r>
              <a:rPr lang="en-US" dirty="0" smtClean="0"/>
              <a:t>, air density 1.2 kg/m</a:t>
            </a:r>
            <a:r>
              <a:rPr lang="en-US" baseline="30000" dirty="0" smtClean="0"/>
              <a:t>3</a:t>
            </a:r>
            <a:r>
              <a:rPr lang="en-US" dirty="0" smtClean="0"/>
              <a:t> at 300 K 1 atm.</a:t>
            </a:r>
          </a:p>
          <a:p>
            <a:r>
              <a:rPr lang="en-US" dirty="0" smtClean="0"/>
              <a:t>Mercury 13600 kg/m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Specific gravity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022"/>
            <a:ext cx="5780964" cy="35515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Specific gravity  SG :    a ratio of a fluid density to standard reference </a:t>
            </a:r>
            <a:r>
              <a:rPr lang="en-US" dirty="0" smtClean="0"/>
              <a:t>fluid.</a:t>
            </a:r>
          </a:p>
          <a:p>
            <a:r>
              <a:rPr lang="en-US" dirty="0" smtClean="0"/>
              <a:t> Reference fluids: water ( </a:t>
            </a:r>
            <a:r>
              <a:rPr lang="en-US" dirty="0"/>
              <a:t>for liquids ) and air for gases  .</a:t>
            </a:r>
          </a:p>
          <a:p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SG </a:t>
            </a:r>
            <a:r>
              <a:rPr lang="en-US" baseline="-25000" dirty="0"/>
              <a:t>gas </a:t>
            </a:r>
            <a:r>
              <a:rPr lang="en-US" dirty="0"/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gas </a:t>
            </a:r>
            <a:r>
              <a:rPr lang="en-US" dirty="0"/>
              <a:t> /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air </a:t>
            </a:r>
            <a:r>
              <a:rPr lang="en-US" dirty="0"/>
              <a:t> 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gas</a:t>
            </a:r>
            <a:r>
              <a:rPr lang="en-US" dirty="0"/>
              <a:t> / 1.205 kg/m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  SG </a:t>
            </a:r>
            <a:r>
              <a:rPr lang="en-US" baseline="-25000" dirty="0"/>
              <a:t>liquid </a:t>
            </a:r>
            <a:r>
              <a:rPr lang="en-US" dirty="0"/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liquid  </a:t>
            </a:r>
            <a:r>
              <a:rPr lang="en-US" dirty="0"/>
              <a:t>/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aseline="-25000" dirty="0" smtClean="0"/>
              <a:t> </a:t>
            </a:r>
            <a:r>
              <a:rPr lang="en-US" baseline="-25000" dirty="0"/>
              <a:t>water </a:t>
            </a:r>
            <a:r>
              <a:rPr lang="en-US" dirty="0"/>
              <a:t> 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liquid</a:t>
            </a:r>
            <a:r>
              <a:rPr lang="en-US" dirty="0"/>
              <a:t> / 998 kg/m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baseline="30000" dirty="0"/>
              <a:t> </a:t>
            </a:r>
            <a:r>
              <a:rPr lang="en-US" dirty="0" smtClean="0"/>
              <a:t> </a:t>
            </a:r>
            <a:r>
              <a:rPr lang="en-US" dirty="0" err="1"/>
              <a:t>e.g</a:t>
            </a:r>
            <a:r>
              <a:rPr lang="en-US" dirty="0"/>
              <a:t>  SG </a:t>
            </a:r>
            <a:r>
              <a:rPr lang="en-US" baseline="-25000" dirty="0"/>
              <a:t>Hg </a:t>
            </a:r>
            <a:r>
              <a:rPr lang="en-US" dirty="0"/>
              <a:t> = 13580</a:t>
            </a:r>
            <a:r>
              <a:rPr lang="en-US" baseline="-25000" dirty="0"/>
              <a:t> </a:t>
            </a:r>
            <a:r>
              <a:rPr lang="en-US" dirty="0"/>
              <a:t> / 998</a:t>
            </a:r>
            <a:r>
              <a:rPr lang="en-US" baseline="-25000" dirty="0"/>
              <a:t> </a:t>
            </a:r>
            <a:r>
              <a:rPr lang="en-US" dirty="0"/>
              <a:t>  =  13.6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99" y="887637"/>
            <a:ext cx="2529385" cy="412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32" y="1072261"/>
            <a:ext cx="36576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5306"/>
          </a:xfrm>
        </p:spPr>
        <p:txBody>
          <a:bodyPr/>
          <a:lstStyle/>
          <a:p>
            <a:r>
              <a:rPr lang="en-US" dirty="0" smtClean="0"/>
              <a:t>Fluids</a:t>
            </a:r>
          </a:p>
          <a:p>
            <a:r>
              <a:rPr lang="en-US" dirty="0" smtClean="0"/>
              <a:t>Units &amp; dimensions</a:t>
            </a:r>
          </a:p>
          <a:p>
            <a:r>
              <a:rPr lang="en-US" dirty="0" smtClean="0"/>
              <a:t>Properties o fluids</a:t>
            </a:r>
          </a:p>
          <a:p>
            <a:r>
              <a:rPr lang="en-US" dirty="0" smtClean="0"/>
              <a:t>Viscosity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Specific weight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72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Specific </a:t>
            </a:r>
            <a:r>
              <a:rPr lang="en-US" dirty="0" smtClean="0"/>
              <a:t>weight: denoted </a:t>
            </a:r>
            <a:r>
              <a:rPr lang="en-US" dirty="0"/>
              <a:t>by “ </a:t>
            </a:r>
            <a:r>
              <a:rPr lang="en-US" dirty="0" smtClean="0"/>
              <a:t>ɣ </a:t>
            </a:r>
            <a:r>
              <a:rPr lang="en-US" dirty="0"/>
              <a:t>“  is the </a:t>
            </a:r>
            <a:r>
              <a:rPr lang="en-US" dirty="0">
                <a:solidFill>
                  <a:srgbClr val="0070C0"/>
                </a:solidFill>
              </a:rPr>
              <a:t>weight per unit volume </a:t>
            </a:r>
            <a:r>
              <a:rPr lang="en-US" dirty="0"/>
              <a:t>ɣ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g</a:t>
            </a:r>
          </a:p>
          <a:p>
            <a:r>
              <a:rPr lang="en-US" dirty="0" smtClean="0"/>
              <a:t>since </a:t>
            </a:r>
            <a:r>
              <a:rPr lang="en-US" dirty="0"/>
              <a:t>ɣ = mg /V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en-US" dirty="0" smtClean="0"/>
              <a:t>g 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dirty="0" smtClean="0"/>
              <a:t>Hence </a:t>
            </a:r>
            <a:r>
              <a:rPr lang="en-US" dirty="0"/>
              <a:t>units  of  [ɣ ] are    </a:t>
            </a:r>
            <a:r>
              <a:rPr lang="en-US" dirty="0">
                <a:solidFill>
                  <a:srgbClr val="0070C0"/>
                </a:solidFill>
              </a:rPr>
              <a:t>N / m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 or   </a:t>
            </a:r>
            <a:r>
              <a:rPr lang="en-US" dirty="0" err="1">
                <a:solidFill>
                  <a:srgbClr val="0070C0"/>
                </a:solidFill>
              </a:rPr>
              <a:t>lbf</a:t>
            </a:r>
            <a:r>
              <a:rPr lang="en-US" dirty="0">
                <a:solidFill>
                  <a:srgbClr val="0070C0"/>
                </a:solidFill>
              </a:rPr>
              <a:t>/ f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 .</a:t>
            </a:r>
          </a:p>
          <a:p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 err="1"/>
              <a:t>e.g</a:t>
            </a:r>
            <a:r>
              <a:rPr lang="en-US" dirty="0"/>
              <a:t> ɣ </a:t>
            </a:r>
            <a:r>
              <a:rPr lang="en-US" baseline="-25000" dirty="0" smtClean="0"/>
              <a:t>air  </a:t>
            </a:r>
            <a:r>
              <a:rPr lang="en-US" dirty="0" smtClean="0"/>
              <a:t> </a:t>
            </a:r>
            <a:r>
              <a:rPr lang="en-US" dirty="0"/>
              <a:t>= 1.205*9.8  =  11.8 N/m</a:t>
            </a:r>
            <a:r>
              <a:rPr lang="en-US" baseline="30000" dirty="0"/>
              <a:t>3</a:t>
            </a:r>
            <a:r>
              <a:rPr lang="en-US" dirty="0"/>
              <a:t>  = 0.0752 </a:t>
            </a:r>
            <a:r>
              <a:rPr lang="en-US" dirty="0" err="1"/>
              <a:t>lbf</a:t>
            </a:r>
            <a:r>
              <a:rPr lang="en-US" dirty="0"/>
              <a:t>/ft</a:t>
            </a:r>
            <a:r>
              <a:rPr lang="en-US" baseline="30000" dirty="0"/>
              <a:t>3</a:t>
            </a: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at 20 C ɣ </a:t>
            </a:r>
            <a:r>
              <a:rPr lang="en-US" sz="2800" baseline="-25000" dirty="0" smtClean="0"/>
              <a:t>water  </a:t>
            </a:r>
            <a:r>
              <a:rPr lang="en-US" sz="2800" dirty="0" smtClean="0"/>
              <a:t> </a:t>
            </a:r>
            <a:r>
              <a:rPr lang="en-US" sz="2800" dirty="0"/>
              <a:t>= 9.807 *998  =  9790 N/m</a:t>
            </a:r>
            <a:r>
              <a:rPr lang="en-US" sz="2800" baseline="30000" dirty="0"/>
              <a:t>3</a:t>
            </a:r>
            <a:r>
              <a:rPr lang="en-US" sz="2800" dirty="0"/>
              <a:t>  =   62.4 </a:t>
            </a:r>
            <a:r>
              <a:rPr lang="en-US" sz="2800" dirty="0" err="1"/>
              <a:t>lbf</a:t>
            </a:r>
            <a:r>
              <a:rPr lang="en-US" sz="2800" dirty="0"/>
              <a:t>/ft</a:t>
            </a:r>
            <a:r>
              <a:rPr lang="en-US" sz="2800" baseline="30000" dirty="0"/>
              <a:t>3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To </a:t>
            </a:r>
            <a:r>
              <a:rPr lang="en-US" dirty="0" smtClean="0"/>
              <a:t>remember: </a:t>
            </a:r>
            <a:r>
              <a:rPr lang="en-US" dirty="0"/>
              <a:t>ɣ </a:t>
            </a:r>
            <a:r>
              <a:rPr lang="en-US" baseline="-25000" dirty="0" smtClean="0"/>
              <a:t>air</a:t>
            </a:r>
            <a:r>
              <a:rPr lang="en-US" baseline="30000" dirty="0" smtClean="0"/>
              <a:t> </a:t>
            </a:r>
            <a:r>
              <a:rPr lang="en-US" dirty="0" smtClean="0"/>
              <a:t>  </a:t>
            </a:r>
            <a:r>
              <a:rPr lang="en-US" dirty="0"/>
              <a:t>= 10 N/ 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,  	</a:t>
            </a:r>
            <a:r>
              <a:rPr lang="en-US" dirty="0"/>
              <a:t> ɣ </a:t>
            </a:r>
            <a:r>
              <a:rPr lang="en-US" baseline="-25000" dirty="0" smtClean="0"/>
              <a:t>water</a:t>
            </a:r>
            <a:r>
              <a:rPr lang="en-US" dirty="0" smtClean="0"/>
              <a:t> </a:t>
            </a:r>
            <a:r>
              <a:rPr lang="en-US" dirty="0"/>
              <a:t>= 10kN/m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>
            <a:normAutofit/>
          </a:bodyPr>
          <a:lstStyle/>
          <a:p>
            <a:r>
              <a:rPr lang="en-US" sz="4000" dirty="0"/>
              <a:t>Potential and Kinetic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Energy stored in a system by molecular, activity and molecular  bonding forces is denoted as internal energy .</a:t>
            </a:r>
          </a:p>
          <a:p>
            <a:pPr lvl="0"/>
            <a:r>
              <a:rPr lang="en-US" dirty="0"/>
              <a:t> Potential energy equals the work required to move up the system  mass ‘m’ from one elevation to another one against the gravity field . </a:t>
            </a:r>
            <a:r>
              <a:rPr lang="en-US" dirty="0">
                <a:solidFill>
                  <a:srgbClr val="0070C0"/>
                </a:solidFill>
              </a:rPr>
              <a:t>PE = mg ∆z </a:t>
            </a:r>
          </a:p>
          <a:p>
            <a:r>
              <a:rPr lang="en-US" dirty="0"/>
              <a:t> </a:t>
            </a:r>
            <a:r>
              <a:rPr lang="en-US" dirty="0" smtClean="0"/>
              <a:t>Kinetic </a:t>
            </a:r>
            <a:r>
              <a:rPr lang="en-US" dirty="0"/>
              <a:t>energy equals the work required to change the speed of the ‘m’ from zero to velocity  V , its value is    </a:t>
            </a:r>
            <a:r>
              <a:rPr lang="en-US" dirty="0">
                <a:solidFill>
                  <a:srgbClr val="0070C0"/>
                </a:solidFill>
              </a:rPr>
              <a:t>½mV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    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total storage energy per unit mass in fluid mechanics is given as </a:t>
            </a:r>
            <a:r>
              <a:rPr lang="en-US" dirty="0" smtClean="0"/>
              <a:t>	 </a:t>
            </a:r>
            <a:r>
              <a:rPr lang="en-US" dirty="0"/>
              <a:t>e = u + </a:t>
            </a:r>
            <a:r>
              <a:rPr lang="en-US" dirty="0" smtClean="0"/>
              <a:t>½V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gz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>
            <a:normAutofit/>
          </a:bodyPr>
          <a:lstStyle/>
          <a:p>
            <a:r>
              <a:rPr lang="en-US" sz="4000" dirty="0"/>
              <a:t>State relation  of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337482"/>
            <a:ext cx="10515600" cy="47798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Pure </a:t>
            </a:r>
            <a:r>
              <a:rPr lang="en-US" dirty="0"/>
              <a:t>substance for a single – phase pure substance </a:t>
            </a:r>
            <a:r>
              <a:rPr lang="en-US" dirty="0" err="1"/>
              <a:t>e.g</a:t>
            </a:r>
            <a:r>
              <a:rPr lang="en-US" dirty="0"/>
              <a:t>  water in liquid phase . Air can be consider to be a pure substance, two properties fixes state and value of other properties  V = f( T,P ).</a:t>
            </a:r>
          </a:p>
          <a:p>
            <a:pPr lvl="0"/>
            <a:r>
              <a:rPr lang="en-US" dirty="0"/>
              <a:t>Gases at high temperature and low pressure are treated as </a:t>
            </a:r>
            <a:r>
              <a:rPr lang="en-US" dirty="0">
                <a:solidFill>
                  <a:srgbClr val="0070C0"/>
                </a:solidFill>
              </a:rPr>
              <a:t>perfect and ideal </a:t>
            </a:r>
            <a:r>
              <a:rPr lang="en-US" dirty="0"/>
              <a:t>gases intermolecular forces are negligible.</a:t>
            </a:r>
          </a:p>
          <a:p>
            <a:r>
              <a:rPr lang="en-US" dirty="0"/>
              <a:t>Ideal gas     </a:t>
            </a:r>
            <a:r>
              <a:rPr lang="en-US" dirty="0" smtClean="0"/>
              <a:t>PV </a:t>
            </a:r>
            <a:r>
              <a:rPr lang="en-US" dirty="0"/>
              <a:t>= </a:t>
            </a:r>
            <a:r>
              <a:rPr lang="en-US" dirty="0" err="1"/>
              <a:t>mRT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P </a:t>
            </a:r>
            <a:r>
              <a:rPr lang="en-US" dirty="0"/>
              <a:t>= (m/V ) RT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RT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smtClean="0"/>
              <a:t>PV </a:t>
            </a:r>
            <a:r>
              <a:rPr lang="en-US" dirty="0"/>
              <a:t>= n R</a:t>
            </a:r>
            <a:r>
              <a:rPr lang="en-US" baseline="30000" dirty="0"/>
              <a:t>` </a:t>
            </a:r>
            <a:r>
              <a:rPr lang="en-US" dirty="0"/>
              <a:t>T    </a:t>
            </a:r>
          </a:p>
          <a:p>
            <a:pPr marL="0" indent="0">
              <a:buNone/>
            </a:pPr>
            <a:r>
              <a:rPr lang="en-US" dirty="0" smtClean="0"/>
              <a:t>           R</a:t>
            </a:r>
            <a:r>
              <a:rPr lang="en-US" baseline="30000" dirty="0"/>
              <a:t>`</a:t>
            </a:r>
            <a:r>
              <a:rPr lang="en-US" dirty="0"/>
              <a:t> = universal gas constant = 8314 m</a:t>
            </a:r>
            <a:r>
              <a:rPr lang="en-US" baseline="30000" dirty="0"/>
              <a:t>2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/>
              <a:t>.K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/>
              <a:t>R = R</a:t>
            </a:r>
            <a:r>
              <a:rPr lang="en-US" baseline="30000" dirty="0"/>
              <a:t>`</a:t>
            </a:r>
            <a:r>
              <a:rPr lang="en-US" dirty="0"/>
              <a:t> /( </a:t>
            </a:r>
            <a:r>
              <a:rPr lang="en-US" dirty="0" err="1"/>
              <a:t>M.wt</a:t>
            </a:r>
            <a:r>
              <a:rPr lang="en-US" dirty="0"/>
              <a:t>)           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 for air  </a:t>
            </a:r>
            <a:r>
              <a:rPr lang="en-US" dirty="0" err="1"/>
              <a:t>Mwt</a:t>
            </a:r>
            <a:r>
              <a:rPr lang="en-US" dirty="0"/>
              <a:t> = 28.97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 </a:t>
            </a:r>
            <a:r>
              <a:rPr lang="en-US" dirty="0" err="1" smtClean="0"/>
              <a:t>e.g</a:t>
            </a:r>
            <a:r>
              <a:rPr lang="en-US" dirty="0" smtClean="0"/>
              <a:t>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air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= 287 m</a:t>
            </a:r>
            <a:r>
              <a:rPr lang="en-US" baseline="30000" dirty="0"/>
              <a:t>2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/>
              <a:t> .K</a:t>
            </a:r>
          </a:p>
          <a:p>
            <a:r>
              <a:rPr lang="en-US" dirty="0"/>
              <a:t>  standard air density @ 25 C  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= 101300Pa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aseline="-25000" dirty="0" smtClean="0"/>
              <a:t>air </a:t>
            </a:r>
            <a:r>
              <a:rPr lang="en-US" dirty="0" smtClean="0"/>
              <a:t> </a:t>
            </a:r>
            <a:r>
              <a:rPr lang="en-US" dirty="0"/>
              <a:t>= P/(RT) = 10300 [N/m</a:t>
            </a:r>
            <a:r>
              <a:rPr lang="en-US" baseline="30000" dirty="0"/>
              <a:t>2</a:t>
            </a:r>
            <a:r>
              <a:rPr lang="en-US" dirty="0"/>
              <a:t> ]/  (287[m</a:t>
            </a:r>
            <a:r>
              <a:rPr lang="en-US" baseline="30000" dirty="0"/>
              <a:t>2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/>
              <a:t>.K] * 298[k]) </a:t>
            </a:r>
            <a:r>
              <a:rPr lang="en-US" dirty="0" smtClean="0"/>
              <a:t>=  </a:t>
            </a:r>
            <a:r>
              <a:rPr lang="en-US" dirty="0"/>
              <a:t>1.205 kg/m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/>
          </a:bodyPr>
          <a:lstStyle/>
          <a:p>
            <a:r>
              <a:rPr lang="en-US" sz="4000" dirty="0"/>
              <a:t>Specific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4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for gases </a:t>
            </a:r>
          </a:p>
          <a:p>
            <a:pPr marL="0" indent="0">
              <a:buNone/>
            </a:pPr>
            <a:r>
              <a:rPr lang="en-US" dirty="0"/>
              <a:t>        Specific heat at </a:t>
            </a:r>
            <a:r>
              <a:rPr lang="en-US" dirty="0">
                <a:solidFill>
                  <a:srgbClr val="0070C0"/>
                </a:solidFill>
              </a:rPr>
              <a:t>constant volume     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 = ( du/</a:t>
            </a:r>
            <a:r>
              <a:rPr lang="en-US" dirty="0" err="1"/>
              <a:t>dt</a:t>
            </a:r>
            <a:r>
              <a:rPr lang="en-US" dirty="0"/>
              <a:t> )</a:t>
            </a:r>
            <a:r>
              <a:rPr lang="en-US" baseline="-25000" dirty="0"/>
              <a:t>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Specific heat at </a:t>
            </a:r>
            <a:r>
              <a:rPr lang="en-US" dirty="0">
                <a:solidFill>
                  <a:srgbClr val="0070C0"/>
                </a:solidFill>
              </a:rPr>
              <a:t>constant pressure    </a:t>
            </a:r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= ( dh/</a:t>
            </a:r>
            <a:r>
              <a:rPr lang="en-US" dirty="0" err="1"/>
              <a:t>dt</a:t>
            </a:r>
            <a:r>
              <a:rPr lang="en-US" dirty="0"/>
              <a:t> )</a:t>
            </a:r>
            <a:r>
              <a:rPr lang="en-US" baseline="-25000" dirty="0"/>
              <a:t>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Specific heat ratio   K = (</a:t>
            </a:r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/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 )  </a:t>
            </a:r>
            <a:r>
              <a:rPr lang="en-US" u="sng" dirty="0"/>
              <a:t>&gt;</a:t>
            </a:r>
            <a:r>
              <a:rPr lang="en-US" dirty="0"/>
              <a:t> 1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For air k=1.4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For </a:t>
            </a:r>
            <a:r>
              <a:rPr lang="en-US" dirty="0"/>
              <a:t>ideal gases internal energy and enthalpy are only function of </a:t>
            </a:r>
            <a:r>
              <a:rPr lang="en-US" dirty="0" smtClean="0"/>
              <a:t>temperature.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 </a:t>
            </a:r>
            <a:r>
              <a:rPr lang="en-US" dirty="0"/>
              <a:t>= f(t)  , h = f(t)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/>
              <a:t>dh 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po</a:t>
            </a:r>
            <a:r>
              <a:rPr lang="en-US" dirty="0" smtClean="0"/>
              <a:t> </a:t>
            </a:r>
            <a:r>
              <a:rPr lang="en-US" dirty="0" err="1"/>
              <a:t>dT</a:t>
            </a:r>
            <a:r>
              <a:rPr lang="en-US" dirty="0"/>
              <a:t>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</a:t>
            </a:r>
            <a:r>
              <a:rPr lang="en-US" i="1" dirty="0"/>
              <a:t>∆h = ∫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po</a:t>
            </a:r>
            <a:r>
              <a:rPr lang="en-US" i="1" dirty="0" smtClean="0"/>
              <a:t> </a:t>
            </a:r>
            <a:r>
              <a:rPr lang="en-US" i="1" dirty="0" err="1"/>
              <a:t>dT</a:t>
            </a:r>
            <a:r>
              <a:rPr lang="en-US" i="1" dirty="0"/>
              <a:t>  </a:t>
            </a:r>
          </a:p>
          <a:p>
            <a:pPr marL="0" indent="0">
              <a:buNone/>
            </a:pPr>
            <a:r>
              <a:rPr lang="en-US" i="1" dirty="0" smtClean="0"/>
              <a:t>	du </a:t>
            </a:r>
            <a:r>
              <a:rPr lang="en-US" i="1" dirty="0"/>
              <a:t>=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vo</a:t>
            </a:r>
            <a:r>
              <a:rPr lang="en-US" i="1" dirty="0" smtClean="0"/>
              <a:t> </a:t>
            </a:r>
            <a:r>
              <a:rPr lang="en-US" i="1" dirty="0" err="1"/>
              <a:t>dT</a:t>
            </a:r>
            <a:r>
              <a:rPr lang="en-US" i="1" dirty="0"/>
              <a:t>   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 ∆u = ∫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vo</a:t>
            </a:r>
            <a:r>
              <a:rPr lang="en-US" i="1" dirty="0" smtClean="0"/>
              <a:t> </a:t>
            </a:r>
            <a:r>
              <a:rPr lang="en-US" i="1" dirty="0" err="1"/>
              <a:t>dT</a:t>
            </a:r>
            <a:endParaRPr lang="en-US" i="1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479"/>
            <a:ext cx="10515600" cy="904116"/>
          </a:xfrm>
        </p:spPr>
        <p:txBody>
          <a:bodyPr>
            <a:normAutofit/>
          </a:bodyPr>
          <a:lstStyle/>
          <a:p>
            <a:r>
              <a:rPr lang="en-US" sz="4000" dirty="0"/>
              <a:t>Bulk modulus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966"/>
            <a:ext cx="10515600" cy="4351338"/>
          </a:xfrm>
        </p:spPr>
        <p:txBody>
          <a:bodyPr/>
          <a:lstStyle/>
          <a:p>
            <a:r>
              <a:rPr lang="en-US" dirty="0"/>
              <a:t>A measure of compressibility of fluids   is the coefficient of the Compressibility   </a:t>
            </a:r>
            <a:r>
              <a:rPr lang="en-US" i="1" dirty="0" smtClean="0"/>
              <a:t>ß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i="1" dirty="0" smtClean="0"/>
              <a:t>ß </a:t>
            </a:r>
            <a:r>
              <a:rPr lang="en-US" i="1" dirty="0"/>
              <a:t>= - </a:t>
            </a:r>
            <a:r>
              <a:rPr lang="en-US" dirty="0"/>
              <a:t>(1/v )( dv/</a:t>
            </a:r>
            <a:r>
              <a:rPr lang="en-US" dirty="0" err="1"/>
              <a:t>dp</a:t>
            </a:r>
            <a:r>
              <a:rPr lang="en-US" dirty="0"/>
              <a:t>)</a:t>
            </a:r>
            <a:r>
              <a:rPr lang="en-US" baseline="-25000" dirty="0"/>
              <a:t>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	Bulk </a:t>
            </a:r>
            <a:r>
              <a:rPr lang="en-US" dirty="0"/>
              <a:t>modulus </a:t>
            </a:r>
            <a:r>
              <a:rPr lang="el-GR" dirty="0" smtClean="0"/>
              <a:t>κ</a:t>
            </a:r>
            <a:r>
              <a:rPr lang="en-US" dirty="0" smtClean="0"/>
              <a:t> </a:t>
            </a:r>
            <a:r>
              <a:rPr lang="en-US" dirty="0"/>
              <a:t>=  1/ </a:t>
            </a:r>
            <a:r>
              <a:rPr lang="en-US" i="1" dirty="0" smtClean="0"/>
              <a:t>ß </a:t>
            </a:r>
            <a:r>
              <a:rPr lang="en-US" i="1" dirty="0"/>
              <a:t>= - </a:t>
            </a:r>
            <a:r>
              <a:rPr lang="en-US" dirty="0"/>
              <a:t>v ( </a:t>
            </a:r>
            <a:r>
              <a:rPr lang="en-US" dirty="0" err="1"/>
              <a:t>dp</a:t>
            </a:r>
            <a:r>
              <a:rPr lang="en-US" dirty="0"/>
              <a:t>/dv)</a:t>
            </a:r>
            <a:r>
              <a:rPr lang="en-US" baseline="-25000" dirty="0"/>
              <a:t>T</a:t>
            </a:r>
            <a:endParaRPr lang="en-US" dirty="0"/>
          </a:p>
          <a:p>
            <a:r>
              <a:rPr lang="en-US" dirty="0" smtClean="0"/>
              <a:t>For ideal gas: show </a:t>
            </a:r>
            <a:r>
              <a:rPr lang="en-US" dirty="0" smtClean="0">
                <a:solidFill>
                  <a:srgbClr val="0070C0"/>
                </a:solidFill>
              </a:rPr>
              <a:t>that </a:t>
            </a:r>
            <a:r>
              <a:rPr lang="en-US" i="1" dirty="0" smtClean="0">
                <a:solidFill>
                  <a:srgbClr val="0070C0"/>
                </a:solidFill>
              </a:rPr>
              <a:t>ß</a:t>
            </a:r>
            <a:r>
              <a:rPr lang="en-US" dirty="0" smtClean="0">
                <a:solidFill>
                  <a:srgbClr val="0070C0"/>
                </a:solidFill>
              </a:rPr>
              <a:t> =1/P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/>
          </a:bodyPr>
          <a:lstStyle/>
          <a:p>
            <a:r>
              <a:rPr lang="en-US" sz="4000" dirty="0"/>
              <a:t>Vapor </a:t>
            </a:r>
            <a:r>
              <a:rPr lang="en-US" sz="4000" dirty="0" smtClean="0"/>
              <a:t>pressure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23834"/>
            <a:ext cx="10515600" cy="2433543"/>
          </a:xfrm>
        </p:spPr>
        <p:txBody>
          <a:bodyPr>
            <a:normAutofit/>
          </a:bodyPr>
          <a:lstStyle/>
          <a:p>
            <a:r>
              <a:rPr lang="en-US" dirty="0"/>
              <a:t>It is the pressure developed above the liquid when liquid in a closed container or pressure at which liquid boils .</a:t>
            </a:r>
          </a:p>
          <a:p>
            <a:r>
              <a:rPr lang="en-US" dirty="0"/>
              <a:t> </a:t>
            </a:r>
            <a:r>
              <a:rPr lang="en-US" dirty="0" smtClean="0"/>
              <a:t>Vapor </a:t>
            </a:r>
            <a:r>
              <a:rPr lang="en-US" dirty="0"/>
              <a:t>pressure is a function of temperature </a:t>
            </a:r>
            <a:r>
              <a:rPr lang="en-US" dirty="0" err="1"/>
              <a:t>e.g</a:t>
            </a:r>
            <a:r>
              <a:rPr lang="en-US" dirty="0"/>
              <a:t> for  water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100 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C 	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vapor</a:t>
            </a:r>
            <a:r>
              <a:rPr lang="en-US" baseline="-25000" dirty="0" smtClean="0"/>
              <a:t> </a:t>
            </a:r>
            <a:r>
              <a:rPr lang="en-US" dirty="0" smtClean="0"/>
              <a:t> =1 </a:t>
            </a:r>
            <a:r>
              <a:rPr lang="en-US" dirty="0" err="1"/>
              <a:t>atm</a:t>
            </a:r>
            <a:r>
              <a:rPr lang="en-US" dirty="0"/>
              <a:t> = 101.30kPa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at  50 </a:t>
            </a:r>
            <a:r>
              <a:rPr lang="en-US" baseline="30000" dirty="0"/>
              <a:t>o </a:t>
            </a:r>
            <a:r>
              <a:rPr lang="en-US" dirty="0" smtClean="0"/>
              <a:t>C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vapor</a:t>
            </a:r>
            <a:r>
              <a:rPr lang="en-US" baseline="-25000" dirty="0" smtClean="0"/>
              <a:t>    </a:t>
            </a:r>
            <a:r>
              <a:rPr lang="en-US" dirty="0" smtClean="0"/>
              <a:t>= 12.350 </a:t>
            </a:r>
            <a:r>
              <a:rPr lang="en-US" dirty="0" err="1" smtClean="0"/>
              <a:t>kPa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374" y="2781300"/>
            <a:ext cx="4823626" cy="407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2603" y="5390342"/>
            <a:ext cx="268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Vapor pressure of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11327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Cavitation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481"/>
            <a:ext cx="85789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Cavitation occurs when </a:t>
            </a:r>
            <a:r>
              <a:rPr lang="en-US" dirty="0">
                <a:solidFill>
                  <a:srgbClr val="0070C0"/>
                </a:solidFill>
              </a:rPr>
              <a:t>pressure is lower than vapor pressure </a:t>
            </a:r>
            <a:r>
              <a:rPr lang="en-US" dirty="0"/>
              <a:t>at given temp ,of    liquid ( liquid will flash into vapor ).</a:t>
            </a:r>
          </a:p>
          <a:p>
            <a:r>
              <a:rPr lang="en-US" dirty="0"/>
              <a:t> </a:t>
            </a:r>
            <a:r>
              <a:rPr lang="en-US" dirty="0" smtClean="0"/>
              <a:t>For </a:t>
            </a:r>
            <a:r>
              <a:rPr lang="en-US" dirty="0"/>
              <a:t>cavitation , dimensionless parameter called cavitation number  is </a:t>
            </a:r>
            <a:r>
              <a:rPr lang="en-US" dirty="0" smtClean="0"/>
              <a:t>used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C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(P</a:t>
            </a:r>
            <a:r>
              <a:rPr lang="en-US" baseline="-25000" dirty="0"/>
              <a:t>a </a:t>
            </a:r>
            <a:r>
              <a:rPr lang="en-US" dirty="0"/>
              <a:t> - </a:t>
            </a:r>
            <a:r>
              <a:rPr lang="en-US" dirty="0" err="1"/>
              <a:t>P­</a:t>
            </a:r>
            <a:r>
              <a:rPr lang="en-US" baseline="-25000" dirty="0" err="1"/>
              <a:t>v</a:t>
            </a:r>
            <a:r>
              <a:rPr lang="en-US" dirty="0"/>
              <a:t> )/ </a:t>
            </a:r>
            <a:r>
              <a:rPr lang="en-US" dirty="0" smtClean="0"/>
              <a:t>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Where </a:t>
            </a:r>
            <a:r>
              <a:rPr lang="en-US" dirty="0"/>
              <a:t>: P</a:t>
            </a:r>
            <a:r>
              <a:rPr lang="en-US" baseline="-25000" dirty="0"/>
              <a:t>a </a:t>
            </a:r>
            <a:r>
              <a:rPr lang="en-US" dirty="0"/>
              <a:t>= ambient pressure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P</a:t>
            </a:r>
            <a:r>
              <a:rPr lang="en-US" baseline="-25000" dirty="0" err="1"/>
              <a:t>v</a:t>
            </a:r>
            <a:r>
              <a:rPr lang="en-US" dirty="0"/>
              <a:t> = vapor pressure </a:t>
            </a:r>
          </a:p>
          <a:p>
            <a:pPr marL="0" indent="0">
              <a:buNone/>
            </a:pPr>
            <a:r>
              <a:rPr lang="en-US" dirty="0"/>
              <a:t>                V = flow velocity </a:t>
            </a:r>
          </a:p>
          <a:p>
            <a:r>
              <a:rPr lang="en-US" dirty="0"/>
              <a:t>Critical cavitation number : value of Ca below which cavitation </a:t>
            </a:r>
            <a:r>
              <a:rPr lang="en-US" dirty="0" smtClean="0"/>
              <a:t>( </a:t>
            </a:r>
            <a:r>
              <a:rPr lang="en-US" dirty="0"/>
              <a:t>bubbles formation </a:t>
            </a:r>
            <a:r>
              <a:rPr lang="en-US" dirty="0" smtClean="0"/>
              <a:t>) Take </a:t>
            </a:r>
            <a:r>
              <a:rPr lang="en-US" dirty="0"/>
              <a:t>place in a flow.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66" y="2204081"/>
            <a:ext cx="2213158" cy="1976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66" y="4332248"/>
            <a:ext cx="2263577" cy="20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law of viscosity </a:t>
            </a:r>
          </a:p>
        </p:txBody>
      </p:sp>
      <p:pic>
        <p:nvPicPr>
          <p:cNvPr id="2050" name="Picture 2" descr="Visco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190751"/>
            <a:ext cx="74771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37" y="1217406"/>
            <a:ext cx="2495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Newton law of viscosity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1" y="1458676"/>
            <a:ext cx="5548951" cy="4351338"/>
          </a:xfrm>
        </p:spPr>
        <p:txBody>
          <a:bodyPr/>
          <a:lstStyle/>
          <a:p>
            <a:pPr lvl="0"/>
            <a:r>
              <a:rPr lang="en-US" dirty="0"/>
              <a:t>Consider a flow induced between a fixed lower plate and an upper plate moving at velocity “V” as force  “F: is applied to the upper plate. Plate separation “h”, area of plate “A”.</a:t>
            </a:r>
          </a:p>
          <a:p>
            <a:pPr lvl="0"/>
            <a:r>
              <a:rPr lang="en-US" dirty="0"/>
              <a:t> It is found    </a:t>
            </a:r>
            <a:r>
              <a:rPr lang="en-US" dirty="0">
                <a:solidFill>
                  <a:srgbClr val="0070C0"/>
                </a:solidFill>
              </a:rPr>
              <a:t>F = (AV/h</a:t>
            </a:r>
            <a:r>
              <a:rPr lang="en-US" dirty="0"/>
              <a:t>)   or  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    (</a:t>
            </a:r>
            <a:r>
              <a:rPr lang="en-US" dirty="0"/>
              <a:t>F/A )= (V/h )   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/>
              <a:t>But (F/A ) = </a:t>
            </a:r>
            <a:r>
              <a:rPr lang="el-GR" dirty="0" smtClean="0">
                <a:solidFill>
                  <a:srgbClr val="0070C0"/>
                </a:solidFill>
              </a:rPr>
              <a:t>τ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= sheer stress 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3" descr="whi29346_0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44" y="1046957"/>
            <a:ext cx="5367911" cy="402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6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Newton's law of 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39021"/>
            <a:ext cx="6310745" cy="46980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 can be shown that (V/h) = (du / </a:t>
            </a:r>
            <a:r>
              <a:rPr lang="en-US" dirty="0" err="1" smtClean="0"/>
              <a:t>dy</a:t>
            </a:r>
            <a:r>
              <a:rPr lang="en-US" dirty="0" smtClean="0"/>
              <a:t>) </a:t>
            </a:r>
            <a:r>
              <a:rPr lang="en-US" dirty="0"/>
              <a:t>= (V-0) /( h-0) =   (∆u /∆y )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Where     </a:t>
            </a:r>
            <a:r>
              <a:rPr lang="en-US" dirty="0" smtClean="0"/>
              <a:t>   </a:t>
            </a:r>
            <a:r>
              <a:rPr lang="en-US" dirty="0"/>
              <a:t>u = v     at   y = h </a:t>
            </a:r>
          </a:p>
          <a:p>
            <a:pPr marL="0" indent="0">
              <a:buNone/>
            </a:pPr>
            <a:r>
              <a:rPr lang="en-US" dirty="0"/>
              <a:t>                            u = 0    at   y = </a:t>
            </a:r>
            <a:r>
              <a:rPr lang="en-US" dirty="0" smtClean="0"/>
              <a:t>0</a:t>
            </a:r>
          </a:p>
          <a:p>
            <a:r>
              <a:rPr lang="en-US" dirty="0" smtClean="0"/>
              <a:t>For linear profile  (V /h) = (∆u /∆y ) = (du /</a:t>
            </a:r>
            <a:r>
              <a:rPr lang="en-US" dirty="0" err="1" smtClean="0"/>
              <a:t>dy</a:t>
            </a:r>
            <a:r>
              <a:rPr lang="en-US" dirty="0" smtClean="0"/>
              <a:t> )</a:t>
            </a:r>
          </a:p>
          <a:p>
            <a:r>
              <a:rPr lang="en-US" dirty="0" smtClean="0"/>
              <a:t>Then </a:t>
            </a:r>
            <a:r>
              <a:rPr lang="el-GR" dirty="0" smtClean="0"/>
              <a:t>τ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du /</a:t>
            </a:r>
            <a:r>
              <a:rPr lang="en-US" dirty="0" err="1" smtClean="0"/>
              <a:t>dy</a:t>
            </a:r>
            <a:r>
              <a:rPr lang="en-US" dirty="0" smtClean="0"/>
              <a:t> )   known as </a:t>
            </a:r>
            <a:r>
              <a:rPr lang="en-US" dirty="0" smtClean="0">
                <a:solidFill>
                  <a:srgbClr val="0070C0"/>
                </a:solidFill>
              </a:rPr>
              <a:t>Newton's law of viscosity </a:t>
            </a:r>
            <a:r>
              <a:rPr lang="en-US" dirty="0" smtClean="0"/>
              <a:t>. </a:t>
            </a:r>
          </a:p>
          <a:p>
            <a:r>
              <a:rPr lang="en-US" dirty="0"/>
              <a:t>Note (du /</a:t>
            </a:r>
            <a:r>
              <a:rPr lang="en-US" dirty="0" err="1"/>
              <a:t>dy</a:t>
            </a:r>
            <a:r>
              <a:rPr lang="en-US" dirty="0"/>
              <a:t> ) is the rate at which one layer moves relative to the adjacent </a:t>
            </a:r>
            <a:r>
              <a:rPr lang="en-US" dirty="0" smtClean="0"/>
              <a:t>layer.</a:t>
            </a:r>
          </a:p>
          <a:p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n-US" dirty="0"/>
              <a:t>= viscosity </a:t>
            </a:r>
          </a:p>
          <a:p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n-US" dirty="0"/>
              <a:t>signifies the resistant of the fluid to the shear </a:t>
            </a:r>
            <a:r>
              <a:rPr lang="en-US" dirty="0" smtClean="0"/>
              <a:t>stress.</a:t>
            </a:r>
            <a:endParaRPr lang="en-US" dirty="0"/>
          </a:p>
        </p:txBody>
      </p:sp>
      <p:pic>
        <p:nvPicPr>
          <p:cNvPr id="5" name="Picture 3" descr="whi29346_0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85" y="679214"/>
            <a:ext cx="4841715" cy="36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411288"/>
            <a:ext cx="10515600" cy="4351338"/>
          </a:xfrm>
        </p:spPr>
        <p:txBody>
          <a:bodyPr/>
          <a:lstStyle/>
          <a:p>
            <a:r>
              <a:rPr lang="en-US" dirty="0" smtClean="0"/>
              <a:t>Matter </a:t>
            </a:r>
            <a:r>
              <a:rPr lang="en-US" dirty="0"/>
              <a:t>consist of two states </a:t>
            </a:r>
            <a:r>
              <a:rPr lang="en-US" dirty="0" smtClean="0"/>
              <a:t>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fluid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solid</a:t>
            </a:r>
            <a:r>
              <a:rPr lang="en-US" dirty="0"/>
              <a:t> . </a:t>
            </a:r>
            <a:endParaRPr lang="ar-SA" dirty="0" smtClean="0"/>
          </a:p>
          <a:p>
            <a:r>
              <a:rPr lang="en-US" dirty="0" smtClean="0"/>
              <a:t>A </a:t>
            </a:r>
            <a:r>
              <a:rPr lang="en-US" dirty="0"/>
              <a:t>solid can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resist sheer stress </a:t>
            </a:r>
            <a:r>
              <a:rPr lang="en-US" dirty="0"/>
              <a:t>by  a static deformation . The fluid move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deforms continuously </a:t>
            </a:r>
            <a:r>
              <a:rPr lang="en-US" dirty="0"/>
              <a:t>as long as sheer stress is </a:t>
            </a:r>
            <a:r>
              <a:rPr lang="en-US" dirty="0" smtClean="0"/>
              <a:t>applied.</a:t>
            </a:r>
          </a:p>
          <a:p>
            <a:r>
              <a:rPr lang="en-US" dirty="0"/>
              <a:t>A </a:t>
            </a:r>
            <a:r>
              <a:rPr lang="en-US" b="1" dirty="0"/>
              <a:t>fluid </a:t>
            </a:r>
            <a:r>
              <a:rPr lang="en-US" dirty="0"/>
              <a:t>continues to flow for </a:t>
            </a:r>
            <a:r>
              <a:rPr lang="en-US" dirty="0" smtClean="0"/>
              <a:t>as long </a:t>
            </a:r>
            <a:r>
              <a:rPr lang="en-US" dirty="0"/>
              <a:t>as the force is applied and will not recover its original form when the force is removed.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Shear force : force component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tangent to the surface </a:t>
            </a:r>
            <a:r>
              <a:rPr lang="en-US" dirty="0"/>
              <a:t>.</a:t>
            </a:r>
          </a:p>
          <a:p>
            <a:r>
              <a:rPr lang="en-US" dirty="0"/>
              <a:t>Shear stress is the sheer force per unit area  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= F/area 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4750419"/>
            <a:ext cx="4700587" cy="17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8201"/>
            <a:ext cx="7869072" cy="4351338"/>
          </a:xfrm>
        </p:spPr>
        <p:txBody>
          <a:bodyPr/>
          <a:lstStyle/>
          <a:p>
            <a:r>
              <a:rPr lang="en-US" dirty="0"/>
              <a:t>If  </a:t>
            </a:r>
            <a:r>
              <a:rPr lang="el-GR" dirty="0" smtClean="0"/>
              <a:t>τ</a:t>
            </a:r>
            <a:r>
              <a:rPr lang="en-US" dirty="0" smtClean="0"/>
              <a:t>  </a:t>
            </a:r>
            <a:r>
              <a:rPr lang="en-US" dirty="0"/>
              <a:t>vs ( du/</a:t>
            </a:r>
            <a:r>
              <a:rPr lang="en-US" dirty="0" err="1"/>
              <a:t>dy</a:t>
            </a:r>
            <a:r>
              <a:rPr lang="en-US" dirty="0"/>
              <a:t> ) is a straight line then the fluid is </a:t>
            </a:r>
            <a:r>
              <a:rPr lang="en-US" dirty="0">
                <a:solidFill>
                  <a:srgbClr val="0070C0"/>
                </a:solidFill>
              </a:rPr>
              <a:t>Newtonian</a:t>
            </a:r>
            <a:r>
              <a:rPr lang="en-US" dirty="0"/>
              <a:t> , and the slope is </a:t>
            </a:r>
            <a:r>
              <a:rPr lang="el-GR" dirty="0" smtClean="0"/>
              <a:t>μ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Non- Newtonian fluid such as long chain hydrocarbons the  </a:t>
            </a:r>
            <a:r>
              <a:rPr lang="el-GR" dirty="0" smtClean="0"/>
              <a:t>τ</a:t>
            </a:r>
            <a:r>
              <a:rPr lang="en-US" dirty="0" smtClean="0"/>
              <a:t>  vs ( du/</a:t>
            </a:r>
            <a:r>
              <a:rPr lang="en-US" dirty="0" err="1" smtClean="0"/>
              <a:t>dy</a:t>
            </a:r>
            <a:r>
              <a:rPr lang="en-US" dirty="0" smtClean="0"/>
              <a:t> ) is not linear.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226" y="1885517"/>
            <a:ext cx="2852382" cy="21157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6244" y="378353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linear velocity profile u(y) = a +by   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 B.C.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 [ y =0   u = 0 ,  y = h   u = v    ] 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          = ( v/h) y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150" y="4133616"/>
            <a:ext cx="2221276" cy="21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en-US" b="1" dirty="0"/>
              <a:t>EXAMPLE 1.8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2" y="1554163"/>
            <a:ext cx="10515600" cy="1346200"/>
          </a:xfrm>
        </p:spPr>
        <p:txBody>
          <a:bodyPr/>
          <a:lstStyle/>
          <a:p>
            <a:r>
              <a:rPr lang="en-US" dirty="0"/>
              <a:t>Suppose that the fluid being sheared in Fig. 1.6 is SAE 30 oil at 20°C. Compute the shear </a:t>
            </a:r>
            <a:r>
              <a:rPr lang="en-US" dirty="0" smtClean="0"/>
              <a:t>stress in </a:t>
            </a:r>
            <a:r>
              <a:rPr lang="en-US" dirty="0"/>
              <a:t>the oil if V </a:t>
            </a:r>
            <a:r>
              <a:rPr lang="en-US" dirty="0" smtClean="0"/>
              <a:t>= </a:t>
            </a:r>
            <a:r>
              <a:rPr lang="en-US" dirty="0"/>
              <a:t>3 m/s and h </a:t>
            </a:r>
            <a:r>
              <a:rPr lang="en-US" dirty="0" smtClean="0"/>
              <a:t>= </a:t>
            </a:r>
            <a:r>
              <a:rPr lang="en-US" dirty="0"/>
              <a:t>2 cm.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61" y="2459037"/>
            <a:ext cx="7231575" cy="106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68712"/>
            <a:ext cx="9007626" cy="27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6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7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Unit of viscosity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4" y="846161"/>
            <a:ext cx="10515600" cy="5889009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l-GR" sz="2400" dirty="0" smtClean="0"/>
              <a:t>τ</a:t>
            </a:r>
            <a:r>
              <a:rPr lang="en-US" sz="2400" dirty="0" smtClean="0"/>
              <a:t> </a:t>
            </a:r>
            <a:r>
              <a:rPr lang="en-US" sz="2400" dirty="0"/>
              <a:t>/ (du /</a:t>
            </a:r>
            <a:r>
              <a:rPr lang="en-US" sz="2400" dirty="0" err="1"/>
              <a:t>dy</a:t>
            </a:r>
            <a:r>
              <a:rPr lang="en-US" sz="2400" dirty="0"/>
              <a:t> )</a:t>
            </a:r>
          </a:p>
          <a:p>
            <a:r>
              <a:rPr lang="en-US" sz="2400" dirty="0"/>
              <a:t> </a:t>
            </a:r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n-US" sz="2400" dirty="0"/>
              <a:t>= (F/A)/(V /L ) = ( F/L</a:t>
            </a:r>
            <a:r>
              <a:rPr lang="en-US" sz="2400" baseline="30000" dirty="0"/>
              <a:t>2</a:t>
            </a:r>
            <a:r>
              <a:rPr lang="en-US" sz="2400" dirty="0"/>
              <a:t>) / {(L/T)/L}    but  F = m a = ML/T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[</a:t>
            </a:r>
            <a:r>
              <a:rPr lang="el-GR" sz="2400" dirty="0" smtClean="0"/>
              <a:t>μ</a:t>
            </a:r>
            <a:r>
              <a:rPr lang="en-US" sz="2400" dirty="0" smtClean="0"/>
              <a:t>  </a:t>
            </a:r>
            <a:r>
              <a:rPr lang="en-US" sz="2400" dirty="0"/>
              <a:t>] = { ML / T</a:t>
            </a:r>
            <a:r>
              <a:rPr lang="en-US" sz="2400" baseline="30000" dirty="0"/>
              <a:t>2</a:t>
            </a:r>
            <a:r>
              <a:rPr lang="en-US" sz="2400" dirty="0"/>
              <a:t>L</a:t>
            </a:r>
            <a:r>
              <a:rPr lang="en-US" sz="2400" baseline="30000" dirty="0"/>
              <a:t>2</a:t>
            </a:r>
            <a:r>
              <a:rPr lang="en-US" sz="2400" dirty="0"/>
              <a:t> }/(L/T)/L       = (M / T L)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or    [</a:t>
            </a:r>
            <a:r>
              <a:rPr lang="el-GR" sz="2400" dirty="0" smtClean="0"/>
              <a:t>μ</a:t>
            </a:r>
            <a:r>
              <a:rPr lang="en-US" sz="2400" dirty="0" smtClean="0"/>
              <a:t>  </a:t>
            </a:r>
            <a:r>
              <a:rPr lang="en-US" sz="2400" dirty="0"/>
              <a:t>] =  FT / L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[</a:t>
            </a:r>
            <a:r>
              <a:rPr lang="el-GR" sz="2400" dirty="0" smtClean="0"/>
              <a:t>μ</a:t>
            </a:r>
            <a:r>
              <a:rPr lang="en-US" sz="2400" dirty="0" smtClean="0"/>
              <a:t>  </a:t>
            </a:r>
            <a:r>
              <a:rPr lang="en-US" sz="2400" dirty="0"/>
              <a:t>] =  M / TL</a:t>
            </a:r>
          </a:p>
          <a:p>
            <a:r>
              <a:rPr lang="en-US" sz="2400" b="1" dirty="0"/>
              <a:t> </a:t>
            </a:r>
            <a:r>
              <a:rPr lang="en-US" sz="2400" dirty="0" smtClean="0"/>
              <a:t>SI </a:t>
            </a:r>
            <a:r>
              <a:rPr lang="en-US" sz="2400" dirty="0"/>
              <a:t>units            </a:t>
            </a:r>
            <a:r>
              <a:rPr lang="en-US" sz="2400" dirty="0" smtClean="0"/>
              <a:t>[</a:t>
            </a:r>
            <a:r>
              <a:rPr lang="el-GR" sz="2400" dirty="0" smtClean="0"/>
              <a:t>μ</a:t>
            </a:r>
            <a:r>
              <a:rPr lang="en-US" sz="2400" dirty="0" smtClean="0"/>
              <a:t>  </a:t>
            </a:r>
            <a:r>
              <a:rPr lang="en-US" sz="2400" dirty="0"/>
              <a:t>] =kg/</a:t>
            </a:r>
            <a:r>
              <a:rPr lang="en-US" sz="2400" dirty="0" err="1"/>
              <a:t>m.s</a:t>
            </a:r>
            <a:r>
              <a:rPr lang="en-US" sz="2400" dirty="0"/>
              <a:t>  or    N.s/m</a:t>
            </a:r>
            <a:r>
              <a:rPr lang="en-US" sz="2400" baseline="30000" dirty="0"/>
              <a:t>2</a:t>
            </a:r>
            <a:r>
              <a:rPr lang="en-US" sz="2400" dirty="0"/>
              <a:t>  </a:t>
            </a:r>
          </a:p>
          <a:p>
            <a:r>
              <a:rPr lang="en-US" sz="2400" dirty="0"/>
              <a:t>US or BG        </a:t>
            </a:r>
            <a:r>
              <a:rPr lang="en-US" sz="2400" dirty="0" smtClean="0"/>
              <a:t>[</a:t>
            </a:r>
            <a:r>
              <a:rPr lang="el-GR" sz="2400" dirty="0" smtClean="0"/>
              <a:t>μ</a:t>
            </a:r>
            <a:r>
              <a:rPr lang="en-US" sz="2400" dirty="0" smtClean="0"/>
              <a:t>  </a:t>
            </a:r>
            <a:r>
              <a:rPr lang="en-US" sz="2400" dirty="0"/>
              <a:t>] =slugs/</a:t>
            </a:r>
            <a:r>
              <a:rPr lang="en-US" sz="2400" dirty="0" err="1"/>
              <a:t>ft.s</a:t>
            </a:r>
            <a:r>
              <a:rPr lang="en-US" sz="2400" dirty="0"/>
              <a:t> 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Other </a:t>
            </a:r>
            <a:r>
              <a:rPr lang="en-US" sz="2400" dirty="0"/>
              <a:t>units         poise = dynes \cm</a:t>
            </a:r>
            <a:r>
              <a:rPr lang="en-US" sz="2400" baseline="30000" dirty="0"/>
              <a:t>2</a:t>
            </a:r>
            <a:r>
              <a:rPr lang="en-US" sz="2400" dirty="0"/>
              <a:t>        1N  = 10</a:t>
            </a:r>
            <a:r>
              <a:rPr lang="en-US" sz="2400" baseline="30000" dirty="0"/>
              <a:t>5</a:t>
            </a:r>
            <a:r>
              <a:rPr lang="en-US" sz="2400" dirty="0"/>
              <a:t> dyne </a:t>
            </a:r>
          </a:p>
          <a:p>
            <a:pPr marL="0" indent="0">
              <a:buNone/>
            </a:pPr>
            <a:r>
              <a:rPr lang="en-US" sz="2400" dirty="0"/>
              <a:t>                            1 N.s/m</a:t>
            </a:r>
            <a:r>
              <a:rPr lang="en-US" sz="2400" baseline="30000" dirty="0"/>
              <a:t>2</a:t>
            </a:r>
            <a:r>
              <a:rPr lang="en-US" sz="2400" dirty="0"/>
              <a:t> = kg/</a:t>
            </a:r>
            <a:r>
              <a:rPr lang="en-US" sz="2400" dirty="0" err="1"/>
              <a:t>m.s</a:t>
            </a:r>
            <a:r>
              <a:rPr lang="en-US" sz="2400" dirty="0"/>
              <a:t> = 10 poise</a:t>
            </a:r>
          </a:p>
          <a:p>
            <a:pPr marL="0" indent="0">
              <a:buNone/>
            </a:pPr>
            <a:r>
              <a:rPr lang="en-US" sz="2400" dirty="0"/>
              <a:t>                             centipoise  = 10</a:t>
            </a:r>
            <a:r>
              <a:rPr lang="en-US" sz="2400" baseline="30000" dirty="0"/>
              <a:t>-2</a:t>
            </a:r>
            <a:r>
              <a:rPr lang="en-US" sz="2400" dirty="0"/>
              <a:t> poise </a:t>
            </a:r>
          </a:p>
          <a:p>
            <a:pPr lvl="0"/>
            <a:r>
              <a:rPr lang="en-US" sz="2400" dirty="0"/>
              <a:t>see table 1.4 </a:t>
            </a:r>
            <a:r>
              <a:rPr lang="en-US" sz="2400" dirty="0" smtClean="0"/>
              <a:t>p.26 </a:t>
            </a:r>
            <a:r>
              <a:rPr lang="en-US" sz="2400" dirty="0"/>
              <a:t>for typical values of </a:t>
            </a:r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n-US" sz="2400" dirty="0"/>
              <a:t>more data in appendix A p.771</a:t>
            </a:r>
          </a:p>
          <a:p>
            <a:r>
              <a:rPr lang="en-US" sz="2400" dirty="0"/>
              <a:t> Kinematic viscosity   </a:t>
            </a:r>
            <a:r>
              <a:rPr lang="el-GR" sz="2400" dirty="0" smtClean="0"/>
              <a:t>ν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l-GR" sz="2400" dirty="0" smtClean="0"/>
              <a:t>μ</a:t>
            </a:r>
            <a:r>
              <a:rPr lang="en-US" sz="2400" dirty="0" smtClean="0"/>
              <a:t> /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  </a:t>
            </a:r>
            <a:r>
              <a:rPr lang="en-US" sz="2400" dirty="0">
                <a:sym typeface="Wingdings" panose="05000000000000000000" pitchFamily="2" charset="2"/>
              </a:rPr>
              <a:t></a:t>
            </a:r>
            <a:r>
              <a:rPr lang="en-US" sz="2400" dirty="0"/>
              <a:t>     </a:t>
            </a:r>
            <a:r>
              <a:rPr lang="en-US" sz="2400" dirty="0" smtClean="0"/>
              <a:t>[</a:t>
            </a:r>
            <a:r>
              <a:rPr lang="el-GR" sz="2400" dirty="0" smtClean="0"/>
              <a:t>υ</a:t>
            </a:r>
            <a:r>
              <a:rPr lang="en-US" sz="2400" dirty="0" smtClean="0"/>
              <a:t>] </a:t>
            </a:r>
            <a:r>
              <a:rPr lang="en-US" sz="2400" dirty="0"/>
              <a:t>= L</a:t>
            </a:r>
            <a:r>
              <a:rPr lang="en-US" sz="2400" baseline="30000" dirty="0"/>
              <a:t>2</a:t>
            </a:r>
            <a:r>
              <a:rPr lang="en-US" sz="2400" dirty="0"/>
              <a:t> /t       ( fig .A.2 p.770) .</a:t>
            </a:r>
          </a:p>
          <a:p>
            <a:pPr marL="0" indent="0">
              <a:buNone/>
            </a:pPr>
            <a:r>
              <a:rPr lang="en-US" sz="2400" dirty="0" smtClean="0"/>
              <a:t>                 </a:t>
            </a:r>
            <a:r>
              <a:rPr lang="en-US" sz="2400" dirty="0"/>
              <a:t>SI    m</a:t>
            </a:r>
            <a:r>
              <a:rPr lang="en-US" sz="2400" baseline="30000" dirty="0"/>
              <a:t>2</a:t>
            </a:r>
            <a:r>
              <a:rPr lang="en-US" sz="2400" dirty="0"/>
              <a:t>/s          BG   ft</a:t>
            </a:r>
            <a:r>
              <a:rPr lang="en-US" sz="2400" baseline="30000" dirty="0"/>
              <a:t>2</a:t>
            </a:r>
            <a:r>
              <a:rPr lang="en-US" sz="2400" dirty="0"/>
              <a:t> /s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 data at 20 </a:t>
            </a:r>
            <a:r>
              <a:rPr lang="en-US" baseline="30000" dirty="0" smtClean="0"/>
              <a:t>o</a:t>
            </a:r>
            <a:r>
              <a:rPr lang="en-US" dirty="0" smtClean="0"/>
              <a:t> C</a:t>
            </a:r>
            <a:endParaRPr lang="en-US" dirty="0"/>
          </a:p>
        </p:txBody>
      </p:sp>
      <p:pic>
        <p:nvPicPr>
          <p:cNvPr id="4" name="Content Placeholder 3" descr="whi29346_tb01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13" y="1569493"/>
            <a:ext cx="9544256" cy="376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39863"/>
            <a:ext cx="11106150" cy="133191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early viscosity unit in the </a:t>
            </a:r>
            <a:r>
              <a:rPr lang="en-US" dirty="0" err="1"/>
              <a:t>cgs</a:t>
            </a:r>
            <a:r>
              <a:rPr lang="en-US" dirty="0"/>
              <a:t> system is the poise (abbreviated P), or g/(</a:t>
            </a:r>
            <a:r>
              <a:rPr lang="en-US" dirty="0" smtClean="0"/>
              <a:t>cm. s). The </a:t>
            </a:r>
            <a:r>
              <a:rPr lang="en-US" dirty="0"/>
              <a:t>viscosity of water (fresh or salt) at 293.16 K  20°C is </a:t>
            </a:r>
            <a:r>
              <a:rPr lang="en-US" dirty="0" smtClean="0"/>
              <a:t>approximately   </a:t>
            </a:r>
            <a:r>
              <a:rPr lang="en-US" dirty="0"/>
              <a:t>0.01 P. Express this value in (</a:t>
            </a:r>
            <a:r>
              <a:rPr lang="en-US" i="1" dirty="0"/>
              <a:t>a</a:t>
            </a:r>
            <a:r>
              <a:rPr lang="en-US" dirty="0"/>
              <a:t>) SI and (</a:t>
            </a:r>
            <a:r>
              <a:rPr lang="en-US" i="1" dirty="0"/>
              <a:t>b</a:t>
            </a:r>
            <a:r>
              <a:rPr lang="en-US" dirty="0"/>
              <a:t>) BG units.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238499"/>
            <a:ext cx="10440614" cy="31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>
            <a:normAutofit/>
          </a:bodyPr>
          <a:lstStyle/>
          <a:p>
            <a:r>
              <a:rPr lang="en-US" sz="4000" dirty="0"/>
              <a:t>Temperature dependence of viscosity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471653"/>
            <a:ext cx="11353801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Since </a:t>
            </a:r>
            <a:r>
              <a:rPr lang="en-US" dirty="0"/>
              <a:t>the change in viscosity is only few percent  up to 100 </a:t>
            </a:r>
            <a:r>
              <a:rPr lang="en-US" dirty="0" err="1"/>
              <a:t>atm</a:t>
            </a:r>
            <a:r>
              <a:rPr lang="en-US" dirty="0"/>
              <a:t> , pressure effects in viscosity is neglected .</a:t>
            </a:r>
          </a:p>
          <a:p>
            <a:pPr lvl="0"/>
            <a:r>
              <a:rPr lang="en-US" dirty="0"/>
              <a:t> Gas viscosity increases  with temperature , power law  </a:t>
            </a:r>
            <a:r>
              <a:rPr lang="en-US" dirty="0" smtClean="0"/>
              <a:t>(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l-GR" dirty="0" smtClean="0"/>
              <a:t>μ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) = ( T / </a:t>
            </a:r>
            <a:r>
              <a:rPr lang="en-US" dirty="0" smtClean="0"/>
              <a:t>T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) </a:t>
            </a:r>
            <a:r>
              <a:rPr lang="en-US" baseline="30000" dirty="0"/>
              <a:t>n</a:t>
            </a:r>
            <a:r>
              <a:rPr lang="en-US" dirty="0"/>
              <a:t>  for air  n = 0.7  and T : absolute temperature </a:t>
            </a:r>
            <a:r>
              <a:rPr lang="el-GR" dirty="0" smtClean="0"/>
              <a:t>μ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at reference </a:t>
            </a:r>
            <a:r>
              <a:rPr lang="en-US" dirty="0" smtClean="0"/>
              <a:t>T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= 273 K .</a:t>
            </a:r>
          </a:p>
          <a:p>
            <a:pPr lvl="0"/>
            <a:r>
              <a:rPr lang="en-US" dirty="0"/>
              <a:t>liquid viscosity  decreases  with temperature and roughly exponential </a:t>
            </a:r>
            <a:r>
              <a:rPr lang="en-US" dirty="0" smtClean="0"/>
              <a:t>   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n-US" dirty="0"/>
              <a:t>= a e</a:t>
            </a:r>
            <a:r>
              <a:rPr lang="en-US" baseline="30000" dirty="0"/>
              <a:t>-</a:t>
            </a:r>
            <a:r>
              <a:rPr lang="en-US" baseline="30000" dirty="0" err="1"/>
              <a:t>bT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or          </a:t>
            </a:r>
            <a:r>
              <a:rPr lang="en-US" dirty="0"/>
              <a:t>ln </a:t>
            </a:r>
            <a:r>
              <a:rPr lang="en-US" dirty="0" smtClean="0"/>
              <a:t>(</a:t>
            </a:r>
            <a:r>
              <a:rPr lang="el-GR" dirty="0" smtClean="0"/>
              <a:t>μ</a:t>
            </a:r>
            <a:r>
              <a:rPr lang="en-US" dirty="0" smtClean="0"/>
              <a:t> / </a:t>
            </a:r>
            <a:r>
              <a:rPr lang="el-GR" dirty="0" smtClean="0"/>
              <a:t>μ</a:t>
            </a:r>
            <a:r>
              <a:rPr lang="en-US" baseline="-25000" dirty="0" smtClean="0"/>
              <a:t>o</a:t>
            </a:r>
            <a:r>
              <a:rPr lang="en-US" dirty="0" smtClean="0"/>
              <a:t> ) = </a:t>
            </a:r>
            <a:r>
              <a:rPr lang="en-US" dirty="0"/>
              <a:t>a +b (</a:t>
            </a:r>
            <a:r>
              <a:rPr lang="en-US" dirty="0" smtClean="0"/>
              <a:t>T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/T) + c (</a:t>
            </a:r>
            <a:r>
              <a:rPr lang="en-US" dirty="0" smtClean="0"/>
              <a:t>T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/T)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for water  </a:t>
            </a:r>
            <a:r>
              <a:rPr lang="en-US" dirty="0" smtClean="0"/>
              <a:t>a </a:t>
            </a:r>
            <a:r>
              <a:rPr lang="en-US" dirty="0"/>
              <a:t>= -</a:t>
            </a:r>
            <a:r>
              <a:rPr lang="en-US" dirty="0" smtClean="0"/>
              <a:t>1.94, </a:t>
            </a:r>
            <a:r>
              <a:rPr lang="en-US" dirty="0"/>
              <a:t>b = -4.80  , c = 6.74  , </a:t>
            </a:r>
            <a:r>
              <a:rPr lang="en-US" dirty="0" smtClean="0"/>
              <a:t>T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= 273.K , </a:t>
            </a:r>
            <a:r>
              <a:rPr lang="el-GR" dirty="0" smtClean="0"/>
              <a:t>μ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= 0.001792 kg /m .s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74" y="-392242"/>
            <a:ext cx="4953150" cy="7250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49" y="0"/>
            <a:ext cx="5500689" cy="67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61" y="1866217"/>
            <a:ext cx="5376803" cy="4277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0024" y="96271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-Bold"/>
              </a:rPr>
              <a:t>Table A.1 </a:t>
            </a:r>
            <a:r>
              <a:rPr lang="en-US" sz="2000" dirty="0">
                <a:latin typeface="Times-Roman"/>
              </a:rPr>
              <a:t>Viscosity and Density </a:t>
            </a:r>
            <a:r>
              <a:rPr lang="en-US" sz="2000" dirty="0" smtClean="0">
                <a:latin typeface="Times-Roman"/>
              </a:rPr>
              <a:t>of Water </a:t>
            </a:r>
            <a:r>
              <a:rPr lang="en-US" sz="2000" dirty="0">
                <a:latin typeface="Times-Roman"/>
              </a:rPr>
              <a:t>at 1 </a:t>
            </a:r>
            <a:r>
              <a:rPr lang="en-US" sz="2000" dirty="0" err="1">
                <a:latin typeface="Times-Roman"/>
              </a:rPr>
              <a:t>atm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024" y="2047875"/>
            <a:ext cx="4752182" cy="3824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1350" y="962711"/>
            <a:ext cx="3966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Bold"/>
              </a:rPr>
              <a:t>Table A.2 </a:t>
            </a:r>
            <a:r>
              <a:rPr lang="en-US" dirty="0">
                <a:latin typeface="Times-Roman"/>
              </a:rPr>
              <a:t>Viscosity and Density of</a:t>
            </a:r>
          </a:p>
          <a:p>
            <a:r>
              <a:rPr lang="en-US" dirty="0">
                <a:latin typeface="Times-Roman"/>
              </a:rPr>
              <a:t>Air at 1 </a:t>
            </a:r>
            <a:r>
              <a:rPr lang="en-US" dirty="0" err="1">
                <a:latin typeface="Times-Roman"/>
              </a:rPr>
              <a:t>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8786" y="4525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-Bold"/>
              </a:rPr>
              <a:t>Table A.3 </a:t>
            </a:r>
            <a:r>
              <a:rPr lang="en-US" sz="2000" dirty="0">
                <a:latin typeface="Times-Roman"/>
              </a:rPr>
              <a:t>Properties of Common</a:t>
            </a:r>
          </a:p>
          <a:p>
            <a:r>
              <a:rPr lang="en-US" sz="2000" dirty="0">
                <a:latin typeface="Times-Roman"/>
              </a:rPr>
              <a:t>Liquids at 1 </a:t>
            </a:r>
            <a:r>
              <a:rPr lang="en-US" sz="2000" dirty="0" err="1">
                <a:latin typeface="Times-Roman"/>
              </a:rPr>
              <a:t>atm</a:t>
            </a:r>
            <a:r>
              <a:rPr lang="en-US" sz="2000" dirty="0">
                <a:latin typeface="Times-Roman"/>
              </a:rPr>
              <a:t> and 20°C (68°F)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75" y="1390649"/>
            <a:ext cx="7781776" cy="53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Fluid Mechanics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Fluid Mechanics</a:t>
            </a:r>
            <a:r>
              <a:rPr lang="en-US" dirty="0"/>
              <a:t> : is the study of the fluids either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motio</a:t>
            </a:r>
            <a:r>
              <a:rPr lang="en-US" dirty="0"/>
              <a:t>n 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 res</a:t>
            </a:r>
            <a:r>
              <a:rPr lang="en-US" dirty="0"/>
              <a:t>t and the effects of the fluid upon the boundaries. </a:t>
            </a:r>
            <a:endParaRPr lang="ar-SA" dirty="0" smtClean="0"/>
          </a:p>
          <a:p>
            <a:r>
              <a:rPr lang="en-US" dirty="0" smtClean="0"/>
              <a:t>Fluids: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Gase</a:t>
            </a:r>
            <a:r>
              <a:rPr lang="en-US" dirty="0" smtClean="0"/>
              <a:t>s </a:t>
            </a:r>
            <a:r>
              <a:rPr lang="en-US" dirty="0"/>
              <a:t>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liquid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Fluid at rest : fluid </a:t>
            </a:r>
            <a:r>
              <a:rPr lang="en-US" dirty="0" smtClean="0">
                <a:solidFill>
                  <a:schemeClr val="accent1"/>
                </a:solidFill>
              </a:rPr>
              <a:t>statics</a:t>
            </a:r>
          </a:p>
          <a:p>
            <a:r>
              <a:rPr lang="en-US" dirty="0" smtClean="0"/>
              <a:t>Fluid in motion : fluid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dynamics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58869"/>
            <a:ext cx="8177212" cy="99842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Temperature dependence of viscosity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431"/>
            <a:ext cx="6719888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Resistance of a fluid to shear depends on its cohesion and its rate of molecular momentum </a:t>
            </a:r>
            <a:r>
              <a:rPr lang="en-US" sz="2400" dirty="0" smtClean="0"/>
              <a:t>transfer.</a:t>
            </a:r>
          </a:p>
          <a:p>
            <a:pPr lvl="0"/>
            <a:r>
              <a:rPr lang="en-US" sz="2400" dirty="0" smtClean="0"/>
              <a:t>for </a:t>
            </a:r>
            <a:r>
              <a:rPr lang="en-US" sz="2400" dirty="0"/>
              <a:t>liquids cohesive forces are predominant cause  of viscosity , hence cohesive force decreases with increase in temperature , viscosity decreases with increasing temperature .</a:t>
            </a:r>
          </a:p>
          <a:p>
            <a:r>
              <a:rPr lang="en-US" sz="2400" dirty="0"/>
              <a:t> for gases molecular activity gives  to an  apparent shear stress which is more important than cohesive forces . Since  molecular activity  increases with temperature and consequently the gas viscosity increases with increase in </a:t>
            </a:r>
            <a:r>
              <a:rPr lang="en-US" sz="2400" dirty="0" smtClean="0"/>
              <a:t>temperature.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099" y="158869"/>
            <a:ext cx="4348313" cy="63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593613"/>
            <a:ext cx="10515600" cy="4351338"/>
          </a:xfrm>
        </p:spPr>
        <p:txBody>
          <a:bodyPr/>
          <a:lstStyle/>
          <a:p>
            <a:r>
              <a:rPr lang="en-US" dirty="0" smtClean="0"/>
              <a:t>Primary number correlating the viscous behavior of fluids, Re</a:t>
            </a:r>
          </a:p>
          <a:p>
            <a:endParaRPr lang="en-US" dirty="0"/>
          </a:p>
          <a:p>
            <a:r>
              <a:rPr lang="en-US" dirty="0" smtClean="0"/>
              <a:t>Re=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VL/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VL/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used to distinguish flow types laminar or smooth and rough or turbulent.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2538063"/>
            <a:ext cx="1789666" cy="9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Surface Tension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4" y="1429840"/>
            <a:ext cx="10515600" cy="435133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liquid will form an interface with a second liquid or a gas .</a:t>
            </a:r>
          </a:p>
          <a:p>
            <a:pPr lvl="0"/>
            <a:r>
              <a:rPr lang="en-US" dirty="0" smtClean="0"/>
              <a:t>Surface </a:t>
            </a:r>
            <a:r>
              <a:rPr lang="en-US" dirty="0"/>
              <a:t>tension results from cohesive </a:t>
            </a:r>
            <a:r>
              <a:rPr lang="en-US" dirty="0" smtClean="0"/>
              <a:t>forces, </a:t>
            </a:r>
            <a:r>
              <a:rPr lang="en-US" dirty="0"/>
              <a:t>between similar molecules , and “adhesive” force between unlike molecules .</a:t>
            </a:r>
          </a:p>
          <a:p>
            <a:pPr lvl="0"/>
            <a:r>
              <a:rPr lang="en-US" dirty="0" smtClean="0"/>
              <a:t>At </a:t>
            </a:r>
            <a:r>
              <a:rPr lang="en-US" dirty="0"/>
              <a:t>interface cohesive force from below ( liquid ) exceeds adhesive force </a:t>
            </a:r>
            <a:r>
              <a:rPr lang="en-US" dirty="0" smtClean="0"/>
              <a:t> </a:t>
            </a:r>
            <a:r>
              <a:rPr lang="en-US" dirty="0"/>
              <a:t>( gas/liquid )  hence resulting in surface tension .</a:t>
            </a:r>
          </a:p>
          <a:p>
            <a:pPr lvl="0"/>
            <a:r>
              <a:rPr lang="en-US" dirty="0" smtClean="0"/>
              <a:t>Surface </a:t>
            </a:r>
            <a:r>
              <a:rPr lang="en-US" dirty="0"/>
              <a:t>tension results in formation of liquid droplets and bubbles .</a:t>
            </a:r>
          </a:p>
          <a:p>
            <a:pPr lvl="0"/>
            <a:r>
              <a:rPr lang="en-US" dirty="0" smtClean="0"/>
              <a:t>It </a:t>
            </a:r>
            <a:r>
              <a:rPr lang="en-US" dirty="0"/>
              <a:t>is measured by stretching force required to form the film , surface energy per unit length 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17492" y="48554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/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of [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 F/L      SI  N/m     or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lbf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28600"/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water /air        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0.073N/m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28600"/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air / mercury  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0.48 N/m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72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95550"/>
          </a:xfrm>
        </p:spPr>
        <p:txBody>
          <a:bodyPr/>
          <a:lstStyle/>
          <a:p>
            <a:r>
              <a:rPr lang="en-US" dirty="0"/>
              <a:t>Drops of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Soap bubble</a:t>
            </a:r>
          </a:p>
          <a:p>
            <a:r>
              <a:rPr lang="en-US" dirty="0" smtClean="0"/>
              <a:t>Insects </a:t>
            </a:r>
            <a:r>
              <a:rPr lang="en-US" dirty="0"/>
              <a:t>walking on </a:t>
            </a:r>
            <a:r>
              <a:rPr lang="en-US" dirty="0" smtClean="0"/>
              <a:t>water</a:t>
            </a:r>
          </a:p>
          <a:p>
            <a:r>
              <a:rPr lang="en-US" dirty="0"/>
              <a:t>Needle (or paper clip) floating on </a:t>
            </a:r>
            <a:r>
              <a:rPr lang="en-US" dirty="0" smtClean="0"/>
              <a:t>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5" y="1566317"/>
            <a:ext cx="10515600" cy="4351338"/>
          </a:xfrm>
        </p:spPr>
        <p:txBody>
          <a:bodyPr/>
          <a:lstStyle/>
          <a:p>
            <a:r>
              <a:rPr lang="en-US" dirty="0"/>
              <a:t>Force of pressure inside </a:t>
            </a:r>
            <a:r>
              <a:rPr lang="en-US" dirty="0" smtClean="0"/>
              <a:t>gauge   </a:t>
            </a:r>
            <a:r>
              <a:rPr lang="en-US" dirty="0"/>
              <a:t>is balanced by the surface tension force 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r>
              <a:rPr lang="en-US" dirty="0" smtClean="0"/>
              <a:t>               </a:t>
            </a:r>
            <a:r>
              <a:rPr lang="en-US" dirty="0"/>
              <a:t>P</a:t>
            </a:r>
            <a:r>
              <a:rPr lang="en-US" baseline="-25000" dirty="0"/>
              <a:t>ig</a:t>
            </a:r>
            <a:r>
              <a:rPr lang="en-US" dirty="0"/>
              <a:t> </a:t>
            </a:r>
            <a:r>
              <a:rPr lang="el-GR" dirty="0"/>
              <a:t>π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</a:t>
            </a:r>
            <a:r>
              <a:rPr lang="el-GR" dirty="0"/>
              <a:t>π</a:t>
            </a:r>
            <a:r>
              <a:rPr lang="en-US" dirty="0" smtClean="0"/>
              <a:t>R</a:t>
            </a:r>
            <a:r>
              <a:rPr lang="en-US" dirty="0"/>
              <a:t>) =  ∆</a:t>
            </a:r>
            <a:r>
              <a:rPr lang="en-US" dirty="0" smtClean="0"/>
              <a:t>p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baseline="-25000" dirty="0"/>
              <a:t>  </a:t>
            </a:r>
            <a:r>
              <a:rPr lang="en-US" dirty="0"/>
              <a:t> = projected surface of hemisphere</a:t>
            </a:r>
          </a:p>
          <a:p>
            <a:pPr marL="0" indent="0">
              <a:buNone/>
            </a:pPr>
            <a:r>
              <a:rPr lang="en-US" dirty="0" smtClean="0"/>
              <a:t>            2</a:t>
            </a:r>
            <a:r>
              <a:rPr lang="el-GR" dirty="0" smtClean="0"/>
              <a:t> π </a:t>
            </a:r>
            <a:r>
              <a:rPr lang="en-US" dirty="0" smtClean="0"/>
              <a:t>R  </a:t>
            </a:r>
            <a:r>
              <a:rPr lang="en-US" dirty="0"/>
              <a:t>= circumference of circle </a:t>
            </a:r>
          </a:p>
          <a:p>
            <a:r>
              <a:rPr lang="en-US" dirty="0"/>
              <a:t>                ∆p  = Pig = 2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/R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18" y="1934861"/>
            <a:ext cx="2476145" cy="3614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70289"/>
            <a:ext cx="2631530" cy="27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 bubble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079"/>
            <a:ext cx="10515600" cy="4351338"/>
          </a:xfrm>
        </p:spPr>
        <p:txBody>
          <a:bodyPr/>
          <a:lstStyle/>
          <a:p>
            <a:r>
              <a:rPr lang="en-US" dirty="0"/>
              <a:t>Surface tension  acts on inside and outside of the bubble wall hence  </a:t>
            </a:r>
          </a:p>
          <a:p>
            <a:pPr marL="0" indent="0">
              <a:buNone/>
            </a:pPr>
            <a:r>
              <a:rPr lang="en-US" dirty="0" smtClean="0"/>
              <a:t>               ∆p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 =  </a:t>
            </a:r>
            <a:r>
              <a:rPr lang="en-US" dirty="0" smtClean="0"/>
              <a:t>2(2</a:t>
            </a:r>
            <a:r>
              <a:rPr lang="el-GR" dirty="0" smtClean="0"/>
              <a:t>σ π </a:t>
            </a:r>
            <a:r>
              <a:rPr lang="en-US" dirty="0" smtClean="0"/>
              <a:t>R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               ∆</a:t>
            </a:r>
            <a:r>
              <a:rPr lang="en-US" dirty="0"/>
              <a:t>p  = </a:t>
            </a:r>
            <a:r>
              <a:rPr lang="en-US" dirty="0" smtClean="0"/>
              <a:t>4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/R</a:t>
            </a:r>
          </a:p>
          <a:p>
            <a:pPr marL="0" indent="0">
              <a:buNone/>
            </a:pPr>
            <a:r>
              <a:rPr lang="en-US" dirty="0" smtClean="0"/>
              <a:t>               P</a:t>
            </a:r>
            <a:r>
              <a:rPr lang="en-US" baseline="-25000" dirty="0" smtClean="0"/>
              <a:t>ig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smtClean="0"/>
              <a:t>4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/R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45" y="2114688"/>
            <a:ext cx="3384645" cy="17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1411288"/>
            <a:ext cx="10515600" cy="4351338"/>
          </a:xfrm>
        </p:spPr>
        <p:txBody>
          <a:bodyPr/>
          <a:lstStyle/>
          <a:p>
            <a:r>
              <a:rPr lang="en-US" dirty="0"/>
              <a:t>Surface tension occurs during a gas-liquid interface, but if that interface comes in contact with a solid surface - such as the walls of a container - the interface usually curves up or down near that surface. Such a concave or convex </a:t>
            </a:r>
            <a:r>
              <a:rPr lang="en-US" dirty="0" smtClean="0"/>
              <a:t>surface </a:t>
            </a:r>
            <a:r>
              <a:rPr lang="en-US" dirty="0"/>
              <a:t>shape is known as a </a:t>
            </a:r>
            <a:r>
              <a:rPr lang="en-US" dirty="0" smtClean="0"/>
              <a:t>meniscus.</a:t>
            </a:r>
            <a:endParaRPr lang="en-US" dirty="0"/>
          </a:p>
        </p:txBody>
      </p:sp>
      <p:pic>
        <p:nvPicPr>
          <p:cNvPr id="4098" name="Picture 2" descr="Image result for surface tension contact 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3698875"/>
            <a:ext cx="5602288" cy="16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1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Capillary </a:t>
            </a:r>
            <a:r>
              <a:rPr lang="en-US" sz="4000" dirty="0" smtClean="0"/>
              <a:t>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12" y="1282700"/>
            <a:ext cx="7493979" cy="4351338"/>
          </a:xfrm>
        </p:spPr>
        <p:txBody>
          <a:bodyPr/>
          <a:lstStyle/>
          <a:p>
            <a:pPr lvl="0"/>
            <a:r>
              <a:rPr lang="en-US" dirty="0"/>
              <a:t>contact angle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appears when liquid intersect</a:t>
            </a:r>
          </a:p>
          <a:p>
            <a:r>
              <a:rPr lang="en-US" dirty="0"/>
              <a:t>   with the a solid surface .</a:t>
            </a:r>
          </a:p>
          <a:p>
            <a:r>
              <a:rPr lang="en-US" dirty="0"/>
              <a:t>     If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&lt; 90  wetting ( wets the solid )</a:t>
            </a:r>
          </a:p>
          <a:p>
            <a:r>
              <a:rPr lang="en-US" dirty="0"/>
              <a:t>     If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&gt; 90 Non wetting liquid .</a:t>
            </a:r>
          </a:p>
          <a:p>
            <a:r>
              <a:rPr lang="en-US" dirty="0"/>
              <a:t> </a:t>
            </a:r>
            <a:r>
              <a:rPr lang="en-US" dirty="0" smtClean="0"/>
              <a:t>capillary </a:t>
            </a:r>
            <a:r>
              <a:rPr lang="en-US" dirty="0"/>
              <a:t>action when liquid rises or falls in capillary tubes .</a:t>
            </a:r>
          </a:p>
          <a:p>
            <a:pPr lvl="0"/>
            <a:r>
              <a:rPr lang="en-US" dirty="0"/>
              <a:t>it is caused by surface tension and by the relative values of adhesive ( liquid  to solid ) and cohesive force ( between the liquid molecules 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28" y="963256"/>
            <a:ext cx="3880456" cy="1831975"/>
          </a:xfrm>
          <a:prstGeom prst="rect">
            <a:avLst/>
          </a:prstGeom>
        </p:spPr>
      </p:pic>
      <p:pic>
        <p:nvPicPr>
          <p:cNvPr id="3074" name="Picture 2" descr="Image result for surface tension contact 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33" y="2795231"/>
            <a:ext cx="3248108" cy="29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urface tension contact 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395287"/>
            <a:ext cx="5087937" cy="62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93" y="0"/>
            <a:ext cx="10515600" cy="878362"/>
          </a:xfrm>
        </p:spPr>
        <p:txBody>
          <a:bodyPr>
            <a:normAutofit/>
          </a:bodyPr>
          <a:lstStyle/>
          <a:p>
            <a:r>
              <a:rPr lang="en-US" sz="4000" i="1" dirty="0"/>
              <a:t>Example  1.9 p </a:t>
            </a:r>
            <a:r>
              <a:rPr lang="en-US" sz="4000" i="1" dirty="0" smtClean="0"/>
              <a:t>31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93" y="706912"/>
            <a:ext cx="10515600" cy="5849984"/>
          </a:xfrm>
        </p:spPr>
        <p:txBody>
          <a:bodyPr>
            <a:noAutofit/>
          </a:bodyPr>
          <a:lstStyle/>
          <a:p>
            <a:r>
              <a:rPr lang="en-US" sz="2400" dirty="0"/>
              <a:t>Surface tension force at inter-face  must balance the weight of the </a:t>
            </a:r>
            <a:r>
              <a:rPr lang="en-US" sz="2400" dirty="0" smtClean="0"/>
              <a:t>column </a:t>
            </a:r>
            <a:r>
              <a:rPr lang="en-US" sz="2400" dirty="0"/>
              <a:t>of liquid of height </a:t>
            </a:r>
            <a:r>
              <a:rPr lang="en-US" sz="2400" dirty="0" smtClean="0"/>
              <a:t>(h </a:t>
            </a:r>
            <a:r>
              <a:rPr lang="en-US" sz="2400" dirty="0"/>
              <a:t>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(2</a:t>
            </a:r>
            <a:r>
              <a:rPr lang="el-GR" sz="2400" dirty="0" smtClean="0"/>
              <a:t>σ π </a:t>
            </a:r>
            <a:r>
              <a:rPr lang="en-US" sz="2400" dirty="0" smtClean="0"/>
              <a:t>R) cos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ɣ</a:t>
            </a:r>
            <a:r>
              <a:rPr lang="el-GR" sz="2400" dirty="0" smtClean="0"/>
              <a:t> π 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h 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     </a:t>
            </a:r>
            <a:r>
              <a:rPr lang="en-US" sz="2400" dirty="0"/>
              <a:t>then     </a:t>
            </a:r>
            <a:r>
              <a:rPr lang="en-US" sz="2400" u="sng" dirty="0"/>
              <a:t>h =  (</a:t>
            </a:r>
            <a:r>
              <a:rPr lang="en-US" sz="2400" u="sng" dirty="0" smtClean="0"/>
              <a:t>2</a:t>
            </a:r>
            <a:r>
              <a:rPr lang="el-GR" sz="2400" u="sng" dirty="0" smtClean="0"/>
              <a:t> σ</a:t>
            </a:r>
            <a:r>
              <a:rPr lang="en-US" sz="2400" u="sng" dirty="0" smtClean="0"/>
              <a:t> cos</a:t>
            </a:r>
            <a:r>
              <a:rPr lang="el-GR" sz="2400" u="sng" dirty="0" smtClean="0"/>
              <a:t>ϴ</a:t>
            </a:r>
            <a:r>
              <a:rPr lang="en-US" sz="2400" u="sng" dirty="0" smtClean="0"/>
              <a:t> /</a:t>
            </a:r>
            <a:r>
              <a:rPr lang="en-US" sz="2400" u="sng" dirty="0" err="1" smtClean="0"/>
              <a:t>ɤR</a:t>
            </a:r>
            <a:r>
              <a:rPr lang="en-US" sz="2400" u="sng" dirty="0"/>
              <a:t>)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                                            </a:t>
            </a:r>
            <a:r>
              <a:rPr lang="en-US" sz="2400" dirty="0"/>
              <a:t>h  &gt; 0 positive   if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&lt; 90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h &lt; 0   negative  if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&gt; 90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/>
              <a:t>a )  </a:t>
            </a:r>
            <a:r>
              <a:rPr lang="en-US" sz="2400" dirty="0" err="1"/>
              <a:t>e.g</a:t>
            </a:r>
            <a:r>
              <a:rPr lang="en-US" sz="2400" dirty="0"/>
              <a:t>  for water – air –glass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= 0 </a:t>
            </a:r>
            <a:r>
              <a:rPr lang="en-US" sz="2400" dirty="0" smtClean="0"/>
              <a:t>       </a:t>
            </a:r>
            <a:r>
              <a:rPr lang="el-GR" sz="2400" dirty="0" smtClean="0"/>
              <a:t>σ</a:t>
            </a:r>
            <a:r>
              <a:rPr lang="en-US" sz="2400" dirty="0" smtClean="0"/>
              <a:t> </a:t>
            </a:r>
            <a:r>
              <a:rPr lang="en-US" sz="2400" dirty="0"/>
              <a:t>= 0.073 N/m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smtClean="0"/>
              <a:t> 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 </a:t>
            </a:r>
            <a:r>
              <a:rPr lang="en-US" sz="2400" dirty="0"/>
              <a:t>= 1000kg/m</a:t>
            </a:r>
            <a:r>
              <a:rPr lang="en-US" sz="2400" baseline="30000" dirty="0"/>
              <a:t>3</a:t>
            </a:r>
            <a:r>
              <a:rPr lang="en-US" sz="2400" dirty="0"/>
              <a:t>    R = 1 mm 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          </a:t>
            </a:r>
            <a:r>
              <a:rPr lang="en-US" sz="2400" dirty="0"/>
              <a:t>h = 2(0.073cos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/ (1000*9.81*0.001)    = 0.015 m  = 1.5 cm 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b </a:t>
            </a:r>
            <a:r>
              <a:rPr lang="en-US" sz="2400" dirty="0"/>
              <a:t>)  for mercury – air – glass </a:t>
            </a:r>
          </a:p>
          <a:p>
            <a:r>
              <a:rPr lang="en-US" sz="2400" dirty="0"/>
              <a:t> </a:t>
            </a:r>
            <a:r>
              <a:rPr lang="el-GR" sz="2400" dirty="0" smtClean="0"/>
              <a:t>ϴ</a:t>
            </a:r>
            <a:r>
              <a:rPr lang="en-US" sz="2400" dirty="0" smtClean="0"/>
              <a:t>  </a:t>
            </a:r>
            <a:r>
              <a:rPr lang="en-US" sz="2400" dirty="0"/>
              <a:t>= </a:t>
            </a:r>
            <a:r>
              <a:rPr lang="en-US" sz="2400" dirty="0" smtClean="0"/>
              <a:t>130,   </a:t>
            </a:r>
            <a:r>
              <a:rPr lang="el-GR" sz="2400" dirty="0" smtClean="0"/>
              <a:t>σ</a:t>
            </a:r>
            <a:r>
              <a:rPr lang="en-US" sz="2400" dirty="0" smtClean="0"/>
              <a:t> </a:t>
            </a:r>
            <a:r>
              <a:rPr lang="en-US" sz="2400" dirty="0"/>
              <a:t>= 0.48  N/m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 </a:t>
            </a:r>
            <a:r>
              <a:rPr lang="en-US" sz="2400" dirty="0"/>
              <a:t>= 13600 kg /m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R = 1 mm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h </a:t>
            </a:r>
            <a:r>
              <a:rPr lang="en-US" sz="2400" dirty="0"/>
              <a:t>= 2*0.48 *cos130 / 13600*9.81*0.001   = -0.46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338" y="1226576"/>
            <a:ext cx="2514387" cy="2391305"/>
          </a:xfrm>
          <a:prstGeom prst="rect">
            <a:avLst/>
          </a:prstGeom>
        </p:spPr>
      </p:pic>
      <p:pic>
        <p:nvPicPr>
          <p:cNvPr id="6146" name="Picture 2" descr="Image result for surface tension contact 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4137545"/>
            <a:ext cx="31623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</a:t>
            </a:r>
            <a:r>
              <a:rPr lang="en-US" dirty="0"/>
              <a:t>of two </a:t>
            </a:r>
            <a:r>
              <a:rPr lang="en-US" dirty="0" smtClean="0"/>
              <a:t>classes: </a:t>
            </a:r>
            <a:r>
              <a:rPr lang="en-US" dirty="0"/>
              <a:t>liquids and gases .</a:t>
            </a:r>
          </a:p>
          <a:p>
            <a:r>
              <a:rPr lang="en-US" dirty="0"/>
              <a:t> A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liquid</a:t>
            </a:r>
            <a:r>
              <a:rPr lang="en-US" dirty="0"/>
              <a:t> composed of relatively closed – packed  molecules with strong cohesive forces </a:t>
            </a:r>
            <a:r>
              <a:rPr lang="en-US" dirty="0" smtClean="0"/>
              <a:t>,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Gases</a:t>
            </a:r>
            <a:r>
              <a:rPr lang="en-US" dirty="0" smtClean="0"/>
              <a:t> </a:t>
            </a:r>
            <a:r>
              <a:rPr lang="en-US" dirty="0"/>
              <a:t>are widely spaced molecules with negligible cohesive forces 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gas</a:t>
            </a:r>
            <a:r>
              <a:rPr lang="en-US" dirty="0"/>
              <a:t> has no definite volume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777" y="4224338"/>
            <a:ext cx="60293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250826"/>
            <a:ext cx="10515600" cy="877888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Flow-Analysis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128714"/>
            <a:ext cx="10515600" cy="5329236"/>
          </a:xfrm>
        </p:spPr>
        <p:txBody>
          <a:bodyPr>
            <a:noAutofit/>
          </a:bodyPr>
          <a:lstStyle/>
          <a:p>
            <a:r>
              <a:rPr lang="en-US" dirty="0"/>
              <a:t>There are three basic ways to attack a fluid-flow </a:t>
            </a:r>
            <a:r>
              <a:rPr lang="en-US" dirty="0" smtClean="0"/>
              <a:t>problem;</a:t>
            </a:r>
          </a:p>
          <a:p>
            <a:pPr lvl="1"/>
            <a:r>
              <a:rPr lang="en-US" sz="2800" dirty="0"/>
              <a:t>Control-volume, or </a:t>
            </a:r>
            <a:r>
              <a:rPr lang="en-US" sz="2800" i="1" dirty="0"/>
              <a:t>integral </a:t>
            </a:r>
            <a:r>
              <a:rPr lang="en-US" sz="2800" dirty="0"/>
              <a:t>analysis (Chap. 3)</a:t>
            </a:r>
          </a:p>
          <a:p>
            <a:pPr lvl="1"/>
            <a:r>
              <a:rPr lang="en-US" sz="2800" dirty="0" smtClean="0"/>
              <a:t>Infinitesimal </a:t>
            </a:r>
            <a:r>
              <a:rPr lang="en-US" sz="2800" dirty="0"/>
              <a:t>system, or </a:t>
            </a:r>
            <a:r>
              <a:rPr lang="en-US" sz="2800" i="1" dirty="0"/>
              <a:t>differential </a:t>
            </a:r>
            <a:r>
              <a:rPr lang="en-US" sz="2800" dirty="0"/>
              <a:t>analysis (Chap. 4)</a:t>
            </a:r>
          </a:p>
          <a:p>
            <a:pPr lvl="1"/>
            <a:r>
              <a:rPr lang="en-US" sz="2800" dirty="0" smtClean="0"/>
              <a:t>Experimental </a:t>
            </a:r>
            <a:r>
              <a:rPr lang="en-US" sz="2800" dirty="0"/>
              <a:t>study, or </a:t>
            </a:r>
            <a:r>
              <a:rPr lang="en-US" sz="2800" i="1" dirty="0"/>
              <a:t>dimensional </a:t>
            </a:r>
            <a:r>
              <a:rPr lang="en-US" sz="2800" dirty="0"/>
              <a:t>analysis (Chap. 5</a:t>
            </a:r>
            <a:r>
              <a:rPr lang="en-US" sz="2800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flow must satisfy the three basic laws of </a:t>
            </a:r>
            <a:r>
              <a:rPr lang="en-US" dirty="0" smtClean="0"/>
              <a:t>mechanics </a:t>
            </a:r>
            <a:r>
              <a:rPr lang="en-US" dirty="0"/>
              <a:t>plus a </a:t>
            </a:r>
            <a:r>
              <a:rPr lang="en-US" dirty="0" smtClean="0"/>
              <a:t>thermodynamic state </a:t>
            </a:r>
            <a:r>
              <a:rPr lang="en-US" dirty="0"/>
              <a:t>relation and associated boundary </a:t>
            </a:r>
            <a:r>
              <a:rPr lang="en-US" dirty="0" smtClean="0"/>
              <a:t>conditions.</a:t>
            </a:r>
          </a:p>
          <a:p>
            <a:pPr lvl="1"/>
            <a:r>
              <a:rPr lang="en-US" sz="2800" dirty="0" smtClean="0"/>
              <a:t>Conservation </a:t>
            </a:r>
            <a:r>
              <a:rPr lang="en-US" sz="2800" dirty="0"/>
              <a:t>of mass (continuity)</a:t>
            </a:r>
          </a:p>
          <a:p>
            <a:pPr lvl="1"/>
            <a:r>
              <a:rPr lang="en-US" sz="2800" dirty="0" smtClean="0"/>
              <a:t>Linear </a:t>
            </a:r>
            <a:r>
              <a:rPr lang="en-US" sz="2800" dirty="0"/>
              <a:t>momentum (Newton’s second law)</a:t>
            </a:r>
          </a:p>
          <a:p>
            <a:pPr lvl="1"/>
            <a:r>
              <a:rPr lang="en-US" sz="2800" dirty="0" smtClean="0"/>
              <a:t>First </a:t>
            </a:r>
            <a:r>
              <a:rPr lang="en-US" sz="2800" dirty="0"/>
              <a:t>law of thermodynamics (conservation of energy)</a:t>
            </a:r>
          </a:p>
          <a:p>
            <a:pPr lvl="1"/>
            <a:r>
              <a:rPr lang="en-US" sz="2800" dirty="0" smtClean="0"/>
              <a:t>A </a:t>
            </a:r>
            <a:r>
              <a:rPr lang="en-US" sz="2800" dirty="0"/>
              <a:t>state relation like  </a:t>
            </a:r>
            <a:r>
              <a:rPr lang="en-US" sz="2800" dirty="0" smtClean="0"/>
              <a:t>f</a:t>
            </a:r>
            <a:r>
              <a:rPr lang="en-US" sz="2800" dirty="0"/>
              <a:t>(p, T)</a:t>
            </a:r>
          </a:p>
          <a:p>
            <a:pPr lvl="1"/>
            <a:r>
              <a:rPr lang="en-US" sz="2800" dirty="0" smtClean="0"/>
              <a:t>Appropriate </a:t>
            </a:r>
            <a:r>
              <a:rPr lang="en-US" sz="2800" dirty="0"/>
              <a:t>boundary conditions at solid surfaces, interfaces, inlets, and exits</a:t>
            </a:r>
          </a:p>
        </p:txBody>
      </p:sp>
    </p:spTree>
    <p:extLst>
      <p:ext uri="{BB962C8B-B14F-4D97-AF65-F5344CB8AC3E}">
        <p14:creationId xmlns:p14="http://schemas.microsoft.com/office/powerpoint/2010/main" val="224392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39" y="25241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Engineering Application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include breathing , blood flow, </a:t>
            </a:r>
            <a:r>
              <a:rPr lang="en-US" dirty="0" smtClean="0"/>
              <a:t>heart, swimming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Equipment: Pumps</a:t>
            </a:r>
            <a:r>
              <a:rPr lang="en-US" dirty="0"/>
              <a:t>, fans, turbines </a:t>
            </a:r>
            <a:endParaRPr lang="en-US" dirty="0" smtClean="0"/>
          </a:p>
          <a:p>
            <a:r>
              <a:rPr lang="en-US" dirty="0" smtClean="0"/>
              <a:t>Transport: ships</a:t>
            </a:r>
            <a:r>
              <a:rPr lang="en-US" dirty="0"/>
              <a:t>, cars , air planes , plane engines , jets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60" y="3294919"/>
            <a:ext cx="3156258" cy="3269621"/>
          </a:xfrm>
          <a:prstGeom prst="rect">
            <a:avLst/>
          </a:prstGeom>
        </p:spPr>
      </p:pic>
      <p:pic>
        <p:nvPicPr>
          <p:cNvPr id="6" name="imgProduitMEA_158695" descr="centrifugal pu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4188" y="915193"/>
            <a:ext cx="2071702" cy="19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Image result for Swimmer picture"/>
          <p:cNvSpPr>
            <a:spLocks noChangeAspect="1" noChangeArrowheads="1"/>
          </p:cNvSpPr>
          <p:nvPr/>
        </p:nvSpPr>
        <p:spPr bwMode="auto">
          <a:xfrm>
            <a:off x="63500" y="-136525"/>
            <a:ext cx="2428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63" y="3695193"/>
            <a:ext cx="2117120" cy="1497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003" y="3652099"/>
            <a:ext cx="2784789" cy="1550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424" y="3678186"/>
            <a:ext cx="24479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/>
          <a:p>
            <a:r>
              <a:rPr lang="en-US" sz="4000" b="1" dirty="0"/>
              <a:t>Dimensions and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711" y="124194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Primary</a:t>
            </a:r>
            <a:r>
              <a:rPr lang="en-US" dirty="0"/>
              <a:t> dimensions: from which all other dimensions can be derived : mass, length, time and temperature , for ones used in fluid mechanics  see  Table (1.1) P. 8 .</a:t>
            </a:r>
          </a:p>
          <a:p>
            <a:endParaRPr lang="en-US" dirty="0"/>
          </a:p>
        </p:txBody>
      </p:sp>
      <p:pic>
        <p:nvPicPr>
          <p:cNvPr id="6" name="Picture 3" descr="whi29346_tb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5470"/>
            <a:ext cx="10140623" cy="254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unit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13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There are three primary unit systems in use: </a:t>
            </a:r>
          </a:p>
          <a:p>
            <a:pPr lvl="2"/>
            <a:r>
              <a:rPr lang="en-US" sz="2800" dirty="0" smtClean="0"/>
              <a:t>the International System of Units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SI units </a:t>
            </a:r>
            <a:r>
              <a:rPr lang="en-US" sz="2800" dirty="0" smtClean="0"/>
              <a:t>- kg, N, m, s, K) </a:t>
            </a:r>
          </a:p>
          <a:p>
            <a:pPr lvl="2"/>
            <a:r>
              <a:rPr lang="en-US" sz="2800" dirty="0" smtClean="0"/>
              <a:t>the English Engineering System of Units (commonly called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English units </a:t>
            </a:r>
            <a:r>
              <a:rPr lang="en-US" sz="2800" dirty="0" smtClean="0"/>
              <a:t>- </a:t>
            </a:r>
            <a:r>
              <a:rPr lang="en-US" sz="2800" dirty="0" err="1" smtClean="0"/>
              <a:t>lbm</a:t>
            </a:r>
            <a:r>
              <a:rPr lang="en-US" sz="2800" dirty="0" smtClean="0"/>
              <a:t>, </a:t>
            </a:r>
            <a:r>
              <a:rPr lang="en-US" sz="2800" dirty="0" err="1" smtClean="0"/>
              <a:t>lbf</a:t>
            </a:r>
            <a:r>
              <a:rPr lang="en-US" sz="2800" dirty="0" smtClean="0"/>
              <a:t>, </a:t>
            </a:r>
            <a:r>
              <a:rPr lang="en-US" sz="2800" dirty="0" err="1" smtClean="0"/>
              <a:t>ft</a:t>
            </a:r>
            <a:r>
              <a:rPr lang="en-US" sz="2800" dirty="0" smtClean="0"/>
              <a:t>, s, R) </a:t>
            </a:r>
          </a:p>
          <a:p>
            <a:pPr lvl="2"/>
            <a:r>
              <a:rPr lang="en-US" sz="2800" dirty="0" smtClean="0"/>
              <a:t>the British Gravitational System of Units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BG</a:t>
            </a:r>
            <a:r>
              <a:rPr lang="en-US" sz="2800" dirty="0" smtClean="0"/>
              <a:t> - slug, </a:t>
            </a:r>
            <a:r>
              <a:rPr lang="en-US" sz="2800" dirty="0" err="1" smtClean="0"/>
              <a:t>lbf</a:t>
            </a:r>
            <a:r>
              <a:rPr lang="en-US" sz="2800" dirty="0" smtClean="0"/>
              <a:t>, </a:t>
            </a:r>
            <a:r>
              <a:rPr lang="en-US" sz="2800" dirty="0" err="1" smtClean="0"/>
              <a:t>ft</a:t>
            </a:r>
            <a:r>
              <a:rPr lang="en-US" sz="2800" dirty="0" smtClean="0"/>
              <a:t>, s,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R</a:t>
            </a:r>
            <a:r>
              <a:rPr lang="en-US" sz="2800" dirty="0" smtClean="0"/>
              <a:t>) </a:t>
            </a:r>
          </a:p>
          <a:p>
            <a:pPr lvl="1"/>
            <a:r>
              <a:rPr lang="en-US" sz="2800" dirty="0" smtClean="0"/>
              <a:t>Units must always have numbers associated with them. </a:t>
            </a:r>
          </a:p>
          <a:p>
            <a:pPr lvl="1"/>
            <a:r>
              <a:rPr lang="en-US" sz="2800" dirty="0" smtClean="0"/>
              <a:t>For example, length is a </a:t>
            </a:r>
            <a:r>
              <a:rPr lang="en-US" sz="2800" i="1" dirty="0" smtClean="0"/>
              <a:t>dimension</a:t>
            </a:r>
            <a:r>
              <a:rPr lang="en-US" sz="2800" dirty="0" smtClean="0"/>
              <a:t>, but it is measured in </a:t>
            </a:r>
            <a:r>
              <a:rPr lang="en-US" sz="2800" i="1" dirty="0" smtClean="0"/>
              <a:t>units</a:t>
            </a:r>
            <a:r>
              <a:rPr lang="en-US" sz="2800" dirty="0" smtClean="0"/>
              <a:t> of feet (</a:t>
            </a:r>
            <a:r>
              <a:rPr lang="en-US" sz="2800" dirty="0" err="1" smtClean="0"/>
              <a:t>ft</a:t>
            </a:r>
            <a:r>
              <a:rPr lang="en-US" sz="2800" dirty="0" smtClean="0"/>
              <a:t>) or meters (m).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185"/>
          </a:xfrm>
        </p:spPr>
        <p:txBody>
          <a:bodyPr>
            <a:normAutofit/>
          </a:bodyPr>
          <a:lstStyle/>
          <a:p>
            <a:r>
              <a:rPr lang="en-US" sz="4000" b="1" dirty="0"/>
              <a:t>Secondary dimensions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309"/>
            <a:ext cx="10515600" cy="47404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Derived</a:t>
            </a:r>
            <a:r>
              <a:rPr lang="en-US" dirty="0" smtClean="0"/>
              <a:t> or constructed from combinations of these four primary dimensions </a:t>
            </a:r>
            <a:r>
              <a:rPr lang="en-US" dirty="0" err="1" smtClean="0"/>
              <a:t>eg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dirty="0" smtClean="0"/>
              <a:t>                   Acceleration    L/T2  = LT</a:t>
            </a:r>
            <a:r>
              <a:rPr lang="en-US" baseline="30000" dirty="0" smtClean="0"/>
              <a:t>-2</a:t>
            </a:r>
            <a:r>
              <a:rPr lang="en-US" dirty="0" smtClean="0"/>
              <a:t>      dv/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     Force           F = m a  (Newton's 2nd law)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F = M L T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i.e</a:t>
            </a:r>
            <a:r>
              <a:rPr lang="en-US" dirty="0" smtClean="0"/>
              <a:t>  1N = 1kg .m/s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r>
              <a:rPr lang="en-US" dirty="0"/>
              <a:t>See table 1.2 p .9 for some secondary </a:t>
            </a:r>
            <a:r>
              <a:rPr lang="en-US" dirty="0" smtClean="0"/>
              <a:t>dimensions.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" y="4414963"/>
            <a:ext cx="9269551" cy="98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3022</Words>
  <Application>Microsoft Office PowerPoint</Application>
  <PresentationFormat>Widescreen</PresentationFormat>
  <Paragraphs>296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Symbol</vt:lpstr>
      <vt:lpstr>Times New Roman</vt:lpstr>
      <vt:lpstr>Times-Bold</vt:lpstr>
      <vt:lpstr>Times-Roman</vt:lpstr>
      <vt:lpstr>Traditional Arabic</vt:lpstr>
      <vt:lpstr>Wingdings</vt:lpstr>
      <vt:lpstr>Office Theme</vt:lpstr>
      <vt:lpstr>Fluid Mechanics I Chapter 1 Introduction</vt:lpstr>
      <vt:lpstr>Outline</vt:lpstr>
      <vt:lpstr>Fluid</vt:lpstr>
      <vt:lpstr>Fluid Mechanics </vt:lpstr>
      <vt:lpstr>Fluids</vt:lpstr>
      <vt:lpstr>Engineering Application </vt:lpstr>
      <vt:lpstr>Dimensions and Units</vt:lpstr>
      <vt:lpstr>Primary unit systems</vt:lpstr>
      <vt:lpstr>Secondary dimensions</vt:lpstr>
      <vt:lpstr>PowerPoint Presentation</vt:lpstr>
      <vt:lpstr>Secondary dimensions</vt:lpstr>
      <vt:lpstr>Prefix of units</vt:lpstr>
      <vt:lpstr>EXAMPLE 1.1</vt:lpstr>
      <vt:lpstr>PowerPoint Presentation</vt:lpstr>
      <vt:lpstr>EXAMPLE 1.2</vt:lpstr>
      <vt:lpstr>Thermodynamic Properties of a fluid </vt:lpstr>
      <vt:lpstr>Pressure &amp; temperature</vt:lpstr>
      <vt:lpstr>Fluid density</vt:lpstr>
      <vt:lpstr>Specific gravity</vt:lpstr>
      <vt:lpstr>Specific weight</vt:lpstr>
      <vt:lpstr>Potential and Kinetic Energy</vt:lpstr>
      <vt:lpstr>State relation  of gases</vt:lpstr>
      <vt:lpstr>Specific heat</vt:lpstr>
      <vt:lpstr>Bulk modulus</vt:lpstr>
      <vt:lpstr>Vapor pressure </vt:lpstr>
      <vt:lpstr>Cavitation</vt:lpstr>
      <vt:lpstr>Newton law of viscosity </vt:lpstr>
      <vt:lpstr>Newton law of viscosity </vt:lpstr>
      <vt:lpstr>Newton's law of viscosity</vt:lpstr>
      <vt:lpstr>Shear stress</vt:lpstr>
      <vt:lpstr>EXAMPLE 1.8</vt:lpstr>
      <vt:lpstr>PowerPoint Presentation</vt:lpstr>
      <vt:lpstr>Unit of viscosity</vt:lpstr>
      <vt:lpstr>Viscosity data at 20 o C</vt:lpstr>
      <vt:lpstr>EXAMPLE 1.2</vt:lpstr>
      <vt:lpstr>Temperature dependence of viscosity </vt:lpstr>
      <vt:lpstr>PowerPoint Presentation</vt:lpstr>
      <vt:lpstr>PowerPoint Presentation</vt:lpstr>
      <vt:lpstr>PowerPoint Presentation</vt:lpstr>
      <vt:lpstr>Temperature dependence of viscosity </vt:lpstr>
      <vt:lpstr>Reynold number</vt:lpstr>
      <vt:lpstr>Surface Tension </vt:lpstr>
      <vt:lpstr>Examples of surface tension</vt:lpstr>
      <vt:lpstr>Droplet</vt:lpstr>
      <vt:lpstr>Air bubble</vt:lpstr>
      <vt:lpstr>Contact angle</vt:lpstr>
      <vt:lpstr>Capillary Action</vt:lpstr>
      <vt:lpstr>PowerPoint Presentation</vt:lpstr>
      <vt:lpstr>Example  1.9 p 31</vt:lpstr>
      <vt:lpstr>Basic Flow-Analysis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I Chapter 1 Introduction</dc:title>
  <dc:creator>AFIF A. HASAN</dc:creator>
  <cp:lastModifiedBy>AFIF A AKEL</cp:lastModifiedBy>
  <cp:revision>119</cp:revision>
  <cp:lastPrinted>2018-06-21T06:07:11Z</cp:lastPrinted>
  <dcterms:created xsi:type="dcterms:W3CDTF">2016-06-16T06:31:10Z</dcterms:created>
  <dcterms:modified xsi:type="dcterms:W3CDTF">2022-03-16T11:41:56Z</dcterms:modified>
</cp:coreProperties>
</file>