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9"/>
  </p:notesMasterIdLst>
  <p:handoutMasterIdLst>
    <p:handoutMasterId r:id="rId40"/>
  </p:handoutMasterIdLst>
  <p:sldIdLst>
    <p:sldId id="256" r:id="rId2"/>
    <p:sldId id="257" r:id="rId3"/>
    <p:sldId id="258" r:id="rId4"/>
    <p:sldId id="259" r:id="rId5"/>
    <p:sldId id="260" r:id="rId6"/>
    <p:sldId id="261" r:id="rId7"/>
    <p:sldId id="268" r:id="rId8"/>
    <p:sldId id="269" r:id="rId9"/>
    <p:sldId id="270" r:id="rId10"/>
    <p:sldId id="271" r:id="rId11"/>
    <p:sldId id="272" r:id="rId12"/>
    <p:sldId id="273" r:id="rId13"/>
    <p:sldId id="274" r:id="rId14"/>
    <p:sldId id="275" r:id="rId15"/>
    <p:sldId id="276" r:id="rId16"/>
    <p:sldId id="277" r:id="rId17"/>
    <p:sldId id="279" r:id="rId18"/>
    <p:sldId id="278" r:id="rId19"/>
    <p:sldId id="281" r:id="rId20"/>
    <p:sldId id="282"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 id="300" r:id="rId38"/>
  </p:sldIdLst>
  <p:sldSz cx="9144000" cy="6858000" type="screen4x3"/>
  <p:notesSz cx="6858000" cy="9144000"/>
  <p:custDataLst>
    <p:tags r:id="rId41"/>
  </p:custDataLst>
  <p:defaultTextStyle>
    <a:defPPr>
      <a:defRPr lang="en-US"/>
    </a:defPPr>
    <a:lvl1pPr algn="l" rtl="0" eaLnBrk="0" fontAlgn="base" hangingPunct="0">
      <a:spcBef>
        <a:spcPct val="0"/>
      </a:spcBef>
      <a:spcAft>
        <a:spcPct val="0"/>
      </a:spcAft>
      <a:defRPr sz="2400" kern="1200">
        <a:solidFill>
          <a:schemeClr val="tx1"/>
        </a:solidFill>
        <a:latin typeface="Times"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99"/>
    <a:srgbClr val="3366FF"/>
    <a:srgbClr val="B2B2B2"/>
    <a:srgbClr val="F03622"/>
    <a:srgbClr val="FF99FF"/>
    <a:srgbClr val="FEB4AE"/>
    <a:srgbClr val="DDDDDD"/>
    <a:srgbClr val="C0C0C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72" d="100"/>
          <a:sy n="72" d="100"/>
        </p:scale>
        <p:origin x="-372" y="-4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03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150.1.1.95\groups\RESEARCH\Report%20to%20the%20Nations\2012%20RTN\Data%20analysis\Costs%20and%20schemes%202012.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150.1.1.95\groups\RESEARCH\Report%20to%20the%20Nations\2012%20RTN\Data%20analysis\Costs%20and%20schemes%20201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bar"/>
        <c:grouping val="clustered"/>
        <c:ser>
          <c:idx val="2"/>
          <c:order val="0"/>
          <c:spPr>
            <a:solidFill>
              <a:schemeClr val="accent2"/>
            </a:solidFill>
          </c:spPr>
          <c:dLbls>
            <c:dLbl>
              <c:idx val="0"/>
              <c:layout>
                <c:manualLayout>
                  <c:x val="-1.0062893081761018E-2"/>
                  <c:y val="0"/>
                </c:manualLayout>
              </c:layout>
              <c:dLblPos val="outEnd"/>
              <c:showVal val="1"/>
            </c:dLbl>
            <c:dLbl>
              <c:idx val="1"/>
              <c:layout>
                <c:manualLayout>
                  <c:x val="1.7610062893081768E-2"/>
                  <c:y val="-7.4298364934342742E-17"/>
                </c:manualLayout>
              </c:layout>
              <c:dLblPos val="outEnd"/>
              <c:showVal val="1"/>
            </c:dLbl>
            <c:dLbl>
              <c:idx val="2"/>
              <c:layout>
                <c:manualLayout>
                  <c:x val="1.509433962264151E-2"/>
                  <c:y val="0"/>
                </c:manualLayout>
              </c:layout>
              <c:dLblPos val="outEnd"/>
              <c:showVal val="1"/>
            </c:dLbl>
            <c:dLblPos val="outEnd"/>
            <c:showVal val="1"/>
          </c:dLbls>
          <c:cat>
            <c:strRef>
              <c:f>'[Costs and schemes 2012.xlsx]FraudDisb'!$G$39:$G$43</c:f>
              <c:strCache>
                <c:ptCount val="5"/>
                <c:pt idx="0">
                  <c:v>Register disbursement</c:v>
                </c:pt>
                <c:pt idx="1">
                  <c:v>Payroll</c:v>
                </c:pt>
                <c:pt idx="2">
                  <c:v>Check tampering</c:v>
                </c:pt>
                <c:pt idx="3">
                  <c:v>Expense reimbursement</c:v>
                </c:pt>
                <c:pt idx="4">
                  <c:v>Billing</c:v>
                </c:pt>
              </c:strCache>
            </c:strRef>
          </c:cat>
          <c:val>
            <c:numRef>
              <c:f>'[Costs and schemes 2012.xlsx]FraudDisb'!$J$39:$J$43</c:f>
              <c:numCache>
                <c:formatCode>0.0%</c:formatCode>
                <c:ptCount val="5"/>
                <c:pt idx="0">
                  <c:v>7.763975155279508E-2</c:v>
                </c:pt>
                <c:pt idx="1">
                  <c:v>0.2003105590062112</c:v>
                </c:pt>
                <c:pt idx="2">
                  <c:v>0.25621118012422361</c:v>
                </c:pt>
                <c:pt idx="3">
                  <c:v>0.31211180124223648</c:v>
                </c:pt>
                <c:pt idx="4">
                  <c:v>0.53726708074534069</c:v>
                </c:pt>
              </c:numCache>
            </c:numRef>
          </c:val>
        </c:ser>
        <c:axId val="105678720"/>
        <c:axId val="51273728"/>
      </c:barChart>
      <c:catAx>
        <c:axId val="105678720"/>
        <c:scaling>
          <c:orientation val="minMax"/>
        </c:scaling>
        <c:axPos val="l"/>
        <c:numFmt formatCode="General" sourceLinked="1"/>
        <c:tickLblPos val="nextTo"/>
        <c:txPr>
          <a:bodyPr rot="0" vert="horz"/>
          <a:lstStyle/>
          <a:p>
            <a:pPr>
              <a:defRPr/>
            </a:pPr>
            <a:endParaRPr lang="en-US"/>
          </a:p>
        </c:txPr>
        <c:crossAx val="51273728"/>
        <c:crosses val="autoZero"/>
        <c:auto val="1"/>
        <c:lblAlgn val="ctr"/>
        <c:lblOffset val="100"/>
      </c:catAx>
      <c:valAx>
        <c:axId val="51273728"/>
        <c:scaling>
          <c:orientation val="minMax"/>
        </c:scaling>
        <c:axPos val="b"/>
        <c:majorGridlines/>
        <c:title>
          <c:tx>
            <c:rich>
              <a:bodyPr/>
              <a:lstStyle/>
              <a:p>
                <a:pPr>
                  <a:defRPr b="1"/>
                </a:pPr>
                <a:r>
                  <a:rPr lang="en-US" b="1"/>
                  <a:t>Percent of Fraudulent Disbursements</a:t>
                </a:r>
              </a:p>
            </c:rich>
          </c:tx>
          <c:layout/>
        </c:title>
        <c:numFmt formatCode="0%" sourceLinked="0"/>
        <c:tickLblPos val="nextTo"/>
        <c:txPr>
          <a:bodyPr rot="0" vert="horz"/>
          <a:lstStyle/>
          <a:p>
            <a:pPr>
              <a:defRPr/>
            </a:pPr>
            <a:endParaRPr lang="en-US"/>
          </a:p>
        </c:txPr>
        <c:crossAx val="105678720"/>
        <c:crosses val="autoZero"/>
        <c:crossBetween val="between"/>
      </c:valAx>
    </c:plotArea>
    <c:plotVisOnly val="1"/>
    <c:dispBlanksAs val="gap"/>
  </c:chart>
  <c:spPr>
    <a:ln w="12700">
      <a:solidFill>
        <a:schemeClr val="tx1"/>
      </a:solidFill>
    </a:ln>
  </c:spPr>
  <c:txPr>
    <a:bodyPr/>
    <a:lstStyle/>
    <a:p>
      <a:pPr>
        <a:defRPr sz="1600" b="0" i="0" u="none" strike="noStrike" baseline="0">
          <a:solidFill>
            <a:srgbClr val="000000"/>
          </a:solidFill>
          <a:latin typeface="+mn-lt"/>
          <a:ea typeface="Calibri"/>
          <a:cs typeface="Calibri"/>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bar"/>
        <c:grouping val="clustered"/>
        <c:ser>
          <c:idx val="2"/>
          <c:order val="0"/>
          <c:spPr>
            <a:solidFill>
              <a:schemeClr val="accent2"/>
            </a:solidFill>
          </c:spPr>
          <c:dLbls>
            <c:dLblPos val="outEnd"/>
            <c:showVal val="1"/>
          </c:dLbls>
          <c:cat>
            <c:strRef>
              <c:f>'[Costs and schemes 2012.xlsx]FraudDisb'!$G$39:$G$43</c:f>
              <c:strCache>
                <c:ptCount val="5"/>
                <c:pt idx="0">
                  <c:v>Register disbursement</c:v>
                </c:pt>
                <c:pt idx="1">
                  <c:v>Expense reimbursement</c:v>
                </c:pt>
                <c:pt idx="2">
                  <c:v>Payroll</c:v>
                </c:pt>
                <c:pt idx="3">
                  <c:v>Billing</c:v>
                </c:pt>
                <c:pt idx="4">
                  <c:v>Check tampering</c:v>
                </c:pt>
              </c:strCache>
            </c:strRef>
          </c:cat>
          <c:val>
            <c:numRef>
              <c:f>'[Costs and schemes 2012.xlsx]FraudDisb'!$L$39:$L$43</c:f>
              <c:numCache>
                <c:formatCode>"$"#,##0</c:formatCode>
                <c:ptCount val="5"/>
                <c:pt idx="0">
                  <c:v>25000</c:v>
                </c:pt>
                <c:pt idx="1">
                  <c:v>26000</c:v>
                </c:pt>
                <c:pt idx="2">
                  <c:v>48000</c:v>
                </c:pt>
                <c:pt idx="3">
                  <c:v>100000</c:v>
                </c:pt>
                <c:pt idx="4">
                  <c:v>143000</c:v>
                </c:pt>
              </c:numCache>
            </c:numRef>
          </c:val>
        </c:ser>
        <c:axId val="51302784"/>
        <c:axId val="51304320"/>
      </c:barChart>
      <c:catAx>
        <c:axId val="51302784"/>
        <c:scaling>
          <c:orientation val="minMax"/>
        </c:scaling>
        <c:axPos val="l"/>
        <c:numFmt formatCode="General" sourceLinked="1"/>
        <c:tickLblPos val="nextTo"/>
        <c:txPr>
          <a:bodyPr rot="0" vert="horz"/>
          <a:lstStyle/>
          <a:p>
            <a:pPr>
              <a:defRPr/>
            </a:pPr>
            <a:endParaRPr lang="en-US"/>
          </a:p>
        </c:txPr>
        <c:crossAx val="51304320"/>
        <c:crosses val="autoZero"/>
        <c:auto val="1"/>
        <c:lblAlgn val="ctr"/>
        <c:lblOffset val="100"/>
      </c:catAx>
      <c:valAx>
        <c:axId val="51304320"/>
        <c:scaling>
          <c:orientation val="minMax"/>
        </c:scaling>
        <c:axPos val="b"/>
        <c:majorGridlines/>
        <c:title>
          <c:tx>
            <c:rich>
              <a:bodyPr/>
              <a:lstStyle/>
              <a:p>
                <a:pPr>
                  <a:defRPr b="1"/>
                </a:pPr>
                <a:r>
                  <a:rPr lang="en-US" b="1"/>
                  <a:t>Median Loss</a:t>
                </a:r>
              </a:p>
            </c:rich>
          </c:tx>
          <c:layout/>
        </c:title>
        <c:numFmt formatCode="&quot;$&quot;#,##0" sourceLinked="1"/>
        <c:tickLblPos val="nextTo"/>
        <c:txPr>
          <a:bodyPr rot="0" vert="horz"/>
          <a:lstStyle/>
          <a:p>
            <a:pPr>
              <a:defRPr/>
            </a:pPr>
            <a:endParaRPr lang="en-US"/>
          </a:p>
        </c:txPr>
        <c:crossAx val="51302784"/>
        <c:crosses val="autoZero"/>
        <c:crossBetween val="between"/>
        <c:majorUnit val="50000"/>
      </c:valAx>
    </c:plotArea>
    <c:plotVisOnly val="1"/>
    <c:dispBlanksAs val="gap"/>
  </c:chart>
  <c:spPr>
    <a:ln w="12700">
      <a:solidFill>
        <a:schemeClr val="tx1"/>
      </a:solidFill>
    </a:ln>
  </c:spPr>
  <c:txPr>
    <a:bodyPr/>
    <a:lstStyle/>
    <a:p>
      <a:pPr>
        <a:defRPr sz="1600" b="0" i="0" u="none" strike="noStrike" baseline="0">
          <a:solidFill>
            <a:srgbClr val="000000"/>
          </a:solidFill>
          <a:latin typeface="+mn-lt"/>
          <a:ea typeface="Calibri"/>
          <a:cs typeface="Calibri"/>
        </a:defRPr>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D94682C0-0FB9-4C62-B05B-B8F0DDBF4F16}" type="datetimeFigureOut">
              <a:rPr lang="en-US"/>
              <a:pPr>
                <a:defRPr/>
              </a:pPr>
              <a:t>3/14/2013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79A87CC0-5F5A-4159-A817-3DA286DE0502}"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12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99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9950E87-87DE-4460-A071-ABEA91061B3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A800AB59-B06B-4E1A-8FC1-07CE1B1C0A1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309CC0DF-AB0F-4B74-87EF-5E5D0838986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838200"/>
            <a:ext cx="1943100" cy="5257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838200"/>
            <a:ext cx="56769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8243DB5A-F054-40B0-B1C5-D5ACEBEBCF1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09968383-73C6-4BAF-92CB-89FF97D0EE1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B0516801-4AE5-4E2C-8F65-74E070DBC44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286000"/>
            <a:ext cx="38100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86000"/>
            <a:ext cx="38100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4E231AA5-0F7C-47CF-BFB2-7239E97F60E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p>
        </p:txBody>
      </p:sp>
      <p:sp>
        <p:nvSpPr>
          <p:cNvPr id="8" name="Rectangle 6"/>
          <p:cNvSpPr>
            <a:spLocks noGrp="1" noChangeArrowheads="1"/>
          </p:cNvSpPr>
          <p:nvPr>
            <p:ph type="sldNum" sz="quarter" idx="11"/>
          </p:nvPr>
        </p:nvSpPr>
        <p:spPr>
          <a:ln/>
        </p:spPr>
        <p:txBody>
          <a:bodyPr/>
          <a:lstStyle>
            <a:lvl1pPr>
              <a:defRPr/>
            </a:lvl1pPr>
          </a:lstStyle>
          <a:p>
            <a:pPr>
              <a:defRPr/>
            </a:pPr>
            <a:fld id="{5CD2DCA9-51D5-422F-ADF2-DD68242DA8E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p>
        </p:txBody>
      </p:sp>
      <p:sp>
        <p:nvSpPr>
          <p:cNvPr id="4" name="Rectangle 6"/>
          <p:cNvSpPr>
            <a:spLocks noGrp="1" noChangeArrowheads="1"/>
          </p:cNvSpPr>
          <p:nvPr>
            <p:ph type="sldNum" sz="quarter" idx="11"/>
          </p:nvPr>
        </p:nvSpPr>
        <p:spPr>
          <a:ln/>
        </p:spPr>
        <p:txBody>
          <a:bodyPr/>
          <a:lstStyle>
            <a:lvl1pPr>
              <a:defRPr/>
            </a:lvl1pPr>
          </a:lstStyle>
          <a:p>
            <a:pPr>
              <a:defRPr/>
            </a:pPr>
            <a:fld id="{76616048-6977-47F3-845A-44610D0B433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p>
        </p:txBody>
      </p:sp>
      <p:sp>
        <p:nvSpPr>
          <p:cNvPr id="3" name="Rectangle 6"/>
          <p:cNvSpPr>
            <a:spLocks noGrp="1" noChangeArrowheads="1"/>
          </p:cNvSpPr>
          <p:nvPr>
            <p:ph type="sldNum" sz="quarter" idx="11"/>
          </p:nvPr>
        </p:nvSpPr>
        <p:spPr>
          <a:ln/>
        </p:spPr>
        <p:txBody>
          <a:bodyPr/>
          <a:lstStyle>
            <a:lvl1pPr>
              <a:defRPr/>
            </a:lvl1pPr>
          </a:lstStyle>
          <a:p>
            <a:pPr>
              <a:defRPr/>
            </a:pPr>
            <a:fld id="{CBD350C0-DA2E-4D7E-A37F-54DFA1ABC73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01D07B51-D90A-4DA8-B5A4-960DBE5DAA2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112D937A-AE09-4E71-9736-D0454D82D07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userDrawn="1"/>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685800" y="8382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2286000"/>
            <a:ext cx="7772400" cy="381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E19FDA65-8B05-491A-B35D-D14D21F76C4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3600">
          <a:solidFill>
            <a:srgbClr val="0000CC"/>
          </a:solidFill>
          <a:latin typeface="+mj-lt"/>
          <a:ea typeface="+mj-ea"/>
          <a:cs typeface="+mj-cs"/>
        </a:defRPr>
      </a:lvl1pPr>
      <a:lvl2pPr algn="ctr" rtl="0" eaLnBrk="0" fontAlgn="base" hangingPunct="0">
        <a:spcBef>
          <a:spcPct val="0"/>
        </a:spcBef>
        <a:spcAft>
          <a:spcPct val="0"/>
        </a:spcAft>
        <a:defRPr sz="3600">
          <a:solidFill>
            <a:srgbClr val="0000CC"/>
          </a:solidFill>
          <a:latin typeface="Times New Roman" pitchFamily="18" charset="0"/>
        </a:defRPr>
      </a:lvl2pPr>
      <a:lvl3pPr algn="ctr" rtl="0" eaLnBrk="0" fontAlgn="base" hangingPunct="0">
        <a:spcBef>
          <a:spcPct val="0"/>
        </a:spcBef>
        <a:spcAft>
          <a:spcPct val="0"/>
        </a:spcAft>
        <a:defRPr sz="3600">
          <a:solidFill>
            <a:srgbClr val="0000CC"/>
          </a:solidFill>
          <a:latin typeface="Times New Roman" pitchFamily="18" charset="0"/>
        </a:defRPr>
      </a:lvl3pPr>
      <a:lvl4pPr algn="ctr" rtl="0" eaLnBrk="0" fontAlgn="base" hangingPunct="0">
        <a:spcBef>
          <a:spcPct val="0"/>
        </a:spcBef>
        <a:spcAft>
          <a:spcPct val="0"/>
        </a:spcAft>
        <a:defRPr sz="3600">
          <a:solidFill>
            <a:srgbClr val="0000CC"/>
          </a:solidFill>
          <a:latin typeface="Times New Roman" pitchFamily="18" charset="0"/>
        </a:defRPr>
      </a:lvl4pPr>
      <a:lvl5pPr algn="ctr" rtl="0" eaLnBrk="0" fontAlgn="base" hangingPunct="0">
        <a:spcBef>
          <a:spcPct val="0"/>
        </a:spcBef>
        <a:spcAft>
          <a:spcPct val="0"/>
        </a:spcAft>
        <a:defRPr sz="3600">
          <a:solidFill>
            <a:srgbClr val="0000CC"/>
          </a:solidFill>
          <a:latin typeface="Times New Roman" pitchFamily="18" charset="0"/>
        </a:defRPr>
      </a:lvl5pPr>
      <a:lvl6pPr marL="457200" algn="ctr" rtl="0" fontAlgn="base">
        <a:spcBef>
          <a:spcPct val="0"/>
        </a:spcBef>
        <a:spcAft>
          <a:spcPct val="0"/>
        </a:spcAft>
        <a:defRPr sz="3600">
          <a:solidFill>
            <a:srgbClr val="0000CC"/>
          </a:solidFill>
          <a:latin typeface="Times New Roman" pitchFamily="18" charset="0"/>
        </a:defRPr>
      </a:lvl6pPr>
      <a:lvl7pPr marL="914400" algn="ctr" rtl="0" fontAlgn="base">
        <a:spcBef>
          <a:spcPct val="0"/>
        </a:spcBef>
        <a:spcAft>
          <a:spcPct val="0"/>
        </a:spcAft>
        <a:defRPr sz="3600">
          <a:solidFill>
            <a:srgbClr val="0000CC"/>
          </a:solidFill>
          <a:latin typeface="Times New Roman" pitchFamily="18" charset="0"/>
        </a:defRPr>
      </a:lvl7pPr>
      <a:lvl8pPr marL="1371600" algn="ctr" rtl="0" fontAlgn="base">
        <a:spcBef>
          <a:spcPct val="0"/>
        </a:spcBef>
        <a:spcAft>
          <a:spcPct val="0"/>
        </a:spcAft>
        <a:defRPr sz="3600">
          <a:solidFill>
            <a:srgbClr val="0000CC"/>
          </a:solidFill>
          <a:latin typeface="Times New Roman" pitchFamily="18" charset="0"/>
        </a:defRPr>
      </a:lvl8pPr>
      <a:lvl9pPr marL="1828800" algn="ctr" rtl="0" fontAlgn="base">
        <a:spcBef>
          <a:spcPct val="0"/>
        </a:spcBef>
        <a:spcAft>
          <a:spcPct val="0"/>
        </a:spcAft>
        <a:defRPr sz="3600">
          <a:solidFill>
            <a:srgbClr val="0000CC"/>
          </a:solidFill>
          <a:latin typeface="Times New Roman" pitchFamily="18"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rgbClr val="333399"/>
          </a:solidFill>
          <a:latin typeface="+mn-lt"/>
        </a:defRPr>
      </a:lvl2pPr>
      <a:lvl3pPr marL="1143000" indent="-228600" algn="l" rtl="0" eaLnBrk="0" fontAlgn="base" hangingPunct="0">
        <a:spcBef>
          <a:spcPct val="20000"/>
        </a:spcBef>
        <a:spcAft>
          <a:spcPct val="0"/>
        </a:spcAft>
        <a:buChar char="•"/>
        <a:defRPr>
          <a:solidFill>
            <a:srgbClr val="333399"/>
          </a:solidFill>
          <a:latin typeface="+mn-lt"/>
        </a:defRPr>
      </a:lvl3pPr>
      <a:lvl4pPr marL="1600200" indent="-228600" algn="l" rtl="0" eaLnBrk="0" fontAlgn="base" hangingPunct="0">
        <a:spcBef>
          <a:spcPct val="20000"/>
        </a:spcBef>
        <a:spcAft>
          <a:spcPct val="0"/>
        </a:spcAft>
        <a:buChar char="–"/>
        <a:defRPr sz="1600">
          <a:solidFill>
            <a:srgbClr val="333399"/>
          </a:solidFill>
          <a:latin typeface="+mn-lt"/>
        </a:defRPr>
      </a:lvl4pPr>
      <a:lvl5pPr marL="2057400" indent="-228600" algn="l" rtl="0" eaLnBrk="0" fontAlgn="base" hangingPunct="0">
        <a:spcBef>
          <a:spcPct val="20000"/>
        </a:spcBef>
        <a:spcAft>
          <a:spcPct val="0"/>
        </a:spcAft>
        <a:buChar char="»"/>
        <a:defRPr sz="1400">
          <a:solidFill>
            <a:srgbClr val="333399"/>
          </a:solidFill>
          <a:latin typeface="+mn-lt"/>
        </a:defRPr>
      </a:lvl5pPr>
      <a:lvl6pPr marL="2514600" indent="-228600" algn="l" rtl="0" fontAlgn="base">
        <a:spcBef>
          <a:spcPct val="20000"/>
        </a:spcBef>
        <a:spcAft>
          <a:spcPct val="0"/>
        </a:spcAft>
        <a:buChar char="»"/>
        <a:defRPr sz="1400">
          <a:solidFill>
            <a:srgbClr val="333399"/>
          </a:solidFill>
          <a:latin typeface="+mn-lt"/>
        </a:defRPr>
      </a:lvl6pPr>
      <a:lvl7pPr marL="2971800" indent="-228600" algn="l" rtl="0" fontAlgn="base">
        <a:spcBef>
          <a:spcPct val="20000"/>
        </a:spcBef>
        <a:spcAft>
          <a:spcPct val="0"/>
        </a:spcAft>
        <a:buChar char="»"/>
        <a:defRPr sz="1400">
          <a:solidFill>
            <a:srgbClr val="333399"/>
          </a:solidFill>
          <a:latin typeface="+mn-lt"/>
        </a:defRPr>
      </a:lvl7pPr>
      <a:lvl8pPr marL="3429000" indent="-228600" algn="l" rtl="0" fontAlgn="base">
        <a:spcBef>
          <a:spcPct val="20000"/>
        </a:spcBef>
        <a:spcAft>
          <a:spcPct val="0"/>
        </a:spcAft>
        <a:buChar char="»"/>
        <a:defRPr sz="1400">
          <a:solidFill>
            <a:srgbClr val="333399"/>
          </a:solidFill>
          <a:latin typeface="+mn-lt"/>
        </a:defRPr>
      </a:lvl8pPr>
      <a:lvl9pPr marL="3886200" indent="-228600" algn="l" rtl="0" fontAlgn="base">
        <a:spcBef>
          <a:spcPct val="20000"/>
        </a:spcBef>
        <a:spcAft>
          <a:spcPct val="0"/>
        </a:spcAft>
        <a:buChar char="»"/>
        <a:defRPr sz="1400">
          <a:solidFill>
            <a:srgbClr val="3333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4"/>
          <p:cNvSpPr>
            <a:spLocks noGrp="1"/>
          </p:cNvSpPr>
          <p:nvPr>
            <p:ph type="sldNum" sz="quarter" idx="11"/>
          </p:nvPr>
        </p:nvSpPr>
        <p:spPr>
          <a:noFill/>
        </p:spPr>
        <p:txBody>
          <a:bodyPr/>
          <a:lstStyle/>
          <a:p>
            <a:fld id="{8EF16034-7265-4925-B6A8-D530D6A68F72}" type="slidenum">
              <a:rPr lang="en-US" smtClean="0"/>
              <a:pPr/>
              <a:t>1</a:t>
            </a:fld>
            <a:endParaRPr lang="en-US" smtClean="0"/>
          </a:p>
        </p:txBody>
      </p:sp>
      <p:pic>
        <p:nvPicPr>
          <p:cNvPr id="2051" name="Picture 43"/>
          <p:cNvPicPr>
            <a:picLocks noChangeAspect="1" noChangeArrowheads="1"/>
          </p:cNvPicPr>
          <p:nvPr/>
        </p:nvPicPr>
        <p:blipFill>
          <a:blip r:embed="rId2" cstate="print"/>
          <a:srcRect/>
          <a:stretch>
            <a:fillRect/>
          </a:stretch>
        </p:blipFill>
        <p:spPr bwMode="auto">
          <a:xfrm>
            <a:off x="0" y="1588"/>
            <a:ext cx="9144000" cy="6856412"/>
          </a:xfrm>
          <a:prstGeom prst="rect">
            <a:avLst/>
          </a:prstGeom>
          <a:noFill/>
          <a:ln w="9525">
            <a:noFill/>
            <a:miter lim="800000"/>
            <a:headEnd/>
            <a:tailEnd/>
          </a:ln>
        </p:spPr>
      </p:pic>
      <p:sp>
        <p:nvSpPr>
          <p:cNvPr id="2052" name="Text Box 14"/>
          <p:cNvSpPr txBox="1">
            <a:spLocks noChangeArrowheads="1"/>
          </p:cNvSpPr>
          <p:nvPr/>
        </p:nvSpPr>
        <p:spPr bwMode="auto">
          <a:xfrm>
            <a:off x="685800" y="1447800"/>
            <a:ext cx="7924800" cy="457200"/>
          </a:xfrm>
          <a:prstGeom prst="rect">
            <a:avLst/>
          </a:prstGeom>
          <a:noFill/>
          <a:ln w="9525">
            <a:noFill/>
            <a:miter lim="800000"/>
            <a:headEnd/>
            <a:tailEnd/>
          </a:ln>
        </p:spPr>
        <p:txBody>
          <a:bodyPr>
            <a:spAutoFit/>
          </a:bodyPr>
          <a:lstStyle/>
          <a:p>
            <a:pPr>
              <a:spcBef>
                <a:spcPct val="50000"/>
              </a:spcBef>
            </a:pPr>
            <a:endParaRPr lang="en-CA"/>
          </a:p>
        </p:txBody>
      </p:sp>
      <p:sp>
        <p:nvSpPr>
          <p:cNvPr id="2053" name="Rectangle 40"/>
          <p:cNvSpPr>
            <a:spLocks noGrp="1" noChangeArrowheads="1"/>
          </p:cNvSpPr>
          <p:nvPr>
            <p:ph type="subTitle" idx="1"/>
          </p:nvPr>
        </p:nvSpPr>
        <p:spPr>
          <a:xfrm>
            <a:off x="0" y="4419600"/>
            <a:ext cx="9144000" cy="1143000"/>
          </a:xfrm>
        </p:spPr>
        <p:txBody>
          <a:bodyPr/>
          <a:lstStyle/>
          <a:p>
            <a:pPr eaLnBrk="1" hangingPunct="1"/>
            <a:r>
              <a:rPr lang="en-US" sz="4000" smtClean="0"/>
              <a:t>Expense Reimbursement Schemes</a:t>
            </a:r>
          </a:p>
        </p:txBody>
      </p:sp>
      <p:sp>
        <p:nvSpPr>
          <p:cNvPr id="2054" name="Rectangle 42"/>
          <p:cNvSpPr>
            <a:spLocks noGrp="1" noChangeArrowheads="1"/>
          </p:cNvSpPr>
          <p:nvPr>
            <p:ph type="ctrTitle"/>
          </p:nvPr>
        </p:nvSpPr>
        <p:spPr>
          <a:xfrm>
            <a:off x="0" y="2286000"/>
            <a:ext cx="9144000" cy="1143000"/>
          </a:xfrm>
        </p:spPr>
        <p:txBody>
          <a:bodyPr/>
          <a:lstStyle/>
          <a:p>
            <a:pPr eaLnBrk="1" hangingPunct="1"/>
            <a:r>
              <a:rPr lang="en-US" sz="5400" smtClean="0"/>
              <a:t>Chapter 7</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p:cNvSpPr>
            <a:spLocks noGrp="1"/>
          </p:cNvSpPr>
          <p:nvPr>
            <p:ph type="sldNum" sz="quarter" idx="11"/>
          </p:nvPr>
        </p:nvSpPr>
        <p:spPr>
          <a:noFill/>
        </p:spPr>
        <p:txBody>
          <a:bodyPr/>
          <a:lstStyle/>
          <a:p>
            <a:fld id="{31A147F4-F1D8-43CE-A8F9-27FFEC369EC6}" type="slidenum">
              <a:rPr lang="en-US" smtClean="0"/>
              <a:pPr/>
              <a:t>10</a:t>
            </a:fld>
            <a:endParaRPr lang="en-US" smtClean="0"/>
          </a:p>
        </p:txBody>
      </p:sp>
      <p:sp>
        <p:nvSpPr>
          <p:cNvPr id="11267" name="Rectangle 2"/>
          <p:cNvSpPr>
            <a:spLocks noGrp="1" noChangeArrowheads="1"/>
          </p:cNvSpPr>
          <p:nvPr>
            <p:ph type="title"/>
          </p:nvPr>
        </p:nvSpPr>
        <p:spPr>
          <a:xfrm>
            <a:off x="685800" y="685800"/>
            <a:ext cx="7772400" cy="1143000"/>
          </a:xfrm>
        </p:spPr>
        <p:txBody>
          <a:bodyPr/>
          <a:lstStyle/>
          <a:p>
            <a:pPr eaLnBrk="1" hangingPunct="1">
              <a:lnSpc>
                <a:spcPct val="80000"/>
              </a:lnSpc>
            </a:pPr>
            <a:r>
              <a:rPr lang="en-US" sz="4000" smtClean="0"/>
              <a:t>Preventing and Detecting</a:t>
            </a:r>
            <a:br>
              <a:rPr lang="en-US" sz="4000" smtClean="0"/>
            </a:br>
            <a:r>
              <a:rPr lang="en-US" sz="4000" smtClean="0"/>
              <a:t>Mischaracterized Expenses</a:t>
            </a:r>
          </a:p>
        </p:txBody>
      </p:sp>
      <p:sp>
        <p:nvSpPr>
          <p:cNvPr id="11268" name="Rectangle 3"/>
          <p:cNvSpPr>
            <a:spLocks noGrp="1" noChangeArrowheads="1"/>
          </p:cNvSpPr>
          <p:nvPr>
            <p:ph type="body" idx="1"/>
          </p:nvPr>
        </p:nvSpPr>
        <p:spPr>
          <a:xfrm>
            <a:off x="609600" y="2133600"/>
            <a:ext cx="7772400" cy="3733800"/>
          </a:xfrm>
        </p:spPr>
        <p:txBody>
          <a:bodyPr/>
          <a:lstStyle/>
          <a:p>
            <a:pPr eaLnBrk="1" hangingPunct="1"/>
            <a:r>
              <a:rPr lang="en-US" sz="2800" smtClean="0"/>
              <a:t>Scrutinize any expense report that is approved outside the requestor’s department</a:t>
            </a:r>
          </a:p>
          <a:p>
            <a:pPr eaLnBrk="1" hangingPunct="1"/>
            <a:r>
              <a:rPr lang="en-US" sz="2800" smtClean="0"/>
              <a:t>Compare dates of claimed expenses to work schedules</a:t>
            </a:r>
          </a:p>
          <a:p>
            <a:pPr eaLnBrk="1" hangingPunct="1"/>
            <a:r>
              <a:rPr lang="en-US" sz="2800" smtClean="0"/>
              <a:t>Compare prior year expenses to current year expenses and to budgeted expenses</a:t>
            </a:r>
          </a:p>
          <a:p>
            <a:pPr eaLnBrk="1" hangingPunct="1"/>
            <a:endParaRPr lang="en-US" sz="2800" smtClean="0"/>
          </a:p>
          <a:p>
            <a:pPr eaLnBrk="1" hangingPunct="1"/>
            <a:endParaRPr lang="en-US" sz="28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p:cNvSpPr>
            <a:spLocks noGrp="1"/>
          </p:cNvSpPr>
          <p:nvPr>
            <p:ph type="sldNum" sz="quarter" idx="11"/>
          </p:nvPr>
        </p:nvSpPr>
        <p:spPr>
          <a:noFill/>
        </p:spPr>
        <p:txBody>
          <a:bodyPr/>
          <a:lstStyle/>
          <a:p>
            <a:fld id="{F4077449-5E86-49D0-9543-DF1F9AE78562}" type="slidenum">
              <a:rPr lang="en-US" smtClean="0"/>
              <a:pPr/>
              <a:t>11</a:t>
            </a:fld>
            <a:endParaRPr lang="en-US" smtClean="0"/>
          </a:p>
        </p:txBody>
      </p:sp>
      <p:sp>
        <p:nvSpPr>
          <p:cNvPr id="12291" name="Rectangle 2"/>
          <p:cNvSpPr>
            <a:spLocks noGrp="1" noChangeArrowheads="1"/>
          </p:cNvSpPr>
          <p:nvPr>
            <p:ph type="title"/>
          </p:nvPr>
        </p:nvSpPr>
        <p:spPr>
          <a:xfrm>
            <a:off x="609600" y="990600"/>
            <a:ext cx="8001000" cy="914400"/>
          </a:xfrm>
        </p:spPr>
        <p:txBody>
          <a:bodyPr/>
          <a:lstStyle/>
          <a:p>
            <a:pPr eaLnBrk="1" hangingPunct="1"/>
            <a:r>
              <a:rPr lang="en-US" sz="4000" smtClean="0"/>
              <a:t>Overstated Expense Reimbursements</a:t>
            </a:r>
          </a:p>
        </p:txBody>
      </p:sp>
      <p:sp>
        <p:nvSpPr>
          <p:cNvPr id="12292" name="Rectangle 3"/>
          <p:cNvSpPr>
            <a:spLocks noGrp="1" noChangeArrowheads="1"/>
          </p:cNvSpPr>
          <p:nvPr>
            <p:ph type="body" idx="1"/>
          </p:nvPr>
        </p:nvSpPr>
        <p:spPr>
          <a:xfrm>
            <a:off x="533400" y="2209800"/>
            <a:ext cx="7772400" cy="3200400"/>
          </a:xfrm>
        </p:spPr>
        <p:txBody>
          <a:bodyPr/>
          <a:lstStyle/>
          <a:p>
            <a:pPr eaLnBrk="1" hangingPunct="1"/>
            <a:r>
              <a:rPr lang="en-US" sz="3200" smtClean="0"/>
              <a:t>Altered receipts</a:t>
            </a:r>
          </a:p>
          <a:p>
            <a:pPr eaLnBrk="1" hangingPunct="1"/>
            <a:r>
              <a:rPr lang="en-US" sz="3200" smtClean="0"/>
              <a:t>Overpurchasing</a:t>
            </a:r>
          </a:p>
          <a:p>
            <a:pPr eaLnBrk="1" hangingPunct="1"/>
            <a:r>
              <a:rPr lang="en-US" sz="3200" smtClean="0"/>
              <a:t>Overstating another employee’s expenses</a:t>
            </a:r>
          </a:p>
          <a:p>
            <a:pPr eaLnBrk="1" hangingPunct="1"/>
            <a:r>
              <a:rPr lang="en-US" sz="3200" smtClean="0"/>
              <a:t>Orders to overstate expenses</a:t>
            </a:r>
          </a:p>
          <a:p>
            <a:pPr eaLnBrk="1" hangingPunct="1"/>
            <a:endParaRPr lang="en-US" sz="28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4"/>
          <p:cNvSpPr>
            <a:spLocks noGrp="1"/>
          </p:cNvSpPr>
          <p:nvPr>
            <p:ph type="sldNum" sz="quarter" idx="11"/>
          </p:nvPr>
        </p:nvSpPr>
        <p:spPr>
          <a:noFill/>
        </p:spPr>
        <p:txBody>
          <a:bodyPr/>
          <a:lstStyle/>
          <a:p>
            <a:fld id="{52DE6C33-CC64-4EB1-810A-8DB51CC24BBE}" type="slidenum">
              <a:rPr lang="en-US" smtClean="0"/>
              <a:pPr/>
              <a:t>12</a:t>
            </a:fld>
            <a:endParaRPr lang="en-US" smtClean="0"/>
          </a:p>
        </p:txBody>
      </p:sp>
      <p:sp>
        <p:nvSpPr>
          <p:cNvPr id="13315" name="Rectangle 2"/>
          <p:cNvSpPr>
            <a:spLocks noGrp="1" noChangeArrowheads="1"/>
          </p:cNvSpPr>
          <p:nvPr>
            <p:ph type="title"/>
          </p:nvPr>
        </p:nvSpPr>
        <p:spPr>
          <a:xfrm>
            <a:off x="533400" y="685800"/>
            <a:ext cx="7924800" cy="1143000"/>
          </a:xfrm>
        </p:spPr>
        <p:txBody>
          <a:bodyPr/>
          <a:lstStyle/>
          <a:p>
            <a:pPr eaLnBrk="1" hangingPunct="1"/>
            <a:r>
              <a:rPr lang="en-US" sz="4000" smtClean="0"/>
              <a:t>Preventing and Detecting</a:t>
            </a:r>
            <a:br>
              <a:rPr lang="en-US" sz="4000" smtClean="0"/>
            </a:br>
            <a:r>
              <a:rPr lang="en-US" sz="4000" smtClean="0"/>
              <a:t>Overstated Expense Reimbursements</a:t>
            </a:r>
          </a:p>
        </p:txBody>
      </p:sp>
      <p:sp>
        <p:nvSpPr>
          <p:cNvPr id="13316" name="Rectangle 3"/>
          <p:cNvSpPr>
            <a:spLocks noGrp="1" noChangeArrowheads="1"/>
          </p:cNvSpPr>
          <p:nvPr>
            <p:ph type="body" idx="1"/>
          </p:nvPr>
        </p:nvSpPr>
        <p:spPr>
          <a:xfrm>
            <a:off x="685800" y="2057400"/>
            <a:ext cx="7772400" cy="4038600"/>
          </a:xfrm>
        </p:spPr>
        <p:txBody>
          <a:bodyPr/>
          <a:lstStyle/>
          <a:p>
            <a:pPr eaLnBrk="1" hangingPunct="1">
              <a:lnSpc>
                <a:spcPct val="90000"/>
              </a:lnSpc>
            </a:pPr>
            <a:r>
              <a:rPr lang="en-US" sz="2800" smtClean="0"/>
              <a:t>Require </a:t>
            </a:r>
            <a:r>
              <a:rPr lang="en-US" sz="2800" b="1" smtClean="0"/>
              <a:t>original</a:t>
            </a:r>
            <a:r>
              <a:rPr lang="en-US" sz="2800" smtClean="0"/>
              <a:t> receipts for all expense reimbursements</a:t>
            </a:r>
          </a:p>
          <a:p>
            <a:pPr eaLnBrk="1" hangingPunct="1">
              <a:lnSpc>
                <a:spcPct val="90000"/>
              </a:lnSpc>
            </a:pPr>
            <a:r>
              <a:rPr lang="en-US" sz="2800" smtClean="0"/>
              <a:t>If photocopied receipts are submitted, independently verify the expense</a:t>
            </a:r>
          </a:p>
          <a:p>
            <a:pPr eaLnBrk="1" hangingPunct="1">
              <a:lnSpc>
                <a:spcPct val="90000"/>
              </a:lnSpc>
            </a:pPr>
            <a:r>
              <a:rPr lang="en-US" sz="2800" smtClean="0"/>
              <a:t>Book travel through company travel agent using designated company credit card  </a:t>
            </a:r>
          </a:p>
          <a:p>
            <a:pPr eaLnBrk="1" hangingPunct="1">
              <a:lnSpc>
                <a:spcPct val="90000"/>
              </a:lnSpc>
            </a:pPr>
            <a:r>
              <a:rPr lang="en-US" sz="2800" smtClean="0"/>
              <a:t>Compare employee’s expense reports with co-workers to identify inconsistencies</a:t>
            </a:r>
          </a:p>
          <a:p>
            <a:pPr eaLnBrk="1" hangingPunct="1">
              <a:lnSpc>
                <a:spcPct val="90000"/>
              </a:lnSpc>
            </a:pPr>
            <a:r>
              <a:rPr lang="en-US" sz="2800" smtClean="0"/>
              <a:t>Spot check expense reports with customers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p:cNvSpPr>
            <a:spLocks noGrp="1"/>
          </p:cNvSpPr>
          <p:nvPr>
            <p:ph type="sldNum" sz="quarter" idx="11"/>
          </p:nvPr>
        </p:nvSpPr>
        <p:spPr>
          <a:noFill/>
        </p:spPr>
        <p:txBody>
          <a:bodyPr/>
          <a:lstStyle/>
          <a:p>
            <a:fld id="{A0319EF7-29C4-48FC-A17B-6501AEEC8AD9}" type="slidenum">
              <a:rPr lang="en-US" smtClean="0"/>
              <a:pPr/>
              <a:t>13</a:t>
            </a:fld>
            <a:endParaRPr lang="en-US" dirty="0" smtClean="0"/>
          </a:p>
        </p:txBody>
      </p:sp>
      <p:sp>
        <p:nvSpPr>
          <p:cNvPr id="14339" name="Rectangle 2"/>
          <p:cNvSpPr>
            <a:spLocks noGrp="1" noChangeArrowheads="1"/>
          </p:cNvSpPr>
          <p:nvPr>
            <p:ph type="title"/>
          </p:nvPr>
        </p:nvSpPr>
        <p:spPr>
          <a:xfrm>
            <a:off x="762000" y="762000"/>
            <a:ext cx="7772400" cy="914400"/>
          </a:xfrm>
        </p:spPr>
        <p:txBody>
          <a:bodyPr/>
          <a:lstStyle/>
          <a:p>
            <a:pPr eaLnBrk="1" hangingPunct="1"/>
            <a:r>
              <a:rPr lang="en-US" sz="4000" smtClean="0"/>
              <a:t>Fictitious Expenses</a:t>
            </a:r>
          </a:p>
        </p:txBody>
      </p:sp>
      <p:sp>
        <p:nvSpPr>
          <p:cNvPr id="14340" name="Rectangle 3"/>
          <p:cNvSpPr>
            <a:spLocks noGrp="1" noChangeArrowheads="1"/>
          </p:cNvSpPr>
          <p:nvPr>
            <p:ph type="body" idx="1"/>
          </p:nvPr>
        </p:nvSpPr>
        <p:spPr>
          <a:xfrm>
            <a:off x="685800" y="1905000"/>
            <a:ext cx="7772400" cy="4191000"/>
          </a:xfrm>
        </p:spPr>
        <p:txBody>
          <a:bodyPr/>
          <a:lstStyle/>
          <a:p>
            <a:pPr eaLnBrk="1" hangingPunct="1"/>
            <a:r>
              <a:rPr lang="en-US" sz="3200" dirty="0" smtClean="0"/>
              <a:t>Producing fictitious receipts</a:t>
            </a:r>
          </a:p>
          <a:p>
            <a:pPr lvl="1" eaLnBrk="1" hangingPunct="1"/>
            <a:r>
              <a:rPr lang="en-US" sz="2800" dirty="0" smtClean="0">
                <a:solidFill>
                  <a:schemeClr val="tx1"/>
                </a:solidFill>
              </a:rPr>
              <a:t>Computers</a:t>
            </a:r>
          </a:p>
          <a:p>
            <a:pPr lvl="1" eaLnBrk="1" hangingPunct="1"/>
            <a:r>
              <a:rPr lang="en-US" sz="2800" dirty="0" smtClean="0">
                <a:solidFill>
                  <a:schemeClr val="tx1"/>
                </a:solidFill>
              </a:rPr>
              <a:t>Calculators</a:t>
            </a:r>
          </a:p>
          <a:p>
            <a:pPr lvl="1" eaLnBrk="1" hangingPunct="1"/>
            <a:r>
              <a:rPr lang="en-US" sz="2800" dirty="0" smtClean="0">
                <a:solidFill>
                  <a:schemeClr val="tx1"/>
                </a:solidFill>
              </a:rPr>
              <a:t>Cut and paste</a:t>
            </a:r>
          </a:p>
          <a:p>
            <a:pPr eaLnBrk="1" hangingPunct="1"/>
            <a:r>
              <a:rPr lang="en-US" sz="3200" dirty="0" smtClean="0"/>
              <a:t>Obtaining blank receipts from vendors</a:t>
            </a:r>
          </a:p>
          <a:p>
            <a:pPr eaLnBrk="1" hangingPunct="1"/>
            <a:r>
              <a:rPr lang="en-US" sz="3200" dirty="0" smtClean="0"/>
              <a:t>Claiming the expenses of others</a:t>
            </a:r>
          </a:p>
          <a:p>
            <a:pPr eaLnBrk="1" hangingPunct="1"/>
            <a:endParaRPr lang="en-US" sz="32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p:cNvSpPr>
            <a:spLocks noGrp="1"/>
          </p:cNvSpPr>
          <p:nvPr>
            <p:ph type="sldNum" sz="quarter" idx="11"/>
          </p:nvPr>
        </p:nvSpPr>
        <p:spPr>
          <a:noFill/>
        </p:spPr>
        <p:txBody>
          <a:bodyPr/>
          <a:lstStyle/>
          <a:p>
            <a:fld id="{FD682869-C9B4-424D-AEDE-F1C9ACDE1120}" type="slidenum">
              <a:rPr lang="en-US" smtClean="0"/>
              <a:pPr/>
              <a:t>14</a:t>
            </a:fld>
            <a:endParaRPr lang="en-US" smtClean="0"/>
          </a:p>
        </p:txBody>
      </p:sp>
      <p:sp>
        <p:nvSpPr>
          <p:cNvPr id="15363" name="Rectangle 2"/>
          <p:cNvSpPr>
            <a:spLocks noGrp="1" noChangeArrowheads="1"/>
          </p:cNvSpPr>
          <p:nvPr>
            <p:ph type="title"/>
          </p:nvPr>
        </p:nvSpPr>
        <p:spPr/>
        <p:txBody>
          <a:bodyPr/>
          <a:lstStyle/>
          <a:p>
            <a:pPr eaLnBrk="1" hangingPunct="1"/>
            <a:r>
              <a:rPr lang="en-US" sz="4000" smtClean="0"/>
              <a:t>Preventing and Detecting Fictitious Expense Reimbursements</a:t>
            </a:r>
          </a:p>
        </p:txBody>
      </p:sp>
      <p:sp>
        <p:nvSpPr>
          <p:cNvPr id="15364" name="Rectangle 3"/>
          <p:cNvSpPr>
            <a:spLocks noGrp="1" noChangeArrowheads="1"/>
          </p:cNvSpPr>
          <p:nvPr>
            <p:ph type="body" idx="1"/>
          </p:nvPr>
        </p:nvSpPr>
        <p:spPr>
          <a:xfrm>
            <a:off x="685800" y="2133600"/>
            <a:ext cx="7848600" cy="4343400"/>
          </a:xfrm>
        </p:spPr>
        <p:txBody>
          <a:bodyPr/>
          <a:lstStyle/>
          <a:p>
            <a:pPr eaLnBrk="1" hangingPunct="1"/>
            <a:r>
              <a:rPr lang="en-US" smtClean="0"/>
              <a:t>Look for:</a:t>
            </a:r>
          </a:p>
          <a:p>
            <a:pPr lvl="1" eaLnBrk="1" hangingPunct="1"/>
            <a:r>
              <a:rPr lang="en-US" smtClean="0">
                <a:solidFill>
                  <a:schemeClr val="tx1"/>
                </a:solidFill>
              </a:rPr>
              <a:t>High dollar items that were paid in cash</a:t>
            </a:r>
          </a:p>
          <a:p>
            <a:pPr lvl="1" eaLnBrk="1" hangingPunct="1"/>
            <a:r>
              <a:rPr lang="en-US" smtClean="0">
                <a:solidFill>
                  <a:schemeClr val="tx1"/>
                </a:solidFill>
              </a:rPr>
              <a:t>Expenses that are consistently rounded off, ending with “0” or “5”</a:t>
            </a:r>
          </a:p>
          <a:p>
            <a:pPr lvl="1" eaLnBrk="1" hangingPunct="1"/>
            <a:r>
              <a:rPr lang="en-US" smtClean="0">
                <a:solidFill>
                  <a:schemeClr val="tx1"/>
                </a:solidFill>
              </a:rPr>
              <a:t>Expenses that are consistently for the same amount</a:t>
            </a:r>
          </a:p>
          <a:p>
            <a:pPr lvl="1" eaLnBrk="1" hangingPunct="1"/>
            <a:r>
              <a:rPr lang="en-US" smtClean="0">
                <a:solidFill>
                  <a:schemeClr val="tx1"/>
                </a:solidFill>
              </a:rPr>
              <a:t>Reimbursement requests that consistently fall at or just below the reimbursement limit</a:t>
            </a:r>
          </a:p>
          <a:p>
            <a:pPr lvl="1" eaLnBrk="1" hangingPunct="1"/>
            <a:r>
              <a:rPr lang="en-US" smtClean="0">
                <a:solidFill>
                  <a:schemeClr val="tx1"/>
                </a:solidFill>
              </a:rPr>
              <a:t>Receipts that are submitted over an extended time that are consecutively numbered</a:t>
            </a:r>
          </a:p>
          <a:p>
            <a:pPr lvl="1" eaLnBrk="1" hangingPunct="1"/>
            <a:r>
              <a:rPr lang="en-US" smtClean="0">
                <a:solidFill>
                  <a:schemeClr val="tx1"/>
                </a:solidFill>
              </a:rPr>
              <a:t>Receipts that do not look professional or that lack information about the vendor</a:t>
            </a:r>
          </a:p>
          <a:p>
            <a:pPr eaLnBrk="1" hangingPunct="1"/>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4"/>
          <p:cNvSpPr>
            <a:spLocks noGrp="1"/>
          </p:cNvSpPr>
          <p:nvPr>
            <p:ph type="sldNum" sz="quarter" idx="11"/>
          </p:nvPr>
        </p:nvSpPr>
        <p:spPr>
          <a:noFill/>
        </p:spPr>
        <p:txBody>
          <a:bodyPr/>
          <a:lstStyle/>
          <a:p>
            <a:fld id="{E5C80647-A1C4-405C-A62D-BF5CC80E81B3}" type="slidenum">
              <a:rPr lang="en-US" smtClean="0"/>
              <a:pPr/>
              <a:t>15</a:t>
            </a:fld>
            <a:endParaRPr lang="en-US" smtClean="0"/>
          </a:p>
        </p:txBody>
      </p:sp>
      <p:sp>
        <p:nvSpPr>
          <p:cNvPr id="16387" name="Rectangle 2"/>
          <p:cNvSpPr>
            <a:spLocks noGrp="1" noChangeArrowheads="1"/>
          </p:cNvSpPr>
          <p:nvPr>
            <p:ph type="title"/>
          </p:nvPr>
        </p:nvSpPr>
        <p:spPr/>
        <p:txBody>
          <a:bodyPr/>
          <a:lstStyle/>
          <a:p>
            <a:pPr eaLnBrk="1" hangingPunct="1"/>
            <a:r>
              <a:rPr lang="en-US" sz="4000" smtClean="0"/>
              <a:t>Multiple Reimbursement Schemes</a:t>
            </a:r>
          </a:p>
        </p:txBody>
      </p:sp>
      <p:sp>
        <p:nvSpPr>
          <p:cNvPr id="16388" name="Rectangle 3"/>
          <p:cNvSpPr>
            <a:spLocks noGrp="1" noChangeArrowheads="1"/>
          </p:cNvSpPr>
          <p:nvPr>
            <p:ph type="body" idx="1"/>
          </p:nvPr>
        </p:nvSpPr>
        <p:spPr>
          <a:xfrm>
            <a:off x="609600" y="2057400"/>
            <a:ext cx="7772400" cy="4038600"/>
          </a:xfrm>
        </p:spPr>
        <p:txBody>
          <a:bodyPr/>
          <a:lstStyle/>
          <a:p>
            <a:pPr eaLnBrk="1" hangingPunct="1"/>
            <a:r>
              <a:rPr lang="en-US" sz="2800" smtClean="0"/>
              <a:t>A single expense item is submitted several times to receive multiple reimbursements</a:t>
            </a:r>
          </a:p>
          <a:p>
            <a:pPr lvl="1" eaLnBrk="1" hangingPunct="1"/>
            <a:r>
              <a:rPr lang="en-US" sz="2400" smtClean="0">
                <a:solidFill>
                  <a:schemeClr val="tx1"/>
                </a:solidFill>
              </a:rPr>
              <a:t>Example: Airline ticket receipt and travel agency invoice</a:t>
            </a:r>
          </a:p>
          <a:p>
            <a:pPr eaLnBrk="1" hangingPunct="1"/>
            <a:r>
              <a:rPr lang="en-US" sz="2800" smtClean="0"/>
              <a:t>Submit the credit card receipt for items charged to the company’s credit card account</a:t>
            </a:r>
          </a:p>
          <a:p>
            <a:pPr eaLnBrk="1" hangingPunct="1"/>
            <a:r>
              <a:rPr lang="en-US" sz="2800" smtClean="0"/>
              <a:t>Submitting the same expenses to different budgets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4"/>
          <p:cNvSpPr>
            <a:spLocks noGrp="1"/>
          </p:cNvSpPr>
          <p:nvPr>
            <p:ph type="sldNum" sz="quarter" idx="11"/>
          </p:nvPr>
        </p:nvSpPr>
        <p:spPr>
          <a:noFill/>
        </p:spPr>
        <p:txBody>
          <a:bodyPr/>
          <a:lstStyle/>
          <a:p>
            <a:fld id="{C0C1286F-E469-4C00-8BF3-126C1D4473A9}" type="slidenum">
              <a:rPr lang="en-US" smtClean="0"/>
              <a:pPr/>
              <a:t>16</a:t>
            </a:fld>
            <a:endParaRPr lang="en-US" smtClean="0"/>
          </a:p>
        </p:txBody>
      </p:sp>
      <p:sp>
        <p:nvSpPr>
          <p:cNvPr id="17411" name="Rectangle 2"/>
          <p:cNvSpPr>
            <a:spLocks noGrp="1" noChangeArrowheads="1"/>
          </p:cNvSpPr>
          <p:nvPr>
            <p:ph type="title"/>
          </p:nvPr>
        </p:nvSpPr>
        <p:spPr/>
        <p:txBody>
          <a:bodyPr/>
          <a:lstStyle/>
          <a:p>
            <a:pPr eaLnBrk="1" hangingPunct="1"/>
            <a:r>
              <a:rPr lang="en-US" sz="4000" smtClean="0"/>
              <a:t>Preventing and Detecting Multiple Reimbursement Schemes</a:t>
            </a:r>
          </a:p>
        </p:txBody>
      </p:sp>
      <p:sp>
        <p:nvSpPr>
          <p:cNvPr id="17412" name="Rectangle 3"/>
          <p:cNvSpPr>
            <a:spLocks noGrp="1" noChangeArrowheads="1"/>
          </p:cNvSpPr>
          <p:nvPr>
            <p:ph type="body" idx="1"/>
          </p:nvPr>
        </p:nvSpPr>
        <p:spPr>
          <a:xfrm>
            <a:off x="685800" y="2286000"/>
            <a:ext cx="7772400" cy="4114800"/>
          </a:xfrm>
        </p:spPr>
        <p:txBody>
          <a:bodyPr/>
          <a:lstStyle/>
          <a:p>
            <a:pPr eaLnBrk="1" hangingPunct="1"/>
            <a:r>
              <a:rPr lang="en-US" smtClean="0"/>
              <a:t>Enforce a policy against accepting photocopies</a:t>
            </a:r>
          </a:p>
          <a:p>
            <a:pPr eaLnBrk="1" hangingPunct="1"/>
            <a:r>
              <a:rPr lang="en-US" smtClean="0"/>
              <a:t>Establish clearly what types of support documentation are acceptable</a:t>
            </a:r>
          </a:p>
          <a:p>
            <a:pPr eaLnBrk="1" hangingPunct="1"/>
            <a:r>
              <a:rPr lang="en-US" smtClean="0"/>
              <a:t>Scrutinize expense reports that are approved by supervisors outside the requestor’s department</a:t>
            </a:r>
          </a:p>
          <a:p>
            <a:pPr eaLnBrk="1" hangingPunct="1"/>
            <a:r>
              <a:rPr lang="en-US" smtClean="0"/>
              <a:t>Require that expense reimbursements be approved by the employee’s direct supervisor</a:t>
            </a:r>
          </a:p>
          <a:p>
            <a:pPr eaLnBrk="1" hangingPunct="1"/>
            <a:r>
              <a:rPr lang="en-US" smtClean="0"/>
              <a:t>Establish a policy that expenses must be submitted within a certain time limit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1"/>
          </p:nvPr>
        </p:nvSpPr>
        <p:spPr>
          <a:noFill/>
        </p:spPr>
        <p:txBody>
          <a:bodyPr/>
          <a:lstStyle/>
          <a:p>
            <a:fld id="{EC88E9FD-2CA7-4B72-A9EF-02BB6ADB7F12}" type="slidenum">
              <a:rPr lang="en-US" smtClean="0"/>
              <a:pPr/>
              <a:t>17</a:t>
            </a:fld>
            <a:endParaRPr lang="en-US" smtClean="0"/>
          </a:p>
        </p:txBody>
      </p:sp>
      <p:sp>
        <p:nvSpPr>
          <p:cNvPr id="18435" name="Rectangle 6"/>
          <p:cNvSpPr>
            <a:spLocks noGrp="1" noChangeArrowheads="1"/>
          </p:cNvSpPr>
          <p:nvPr>
            <p:ph type="title"/>
          </p:nvPr>
        </p:nvSpPr>
        <p:spPr>
          <a:xfrm>
            <a:off x="685800" y="1981200"/>
            <a:ext cx="7772400" cy="2133600"/>
          </a:xfrm>
        </p:spPr>
        <p:txBody>
          <a:bodyPr/>
          <a:lstStyle/>
          <a:p>
            <a:pPr eaLnBrk="1" hangingPunct="1"/>
            <a:r>
              <a:rPr lang="en-US" sz="4400" smtClean="0"/>
              <a:t>Mid-term Exam </a:t>
            </a:r>
            <a:br>
              <a:rPr lang="en-US" sz="4400" smtClean="0"/>
            </a:br>
            <a:r>
              <a:rPr lang="en-US" sz="4400" smtClean="0"/>
              <a:t>Practice Questions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p:cNvSpPr>
            <a:spLocks noGrp="1"/>
          </p:cNvSpPr>
          <p:nvPr>
            <p:ph type="sldNum" sz="quarter" idx="11"/>
          </p:nvPr>
        </p:nvSpPr>
        <p:spPr>
          <a:noFill/>
        </p:spPr>
        <p:txBody>
          <a:bodyPr/>
          <a:lstStyle/>
          <a:p>
            <a:fld id="{6E626FB7-85AF-4477-8C5B-0131C5250B6E}" type="slidenum">
              <a:rPr lang="en-US" smtClean="0"/>
              <a:pPr/>
              <a:t>18</a:t>
            </a:fld>
            <a:endParaRPr lang="en-US" smtClean="0"/>
          </a:p>
        </p:txBody>
      </p:sp>
      <p:sp>
        <p:nvSpPr>
          <p:cNvPr id="19459" name="Rectangle 2"/>
          <p:cNvSpPr>
            <a:spLocks noGrp="1" noChangeArrowheads="1"/>
          </p:cNvSpPr>
          <p:nvPr>
            <p:ph type="title"/>
          </p:nvPr>
        </p:nvSpPr>
        <p:spPr>
          <a:xfrm>
            <a:off x="609600" y="762000"/>
            <a:ext cx="7772400" cy="1752600"/>
          </a:xfrm>
        </p:spPr>
        <p:txBody>
          <a:bodyPr/>
          <a:lstStyle/>
          <a:p>
            <a:pPr marL="685800" indent="-685800" eaLnBrk="1" hangingPunct="1"/>
            <a:r>
              <a:rPr lang="en-US" sz="3200" smtClean="0"/>
              <a:t>1. In a ______________ scheme, the perpetrator uses false documentation to cause a payment to be issued for a fraudulent purpose.</a:t>
            </a:r>
          </a:p>
        </p:txBody>
      </p:sp>
      <p:sp>
        <p:nvSpPr>
          <p:cNvPr id="19460" name="Rectangle 3"/>
          <p:cNvSpPr>
            <a:spLocks noGrp="1" noChangeArrowheads="1"/>
          </p:cNvSpPr>
          <p:nvPr>
            <p:ph type="body" idx="1"/>
          </p:nvPr>
        </p:nvSpPr>
        <p:spPr>
          <a:xfrm>
            <a:off x="685800" y="3200400"/>
            <a:ext cx="7772400" cy="2895600"/>
          </a:xfrm>
        </p:spPr>
        <p:txBody>
          <a:bodyPr/>
          <a:lstStyle/>
          <a:p>
            <a:pPr marL="457200" indent="-457200" eaLnBrk="1" hangingPunct="1">
              <a:buFontTx/>
              <a:buAutoNum type="alphaLcPeriod"/>
            </a:pPr>
            <a:r>
              <a:rPr lang="en-US" sz="2800" smtClean="0"/>
              <a:t>Purchasing</a:t>
            </a:r>
            <a:endParaRPr lang="en-US" sz="2800" b="1" smtClean="0"/>
          </a:p>
          <a:p>
            <a:pPr marL="457200" indent="-457200" eaLnBrk="1" hangingPunct="1">
              <a:buFontTx/>
              <a:buAutoNum type="alphaLcPeriod"/>
            </a:pPr>
            <a:r>
              <a:rPr lang="en-US" sz="2800" smtClean="0"/>
              <a:t>Skimming</a:t>
            </a:r>
          </a:p>
          <a:p>
            <a:pPr marL="457200" indent="-457200" eaLnBrk="1" hangingPunct="1">
              <a:buFontTx/>
              <a:buAutoNum type="alphaLcPeriod"/>
            </a:pPr>
            <a:r>
              <a:rPr lang="en-US" sz="2800" smtClean="0"/>
              <a:t>Larceny</a:t>
            </a:r>
          </a:p>
          <a:p>
            <a:pPr marL="457200" indent="-457200" eaLnBrk="1" hangingPunct="1">
              <a:buFontTx/>
              <a:buAutoNum type="alphaLcPeriod"/>
            </a:pPr>
            <a:r>
              <a:rPr lang="en-US" sz="2800" smtClean="0"/>
              <a:t>Billing</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4"/>
          <p:cNvSpPr>
            <a:spLocks noGrp="1"/>
          </p:cNvSpPr>
          <p:nvPr>
            <p:ph type="sldNum" sz="quarter" idx="11"/>
          </p:nvPr>
        </p:nvSpPr>
        <p:spPr>
          <a:noFill/>
        </p:spPr>
        <p:txBody>
          <a:bodyPr/>
          <a:lstStyle/>
          <a:p>
            <a:fld id="{5B87B5A0-476E-487E-BDE3-3B29F9D61D56}" type="slidenum">
              <a:rPr lang="en-US" smtClean="0"/>
              <a:pPr/>
              <a:t>19</a:t>
            </a:fld>
            <a:endParaRPr lang="en-US" smtClean="0"/>
          </a:p>
        </p:txBody>
      </p:sp>
      <p:sp>
        <p:nvSpPr>
          <p:cNvPr id="20483" name="Rectangle 2"/>
          <p:cNvSpPr>
            <a:spLocks noGrp="1" noChangeArrowheads="1"/>
          </p:cNvSpPr>
          <p:nvPr>
            <p:ph type="title"/>
          </p:nvPr>
        </p:nvSpPr>
        <p:spPr>
          <a:xfrm>
            <a:off x="609600" y="762000"/>
            <a:ext cx="7772400" cy="1752600"/>
          </a:xfrm>
        </p:spPr>
        <p:txBody>
          <a:bodyPr/>
          <a:lstStyle/>
          <a:p>
            <a:pPr marL="685800" indent="-685800" eaLnBrk="1" hangingPunct="1"/>
            <a:r>
              <a:rPr lang="en-US" sz="3200" smtClean="0"/>
              <a:t>1. In a ______________ scheme, the perpetrator uses false documentation to cause a payment to be issued for a fraudulent purpose.</a:t>
            </a:r>
          </a:p>
        </p:txBody>
      </p:sp>
      <p:sp>
        <p:nvSpPr>
          <p:cNvPr id="20484" name="Rectangle 3"/>
          <p:cNvSpPr>
            <a:spLocks noGrp="1" noChangeArrowheads="1"/>
          </p:cNvSpPr>
          <p:nvPr>
            <p:ph type="body" idx="1"/>
          </p:nvPr>
        </p:nvSpPr>
        <p:spPr>
          <a:xfrm>
            <a:off x="685800" y="3200400"/>
            <a:ext cx="7772400" cy="2895600"/>
          </a:xfrm>
        </p:spPr>
        <p:txBody>
          <a:bodyPr/>
          <a:lstStyle/>
          <a:p>
            <a:pPr marL="457200" indent="-457200" eaLnBrk="1" hangingPunct="1">
              <a:buFontTx/>
              <a:buAutoNum type="alphaLcPeriod"/>
            </a:pPr>
            <a:r>
              <a:rPr lang="en-US" sz="2800" smtClean="0">
                <a:solidFill>
                  <a:srgbClr val="DDDDDD"/>
                </a:solidFill>
              </a:rPr>
              <a:t>Purchasing</a:t>
            </a:r>
            <a:endParaRPr lang="en-US" sz="2800" b="1" smtClean="0">
              <a:solidFill>
                <a:srgbClr val="DDDDDD"/>
              </a:solidFill>
            </a:endParaRPr>
          </a:p>
          <a:p>
            <a:pPr marL="457200" indent="-457200" eaLnBrk="1" hangingPunct="1">
              <a:buFontTx/>
              <a:buAutoNum type="alphaLcPeriod"/>
            </a:pPr>
            <a:r>
              <a:rPr lang="en-US" sz="2800" smtClean="0">
                <a:solidFill>
                  <a:srgbClr val="DDDDDD"/>
                </a:solidFill>
              </a:rPr>
              <a:t>Skimming</a:t>
            </a:r>
          </a:p>
          <a:p>
            <a:pPr marL="457200" indent="-457200" eaLnBrk="1" hangingPunct="1">
              <a:buFontTx/>
              <a:buAutoNum type="alphaLcPeriod"/>
            </a:pPr>
            <a:r>
              <a:rPr lang="en-US" sz="2800" smtClean="0">
                <a:solidFill>
                  <a:srgbClr val="DDDDDD"/>
                </a:solidFill>
              </a:rPr>
              <a:t>Larceny</a:t>
            </a:r>
          </a:p>
          <a:p>
            <a:pPr marL="457200" indent="-457200" eaLnBrk="1" hangingPunct="1">
              <a:buFontTx/>
              <a:buAutoNum type="alphaLcPeriod"/>
            </a:pPr>
            <a:r>
              <a:rPr lang="en-US" sz="2800" b="1" smtClean="0"/>
              <a:t>Billing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4"/>
          <p:cNvSpPr>
            <a:spLocks noGrp="1"/>
          </p:cNvSpPr>
          <p:nvPr>
            <p:ph type="sldNum" sz="quarter" idx="11"/>
          </p:nvPr>
        </p:nvSpPr>
        <p:spPr>
          <a:noFill/>
        </p:spPr>
        <p:txBody>
          <a:bodyPr/>
          <a:lstStyle/>
          <a:p>
            <a:fld id="{CB91807E-991F-4071-BFC1-0947B82B7196}" type="slidenum">
              <a:rPr lang="en-US" smtClean="0"/>
              <a:pPr/>
              <a:t>2</a:t>
            </a:fld>
            <a:endParaRPr lang="en-US" smtClean="0"/>
          </a:p>
        </p:txBody>
      </p:sp>
      <p:sp>
        <p:nvSpPr>
          <p:cNvPr id="3075" name="Rectangle 3"/>
          <p:cNvSpPr>
            <a:spLocks noGrp="1" noChangeArrowheads="1"/>
          </p:cNvSpPr>
          <p:nvPr>
            <p:ph type="body" idx="1"/>
          </p:nvPr>
        </p:nvSpPr>
        <p:spPr>
          <a:xfrm>
            <a:off x="685800" y="1676400"/>
            <a:ext cx="7772400" cy="4419600"/>
          </a:xfrm>
        </p:spPr>
        <p:txBody>
          <a:bodyPr/>
          <a:lstStyle/>
          <a:p>
            <a:pPr eaLnBrk="1" hangingPunct="1">
              <a:lnSpc>
                <a:spcPct val="90000"/>
              </a:lnSpc>
            </a:pPr>
            <a:r>
              <a:rPr lang="en-US" dirty="0" smtClean="0">
                <a:cs typeface="Times New Roman" pitchFamily="18" charset="0"/>
              </a:rPr>
              <a:t>Explain what constitutes expense reimbursement fraud.</a:t>
            </a:r>
          </a:p>
          <a:p>
            <a:pPr eaLnBrk="1" hangingPunct="1">
              <a:lnSpc>
                <a:spcPct val="90000"/>
              </a:lnSpc>
            </a:pPr>
            <a:r>
              <a:rPr lang="en-US" dirty="0" smtClean="0">
                <a:cs typeface="Times New Roman" pitchFamily="18" charset="0"/>
              </a:rPr>
              <a:t>Discuss the data on expense reimbursement fraud from the </a:t>
            </a:r>
            <a:r>
              <a:rPr lang="en-US" i="1" dirty="0" smtClean="0">
                <a:cs typeface="Times New Roman" pitchFamily="18" charset="0"/>
              </a:rPr>
              <a:t>2011 Global Fraud Survey</a:t>
            </a:r>
            <a:r>
              <a:rPr lang="en-US" dirty="0" smtClean="0">
                <a:cs typeface="Times New Roman" pitchFamily="18" charset="0"/>
              </a:rPr>
              <a:t>.</a:t>
            </a:r>
          </a:p>
          <a:p>
            <a:pPr eaLnBrk="1" hangingPunct="1">
              <a:lnSpc>
                <a:spcPct val="90000"/>
              </a:lnSpc>
            </a:pPr>
            <a:r>
              <a:rPr lang="en-US" dirty="0" smtClean="0">
                <a:cs typeface="Times New Roman" pitchFamily="18" charset="0"/>
              </a:rPr>
              <a:t>Understand how mischaracterized expense reimbursement schemes are committed.</a:t>
            </a:r>
          </a:p>
          <a:p>
            <a:pPr eaLnBrk="1" hangingPunct="1">
              <a:lnSpc>
                <a:spcPct val="90000"/>
              </a:lnSpc>
            </a:pPr>
            <a:r>
              <a:rPr lang="en-US" dirty="0" smtClean="0">
                <a:cs typeface="Times New Roman" pitchFamily="18" charset="0"/>
              </a:rPr>
              <a:t>Be familiar with the controls identified in this chapter for preventing and detecting mischaracterized expense schemes.</a:t>
            </a:r>
          </a:p>
          <a:p>
            <a:pPr eaLnBrk="1" hangingPunct="1">
              <a:lnSpc>
                <a:spcPct val="90000"/>
              </a:lnSpc>
            </a:pPr>
            <a:r>
              <a:rPr lang="en-US" dirty="0" smtClean="0">
                <a:cs typeface="Times New Roman" pitchFamily="18" charset="0"/>
              </a:rPr>
              <a:t>Identify the methods employees use to overstate otherwise legitimate expenses on their expense reports.</a:t>
            </a:r>
          </a:p>
          <a:p>
            <a:pPr eaLnBrk="1" hangingPunct="1">
              <a:lnSpc>
                <a:spcPct val="90000"/>
              </a:lnSpc>
            </a:pPr>
            <a:r>
              <a:rPr lang="en-US" dirty="0" smtClean="0">
                <a:cs typeface="Times New Roman" pitchFamily="18" charset="0"/>
              </a:rPr>
              <a:t>Understand controls that can be used to prevent and detect overstated expense schemes.</a:t>
            </a:r>
          </a:p>
          <a:p>
            <a:pPr eaLnBrk="1" hangingPunct="1">
              <a:lnSpc>
                <a:spcPct val="90000"/>
              </a:lnSpc>
            </a:pPr>
            <a:endParaRPr lang="en-US" dirty="0" smtClean="0"/>
          </a:p>
        </p:txBody>
      </p:sp>
      <p:sp>
        <p:nvSpPr>
          <p:cNvPr id="3076" name="Rectangle 5"/>
          <p:cNvSpPr>
            <a:spLocks noGrp="1" noChangeArrowheads="1"/>
          </p:cNvSpPr>
          <p:nvPr>
            <p:ph type="title"/>
          </p:nvPr>
        </p:nvSpPr>
        <p:spPr>
          <a:xfrm>
            <a:off x="762000" y="685800"/>
            <a:ext cx="7772400" cy="838200"/>
          </a:xfrm>
        </p:spPr>
        <p:txBody>
          <a:bodyPr/>
          <a:lstStyle/>
          <a:p>
            <a:pPr eaLnBrk="1" hangingPunct="1"/>
            <a:r>
              <a:rPr lang="en-US" sz="4000" smtClean="0"/>
              <a:t>Learning Objectives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p:cNvSpPr>
            <a:spLocks noGrp="1"/>
          </p:cNvSpPr>
          <p:nvPr>
            <p:ph type="sldNum" sz="quarter" idx="11"/>
          </p:nvPr>
        </p:nvSpPr>
        <p:spPr>
          <a:noFill/>
        </p:spPr>
        <p:txBody>
          <a:bodyPr/>
          <a:lstStyle/>
          <a:p>
            <a:fld id="{D112229A-89A1-4EFB-AE40-107E781360D6}" type="slidenum">
              <a:rPr lang="en-US" smtClean="0"/>
              <a:pPr/>
              <a:t>20</a:t>
            </a:fld>
            <a:endParaRPr lang="en-US" smtClean="0"/>
          </a:p>
        </p:txBody>
      </p:sp>
      <p:sp>
        <p:nvSpPr>
          <p:cNvPr id="21507" name="Rectangle 2"/>
          <p:cNvSpPr>
            <a:spLocks noGrp="1" noChangeArrowheads="1"/>
          </p:cNvSpPr>
          <p:nvPr>
            <p:ph type="title"/>
          </p:nvPr>
        </p:nvSpPr>
        <p:spPr>
          <a:xfrm>
            <a:off x="0" y="457200"/>
            <a:ext cx="8763000" cy="3124200"/>
          </a:xfrm>
        </p:spPr>
        <p:txBody>
          <a:bodyPr/>
          <a:lstStyle/>
          <a:p>
            <a:pPr marL="685800" indent="-685800" eaLnBrk="1" hangingPunct="1"/>
            <a:r>
              <a:rPr lang="en-US" sz="2800" smtClean="0"/>
              <a:t>2. Mel Turner, the runner for a small bookstore, had a bad habit of helping himself to cash from the deposit on the way to the bank.  He covered his tracks by substituting a check from the next day’s deposit for the amount he stole from the previous day.  This is an example of what type of concealment?</a:t>
            </a:r>
          </a:p>
        </p:txBody>
      </p:sp>
      <p:sp>
        <p:nvSpPr>
          <p:cNvPr id="21508" name="Rectangle 3"/>
          <p:cNvSpPr>
            <a:spLocks noGrp="1" noChangeArrowheads="1"/>
          </p:cNvSpPr>
          <p:nvPr>
            <p:ph type="body" idx="1"/>
          </p:nvPr>
        </p:nvSpPr>
        <p:spPr>
          <a:xfrm>
            <a:off x="685800" y="3657600"/>
            <a:ext cx="7772400" cy="1828800"/>
          </a:xfrm>
        </p:spPr>
        <p:txBody>
          <a:bodyPr/>
          <a:lstStyle/>
          <a:p>
            <a:pPr marL="457200" indent="-457200" eaLnBrk="1" hangingPunct="1">
              <a:buFontTx/>
              <a:buAutoNum type="alphaLcPeriod"/>
            </a:pPr>
            <a:r>
              <a:rPr lang="en-US" sz="2800" smtClean="0"/>
              <a:t>Deposit in transit</a:t>
            </a:r>
          </a:p>
          <a:p>
            <a:pPr marL="457200" indent="-457200" eaLnBrk="1" hangingPunct="1">
              <a:buFontTx/>
              <a:buAutoNum type="alphaLcPeriod"/>
            </a:pPr>
            <a:r>
              <a:rPr lang="en-US" sz="2800" smtClean="0"/>
              <a:t>Deposit lapping</a:t>
            </a:r>
          </a:p>
          <a:p>
            <a:pPr marL="457200" indent="-457200" eaLnBrk="1" hangingPunct="1">
              <a:buFontTx/>
              <a:buAutoNum type="alphaLcPeriod"/>
            </a:pPr>
            <a:r>
              <a:rPr lang="en-US" sz="2800" smtClean="0"/>
              <a:t>Force balance depositing</a:t>
            </a:r>
          </a:p>
          <a:p>
            <a:pPr marL="457200" indent="-457200" eaLnBrk="1" hangingPunct="1">
              <a:buFontTx/>
              <a:buAutoNum type="alphaLcPeriod"/>
            </a:pPr>
            <a:r>
              <a:rPr lang="en-US" sz="2800" smtClean="0"/>
              <a:t>None of the above</a:t>
            </a:r>
          </a:p>
          <a:p>
            <a:pPr marL="457200" indent="-457200" eaLnBrk="1" hangingPunct="1">
              <a:buFontTx/>
              <a:buNone/>
            </a:pPr>
            <a:endParaRPr lang="en-US" sz="280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p:cNvSpPr>
            <a:spLocks noGrp="1"/>
          </p:cNvSpPr>
          <p:nvPr>
            <p:ph type="sldNum" sz="quarter" idx="11"/>
          </p:nvPr>
        </p:nvSpPr>
        <p:spPr>
          <a:noFill/>
        </p:spPr>
        <p:txBody>
          <a:bodyPr/>
          <a:lstStyle/>
          <a:p>
            <a:fld id="{AD05321F-9E76-42FF-91E9-FC3A4F975C35}" type="slidenum">
              <a:rPr lang="en-US" smtClean="0"/>
              <a:pPr/>
              <a:t>21</a:t>
            </a:fld>
            <a:endParaRPr lang="en-US" smtClean="0"/>
          </a:p>
        </p:txBody>
      </p:sp>
      <p:sp>
        <p:nvSpPr>
          <p:cNvPr id="22531" name="Rectangle 2"/>
          <p:cNvSpPr>
            <a:spLocks noGrp="1" noChangeArrowheads="1"/>
          </p:cNvSpPr>
          <p:nvPr>
            <p:ph type="title"/>
          </p:nvPr>
        </p:nvSpPr>
        <p:spPr>
          <a:xfrm>
            <a:off x="0" y="457200"/>
            <a:ext cx="8763000" cy="3124200"/>
          </a:xfrm>
        </p:spPr>
        <p:txBody>
          <a:bodyPr/>
          <a:lstStyle/>
          <a:p>
            <a:pPr marL="685800" indent="-685800" eaLnBrk="1" hangingPunct="1"/>
            <a:r>
              <a:rPr lang="en-US" sz="2800" smtClean="0"/>
              <a:t>2. Mel Turner, the runner for a small bookstore, had a bad habit of helping himself to cash from the deposit on the way to the bank. He covered his tracks by substituting a check from the next day’s deposit for the amount he stole from the previous day. This is an example of what type of concealment?</a:t>
            </a:r>
          </a:p>
        </p:txBody>
      </p:sp>
      <p:sp>
        <p:nvSpPr>
          <p:cNvPr id="22532" name="Rectangle 3"/>
          <p:cNvSpPr>
            <a:spLocks noGrp="1" noChangeArrowheads="1"/>
          </p:cNvSpPr>
          <p:nvPr>
            <p:ph type="body" idx="1"/>
          </p:nvPr>
        </p:nvSpPr>
        <p:spPr>
          <a:xfrm>
            <a:off x="685800" y="3657600"/>
            <a:ext cx="7772400" cy="1828800"/>
          </a:xfrm>
        </p:spPr>
        <p:txBody>
          <a:bodyPr/>
          <a:lstStyle/>
          <a:p>
            <a:pPr marL="457200" indent="-457200" eaLnBrk="1" hangingPunct="1">
              <a:buFontTx/>
              <a:buAutoNum type="alphaLcPeriod"/>
            </a:pPr>
            <a:r>
              <a:rPr lang="en-US" sz="2800" smtClean="0">
                <a:solidFill>
                  <a:srgbClr val="DDDDDD"/>
                </a:solidFill>
              </a:rPr>
              <a:t>Deposit in transit</a:t>
            </a:r>
          </a:p>
          <a:p>
            <a:pPr marL="457200" indent="-457200" eaLnBrk="1" hangingPunct="1">
              <a:buFontTx/>
              <a:buAutoNum type="alphaLcPeriod"/>
            </a:pPr>
            <a:r>
              <a:rPr lang="en-US" sz="2800" b="1" smtClean="0"/>
              <a:t>Deposit lapping</a:t>
            </a:r>
            <a:endParaRPr lang="en-US" sz="2800" smtClean="0"/>
          </a:p>
          <a:p>
            <a:pPr marL="457200" indent="-457200" eaLnBrk="1" hangingPunct="1">
              <a:buFontTx/>
              <a:buAutoNum type="alphaLcPeriod"/>
            </a:pPr>
            <a:r>
              <a:rPr lang="en-US" sz="2800" smtClean="0">
                <a:solidFill>
                  <a:srgbClr val="DDDDDD"/>
                </a:solidFill>
              </a:rPr>
              <a:t>Force balance depositing</a:t>
            </a:r>
          </a:p>
          <a:p>
            <a:pPr marL="457200" indent="-457200" eaLnBrk="1" hangingPunct="1">
              <a:buFontTx/>
              <a:buAutoNum type="alphaLcPeriod"/>
            </a:pPr>
            <a:r>
              <a:rPr lang="en-US" sz="2800" smtClean="0">
                <a:solidFill>
                  <a:srgbClr val="DDDDDD"/>
                </a:solidFill>
              </a:rPr>
              <a:t>None of the above</a:t>
            </a:r>
          </a:p>
          <a:p>
            <a:pPr marL="457200" indent="-457200" eaLnBrk="1" hangingPunct="1">
              <a:buFontTx/>
              <a:buNone/>
            </a:pPr>
            <a:endParaRPr lang="en-US" sz="2800" smtClean="0">
              <a:solidFill>
                <a:srgbClr val="DDDDDD"/>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p:cNvSpPr>
            <a:spLocks noGrp="1"/>
          </p:cNvSpPr>
          <p:nvPr>
            <p:ph type="sldNum" sz="quarter" idx="11"/>
          </p:nvPr>
        </p:nvSpPr>
        <p:spPr>
          <a:noFill/>
        </p:spPr>
        <p:txBody>
          <a:bodyPr/>
          <a:lstStyle/>
          <a:p>
            <a:fld id="{9508E8BD-BFFB-43C4-8E14-E66D50DA689D}" type="slidenum">
              <a:rPr lang="en-US" smtClean="0"/>
              <a:pPr/>
              <a:t>22</a:t>
            </a:fld>
            <a:endParaRPr lang="en-US" smtClean="0"/>
          </a:p>
        </p:txBody>
      </p:sp>
      <p:sp>
        <p:nvSpPr>
          <p:cNvPr id="23555" name="Rectangle 2"/>
          <p:cNvSpPr>
            <a:spLocks noGrp="1" noChangeArrowheads="1"/>
          </p:cNvSpPr>
          <p:nvPr>
            <p:ph type="title"/>
          </p:nvPr>
        </p:nvSpPr>
        <p:spPr>
          <a:xfrm>
            <a:off x="304800" y="838200"/>
            <a:ext cx="8458200" cy="1143000"/>
          </a:xfrm>
        </p:spPr>
        <p:txBody>
          <a:bodyPr/>
          <a:lstStyle/>
          <a:p>
            <a:pPr marL="685800" indent="-685800" eaLnBrk="1" hangingPunct="1"/>
            <a:r>
              <a:rPr lang="en-US" smtClean="0"/>
              <a:t>3. Which of the following is not considered to be a red flag for fictitious expenses?</a:t>
            </a:r>
          </a:p>
        </p:txBody>
      </p:sp>
      <p:sp>
        <p:nvSpPr>
          <p:cNvPr id="23556" name="Rectangle 3"/>
          <p:cNvSpPr>
            <a:spLocks noGrp="1" noChangeArrowheads="1"/>
          </p:cNvSpPr>
          <p:nvPr>
            <p:ph type="body" idx="1"/>
          </p:nvPr>
        </p:nvSpPr>
        <p:spPr>
          <a:xfrm>
            <a:off x="685800" y="2590800"/>
            <a:ext cx="7772400" cy="3200400"/>
          </a:xfrm>
        </p:spPr>
        <p:txBody>
          <a:bodyPr/>
          <a:lstStyle/>
          <a:p>
            <a:pPr marL="457200" indent="-457200" eaLnBrk="1" hangingPunct="1">
              <a:lnSpc>
                <a:spcPct val="90000"/>
              </a:lnSpc>
              <a:buFontTx/>
              <a:buAutoNum type="alphaLcPeriod"/>
            </a:pPr>
            <a:r>
              <a:rPr lang="en-US" smtClean="0"/>
              <a:t>An employee repeatedly uses the company credit card for business travel expenses. </a:t>
            </a:r>
          </a:p>
          <a:p>
            <a:pPr marL="457200" indent="-457200" eaLnBrk="1" hangingPunct="1">
              <a:lnSpc>
                <a:spcPct val="90000"/>
              </a:lnSpc>
              <a:buFontTx/>
              <a:buAutoNum type="alphaLcPeriod"/>
            </a:pPr>
            <a:r>
              <a:rPr lang="en-US" smtClean="0"/>
              <a:t>An employee’s reimbursement requests are always for round-dollar amounts. </a:t>
            </a:r>
          </a:p>
          <a:p>
            <a:pPr marL="457200" indent="-457200" eaLnBrk="1" hangingPunct="1">
              <a:lnSpc>
                <a:spcPct val="90000"/>
              </a:lnSpc>
              <a:buFontTx/>
              <a:buAutoNum type="alphaLcPeriod"/>
            </a:pPr>
            <a:r>
              <a:rPr lang="en-US" smtClean="0"/>
              <a:t>An employee submits reimbursement requests that consistently fall just below the reimbursement limit.</a:t>
            </a:r>
          </a:p>
          <a:p>
            <a:pPr marL="457200" indent="-457200" eaLnBrk="1" hangingPunct="1">
              <a:lnSpc>
                <a:spcPct val="90000"/>
              </a:lnSpc>
              <a:buFontTx/>
              <a:buAutoNum type="alphaLcPeriod"/>
            </a:pPr>
            <a:r>
              <a:rPr lang="en-US" smtClean="0"/>
              <a:t>An employee frequently requests reimbursement for high-dollar items that he claims were paid for in cash. </a:t>
            </a:r>
          </a:p>
          <a:p>
            <a:pPr marL="457200" indent="-457200" eaLnBrk="1" hangingPunct="1">
              <a:lnSpc>
                <a:spcPct val="90000"/>
              </a:lnSpc>
              <a:buFontTx/>
              <a:buAutoNum type="alphaLcPeriod"/>
            </a:pPr>
            <a:endParaRPr lang="en-US" sz="280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p:cNvSpPr>
            <a:spLocks noGrp="1"/>
          </p:cNvSpPr>
          <p:nvPr>
            <p:ph type="sldNum" sz="quarter" idx="11"/>
          </p:nvPr>
        </p:nvSpPr>
        <p:spPr>
          <a:noFill/>
        </p:spPr>
        <p:txBody>
          <a:bodyPr/>
          <a:lstStyle/>
          <a:p>
            <a:fld id="{8C92902E-A077-4381-94A9-05E9D056ADEB}" type="slidenum">
              <a:rPr lang="en-US" smtClean="0"/>
              <a:pPr/>
              <a:t>23</a:t>
            </a:fld>
            <a:endParaRPr lang="en-US" smtClean="0"/>
          </a:p>
        </p:txBody>
      </p:sp>
      <p:sp>
        <p:nvSpPr>
          <p:cNvPr id="24579" name="Rectangle 2"/>
          <p:cNvSpPr>
            <a:spLocks noGrp="1" noChangeArrowheads="1"/>
          </p:cNvSpPr>
          <p:nvPr>
            <p:ph type="title"/>
          </p:nvPr>
        </p:nvSpPr>
        <p:spPr>
          <a:xfrm>
            <a:off x="304800" y="838200"/>
            <a:ext cx="8382000" cy="1143000"/>
          </a:xfrm>
        </p:spPr>
        <p:txBody>
          <a:bodyPr/>
          <a:lstStyle/>
          <a:p>
            <a:pPr marL="685800" indent="-685800" eaLnBrk="1" hangingPunct="1"/>
            <a:r>
              <a:rPr lang="en-US" smtClean="0"/>
              <a:t>3. Which of the following is not considered to be a red flag for fictitious expenses?</a:t>
            </a:r>
          </a:p>
        </p:txBody>
      </p:sp>
      <p:sp>
        <p:nvSpPr>
          <p:cNvPr id="24580" name="Rectangle 3"/>
          <p:cNvSpPr>
            <a:spLocks noGrp="1" noChangeArrowheads="1"/>
          </p:cNvSpPr>
          <p:nvPr>
            <p:ph type="body" idx="1"/>
          </p:nvPr>
        </p:nvSpPr>
        <p:spPr>
          <a:xfrm>
            <a:off x="685800" y="2514600"/>
            <a:ext cx="7772400" cy="3200400"/>
          </a:xfrm>
        </p:spPr>
        <p:txBody>
          <a:bodyPr/>
          <a:lstStyle/>
          <a:p>
            <a:pPr marL="457200" indent="-457200" eaLnBrk="1" hangingPunct="1">
              <a:lnSpc>
                <a:spcPct val="90000"/>
              </a:lnSpc>
              <a:buFontTx/>
              <a:buAutoNum type="alphaLcPeriod"/>
            </a:pPr>
            <a:r>
              <a:rPr lang="en-US" b="1" smtClean="0"/>
              <a:t>An employee repeatedly uses the company credit card for business travel expenses. </a:t>
            </a:r>
            <a:endParaRPr lang="en-US" smtClean="0"/>
          </a:p>
          <a:p>
            <a:pPr marL="457200" indent="-457200" eaLnBrk="1" hangingPunct="1">
              <a:lnSpc>
                <a:spcPct val="90000"/>
              </a:lnSpc>
              <a:buFontTx/>
              <a:buAutoNum type="alphaLcPeriod"/>
            </a:pPr>
            <a:r>
              <a:rPr lang="en-US" smtClean="0">
                <a:solidFill>
                  <a:srgbClr val="DDDDDD"/>
                </a:solidFill>
              </a:rPr>
              <a:t>An employee’s reimbursement requests are always for round-dollar amounts. </a:t>
            </a:r>
          </a:p>
          <a:p>
            <a:pPr marL="457200" indent="-457200" eaLnBrk="1" hangingPunct="1">
              <a:lnSpc>
                <a:spcPct val="90000"/>
              </a:lnSpc>
              <a:buFontTx/>
              <a:buAutoNum type="alphaLcPeriod"/>
            </a:pPr>
            <a:r>
              <a:rPr lang="en-US" smtClean="0">
                <a:solidFill>
                  <a:srgbClr val="DDDDDD"/>
                </a:solidFill>
              </a:rPr>
              <a:t>An employee submits reimbursement requests that consistently fall just below the reimbursement limit.</a:t>
            </a:r>
          </a:p>
          <a:p>
            <a:pPr marL="457200" indent="-457200" eaLnBrk="1" hangingPunct="1">
              <a:lnSpc>
                <a:spcPct val="90000"/>
              </a:lnSpc>
              <a:buFontTx/>
              <a:buAutoNum type="alphaLcPeriod"/>
            </a:pPr>
            <a:r>
              <a:rPr lang="en-US" smtClean="0">
                <a:solidFill>
                  <a:srgbClr val="DDDDDD"/>
                </a:solidFill>
              </a:rPr>
              <a:t>An employee frequently requests reimbursement for high-dollar items that he claims were paid for in cash. </a:t>
            </a:r>
          </a:p>
          <a:p>
            <a:pPr marL="457200" indent="-457200" eaLnBrk="1" hangingPunct="1">
              <a:lnSpc>
                <a:spcPct val="90000"/>
              </a:lnSpc>
              <a:buFontTx/>
              <a:buNone/>
            </a:pPr>
            <a:endParaRPr lang="en-US" sz="2800" smtClean="0">
              <a:solidFill>
                <a:srgbClr val="DDDDDD"/>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p:cNvSpPr>
            <a:spLocks noGrp="1"/>
          </p:cNvSpPr>
          <p:nvPr>
            <p:ph type="sldNum" sz="quarter" idx="11"/>
          </p:nvPr>
        </p:nvSpPr>
        <p:spPr>
          <a:noFill/>
        </p:spPr>
        <p:txBody>
          <a:bodyPr/>
          <a:lstStyle/>
          <a:p>
            <a:fld id="{50D341DB-83A2-4133-936A-6AFCCB5525AC}" type="slidenum">
              <a:rPr lang="en-US" smtClean="0"/>
              <a:pPr/>
              <a:t>24</a:t>
            </a:fld>
            <a:endParaRPr lang="en-US" smtClean="0"/>
          </a:p>
        </p:txBody>
      </p:sp>
      <p:sp>
        <p:nvSpPr>
          <p:cNvPr id="25603" name="Rectangle 2"/>
          <p:cNvSpPr>
            <a:spLocks noGrp="1" noChangeArrowheads="1"/>
          </p:cNvSpPr>
          <p:nvPr>
            <p:ph type="title"/>
          </p:nvPr>
        </p:nvSpPr>
        <p:spPr>
          <a:xfrm>
            <a:off x="0" y="1143000"/>
            <a:ext cx="8839200" cy="1143000"/>
          </a:xfrm>
        </p:spPr>
        <p:txBody>
          <a:bodyPr/>
          <a:lstStyle/>
          <a:p>
            <a:pPr marL="685800" indent="-685800" eaLnBrk="1" hangingPunct="1"/>
            <a:r>
              <a:rPr lang="en-US" smtClean="0"/>
              <a:t>4. In order to prove that fraud occurred, four general elements must be present. Which of the following is not a general element of fraud?</a:t>
            </a:r>
          </a:p>
        </p:txBody>
      </p:sp>
      <p:sp>
        <p:nvSpPr>
          <p:cNvPr id="25604" name="Rectangle 3"/>
          <p:cNvSpPr>
            <a:spLocks noGrp="1" noChangeArrowheads="1"/>
          </p:cNvSpPr>
          <p:nvPr>
            <p:ph type="body" idx="1"/>
          </p:nvPr>
        </p:nvSpPr>
        <p:spPr>
          <a:xfrm>
            <a:off x="609600" y="3276600"/>
            <a:ext cx="7772400" cy="2743200"/>
          </a:xfrm>
        </p:spPr>
        <p:txBody>
          <a:bodyPr/>
          <a:lstStyle/>
          <a:p>
            <a:pPr marL="457200" indent="-457200" eaLnBrk="1" hangingPunct="1">
              <a:buFontTx/>
              <a:buAutoNum type="alphaLcPeriod"/>
            </a:pPr>
            <a:r>
              <a:rPr lang="en-US" smtClean="0"/>
              <a:t>A material false statement</a:t>
            </a:r>
          </a:p>
          <a:p>
            <a:pPr marL="457200" indent="-457200" eaLnBrk="1" hangingPunct="1">
              <a:buFontTx/>
              <a:buAutoNum type="alphaLcPeriod"/>
            </a:pPr>
            <a:r>
              <a:rPr lang="en-US" smtClean="0"/>
              <a:t>Knowledge that the statement was false </a:t>
            </a:r>
          </a:p>
          <a:p>
            <a:pPr marL="457200" indent="-457200" eaLnBrk="1" hangingPunct="1">
              <a:buFontTx/>
              <a:buAutoNum type="alphaLcPeriod"/>
            </a:pPr>
            <a:r>
              <a:rPr lang="en-US" smtClean="0"/>
              <a:t>Reliance on the false statement by the victim</a:t>
            </a:r>
            <a:endParaRPr lang="en-US" b="1" smtClean="0"/>
          </a:p>
          <a:p>
            <a:pPr marL="457200" indent="-457200" eaLnBrk="1" hangingPunct="1">
              <a:buFontTx/>
              <a:buAutoNum type="alphaLcPeriod"/>
            </a:pPr>
            <a:r>
              <a:rPr lang="en-US" smtClean="0"/>
              <a:t>Intent to cause the victim damages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4"/>
          <p:cNvSpPr>
            <a:spLocks noGrp="1"/>
          </p:cNvSpPr>
          <p:nvPr>
            <p:ph type="sldNum" sz="quarter" idx="11"/>
          </p:nvPr>
        </p:nvSpPr>
        <p:spPr>
          <a:noFill/>
        </p:spPr>
        <p:txBody>
          <a:bodyPr/>
          <a:lstStyle/>
          <a:p>
            <a:fld id="{170372AA-31B0-469E-8013-2778794E0E70}" type="slidenum">
              <a:rPr lang="en-US" smtClean="0"/>
              <a:pPr/>
              <a:t>25</a:t>
            </a:fld>
            <a:endParaRPr lang="en-US" smtClean="0"/>
          </a:p>
        </p:txBody>
      </p:sp>
      <p:sp>
        <p:nvSpPr>
          <p:cNvPr id="26627" name="Rectangle 2"/>
          <p:cNvSpPr>
            <a:spLocks noGrp="1" noChangeArrowheads="1"/>
          </p:cNvSpPr>
          <p:nvPr>
            <p:ph type="title"/>
          </p:nvPr>
        </p:nvSpPr>
        <p:spPr>
          <a:xfrm>
            <a:off x="0" y="1143000"/>
            <a:ext cx="8839200" cy="1143000"/>
          </a:xfrm>
        </p:spPr>
        <p:txBody>
          <a:bodyPr/>
          <a:lstStyle/>
          <a:p>
            <a:pPr marL="685800" indent="-685800" eaLnBrk="1" hangingPunct="1"/>
            <a:r>
              <a:rPr lang="en-US" smtClean="0"/>
              <a:t>4. In order to prove that fraud occurred, four general elements must be present. Which of the following is not a general element of fraud?</a:t>
            </a:r>
          </a:p>
        </p:txBody>
      </p:sp>
      <p:sp>
        <p:nvSpPr>
          <p:cNvPr id="26628" name="Rectangle 3"/>
          <p:cNvSpPr>
            <a:spLocks noGrp="1" noChangeArrowheads="1"/>
          </p:cNvSpPr>
          <p:nvPr>
            <p:ph type="body" idx="1"/>
          </p:nvPr>
        </p:nvSpPr>
        <p:spPr>
          <a:xfrm>
            <a:off x="685800" y="3276600"/>
            <a:ext cx="7772400" cy="2743200"/>
          </a:xfrm>
        </p:spPr>
        <p:txBody>
          <a:bodyPr/>
          <a:lstStyle/>
          <a:p>
            <a:pPr marL="457200" indent="-457200" eaLnBrk="1" hangingPunct="1">
              <a:buFontTx/>
              <a:buAutoNum type="alphaLcPeriod"/>
            </a:pPr>
            <a:r>
              <a:rPr lang="en-US" smtClean="0">
                <a:solidFill>
                  <a:srgbClr val="DDDDDD"/>
                </a:solidFill>
              </a:rPr>
              <a:t>A material false statement</a:t>
            </a:r>
          </a:p>
          <a:p>
            <a:pPr marL="457200" indent="-457200" eaLnBrk="1" hangingPunct="1">
              <a:buFontTx/>
              <a:buAutoNum type="alphaLcPeriod"/>
            </a:pPr>
            <a:r>
              <a:rPr lang="en-US" smtClean="0">
                <a:solidFill>
                  <a:srgbClr val="DDDDDD"/>
                </a:solidFill>
              </a:rPr>
              <a:t>Knowledge that the statement was false </a:t>
            </a:r>
          </a:p>
          <a:p>
            <a:pPr marL="457200" indent="-457200" eaLnBrk="1" hangingPunct="1">
              <a:buFontTx/>
              <a:buAutoNum type="alphaLcPeriod"/>
            </a:pPr>
            <a:r>
              <a:rPr lang="en-US" smtClean="0">
                <a:solidFill>
                  <a:srgbClr val="DDDDDD"/>
                </a:solidFill>
              </a:rPr>
              <a:t>Reliance on the false statement by the victim</a:t>
            </a:r>
            <a:endParaRPr lang="en-US" b="1" smtClean="0">
              <a:solidFill>
                <a:srgbClr val="DDDDDD"/>
              </a:solidFill>
            </a:endParaRPr>
          </a:p>
          <a:p>
            <a:pPr marL="457200" indent="-457200" eaLnBrk="1" hangingPunct="1">
              <a:buFontTx/>
              <a:buAutoNum type="alphaLcPeriod"/>
            </a:pPr>
            <a:r>
              <a:rPr lang="en-US" b="1" smtClean="0"/>
              <a:t>Intent to cause the victim damages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4"/>
          <p:cNvSpPr>
            <a:spLocks noGrp="1"/>
          </p:cNvSpPr>
          <p:nvPr>
            <p:ph type="sldNum" sz="quarter" idx="11"/>
          </p:nvPr>
        </p:nvSpPr>
        <p:spPr>
          <a:noFill/>
        </p:spPr>
        <p:txBody>
          <a:bodyPr/>
          <a:lstStyle/>
          <a:p>
            <a:fld id="{A348ABDD-B177-4366-BF89-152E72B0A676}" type="slidenum">
              <a:rPr lang="en-US" smtClean="0"/>
              <a:pPr/>
              <a:t>26</a:t>
            </a:fld>
            <a:endParaRPr lang="en-US" smtClean="0"/>
          </a:p>
        </p:txBody>
      </p:sp>
      <p:sp>
        <p:nvSpPr>
          <p:cNvPr id="27651" name="Rectangle 2"/>
          <p:cNvSpPr>
            <a:spLocks noGrp="1" noChangeArrowheads="1"/>
          </p:cNvSpPr>
          <p:nvPr>
            <p:ph type="title"/>
          </p:nvPr>
        </p:nvSpPr>
        <p:spPr>
          <a:xfrm>
            <a:off x="152400" y="838200"/>
            <a:ext cx="8839200" cy="2133600"/>
          </a:xfrm>
        </p:spPr>
        <p:txBody>
          <a:bodyPr/>
          <a:lstStyle/>
          <a:p>
            <a:pPr marL="685800" indent="-685800" eaLnBrk="1" hangingPunct="1"/>
            <a:r>
              <a:rPr lang="en-US" sz="3200" smtClean="0"/>
              <a:t>5. Check tampering includes both fraudulently preparing a company check for one’s own benefit and intercepting a company check that is intended for a third party and converting it for one’s own benefit.</a:t>
            </a:r>
          </a:p>
        </p:txBody>
      </p:sp>
      <p:sp>
        <p:nvSpPr>
          <p:cNvPr id="27652" name="Rectangle 3"/>
          <p:cNvSpPr>
            <a:spLocks noGrp="1" noChangeArrowheads="1"/>
          </p:cNvSpPr>
          <p:nvPr>
            <p:ph type="body" idx="1"/>
          </p:nvPr>
        </p:nvSpPr>
        <p:spPr>
          <a:xfrm>
            <a:off x="685800" y="3962400"/>
            <a:ext cx="7772400" cy="2133600"/>
          </a:xfrm>
        </p:spPr>
        <p:txBody>
          <a:bodyPr/>
          <a:lstStyle/>
          <a:p>
            <a:pPr marL="457200" indent="-457200" eaLnBrk="1" hangingPunct="1">
              <a:buFontTx/>
              <a:buAutoNum type="alphaLcPeriod"/>
            </a:pPr>
            <a:r>
              <a:rPr lang="en-US" sz="2800" smtClean="0"/>
              <a:t>True</a:t>
            </a:r>
          </a:p>
          <a:p>
            <a:pPr marL="457200" indent="-457200" eaLnBrk="1" hangingPunct="1">
              <a:buFontTx/>
              <a:buAutoNum type="alphaLcPeriod"/>
            </a:pPr>
            <a:r>
              <a:rPr lang="en-US" sz="2800" smtClean="0"/>
              <a:t>False</a:t>
            </a:r>
            <a:endParaRPr lang="en-US" sz="2800" b="1" smtClean="0"/>
          </a:p>
          <a:p>
            <a:pPr marL="457200" indent="-457200" eaLnBrk="1" hangingPunct="1">
              <a:buFontTx/>
              <a:buNone/>
            </a:pPr>
            <a:endParaRPr lang="en-US" sz="28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4"/>
          <p:cNvSpPr>
            <a:spLocks noGrp="1"/>
          </p:cNvSpPr>
          <p:nvPr>
            <p:ph type="sldNum" sz="quarter" idx="11"/>
          </p:nvPr>
        </p:nvSpPr>
        <p:spPr>
          <a:noFill/>
        </p:spPr>
        <p:txBody>
          <a:bodyPr/>
          <a:lstStyle/>
          <a:p>
            <a:fld id="{CEEF76A1-486F-4E3E-A2A2-A3C136498EF8}" type="slidenum">
              <a:rPr lang="en-US" smtClean="0"/>
              <a:pPr/>
              <a:t>27</a:t>
            </a:fld>
            <a:endParaRPr lang="en-US" smtClean="0"/>
          </a:p>
        </p:txBody>
      </p:sp>
      <p:sp>
        <p:nvSpPr>
          <p:cNvPr id="28675" name="Rectangle 2"/>
          <p:cNvSpPr>
            <a:spLocks noGrp="1" noChangeArrowheads="1"/>
          </p:cNvSpPr>
          <p:nvPr>
            <p:ph type="title"/>
          </p:nvPr>
        </p:nvSpPr>
        <p:spPr>
          <a:xfrm>
            <a:off x="152400" y="838200"/>
            <a:ext cx="8839200" cy="2133600"/>
          </a:xfrm>
        </p:spPr>
        <p:txBody>
          <a:bodyPr/>
          <a:lstStyle/>
          <a:p>
            <a:pPr marL="685800" indent="-685800" eaLnBrk="1" hangingPunct="1"/>
            <a:r>
              <a:rPr lang="en-US" sz="3200" smtClean="0"/>
              <a:t>5. Check tampering includes both fraudulently preparing a company check for one’s own benefit and intercepting a company check that is intended for a third party and converting it for one’s own benefit.</a:t>
            </a:r>
          </a:p>
        </p:txBody>
      </p:sp>
      <p:sp>
        <p:nvSpPr>
          <p:cNvPr id="28676" name="Rectangle 3"/>
          <p:cNvSpPr>
            <a:spLocks noGrp="1" noChangeArrowheads="1"/>
          </p:cNvSpPr>
          <p:nvPr>
            <p:ph type="body" idx="1"/>
          </p:nvPr>
        </p:nvSpPr>
        <p:spPr>
          <a:xfrm>
            <a:off x="685800" y="3962400"/>
            <a:ext cx="7772400" cy="2133600"/>
          </a:xfrm>
        </p:spPr>
        <p:txBody>
          <a:bodyPr/>
          <a:lstStyle/>
          <a:p>
            <a:pPr marL="457200" indent="-457200" eaLnBrk="1" hangingPunct="1">
              <a:buFontTx/>
              <a:buAutoNum type="alphaLcPeriod"/>
            </a:pPr>
            <a:r>
              <a:rPr lang="en-US" sz="2800" b="1" smtClean="0"/>
              <a:t>True</a:t>
            </a:r>
            <a:endParaRPr lang="en-US" sz="2800" smtClean="0"/>
          </a:p>
          <a:p>
            <a:pPr marL="457200" indent="-457200" eaLnBrk="1" hangingPunct="1">
              <a:buFontTx/>
              <a:buAutoNum type="alphaLcPeriod"/>
            </a:pPr>
            <a:r>
              <a:rPr lang="en-US" sz="2800" smtClean="0">
                <a:solidFill>
                  <a:srgbClr val="DDDDDD"/>
                </a:solidFill>
              </a:rPr>
              <a:t>False</a:t>
            </a:r>
            <a:endParaRPr lang="en-US" sz="2800" b="1" smtClean="0">
              <a:solidFill>
                <a:srgbClr val="DDDDDD"/>
              </a:solidFill>
            </a:endParaRPr>
          </a:p>
          <a:p>
            <a:pPr marL="457200" indent="-457200" eaLnBrk="1" hangingPunct="1">
              <a:buFontTx/>
              <a:buNone/>
            </a:pPr>
            <a:endParaRPr lang="en-US" sz="2800" smtClean="0">
              <a:solidFill>
                <a:srgbClr val="DDDDDD"/>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4"/>
          <p:cNvSpPr>
            <a:spLocks noGrp="1"/>
          </p:cNvSpPr>
          <p:nvPr>
            <p:ph type="sldNum" sz="quarter" idx="11"/>
          </p:nvPr>
        </p:nvSpPr>
        <p:spPr>
          <a:noFill/>
        </p:spPr>
        <p:txBody>
          <a:bodyPr/>
          <a:lstStyle/>
          <a:p>
            <a:fld id="{E802A146-3EFC-404B-AD4D-6D654C899148}" type="slidenum">
              <a:rPr lang="en-US" smtClean="0"/>
              <a:pPr/>
              <a:t>28</a:t>
            </a:fld>
            <a:endParaRPr lang="en-US" smtClean="0"/>
          </a:p>
        </p:txBody>
      </p:sp>
      <p:sp>
        <p:nvSpPr>
          <p:cNvPr id="29699" name="Rectangle 2"/>
          <p:cNvSpPr>
            <a:spLocks noGrp="1" noChangeArrowheads="1"/>
          </p:cNvSpPr>
          <p:nvPr>
            <p:ph type="title"/>
          </p:nvPr>
        </p:nvSpPr>
        <p:spPr>
          <a:xfrm>
            <a:off x="0" y="914400"/>
            <a:ext cx="9144000" cy="1143000"/>
          </a:xfrm>
        </p:spPr>
        <p:txBody>
          <a:bodyPr/>
          <a:lstStyle/>
          <a:p>
            <a:pPr marL="685800" indent="-685800" eaLnBrk="1" hangingPunct="1"/>
            <a:r>
              <a:rPr lang="en-US" smtClean="0"/>
              <a:t>6. Which of the following procedures would not be useful in preventing and detecting sales skimming schemes?</a:t>
            </a:r>
          </a:p>
        </p:txBody>
      </p:sp>
      <p:sp>
        <p:nvSpPr>
          <p:cNvPr id="29700" name="Rectangle 3"/>
          <p:cNvSpPr>
            <a:spLocks noGrp="1" noChangeArrowheads="1"/>
          </p:cNvSpPr>
          <p:nvPr>
            <p:ph type="body" idx="1"/>
          </p:nvPr>
        </p:nvSpPr>
        <p:spPr>
          <a:xfrm>
            <a:off x="609600" y="2514600"/>
            <a:ext cx="8305800" cy="3810000"/>
          </a:xfrm>
        </p:spPr>
        <p:txBody>
          <a:bodyPr/>
          <a:lstStyle/>
          <a:p>
            <a:pPr marL="457200" indent="-457200" eaLnBrk="1" hangingPunct="1">
              <a:buFontTx/>
              <a:buAutoNum type="alphaLcPeriod"/>
            </a:pPr>
            <a:r>
              <a:rPr lang="en-US" sz="2800" smtClean="0"/>
              <a:t>Comparing register tapes to the cash drawer and investigating discrepancies</a:t>
            </a:r>
          </a:p>
          <a:p>
            <a:pPr marL="457200" indent="-457200" eaLnBrk="1" hangingPunct="1">
              <a:buFontTx/>
              <a:buAutoNum type="alphaLcPeriod"/>
            </a:pPr>
            <a:r>
              <a:rPr lang="en-US" sz="2800" smtClean="0"/>
              <a:t>Summarizing the net sales by employee and extracting the top employees with low sales</a:t>
            </a:r>
          </a:p>
          <a:p>
            <a:pPr marL="457200" indent="-457200" eaLnBrk="1" hangingPunct="1">
              <a:buFontTx/>
              <a:buAutoNum type="alphaLcPeriod"/>
            </a:pPr>
            <a:r>
              <a:rPr lang="en-US" sz="2800" smtClean="0"/>
              <a:t>Installing video cameras at cash entry points</a:t>
            </a:r>
          </a:p>
          <a:p>
            <a:pPr marL="457200" indent="-457200" eaLnBrk="1" hangingPunct="1">
              <a:buFontTx/>
              <a:buAutoNum type="alphaLcPeriod"/>
            </a:pPr>
            <a:r>
              <a:rPr lang="en-US" sz="2800" smtClean="0"/>
              <a:t>Offering discounts to customers who do not get receipts for their purchases</a:t>
            </a:r>
          </a:p>
          <a:p>
            <a:pPr marL="457200" indent="-457200" eaLnBrk="1" hangingPunct="1"/>
            <a:endParaRPr lang="en-US" sz="280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4"/>
          <p:cNvSpPr>
            <a:spLocks noGrp="1"/>
          </p:cNvSpPr>
          <p:nvPr>
            <p:ph type="sldNum" sz="quarter" idx="11"/>
          </p:nvPr>
        </p:nvSpPr>
        <p:spPr>
          <a:noFill/>
        </p:spPr>
        <p:txBody>
          <a:bodyPr/>
          <a:lstStyle/>
          <a:p>
            <a:fld id="{234195D8-3A7E-4188-BA8E-8044D385EE4E}" type="slidenum">
              <a:rPr lang="en-US" smtClean="0"/>
              <a:pPr/>
              <a:t>29</a:t>
            </a:fld>
            <a:endParaRPr lang="en-US" smtClean="0"/>
          </a:p>
        </p:txBody>
      </p:sp>
      <p:sp>
        <p:nvSpPr>
          <p:cNvPr id="30723" name="Rectangle 2"/>
          <p:cNvSpPr>
            <a:spLocks noGrp="1" noChangeArrowheads="1"/>
          </p:cNvSpPr>
          <p:nvPr>
            <p:ph type="title"/>
          </p:nvPr>
        </p:nvSpPr>
        <p:spPr>
          <a:xfrm>
            <a:off x="0" y="914400"/>
            <a:ext cx="9144000" cy="1143000"/>
          </a:xfrm>
        </p:spPr>
        <p:txBody>
          <a:bodyPr/>
          <a:lstStyle/>
          <a:p>
            <a:pPr marL="685800" indent="-685800" eaLnBrk="1" hangingPunct="1"/>
            <a:r>
              <a:rPr lang="en-US" smtClean="0"/>
              <a:t>6. Which of the following procedures would not be useful in preventing and detecting sales skimming schemes?</a:t>
            </a:r>
          </a:p>
        </p:txBody>
      </p:sp>
      <p:sp>
        <p:nvSpPr>
          <p:cNvPr id="30724" name="Rectangle 3"/>
          <p:cNvSpPr>
            <a:spLocks noGrp="1" noChangeArrowheads="1"/>
          </p:cNvSpPr>
          <p:nvPr>
            <p:ph type="body" idx="1"/>
          </p:nvPr>
        </p:nvSpPr>
        <p:spPr>
          <a:xfrm>
            <a:off x="609600" y="2514600"/>
            <a:ext cx="8305800" cy="3810000"/>
          </a:xfrm>
        </p:spPr>
        <p:txBody>
          <a:bodyPr/>
          <a:lstStyle/>
          <a:p>
            <a:pPr marL="457200" indent="-457200" eaLnBrk="1" hangingPunct="1">
              <a:buFontTx/>
              <a:buAutoNum type="alphaLcPeriod"/>
            </a:pPr>
            <a:r>
              <a:rPr lang="en-US" sz="2800" b="1" smtClean="0"/>
              <a:t>Comparing register tapes to the cash drawer and investigating discrepancies</a:t>
            </a:r>
            <a:endParaRPr lang="en-US" sz="2800" smtClean="0"/>
          </a:p>
          <a:p>
            <a:pPr marL="457200" indent="-457200" eaLnBrk="1" hangingPunct="1">
              <a:buFontTx/>
              <a:buAutoNum type="alphaLcPeriod"/>
            </a:pPr>
            <a:r>
              <a:rPr lang="en-US" sz="2800" smtClean="0">
                <a:solidFill>
                  <a:srgbClr val="DDDDDD"/>
                </a:solidFill>
              </a:rPr>
              <a:t>Summarizing the net sales by employee and extracting the top employees with low sales</a:t>
            </a:r>
          </a:p>
          <a:p>
            <a:pPr marL="457200" indent="-457200" eaLnBrk="1" hangingPunct="1">
              <a:buFontTx/>
              <a:buAutoNum type="alphaLcPeriod"/>
            </a:pPr>
            <a:r>
              <a:rPr lang="en-US" sz="2800" smtClean="0">
                <a:solidFill>
                  <a:srgbClr val="DDDDDD"/>
                </a:solidFill>
              </a:rPr>
              <a:t>Installing video cameras at cash entry points</a:t>
            </a:r>
          </a:p>
          <a:p>
            <a:pPr marL="457200" indent="-457200" eaLnBrk="1" hangingPunct="1">
              <a:buFontTx/>
              <a:buAutoNum type="alphaLcPeriod"/>
            </a:pPr>
            <a:r>
              <a:rPr lang="en-US" sz="2800" smtClean="0">
                <a:solidFill>
                  <a:srgbClr val="DDDDDD"/>
                </a:solidFill>
              </a:rPr>
              <a:t>Offering discounts to customers who do not get receipts for their purchases</a:t>
            </a:r>
          </a:p>
          <a:p>
            <a:pPr marL="457200" indent="-457200" eaLnBrk="1" hangingPunct="1"/>
            <a:endParaRPr lang="en-US" sz="2800" smtClean="0">
              <a:solidFill>
                <a:srgbClr val="DDDDDD"/>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1"/>
          </p:nvPr>
        </p:nvSpPr>
        <p:spPr>
          <a:noFill/>
        </p:spPr>
        <p:txBody>
          <a:bodyPr/>
          <a:lstStyle/>
          <a:p>
            <a:fld id="{893B9596-E45B-4045-AB00-AA488A8E1AF9}" type="slidenum">
              <a:rPr lang="en-US" smtClean="0"/>
              <a:pPr/>
              <a:t>3</a:t>
            </a:fld>
            <a:endParaRPr lang="en-US" smtClean="0"/>
          </a:p>
        </p:txBody>
      </p:sp>
      <p:sp>
        <p:nvSpPr>
          <p:cNvPr id="4099" name="Rectangle 2"/>
          <p:cNvSpPr>
            <a:spLocks noGrp="1" noChangeArrowheads="1"/>
          </p:cNvSpPr>
          <p:nvPr>
            <p:ph type="body" idx="1"/>
          </p:nvPr>
        </p:nvSpPr>
        <p:spPr>
          <a:xfrm>
            <a:off x="685800" y="1676400"/>
            <a:ext cx="7772400" cy="4419600"/>
          </a:xfrm>
        </p:spPr>
        <p:txBody>
          <a:bodyPr/>
          <a:lstStyle/>
          <a:p>
            <a:pPr eaLnBrk="1" hangingPunct="1"/>
            <a:r>
              <a:rPr lang="en-US" smtClean="0">
                <a:cs typeface="Times New Roman" pitchFamily="18" charset="0"/>
              </a:rPr>
              <a:t>Explain what a fictitious expense reimbursement scheme is and differentiate it from other forms of expense reimbursement fraud.</a:t>
            </a:r>
          </a:p>
          <a:p>
            <a:pPr eaLnBrk="1" hangingPunct="1"/>
            <a:r>
              <a:rPr lang="en-US" smtClean="0">
                <a:cs typeface="Times New Roman" pitchFamily="18" charset="0"/>
              </a:rPr>
              <a:t>Identify red flags that are commonly associated with fictitious expense schemes.</a:t>
            </a:r>
          </a:p>
          <a:p>
            <a:pPr eaLnBrk="1" hangingPunct="1"/>
            <a:r>
              <a:rPr lang="en-US" smtClean="0">
                <a:cs typeface="Times New Roman" pitchFamily="18" charset="0"/>
              </a:rPr>
              <a:t>Discuss what a multiple reimbursement scheme is and how this kind of fraud is committed.</a:t>
            </a:r>
          </a:p>
          <a:p>
            <a:pPr eaLnBrk="1" hangingPunct="1"/>
            <a:r>
              <a:rPr lang="en-US" smtClean="0">
                <a:cs typeface="Times New Roman" pitchFamily="18" charset="0"/>
              </a:rPr>
              <a:t>Discuss the controls identified in this chapter for preventing and detecting multiple reimbursement schemes.</a:t>
            </a:r>
          </a:p>
          <a:p>
            <a:pPr eaLnBrk="1" hangingPunct="1"/>
            <a:r>
              <a:rPr lang="en-US" smtClean="0">
                <a:cs typeface="Times New Roman" pitchFamily="18" charset="0"/>
              </a:rPr>
              <a:t>Be familiar with proactive audit tests that can be used to detect various forms of expense reimbursement fraud. </a:t>
            </a:r>
          </a:p>
        </p:txBody>
      </p:sp>
      <p:sp>
        <p:nvSpPr>
          <p:cNvPr id="4100" name="Rectangle 3"/>
          <p:cNvSpPr>
            <a:spLocks noGrp="1" noChangeArrowheads="1"/>
          </p:cNvSpPr>
          <p:nvPr>
            <p:ph type="title"/>
          </p:nvPr>
        </p:nvSpPr>
        <p:spPr>
          <a:xfrm>
            <a:off x="762000" y="685800"/>
            <a:ext cx="7772400" cy="838200"/>
          </a:xfrm>
        </p:spPr>
        <p:txBody>
          <a:bodyPr/>
          <a:lstStyle/>
          <a:p>
            <a:pPr eaLnBrk="1" hangingPunct="1"/>
            <a:r>
              <a:rPr lang="en-US" sz="4000" smtClean="0"/>
              <a:t>Learning Objectives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4"/>
          <p:cNvSpPr>
            <a:spLocks noGrp="1"/>
          </p:cNvSpPr>
          <p:nvPr>
            <p:ph type="sldNum" sz="quarter" idx="11"/>
          </p:nvPr>
        </p:nvSpPr>
        <p:spPr>
          <a:noFill/>
        </p:spPr>
        <p:txBody>
          <a:bodyPr/>
          <a:lstStyle/>
          <a:p>
            <a:fld id="{D797E624-A06F-4A40-B49F-DB9A28EAF2CB}" type="slidenum">
              <a:rPr lang="en-US" smtClean="0"/>
              <a:pPr/>
              <a:t>30</a:t>
            </a:fld>
            <a:endParaRPr lang="en-US" smtClean="0"/>
          </a:p>
        </p:txBody>
      </p:sp>
      <p:sp>
        <p:nvSpPr>
          <p:cNvPr id="31747" name="Rectangle 2"/>
          <p:cNvSpPr>
            <a:spLocks noGrp="1" noChangeArrowheads="1"/>
          </p:cNvSpPr>
          <p:nvPr>
            <p:ph type="title"/>
          </p:nvPr>
        </p:nvSpPr>
        <p:spPr>
          <a:xfrm>
            <a:off x="0" y="838200"/>
            <a:ext cx="9144000" cy="2743200"/>
          </a:xfrm>
        </p:spPr>
        <p:txBody>
          <a:bodyPr/>
          <a:lstStyle/>
          <a:p>
            <a:pPr marL="685800" indent="-685800" eaLnBrk="1" hangingPunct="1"/>
            <a:r>
              <a:rPr lang="en-US" dirty="0" smtClean="0"/>
              <a:t>7. In the </a:t>
            </a:r>
            <a:r>
              <a:rPr lang="en-US" i="1" dirty="0" smtClean="0"/>
              <a:t>2012 Report to the Nations on Occupational Fraud and Abuse</a:t>
            </a:r>
            <a:r>
              <a:rPr lang="en-US" dirty="0" smtClean="0"/>
              <a:t>, fraudulent financial statements schemes had a higher median loss than asset misappropriation and corruption schemes.</a:t>
            </a:r>
          </a:p>
        </p:txBody>
      </p:sp>
      <p:sp>
        <p:nvSpPr>
          <p:cNvPr id="31748" name="Rectangle 3"/>
          <p:cNvSpPr>
            <a:spLocks noGrp="1" noChangeArrowheads="1"/>
          </p:cNvSpPr>
          <p:nvPr>
            <p:ph type="body" idx="1"/>
          </p:nvPr>
        </p:nvSpPr>
        <p:spPr>
          <a:xfrm>
            <a:off x="685800" y="4038600"/>
            <a:ext cx="7772400" cy="2057400"/>
          </a:xfrm>
        </p:spPr>
        <p:txBody>
          <a:bodyPr/>
          <a:lstStyle/>
          <a:p>
            <a:pPr marL="457200" indent="-457200" eaLnBrk="1" hangingPunct="1">
              <a:buFontTx/>
              <a:buAutoNum type="alphaLcPeriod"/>
            </a:pPr>
            <a:r>
              <a:rPr lang="en-US" sz="2800" smtClean="0"/>
              <a:t>True</a:t>
            </a:r>
          </a:p>
          <a:p>
            <a:pPr marL="457200" indent="-457200" eaLnBrk="1" hangingPunct="1">
              <a:buFontTx/>
              <a:buAutoNum type="alphaLcPeriod"/>
            </a:pPr>
            <a:r>
              <a:rPr lang="en-US" sz="2800" smtClean="0"/>
              <a:t>False</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4"/>
          <p:cNvSpPr>
            <a:spLocks noGrp="1"/>
          </p:cNvSpPr>
          <p:nvPr>
            <p:ph type="sldNum" sz="quarter" idx="11"/>
          </p:nvPr>
        </p:nvSpPr>
        <p:spPr>
          <a:noFill/>
        </p:spPr>
        <p:txBody>
          <a:bodyPr/>
          <a:lstStyle/>
          <a:p>
            <a:fld id="{AD4EECB4-CA25-486F-BFB7-6D72F5CED0E4}" type="slidenum">
              <a:rPr lang="en-US" smtClean="0"/>
              <a:pPr/>
              <a:t>31</a:t>
            </a:fld>
            <a:endParaRPr lang="en-US" smtClean="0"/>
          </a:p>
        </p:txBody>
      </p:sp>
      <p:sp>
        <p:nvSpPr>
          <p:cNvPr id="32771" name="Rectangle 2"/>
          <p:cNvSpPr>
            <a:spLocks noGrp="1" noChangeArrowheads="1"/>
          </p:cNvSpPr>
          <p:nvPr>
            <p:ph type="title"/>
          </p:nvPr>
        </p:nvSpPr>
        <p:spPr>
          <a:xfrm>
            <a:off x="0" y="838200"/>
            <a:ext cx="9144000" cy="2743200"/>
          </a:xfrm>
        </p:spPr>
        <p:txBody>
          <a:bodyPr/>
          <a:lstStyle/>
          <a:p>
            <a:pPr marL="685800" indent="-685800" eaLnBrk="1" hangingPunct="1"/>
            <a:r>
              <a:rPr lang="en-US" dirty="0" smtClean="0"/>
              <a:t>7. In the </a:t>
            </a:r>
            <a:r>
              <a:rPr lang="en-US" i="1" dirty="0" smtClean="0"/>
              <a:t>2012 Report to the Nations on Occupational Fraud and Abuse</a:t>
            </a:r>
            <a:r>
              <a:rPr lang="en-US" dirty="0" smtClean="0"/>
              <a:t>, fraudulent financial statements schemes had a higher median loss than asset misappropriation and corruption schemes.</a:t>
            </a:r>
          </a:p>
        </p:txBody>
      </p:sp>
      <p:sp>
        <p:nvSpPr>
          <p:cNvPr id="32772" name="Rectangle 3"/>
          <p:cNvSpPr>
            <a:spLocks noGrp="1" noChangeArrowheads="1"/>
          </p:cNvSpPr>
          <p:nvPr>
            <p:ph type="body" idx="1"/>
          </p:nvPr>
        </p:nvSpPr>
        <p:spPr>
          <a:xfrm>
            <a:off x="685800" y="4038600"/>
            <a:ext cx="7772400" cy="2057400"/>
          </a:xfrm>
        </p:spPr>
        <p:txBody>
          <a:bodyPr/>
          <a:lstStyle/>
          <a:p>
            <a:pPr marL="457200" indent="-457200" eaLnBrk="1" hangingPunct="1">
              <a:buFontTx/>
              <a:buAutoNum type="alphaLcPeriod"/>
            </a:pPr>
            <a:r>
              <a:rPr lang="en-US" sz="2800" b="1" smtClean="0"/>
              <a:t>True</a:t>
            </a:r>
            <a:endParaRPr lang="en-US" sz="2800" smtClean="0"/>
          </a:p>
          <a:p>
            <a:pPr marL="457200" indent="-457200" eaLnBrk="1" hangingPunct="1">
              <a:buFontTx/>
              <a:buAutoNum type="alphaLcPeriod"/>
            </a:pPr>
            <a:r>
              <a:rPr lang="en-US" sz="2800" smtClean="0">
                <a:solidFill>
                  <a:srgbClr val="DDDDDD"/>
                </a:solidFill>
              </a:rPr>
              <a:t>False</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4"/>
          <p:cNvSpPr>
            <a:spLocks noGrp="1"/>
          </p:cNvSpPr>
          <p:nvPr>
            <p:ph type="sldNum" sz="quarter" idx="11"/>
          </p:nvPr>
        </p:nvSpPr>
        <p:spPr>
          <a:noFill/>
        </p:spPr>
        <p:txBody>
          <a:bodyPr/>
          <a:lstStyle/>
          <a:p>
            <a:fld id="{F7BB9146-1AD7-4715-BC60-8E5A32761903}" type="slidenum">
              <a:rPr lang="en-US" smtClean="0"/>
              <a:pPr/>
              <a:t>32</a:t>
            </a:fld>
            <a:endParaRPr lang="en-US" smtClean="0"/>
          </a:p>
        </p:txBody>
      </p:sp>
      <p:sp>
        <p:nvSpPr>
          <p:cNvPr id="33795" name="Rectangle 2"/>
          <p:cNvSpPr>
            <a:spLocks noGrp="1" noChangeArrowheads="1"/>
          </p:cNvSpPr>
          <p:nvPr>
            <p:ph type="title"/>
          </p:nvPr>
        </p:nvSpPr>
        <p:spPr>
          <a:xfrm>
            <a:off x="0" y="914400"/>
            <a:ext cx="8991600" cy="2590800"/>
          </a:xfrm>
        </p:spPr>
        <p:txBody>
          <a:bodyPr/>
          <a:lstStyle/>
          <a:p>
            <a:pPr marL="685800" indent="-685800" eaLnBrk="1" hangingPunct="1"/>
            <a:r>
              <a:rPr lang="en-US" sz="2800" smtClean="0"/>
              <a:t>8. In one of the case studies in the textbook, Albert Miano, the facilities supervisor for a popular magazine, submitted phony invoices. When Miano received the checks for the phony invoices, he forged the contractor’s signature. He then endorsed the check in his own name. How was the fraud caught?</a:t>
            </a:r>
          </a:p>
        </p:txBody>
      </p:sp>
      <p:sp>
        <p:nvSpPr>
          <p:cNvPr id="33796" name="Rectangle 3"/>
          <p:cNvSpPr>
            <a:spLocks noGrp="1" noChangeArrowheads="1"/>
          </p:cNvSpPr>
          <p:nvPr>
            <p:ph type="body" idx="1"/>
          </p:nvPr>
        </p:nvSpPr>
        <p:spPr>
          <a:xfrm>
            <a:off x="685800" y="4038600"/>
            <a:ext cx="8305800" cy="2209800"/>
          </a:xfrm>
        </p:spPr>
        <p:txBody>
          <a:bodyPr/>
          <a:lstStyle/>
          <a:p>
            <a:pPr marL="457200" indent="-457200" eaLnBrk="1" hangingPunct="1">
              <a:lnSpc>
                <a:spcPct val="90000"/>
              </a:lnSpc>
              <a:buFontTx/>
              <a:buAutoNum type="alphaLcPeriod"/>
            </a:pPr>
            <a:r>
              <a:rPr lang="en-US" sz="2000" smtClean="0"/>
              <a:t>The auditors found a discrepancy in the invoices that were submitted.</a:t>
            </a:r>
          </a:p>
          <a:p>
            <a:pPr marL="457200" indent="-457200" eaLnBrk="1" hangingPunct="1">
              <a:lnSpc>
                <a:spcPct val="90000"/>
              </a:lnSpc>
              <a:buFontTx/>
              <a:buAutoNum type="alphaLcPeriod"/>
            </a:pPr>
            <a:r>
              <a:rPr lang="en-US" sz="2000" smtClean="0"/>
              <a:t>The new chief of internal audit found it by accident.</a:t>
            </a:r>
          </a:p>
          <a:p>
            <a:pPr marL="457200" indent="-457200" eaLnBrk="1" hangingPunct="1">
              <a:lnSpc>
                <a:spcPct val="90000"/>
              </a:lnSpc>
              <a:buFontTx/>
              <a:buAutoNum type="alphaLcPeriod"/>
            </a:pPr>
            <a:r>
              <a:rPr lang="en-US" sz="2000" smtClean="0"/>
              <a:t>A vendor received a check by mistake and called the accounts payable department.</a:t>
            </a:r>
          </a:p>
          <a:p>
            <a:pPr marL="457200" indent="-457200" eaLnBrk="1" hangingPunct="1">
              <a:lnSpc>
                <a:spcPct val="90000"/>
              </a:lnSpc>
              <a:buFontTx/>
              <a:buAutoNum type="alphaLcPeriod"/>
            </a:pPr>
            <a:r>
              <a:rPr lang="en-US" sz="2000" smtClean="0"/>
              <a:t>The external audit found it in an audit sample of canceled checks.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4"/>
          <p:cNvSpPr>
            <a:spLocks noGrp="1"/>
          </p:cNvSpPr>
          <p:nvPr>
            <p:ph type="sldNum" sz="quarter" idx="11"/>
          </p:nvPr>
        </p:nvSpPr>
        <p:spPr>
          <a:noFill/>
        </p:spPr>
        <p:txBody>
          <a:bodyPr/>
          <a:lstStyle/>
          <a:p>
            <a:fld id="{419F7FCB-409D-4A2E-83BF-A8D0873ABDBC}" type="slidenum">
              <a:rPr lang="en-US" smtClean="0"/>
              <a:pPr/>
              <a:t>33</a:t>
            </a:fld>
            <a:endParaRPr lang="en-US" smtClean="0"/>
          </a:p>
        </p:txBody>
      </p:sp>
      <p:sp>
        <p:nvSpPr>
          <p:cNvPr id="34819" name="Rectangle 2"/>
          <p:cNvSpPr>
            <a:spLocks noGrp="1" noChangeArrowheads="1"/>
          </p:cNvSpPr>
          <p:nvPr>
            <p:ph type="title"/>
          </p:nvPr>
        </p:nvSpPr>
        <p:spPr>
          <a:xfrm>
            <a:off x="0" y="914400"/>
            <a:ext cx="8991600" cy="2590800"/>
          </a:xfrm>
        </p:spPr>
        <p:txBody>
          <a:bodyPr/>
          <a:lstStyle/>
          <a:p>
            <a:pPr marL="685800" indent="-685800" eaLnBrk="1" hangingPunct="1"/>
            <a:r>
              <a:rPr lang="en-US" sz="2800" smtClean="0"/>
              <a:t>8. In one of the case studies in the textbook, Albert Miano, the facilities supervisor for a popular magazine, submitted phony invoices. When Miano received the checks for the phony invoices, he forged the contractor’s signature. He then endorsed the check in his own name. How was the fraud caught?</a:t>
            </a:r>
          </a:p>
        </p:txBody>
      </p:sp>
      <p:sp>
        <p:nvSpPr>
          <p:cNvPr id="34820" name="Rectangle 3"/>
          <p:cNvSpPr>
            <a:spLocks noGrp="1" noChangeArrowheads="1"/>
          </p:cNvSpPr>
          <p:nvPr>
            <p:ph type="body" idx="1"/>
          </p:nvPr>
        </p:nvSpPr>
        <p:spPr>
          <a:xfrm>
            <a:off x="685800" y="4038600"/>
            <a:ext cx="8458200" cy="2209800"/>
          </a:xfrm>
        </p:spPr>
        <p:txBody>
          <a:bodyPr/>
          <a:lstStyle/>
          <a:p>
            <a:pPr marL="381000" indent="-381000" eaLnBrk="1" hangingPunct="1">
              <a:lnSpc>
                <a:spcPct val="90000"/>
              </a:lnSpc>
              <a:buFontTx/>
              <a:buAutoNum type="alphaLcPeriod"/>
            </a:pPr>
            <a:r>
              <a:rPr lang="en-US" sz="2000" smtClean="0">
                <a:solidFill>
                  <a:srgbClr val="DDDDDD"/>
                </a:solidFill>
              </a:rPr>
              <a:t>The auditors found a discrepancy in the invoices that were submitted.</a:t>
            </a:r>
          </a:p>
          <a:p>
            <a:pPr marL="381000" indent="-381000" eaLnBrk="1" hangingPunct="1">
              <a:lnSpc>
                <a:spcPct val="90000"/>
              </a:lnSpc>
              <a:buFontTx/>
              <a:buAutoNum type="alphaLcPeriod"/>
            </a:pPr>
            <a:r>
              <a:rPr lang="en-US" sz="2000" b="1" smtClean="0"/>
              <a:t>The new chief of internal audit found it by accident.</a:t>
            </a:r>
          </a:p>
          <a:p>
            <a:pPr marL="381000" indent="-381000" eaLnBrk="1" hangingPunct="1">
              <a:lnSpc>
                <a:spcPct val="90000"/>
              </a:lnSpc>
              <a:buFontTx/>
              <a:buAutoNum type="alphaLcPeriod"/>
            </a:pPr>
            <a:r>
              <a:rPr lang="en-US" sz="2000" smtClean="0">
                <a:solidFill>
                  <a:srgbClr val="DDDDDD"/>
                </a:solidFill>
              </a:rPr>
              <a:t>A vendor received a check by mistake and called the accounts payable department.</a:t>
            </a:r>
          </a:p>
          <a:p>
            <a:pPr marL="381000" indent="-381000" eaLnBrk="1" hangingPunct="1">
              <a:lnSpc>
                <a:spcPct val="90000"/>
              </a:lnSpc>
              <a:buFontTx/>
              <a:buAutoNum type="alphaLcPeriod"/>
            </a:pPr>
            <a:r>
              <a:rPr lang="en-US" sz="2000" smtClean="0">
                <a:solidFill>
                  <a:srgbClr val="DDDDDD"/>
                </a:solidFill>
              </a:rPr>
              <a:t>The external audit found it in an audit sample of canceled checks.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4"/>
          <p:cNvSpPr>
            <a:spLocks noGrp="1"/>
          </p:cNvSpPr>
          <p:nvPr>
            <p:ph type="sldNum" sz="quarter" idx="11"/>
          </p:nvPr>
        </p:nvSpPr>
        <p:spPr>
          <a:noFill/>
        </p:spPr>
        <p:txBody>
          <a:bodyPr/>
          <a:lstStyle/>
          <a:p>
            <a:fld id="{46BCC5BF-2F3D-4E11-827F-16A93A6846E9}" type="slidenum">
              <a:rPr lang="en-US" smtClean="0"/>
              <a:pPr/>
              <a:t>34</a:t>
            </a:fld>
            <a:endParaRPr lang="en-US" smtClean="0"/>
          </a:p>
        </p:txBody>
      </p:sp>
      <p:sp>
        <p:nvSpPr>
          <p:cNvPr id="35843" name="Rectangle 2"/>
          <p:cNvSpPr>
            <a:spLocks noGrp="1" noChangeArrowheads="1"/>
          </p:cNvSpPr>
          <p:nvPr>
            <p:ph type="title"/>
          </p:nvPr>
        </p:nvSpPr>
        <p:spPr>
          <a:xfrm>
            <a:off x="685800" y="990600"/>
            <a:ext cx="7772400" cy="1143000"/>
          </a:xfrm>
        </p:spPr>
        <p:txBody>
          <a:bodyPr/>
          <a:lstStyle/>
          <a:p>
            <a:pPr marL="685800" indent="-685800" eaLnBrk="1" hangingPunct="1"/>
            <a:r>
              <a:rPr lang="en-US" sz="3200" smtClean="0"/>
              <a:t>9. </a:t>
            </a:r>
            <a:r>
              <a:rPr lang="en-US" smtClean="0"/>
              <a:t>Which of the following is not a type of payroll scheme? </a:t>
            </a:r>
          </a:p>
        </p:txBody>
      </p:sp>
      <p:sp>
        <p:nvSpPr>
          <p:cNvPr id="35844" name="Rectangle 3"/>
          <p:cNvSpPr>
            <a:spLocks noGrp="1" noChangeArrowheads="1"/>
          </p:cNvSpPr>
          <p:nvPr>
            <p:ph type="body" idx="1"/>
          </p:nvPr>
        </p:nvSpPr>
        <p:spPr>
          <a:xfrm>
            <a:off x="685800" y="3048000"/>
            <a:ext cx="7772400" cy="3048000"/>
          </a:xfrm>
        </p:spPr>
        <p:txBody>
          <a:bodyPr/>
          <a:lstStyle/>
          <a:p>
            <a:pPr marL="457200" indent="-457200" eaLnBrk="1" hangingPunct="1">
              <a:buFontTx/>
              <a:buAutoNum type="alphaLcPeriod"/>
            </a:pPr>
            <a:r>
              <a:rPr lang="en-US" sz="2800" smtClean="0"/>
              <a:t>Ghost employee schemes</a:t>
            </a:r>
            <a:endParaRPr lang="en-US" sz="2800" b="1" smtClean="0"/>
          </a:p>
          <a:p>
            <a:pPr marL="457200" indent="-457200" eaLnBrk="1" hangingPunct="1">
              <a:buFontTx/>
              <a:buAutoNum type="alphaLcPeriod"/>
            </a:pPr>
            <a:r>
              <a:rPr lang="en-US" sz="2800" smtClean="0"/>
              <a:t>False deduction schemes</a:t>
            </a:r>
          </a:p>
          <a:p>
            <a:pPr marL="457200" indent="-457200" eaLnBrk="1" hangingPunct="1">
              <a:buFontTx/>
              <a:buAutoNum type="alphaLcPeriod"/>
            </a:pPr>
            <a:r>
              <a:rPr lang="en-US" sz="2800" smtClean="0"/>
              <a:t>Falsified hours and salary schemes</a:t>
            </a:r>
          </a:p>
          <a:p>
            <a:pPr marL="457200" indent="-457200" eaLnBrk="1" hangingPunct="1">
              <a:buFontTx/>
              <a:buAutoNum type="alphaLcPeriod"/>
            </a:pPr>
            <a:r>
              <a:rPr lang="en-US" sz="2800" smtClean="0"/>
              <a:t>Commission schemes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4"/>
          <p:cNvSpPr>
            <a:spLocks noGrp="1"/>
          </p:cNvSpPr>
          <p:nvPr>
            <p:ph type="sldNum" sz="quarter" idx="11"/>
          </p:nvPr>
        </p:nvSpPr>
        <p:spPr>
          <a:noFill/>
        </p:spPr>
        <p:txBody>
          <a:bodyPr/>
          <a:lstStyle/>
          <a:p>
            <a:fld id="{4F842F97-6D56-4EDC-BB43-DB15B8EDA208}" type="slidenum">
              <a:rPr lang="en-US" smtClean="0"/>
              <a:pPr/>
              <a:t>35</a:t>
            </a:fld>
            <a:endParaRPr lang="en-US" smtClean="0"/>
          </a:p>
        </p:txBody>
      </p:sp>
      <p:sp>
        <p:nvSpPr>
          <p:cNvPr id="36867" name="Rectangle 2"/>
          <p:cNvSpPr>
            <a:spLocks noGrp="1" noChangeArrowheads="1"/>
          </p:cNvSpPr>
          <p:nvPr>
            <p:ph type="title"/>
          </p:nvPr>
        </p:nvSpPr>
        <p:spPr>
          <a:xfrm>
            <a:off x="685800" y="990600"/>
            <a:ext cx="7772400" cy="1143000"/>
          </a:xfrm>
        </p:spPr>
        <p:txBody>
          <a:bodyPr/>
          <a:lstStyle/>
          <a:p>
            <a:pPr marL="685800" indent="-685800" eaLnBrk="1" hangingPunct="1"/>
            <a:r>
              <a:rPr lang="en-US" sz="3200" smtClean="0"/>
              <a:t>9. </a:t>
            </a:r>
            <a:r>
              <a:rPr lang="en-US" smtClean="0"/>
              <a:t>Which of the following is not a type of payroll scheme? </a:t>
            </a:r>
          </a:p>
        </p:txBody>
      </p:sp>
      <p:sp>
        <p:nvSpPr>
          <p:cNvPr id="36868" name="Rectangle 3"/>
          <p:cNvSpPr>
            <a:spLocks noGrp="1" noChangeArrowheads="1"/>
          </p:cNvSpPr>
          <p:nvPr>
            <p:ph type="body" idx="1"/>
          </p:nvPr>
        </p:nvSpPr>
        <p:spPr>
          <a:xfrm>
            <a:off x="685800" y="3048000"/>
            <a:ext cx="7772400" cy="3048000"/>
          </a:xfrm>
        </p:spPr>
        <p:txBody>
          <a:bodyPr/>
          <a:lstStyle/>
          <a:p>
            <a:pPr marL="457200" indent="-457200" eaLnBrk="1" hangingPunct="1">
              <a:buFontTx/>
              <a:buAutoNum type="alphaLcPeriod"/>
            </a:pPr>
            <a:r>
              <a:rPr lang="en-US" sz="2800" smtClean="0">
                <a:solidFill>
                  <a:srgbClr val="DDDDDD"/>
                </a:solidFill>
              </a:rPr>
              <a:t>Ghost employee schemes</a:t>
            </a:r>
            <a:endParaRPr lang="en-US" sz="2800" b="1" smtClean="0">
              <a:solidFill>
                <a:srgbClr val="DDDDDD"/>
              </a:solidFill>
            </a:endParaRPr>
          </a:p>
          <a:p>
            <a:pPr marL="457200" indent="-457200" eaLnBrk="1" hangingPunct="1">
              <a:buFontTx/>
              <a:buAutoNum type="alphaLcPeriod"/>
            </a:pPr>
            <a:r>
              <a:rPr lang="en-US" sz="2800" b="1" smtClean="0"/>
              <a:t>False deduction schemes</a:t>
            </a:r>
            <a:endParaRPr lang="en-US" sz="2800" smtClean="0"/>
          </a:p>
          <a:p>
            <a:pPr marL="457200" indent="-457200" eaLnBrk="1" hangingPunct="1">
              <a:buFontTx/>
              <a:buAutoNum type="alphaLcPeriod"/>
            </a:pPr>
            <a:r>
              <a:rPr lang="en-US" sz="2800" smtClean="0">
                <a:solidFill>
                  <a:srgbClr val="DDDDDD"/>
                </a:solidFill>
              </a:rPr>
              <a:t>Falsified hours and salary schemes</a:t>
            </a:r>
          </a:p>
          <a:p>
            <a:pPr marL="457200" indent="-457200" eaLnBrk="1" hangingPunct="1">
              <a:buFontTx/>
              <a:buAutoNum type="alphaLcPeriod"/>
            </a:pPr>
            <a:r>
              <a:rPr lang="en-US" sz="2800" smtClean="0">
                <a:solidFill>
                  <a:srgbClr val="DDDDDD"/>
                </a:solidFill>
              </a:rPr>
              <a:t>Commission schemes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4"/>
          <p:cNvSpPr>
            <a:spLocks noGrp="1"/>
          </p:cNvSpPr>
          <p:nvPr>
            <p:ph type="sldNum" sz="quarter" idx="11"/>
          </p:nvPr>
        </p:nvSpPr>
        <p:spPr>
          <a:noFill/>
        </p:spPr>
        <p:txBody>
          <a:bodyPr/>
          <a:lstStyle/>
          <a:p>
            <a:fld id="{DDDAD034-CB63-47F4-AC72-4DEFDD242FB3}" type="slidenum">
              <a:rPr lang="en-US" smtClean="0"/>
              <a:pPr/>
              <a:t>36</a:t>
            </a:fld>
            <a:endParaRPr lang="en-US" smtClean="0"/>
          </a:p>
        </p:txBody>
      </p:sp>
      <p:sp>
        <p:nvSpPr>
          <p:cNvPr id="37891" name="Rectangle 2"/>
          <p:cNvSpPr>
            <a:spLocks noGrp="1" noChangeArrowheads="1"/>
          </p:cNvSpPr>
          <p:nvPr>
            <p:ph type="title"/>
          </p:nvPr>
        </p:nvSpPr>
        <p:spPr>
          <a:xfrm>
            <a:off x="0" y="990600"/>
            <a:ext cx="8991600" cy="2819400"/>
          </a:xfrm>
        </p:spPr>
        <p:txBody>
          <a:bodyPr/>
          <a:lstStyle/>
          <a:p>
            <a:pPr marL="685800" indent="-685800" eaLnBrk="1" hangingPunct="1"/>
            <a:r>
              <a:rPr lang="en-US" sz="2800" smtClean="0"/>
              <a:t>10. Mary Duncan is an internal auditor for the Western Realty Group. Recently, she ran a program that extracted checks that were out of sequence. She found that four or five checks were written every month that fit this category. Based on the information given, which of the following schemes is likely occurring?</a:t>
            </a:r>
          </a:p>
        </p:txBody>
      </p:sp>
      <p:sp>
        <p:nvSpPr>
          <p:cNvPr id="37892" name="Rectangle 3"/>
          <p:cNvSpPr>
            <a:spLocks noGrp="1" noChangeArrowheads="1"/>
          </p:cNvSpPr>
          <p:nvPr>
            <p:ph type="body" idx="1"/>
          </p:nvPr>
        </p:nvSpPr>
        <p:spPr>
          <a:xfrm>
            <a:off x="685800" y="4038600"/>
            <a:ext cx="7772400" cy="1828800"/>
          </a:xfrm>
        </p:spPr>
        <p:txBody>
          <a:bodyPr/>
          <a:lstStyle/>
          <a:p>
            <a:pPr marL="457200" indent="-457200" eaLnBrk="1" hangingPunct="1">
              <a:buFontTx/>
              <a:buAutoNum type="alphaLcPeriod"/>
            </a:pPr>
            <a:r>
              <a:rPr lang="en-US" smtClean="0"/>
              <a:t>Multiple reimbursement scheme</a:t>
            </a:r>
          </a:p>
          <a:p>
            <a:pPr marL="457200" indent="-457200" eaLnBrk="1" hangingPunct="1">
              <a:buFontTx/>
              <a:buAutoNum type="alphaLcPeriod"/>
            </a:pPr>
            <a:r>
              <a:rPr lang="en-US" smtClean="0"/>
              <a:t>Shell company scheme</a:t>
            </a:r>
          </a:p>
          <a:p>
            <a:pPr marL="457200" indent="-457200" eaLnBrk="1" hangingPunct="1">
              <a:buFontTx/>
              <a:buAutoNum type="alphaLcPeriod"/>
            </a:pPr>
            <a:r>
              <a:rPr lang="en-US" smtClean="0"/>
              <a:t>Personal purchases scheme</a:t>
            </a:r>
            <a:endParaRPr lang="en-US" b="1" smtClean="0"/>
          </a:p>
          <a:p>
            <a:pPr marL="457200" indent="-457200" eaLnBrk="1" hangingPunct="1">
              <a:buFontTx/>
              <a:buAutoNum type="alphaLcPeriod"/>
            </a:pPr>
            <a:r>
              <a:rPr lang="en-US" smtClean="0"/>
              <a:t>Forged maker scheme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4"/>
          <p:cNvSpPr>
            <a:spLocks noGrp="1"/>
          </p:cNvSpPr>
          <p:nvPr>
            <p:ph type="sldNum" sz="quarter" idx="11"/>
          </p:nvPr>
        </p:nvSpPr>
        <p:spPr>
          <a:noFill/>
        </p:spPr>
        <p:txBody>
          <a:bodyPr/>
          <a:lstStyle/>
          <a:p>
            <a:fld id="{AB1851A5-0E58-4EBF-A568-DFA2E411BC64}" type="slidenum">
              <a:rPr lang="en-US" smtClean="0"/>
              <a:pPr/>
              <a:t>37</a:t>
            </a:fld>
            <a:endParaRPr lang="en-US" smtClean="0"/>
          </a:p>
        </p:txBody>
      </p:sp>
      <p:sp>
        <p:nvSpPr>
          <p:cNvPr id="38915" name="Rectangle 2"/>
          <p:cNvSpPr>
            <a:spLocks noGrp="1" noChangeArrowheads="1"/>
          </p:cNvSpPr>
          <p:nvPr>
            <p:ph type="title"/>
          </p:nvPr>
        </p:nvSpPr>
        <p:spPr>
          <a:xfrm>
            <a:off x="0" y="990600"/>
            <a:ext cx="8991600" cy="2819400"/>
          </a:xfrm>
        </p:spPr>
        <p:txBody>
          <a:bodyPr/>
          <a:lstStyle/>
          <a:p>
            <a:pPr marL="685800" indent="-685800" eaLnBrk="1" hangingPunct="1"/>
            <a:r>
              <a:rPr lang="en-US" sz="2800" smtClean="0"/>
              <a:t>10. Mary Duncan is an internal auditor for the Western Realty Group. Recently, she ran a program that extracted checks that were out of sequence. She found that four or five checks were written every month that fit this category. Based on the information given, which of the following schemes is likely occurring?</a:t>
            </a:r>
          </a:p>
        </p:txBody>
      </p:sp>
      <p:sp>
        <p:nvSpPr>
          <p:cNvPr id="38916" name="Rectangle 3"/>
          <p:cNvSpPr>
            <a:spLocks noGrp="1" noChangeArrowheads="1"/>
          </p:cNvSpPr>
          <p:nvPr>
            <p:ph type="body" idx="1"/>
          </p:nvPr>
        </p:nvSpPr>
        <p:spPr>
          <a:xfrm>
            <a:off x="685800" y="4038600"/>
            <a:ext cx="7772400" cy="1828800"/>
          </a:xfrm>
        </p:spPr>
        <p:txBody>
          <a:bodyPr/>
          <a:lstStyle/>
          <a:p>
            <a:pPr marL="457200" indent="-457200" eaLnBrk="1" hangingPunct="1">
              <a:buFontTx/>
              <a:buAutoNum type="alphaLcPeriod"/>
            </a:pPr>
            <a:r>
              <a:rPr lang="en-US" smtClean="0">
                <a:solidFill>
                  <a:srgbClr val="DDDDDD"/>
                </a:solidFill>
              </a:rPr>
              <a:t>Multiple reimbursement scheme</a:t>
            </a:r>
          </a:p>
          <a:p>
            <a:pPr marL="457200" indent="-457200" eaLnBrk="1" hangingPunct="1">
              <a:buFontTx/>
              <a:buAutoNum type="alphaLcPeriod"/>
            </a:pPr>
            <a:r>
              <a:rPr lang="en-US" smtClean="0">
                <a:solidFill>
                  <a:srgbClr val="DDDDDD"/>
                </a:solidFill>
              </a:rPr>
              <a:t>Shell company scheme</a:t>
            </a:r>
          </a:p>
          <a:p>
            <a:pPr marL="457200" indent="-457200" eaLnBrk="1" hangingPunct="1">
              <a:buFontTx/>
              <a:buAutoNum type="alphaLcPeriod"/>
            </a:pPr>
            <a:r>
              <a:rPr lang="en-US" smtClean="0">
                <a:solidFill>
                  <a:srgbClr val="DDDDDD"/>
                </a:solidFill>
              </a:rPr>
              <a:t>Personal purchases scheme</a:t>
            </a:r>
            <a:endParaRPr lang="en-US" b="1" smtClean="0">
              <a:solidFill>
                <a:srgbClr val="DDDDDD"/>
              </a:solidFill>
            </a:endParaRPr>
          </a:p>
          <a:p>
            <a:pPr marL="457200" indent="-457200" eaLnBrk="1" hangingPunct="1">
              <a:buFontTx/>
              <a:buAutoNum type="alphaLcPeriod"/>
            </a:pPr>
            <a:r>
              <a:rPr lang="en-US" b="1" smtClean="0"/>
              <a:t>Forged maker scheme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2"/>
          <p:cNvSpPr>
            <a:spLocks noGrp="1"/>
          </p:cNvSpPr>
          <p:nvPr>
            <p:ph type="sldNum" sz="quarter" idx="11"/>
          </p:nvPr>
        </p:nvSpPr>
        <p:spPr>
          <a:noFill/>
        </p:spPr>
        <p:txBody>
          <a:bodyPr/>
          <a:lstStyle/>
          <a:p>
            <a:fld id="{D112611E-B995-4539-B512-C2A3F87A65E2}" type="slidenum">
              <a:rPr lang="en-US" smtClean="0"/>
              <a:pPr/>
              <a:t>4</a:t>
            </a:fld>
            <a:endParaRPr lang="en-US" smtClean="0"/>
          </a:p>
        </p:txBody>
      </p:sp>
      <p:sp>
        <p:nvSpPr>
          <p:cNvPr id="8196" name="Rectangle 4"/>
          <p:cNvSpPr>
            <a:spLocks noChangeArrowheads="1"/>
          </p:cNvSpPr>
          <p:nvPr/>
        </p:nvSpPr>
        <p:spPr bwMode="auto">
          <a:xfrm>
            <a:off x="2895600" y="990600"/>
            <a:ext cx="2667000" cy="1219200"/>
          </a:xfrm>
          <a:prstGeom prst="rect">
            <a:avLst/>
          </a:prstGeom>
          <a:solidFill>
            <a:srgbClr val="DE1202"/>
          </a:solidFill>
          <a:ln w="28575">
            <a:solidFill>
              <a:schemeClr val="tx1"/>
            </a:solidFill>
            <a:miter lim="800000"/>
            <a:headEnd/>
            <a:tailEnd/>
          </a:ln>
          <a:effectLst>
            <a:outerShdw dist="35921" dir="2700000" algn="ctr" rotWithShape="0">
              <a:schemeClr val="bg2"/>
            </a:outerShdw>
          </a:effectLst>
        </p:spPr>
        <p:txBody>
          <a:bodyPr wrap="none" anchor="ctr"/>
          <a:lstStyle/>
          <a:p>
            <a:pPr algn="ctr">
              <a:defRPr/>
            </a:pPr>
            <a:r>
              <a:rPr lang="en-US">
                <a:solidFill>
                  <a:schemeClr val="bg1"/>
                </a:solidFill>
              </a:rPr>
              <a:t>Expense</a:t>
            </a:r>
          </a:p>
          <a:p>
            <a:pPr algn="ctr">
              <a:defRPr/>
            </a:pPr>
            <a:r>
              <a:rPr lang="en-US">
                <a:solidFill>
                  <a:schemeClr val="bg1"/>
                </a:solidFill>
              </a:rPr>
              <a:t>Reimbursement</a:t>
            </a:r>
          </a:p>
          <a:p>
            <a:pPr algn="ctr">
              <a:defRPr/>
            </a:pPr>
            <a:r>
              <a:rPr lang="en-US">
                <a:solidFill>
                  <a:schemeClr val="bg1"/>
                </a:solidFill>
              </a:rPr>
              <a:t>Schemes</a:t>
            </a:r>
          </a:p>
        </p:txBody>
      </p:sp>
      <p:sp>
        <p:nvSpPr>
          <p:cNvPr id="8198" name="Rectangle 6"/>
          <p:cNvSpPr>
            <a:spLocks noChangeArrowheads="1"/>
          </p:cNvSpPr>
          <p:nvPr/>
        </p:nvSpPr>
        <p:spPr bwMode="auto">
          <a:xfrm>
            <a:off x="3657600" y="2514600"/>
            <a:ext cx="1828800" cy="762000"/>
          </a:xfrm>
          <a:prstGeom prst="rect">
            <a:avLst/>
          </a:prstGeom>
          <a:solidFill>
            <a:srgbClr val="F03622"/>
          </a:solidFill>
          <a:ln w="28575">
            <a:solidFill>
              <a:schemeClr val="tx1"/>
            </a:solidFill>
            <a:miter lim="800000"/>
            <a:headEnd/>
            <a:tailEnd/>
          </a:ln>
          <a:effectLst>
            <a:outerShdw dist="35921" dir="2700000" algn="ctr" rotWithShape="0">
              <a:schemeClr val="bg2"/>
            </a:outerShdw>
          </a:effectLst>
        </p:spPr>
        <p:txBody>
          <a:bodyPr wrap="none" anchor="ctr"/>
          <a:lstStyle/>
          <a:p>
            <a:pPr algn="ctr">
              <a:defRPr/>
            </a:pPr>
            <a:r>
              <a:rPr lang="en-US" sz="2000">
                <a:solidFill>
                  <a:schemeClr val="bg1"/>
                </a:solidFill>
              </a:rPr>
              <a:t>Mischaracterized</a:t>
            </a:r>
          </a:p>
          <a:p>
            <a:pPr algn="ctr">
              <a:defRPr/>
            </a:pPr>
            <a:r>
              <a:rPr lang="en-US" sz="2000">
                <a:solidFill>
                  <a:schemeClr val="bg1"/>
                </a:solidFill>
              </a:rPr>
              <a:t>Expenses</a:t>
            </a:r>
          </a:p>
        </p:txBody>
      </p:sp>
      <p:sp>
        <p:nvSpPr>
          <p:cNvPr id="8202" name="Rectangle 10"/>
          <p:cNvSpPr>
            <a:spLocks noChangeArrowheads="1"/>
          </p:cNvSpPr>
          <p:nvPr/>
        </p:nvSpPr>
        <p:spPr bwMode="auto">
          <a:xfrm>
            <a:off x="3657600" y="3505200"/>
            <a:ext cx="1828800" cy="762000"/>
          </a:xfrm>
          <a:prstGeom prst="rect">
            <a:avLst/>
          </a:prstGeom>
          <a:solidFill>
            <a:srgbClr val="F03622"/>
          </a:solidFill>
          <a:ln w="28575">
            <a:solidFill>
              <a:schemeClr val="tx1"/>
            </a:solidFill>
            <a:miter lim="800000"/>
            <a:headEnd/>
            <a:tailEnd/>
          </a:ln>
          <a:effectLst>
            <a:outerShdw dist="35921" dir="2700000" algn="ctr" rotWithShape="0">
              <a:schemeClr val="bg2"/>
            </a:outerShdw>
          </a:effectLst>
        </p:spPr>
        <p:txBody>
          <a:bodyPr wrap="none" anchor="ctr"/>
          <a:lstStyle/>
          <a:p>
            <a:pPr algn="ctr">
              <a:defRPr/>
            </a:pPr>
            <a:r>
              <a:rPr lang="en-US" sz="2000">
                <a:solidFill>
                  <a:schemeClr val="bg1"/>
                </a:solidFill>
              </a:rPr>
              <a:t>Overstated</a:t>
            </a:r>
          </a:p>
          <a:p>
            <a:pPr algn="ctr">
              <a:defRPr/>
            </a:pPr>
            <a:r>
              <a:rPr lang="en-US" sz="2000">
                <a:solidFill>
                  <a:schemeClr val="bg1"/>
                </a:solidFill>
              </a:rPr>
              <a:t>Expenses</a:t>
            </a:r>
          </a:p>
        </p:txBody>
      </p:sp>
      <p:sp>
        <p:nvSpPr>
          <p:cNvPr id="8203" name="Rectangle 11"/>
          <p:cNvSpPr>
            <a:spLocks noChangeArrowheads="1"/>
          </p:cNvSpPr>
          <p:nvPr/>
        </p:nvSpPr>
        <p:spPr bwMode="auto">
          <a:xfrm>
            <a:off x="3657600" y="4495800"/>
            <a:ext cx="1828800" cy="762000"/>
          </a:xfrm>
          <a:prstGeom prst="rect">
            <a:avLst/>
          </a:prstGeom>
          <a:solidFill>
            <a:srgbClr val="F03622"/>
          </a:solidFill>
          <a:ln w="28575">
            <a:solidFill>
              <a:schemeClr val="tx1"/>
            </a:solidFill>
            <a:miter lim="800000"/>
            <a:headEnd/>
            <a:tailEnd/>
          </a:ln>
          <a:effectLst>
            <a:outerShdw dist="35921" dir="2700000" algn="ctr" rotWithShape="0">
              <a:schemeClr val="bg2"/>
            </a:outerShdw>
          </a:effectLst>
        </p:spPr>
        <p:txBody>
          <a:bodyPr wrap="none" anchor="ctr"/>
          <a:lstStyle/>
          <a:p>
            <a:pPr algn="ctr">
              <a:defRPr/>
            </a:pPr>
            <a:r>
              <a:rPr lang="en-US" sz="2000">
                <a:solidFill>
                  <a:schemeClr val="bg1"/>
                </a:solidFill>
              </a:rPr>
              <a:t>Fictitious</a:t>
            </a:r>
          </a:p>
          <a:p>
            <a:pPr algn="ctr">
              <a:defRPr/>
            </a:pPr>
            <a:r>
              <a:rPr lang="en-US" sz="2000">
                <a:solidFill>
                  <a:schemeClr val="bg1"/>
                </a:solidFill>
              </a:rPr>
              <a:t>Expenses</a:t>
            </a:r>
          </a:p>
        </p:txBody>
      </p:sp>
      <p:sp>
        <p:nvSpPr>
          <p:cNvPr id="8204" name="Rectangle 12"/>
          <p:cNvSpPr>
            <a:spLocks noChangeArrowheads="1"/>
          </p:cNvSpPr>
          <p:nvPr/>
        </p:nvSpPr>
        <p:spPr bwMode="auto">
          <a:xfrm>
            <a:off x="3657600" y="5486400"/>
            <a:ext cx="1828800" cy="762000"/>
          </a:xfrm>
          <a:prstGeom prst="rect">
            <a:avLst/>
          </a:prstGeom>
          <a:solidFill>
            <a:srgbClr val="F03622"/>
          </a:solidFill>
          <a:ln w="28575">
            <a:solidFill>
              <a:schemeClr val="tx1"/>
            </a:solidFill>
            <a:miter lim="800000"/>
            <a:headEnd/>
            <a:tailEnd/>
          </a:ln>
          <a:effectLst>
            <a:outerShdw dist="35921" dir="2700000" algn="ctr" rotWithShape="0">
              <a:schemeClr val="bg2"/>
            </a:outerShdw>
          </a:effectLst>
        </p:spPr>
        <p:txBody>
          <a:bodyPr wrap="none" anchor="ctr"/>
          <a:lstStyle/>
          <a:p>
            <a:pPr algn="ctr">
              <a:defRPr/>
            </a:pPr>
            <a:r>
              <a:rPr lang="en-US" sz="2000">
                <a:solidFill>
                  <a:schemeClr val="bg1"/>
                </a:solidFill>
              </a:rPr>
              <a:t>Multiple</a:t>
            </a:r>
          </a:p>
          <a:p>
            <a:pPr algn="ctr">
              <a:defRPr/>
            </a:pPr>
            <a:r>
              <a:rPr lang="en-US" sz="2000">
                <a:solidFill>
                  <a:schemeClr val="bg1"/>
                </a:solidFill>
              </a:rPr>
              <a:t>Reimbursements</a:t>
            </a:r>
          </a:p>
        </p:txBody>
      </p:sp>
      <p:sp>
        <p:nvSpPr>
          <p:cNvPr id="5128" name="Line 13"/>
          <p:cNvSpPr>
            <a:spLocks noChangeShapeType="1"/>
          </p:cNvSpPr>
          <p:nvPr/>
        </p:nvSpPr>
        <p:spPr bwMode="auto">
          <a:xfrm>
            <a:off x="3352800" y="2347913"/>
            <a:ext cx="0" cy="3619500"/>
          </a:xfrm>
          <a:prstGeom prst="line">
            <a:avLst/>
          </a:prstGeom>
          <a:noFill/>
          <a:ln w="38100">
            <a:solidFill>
              <a:schemeClr val="tx1"/>
            </a:solidFill>
            <a:round/>
            <a:headEnd/>
            <a:tailEnd/>
          </a:ln>
        </p:spPr>
        <p:txBody>
          <a:bodyPr/>
          <a:lstStyle/>
          <a:p>
            <a:endParaRPr lang="en-US"/>
          </a:p>
        </p:txBody>
      </p:sp>
      <p:sp>
        <p:nvSpPr>
          <p:cNvPr id="5129" name="Line 14"/>
          <p:cNvSpPr>
            <a:spLocks noChangeShapeType="1"/>
          </p:cNvSpPr>
          <p:nvPr/>
        </p:nvSpPr>
        <p:spPr bwMode="auto">
          <a:xfrm>
            <a:off x="3335338" y="5943600"/>
            <a:ext cx="322262" cy="0"/>
          </a:xfrm>
          <a:prstGeom prst="line">
            <a:avLst/>
          </a:prstGeom>
          <a:noFill/>
          <a:ln w="38100">
            <a:solidFill>
              <a:schemeClr val="tx1"/>
            </a:solidFill>
            <a:round/>
            <a:headEnd/>
            <a:tailEnd/>
          </a:ln>
        </p:spPr>
        <p:txBody>
          <a:bodyPr/>
          <a:lstStyle/>
          <a:p>
            <a:endParaRPr lang="en-US"/>
          </a:p>
        </p:txBody>
      </p:sp>
      <p:sp>
        <p:nvSpPr>
          <p:cNvPr id="5130" name="Line 15"/>
          <p:cNvSpPr>
            <a:spLocks noChangeShapeType="1"/>
          </p:cNvSpPr>
          <p:nvPr/>
        </p:nvSpPr>
        <p:spPr bwMode="auto">
          <a:xfrm>
            <a:off x="3352800" y="2895600"/>
            <a:ext cx="304800" cy="0"/>
          </a:xfrm>
          <a:prstGeom prst="line">
            <a:avLst/>
          </a:prstGeom>
          <a:noFill/>
          <a:ln w="38100">
            <a:solidFill>
              <a:schemeClr val="tx1"/>
            </a:solidFill>
            <a:round/>
            <a:headEnd/>
            <a:tailEnd/>
          </a:ln>
        </p:spPr>
        <p:txBody>
          <a:bodyPr/>
          <a:lstStyle/>
          <a:p>
            <a:endParaRPr lang="en-US"/>
          </a:p>
        </p:txBody>
      </p:sp>
      <p:sp>
        <p:nvSpPr>
          <p:cNvPr id="5131" name="Line 16"/>
          <p:cNvSpPr>
            <a:spLocks noChangeShapeType="1"/>
          </p:cNvSpPr>
          <p:nvPr/>
        </p:nvSpPr>
        <p:spPr bwMode="auto">
          <a:xfrm>
            <a:off x="3352800" y="3886200"/>
            <a:ext cx="304800" cy="0"/>
          </a:xfrm>
          <a:prstGeom prst="line">
            <a:avLst/>
          </a:prstGeom>
          <a:noFill/>
          <a:ln w="38100">
            <a:solidFill>
              <a:schemeClr val="tx1"/>
            </a:solidFill>
            <a:round/>
            <a:headEnd/>
            <a:tailEnd/>
          </a:ln>
        </p:spPr>
        <p:txBody>
          <a:bodyPr/>
          <a:lstStyle/>
          <a:p>
            <a:endParaRPr lang="en-US"/>
          </a:p>
        </p:txBody>
      </p:sp>
      <p:sp>
        <p:nvSpPr>
          <p:cNvPr id="5132" name="Line 17"/>
          <p:cNvSpPr>
            <a:spLocks noChangeShapeType="1"/>
          </p:cNvSpPr>
          <p:nvPr/>
        </p:nvSpPr>
        <p:spPr bwMode="auto">
          <a:xfrm>
            <a:off x="3352800" y="4876800"/>
            <a:ext cx="304800" cy="0"/>
          </a:xfrm>
          <a:prstGeom prst="line">
            <a:avLst/>
          </a:prstGeom>
          <a:noFill/>
          <a:ln w="38100">
            <a:solidFill>
              <a:schemeClr val="tx1"/>
            </a:solidFill>
            <a:round/>
            <a:headEnd/>
            <a:tailEnd/>
          </a:ln>
        </p:spPr>
        <p:txBody>
          <a:bodyPr/>
          <a:lstStyle/>
          <a:p>
            <a:endParaRPr lang="en-US"/>
          </a:p>
        </p:txBody>
      </p:sp>
      <p:sp>
        <p:nvSpPr>
          <p:cNvPr id="5133" name="Line 18"/>
          <p:cNvSpPr>
            <a:spLocks noChangeShapeType="1"/>
          </p:cNvSpPr>
          <p:nvPr/>
        </p:nvSpPr>
        <p:spPr bwMode="auto">
          <a:xfrm>
            <a:off x="3352800" y="2362200"/>
            <a:ext cx="838200" cy="0"/>
          </a:xfrm>
          <a:prstGeom prst="line">
            <a:avLst/>
          </a:prstGeom>
          <a:noFill/>
          <a:ln w="38100">
            <a:solidFill>
              <a:schemeClr val="tx1"/>
            </a:solidFill>
            <a:round/>
            <a:headEnd/>
            <a:tailEnd/>
          </a:ln>
        </p:spPr>
        <p:txBody>
          <a:bodyPr/>
          <a:lstStyle/>
          <a:p>
            <a:endParaRPr lang="en-US"/>
          </a:p>
        </p:txBody>
      </p:sp>
      <p:sp>
        <p:nvSpPr>
          <p:cNvPr id="5134" name="Line 19"/>
          <p:cNvSpPr>
            <a:spLocks noChangeShapeType="1"/>
          </p:cNvSpPr>
          <p:nvPr/>
        </p:nvSpPr>
        <p:spPr bwMode="auto">
          <a:xfrm>
            <a:off x="4203700" y="2211388"/>
            <a:ext cx="0" cy="173037"/>
          </a:xfrm>
          <a:prstGeom prst="line">
            <a:avLst/>
          </a:prstGeom>
          <a:noFill/>
          <a:ln w="38100">
            <a:solidFill>
              <a:schemeClr val="tx1"/>
            </a:solidFill>
            <a:round/>
            <a:headEnd/>
            <a:tailEnd/>
          </a:ln>
        </p:spPr>
        <p:txBody>
          <a:bodyP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1"/>
          </p:nvPr>
        </p:nvSpPr>
        <p:spPr>
          <a:noFill/>
        </p:spPr>
        <p:txBody>
          <a:bodyPr/>
          <a:lstStyle/>
          <a:p>
            <a:fld id="{45D0CBE3-B6C1-43EE-8B21-F26B5C916A1F}" type="slidenum">
              <a:rPr lang="en-US" smtClean="0"/>
              <a:pPr/>
              <a:t>5</a:t>
            </a:fld>
            <a:endParaRPr lang="en-US" smtClean="0"/>
          </a:p>
        </p:txBody>
      </p:sp>
      <p:sp>
        <p:nvSpPr>
          <p:cNvPr id="6147" name="Rectangle 2"/>
          <p:cNvSpPr>
            <a:spLocks noGrp="1" noChangeArrowheads="1"/>
          </p:cNvSpPr>
          <p:nvPr>
            <p:ph type="title"/>
          </p:nvPr>
        </p:nvSpPr>
        <p:spPr>
          <a:xfrm>
            <a:off x="762000" y="609600"/>
            <a:ext cx="7772400" cy="1143000"/>
          </a:xfrm>
        </p:spPr>
        <p:txBody>
          <a:bodyPr/>
          <a:lstStyle/>
          <a:p>
            <a:pPr eaLnBrk="1" hangingPunct="1"/>
            <a:r>
              <a:rPr lang="en-US" sz="4000" smtClean="0"/>
              <a:t>Frequency of Fraudulent Disbursements</a:t>
            </a:r>
          </a:p>
        </p:txBody>
      </p:sp>
      <p:graphicFrame>
        <p:nvGraphicFramePr>
          <p:cNvPr id="5" name="Chart 4"/>
          <p:cNvGraphicFramePr/>
          <p:nvPr/>
        </p:nvGraphicFramePr>
        <p:xfrm>
          <a:off x="762000" y="1905000"/>
          <a:ext cx="7620000" cy="4267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3"/>
          <p:cNvSpPr>
            <a:spLocks noGrp="1"/>
          </p:cNvSpPr>
          <p:nvPr>
            <p:ph type="sldNum" sz="quarter" idx="11"/>
          </p:nvPr>
        </p:nvSpPr>
        <p:spPr>
          <a:noFill/>
        </p:spPr>
        <p:txBody>
          <a:bodyPr/>
          <a:lstStyle/>
          <a:p>
            <a:fld id="{F7A77E8D-6128-4E99-B20F-48759DFCDE0F}" type="slidenum">
              <a:rPr lang="en-US" smtClean="0"/>
              <a:pPr/>
              <a:t>6</a:t>
            </a:fld>
            <a:endParaRPr lang="en-US" smtClean="0"/>
          </a:p>
        </p:txBody>
      </p:sp>
      <p:sp>
        <p:nvSpPr>
          <p:cNvPr id="7171" name="Rectangle 4"/>
          <p:cNvSpPr>
            <a:spLocks noChangeArrowheads="1"/>
          </p:cNvSpPr>
          <p:nvPr/>
        </p:nvSpPr>
        <p:spPr bwMode="auto">
          <a:xfrm>
            <a:off x="2257425" y="2062163"/>
            <a:ext cx="9144000" cy="0"/>
          </a:xfrm>
          <a:prstGeom prst="rect">
            <a:avLst/>
          </a:prstGeom>
          <a:noFill/>
          <a:ln w="9525">
            <a:noFill/>
            <a:miter lim="800000"/>
            <a:headEnd/>
            <a:tailEnd/>
          </a:ln>
        </p:spPr>
        <p:txBody>
          <a:bodyPr>
            <a:spAutoFit/>
          </a:bodyPr>
          <a:lstStyle/>
          <a:p>
            <a:endParaRPr lang="en-US"/>
          </a:p>
        </p:txBody>
      </p:sp>
      <p:sp>
        <p:nvSpPr>
          <p:cNvPr id="7172" name="Rectangle 2"/>
          <p:cNvSpPr>
            <a:spLocks noGrp="1" noChangeArrowheads="1"/>
          </p:cNvSpPr>
          <p:nvPr>
            <p:ph type="title"/>
          </p:nvPr>
        </p:nvSpPr>
        <p:spPr>
          <a:xfrm>
            <a:off x="685800" y="685800"/>
            <a:ext cx="7772400" cy="1143000"/>
          </a:xfrm>
        </p:spPr>
        <p:txBody>
          <a:bodyPr/>
          <a:lstStyle/>
          <a:p>
            <a:pPr eaLnBrk="1" hangingPunct="1">
              <a:lnSpc>
                <a:spcPct val="90000"/>
              </a:lnSpc>
            </a:pPr>
            <a:r>
              <a:rPr lang="en-US" smtClean="0"/>
              <a:t>Median Loss</a:t>
            </a:r>
            <a:br>
              <a:rPr lang="en-US" smtClean="0"/>
            </a:br>
            <a:r>
              <a:rPr lang="en-US" smtClean="0"/>
              <a:t>Fraudulent Disbursements</a:t>
            </a:r>
          </a:p>
        </p:txBody>
      </p:sp>
      <p:graphicFrame>
        <p:nvGraphicFramePr>
          <p:cNvPr id="6" name="Chart 5"/>
          <p:cNvGraphicFramePr/>
          <p:nvPr/>
        </p:nvGraphicFramePr>
        <p:xfrm>
          <a:off x="762000" y="1981200"/>
          <a:ext cx="7620000" cy="4038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p:cNvSpPr>
            <a:spLocks noGrp="1"/>
          </p:cNvSpPr>
          <p:nvPr>
            <p:ph type="sldNum" sz="quarter" idx="11"/>
          </p:nvPr>
        </p:nvSpPr>
        <p:spPr>
          <a:noFill/>
        </p:spPr>
        <p:txBody>
          <a:bodyPr/>
          <a:lstStyle/>
          <a:p>
            <a:fld id="{EADF0BE2-3E49-4411-9669-C57F9CD5E22B}" type="slidenum">
              <a:rPr lang="en-US" smtClean="0"/>
              <a:pPr/>
              <a:t>7</a:t>
            </a:fld>
            <a:endParaRPr lang="en-US" smtClean="0"/>
          </a:p>
        </p:txBody>
      </p:sp>
      <p:sp>
        <p:nvSpPr>
          <p:cNvPr id="8195" name="Rectangle 2"/>
          <p:cNvSpPr>
            <a:spLocks noGrp="1" noChangeArrowheads="1"/>
          </p:cNvSpPr>
          <p:nvPr>
            <p:ph type="title"/>
          </p:nvPr>
        </p:nvSpPr>
        <p:spPr/>
        <p:txBody>
          <a:bodyPr/>
          <a:lstStyle/>
          <a:p>
            <a:pPr eaLnBrk="1" hangingPunct="1"/>
            <a:r>
              <a:rPr lang="en-US" sz="4000" smtClean="0"/>
              <a:t>Expense Reimbursement Schemes</a:t>
            </a:r>
          </a:p>
        </p:txBody>
      </p:sp>
      <p:sp>
        <p:nvSpPr>
          <p:cNvPr id="8196" name="Rectangle 3"/>
          <p:cNvSpPr>
            <a:spLocks noGrp="1" noChangeArrowheads="1"/>
          </p:cNvSpPr>
          <p:nvPr>
            <p:ph type="body" idx="1"/>
          </p:nvPr>
        </p:nvSpPr>
        <p:spPr>
          <a:xfrm>
            <a:off x="457200" y="2286000"/>
            <a:ext cx="8458200" cy="3810000"/>
          </a:xfrm>
        </p:spPr>
        <p:txBody>
          <a:bodyPr/>
          <a:lstStyle/>
          <a:p>
            <a:pPr eaLnBrk="1" hangingPunct="1"/>
            <a:r>
              <a:rPr lang="en-US" sz="3200" smtClean="0"/>
              <a:t>Employees are reimbursed for expenses paid on behalf of their employer</a:t>
            </a:r>
          </a:p>
          <a:p>
            <a:pPr lvl="1" eaLnBrk="1" hangingPunct="1"/>
            <a:r>
              <a:rPr lang="en-US" sz="2800" smtClean="0">
                <a:solidFill>
                  <a:schemeClr val="tx1"/>
                </a:solidFill>
              </a:rPr>
              <a:t>Airfare, hotel bills, business meals, mileage, etc. </a:t>
            </a:r>
          </a:p>
          <a:p>
            <a:pPr eaLnBrk="1" hangingPunct="1"/>
            <a:r>
              <a:rPr lang="en-US" sz="3200" smtClean="0"/>
              <a:t>Business purpose explained and receipts attached per the organization’s guidelines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p:cNvSpPr>
            <a:spLocks noGrp="1"/>
          </p:cNvSpPr>
          <p:nvPr>
            <p:ph type="sldNum" sz="quarter" idx="11"/>
          </p:nvPr>
        </p:nvSpPr>
        <p:spPr>
          <a:noFill/>
        </p:spPr>
        <p:txBody>
          <a:bodyPr/>
          <a:lstStyle/>
          <a:p>
            <a:fld id="{B3B32843-186F-4E8A-9408-9117A4A4B255}" type="slidenum">
              <a:rPr lang="en-US" smtClean="0"/>
              <a:pPr/>
              <a:t>8</a:t>
            </a:fld>
            <a:endParaRPr lang="en-US" smtClean="0"/>
          </a:p>
        </p:txBody>
      </p:sp>
      <p:sp>
        <p:nvSpPr>
          <p:cNvPr id="9219" name="Rectangle 2"/>
          <p:cNvSpPr>
            <a:spLocks noGrp="1" noChangeArrowheads="1"/>
          </p:cNvSpPr>
          <p:nvPr>
            <p:ph type="title"/>
          </p:nvPr>
        </p:nvSpPr>
        <p:spPr/>
        <p:txBody>
          <a:bodyPr/>
          <a:lstStyle/>
          <a:p>
            <a:pPr eaLnBrk="1" hangingPunct="1"/>
            <a:r>
              <a:rPr lang="en-US" sz="4000" smtClean="0"/>
              <a:t>Mischaracterized Expense Reimbursements</a:t>
            </a:r>
          </a:p>
        </p:txBody>
      </p:sp>
      <p:sp>
        <p:nvSpPr>
          <p:cNvPr id="9220" name="Rectangle 3"/>
          <p:cNvSpPr>
            <a:spLocks noGrp="1" noChangeArrowheads="1"/>
          </p:cNvSpPr>
          <p:nvPr>
            <p:ph type="body" idx="1"/>
          </p:nvPr>
        </p:nvSpPr>
        <p:spPr>
          <a:xfrm>
            <a:off x="685800" y="2133600"/>
            <a:ext cx="7772400" cy="4191000"/>
          </a:xfrm>
        </p:spPr>
        <p:txBody>
          <a:bodyPr/>
          <a:lstStyle/>
          <a:p>
            <a:pPr eaLnBrk="1" hangingPunct="1">
              <a:lnSpc>
                <a:spcPct val="90000"/>
              </a:lnSpc>
            </a:pPr>
            <a:r>
              <a:rPr lang="en-US" sz="2800" smtClean="0"/>
              <a:t>Purpose of reimbursement request is misstated</a:t>
            </a:r>
          </a:p>
          <a:p>
            <a:pPr eaLnBrk="1" hangingPunct="1">
              <a:lnSpc>
                <a:spcPct val="90000"/>
              </a:lnSpc>
            </a:pPr>
            <a:r>
              <a:rPr lang="en-US" sz="2800" smtClean="0"/>
              <a:t>Fraudster seeks reimbursement for personal expenses</a:t>
            </a:r>
          </a:p>
          <a:p>
            <a:pPr lvl="1" eaLnBrk="1" hangingPunct="1">
              <a:lnSpc>
                <a:spcPct val="90000"/>
              </a:lnSpc>
            </a:pPr>
            <a:r>
              <a:rPr lang="en-US" sz="2400" smtClean="0">
                <a:solidFill>
                  <a:schemeClr val="tx1"/>
                </a:solidFill>
              </a:rPr>
              <a:t>Personal trips listed as a business trips</a:t>
            </a:r>
          </a:p>
          <a:p>
            <a:pPr lvl="1" eaLnBrk="1" hangingPunct="1">
              <a:lnSpc>
                <a:spcPct val="90000"/>
              </a:lnSpc>
            </a:pPr>
            <a:r>
              <a:rPr lang="en-US" sz="2400" smtClean="0">
                <a:solidFill>
                  <a:schemeClr val="tx1"/>
                </a:solidFill>
              </a:rPr>
              <a:t>Non-allowable meals with friends and family</a:t>
            </a:r>
          </a:p>
          <a:p>
            <a:pPr eaLnBrk="1" hangingPunct="1">
              <a:lnSpc>
                <a:spcPct val="90000"/>
              </a:lnSpc>
            </a:pPr>
            <a:r>
              <a:rPr lang="en-US" sz="2800" smtClean="0"/>
              <a:t>Perpetrators are usually high-level employees, owners, or officers</a:t>
            </a:r>
          </a:p>
          <a:p>
            <a:pPr eaLnBrk="1" hangingPunct="1">
              <a:lnSpc>
                <a:spcPct val="90000"/>
              </a:lnSpc>
            </a:pPr>
            <a:r>
              <a:rPr lang="en-US" sz="2800" smtClean="0"/>
              <a:t>Common element </a:t>
            </a:r>
            <a:r>
              <a:rPr lang="en-US" sz="2800" smtClean="0">
                <a:cs typeface="Times New Roman" pitchFamily="18" charset="0"/>
              </a:rPr>
              <a:t>– lack of detailed expense reports</a:t>
            </a:r>
          </a:p>
          <a:p>
            <a:pPr lvl="1" eaLnBrk="1" hangingPunct="1">
              <a:lnSpc>
                <a:spcPct val="90000"/>
              </a:lnSpc>
            </a:pPr>
            <a:endParaRPr lang="en-US" sz="24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4"/>
          <p:cNvSpPr>
            <a:spLocks noGrp="1"/>
          </p:cNvSpPr>
          <p:nvPr>
            <p:ph type="sldNum" sz="quarter" idx="11"/>
          </p:nvPr>
        </p:nvSpPr>
        <p:spPr>
          <a:noFill/>
        </p:spPr>
        <p:txBody>
          <a:bodyPr/>
          <a:lstStyle/>
          <a:p>
            <a:fld id="{36B833A6-24F8-4C11-AF3D-72957FB61587}" type="slidenum">
              <a:rPr lang="en-US" smtClean="0"/>
              <a:pPr/>
              <a:t>9</a:t>
            </a:fld>
            <a:endParaRPr lang="en-US" smtClean="0"/>
          </a:p>
        </p:txBody>
      </p:sp>
      <p:sp>
        <p:nvSpPr>
          <p:cNvPr id="10243" name="Rectangle 2"/>
          <p:cNvSpPr>
            <a:spLocks noGrp="1" noChangeArrowheads="1"/>
          </p:cNvSpPr>
          <p:nvPr>
            <p:ph type="title"/>
          </p:nvPr>
        </p:nvSpPr>
        <p:spPr>
          <a:xfrm>
            <a:off x="685800" y="685800"/>
            <a:ext cx="7772400" cy="1143000"/>
          </a:xfrm>
        </p:spPr>
        <p:txBody>
          <a:bodyPr/>
          <a:lstStyle/>
          <a:p>
            <a:pPr eaLnBrk="1" hangingPunct="1">
              <a:lnSpc>
                <a:spcPct val="80000"/>
              </a:lnSpc>
            </a:pPr>
            <a:r>
              <a:rPr lang="en-US" sz="4000" smtClean="0"/>
              <a:t>Preventing and Detecting</a:t>
            </a:r>
            <a:br>
              <a:rPr lang="en-US" sz="4000" smtClean="0"/>
            </a:br>
            <a:r>
              <a:rPr lang="en-US" sz="4000" smtClean="0"/>
              <a:t>Mischaracterized Expenses</a:t>
            </a:r>
          </a:p>
        </p:txBody>
      </p:sp>
      <p:sp>
        <p:nvSpPr>
          <p:cNvPr id="10244" name="Rectangle 3"/>
          <p:cNvSpPr>
            <a:spLocks noGrp="1" noChangeArrowheads="1"/>
          </p:cNvSpPr>
          <p:nvPr>
            <p:ph type="body" idx="1"/>
          </p:nvPr>
        </p:nvSpPr>
        <p:spPr>
          <a:xfrm>
            <a:off x="609600" y="2057400"/>
            <a:ext cx="7772400" cy="4343400"/>
          </a:xfrm>
        </p:spPr>
        <p:txBody>
          <a:bodyPr/>
          <a:lstStyle/>
          <a:p>
            <a:pPr eaLnBrk="1" hangingPunct="1"/>
            <a:r>
              <a:rPr lang="en-US" sz="2800" smtClean="0"/>
              <a:t>Establish and </a:t>
            </a:r>
            <a:r>
              <a:rPr lang="en-US" sz="2800" b="1" smtClean="0"/>
              <a:t>adhere</a:t>
            </a:r>
            <a:r>
              <a:rPr lang="en-US" sz="2800" smtClean="0"/>
              <a:t> </a:t>
            </a:r>
            <a:r>
              <a:rPr lang="en-US" sz="2800" b="1" smtClean="0"/>
              <a:t>to</a:t>
            </a:r>
            <a:r>
              <a:rPr lang="en-US" sz="2800" smtClean="0"/>
              <a:t> a system of controls</a:t>
            </a:r>
          </a:p>
          <a:p>
            <a:pPr eaLnBrk="1" hangingPunct="1"/>
            <a:r>
              <a:rPr lang="en-US" sz="2800" smtClean="0"/>
              <a:t>Require detailed expense reports with original support documentation</a:t>
            </a:r>
          </a:p>
          <a:p>
            <a:pPr eaLnBrk="1" hangingPunct="1"/>
            <a:r>
              <a:rPr lang="en-US" sz="2800" smtClean="0"/>
              <a:t>Require direct supervisory review of all travel and entertainment expenses </a:t>
            </a:r>
          </a:p>
          <a:p>
            <a:pPr eaLnBrk="1" hangingPunct="1"/>
            <a:r>
              <a:rPr lang="en-US" sz="2800" smtClean="0"/>
              <a:t>Establish a policy that clearly states what will and will not be reimbursed</a:t>
            </a:r>
          </a:p>
          <a:p>
            <a:pPr eaLnBrk="1" hangingPunct="1"/>
            <a:endParaRPr lang="en-US" sz="2800" smtClean="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838</TotalTime>
  <Words>1790</Words>
  <Application>Microsoft Office PowerPoint</Application>
  <PresentationFormat>On-screen Show (4:3)</PresentationFormat>
  <Paragraphs>220</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Blank Presentation</vt:lpstr>
      <vt:lpstr>Chapter 7</vt:lpstr>
      <vt:lpstr>Learning Objectives</vt:lpstr>
      <vt:lpstr>Learning Objectives</vt:lpstr>
      <vt:lpstr>Slide 4</vt:lpstr>
      <vt:lpstr>Frequency of Fraudulent Disbursements</vt:lpstr>
      <vt:lpstr>Median Loss Fraudulent Disbursements</vt:lpstr>
      <vt:lpstr>Expense Reimbursement Schemes</vt:lpstr>
      <vt:lpstr>Mischaracterized Expense Reimbursements</vt:lpstr>
      <vt:lpstr>Preventing and Detecting Mischaracterized Expenses</vt:lpstr>
      <vt:lpstr>Preventing and Detecting Mischaracterized Expenses</vt:lpstr>
      <vt:lpstr>Overstated Expense Reimbursements</vt:lpstr>
      <vt:lpstr>Preventing and Detecting Overstated Expense Reimbursements</vt:lpstr>
      <vt:lpstr>Fictitious Expenses</vt:lpstr>
      <vt:lpstr>Preventing and Detecting Fictitious Expense Reimbursements</vt:lpstr>
      <vt:lpstr>Multiple Reimbursement Schemes</vt:lpstr>
      <vt:lpstr>Preventing and Detecting Multiple Reimbursement Schemes</vt:lpstr>
      <vt:lpstr>Mid-term Exam  Practice Questions</vt:lpstr>
      <vt:lpstr>1. In a ______________ scheme, the perpetrator uses false documentation to cause a payment to be issued for a fraudulent purpose.</vt:lpstr>
      <vt:lpstr>1. In a ______________ scheme, the perpetrator uses false documentation to cause a payment to be issued for a fraudulent purpose.</vt:lpstr>
      <vt:lpstr>2. Mel Turner, the runner for a small bookstore, had a bad habit of helping himself to cash from the deposit on the way to the bank.  He covered his tracks by substituting a check from the next day’s deposit for the amount he stole from the previous day.  This is an example of what type of concealment?</vt:lpstr>
      <vt:lpstr>2. Mel Turner, the runner for a small bookstore, had a bad habit of helping himself to cash from the deposit on the way to the bank. He covered his tracks by substituting a check from the next day’s deposit for the amount he stole from the previous day. This is an example of what type of concealment?</vt:lpstr>
      <vt:lpstr>3. Which of the following is not considered to be a red flag for fictitious expenses?</vt:lpstr>
      <vt:lpstr>3. Which of the following is not considered to be a red flag for fictitious expenses?</vt:lpstr>
      <vt:lpstr>4. In order to prove that fraud occurred, four general elements must be present. Which of the following is not a general element of fraud?</vt:lpstr>
      <vt:lpstr>4. In order to prove that fraud occurred, four general elements must be present. Which of the following is not a general element of fraud?</vt:lpstr>
      <vt:lpstr>5. Check tampering includes both fraudulently preparing a company check for one’s own benefit and intercepting a company check that is intended for a third party and converting it for one’s own benefit.</vt:lpstr>
      <vt:lpstr>5. Check tampering includes both fraudulently preparing a company check for one’s own benefit and intercepting a company check that is intended for a third party and converting it for one’s own benefit.</vt:lpstr>
      <vt:lpstr>6. Which of the following procedures would not be useful in preventing and detecting sales skimming schemes?</vt:lpstr>
      <vt:lpstr>6. Which of the following procedures would not be useful in preventing and detecting sales skimming schemes?</vt:lpstr>
      <vt:lpstr>7. In the 2012 Report to the Nations on Occupational Fraud and Abuse, fraudulent financial statements schemes had a higher median loss than asset misappropriation and corruption schemes.</vt:lpstr>
      <vt:lpstr>7. In the 2012 Report to the Nations on Occupational Fraud and Abuse, fraudulent financial statements schemes had a higher median loss than asset misappropriation and corruption schemes.</vt:lpstr>
      <vt:lpstr>8. In one of the case studies in the textbook, Albert Miano, the facilities supervisor for a popular magazine, submitted phony invoices. When Miano received the checks for the phony invoices, he forged the contractor’s signature. He then endorsed the check in his own name. How was the fraud caught?</vt:lpstr>
      <vt:lpstr>8. In one of the case studies in the textbook, Albert Miano, the facilities supervisor for a popular magazine, submitted phony invoices. When Miano received the checks for the phony invoices, he forged the contractor’s signature. He then endorsed the check in his own name. How was the fraud caught?</vt:lpstr>
      <vt:lpstr>9. Which of the following is not a type of payroll scheme? </vt:lpstr>
      <vt:lpstr>9. Which of the following is not a type of payroll scheme? </vt:lpstr>
      <vt:lpstr>10. Mary Duncan is an internal auditor for the Western Realty Group. Recently, she ran a program that extracted checks that were out of sequence. She found that four or five checks were written every month that fit this category. Based on the information given, which of the following schemes is likely occurring?</vt:lpstr>
      <vt:lpstr>10. Mary Duncan is an internal auditor for the Western Realty Group. Recently, she ran a program that extracted checks that were out of sequence. She found that four or five checks were written every month that fit this category. Based on the information given, which of the following schemes is likely occurring?</vt:lpstr>
    </vt:vector>
  </TitlesOfParts>
  <Company>뿿쬐뿿쩰ɢÔ뿿��</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2004 ACFE Post-Conference</dc:title>
  <dc:subject>General Sessions</dc:subject>
  <dc:creator>Tony Rolston</dc:creator>
  <cp:lastModifiedBy>clofland</cp:lastModifiedBy>
  <cp:revision>41</cp:revision>
  <dcterms:created xsi:type="dcterms:W3CDTF">2004-02-25T21:57:05Z</dcterms:created>
  <dcterms:modified xsi:type="dcterms:W3CDTF">2013-03-14T20:52:19Z</dcterms:modified>
</cp:coreProperties>
</file>