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6"/>
  </p:notesMasterIdLst>
  <p:handoutMasterIdLst>
    <p:handoutMasterId r:id="rId47"/>
  </p:handoutMasterIdLst>
  <p:sldIdLst>
    <p:sldId id="277" r:id="rId3"/>
    <p:sldId id="278" r:id="rId4"/>
    <p:sldId id="279" r:id="rId5"/>
    <p:sldId id="286" r:id="rId6"/>
    <p:sldId id="287" r:id="rId7"/>
    <p:sldId id="288" r:id="rId8"/>
    <p:sldId id="289" r:id="rId9"/>
    <p:sldId id="290" r:id="rId10"/>
    <p:sldId id="291" r:id="rId11"/>
    <p:sldId id="292" r:id="rId12"/>
    <p:sldId id="293" r:id="rId13"/>
    <p:sldId id="280" r:id="rId14"/>
    <p:sldId id="294" r:id="rId15"/>
    <p:sldId id="295" r:id="rId16"/>
    <p:sldId id="296" r:id="rId17"/>
    <p:sldId id="297" r:id="rId18"/>
    <p:sldId id="298" r:id="rId19"/>
    <p:sldId id="281" r:id="rId20"/>
    <p:sldId id="299" r:id="rId21"/>
    <p:sldId id="300" r:id="rId22"/>
    <p:sldId id="301" r:id="rId23"/>
    <p:sldId id="302" r:id="rId24"/>
    <p:sldId id="303" r:id="rId25"/>
    <p:sldId id="304" r:id="rId26"/>
    <p:sldId id="305" r:id="rId27"/>
    <p:sldId id="306" r:id="rId28"/>
    <p:sldId id="282" r:id="rId29"/>
    <p:sldId id="307" r:id="rId30"/>
    <p:sldId id="308" r:id="rId31"/>
    <p:sldId id="311" r:id="rId32"/>
    <p:sldId id="312" r:id="rId33"/>
    <p:sldId id="309" r:id="rId34"/>
    <p:sldId id="310" r:id="rId35"/>
    <p:sldId id="313" r:id="rId36"/>
    <p:sldId id="314" r:id="rId37"/>
    <p:sldId id="315" r:id="rId38"/>
    <p:sldId id="316" r:id="rId39"/>
    <p:sldId id="317" r:id="rId40"/>
    <p:sldId id="283" r:id="rId41"/>
    <p:sldId id="318" r:id="rId42"/>
    <p:sldId id="320" r:id="rId43"/>
    <p:sldId id="319" r:id="rId44"/>
    <p:sldId id="32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3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30" autoAdjust="0"/>
    <p:restoredTop sz="94660"/>
  </p:normalViewPr>
  <p:slideViewPr>
    <p:cSldViewPr snapToGrid="0">
      <p:cViewPr varScale="1">
        <p:scale>
          <a:sx n="107" d="100"/>
          <a:sy n="107" d="100"/>
        </p:scale>
        <p:origin x="126" y="31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4/19/2016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4/19/2016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1</a:t>
            </a:fld>
            <a:endParaRPr lang="en-US"/>
          </a:p>
        </p:txBody>
      </p:sp>
    </p:spTree>
    <p:extLst>
      <p:ext uri="{BB962C8B-B14F-4D97-AF65-F5344CB8AC3E}">
        <p14:creationId xmlns:p14="http://schemas.microsoft.com/office/powerpoint/2010/main" val="327347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21</a:t>
            </a:fld>
            <a:endParaRPr lang="en-US"/>
          </a:p>
        </p:txBody>
      </p:sp>
    </p:spTree>
    <p:extLst>
      <p:ext uri="{BB962C8B-B14F-4D97-AF65-F5344CB8AC3E}">
        <p14:creationId xmlns:p14="http://schemas.microsoft.com/office/powerpoint/2010/main" val="703293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22</a:t>
            </a:fld>
            <a:endParaRPr lang="en-US"/>
          </a:p>
        </p:txBody>
      </p:sp>
    </p:spTree>
    <p:extLst>
      <p:ext uri="{BB962C8B-B14F-4D97-AF65-F5344CB8AC3E}">
        <p14:creationId xmlns:p14="http://schemas.microsoft.com/office/powerpoint/2010/main" val="713201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23</a:t>
            </a:fld>
            <a:endParaRPr lang="en-US"/>
          </a:p>
        </p:txBody>
      </p:sp>
    </p:spTree>
    <p:extLst>
      <p:ext uri="{BB962C8B-B14F-4D97-AF65-F5344CB8AC3E}">
        <p14:creationId xmlns:p14="http://schemas.microsoft.com/office/powerpoint/2010/main" val="1224152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24</a:t>
            </a:fld>
            <a:endParaRPr lang="en-US"/>
          </a:p>
        </p:txBody>
      </p:sp>
    </p:spTree>
    <p:extLst>
      <p:ext uri="{BB962C8B-B14F-4D97-AF65-F5344CB8AC3E}">
        <p14:creationId xmlns:p14="http://schemas.microsoft.com/office/powerpoint/2010/main" val="4095780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26</a:t>
            </a:fld>
            <a:endParaRPr lang="en-US"/>
          </a:p>
        </p:txBody>
      </p:sp>
    </p:spTree>
    <p:extLst>
      <p:ext uri="{BB962C8B-B14F-4D97-AF65-F5344CB8AC3E}">
        <p14:creationId xmlns:p14="http://schemas.microsoft.com/office/powerpoint/2010/main" val="177104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28</a:t>
            </a:fld>
            <a:endParaRPr lang="en-US"/>
          </a:p>
        </p:txBody>
      </p:sp>
    </p:spTree>
    <p:extLst>
      <p:ext uri="{BB962C8B-B14F-4D97-AF65-F5344CB8AC3E}">
        <p14:creationId xmlns:p14="http://schemas.microsoft.com/office/powerpoint/2010/main" val="2865217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29</a:t>
            </a:fld>
            <a:endParaRPr lang="en-US"/>
          </a:p>
        </p:txBody>
      </p:sp>
    </p:spTree>
    <p:extLst>
      <p:ext uri="{BB962C8B-B14F-4D97-AF65-F5344CB8AC3E}">
        <p14:creationId xmlns:p14="http://schemas.microsoft.com/office/powerpoint/2010/main" val="814565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32</a:t>
            </a:fld>
            <a:endParaRPr lang="en-US"/>
          </a:p>
        </p:txBody>
      </p:sp>
    </p:spTree>
    <p:extLst>
      <p:ext uri="{BB962C8B-B14F-4D97-AF65-F5344CB8AC3E}">
        <p14:creationId xmlns:p14="http://schemas.microsoft.com/office/powerpoint/2010/main" val="4115297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33</a:t>
            </a:fld>
            <a:endParaRPr lang="en-US"/>
          </a:p>
        </p:txBody>
      </p:sp>
    </p:spTree>
    <p:extLst>
      <p:ext uri="{BB962C8B-B14F-4D97-AF65-F5344CB8AC3E}">
        <p14:creationId xmlns:p14="http://schemas.microsoft.com/office/powerpoint/2010/main" val="2815998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34</a:t>
            </a:fld>
            <a:endParaRPr lang="en-US"/>
          </a:p>
        </p:txBody>
      </p:sp>
    </p:spTree>
    <p:extLst>
      <p:ext uri="{BB962C8B-B14F-4D97-AF65-F5344CB8AC3E}">
        <p14:creationId xmlns:p14="http://schemas.microsoft.com/office/powerpoint/2010/main" val="103041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a:t>
            </a:fld>
            <a:endParaRPr lang="en-US"/>
          </a:p>
        </p:txBody>
      </p:sp>
    </p:spTree>
    <p:extLst>
      <p:ext uri="{BB962C8B-B14F-4D97-AF65-F5344CB8AC3E}">
        <p14:creationId xmlns:p14="http://schemas.microsoft.com/office/powerpoint/2010/main" val="753426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35</a:t>
            </a:fld>
            <a:endParaRPr lang="en-US"/>
          </a:p>
        </p:txBody>
      </p:sp>
    </p:spTree>
    <p:extLst>
      <p:ext uri="{BB962C8B-B14F-4D97-AF65-F5344CB8AC3E}">
        <p14:creationId xmlns:p14="http://schemas.microsoft.com/office/powerpoint/2010/main" val="2984220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36</a:t>
            </a:fld>
            <a:endParaRPr lang="en-US"/>
          </a:p>
        </p:txBody>
      </p:sp>
    </p:spTree>
    <p:extLst>
      <p:ext uri="{BB962C8B-B14F-4D97-AF65-F5344CB8AC3E}">
        <p14:creationId xmlns:p14="http://schemas.microsoft.com/office/powerpoint/2010/main" val="3579247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37</a:t>
            </a:fld>
            <a:endParaRPr lang="en-US"/>
          </a:p>
        </p:txBody>
      </p:sp>
    </p:spTree>
    <p:extLst>
      <p:ext uri="{BB962C8B-B14F-4D97-AF65-F5344CB8AC3E}">
        <p14:creationId xmlns:p14="http://schemas.microsoft.com/office/powerpoint/2010/main" val="2735471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38</a:t>
            </a:fld>
            <a:endParaRPr lang="en-US"/>
          </a:p>
        </p:txBody>
      </p:sp>
    </p:spTree>
    <p:extLst>
      <p:ext uri="{BB962C8B-B14F-4D97-AF65-F5344CB8AC3E}">
        <p14:creationId xmlns:p14="http://schemas.microsoft.com/office/powerpoint/2010/main" val="905088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40</a:t>
            </a:fld>
            <a:endParaRPr lang="en-US"/>
          </a:p>
        </p:txBody>
      </p:sp>
    </p:spTree>
    <p:extLst>
      <p:ext uri="{BB962C8B-B14F-4D97-AF65-F5344CB8AC3E}">
        <p14:creationId xmlns:p14="http://schemas.microsoft.com/office/powerpoint/2010/main" val="154639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6</a:t>
            </a:fld>
            <a:endParaRPr lang="en-US"/>
          </a:p>
        </p:txBody>
      </p:sp>
    </p:spTree>
    <p:extLst>
      <p:ext uri="{BB962C8B-B14F-4D97-AF65-F5344CB8AC3E}">
        <p14:creationId xmlns:p14="http://schemas.microsoft.com/office/powerpoint/2010/main" val="362762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7</a:t>
            </a:fld>
            <a:endParaRPr lang="en-US"/>
          </a:p>
        </p:txBody>
      </p:sp>
    </p:spTree>
    <p:extLst>
      <p:ext uri="{BB962C8B-B14F-4D97-AF65-F5344CB8AC3E}">
        <p14:creationId xmlns:p14="http://schemas.microsoft.com/office/powerpoint/2010/main" val="170229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3519856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10</a:t>
            </a:fld>
            <a:endParaRPr lang="en-US"/>
          </a:p>
        </p:txBody>
      </p:sp>
    </p:spTree>
    <p:extLst>
      <p:ext uri="{BB962C8B-B14F-4D97-AF65-F5344CB8AC3E}">
        <p14:creationId xmlns:p14="http://schemas.microsoft.com/office/powerpoint/2010/main" val="798960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13</a:t>
            </a:fld>
            <a:endParaRPr lang="en-US"/>
          </a:p>
        </p:txBody>
      </p:sp>
    </p:spTree>
    <p:extLst>
      <p:ext uri="{BB962C8B-B14F-4D97-AF65-F5344CB8AC3E}">
        <p14:creationId xmlns:p14="http://schemas.microsoft.com/office/powerpoint/2010/main" val="975353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17</a:t>
            </a:fld>
            <a:endParaRPr lang="en-US"/>
          </a:p>
        </p:txBody>
      </p:sp>
    </p:spTree>
    <p:extLst>
      <p:ext uri="{BB962C8B-B14F-4D97-AF65-F5344CB8AC3E}">
        <p14:creationId xmlns:p14="http://schemas.microsoft.com/office/powerpoint/2010/main" val="1591897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19</a:t>
            </a:fld>
            <a:endParaRPr lang="en-US"/>
          </a:p>
        </p:txBody>
      </p:sp>
    </p:spTree>
    <p:extLst>
      <p:ext uri="{BB962C8B-B14F-4D97-AF65-F5344CB8AC3E}">
        <p14:creationId xmlns:p14="http://schemas.microsoft.com/office/powerpoint/2010/main" val="322360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1-1</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©2017 Pearson Education, Inc.</a:t>
            </a:r>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©2017 Pearson Education, Inc.</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r>
              <a:rPr lang="en-US" smtClean="0"/>
              <a:t>Copyright ©2017 Pearson Education, Inc.</a:t>
            </a:r>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r>
              <a:rPr lang="en-US" dirty="0" smtClean="0"/>
              <a:t>1-</a:t>
            </a:r>
            <a:fld id="{E31375A4-56A4-47D6-9801-1991572033F7}" type="slidenum">
              <a:rPr lang="en-US" smtClean="0"/>
              <a:pPr/>
              <a:t>‹#›</a:t>
            </a:fld>
            <a:endParaRPr lang="en-US"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648" y="768096"/>
            <a:ext cx="10210800" cy="4245709"/>
          </a:xfrm>
        </p:spPr>
        <p:txBody>
          <a:bodyPr>
            <a:normAutofit/>
          </a:bodyPr>
          <a:lstStyle/>
          <a:p>
            <a:r>
              <a:rPr lang="en-US" sz="6000" dirty="0" smtClean="0"/>
              <a:t>Completing the </a:t>
            </a:r>
            <a:br>
              <a:rPr lang="en-US" sz="6000" dirty="0" smtClean="0"/>
            </a:br>
            <a:r>
              <a:rPr lang="en-US" sz="6000" dirty="0" smtClean="0"/>
              <a:t>tests in the sales </a:t>
            </a:r>
            <a:br>
              <a:rPr lang="en-US" sz="6000" dirty="0" smtClean="0"/>
            </a:br>
            <a:r>
              <a:rPr lang="en-US" sz="6000" dirty="0" smtClean="0"/>
              <a:t>and collections cycle: Accounts Receivable</a:t>
            </a:r>
            <a:endParaRPr lang="en-US" sz="6000" dirty="0"/>
          </a:p>
        </p:txBody>
      </p:sp>
      <p:sp>
        <p:nvSpPr>
          <p:cNvPr id="3" name="Subtitle 2"/>
          <p:cNvSpPr>
            <a:spLocks noGrp="1"/>
          </p:cNvSpPr>
          <p:nvPr>
            <p:ph type="subTitle" idx="1"/>
          </p:nvPr>
        </p:nvSpPr>
        <p:spPr>
          <a:xfrm>
            <a:off x="765048" y="5167992"/>
            <a:ext cx="10131551" cy="528719"/>
          </a:xfrm>
        </p:spPr>
        <p:txBody>
          <a:bodyPr>
            <a:noAutofit/>
          </a:bodyPr>
          <a:lstStyle/>
          <a:p>
            <a:r>
              <a:rPr lang="en-US" sz="3600" dirty="0" smtClean="0"/>
              <a:t>Chapter 16</a:t>
            </a:r>
            <a:endParaRPr lang="en-US" sz="3600" dirty="0"/>
          </a:p>
        </p:txBody>
      </p:sp>
      <p:sp>
        <p:nvSpPr>
          <p:cNvPr id="4" name="Footer Placeholder 3"/>
          <p:cNvSpPr>
            <a:spLocks noGrp="1"/>
          </p:cNvSpPr>
          <p:nvPr>
            <p:ph type="ftr" sz="quarter" idx="11"/>
          </p:nvPr>
        </p:nvSpPr>
        <p:spPr/>
        <p:txBody>
          <a:bodyPr/>
          <a:lstStyle/>
          <a:p>
            <a:r>
              <a:rPr lang="en-US"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16-1</a:t>
            </a:r>
          </a:p>
        </p:txBody>
      </p:sp>
      <p:pic>
        <p:nvPicPr>
          <p:cNvPr id="5" name="Picture 4"/>
          <p:cNvPicPr>
            <a:picLocks noChangeAspect="1"/>
          </p:cNvPicPr>
          <p:nvPr/>
        </p:nvPicPr>
        <p:blipFill>
          <a:blip r:embed="rId3"/>
          <a:stretch>
            <a:fillRect/>
          </a:stretch>
        </p:blipFill>
        <p:spPr>
          <a:xfrm>
            <a:off x="7878330" y="306325"/>
            <a:ext cx="3822495" cy="2584625"/>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Methodology for designing tests </a:t>
            </a:r>
            <a:br>
              <a:rPr lang="en-US" dirty="0"/>
            </a:br>
            <a:r>
              <a:rPr lang="en-US" dirty="0"/>
              <a:t>of details of </a:t>
            </a:r>
            <a:r>
              <a:rPr lang="en-US" dirty="0" smtClean="0"/>
              <a:t>balances (</a:t>
            </a:r>
            <a:r>
              <a:rPr lang="en-US" dirty="0"/>
              <a:t>cont</a:t>
            </a:r>
            <a:r>
              <a:rPr lang="en-US" dirty="0" smtClean="0"/>
              <a:t>.)</a:t>
            </a:r>
            <a:endParaRPr lang="en-US" dirty="0"/>
          </a:p>
        </p:txBody>
      </p:sp>
      <p:sp>
        <p:nvSpPr>
          <p:cNvPr id="3" name="Content Placeholder 2"/>
          <p:cNvSpPr>
            <a:spLocks noGrp="1"/>
          </p:cNvSpPr>
          <p:nvPr>
            <p:ph idx="1"/>
          </p:nvPr>
        </p:nvSpPr>
        <p:spPr>
          <a:xfrm>
            <a:off x="914400" y="1636776"/>
            <a:ext cx="10396728" cy="4306824"/>
          </a:xfrm>
        </p:spPr>
        <p:txBody>
          <a:bodyPr>
            <a:normAutofit lnSpcReduction="10000"/>
          </a:bodyPr>
          <a:lstStyle/>
          <a:p>
            <a:pPr marL="45720" indent="0">
              <a:buNone/>
            </a:pPr>
            <a:r>
              <a:rPr lang="en-US" sz="2600" b="1" dirty="0" smtClean="0">
                <a:solidFill>
                  <a:srgbClr val="50838E"/>
                </a:solidFill>
              </a:rPr>
              <a:t>Design and Perform Tests of Controls and Substantive Tests of Transactions (Phase II):</a:t>
            </a:r>
          </a:p>
          <a:p>
            <a:pPr lvl="1"/>
            <a:r>
              <a:rPr lang="en-US" sz="2600" b="1" dirty="0" smtClean="0">
                <a:solidFill>
                  <a:schemeClr val="accent1"/>
                </a:solidFill>
              </a:rPr>
              <a:t>Chapters 14 and 15 covered designing audit procedures for tests of controls and substantive tests of transactions, including deciding sample size and evaluating results.</a:t>
            </a:r>
          </a:p>
          <a:p>
            <a:pPr lvl="1"/>
            <a:r>
              <a:rPr lang="en-US" sz="2600" b="1" dirty="0" smtClean="0">
                <a:solidFill>
                  <a:schemeClr val="accent1"/>
                </a:solidFill>
              </a:rPr>
              <a:t>Auditors use results of substantive tests of transactions to determine the extent to which planned detection risk is satisfied for each accounts receivable balance-related audit objective.</a:t>
            </a:r>
          </a:p>
          <a:p>
            <a:pPr marL="45720" indent="0">
              <a:buNone/>
            </a:pPr>
            <a:r>
              <a:rPr lang="en-US" sz="2600" b="1" dirty="0" smtClean="0">
                <a:solidFill>
                  <a:srgbClr val="50838E"/>
                </a:solidFill>
              </a:rPr>
              <a:t>Figure 16-7 </a:t>
            </a:r>
            <a:r>
              <a:rPr lang="en-US" sz="2600" b="1" dirty="0" smtClean="0">
                <a:solidFill>
                  <a:schemeClr val="accent1"/>
                </a:solidFill>
              </a:rPr>
              <a:t>shows three rows for control risk, two for substantive tests of transactions, one for sales, and one for cash receipts.</a:t>
            </a:r>
            <a:endParaRPr lang="en-US" sz="2600" b="1"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16-</a:t>
            </a:r>
            <a:fld id="{E31375A4-56A4-47D6-9801-1991572033F7}" type="slidenum">
              <a:rPr lang="en-US" smtClean="0"/>
              <a:t>10</a:t>
            </a:fld>
            <a:endParaRPr lang="en-US" dirty="0"/>
          </a:p>
        </p:txBody>
      </p:sp>
    </p:spTree>
    <p:extLst>
      <p:ext uri="{BB962C8B-B14F-4D97-AF65-F5344CB8AC3E}">
        <p14:creationId xmlns:p14="http://schemas.microsoft.com/office/powerpoint/2010/main" val="133396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16-</a:t>
            </a:r>
            <a:fld id="{E31375A4-56A4-47D6-9801-1991572033F7}" type="slidenum">
              <a:rPr lang="en-US" smtClean="0"/>
              <a:t>11</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22" y="128789"/>
            <a:ext cx="10183016" cy="598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96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16-</a:t>
            </a:r>
            <a:fld id="{E31375A4-56A4-47D6-9801-1991572033F7}" type="slidenum">
              <a:rPr lang="en-US" smtClean="0">
                <a:solidFill>
                  <a:srgbClr val="514A40"/>
                </a:solidFill>
              </a:rPr>
              <a:pPr/>
              <a:t>12</a:t>
            </a:fld>
            <a:endParaRPr lang="en-US" dirty="0">
              <a:solidFill>
                <a:srgbClr val="514A40"/>
              </a:solidFill>
            </a:endParaRPr>
          </a:p>
        </p:txBody>
      </p:sp>
      <p:sp>
        <p:nvSpPr>
          <p:cNvPr id="3" name="TextBox 2"/>
          <p:cNvSpPr txBox="1"/>
          <p:nvPr/>
        </p:nvSpPr>
        <p:spPr>
          <a:xfrm>
            <a:off x="2182368" y="2397949"/>
            <a:ext cx="7827264"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16-2</a:t>
            </a:r>
          </a:p>
          <a:p>
            <a:pPr marL="45720" indent="0" algn="ctr">
              <a:buNone/>
            </a:pPr>
            <a:r>
              <a:rPr lang="en-US" sz="3200" b="1" dirty="0">
                <a:solidFill>
                  <a:schemeClr val="accent1"/>
                </a:solidFill>
              </a:rPr>
              <a:t>Design and perform substantive analytical procedures for </a:t>
            </a:r>
            <a:r>
              <a:rPr lang="en-US" sz="3200" b="1" dirty="0" smtClean="0">
                <a:solidFill>
                  <a:schemeClr val="accent1"/>
                </a:solidFill>
              </a:rPr>
              <a:t>accounts </a:t>
            </a:r>
            <a:r>
              <a:rPr lang="en-US" sz="3200" b="1" dirty="0">
                <a:solidFill>
                  <a:schemeClr val="accent1"/>
                </a:solidFill>
              </a:rPr>
              <a:t>in </a:t>
            </a:r>
            <a:endParaRPr lang="en-US" sz="3200" b="1" dirty="0" smtClean="0">
              <a:solidFill>
                <a:schemeClr val="accent1"/>
              </a:solidFill>
            </a:endParaRPr>
          </a:p>
          <a:p>
            <a:pPr marL="45720" indent="0" algn="ctr">
              <a:buNone/>
            </a:pPr>
            <a:r>
              <a:rPr lang="en-US" sz="3200" b="1" dirty="0" smtClean="0">
                <a:solidFill>
                  <a:schemeClr val="accent1"/>
                </a:solidFill>
              </a:rPr>
              <a:t>the </a:t>
            </a:r>
            <a:r>
              <a:rPr lang="en-US" sz="3200" b="1" dirty="0">
                <a:solidFill>
                  <a:schemeClr val="accent1"/>
                </a:solidFill>
              </a:rPr>
              <a:t>sales and collection cycle</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390521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Design and perform substantive analytical procedures (phase III)</a:t>
            </a:r>
            <a:endParaRPr lang="en-US" dirty="0"/>
          </a:p>
        </p:txBody>
      </p:sp>
      <p:sp>
        <p:nvSpPr>
          <p:cNvPr id="3" name="Content Placeholder 2"/>
          <p:cNvSpPr>
            <a:spLocks noGrp="1"/>
          </p:cNvSpPr>
          <p:nvPr>
            <p:ph idx="1"/>
          </p:nvPr>
        </p:nvSpPr>
        <p:spPr>
          <a:xfrm>
            <a:off x="1403684" y="1444752"/>
            <a:ext cx="9492916" cy="4498848"/>
          </a:xfrm>
        </p:spPr>
        <p:txBody>
          <a:bodyPr numCol="1">
            <a:normAutofit fontScale="85000" lnSpcReduction="20000"/>
          </a:bodyPr>
          <a:lstStyle/>
          <a:p>
            <a:pPr marL="45720" indent="0">
              <a:lnSpc>
                <a:spcPct val="100000"/>
              </a:lnSpc>
              <a:buNone/>
            </a:pPr>
            <a:r>
              <a:rPr lang="en-US" sz="2800" b="1" dirty="0" smtClean="0">
                <a:solidFill>
                  <a:schemeClr val="accent1"/>
                </a:solidFill>
              </a:rPr>
              <a:t>Most substantive analytical procedures performed during the detailed testing phase are done </a:t>
            </a:r>
            <a:r>
              <a:rPr lang="en-US" sz="2800" b="1" dirty="0" smtClean="0">
                <a:solidFill>
                  <a:srgbClr val="50838E"/>
                </a:solidFill>
              </a:rPr>
              <a:t>after</a:t>
            </a:r>
            <a:r>
              <a:rPr lang="en-US" sz="2800" b="1" dirty="0" smtClean="0">
                <a:solidFill>
                  <a:schemeClr val="accent1"/>
                </a:solidFill>
              </a:rPr>
              <a:t> the balance sheet date but </a:t>
            </a:r>
            <a:r>
              <a:rPr lang="en-US" sz="2800" b="1" dirty="0" smtClean="0">
                <a:solidFill>
                  <a:srgbClr val="50838E"/>
                </a:solidFill>
              </a:rPr>
              <a:t>before</a:t>
            </a:r>
            <a:r>
              <a:rPr lang="en-US" sz="2800" b="1" dirty="0" smtClean="0">
                <a:solidFill>
                  <a:schemeClr val="accent1"/>
                </a:solidFill>
              </a:rPr>
              <a:t> tests of details of balances.</a:t>
            </a:r>
          </a:p>
          <a:p>
            <a:pPr marL="45720" indent="0">
              <a:lnSpc>
                <a:spcPct val="100000"/>
              </a:lnSpc>
              <a:buNone/>
            </a:pPr>
            <a:r>
              <a:rPr lang="en-US" sz="2800" b="1" dirty="0" smtClean="0">
                <a:solidFill>
                  <a:schemeClr val="accent1"/>
                </a:solidFill>
              </a:rPr>
              <a:t>Auditors perform both planning and substantive analytical procedures for the </a:t>
            </a:r>
            <a:r>
              <a:rPr lang="en-US" sz="2800" b="1" dirty="0" smtClean="0">
                <a:solidFill>
                  <a:srgbClr val="50838E"/>
                </a:solidFill>
              </a:rPr>
              <a:t>entire sales and collection cycle</a:t>
            </a:r>
            <a:r>
              <a:rPr lang="en-US" sz="2800" b="1" dirty="0">
                <a:solidFill>
                  <a:srgbClr val="50838E"/>
                </a:solidFill>
              </a:rPr>
              <a:t>,</a:t>
            </a:r>
            <a:r>
              <a:rPr lang="en-US" sz="2800" b="1" dirty="0" smtClean="0">
                <a:solidFill>
                  <a:schemeClr val="accent1"/>
                </a:solidFill>
              </a:rPr>
              <a:t> not just accounts receivable.</a:t>
            </a:r>
          </a:p>
          <a:p>
            <a:pPr lvl="1">
              <a:lnSpc>
                <a:spcPct val="100000"/>
              </a:lnSpc>
            </a:pPr>
            <a:r>
              <a:rPr lang="en-US" sz="2600" b="1" dirty="0" smtClean="0">
                <a:solidFill>
                  <a:schemeClr val="accent1"/>
                </a:solidFill>
              </a:rPr>
              <a:t>This is necessary because of the close relationship between these income statement and balance sheet accounts.</a:t>
            </a:r>
          </a:p>
          <a:p>
            <a:pPr marL="45720" indent="0">
              <a:lnSpc>
                <a:spcPct val="100000"/>
              </a:lnSpc>
              <a:buNone/>
            </a:pPr>
            <a:r>
              <a:rPr lang="en-US" sz="2800" b="1" dirty="0" smtClean="0">
                <a:solidFill>
                  <a:srgbClr val="50838E"/>
                </a:solidFill>
              </a:rPr>
              <a:t>Table 16-1 </a:t>
            </a:r>
            <a:r>
              <a:rPr lang="en-US" sz="2800" b="1" dirty="0" smtClean="0">
                <a:solidFill>
                  <a:schemeClr val="accent1"/>
                </a:solidFill>
              </a:rPr>
              <a:t>presents common ratios and comparisons for the sales and collection cycle, including misstatements that may be uncovered.</a:t>
            </a:r>
          </a:p>
          <a:p>
            <a:pPr marL="45720" indent="0">
              <a:buNone/>
            </a:pPr>
            <a:r>
              <a:rPr lang="en-US" sz="2800" b="1" dirty="0">
                <a:solidFill>
                  <a:srgbClr val="50838E"/>
                </a:solidFill>
              </a:rPr>
              <a:t>Tables</a:t>
            </a:r>
            <a:r>
              <a:rPr lang="en-US" sz="2800" b="1" dirty="0" smtClean="0">
                <a:solidFill>
                  <a:schemeClr val="accent1"/>
                </a:solidFill>
              </a:rPr>
              <a:t> </a:t>
            </a:r>
            <a:r>
              <a:rPr lang="en-US" sz="2800" b="1" dirty="0" smtClean="0">
                <a:solidFill>
                  <a:srgbClr val="50838E"/>
                </a:solidFill>
              </a:rPr>
              <a:t>16-2</a:t>
            </a:r>
            <a:r>
              <a:rPr lang="en-US" sz="2800" b="1" dirty="0" smtClean="0">
                <a:solidFill>
                  <a:schemeClr val="accent1"/>
                </a:solidFill>
              </a:rPr>
              <a:t> and </a:t>
            </a:r>
            <a:r>
              <a:rPr lang="en-US" sz="2800" b="1" dirty="0" smtClean="0">
                <a:solidFill>
                  <a:srgbClr val="50838E"/>
                </a:solidFill>
              </a:rPr>
              <a:t>16-3 </a:t>
            </a:r>
            <a:r>
              <a:rPr lang="en-US" sz="2800" b="1" dirty="0" smtClean="0">
                <a:solidFill>
                  <a:schemeClr val="accent1"/>
                </a:solidFill>
              </a:rPr>
              <a:t>show amounts for </a:t>
            </a:r>
            <a:r>
              <a:rPr lang="en-US" sz="2800" b="1" dirty="0" err="1" smtClean="0">
                <a:solidFill>
                  <a:schemeClr val="accent1"/>
                </a:solidFill>
              </a:rPr>
              <a:t>Hillsburg</a:t>
            </a:r>
            <a:r>
              <a:rPr lang="en-US" sz="2800" b="1" dirty="0" smtClean="0">
                <a:solidFill>
                  <a:schemeClr val="accent1"/>
                </a:solidFill>
              </a:rPr>
              <a:t> Co.</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16-</a:t>
            </a:r>
            <a:fld id="{E31375A4-56A4-47D6-9801-1991572033F7}" type="slidenum">
              <a:rPr lang="en-US" smtClean="0">
                <a:solidFill>
                  <a:srgbClr val="514A40"/>
                </a:solidFill>
              </a:rPr>
              <a:pPr/>
              <a:t>13</a:t>
            </a:fld>
            <a:endParaRPr lang="en-US" dirty="0">
              <a:solidFill>
                <a:srgbClr val="514A40"/>
              </a:solidFill>
            </a:endParaRPr>
          </a:p>
        </p:txBody>
      </p:sp>
    </p:spTree>
    <p:extLst>
      <p:ext uri="{BB962C8B-B14F-4D97-AF65-F5344CB8AC3E}">
        <p14:creationId xmlns:p14="http://schemas.microsoft.com/office/powerpoint/2010/main" val="306283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16-</a:t>
            </a:r>
            <a:fld id="{E31375A4-56A4-47D6-9801-1991572033F7}" type="slidenum">
              <a:rPr lang="en-US" smtClean="0"/>
              <a:t>14</a:t>
            </a:fld>
            <a:endParaRPr lang="en-US" dirty="0"/>
          </a:p>
        </p:txBody>
      </p:sp>
      <p:pic>
        <p:nvPicPr>
          <p:cNvPr id="4" name="Picture 3"/>
          <p:cNvPicPr>
            <a:picLocks noChangeAspect="1"/>
          </p:cNvPicPr>
          <p:nvPr/>
        </p:nvPicPr>
        <p:blipFill>
          <a:blip r:embed="rId2"/>
          <a:stretch>
            <a:fillRect/>
          </a:stretch>
        </p:blipFill>
        <p:spPr>
          <a:xfrm>
            <a:off x="2057400" y="74878"/>
            <a:ext cx="7766053" cy="6152560"/>
          </a:xfrm>
          <a:prstGeom prst="rect">
            <a:avLst/>
          </a:prstGeom>
        </p:spPr>
      </p:pic>
    </p:spTree>
    <p:extLst>
      <p:ext uri="{BB962C8B-B14F-4D97-AF65-F5344CB8AC3E}">
        <p14:creationId xmlns:p14="http://schemas.microsoft.com/office/powerpoint/2010/main" val="163885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16-</a:t>
            </a:r>
            <a:fld id="{E31375A4-56A4-47D6-9801-1991572033F7}" type="slidenum">
              <a:rPr lang="en-US" smtClean="0"/>
              <a:t>15</a:t>
            </a:fld>
            <a:endParaRPr lang="en-US" dirty="0"/>
          </a:p>
        </p:txBody>
      </p:sp>
      <p:pic>
        <p:nvPicPr>
          <p:cNvPr id="4" name="Picture 3"/>
          <p:cNvPicPr>
            <a:picLocks noChangeAspect="1"/>
          </p:cNvPicPr>
          <p:nvPr/>
        </p:nvPicPr>
        <p:blipFill>
          <a:blip r:embed="rId2"/>
          <a:stretch>
            <a:fillRect/>
          </a:stretch>
        </p:blipFill>
        <p:spPr>
          <a:xfrm>
            <a:off x="392471" y="256031"/>
            <a:ext cx="11568100" cy="5926265"/>
          </a:xfrm>
          <a:prstGeom prst="rect">
            <a:avLst/>
          </a:prstGeom>
        </p:spPr>
      </p:pic>
    </p:spTree>
    <p:extLst>
      <p:ext uri="{BB962C8B-B14F-4D97-AF65-F5344CB8AC3E}">
        <p14:creationId xmlns:p14="http://schemas.microsoft.com/office/powerpoint/2010/main" val="412670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16-</a:t>
            </a:r>
            <a:fld id="{E31375A4-56A4-47D6-9801-1991572033F7}" type="slidenum">
              <a:rPr lang="en-US" smtClean="0"/>
              <a:t>16</a:t>
            </a:fld>
            <a:endParaRPr lang="en-US" dirty="0"/>
          </a:p>
        </p:txBody>
      </p:sp>
      <p:pic>
        <p:nvPicPr>
          <p:cNvPr id="5" name="Picture 4"/>
          <p:cNvPicPr>
            <a:picLocks noChangeAspect="1"/>
          </p:cNvPicPr>
          <p:nvPr/>
        </p:nvPicPr>
        <p:blipFill>
          <a:blip r:embed="rId2"/>
          <a:stretch>
            <a:fillRect/>
          </a:stretch>
        </p:blipFill>
        <p:spPr>
          <a:xfrm>
            <a:off x="692263" y="182880"/>
            <a:ext cx="10783664" cy="5655244"/>
          </a:xfrm>
          <a:prstGeom prst="rect">
            <a:avLst/>
          </a:prstGeom>
        </p:spPr>
      </p:pic>
    </p:spTree>
    <p:extLst>
      <p:ext uri="{BB962C8B-B14F-4D97-AF65-F5344CB8AC3E}">
        <p14:creationId xmlns:p14="http://schemas.microsoft.com/office/powerpoint/2010/main" val="422277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Design and perform substantive analytical procedures (phase III)</a:t>
            </a:r>
            <a:r>
              <a:rPr lang="en-US" dirty="0" smtClean="0"/>
              <a:t>(</a:t>
            </a:r>
            <a:r>
              <a:rPr lang="en-US" dirty="0"/>
              <a:t>cont</a:t>
            </a:r>
            <a:r>
              <a:rPr lang="en-US" dirty="0" smtClean="0"/>
              <a:t>.)</a:t>
            </a:r>
            <a:endParaRPr lang="en-US" dirty="0"/>
          </a:p>
        </p:txBody>
      </p:sp>
      <p:sp>
        <p:nvSpPr>
          <p:cNvPr id="3" name="Content Placeholder 2"/>
          <p:cNvSpPr>
            <a:spLocks noGrp="1"/>
          </p:cNvSpPr>
          <p:nvPr>
            <p:ph idx="1"/>
          </p:nvPr>
        </p:nvSpPr>
        <p:spPr>
          <a:xfrm>
            <a:off x="914400" y="1636776"/>
            <a:ext cx="10396728" cy="4306824"/>
          </a:xfrm>
        </p:spPr>
        <p:txBody>
          <a:bodyPr>
            <a:normAutofit/>
          </a:bodyPr>
          <a:lstStyle/>
          <a:p>
            <a:pPr marL="45720" indent="0">
              <a:buNone/>
            </a:pPr>
            <a:endParaRPr lang="en-US" sz="2800" dirty="0" smtClean="0">
              <a:solidFill>
                <a:schemeClr val="accent1"/>
              </a:solidFill>
            </a:endParaRPr>
          </a:p>
          <a:p>
            <a:pPr marL="45720" indent="0">
              <a:buNone/>
            </a:pPr>
            <a:r>
              <a:rPr lang="en-US" sz="2600" b="1" dirty="0" smtClean="0">
                <a:solidFill>
                  <a:schemeClr val="accent1"/>
                </a:solidFill>
              </a:rPr>
              <a:t>The appropriate tests of details of balances depend on the factors listed in the evidence-planning worksheet in </a:t>
            </a:r>
            <a:r>
              <a:rPr lang="en-US" sz="2600" b="1" dirty="0" smtClean="0">
                <a:solidFill>
                  <a:srgbClr val="50838E"/>
                </a:solidFill>
              </a:rPr>
              <a:t>Figure 16-7 </a:t>
            </a:r>
            <a:r>
              <a:rPr lang="en-US" sz="2600" b="1" dirty="0" smtClean="0">
                <a:solidFill>
                  <a:schemeClr val="accent1"/>
                </a:solidFill>
              </a:rPr>
              <a:t>(p. 544).</a:t>
            </a:r>
          </a:p>
          <a:p>
            <a:pPr marL="45720" indent="0">
              <a:buNone/>
            </a:pPr>
            <a:r>
              <a:rPr lang="en-US" sz="2600" b="1" dirty="0" smtClean="0">
                <a:solidFill>
                  <a:schemeClr val="accent1"/>
                </a:solidFill>
              </a:rPr>
              <a:t>The </a:t>
            </a:r>
            <a:r>
              <a:rPr lang="en-US" sz="2600" b="1" dirty="0" smtClean="0">
                <a:solidFill>
                  <a:srgbClr val="50838E"/>
                </a:solidFill>
              </a:rPr>
              <a:t>task of combining the factors </a:t>
            </a:r>
            <a:r>
              <a:rPr lang="en-US" sz="2600" b="1" dirty="0" smtClean="0">
                <a:solidFill>
                  <a:schemeClr val="accent1"/>
                </a:solidFill>
              </a:rPr>
              <a:t>that determine the planned detection risk is </a:t>
            </a:r>
            <a:r>
              <a:rPr lang="en-US" sz="2600" b="1" dirty="0" smtClean="0">
                <a:solidFill>
                  <a:srgbClr val="50838E"/>
                </a:solidFill>
              </a:rPr>
              <a:t>complex</a:t>
            </a:r>
            <a:r>
              <a:rPr lang="en-US" sz="2600" b="1" dirty="0" smtClean="0">
                <a:solidFill>
                  <a:schemeClr val="accent1"/>
                </a:solidFill>
              </a:rPr>
              <a:t> because </a:t>
            </a:r>
          </a:p>
          <a:p>
            <a:pPr lvl="1">
              <a:buFontTx/>
              <a:buChar char="-"/>
            </a:pPr>
            <a:r>
              <a:rPr lang="en-US" sz="2400" b="1" dirty="0">
                <a:solidFill>
                  <a:schemeClr val="accent1"/>
                </a:solidFill>
              </a:rPr>
              <a:t>T</a:t>
            </a:r>
            <a:r>
              <a:rPr lang="en-US" sz="2400" b="1" dirty="0" smtClean="0">
                <a:solidFill>
                  <a:schemeClr val="accent1"/>
                </a:solidFill>
              </a:rPr>
              <a:t>he measurement for each factor is </a:t>
            </a:r>
            <a:r>
              <a:rPr lang="en-US" sz="2400" b="1" dirty="0" smtClean="0">
                <a:solidFill>
                  <a:srgbClr val="50838E"/>
                </a:solidFill>
              </a:rPr>
              <a:t>imprecise</a:t>
            </a:r>
            <a:r>
              <a:rPr lang="en-US" sz="2400" b="1" dirty="0" smtClean="0">
                <a:solidFill>
                  <a:schemeClr val="accent1"/>
                </a:solidFill>
              </a:rPr>
              <a:t> and </a:t>
            </a:r>
          </a:p>
          <a:p>
            <a:pPr lvl="1">
              <a:buFontTx/>
              <a:buChar char="-"/>
            </a:pPr>
            <a:r>
              <a:rPr lang="en-US" sz="2400" b="1" dirty="0">
                <a:solidFill>
                  <a:schemeClr val="accent1"/>
                </a:solidFill>
              </a:rPr>
              <a:t>T</a:t>
            </a:r>
            <a:r>
              <a:rPr lang="en-US" sz="2400" b="1" dirty="0" smtClean="0">
                <a:solidFill>
                  <a:schemeClr val="accent1"/>
                </a:solidFill>
              </a:rPr>
              <a:t>he appropriate weight given to each factor is </a:t>
            </a:r>
            <a:r>
              <a:rPr lang="en-US" sz="2400" b="1" dirty="0" smtClean="0">
                <a:solidFill>
                  <a:srgbClr val="50838E"/>
                </a:solidFill>
              </a:rPr>
              <a:t>highly subjective</a:t>
            </a:r>
            <a:r>
              <a:rPr lang="en-US" sz="2400" b="1" dirty="0">
                <a:solidFill>
                  <a:srgbClr val="50838E"/>
                </a:solidFill>
              </a:rPr>
              <a:t>.</a:t>
            </a:r>
          </a:p>
          <a:p>
            <a:pPr marL="45720" indent="0">
              <a:buNone/>
            </a:pPr>
            <a:r>
              <a:rPr lang="en-US" sz="2600" b="1" dirty="0" smtClean="0">
                <a:solidFill>
                  <a:schemeClr val="accent1"/>
                </a:solidFill>
              </a:rPr>
              <a:t>The bottom row of </a:t>
            </a:r>
            <a:r>
              <a:rPr lang="en-US" sz="2600" b="1" dirty="0" smtClean="0">
                <a:solidFill>
                  <a:srgbClr val="50838E"/>
                </a:solidFill>
              </a:rPr>
              <a:t>Figure 16-7 </a:t>
            </a:r>
            <a:r>
              <a:rPr lang="en-US" sz="2600" b="1" dirty="0" smtClean="0">
                <a:solidFill>
                  <a:schemeClr val="accent1"/>
                </a:solidFill>
              </a:rPr>
              <a:t>shows the planned audit evidence for tests of details of balances for accounts receivable by objective.</a:t>
            </a:r>
            <a:endParaRPr lang="en-US" sz="2600" b="1"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16-</a:t>
            </a:r>
            <a:fld id="{E31375A4-56A4-47D6-9801-1991572033F7}" type="slidenum">
              <a:rPr lang="en-US" smtClean="0"/>
              <a:t>17</a:t>
            </a:fld>
            <a:endParaRPr lang="en-US" dirty="0"/>
          </a:p>
        </p:txBody>
      </p:sp>
    </p:spTree>
    <p:extLst>
      <p:ext uri="{BB962C8B-B14F-4D97-AF65-F5344CB8AC3E}">
        <p14:creationId xmlns:p14="http://schemas.microsoft.com/office/powerpoint/2010/main" val="310090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16-</a:t>
            </a:r>
            <a:fld id="{E31375A4-56A4-47D6-9801-1991572033F7}" type="slidenum">
              <a:rPr lang="en-US" smtClean="0">
                <a:solidFill>
                  <a:srgbClr val="514A40"/>
                </a:solidFill>
              </a:rPr>
              <a:pPr/>
              <a:t>18</a:t>
            </a:fld>
            <a:endParaRPr lang="en-US" dirty="0">
              <a:solidFill>
                <a:srgbClr val="514A40"/>
              </a:solidFill>
            </a:endParaRPr>
          </a:p>
        </p:txBody>
      </p:sp>
      <p:sp>
        <p:nvSpPr>
          <p:cNvPr id="3" name="TextBox 2"/>
          <p:cNvSpPr txBox="1"/>
          <p:nvPr/>
        </p:nvSpPr>
        <p:spPr>
          <a:xfrm>
            <a:off x="2182368" y="2567226"/>
            <a:ext cx="7827264" cy="1723549"/>
          </a:xfrm>
          <a:prstGeom prst="rect">
            <a:avLst/>
          </a:prstGeom>
          <a:solidFill>
            <a:srgbClr val="ABECDB"/>
          </a:solidFill>
        </p:spPr>
        <p:txBody>
          <a:bodyPr wrap="square" rtlCol="0">
            <a:spAutoFit/>
          </a:bodyPr>
          <a:lstStyle/>
          <a:p>
            <a:pPr algn="ctr"/>
            <a:r>
              <a:rPr lang="en-US" sz="3200" b="1" dirty="0" smtClean="0">
                <a:solidFill>
                  <a:schemeClr val="accent1"/>
                </a:solidFill>
              </a:rPr>
              <a:t>OBJECTIVE 16-3</a:t>
            </a:r>
          </a:p>
          <a:p>
            <a:pPr marL="45720" indent="0" algn="ctr">
              <a:spcBef>
                <a:spcPts val="1200"/>
              </a:spcBef>
              <a:buNone/>
            </a:pPr>
            <a:r>
              <a:rPr lang="en-US" sz="3200" b="1" dirty="0">
                <a:solidFill>
                  <a:schemeClr val="accent1"/>
                </a:solidFill>
              </a:rPr>
              <a:t>Design and perform tests of details of balances for </a:t>
            </a:r>
            <a:r>
              <a:rPr lang="en-US" sz="3200" b="1" dirty="0" smtClean="0">
                <a:solidFill>
                  <a:schemeClr val="accent1"/>
                </a:solidFill>
              </a:rPr>
              <a:t>accounts </a:t>
            </a:r>
            <a:r>
              <a:rPr lang="en-US" sz="3200" b="1" dirty="0">
                <a:solidFill>
                  <a:schemeClr val="accent1"/>
                </a:solidFill>
              </a:rPr>
              <a:t>receivable</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402317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a:bodyPr>
          <a:lstStyle/>
          <a:p>
            <a:pPr algn="ctr"/>
            <a:r>
              <a:rPr lang="en-US" dirty="0" smtClean="0"/>
              <a:t>Designing tests of details of balances</a:t>
            </a:r>
            <a:endParaRPr lang="en-US" dirty="0"/>
          </a:p>
        </p:txBody>
      </p:sp>
      <p:sp>
        <p:nvSpPr>
          <p:cNvPr id="3" name="Content Placeholder 2"/>
          <p:cNvSpPr>
            <a:spLocks noGrp="1"/>
          </p:cNvSpPr>
          <p:nvPr>
            <p:ph idx="1"/>
          </p:nvPr>
        </p:nvSpPr>
        <p:spPr>
          <a:xfrm>
            <a:off x="1403684" y="1444752"/>
            <a:ext cx="9492916" cy="4498848"/>
          </a:xfrm>
        </p:spPr>
        <p:txBody>
          <a:bodyPr numCol="1">
            <a:normAutofit/>
          </a:bodyPr>
          <a:lstStyle/>
          <a:p>
            <a:pPr marL="45720" indent="0">
              <a:buNone/>
            </a:pPr>
            <a:r>
              <a:rPr lang="en-US" sz="2600" b="1" dirty="0" smtClean="0">
                <a:solidFill>
                  <a:srgbClr val="50838E"/>
                </a:solidFill>
              </a:rPr>
              <a:t>The Summation of Accounts Receivable Agrees with the Master File and the General Ledger:  </a:t>
            </a:r>
          </a:p>
          <a:p>
            <a:pPr marL="45720" indent="0">
              <a:buNone/>
            </a:pPr>
            <a:r>
              <a:rPr lang="en-US" sz="2600" b="1" dirty="0" smtClean="0">
                <a:solidFill>
                  <a:schemeClr val="accent1"/>
                </a:solidFill>
              </a:rPr>
              <a:t>Most tests of accounts receivable and the allowance for uncollectible accounts are based on the </a:t>
            </a:r>
            <a:r>
              <a:rPr lang="en-US" sz="2600" b="1" dirty="0" smtClean="0">
                <a:solidFill>
                  <a:srgbClr val="50838E"/>
                </a:solidFill>
              </a:rPr>
              <a:t>aged trial balance.</a:t>
            </a:r>
          </a:p>
          <a:p>
            <a:pPr marL="45720" indent="0">
              <a:buNone/>
            </a:pPr>
            <a:r>
              <a:rPr lang="en-US" sz="2600" b="1" dirty="0" smtClean="0">
                <a:solidFill>
                  <a:schemeClr val="accent1"/>
                </a:solidFill>
              </a:rPr>
              <a:t>The aging </a:t>
            </a:r>
          </a:p>
          <a:p>
            <a:pPr lvl="1">
              <a:buFontTx/>
              <a:buChar char="-"/>
            </a:pPr>
            <a:r>
              <a:rPr lang="en-US" sz="2400" b="1" dirty="0" smtClean="0">
                <a:solidFill>
                  <a:schemeClr val="accent1"/>
                </a:solidFill>
              </a:rPr>
              <a:t>Lists the balances in the accounts receivable master file at the balance sheet date for each individual customer</a:t>
            </a:r>
          </a:p>
          <a:p>
            <a:pPr lvl="1">
              <a:buFontTx/>
              <a:buChar char="-"/>
            </a:pPr>
            <a:r>
              <a:rPr lang="en-US" sz="2400" b="1" dirty="0" smtClean="0">
                <a:solidFill>
                  <a:schemeClr val="accent1"/>
                </a:solidFill>
              </a:rPr>
              <a:t>Categorizes the balances due based on the time passed between the sale and the balance sheet date.</a:t>
            </a:r>
          </a:p>
          <a:p>
            <a:pPr marL="45720" indent="0">
              <a:buNone/>
            </a:pPr>
            <a:r>
              <a:rPr lang="en-US" sz="2600" b="1" dirty="0" smtClean="0">
                <a:solidFill>
                  <a:schemeClr val="accent1"/>
                </a:solidFill>
              </a:rPr>
              <a:t>A </a:t>
            </a:r>
            <a:r>
              <a:rPr lang="en-US" sz="2600" b="1" dirty="0" smtClean="0">
                <a:solidFill>
                  <a:srgbClr val="50838E"/>
                </a:solidFill>
              </a:rPr>
              <a:t>typical aged trial </a:t>
            </a:r>
            <a:r>
              <a:rPr lang="en-US" sz="2600" b="1" dirty="0" smtClean="0">
                <a:solidFill>
                  <a:schemeClr val="accent1"/>
                </a:solidFill>
              </a:rPr>
              <a:t>balance is shown in </a:t>
            </a:r>
            <a:r>
              <a:rPr lang="en-US" sz="2600" b="1" dirty="0">
                <a:solidFill>
                  <a:srgbClr val="50838E"/>
                </a:solidFill>
              </a:rPr>
              <a:t>Figure</a:t>
            </a:r>
            <a:r>
              <a:rPr lang="en-US" sz="2600" b="1" dirty="0" smtClean="0">
                <a:solidFill>
                  <a:schemeClr val="accent1"/>
                </a:solidFill>
              </a:rPr>
              <a:t> </a:t>
            </a:r>
            <a:r>
              <a:rPr lang="en-US" sz="2600" b="1" dirty="0" smtClean="0">
                <a:solidFill>
                  <a:srgbClr val="50838E"/>
                </a:solidFill>
              </a:rPr>
              <a:t>16-3</a:t>
            </a:r>
            <a:r>
              <a:rPr lang="en-US" sz="2600" b="1" dirty="0">
                <a:solidFill>
                  <a:srgbClr val="50838E"/>
                </a:solidFill>
              </a:rPr>
              <a:t>.</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16-</a:t>
            </a:r>
            <a:fld id="{E31375A4-56A4-47D6-9801-1991572033F7}" type="slidenum">
              <a:rPr lang="en-US" smtClean="0">
                <a:solidFill>
                  <a:srgbClr val="514A40"/>
                </a:solidFill>
              </a:rPr>
              <a:pPr/>
              <a:t>19</a:t>
            </a:fld>
            <a:endParaRPr lang="en-US" dirty="0">
              <a:solidFill>
                <a:srgbClr val="514A40"/>
              </a:solidFill>
            </a:endParaRPr>
          </a:p>
        </p:txBody>
      </p:sp>
    </p:spTree>
    <p:extLst>
      <p:ext uri="{BB962C8B-B14F-4D97-AF65-F5344CB8AC3E}">
        <p14:creationId xmlns:p14="http://schemas.microsoft.com/office/powerpoint/2010/main" val="142593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a:bodyPr>
          <a:lstStyle/>
          <a:p>
            <a:pPr algn="ctr"/>
            <a:r>
              <a:rPr lang="en-US" sz="3600" dirty="0">
                <a:solidFill>
                  <a:srgbClr val="50838E"/>
                </a:solidFill>
              </a:rPr>
              <a:t>Chap</a:t>
            </a:r>
            <a:r>
              <a:rPr lang="en-US" sz="3600" dirty="0">
                <a:solidFill>
                  <a:schemeClr val="accent4">
                    <a:lumMod val="75000"/>
                  </a:schemeClr>
                </a:solidFill>
              </a:rPr>
              <a:t>ter </a:t>
            </a:r>
            <a:r>
              <a:rPr lang="en-US" sz="3600" dirty="0" smtClean="0">
                <a:solidFill>
                  <a:schemeClr val="accent4">
                    <a:lumMod val="75000"/>
                  </a:schemeClr>
                </a:solidFill>
              </a:rPr>
              <a:t>16 </a:t>
            </a:r>
            <a:r>
              <a:rPr lang="en-US" sz="3600" dirty="0">
                <a:solidFill>
                  <a:schemeClr val="accent4">
                    <a:lumMod val="75000"/>
                  </a:schemeClr>
                </a:solidFill>
              </a:rPr>
              <a:t>Learning </a:t>
            </a:r>
            <a:r>
              <a:rPr lang="en-US" sz="3600" dirty="0" smtClean="0">
                <a:solidFill>
                  <a:schemeClr val="accent4">
                    <a:lumMod val="75000"/>
                  </a:schemeClr>
                </a:solidFill>
              </a:rPr>
              <a:t>Objectives</a:t>
            </a:r>
            <a:endParaRPr lang="en-US" dirty="0">
              <a:solidFill>
                <a:srgbClr val="0070C0"/>
              </a:solidFill>
            </a:endParaRPr>
          </a:p>
        </p:txBody>
      </p:sp>
      <p:sp>
        <p:nvSpPr>
          <p:cNvPr id="3" name="Content Placeholder 2"/>
          <p:cNvSpPr>
            <a:spLocks noGrp="1"/>
          </p:cNvSpPr>
          <p:nvPr>
            <p:ph idx="1"/>
          </p:nvPr>
        </p:nvSpPr>
        <p:spPr>
          <a:xfrm>
            <a:off x="2130552" y="1490472"/>
            <a:ext cx="9332104" cy="4453128"/>
          </a:xfrm>
        </p:spPr>
        <p:txBody>
          <a:bodyPr>
            <a:normAutofit fontScale="25000" lnSpcReduction="20000"/>
          </a:bodyPr>
          <a:lstStyle/>
          <a:p>
            <a:endParaRPr lang="en-US" dirty="0">
              <a:solidFill>
                <a:schemeClr val="accent1"/>
              </a:solidFill>
            </a:endParaRPr>
          </a:p>
          <a:p>
            <a:pPr marL="45720" indent="0">
              <a:buNone/>
            </a:pPr>
            <a:r>
              <a:rPr lang="en-US" sz="9600" dirty="0" smtClean="0">
                <a:solidFill>
                  <a:schemeClr val="accent1"/>
                </a:solidFill>
              </a:rPr>
              <a:t>16-1  Describe the methodology for designing tests of details of </a:t>
            </a:r>
          </a:p>
          <a:p>
            <a:pPr marL="45720" indent="0">
              <a:buNone/>
            </a:pPr>
            <a:r>
              <a:rPr lang="en-US" sz="9600" dirty="0">
                <a:solidFill>
                  <a:schemeClr val="accent1"/>
                </a:solidFill>
              </a:rPr>
              <a:t> </a:t>
            </a:r>
            <a:r>
              <a:rPr lang="en-US" sz="9600" dirty="0" smtClean="0">
                <a:solidFill>
                  <a:schemeClr val="accent1"/>
                </a:solidFill>
              </a:rPr>
              <a:t>          balances using the audit risk model.</a:t>
            </a:r>
            <a:endParaRPr lang="en-US" sz="9600" dirty="0">
              <a:solidFill>
                <a:schemeClr val="accent1"/>
              </a:solidFill>
            </a:endParaRPr>
          </a:p>
          <a:p>
            <a:pPr marL="45720" indent="0">
              <a:buNone/>
            </a:pPr>
            <a:r>
              <a:rPr lang="en-US" sz="9600" dirty="0" smtClean="0">
                <a:solidFill>
                  <a:schemeClr val="accent1"/>
                </a:solidFill>
              </a:rPr>
              <a:t>16-2  Design and perform substantive analytical procedures for </a:t>
            </a:r>
          </a:p>
          <a:p>
            <a:pPr marL="45720" indent="0">
              <a:spcBef>
                <a:spcPts val="1200"/>
              </a:spcBef>
              <a:buNone/>
            </a:pPr>
            <a:r>
              <a:rPr lang="en-US" sz="9600" dirty="0">
                <a:solidFill>
                  <a:schemeClr val="accent1"/>
                </a:solidFill>
              </a:rPr>
              <a:t> </a:t>
            </a:r>
            <a:r>
              <a:rPr lang="en-US" sz="9600" dirty="0" smtClean="0">
                <a:solidFill>
                  <a:schemeClr val="accent1"/>
                </a:solidFill>
              </a:rPr>
              <a:t>          accounts in the sales and collection cycle.</a:t>
            </a:r>
          </a:p>
          <a:p>
            <a:pPr marL="45720" indent="0">
              <a:spcBef>
                <a:spcPts val="1200"/>
              </a:spcBef>
              <a:buNone/>
            </a:pPr>
            <a:r>
              <a:rPr lang="en-US" sz="9600" dirty="0" smtClean="0">
                <a:solidFill>
                  <a:schemeClr val="accent1"/>
                </a:solidFill>
              </a:rPr>
              <a:t>16-3  Design and perform tests of details of balances for accounts</a:t>
            </a:r>
          </a:p>
          <a:p>
            <a:pPr marL="45720" indent="0">
              <a:spcBef>
                <a:spcPts val="1200"/>
              </a:spcBef>
              <a:buNone/>
            </a:pPr>
            <a:r>
              <a:rPr lang="en-US" sz="9600" dirty="0">
                <a:solidFill>
                  <a:schemeClr val="accent1"/>
                </a:solidFill>
              </a:rPr>
              <a:t> </a:t>
            </a:r>
            <a:r>
              <a:rPr lang="en-US" sz="9600" dirty="0" smtClean="0">
                <a:solidFill>
                  <a:schemeClr val="accent1"/>
                </a:solidFill>
              </a:rPr>
              <a:t>          receivable.</a:t>
            </a:r>
            <a:endParaRPr lang="en-US" sz="9600" dirty="0">
              <a:solidFill>
                <a:schemeClr val="accent1"/>
              </a:solidFill>
            </a:endParaRPr>
          </a:p>
          <a:p>
            <a:pPr marL="45720" indent="0">
              <a:spcBef>
                <a:spcPts val="1200"/>
              </a:spcBef>
              <a:buNone/>
            </a:pPr>
            <a:r>
              <a:rPr lang="en-US" sz="9600" dirty="0" smtClean="0">
                <a:solidFill>
                  <a:schemeClr val="accent1"/>
                </a:solidFill>
              </a:rPr>
              <a:t>16-4  Obtain and evaluate accounts receivable confirmations.</a:t>
            </a:r>
          </a:p>
          <a:p>
            <a:pPr marL="45720" indent="0">
              <a:buNone/>
            </a:pPr>
            <a:r>
              <a:rPr lang="en-US" sz="9600" dirty="0" smtClean="0">
                <a:solidFill>
                  <a:schemeClr val="accent1"/>
                </a:solidFill>
              </a:rPr>
              <a:t>16-5  Design audit procedures for the audit of accounts receivable, </a:t>
            </a:r>
          </a:p>
          <a:p>
            <a:pPr marL="45720" indent="0">
              <a:spcBef>
                <a:spcPts val="1200"/>
              </a:spcBef>
              <a:buNone/>
            </a:pPr>
            <a:r>
              <a:rPr lang="en-US" sz="9600" dirty="0">
                <a:solidFill>
                  <a:schemeClr val="accent1"/>
                </a:solidFill>
              </a:rPr>
              <a:t> </a:t>
            </a:r>
            <a:r>
              <a:rPr lang="en-US" sz="9600" dirty="0" smtClean="0">
                <a:solidFill>
                  <a:schemeClr val="accent1"/>
                </a:solidFill>
              </a:rPr>
              <a:t>          using an evidence-planning worksheet as a guide.</a:t>
            </a:r>
          </a:p>
          <a:p>
            <a:endParaRPr lang="en-US" sz="9600" dirty="0"/>
          </a:p>
          <a:p>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16-</a:t>
            </a:r>
            <a:fld id="{E31375A4-56A4-47D6-9801-1991572033F7}" type="slidenum">
              <a:rPr lang="en-US" smtClean="0"/>
              <a:t>2</a:t>
            </a:fld>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16-</a:t>
            </a:r>
            <a:fld id="{E31375A4-56A4-47D6-9801-1991572033F7}" type="slidenum">
              <a:rPr lang="en-US" smtClean="0"/>
              <a:t>20</a:t>
            </a:fld>
            <a:endParaRPr lang="en-US" dirty="0"/>
          </a:p>
        </p:txBody>
      </p:sp>
      <p:pic>
        <p:nvPicPr>
          <p:cNvPr id="4" name="Picture 3"/>
          <p:cNvPicPr>
            <a:picLocks noChangeAspect="1"/>
          </p:cNvPicPr>
          <p:nvPr/>
        </p:nvPicPr>
        <p:blipFill>
          <a:blip r:embed="rId2"/>
          <a:stretch>
            <a:fillRect/>
          </a:stretch>
        </p:blipFill>
        <p:spPr>
          <a:xfrm>
            <a:off x="402583" y="246888"/>
            <a:ext cx="11583061" cy="5911297"/>
          </a:xfrm>
          <a:prstGeom prst="rect">
            <a:avLst/>
          </a:prstGeom>
        </p:spPr>
      </p:pic>
    </p:spTree>
    <p:extLst>
      <p:ext uri="{BB962C8B-B14F-4D97-AF65-F5344CB8AC3E}">
        <p14:creationId xmlns:p14="http://schemas.microsoft.com/office/powerpoint/2010/main" val="52590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Designing tests of details of </a:t>
            </a:r>
            <a:r>
              <a:rPr lang="en-US" dirty="0" smtClean="0"/>
              <a:t>balances (cont.)</a:t>
            </a:r>
            <a:endParaRPr lang="en-US" dirty="0"/>
          </a:p>
        </p:txBody>
      </p:sp>
      <p:sp>
        <p:nvSpPr>
          <p:cNvPr id="3" name="Content Placeholder 2"/>
          <p:cNvSpPr>
            <a:spLocks noGrp="1"/>
          </p:cNvSpPr>
          <p:nvPr>
            <p:ph idx="1"/>
          </p:nvPr>
        </p:nvSpPr>
        <p:spPr>
          <a:xfrm>
            <a:off x="914400" y="1636776"/>
            <a:ext cx="10396728" cy="4306824"/>
          </a:xfrm>
        </p:spPr>
        <p:txBody>
          <a:bodyPr>
            <a:normAutofit/>
          </a:bodyPr>
          <a:lstStyle/>
          <a:p>
            <a:pPr marL="45720" indent="0">
              <a:buNone/>
            </a:pPr>
            <a:r>
              <a:rPr lang="en-US" sz="2600" b="1" dirty="0" smtClean="0">
                <a:solidFill>
                  <a:srgbClr val="50838E"/>
                </a:solidFill>
              </a:rPr>
              <a:t>Recorded Accounts Receivable Exist: </a:t>
            </a:r>
            <a:r>
              <a:rPr lang="en-US" sz="2600" b="1" dirty="0" smtClean="0">
                <a:solidFill>
                  <a:schemeClr val="accent1"/>
                </a:solidFill>
              </a:rPr>
              <a:t>Confirmation of customer’s balances is the most important test of details of balances for determining existence.</a:t>
            </a:r>
          </a:p>
          <a:p>
            <a:pPr marL="45720" indent="0">
              <a:buNone/>
            </a:pPr>
            <a:r>
              <a:rPr lang="en-US" sz="2600" b="1" dirty="0" smtClean="0">
                <a:solidFill>
                  <a:srgbClr val="50838E"/>
                </a:solidFill>
              </a:rPr>
              <a:t>Existing Accounts Receivable Are Included:  </a:t>
            </a:r>
            <a:r>
              <a:rPr lang="en-US" sz="2600" b="1" dirty="0" smtClean="0">
                <a:solidFill>
                  <a:schemeClr val="accent1"/>
                </a:solidFill>
              </a:rPr>
              <a:t>It is difficult to test for account balances omitted from the aged trial balance except by relying on the self-balancing nature of the accounts receivable master file.</a:t>
            </a:r>
          </a:p>
          <a:p>
            <a:pPr marL="45720" indent="0">
              <a:buNone/>
            </a:pPr>
            <a:r>
              <a:rPr lang="en-US" sz="2600" b="1" dirty="0" smtClean="0">
                <a:solidFill>
                  <a:srgbClr val="50838E"/>
                </a:solidFill>
              </a:rPr>
              <a:t>Accounts Receivable Are Accurate:  </a:t>
            </a:r>
            <a:r>
              <a:rPr lang="en-US" sz="2600" b="1" dirty="0" smtClean="0">
                <a:solidFill>
                  <a:schemeClr val="accent1"/>
                </a:solidFill>
              </a:rPr>
              <a:t>Confirmation is the most common test for the accuracy of accounts receivable.</a:t>
            </a:r>
            <a:endParaRPr lang="en-US" sz="2600" b="1"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16-</a:t>
            </a:r>
            <a:fld id="{E31375A4-56A4-47D6-9801-1991572033F7}" type="slidenum">
              <a:rPr lang="en-US" smtClean="0"/>
              <a:t>21</a:t>
            </a:fld>
            <a:endParaRPr lang="en-US" dirty="0"/>
          </a:p>
        </p:txBody>
      </p:sp>
    </p:spTree>
    <p:extLst>
      <p:ext uri="{BB962C8B-B14F-4D97-AF65-F5344CB8AC3E}">
        <p14:creationId xmlns:p14="http://schemas.microsoft.com/office/powerpoint/2010/main" val="157967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Designing tests of details of </a:t>
            </a:r>
            <a:r>
              <a:rPr lang="en-US" dirty="0" smtClean="0"/>
              <a:t>balances (cont.)</a:t>
            </a:r>
            <a:endParaRPr lang="en-US" dirty="0"/>
          </a:p>
        </p:txBody>
      </p:sp>
      <p:sp>
        <p:nvSpPr>
          <p:cNvPr id="3" name="Content Placeholder 2"/>
          <p:cNvSpPr>
            <a:spLocks noGrp="1"/>
          </p:cNvSpPr>
          <p:nvPr>
            <p:ph idx="1"/>
          </p:nvPr>
        </p:nvSpPr>
        <p:spPr>
          <a:xfrm>
            <a:off x="914400" y="1636776"/>
            <a:ext cx="10396728" cy="4306824"/>
          </a:xfrm>
        </p:spPr>
        <p:txBody>
          <a:bodyPr>
            <a:normAutofit/>
          </a:bodyPr>
          <a:lstStyle/>
          <a:p>
            <a:pPr marL="45720" indent="0">
              <a:buNone/>
            </a:pPr>
            <a:endParaRPr lang="en-US" sz="2800" b="1" dirty="0" smtClean="0">
              <a:solidFill>
                <a:srgbClr val="50838E"/>
              </a:solidFill>
            </a:endParaRPr>
          </a:p>
          <a:p>
            <a:pPr marL="45720" indent="0">
              <a:buNone/>
            </a:pPr>
            <a:r>
              <a:rPr lang="en-US" sz="2600" b="1" dirty="0" smtClean="0">
                <a:solidFill>
                  <a:srgbClr val="50838E"/>
                </a:solidFill>
              </a:rPr>
              <a:t>Accounts Receivable Are Properly Classified: </a:t>
            </a:r>
          </a:p>
          <a:p>
            <a:pPr marL="45720" indent="0">
              <a:buNone/>
            </a:pPr>
            <a:r>
              <a:rPr lang="en-US" sz="2600" b="1" dirty="0" smtClean="0">
                <a:solidFill>
                  <a:schemeClr val="accent1"/>
                </a:solidFill>
              </a:rPr>
              <a:t>Normally classification of accounts receivable is relatively easy, by reviewing the aged trial balance for material receivables from affiliates, officers, directors, or other related parties.</a:t>
            </a:r>
          </a:p>
          <a:p>
            <a:pPr marL="45720" indent="0">
              <a:buNone/>
            </a:pPr>
            <a:r>
              <a:rPr lang="en-US" sz="2600" b="1" dirty="0" smtClean="0">
                <a:solidFill>
                  <a:schemeClr val="accent1"/>
                </a:solidFill>
              </a:rPr>
              <a:t>Auditors should also verify whether any of the accounts or notes receivable are noncurrent and should be classified as such.</a:t>
            </a:r>
            <a:endParaRPr lang="en-US" sz="2600" b="1"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16-</a:t>
            </a:r>
            <a:fld id="{E31375A4-56A4-47D6-9801-1991572033F7}" type="slidenum">
              <a:rPr lang="en-US" smtClean="0"/>
              <a:t>22</a:t>
            </a:fld>
            <a:endParaRPr lang="en-US" dirty="0"/>
          </a:p>
        </p:txBody>
      </p:sp>
    </p:spTree>
    <p:extLst>
      <p:ext uri="{BB962C8B-B14F-4D97-AF65-F5344CB8AC3E}">
        <p14:creationId xmlns:p14="http://schemas.microsoft.com/office/powerpoint/2010/main" val="398018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Designing tests of details of </a:t>
            </a:r>
            <a:r>
              <a:rPr lang="en-US" dirty="0" smtClean="0"/>
              <a:t>balances (cont.)</a:t>
            </a:r>
            <a:endParaRPr lang="en-US" dirty="0"/>
          </a:p>
        </p:txBody>
      </p:sp>
      <p:sp>
        <p:nvSpPr>
          <p:cNvPr id="3" name="Content Placeholder 2"/>
          <p:cNvSpPr>
            <a:spLocks noGrp="1"/>
          </p:cNvSpPr>
          <p:nvPr>
            <p:ph idx="1"/>
          </p:nvPr>
        </p:nvSpPr>
        <p:spPr>
          <a:xfrm>
            <a:off x="914400" y="1636776"/>
            <a:ext cx="10396728" cy="4306824"/>
          </a:xfrm>
        </p:spPr>
        <p:txBody>
          <a:bodyPr>
            <a:normAutofit/>
          </a:bodyPr>
          <a:lstStyle/>
          <a:p>
            <a:pPr marL="45720" indent="0">
              <a:buNone/>
            </a:pPr>
            <a:r>
              <a:rPr lang="en-US" sz="2600" b="1" dirty="0" smtClean="0">
                <a:solidFill>
                  <a:srgbClr val="50838E"/>
                </a:solidFill>
              </a:rPr>
              <a:t>Cutoff for Accounts Receivable is Correct:  </a:t>
            </a:r>
            <a:r>
              <a:rPr lang="en-US" sz="2600" b="1" dirty="0" smtClean="0">
                <a:solidFill>
                  <a:schemeClr val="accent1"/>
                </a:solidFill>
              </a:rPr>
              <a:t>Cutoff misstatements exist when current period transactions are recorded in the subsequent period or vice versa.</a:t>
            </a:r>
          </a:p>
          <a:p>
            <a:pPr marL="45720" indent="0">
              <a:buNone/>
            </a:pPr>
            <a:r>
              <a:rPr lang="en-US" sz="2600" b="1" dirty="0" smtClean="0">
                <a:solidFill>
                  <a:schemeClr val="accent1"/>
                </a:solidFill>
              </a:rPr>
              <a:t>Cutoff misstatements can occur for </a:t>
            </a:r>
            <a:r>
              <a:rPr lang="en-US" sz="2600" b="1" dirty="0" smtClean="0">
                <a:solidFill>
                  <a:srgbClr val="50838E"/>
                </a:solidFill>
              </a:rPr>
              <a:t>sales, sales returns, and allowances </a:t>
            </a:r>
            <a:r>
              <a:rPr lang="en-US" sz="2600" b="1" dirty="0" smtClean="0">
                <a:solidFill>
                  <a:schemeClr val="accent1"/>
                </a:solidFill>
              </a:rPr>
              <a:t>and </a:t>
            </a:r>
            <a:r>
              <a:rPr lang="en-US" sz="2600" b="1" dirty="0" smtClean="0">
                <a:solidFill>
                  <a:srgbClr val="50838E"/>
                </a:solidFill>
              </a:rPr>
              <a:t>cash receipts.  </a:t>
            </a:r>
            <a:r>
              <a:rPr lang="en-US" sz="2600" b="1" dirty="0" smtClean="0">
                <a:solidFill>
                  <a:schemeClr val="accent1"/>
                </a:solidFill>
              </a:rPr>
              <a:t>For each, auditors require a threefold approach to determine the reasonableness of cutoff:</a:t>
            </a:r>
          </a:p>
          <a:p>
            <a:pPr marL="880110" lvl="1" indent="-514350">
              <a:buFont typeface="+mj-lt"/>
              <a:buAutoNum type="arabicPeriod"/>
            </a:pPr>
            <a:r>
              <a:rPr lang="en-US" sz="2600" b="1" dirty="0" smtClean="0">
                <a:solidFill>
                  <a:schemeClr val="accent1"/>
                </a:solidFill>
              </a:rPr>
              <a:t>Decide on the appropriate </a:t>
            </a:r>
            <a:r>
              <a:rPr lang="en-US" sz="2600" b="1" dirty="0" smtClean="0">
                <a:solidFill>
                  <a:srgbClr val="50838E"/>
                </a:solidFill>
              </a:rPr>
              <a:t>criteria for cutoff</a:t>
            </a:r>
            <a:r>
              <a:rPr lang="en-US" sz="2600" b="1" dirty="0">
                <a:solidFill>
                  <a:srgbClr val="50838E"/>
                </a:solidFill>
              </a:rPr>
              <a:t>.</a:t>
            </a:r>
          </a:p>
          <a:p>
            <a:pPr marL="880110" lvl="1" indent="-514350">
              <a:buFont typeface="+mj-lt"/>
              <a:buAutoNum type="arabicPeriod"/>
            </a:pPr>
            <a:r>
              <a:rPr lang="en-US" sz="2600" b="1" dirty="0" smtClean="0">
                <a:solidFill>
                  <a:schemeClr val="accent1"/>
                </a:solidFill>
              </a:rPr>
              <a:t>Evaluate whether the client has established </a:t>
            </a:r>
            <a:r>
              <a:rPr lang="en-US" sz="2600" b="1" dirty="0" smtClean="0">
                <a:solidFill>
                  <a:srgbClr val="50838E"/>
                </a:solidFill>
              </a:rPr>
              <a:t>adequate procedures </a:t>
            </a:r>
            <a:r>
              <a:rPr lang="en-US" sz="2600" b="1" dirty="0" smtClean="0">
                <a:solidFill>
                  <a:schemeClr val="accent1"/>
                </a:solidFill>
              </a:rPr>
              <a:t>to ensure a reasonable cutoff.</a:t>
            </a:r>
          </a:p>
          <a:p>
            <a:pPr marL="880110" lvl="1" indent="-514350">
              <a:buFont typeface="+mj-lt"/>
              <a:buAutoNum type="arabicPeriod"/>
            </a:pPr>
            <a:r>
              <a:rPr lang="en-US" sz="2600" b="1" dirty="0" smtClean="0">
                <a:solidFill>
                  <a:srgbClr val="50838E"/>
                </a:solidFill>
              </a:rPr>
              <a:t>Test</a:t>
            </a:r>
            <a:r>
              <a:rPr lang="en-US" sz="2600" b="1" dirty="0" smtClean="0">
                <a:solidFill>
                  <a:schemeClr val="accent1"/>
                </a:solidFill>
              </a:rPr>
              <a:t> whether the cutoff was correct.</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16-</a:t>
            </a:r>
            <a:fld id="{E31375A4-56A4-47D6-9801-1991572033F7}" type="slidenum">
              <a:rPr lang="en-US" smtClean="0"/>
              <a:t>23</a:t>
            </a:fld>
            <a:endParaRPr lang="en-US" dirty="0"/>
          </a:p>
        </p:txBody>
      </p:sp>
    </p:spTree>
    <p:extLst>
      <p:ext uri="{BB962C8B-B14F-4D97-AF65-F5344CB8AC3E}">
        <p14:creationId xmlns:p14="http://schemas.microsoft.com/office/powerpoint/2010/main" val="220158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Designing tests of details of </a:t>
            </a:r>
            <a:r>
              <a:rPr lang="en-US" dirty="0" smtClean="0"/>
              <a:t>balances (cont.)</a:t>
            </a:r>
            <a:endParaRPr lang="en-US" dirty="0"/>
          </a:p>
        </p:txBody>
      </p:sp>
      <p:sp>
        <p:nvSpPr>
          <p:cNvPr id="3" name="Content Placeholder 2"/>
          <p:cNvSpPr>
            <a:spLocks noGrp="1"/>
          </p:cNvSpPr>
          <p:nvPr>
            <p:ph idx="1"/>
          </p:nvPr>
        </p:nvSpPr>
        <p:spPr>
          <a:xfrm>
            <a:off x="914400" y="1636776"/>
            <a:ext cx="10396728" cy="4306824"/>
          </a:xfrm>
        </p:spPr>
        <p:txBody>
          <a:bodyPr>
            <a:normAutofit lnSpcReduction="10000"/>
          </a:bodyPr>
          <a:lstStyle/>
          <a:p>
            <a:pPr marL="45720" indent="0">
              <a:buNone/>
            </a:pPr>
            <a:r>
              <a:rPr lang="en-US" sz="2600" b="1" dirty="0" smtClean="0">
                <a:solidFill>
                  <a:srgbClr val="50838E"/>
                </a:solidFill>
              </a:rPr>
              <a:t>Accounts Receivable Is Stated at Realizable Value:</a:t>
            </a:r>
          </a:p>
          <a:p>
            <a:pPr lvl="1"/>
            <a:r>
              <a:rPr lang="en-US" sz="2600" b="1" dirty="0" smtClean="0">
                <a:solidFill>
                  <a:schemeClr val="accent1"/>
                </a:solidFill>
              </a:rPr>
              <a:t>Accounting standards require that companies state accounts receivable at the amount that will ultimately be collected, the </a:t>
            </a:r>
            <a:r>
              <a:rPr lang="en-US" sz="2600" b="1" dirty="0" smtClean="0">
                <a:solidFill>
                  <a:srgbClr val="50838E"/>
                </a:solidFill>
              </a:rPr>
              <a:t>realizable value</a:t>
            </a:r>
            <a:r>
              <a:rPr lang="en-US" sz="2600" b="1" dirty="0">
                <a:solidFill>
                  <a:srgbClr val="50838E"/>
                </a:solidFill>
              </a:rPr>
              <a:t>.</a:t>
            </a:r>
          </a:p>
          <a:p>
            <a:pPr lvl="1"/>
            <a:r>
              <a:rPr lang="en-US" sz="2600" b="1" dirty="0" smtClean="0">
                <a:solidFill>
                  <a:schemeClr val="accent1"/>
                </a:solidFill>
              </a:rPr>
              <a:t>The </a:t>
            </a:r>
            <a:r>
              <a:rPr lang="en-US" sz="2600" b="1" dirty="0" smtClean="0">
                <a:solidFill>
                  <a:srgbClr val="50838E"/>
                </a:solidFill>
              </a:rPr>
              <a:t>realizable value </a:t>
            </a:r>
            <a:r>
              <a:rPr lang="en-US" sz="2600" b="1" dirty="0" smtClean="0">
                <a:solidFill>
                  <a:schemeClr val="accent1"/>
                </a:solidFill>
              </a:rPr>
              <a:t>is equal to the gross accounts receivable less the </a:t>
            </a:r>
            <a:r>
              <a:rPr lang="en-US" sz="2600" b="1" dirty="0" smtClean="0">
                <a:solidFill>
                  <a:srgbClr val="50838E"/>
                </a:solidFill>
              </a:rPr>
              <a:t>allowance for uncollectible accounts</a:t>
            </a:r>
            <a:r>
              <a:rPr lang="en-US" sz="2600" b="1" dirty="0" smtClean="0">
                <a:solidFill>
                  <a:schemeClr val="accent1"/>
                </a:solidFill>
              </a:rPr>
              <a:t>.</a:t>
            </a:r>
          </a:p>
          <a:p>
            <a:pPr lvl="1"/>
            <a:r>
              <a:rPr lang="en-US" sz="2600" b="1" dirty="0" smtClean="0">
                <a:solidFill>
                  <a:schemeClr val="accent1"/>
                </a:solidFill>
              </a:rPr>
              <a:t>The allowance for uncollectible accounts is an estimate and it is necessary for auditors to determine if the client’s allowance is reasonable.</a:t>
            </a:r>
          </a:p>
          <a:p>
            <a:pPr marL="45720" indent="0">
              <a:buNone/>
            </a:pPr>
            <a:r>
              <a:rPr lang="en-US" sz="2600" b="1" dirty="0" smtClean="0">
                <a:solidFill>
                  <a:srgbClr val="50838E"/>
                </a:solidFill>
              </a:rPr>
              <a:t>Figure 16-4 </a:t>
            </a:r>
            <a:r>
              <a:rPr lang="en-US" sz="2600" b="1" dirty="0" smtClean="0">
                <a:solidFill>
                  <a:schemeClr val="accent1"/>
                </a:solidFill>
              </a:rPr>
              <a:t>shows an analysis of the allowance for uncollectible accounts for the </a:t>
            </a:r>
            <a:r>
              <a:rPr lang="en-US" sz="2600" b="1" dirty="0" err="1" smtClean="0">
                <a:solidFill>
                  <a:schemeClr val="accent1"/>
                </a:solidFill>
              </a:rPr>
              <a:t>Hillsburg</a:t>
            </a:r>
            <a:r>
              <a:rPr lang="en-US" sz="2600" b="1" dirty="0" smtClean="0">
                <a:solidFill>
                  <a:schemeClr val="accent1"/>
                </a:solidFill>
              </a:rPr>
              <a:t> Company.</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16-</a:t>
            </a:r>
            <a:fld id="{E31375A4-56A4-47D6-9801-1991572033F7}" type="slidenum">
              <a:rPr lang="en-US" smtClean="0"/>
              <a:t>24</a:t>
            </a:fld>
            <a:endParaRPr lang="en-US" dirty="0"/>
          </a:p>
        </p:txBody>
      </p:sp>
    </p:spTree>
    <p:extLst>
      <p:ext uri="{BB962C8B-B14F-4D97-AF65-F5344CB8AC3E}">
        <p14:creationId xmlns:p14="http://schemas.microsoft.com/office/powerpoint/2010/main" val="79199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16-</a:t>
            </a:r>
            <a:fld id="{E31375A4-56A4-47D6-9801-1991572033F7}" type="slidenum">
              <a:rPr lang="en-US" smtClean="0"/>
              <a:t>25</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075" y="141669"/>
            <a:ext cx="9903851"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42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Designing tests of details of </a:t>
            </a:r>
            <a:r>
              <a:rPr lang="en-US" dirty="0" smtClean="0"/>
              <a:t>balances (cont.)</a:t>
            </a:r>
            <a:endParaRPr lang="en-US" dirty="0"/>
          </a:p>
        </p:txBody>
      </p:sp>
      <p:sp>
        <p:nvSpPr>
          <p:cNvPr id="3" name="Content Placeholder 2"/>
          <p:cNvSpPr>
            <a:spLocks noGrp="1"/>
          </p:cNvSpPr>
          <p:nvPr>
            <p:ph idx="1"/>
          </p:nvPr>
        </p:nvSpPr>
        <p:spPr>
          <a:xfrm>
            <a:off x="914400" y="1636776"/>
            <a:ext cx="10396728" cy="4306824"/>
          </a:xfrm>
        </p:spPr>
        <p:txBody>
          <a:bodyPr>
            <a:normAutofit lnSpcReduction="10000"/>
          </a:bodyPr>
          <a:lstStyle/>
          <a:p>
            <a:pPr marL="45720" indent="0">
              <a:buNone/>
            </a:pPr>
            <a:r>
              <a:rPr lang="en-US" sz="2600" b="1" dirty="0" smtClean="0">
                <a:solidFill>
                  <a:srgbClr val="50838E"/>
                </a:solidFill>
              </a:rPr>
              <a:t>The Client Has Rights to Accounts Receivable:  </a:t>
            </a:r>
            <a:r>
              <a:rPr lang="en-US" sz="2600" b="1" dirty="0" smtClean="0">
                <a:solidFill>
                  <a:schemeClr val="accent1"/>
                </a:solidFill>
              </a:rPr>
              <a:t>Normally, this is not a problem.  </a:t>
            </a:r>
          </a:p>
          <a:p>
            <a:pPr lvl="1">
              <a:buFontTx/>
              <a:buChar char="-"/>
            </a:pPr>
            <a:r>
              <a:rPr lang="en-US" sz="2400" b="1" dirty="0" smtClean="0">
                <a:solidFill>
                  <a:schemeClr val="accent1"/>
                </a:solidFill>
              </a:rPr>
              <a:t>The auditor must determine if any of the receivables are pledged, assigned, factored, or sold.</a:t>
            </a:r>
          </a:p>
          <a:p>
            <a:pPr marL="45720" indent="0">
              <a:buNone/>
            </a:pPr>
            <a:r>
              <a:rPr lang="en-US" sz="2600" b="1" dirty="0" smtClean="0">
                <a:solidFill>
                  <a:srgbClr val="50838E"/>
                </a:solidFill>
              </a:rPr>
              <a:t>Accounts Receivable Presentation and Disclosure: </a:t>
            </a:r>
            <a:r>
              <a:rPr lang="en-US" sz="2600" b="1" dirty="0" smtClean="0">
                <a:solidFill>
                  <a:schemeClr val="accent1"/>
                </a:solidFill>
              </a:rPr>
              <a:t>Tests of the presentation and disclosure-related audit objectives are generally done as part of the completion phase of the audit.  </a:t>
            </a:r>
          </a:p>
          <a:p>
            <a:pPr lvl="1">
              <a:buFontTx/>
              <a:buChar char="-"/>
            </a:pPr>
            <a:r>
              <a:rPr lang="en-US" sz="2400" b="1" dirty="0" smtClean="0">
                <a:solidFill>
                  <a:schemeClr val="accent1"/>
                </a:solidFill>
              </a:rPr>
              <a:t>Some tests may be done with tests of balance-related audit objectives.  For example, the auditor must evaluate whether the client has separated material amounts requiring separate disclosure, such as related party receivables.</a:t>
            </a:r>
          </a:p>
          <a:p>
            <a:pPr lvl="1">
              <a:buFontTx/>
              <a:buChar char="-"/>
            </a:pPr>
            <a:endParaRPr lang="en-US" sz="2400" b="1" dirty="0" smtClean="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16-</a:t>
            </a:r>
            <a:fld id="{E31375A4-56A4-47D6-9801-1991572033F7}" type="slidenum">
              <a:rPr lang="en-US" smtClean="0"/>
              <a:t>26</a:t>
            </a:fld>
            <a:endParaRPr lang="en-US" dirty="0"/>
          </a:p>
        </p:txBody>
      </p:sp>
    </p:spTree>
    <p:extLst>
      <p:ext uri="{BB962C8B-B14F-4D97-AF65-F5344CB8AC3E}">
        <p14:creationId xmlns:p14="http://schemas.microsoft.com/office/powerpoint/2010/main" val="355859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16-</a:t>
            </a:r>
            <a:fld id="{E31375A4-56A4-47D6-9801-1991572033F7}" type="slidenum">
              <a:rPr lang="en-US" smtClean="0">
                <a:solidFill>
                  <a:srgbClr val="514A40"/>
                </a:solidFill>
              </a:rPr>
              <a:pPr/>
              <a:t>27</a:t>
            </a:fld>
            <a:endParaRPr lang="en-US" dirty="0">
              <a:solidFill>
                <a:srgbClr val="514A40"/>
              </a:solidFill>
            </a:endParaRPr>
          </a:p>
        </p:txBody>
      </p:sp>
      <p:sp>
        <p:nvSpPr>
          <p:cNvPr id="3" name="TextBox 2"/>
          <p:cNvSpPr txBox="1"/>
          <p:nvPr/>
        </p:nvSpPr>
        <p:spPr>
          <a:xfrm>
            <a:off x="2172536" y="2350916"/>
            <a:ext cx="7827264" cy="1723549"/>
          </a:xfrm>
          <a:prstGeom prst="rect">
            <a:avLst/>
          </a:prstGeom>
          <a:solidFill>
            <a:srgbClr val="ABECDB"/>
          </a:solidFill>
        </p:spPr>
        <p:txBody>
          <a:bodyPr wrap="square" rtlCol="0">
            <a:spAutoFit/>
          </a:bodyPr>
          <a:lstStyle/>
          <a:p>
            <a:pPr algn="ctr"/>
            <a:r>
              <a:rPr lang="en-US" sz="3200" b="1" dirty="0" smtClean="0">
                <a:solidFill>
                  <a:schemeClr val="accent1"/>
                </a:solidFill>
              </a:rPr>
              <a:t>OBJECTIVE 16-4</a:t>
            </a:r>
          </a:p>
          <a:p>
            <a:pPr marL="45720" indent="0" algn="ctr">
              <a:spcBef>
                <a:spcPts val="1200"/>
              </a:spcBef>
              <a:buNone/>
            </a:pPr>
            <a:r>
              <a:rPr lang="en-US" sz="3200" b="1" dirty="0">
                <a:solidFill>
                  <a:schemeClr val="accent1"/>
                </a:solidFill>
              </a:rPr>
              <a:t>Obtain and evaluate accounts </a:t>
            </a:r>
            <a:r>
              <a:rPr lang="en-US" sz="3200" b="1" dirty="0" smtClean="0">
                <a:solidFill>
                  <a:schemeClr val="accent1"/>
                </a:solidFill>
              </a:rPr>
              <a:t>receivable </a:t>
            </a:r>
            <a:r>
              <a:rPr lang="en-US" sz="3200" b="1" dirty="0">
                <a:solidFill>
                  <a:schemeClr val="accent1"/>
                </a:solidFill>
              </a:rPr>
              <a:t>confirmations</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210762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a:bodyPr>
          <a:lstStyle/>
          <a:p>
            <a:pPr algn="ctr"/>
            <a:r>
              <a:rPr lang="en-US" dirty="0" smtClean="0"/>
              <a:t>Confirmation of accounts receivable</a:t>
            </a:r>
            <a:endParaRPr lang="en-US" dirty="0"/>
          </a:p>
        </p:txBody>
      </p:sp>
      <p:sp>
        <p:nvSpPr>
          <p:cNvPr id="3" name="Content Placeholder 2"/>
          <p:cNvSpPr>
            <a:spLocks noGrp="1"/>
          </p:cNvSpPr>
          <p:nvPr>
            <p:ph idx="1"/>
          </p:nvPr>
        </p:nvSpPr>
        <p:spPr>
          <a:xfrm>
            <a:off x="1403684" y="1444752"/>
            <a:ext cx="9492916" cy="4498848"/>
          </a:xfrm>
        </p:spPr>
        <p:txBody>
          <a:bodyPr numCol="1">
            <a:normAutofit fontScale="92500" lnSpcReduction="20000"/>
          </a:bodyPr>
          <a:lstStyle/>
          <a:p>
            <a:pPr marL="45720" indent="0">
              <a:buNone/>
            </a:pPr>
            <a:r>
              <a:rPr lang="en-US" sz="2800" b="1" dirty="0" smtClean="0">
                <a:solidFill>
                  <a:srgbClr val="50838E"/>
                </a:solidFill>
              </a:rPr>
              <a:t>Auditing Standards Requirements:  </a:t>
            </a:r>
          </a:p>
          <a:p>
            <a:pPr marL="45720" indent="0">
              <a:buNone/>
            </a:pPr>
            <a:r>
              <a:rPr lang="en-US" sz="2800" b="1" dirty="0" smtClean="0">
                <a:solidFill>
                  <a:schemeClr val="accent1"/>
                </a:solidFill>
              </a:rPr>
              <a:t>Auditors should use external confirmations for accounts receivable unless:</a:t>
            </a:r>
          </a:p>
          <a:p>
            <a:pPr marL="880110" lvl="1" indent="-514350">
              <a:buFont typeface="+mj-lt"/>
              <a:buAutoNum type="arabicPeriod"/>
            </a:pPr>
            <a:r>
              <a:rPr lang="en-US" sz="2600" b="1" dirty="0" smtClean="0">
                <a:solidFill>
                  <a:schemeClr val="accent1"/>
                </a:solidFill>
              </a:rPr>
              <a:t>The overall accounts receivable balance is immaterial.</a:t>
            </a:r>
          </a:p>
          <a:p>
            <a:pPr marL="880110" lvl="1" indent="-514350">
              <a:buFont typeface="+mj-lt"/>
              <a:buAutoNum type="arabicPeriod"/>
            </a:pPr>
            <a:r>
              <a:rPr lang="en-US" sz="2600" b="1" dirty="0" smtClean="0">
                <a:solidFill>
                  <a:schemeClr val="accent1"/>
                </a:solidFill>
              </a:rPr>
              <a:t>The auditor considers confirmations ineffective evidence because response rates will likely be inadequate or unreliable.</a:t>
            </a:r>
          </a:p>
          <a:p>
            <a:pPr marL="880110" lvl="1" indent="-514350">
              <a:buFont typeface="+mj-lt"/>
              <a:buAutoNum type="arabicPeriod"/>
            </a:pPr>
            <a:r>
              <a:rPr lang="en-US" sz="2600" b="1" dirty="0" smtClean="0">
                <a:solidFill>
                  <a:schemeClr val="accent1"/>
                </a:solidFill>
              </a:rPr>
              <a:t>The auditor’s assessed level of the risk of material misstatement is low and other evidence can be accumulated to provide sufficient evidence.</a:t>
            </a:r>
          </a:p>
          <a:p>
            <a:pPr marL="45720" indent="0">
              <a:buNone/>
            </a:pPr>
            <a:r>
              <a:rPr lang="en-US" sz="2800" b="1" dirty="0" smtClean="0">
                <a:solidFill>
                  <a:srgbClr val="50838E"/>
                </a:solidFill>
              </a:rPr>
              <a:t>If the auditor decides not to confirm accounts receivable that are material, the justification must be documented in the audit files.</a:t>
            </a:r>
          </a:p>
          <a:p>
            <a:pPr marL="45720" indent="0">
              <a:buNone/>
            </a:pPr>
            <a:endParaRPr lang="en-US" sz="2800" dirty="0">
              <a:solidFill>
                <a:srgbClr val="50838E"/>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16-</a:t>
            </a:r>
            <a:fld id="{E31375A4-56A4-47D6-9801-1991572033F7}" type="slidenum">
              <a:rPr lang="en-US" smtClean="0">
                <a:solidFill>
                  <a:srgbClr val="514A40"/>
                </a:solidFill>
              </a:rPr>
              <a:pPr/>
              <a:t>28</a:t>
            </a:fld>
            <a:endParaRPr lang="en-US" dirty="0">
              <a:solidFill>
                <a:srgbClr val="514A40"/>
              </a:solidFill>
            </a:endParaRPr>
          </a:p>
        </p:txBody>
      </p:sp>
    </p:spTree>
    <p:extLst>
      <p:ext uri="{BB962C8B-B14F-4D97-AF65-F5344CB8AC3E}">
        <p14:creationId xmlns:p14="http://schemas.microsoft.com/office/powerpoint/2010/main" val="26275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Confirmation of accounts </a:t>
            </a:r>
            <a:r>
              <a:rPr lang="en-US" dirty="0" smtClean="0"/>
              <a:t>receivable (cont.)</a:t>
            </a:r>
            <a:endParaRPr lang="en-US" dirty="0"/>
          </a:p>
        </p:txBody>
      </p:sp>
      <p:sp>
        <p:nvSpPr>
          <p:cNvPr id="3" name="Content Placeholder 2"/>
          <p:cNvSpPr>
            <a:spLocks noGrp="1"/>
          </p:cNvSpPr>
          <p:nvPr>
            <p:ph idx="1"/>
          </p:nvPr>
        </p:nvSpPr>
        <p:spPr>
          <a:xfrm>
            <a:off x="914400" y="1636776"/>
            <a:ext cx="10396728" cy="4306824"/>
          </a:xfrm>
        </p:spPr>
        <p:txBody>
          <a:bodyPr>
            <a:normAutofit/>
          </a:bodyPr>
          <a:lstStyle/>
          <a:p>
            <a:pPr marL="45720" indent="0">
              <a:buNone/>
            </a:pPr>
            <a:r>
              <a:rPr lang="en-US" sz="2600" b="1" dirty="0" smtClean="0">
                <a:solidFill>
                  <a:srgbClr val="50838E"/>
                </a:solidFill>
              </a:rPr>
              <a:t>Types of Confirmations:</a:t>
            </a:r>
          </a:p>
          <a:p>
            <a:pPr marL="45720" indent="0">
              <a:buNone/>
            </a:pPr>
            <a:r>
              <a:rPr lang="en-US" sz="2600" b="1" dirty="0" smtClean="0">
                <a:solidFill>
                  <a:srgbClr val="50838E"/>
                </a:solidFill>
              </a:rPr>
              <a:t>Positive Confirmation</a:t>
            </a:r>
            <a:r>
              <a:rPr lang="en-US" sz="2600" b="1" dirty="0">
                <a:solidFill>
                  <a:srgbClr val="50838E"/>
                </a:solidFill>
              </a:rPr>
              <a:t>:</a:t>
            </a:r>
            <a:r>
              <a:rPr lang="en-US" sz="2600" b="1" dirty="0" smtClean="0">
                <a:solidFill>
                  <a:schemeClr val="accent1"/>
                </a:solidFill>
              </a:rPr>
              <a:t> A communication addressed to the debtor requesting the recipient to confirm directly whether the balance as stated is correct or incorrect. </a:t>
            </a:r>
            <a:r>
              <a:rPr lang="en-US" sz="2600" b="1" dirty="0" smtClean="0">
                <a:solidFill>
                  <a:srgbClr val="50838E"/>
                </a:solidFill>
              </a:rPr>
              <a:t>Figure 16-5 </a:t>
            </a:r>
            <a:r>
              <a:rPr lang="en-US" sz="2600" b="1" dirty="0" smtClean="0">
                <a:solidFill>
                  <a:schemeClr val="accent1"/>
                </a:solidFill>
              </a:rPr>
              <a:t>is an example of a positive confirmation request.</a:t>
            </a:r>
          </a:p>
          <a:p>
            <a:pPr marL="45720" indent="0">
              <a:buNone/>
            </a:pPr>
            <a:r>
              <a:rPr lang="en-US" sz="2600" b="1" dirty="0" smtClean="0">
                <a:solidFill>
                  <a:srgbClr val="50838E"/>
                </a:solidFill>
              </a:rPr>
              <a:t>Negative Confirmation</a:t>
            </a:r>
            <a:r>
              <a:rPr lang="en-US" sz="2600" b="1" dirty="0">
                <a:solidFill>
                  <a:srgbClr val="50838E"/>
                </a:solidFill>
              </a:rPr>
              <a:t>:</a:t>
            </a:r>
            <a:r>
              <a:rPr lang="en-US" sz="2600" b="1" dirty="0" smtClean="0">
                <a:solidFill>
                  <a:schemeClr val="accent1"/>
                </a:solidFill>
              </a:rPr>
              <a:t>  A communication addressed to the debtor, but requests a response only when the debtor disagrees with the stated amount. </a:t>
            </a:r>
            <a:r>
              <a:rPr lang="en-US" sz="2600" b="1" dirty="0" smtClean="0">
                <a:solidFill>
                  <a:srgbClr val="50838E"/>
                </a:solidFill>
              </a:rPr>
              <a:t>Figure 16-6 </a:t>
            </a:r>
            <a:r>
              <a:rPr lang="en-US" sz="2600" b="1" dirty="0" smtClean="0">
                <a:solidFill>
                  <a:schemeClr val="accent1"/>
                </a:solidFill>
              </a:rPr>
              <a:t>is an example of a negative confirmation.</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16-</a:t>
            </a:r>
            <a:fld id="{E31375A4-56A4-47D6-9801-1991572033F7}" type="slidenum">
              <a:rPr lang="en-US" smtClean="0"/>
              <a:t>29</a:t>
            </a:fld>
            <a:endParaRPr lang="en-US" dirty="0"/>
          </a:p>
        </p:txBody>
      </p:sp>
    </p:spTree>
    <p:extLst>
      <p:ext uri="{BB962C8B-B14F-4D97-AF65-F5344CB8AC3E}">
        <p14:creationId xmlns:p14="http://schemas.microsoft.com/office/powerpoint/2010/main" val="278099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16-</a:t>
            </a:r>
            <a:fld id="{E31375A4-56A4-47D6-9801-1991572033F7}" type="slidenum">
              <a:rPr lang="en-US" smtClean="0">
                <a:solidFill>
                  <a:srgbClr val="514A40"/>
                </a:solidFill>
              </a:rPr>
              <a:pPr/>
              <a:t>3</a:t>
            </a:fld>
            <a:endParaRPr lang="en-US" dirty="0">
              <a:solidFill>
                <a:srgbClr val="514A40"/>
              </a:solidFill>
            </a:endParaRPr>
          </a:p>
        </p:txBody>
      </p:sp>
      <p:sp>
        <p:nvSpPr>
          <p:cNvPr id="3" name="TextBox 2"/>
          <p:cNvSpPr txBox="1"/>
          <p:nvPr/>
        </p:nvSpPr>
        <p:spPr>
          <a:xfrm>
            <a:off x="2529840" y="2397949"/>
            <a:ext cx="7132320"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16-1</a:t>
            </a:r>
          </a:p>
          <a:p>
            <a:pPr marL="45720" indent="0" algn="ctr">
              <a:buNone/>
            </a:pPr>
            <a:r>
              <a:rPr lang="en-US" sz="3200" b="1" dirty="0">
                <a:solidFill>
                  <a:schemeClr val="accent1"/>
                </a:solidFill>
              </a:rPr>
              <a:t>Describe the methodology for designing tests of details of </a:t>
            </a:r>
            <a:r>
              <a:rPr lang="en-US" sz="3200" b="1" dirty="0" smtClean="0">
                <a:solidFill>
                  <a:schemeClr val="accent1"/>
                </a:solidFill>
              </a:rPr>
              <a:t>           </a:t>
            </a:r>
            <a:r>
              <a:rPr lang="en-US" sz="3200" b="1" dirty="0">
                <a:solidFill>
                  <a:schemeClr val="accent1"/>
                </a:solidFill>
              </a:rPr>
              <a:t>balances using the audit risk model</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16-</a:t>
            </a:r>
            <a:fld id="{E31375A4-56A4-47D6-9801-1991572033F7}" type="slidenum">
              <a:rPr lang="en-US" smtClean="0"/>
              <a:t>30</a:t>
            </a:fld>
            <a:endParaRPr lang="en-US" dirty="0"/>
          </a:p>
        </p:txBody>
      </p:sp>
      <p:pic>
        <p:nvPicPr>
          <p:cNvPr id="4" name="Picture 3"/>
          <p:cNvPicPr>
            <a:picLocks noChangeAspect="1"/>
          </p:cNvPicPr>
          <p:nvPr/>
        </p:nvPicPr>
        <p:blipFill>
          <a:blip r:embed="rId2"/>
          <a:stretch>
            <a:fillRect/>
          </a:stretch>
        </p:blipFill>
        <p:spPr>
          <a:xfrm>
            <a:off x="2832826" y="82296"/>
            <a:ext cx="5802801" cy="6142450"/>
          </a:xfrm>
          <a:prstGeom prst="rect">
            <a:avLst/>
          </a:prstGeom>
        </p:spPr>
      </p:pic>
    </p:spTree>
    <p:extLst>
      <p:ext uri="{BB962C8B-B14F-4D97-AF65-F5344CB8AC3E}">
        <p14:creationId xmlns:p14="http://schemas.microsoft.com/office/powerpoint/2010/main" val="94022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16-</a:t>
            </a:r>
            <a:fld id="{E31375A4-56A4-47D6-9801-1991572033F7}" type="slidenum">
              <a:rPr lang="en-US" smtClean="0"/>
              <a:t>31</a:t>
            </a:fld>
            <a:endParaRPr lang="en-US" dirty="0"/>
          </a:p>
        </p:txBody>
      </p:sp>
      <p:pic>
        <p:nvPicPr>
          <p:cNvPr id="4" name="Picture 3"/>
          <p:cNvPicPr>
            <a:picLocks noChangeAspect="1"/>
          </p:cNvPicPr>
          <p:nvPr/>
        </p:nvPicPr>
        <p:blipFill>
          <a:blip r:embed="rId2"/>
          <a:stretch>
            <a:fillRect/>
          </a:stretch>
        </p:blipFill>
        <p:spPr>
          <a:xfrm>
            <a:off x="579712" y="1479433"/>
            <a:ext cx="11032576" cy="3899134"/>
          </a:xfrm>
          <a:prstGeom prst="rect">
            <a:avLst/>
          </a:prstGeom>
        </p:spPr>
      </p:pic>
    </p:spTree>
    <p:extLst>
      <p:ext uri="{BB962C8B-B14F-4D97-AF65-F5344CB8AC3E}">
        <p14:creationId xmlns:p14="http://schemas.microsoft.com/office/powerpoint/2010/main" val="253930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Confirmation of accounts </a:t>
            </a:r>
            <a:r>
              <a:rPr lang="en-US" dirty="0" smtClean="0"/>
              <a:t>receivable (cont.)</a:t>
            </a:r>
            <a:endParaRPr lang="en-US" dirty="0"/>
          </a:p>
        </p:txBody>
      </p:sp>
      <p:sp>
        <p:nvSpPr>
          <p:cNvPr id="3" name="Content Placeholder 2"/>
          <p:cNvSpPr>
            <a:spLocks noGrp="1"/>
          </p:cNvSpPr>
          <p:nvPr>
            <p:ph idx="1"/>
          </p:nvPr>
        </p:nvSpPr>
        <p:spPr>
          <a:xfrm>
            <a:off x="804672" y="1618488"/>
            <a:ext cx="10634472" cy="4325112"/>
          </a:xfrm>
        </p:spPr>
        <p:txBody>
          <a:bodyPr>
            <a:normAutofit fontScale="92500" lnSpcReduction="10000"/>
          </a:bodyPr>
          <a:lstStyle/>
          <a:p>
            <a:pPr marL="45720" indent="0">
              <a:buNone/>
            </a:pPr>
            <a:r>
              <a:rPr lang="en-US" sz="2600" b="1" dirty="0" smtClean="0">
                <a:solidFill>
                  <a:srgbClr val="50838E"/>
                </a:solidFill>
              </a:rPr>
              <a:t>Types of Confirmations (</a:t>
            </a:r>
            <a:r>
              <a:rPr lang="en-US" sz="2600" b="1" dirty="0" err="1" smtClean="0">
                <a:solidFill>
                  <a:srgbClr val="50838E"/>
                </a:solidFill>
              </a:rPr>
              <a:t>Cont</a:t>
            </a:r>
            <a:r>
              <a:rPr lang="en-US" sz="2600" b="1" dirty="0" smtClean="0">
                <a:solidFill>
                  <a:srgbClr val="50838E"/>
                </a:solidFill>
              </a:rPr>
              <a:t>):</a:t>
            </a:r>
          </a:p>
          <a:p>
            <a:pPr marL="45720" indent="0">
              <a:buNone/>
            </a:pPr>
            <a:r>
              <a:rPr lang="en-US" sz="2600" b="1" dirty="0">
                <a:solidFill>
                  <a:schemeClr val="accent1"/>
                </a:solidFill>
              </a:rPr>
              <a:t>Positive confirmations are more reliable, but </a:t>
            </a:r>
            <a:r>
              <a:rPr lang="en-US" sz="2600" b="1" dirty="0" smtClean="0">
                <a:solidFill>
                  <a:schemeClr val="accent1"/>
                </a:solidFill>
              </a:rPr>
              <a:t>negative confirmations </a:t>
            </a:r>
            <a:r>
              <a:rPr lang="en-US" sz="2600" b="1" dirty="0">
                <a:solidFill>
                  <a:schemeClr val="accent1"/>
                </a:solidFill>
              </a:rPr>
              <a:t>are less costly.  </a:t>
            </a:r>
            <a:endParaRPr lang="en-US" sz="2600" b="1" dirty="0" smtClean="0">
              <a:solidFill>
                <a:schemeClr val="accent1"/>
              </a:solidFill>
            </a:endParaRPr>
          </a:p>
          <a:p>
            <a:pPr marL="45720" indent="0">
              <a:buNone/>
            </a:pPr>
            <a:r>
              <a:rPr lang="en-US" sz="2600" b="1" dirty="0" smtClean="0">
                <a:solidFill>
                  <a:schemeClr val="accent1"/>
                </a:solidFill>
              </a:rPr>
              <a:t>Negative confirmations are acceptable as the sole substantive audit procedure only when all of the following circumstances are present:</a:t>
            </a:r>
          </a:p>
          <a:p>
            <a:pPr marL="880110" lvl="1" indent="-514350">
              <a:buFont typeface="+mj-lt"/>
              <a:buAutoNum type="arabicPeriod"/>
            </a:pPr>
            <a:r>
              <a:rPr lang="en-US" sz="2400" b="1" dirty="0" smtClean="0">
                <a:solidFill>
                  <a:schemeClr val="accent1"/>
                </a:solidFill>
              </a:rPr>
              <a:t>The auditor has assessed the risk of material misstatement as low.</a:t>
            </a:r>
          </a:p>
          <a:p>
            <a:pPr marL="880110" lvl="1" indent="-514350">
              <a:buFont typeface="+mj-lt"/>
              <a:buAutoNum type="arabicPeriod"/>
            </a:pPr>
            <a:r>
              <a:rPr lang="en-US" sz="2400" b="1" dirty="0" smtClean="0">
                <a:solidFill>
                  <a:schemeClr val="accent1"/>
                </a:solidFill>
              </a:rPr>
              <a:t>The population of items is made up of a large number of small, homogenous account balances.</a:t>
            </a:r>
          </a:p>
          <a:p>
            <a:pPr marL="880110" lvl="1" indent="-514350">
              <a:buFont typeface="+mj-lt"/>
              <a:buAutoNum type="arabicPeriod"/>
            </a:pPr>
            <a:r>
              <a:rPr lang="en-US" sz="2400" b="1" dirty="0" smtClean="0">
                <a:solidFill>
                  <a:schemeClr val="accent1"/>
                </a:solidFill>
              </a:rPr>
              <a:t>The auditor expects a low exception rate.</a:t>
            </a:r>
          </a:p>
          <a:p>
            <a:pPr marL="880110" lvl="1" indent="-514350">
              <a:buFont typeface="+mj-lt"/>
              <a:buAutoNum type="arabicPeriod"/>
            </a:pPr>
            <a:r>
              <a:rPr lang="en-US" sz="2400" b="1" dirty="0" smtClean="0">
                <a:solidFill>
                  <a:schemeClr val="accent1"/>
                </a:solidFill>
              </a:rPr>
              <a:t>The auditor reasonably believes that recipients of negative confirmation requests will give the requests adequate consideration.</a:t>
            </a:r>
          </a:p>
          <a:p>
            <a:pPr marL="45720" indent="0">
              <a:buNone/>
            </a:pPr>
            <a:endParaRPr lang="en-US" sz="2600" dirty="0">
              <a:solidFill>
                <a:schemeClr val="accent1"/>
              </a:solidFill>
            </a:endParaRPr>
          </a:p>
          <a:p>
            <a:pPr marL="45720" indent="0">
              <a:buNone/>
            </a:pPr>
            <a:endParaRPr lang="en-US" sz="2800" dirty="0" smtClean="0">
              <a:solidFill>
                <a:srgbClr val="50838E"/>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16-</a:t>
            </a:r>
            <a:fld id="{E31375A4-56A4-47D6-9801-1991572033F7}" type="slidenum">
              <a:rPr lang="en-US" smtClean="0"/>
              <a:t>32</a:t>
            </a:fld>
            <a:endParaRPr lang="en-US" dirty="0"/>
          </a:p>
        </p:txBody>
      </p:sp>
    </p:spTree>
    <p:extLst>
      <p:ext uri="{BB962C8B-B14F-4D97-AF65-F5344CB8AC3E}">
        <p14:creationId xmlns:p14="http://schemas.microsoft.com/office/powerpoint/2010/main" val="212591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Confirmation of accounts </a:t>
            </a:r>
            <a:r>
              <a:rPr lang="en-US" dirty="0" smtClean="0"/>
              <a:t>receivable (cont.)</a:t>
            </a:r>
            <a:endParaRPr lang="en-US" dirty="0"/>
          </a:p>
        </p:txBody>
      </p:sp>
      <p:sp>
        <p:nvSpPr>
          <p:cNvPr id="3" name="Content Placeholder 2"/>
          <p:cNvSpPr>
            <a:spLocks noGrp="1"/>
          </p:cNvSpPr>
          <p:nvPr>
            <p:ph idx="1"/>
          </p:nvPr>
        </p:nvSpPr>
        <p:spPr>
          <a:xfrm>
            <a:off x="804672" y="1618488"/>
            <a:ext cx="10634472" cy="4325112"/>
          </a:xfrm>
        </p:spPr>
        <p:txBody>
          <a:bodyPr>
            <a:normAutofit/>
          </a:bodyPr>
          <a:lstStyle/>
          <a:p>
            <a:pPr marL="45720" indent="0">
              <a:buNone/>
            </a:pPr>
            <a:endParaRPr lang="en-US" sz="2800" dirty="0" smtClean="0">
              <a:solidFill>
                <a:srgbClr val="50838E"/>
              </a:solidFill>
            </a:endParaRPr>
          </a:p>
          <a:p>
            <a:pPr marL="45720" indent="0">
              <a:buNone/>
            </a:pPr>
            <a:r>
              <a:rPr lang="en-US" sz="2800" b="1" dirty="0" smtClean="0">
                <a:solidFill>
                  <a:srgbClr val="50838E"/>
                </a:solidFill>
              </a:rPr>
              <a:t>Timing: </a:t>
            </a:r>
            <a:r>
              <a:rPr lang="en-US" sz="2600" b="1" dirty="0" smtClean="0">
                <a:solidFill>
                  <a:schemeClr val="accent1"/>
                </a:solidFill>
              </a:rPr>
              <a:t>The most reliable evidence from confirmations is obtained when they are sent as close to the balance sheet date as possible. </a:t>
            </a:r>
          </a:p>
          <a:p>
            <a:pPr lvl="1">
              <a:buFontTx/>
              <a:buChar char="-"/>
            </a:pPr>
            <a:r>
              <a:rPr lang="en-US" sz="2400" b="1" dirty="0" smtClean="0">
                <a:solidFill>
                  <a:schemeClr val="accent1"/>
                </a:solidFill>
              </a:rPr>
              <a:t>To complete an audit in a timely manner, confirmation at an interim date is permissible if internal controls are adequate.</a:t>
            </a:r>
          </a:p>
          <a:p>
            <a:pPr marL="45720" indent="0">
              <a:buNone/>
            </a:pPr>
            <a:r>
              <a:rPr lang="en-US" sz="2600" b="1" dirty="0" smtClean="0">
                <a:solidFill>
                  <a:schemeClr val="accent1"/>
                </a:solidFill>
              </a:rPr>
              <a:t>If the auditor decides to confirm accounts receivable before year-end, the auditor typically prepares a roll-forward schedule to reconcile accounts receivable at the confirmation date to accounts receivable at the balance sheet date.</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16-</a:t>
            </a:r>
            <a:fld id="{E31375A4-56A4-47D6-9801-1991572033F7}" type="slidenum">
              <a:rPr lang="en-US" smtClean="0"/>
              <a:t>33</a:t>
            </a:fld>
            <a:endParaRPr lang="en-US" dirty="0"/>
          </a:p>
        </p:txBody>
      </p:sp>
    </p:spTree>
    <p:extLst>
      <p:ext uri="{BB962C8B-B14F-4D97-AF65-F5344CB8AC3E}">
        <p14:creationId xmlns:p14="http://schemas.microsoft.com/office/powerpoint/2010/main" val="135353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Confirmation of accounts </a:t>
            </a:r>
            <a:r>
              <a:rPr lang="en-US" dirty="0" smtClean="0"/>
              <a:t>receivable (cont.)</a:t>
            </a:r>
            <a:endParaRPr lang="en-US" dirty="0"/>
          </a:p>
        </p:txBody>
      </p:sp>
      <p:sp>
        <p:nvSpPr>
          <p:cNvPr id="3" name="Content Placeholder 2"/>
          <p:cNvSpPr>
            <a:spLocks noGrp="1"/>
          </p:cNvSpPr>
          <p:nvPr>
            <p:ph idx="1"/>
          </p:nvPr>
        </p:nvSpPr>
        <p:spPr>
          <a:xfrm>
            <a:off x="804672" y="1618488"/>
            <a:ext cx="10634472" cy="4325112"/>
          </a:xfrm>
        </p:spPr>
        <p:txBody>
          <a:bodyPr>
            <a:normAutofit/>
          </a:bodyPr>
          <a:lstStyle/>
          <a:p>
            <a:pPr marL="45720" indent="0">
              <a:buNone/>
            </a:pPr>
            <a:r>
              <a:rPr lang="en-US" sz="2600" b="1" dirty="0" smtClean="0">
                <a:solidFill>
                  <a:srgbClr val="50838E"/>
                </a:solidFill>
              </a:rPr>
              <a:t>Sampling Decisions: </a:t>
            </a:r>
          </a:p>
          <a:p>
            <a:pPr lvl="1"/>
            <a:r>
              <a:rPr lang="en-US" sz="2600" b="1" dirty="0" smtClean="0">
                <a:solidFill>
                  <a:schemeClr val="accent1"/>
                </a:solidFill>
              </a:rPr>
              <a:t>Sample size is based on the following factors:</a:t>
            </a:r>
          </a:p>
          <a:p>
            <a:pPr lvl="2"/>
            <a:r>
              <a:rPr lang="en-US" sz="2400" b="1" dirty="0" smtClean="0">
                <a:solidFill>
                  <a:schemeClr val="accent1"/>
                </a:solidFill>
              </a:rPr>
              <a:t>Performance materiality</a:t>
            </a:r>
          </a:p>
          <a:p>
            <a:pPr lvl="2"/>
            <a:r>
              <a:rPr lang="en-US" sz="2400" b="1" dirty="0" smtClean="0">
                <a:solidFill>
                  <a:schemeClr val="accent1"/>
                </a:solidFill>
              </a:rPr>
              <a:t>Inherent risk</a:t>
            </a:r>
          </a:p>
          <a:p>
            <a:pPr lvl="2"/>
            <a:r>
              <a:rPr lang="en-US" sz="2400" b="1" dirty="0" smtClean="0">
                <a:solidFill>
                  <a:schemeClr val="accent1"/>
                </a:solidFill>
              </a:rPr>
              <a:t>Control risk</a:t>
            </a:r>
          </a:p>
          <a:p>
            <a:pPr lvl="2"/>
            <a:r>
              <a:rPr lang="en-US" sz="2400" b="1" dirty="0" smtClean="0">
                <a:solidFill>
                  <a:schemeClr val="accent1"/>
                </a:solidFill>
              </a:rPr>
              <a:t>Achieved detection risk from other substantive tests</a:t>
            </a:r>
          </a:p>
          <a:p>
            <a:pPr lvl="2"/>
            <a:r>
              <a:rPr lang="en-US" sz="2400" b="1" dirty="0" smtClean="0">
                <a:solidFill>
                  <a:schemeClr val="accent1"/>
                </a:solidFill>
              </a:rPr>
              <a:t>Type of confirmation</a:t>
            </a:r>
          </a:p>
          <a:p>
            <a:pPr marL="45720" indent="0">
              <a:buNone/>
            </a:pPr>
            <a:r>
              <a:rPr lang="en-US" sz="2600" b="1" dirty="0" smtClean="0">
                <a:solidFill>
                  <a:srgbClr val="50838E"/>
                </a:solidFill>
              </a:rPr>
              <a:t>Selection of the Items for Testing:  </a:t>
            </a:r>
            <a:r>
              <a:rPr lang="en-US" sz="2600" b="1" dirty="0" smtClean="0">
                <a:solidFill>
                  <a:schemeClr val="accent1"/>
                </a:solidFill>
              </a:rPr>
              <a:t>Some type of </a:t>
            </a:r>
            <a:r>
              <a:rPr lang="en-US" sz="2600" b="1" dirty="0" smtClean="0">
                <a:solidFill>
                  <a:srgbClr val="50838E"/>
                </a:solidFill>
              </a:rPr>
              <a:t>stratification</a:t>
            </a:r>
            <a:r>
              <a:rPr lang="en-US" sz="2600" b="1" dirty="0" smtClean="0">
                <a:solidFill>
                  <a:schemeClr val="accent1"/>
                </a:solidFill>
              </a:rPr>
              <a:t> is desirable with most confirmations.</a:t>
            </a:r>
          </a:p>
          <a:p>
            <a:pPr lvl="2"/>
            <a:endParaRPr lang="en-US" sz="2400" dirty="0" smtClean="0">
              <a:solidFill>
                <a:srgbClr val="50838E"/>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16-</a:t>
            </a:r>
            <a:fld id="{E31375A4-56A4-47D6-9801-1991572033F7}" type="slidenum">
              <a:rPr lang="en-US" smtClean="0"/>
              <a:t>34</a:t>
            </a:fld>
            <a:endParaRPr lang="en-US" dirty="0"/>
          </a:p>
        </p:txBody>
      </p:sp>
    </p:spTree>
    <p:extLst>
      <p:ext uri="{BB962C8B-B14F-4D97-AF65-F5344CB8AC3E}">
        <p14:creationId xmlns:p14="http://schemas.microsoft.com/office/powerpoint/2010/main" val="71988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Confirmation of accounts </a:t>
            </a:r>
            <a:r>
              <a:rPr lang="en-US" dirty="0" smtClean="0"/>
              <a:t>receivable (cont.)</a:t>
            </a:r>
            <a:endParaRPr lang="en-US" dirty="0"/>
          </a:p>
        </p:txBody>
      </p:sp>
      <p:sp>
        <p:nvSpPr>
          <p:cNvPr id="3" name="Content Placeholder 2"/>
          <p:cNvSpPr>
            <a:spLocks noGrp="1"/>
          </p:cNvSpPr>
          <p:nvPr>
            <p:ph idx="1"/>
          </p:nvPr>
        </p:nvSpPr>
        <p:spPr>
          <a:xfrm>
            <a:off x="804672" y="1618488"/>
            <a:ext cx="10634472" cy="4325112"/>
          </a:xfrm>
        </p:spPr>
        <p:txBody>
          <a:bodyPr>
            <a:normAutofit/>
          </a:bodyPr>
          <a:lstStyle/>
          <a:p>
            <a:pPr marL="45720" indent="0">
              <a:buNone/>
            </a:pPr>
            <a:r>
              <a:rPr lang="en-US" sz="2600" b="1" dirty="0" smtClean="0">
                <a:solidFill>
                  <a:srgbClr val="50838E"/>
                </a:solidFill>
              </a:rPr>
              <a:t>Verification of Addresses and Maintaining Control:</a:t>
            </a:r>
          </a:p>
          <a:p>
            <a:pPr lvl="1"/>
            <a:r>
              <a:rPr lang="en-US" sz="2600" b="1" dirty="0" smtClean="0">
                <a:solidFill>
                  <a:schemeClr val="accent1"/>
                </a:solidFill>
              </a:rPr>
              <a:t>The auditor should perform procedures to verify the addresses or email addresses used for confirmation.</a:t>
            </a:r>
          </a:p>
          <a:p>
            <a:pPr lvl="1"/>
            <a:r>
              <a:rPr lang="en-US" sz="2600" b="1" dirty="0" smtClean="0">
                <a:solidFill>
                  <a:schemeClr val="accent1"/>
                </a:solidFill>
              </a:rPr>
              <a:t>For confirmations sent by mail, the auditor must maintain control of the confirmations until they are returned from the customer.  </a:t>
            </a:r>
          </a:p>
          <a:p>
            <a:pPr lvl="1"/>
            <a:r>
              <a:rPr lang="en-US" sz="2600" b="1" dirty="0" smtClean="0">
                <a:solidFill>
                  <a:schemeClr val="accent1"/>
                </a:solidFill>
              </a:rPr>
              <a:t>The client may assist in preparing the confirmations, but the auditor must be responsible for mailing and the return address should be the auditor’s to ensure that undeliverable confirmations are returned to the auditor, not the client.</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16-</a:t>
            </a:r>
            <a:fld id="{E31375A4-56A4-47D6-9801-1991572033F7}" type="slidenum">
              <a:rPr lang="en-US" smtClean="0"/>
              <a:t>35</a:t>
            </a:fld>
            <a:endParaRPr lang="en-US" dirty="0"/>
          </a:p>
        </p:txBody>
      </p:sp>
    </p:spTree>
    <p:extLst>
      <p:ext uri="{BB962C8B-B14F-4D97-AF65-F5344CB8AC3E}">
        <p14:creationId xmlns:p14="http://schemas.microsoft.com/office/powerpoint/2010/main" val="67778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Confirmation of accounts </a:t>
            </a:r>
            <a:r>
              <a:rPr lang="en-US" dirty="0" smtClean="0"/>
              <a:t>receivable (cont.)</a:t>
            </a:r>
            <a:endParaRPr lang="en-US" dirty="0"/>
          </a:p>
        </p:txBody>
      </p:sp>
      <p:sp>
        <p:nvSpPr>
          <p:cNvPr id="3" name="Content Placeholder 2"/>
          <p:cNvSpPr>
            <a:spLocks noGrp="1"/>
          </p:cNvSpPr>
          <p:nvPr>
            <p:ph idx="1"/>
          </p:nvPr>
        </p:nvSpPr>
        <p:spPr>
          <a:xfrm>
            <a:off x="804672" y="1618488"/>
            <a:ext cx="10634472" cy="4325112"/>
          </a:xfrm>
        </p:spPr>
        <p:txBody>
          <a:bodyPr>
            <a:normAutofit fontScale="92500" lnSpcReduction="20000"/>
          </a:bodyPr>
          <a:lstStyle/>
          <a:p>
            <a:pPr marL="45720" indent="0">
              <a:buNone/>
            </a:pPr>
            <a:r>
              <a:rPr lang="en-US" sz="2800" b="1" dirty="0" smtClean="0">
                <a:solidFill>
                  <a:srgbClr val="50838E"/>
                </a:solidFill>
              </a:rPr>
              <a:t>Follow-Up on Nonresponses:  </a:t>
            </a:r>
            <a:r>
              <a:rPr lang="en-US" sz="2600" b="1" dirty="0" smtClean="0">
                <a:solidFill>
                  <a:schemeClr val="accent1"/>
                </a:solidFill>
              </a:rPr>
              <a:t>Nonresponses to positive confirmations provide no audit evidence, though nonresponses to negative confirmations provide some evidence of the existence assertion. When positive confirmations are used, auditing standards require follow-up procedures. Documents and procedures may include:</a:t>
            </a:r>
          </a:p>
          <a:p>
            <a:pPr lvl="1">
              <a:lnSpc>
                <a:spcPct val="100000"/>
              </a:lnSpc>
            </a:pPr>
            <a:r>
              <a:rPr lang="en-US" sz="2400" b="1" dirty="0" smtClean="0">
                <a:solidFill>
                  <a:srgbClr val="50838E"/>
                </a:solidFill>
              </a:rPr>
              <a:t>Subsequent Cash Receipts—</a:t>
            </a:r>
            <a:r>
              <a:rPr lang="en-US" sz="2400" b="1" dirty="0" smtClean="0">
                <a:solidFill>
                  <a:schemeClr val="accent1"/>
                </a:solidFill>
              </a:rPr>
              <a:t>Evidence of the receipt of cash for payment subsequent to the confirmation.</a:t>
            </a:r>
          </a:p>
          <a:p>
            <a:pPr lvl="1">
              <a:lnSpc>
                <a:spcPct val="100000"/>
              </a:lnSpc>
            </a:pPr>
            <a:r>
              <a:rPr lang="en-US" sz="2400" b="1" dirty="0" smtClean="0">
                <a:solidFill>
                  <a:srgbClr val="50838E"/>
                </a:solidFill>
              </a:rPr>
              <a:t>Duplicate Sales Invoices—</a:t>
            </a:r>
            <a:r>
              <a:rPr lang="en-US" sz="2400" b="1" dirty="0" smtClean="0">
                <a:solidFill>
                  <a:schemeClr val="accent1"/>
                </a:solidFill>
              </a:rPr>
              <a:t>Examining duplicate sales invoices are useful in verifying the actual issuance of an invoice as well as verifying the date.</a:t>
            </a:r>
          </a:p>
          <a:p>
            <a:pPr lvl="1">
              <a:lnSpc>
                <a:spcPct val="100000"/>
              </a:lnSpc>
            </a:pPr>
            <a:r>
              <a:rPr lang="en-US" sz="2400" b="1" dirty="0" smtClean="0">
                <a:solidFill>
                  <a:srgbClr val="50838E"/>
                </a:solidFill>
              </a:rPr>
              <a:t>Shipping Documents—</a:t>
            </a:r>
            <a:r>
              <a:rPr lang="en-US" sz="2400" b="1" dirty="0" smtClean="0">
                <a:solidFill>
                  <a:schemeClr val="accent1"/>
                </a:solidFill>
              </a:rPr>
              <a:t>These help to determine that a shipment was made to test cutoff.</a:t>
            </a:r>
          </a:p>
          <a:p>
            <a:pPr lvl="1">
              <a:lnSpc>
                <a:spcPct val="100000"/>
              </a:lnSpc>
            </a:pPr>
            <a:r>
              <a:rPr lang="en-US" sz="2400" b="1" dirty="0" smtClean="0">
                <a:solidFill>
                  <a:srgbClr val="50838E"/>
                </a:solidFill>
              </a:rPr>
              <a:t>Correspondence with the Client—</a:t>
            </a:r>
            <a:r>
              <a:rPr lang="en-US" sz="2400" b="1" dirty="0" smtClean="0">
                <a:solidFill>
                  <a:schemeClr val="accent1"/>
                </a:solidFill>
              </a:rPr>
              <a:t>Can be used to discover any disputed balances.</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16-</a:t>
            </a:r>
            <a:fld id="{E31375A4-56A4-47D6-9801-1991572033F7}" type="slidenum">
              <a:rPr lang="en-US" smtClean="0"/>
              <a:t>36</a:t>
            </a:fld>
            <a:endParaRPr lang="en-US" dirty="0"/>
          </a:p>
        </p:txBody>
      </p:sp>
    </p:spTree>
    <p:extLst>
      <p:ext uri="{BB962C8B-B14F-4D97-AF65-F5344CB8AC3E}">
        <p14:creationId xmlns:p14="http://schemas.microsoft.com/office/powerpoint/2010/main" val="79663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Confirmation of accounts </a:t>
            </a:r>
            <a:r>
              <a:rPr lang="en-US" dirty="0" smtClean="0"/>
              <a:t>receivable (cont.)</a:t>
            </a:r>
            <a:endParaRPr lang="en-US" dirty="0"/>
          </a:p>
        </p:txBody>
      </p:sp>
      <p:sp>
        <p:nvSpPr>
          <p:cNvPr id="3" name="Content Placeholder 2"/>
          <p:cNvSpPr>
            <a:spLocks noGrp="1"/>
          </p:cNvSpPr>
          <p:nvPr>
            <p:ph idx="1"/>
          </p:nvPr>
        </p:nvSpPr>
        <p:spPr>
          <a:xfrm>
            <a:off x="804672" y="1618488"/>
            <a:ext cx="10634472" cy="4325112"/>
          </a:xfrm>
        </p:spPr>
        <p:txBody>
          <a:bodyPr>
            <a:normAutofit fontScale="92500"/>
          </a:bodyPr>
          <a:lstStyle/>
          <a:p>
            <a:pPr marL="45720" indent="0">
              <a:buNone/>
            </a:pPr>
            <a:r>
              <a:rPr lang="en-US" sz="2600" b="1" dirty="0" smtClean="0">
                <a:solidFill>
                  <a:srgbClr val="50838E"/>
                </a:solidFill>
              </a:rPr>
              <a:t>Analysis of Differences: </a:t>
            </a:r>
            <a:r>
              <a:rPr lang="en-US" sz="2600" b="1" dirty="0" smtClean="0">
                <a:solidFill>
                  <a:schemeClr val="accent1"/>
                </a:solidFill>
              </a:rPr>
              <a:t>The most commonly reported types of differences in confirmations include:</a:t>
            </a:r>
          </a:p>
          <a:p>
            <a:pPr lvl="1"/>
            <a:r>
              <a:rPr lang="en-US" sz="2400" b="1" dirty="0" smtClean="0">
                <a:solidFill>
                  <a:srgbClr val="50838E"/>
                </a:solidFill>
              </a:rPr>
              <a:t>Payment Has Already Been Made—</a:t>
            </a:r>
            <a:r>
              <a:rPr lang="en-US" sz="2400" b="1" dirty="0" smtClean="0">
                <a:solidFill>
                  <a:schemeClr val="accent1"/>
                </a:solidFill>
              </a:rPr>
              <a:t>The customer has made payment prior to the confirmation date, but the client has not recorded it. These should be carefully investigated for cutoff misstatements, lapping, or theft of cash.</a:t>
            </a:r>
          </a:p>
          <a:p>
            <a:pPr lvl="1"/>
            <a:r>
              <a:rPr lang="en-US" sz="2400" b="1" dirty="0" smtClean="0">
                <a:solidFill>
                  <a:srgbClr val="50838E"/>
                </a:solidFill>
              </a:rPr>
              <a:t>Goods Have Not Been Received—</a:t>
            </a:r>
            <a:r>
              <a:rPr lang="en-US" sz="2400" b="1" dirty="0" smtClean="0">
                <a:solidFill>
                  <a:schemeClr val="accent1"/>
                </a:solidFill>
              </a:rPr>
              <a:t>Typically because the client records the sale on the ship date, but the customer may not have received the goods yet.</a:t>
            </a:r>
          </a:p>
          <a:p>
            <a:pPr lvl="1"/>
            <a:r>
              <a:rPr lang="en-US" sz="2400" b="1" dirty="0" smtClean="0">
                <a:solidFill>
                  <a:srgbClr val="50838E"/>
                </a:solidFill>
              </a:rPr>
              <a:t>The Goods Have Been Returned—</a:t>
            </a:r>
            <a:r>
              <a:rPr lang="en-US" sz="2400" b="1" dirty="0" smtClean="0">
                <a:solidFill>
                  <a:schemeClr val="accent1"/>
                </a:solidFill>
              </a:rPr>
              <a:t>The client may have failed to record a credit memo for a sales return.</a:t>
            </a:r>
          </a:p>
          <a:p>
            <a:pPr lvl="1"/>
            <a:r>
              <a:rPr lang="en-US" sz="2400" b="1" dirty="0" smtClean="0">
                <a:solidFill>
                  <a:srgbClr val="50838E"/>
                </a:solidFill>
              </a:rPr>
              <a:t>Clerical Errors and Disputed Amounts—</a:t>
            </a:r>
            <a:r>
              <a:rPr lang="en-US" sz="2400" b="1" dirty="0" smtClean="0">
                <a:solidFill>
                  <a:schemeClr val="accent1"/>
                </a:solidFill>
              </a:rPr>
              <a:t>Normally, the auditor will ask the client to reconcile the differences.</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16-</a:t>
            </a:r>
            <a:fld id="{E31375A4-56A4-47D6-9801-1991572033F7}" type="slidenum">
              <a:rPr lang="en-US" smtClean="0"/>
              <a:t>37</a:t>
            </a:fld>
            <a:endParaRPr lang="en-US" dirty="0"/>
          </a:p>
        </p:txBody>
      </p:sp>
    </p:spTree>
    <p:extLst>
      <p:ext uri="{BB962C8B-B14F-4D97-AF65-F5344CB8AC3E}">
        <p14:creationId xmlns:p14="http://schemas.microsoft.com/office/powerpoint/2010/main" val="298720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Confirmation of accounts </a:t>
            </a:r>
            <a:r>
              <a:rPr lang="en-US" dirty="0" smtClean="0"/>
              <a:t>receivable (cont.)</a:t>
            </a:r>
            <a:endParaRPr lang="en-US" dirty="0"/>
          </a:p>
        </p:txBody>
      </p:sp>
      <p:sp>
        <p:nvSpPr>
          <p:cNvPr id="3" name="Content Placeholder 2"/>
          <p:cNvSpPr>
            <a:spLocks noGrp="1"/>
          </p:cNvSpPr>
          <p:nvPr>
            <p:ph idx="1"/>
          </p:nvPr>
        </p:nvSpPr>
        <p:spPr>
          <a:xfrm>
            <a:off x="804672" y="1618488"/>
            <a:ext cx="10634472" cy="4325112"/>
          </a:xfrm>
        </p:spPr>
        <p:txBody>
          <a:bodyPr>
            <a:normAutofit lnSpcReduction="10000"/>
          </a:bodyPr>
          <a:lstStyle/>
          <a:p>
            <a:pPr marL="45720" indent="0">
              <a:buNone/>
            </a:pPr>
            <a:r>
              <a:rPr lang="en-US" sz="2600" b="1" dirty="0" smtClean="0">
                <a:solidFill>
                  <a:srgbClr val="50838E"/>
                </a:solidFill>
              </a:rPr>
              <a:t>Drawing Conclusions:</a:t>
            </a:r>
          </a:p>
          <a:p>
            <a:pPr marL="45720" indent="0">
              <a:buNone/>
            </a:pPr>
            <a:r>
              <a:rPr lang="en-US" sz="2600" b="1" dirty="0" smtClean="0">
                <a:solidFill>
                  <a:schemeClr val="accent1"/>
                </a:solidFill>
              </a:rPr>
              <a:t>When all differences have been resolved, the auditor must </a:t>
            </a:r>
            <a:r>
              <a:rPr lang="en-US" sz="2600" b="1" dirty="0" smtClean="0">
                <a:solidFill>
                  <a:srgbClr val="50838E"/>
                </a:solidFill>
              </a:rPr>
              <a:t>reevaluate internal control</a:t>
            </a:r>
            <a:r>
              <a:rPr lang="en-US" sz="2600" b="1" dirty="0">
                <a:solidFill>
                  <a:srgbClr val="50838E"/>
                </a:solidFill>
              </a:rPr>
              <a:t>. </a:t>
            </a:r>
            <a:r>
              <a:rPr lang="en-US" sz="2600" b="1" dirty="0" smtClean="0">
                <a:solidFill>
                  <a:schemeClr val="accent1"/>
                </a:solidFill>
              </a:rPr>
              <a:t> </a:t>
            </a:r>
          </a:p>
          <a:p>
            <a:pPr marL="45720" indent="0">
              <a:buNone/>
            </a:pPr>
            <a:r>
              <a:rPr lang="en-US" sz="2600" b="1" dirty="0" smtClean="0">
                <a:solidFill>
                  <a:schemeClr val="accent1"/>
                </a:solidFill>
              </a:rPr>
              <a:t>The misstatements must be analyzed to determine whether it was consistent or inconsistent with the original assessed level of control risk.</a:t>
            </a:r>
          </a:p>
          <a:p>
            <a:pPr marL="45720" indent="0">
              <a:buNone/>
            </a:pPr>
            <a:r>
              <a:rPr lang="en-US" sz="2600" b="1" dirty="0" smtClean="0">
                <a:solidFill>
                  <a:schemeClr val="accent1"/>
                </a:solidFill>
              </a:rPr>
              <a:t>If a significant number of misstatements occurred that are inconsistent with the assessment of control risk, it is necessary to revise the assessment and consider the effect of the revision on the audit.</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16-</a:t>
            </a:r>
            <a:fld id="{E31375A4-56A4-47D6-9801-1991572033F7}" type="slidenum">
              <a:rPr lang="en-US" smtClean="0"/>
              <a:t>38</a:t>
            </a:fld>
            <a:endParaRPr lang="en-US" dirty="0"/>
          </a:p>
        </p:txBody>
      </p:sp>
    </p:spTree>
    <p:extLst>
      <p:ext uri="{BB962C8B-B14F-4D97-AF65-F5344CB8AC3E}">
        <p14:creationId xmlns:p14="http://schemas.microsoft.com/office/powerpoint/2010/main" val="63728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16-</a:t>
            </a:r>
            <a:fld id="{E31375A4-56A4-47D6-9801-1991572033F7}" type="slidenum">
              <a:rPr lang="en-US" smtClean="0">
                <a:solidFill>
                  <a:srgbClr val="514A40"/>
                </a:solidFill>
              </a:rPr>
              <a:pPr/>
              <a:t>39</a:t>
            </a:fld>
            <a:endParaRPr lang="en-US" dirty="0">
              <a:solidFill>
                <a:srgbClr val="514A40"/>
              </a:solidFill>
            </a:endParaRPr>
          </a:p>
        </p:txBody>
      </p:sp>
      <p:sp>
        <p:nvSpPr>
          <p:cNvPr id="3" name="TextBox 2"/>
          <p:cNvSpPr txBox="1"/>
          <p:nvPr/>
        </p:nvSpPr>
        <p:spPr>
          <a:xfrm>
            <a:off x="2182368" y="2397949"/>
            <a:ext cx="7827264"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16-5</a:t>
            </a:r>
          </a:p>
          <a:p>
            <a:pPr marL="45720" indent="0" algn="ctr">
              <a:buNone/>
            </a:pPr>
            <a:r>
              <a:rPr lang="en-US" sz="3200" b="1" dirty="0">
                <a:solidFill>
                  <a:schemeClr val="accent1"/>
                </a:solidFill>
              </a:rPr>
              <a:t>Design audit procedures for the audit of accounts receivable, </a:t>
            </a:r>
            <a:r>
              <a:rPr lang="en-US" sz="3200" b="1" dirty="0" smtClean="0">
                <a:solidFill>
                  <a:schemeClr val="accent1"/>
                </a:solidFill>
              </a:rPr>
              <a:t>using </a:t>
            </a:r>
            <a:r>
              <a:rPr lang="en-US" sz="3200" b="1" dirty="0">
                <a:solidFill>
                  <a:schemeClr val="accent1"/>
                </a:solidFill>
              </a:rPr>
              <a:t>an evidence-planning worksheet as a guide</a:t>
            </a:r>
            <a:r>
              <a:rPr lang="en-US" sz="3200" b="1" dirty="0" smtClean="0">
                <a:solidFill>
                  <a:schemeClr val="accent1"/>
                </a:solidFill>
              </a:rPr>
              <a:t>.</a:t>
            </a:r>
            <a:endParaRPr lang="en-US" sz="3200" b="1" dirty="0">
              <a:solidFill>
                <a:schemeClr val="accent1"/>
              </a:solidFill>
            </a:endParaRPr>
          </a:p>
        </p:txBody>
      </p:sp>
    </p:spTree>
    <p:extLst>
      <p:ext uri="{BB962C8B-B14F-4D97-AF65-F5344CB8AC3E}">
        <p14:creationId xmlns:p14="http://schemas.microsoft.com/office/powerpoint/2010/main" val="322198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fontScale="90000"/>
          </a:bodyPr>
          <a:lstStyle/>
          <a:p>
            <a:pPr algn="ctr"/>
            <a:r>
              <a:rPr lang="en-US" dirty="0" smtClean="0"/>
              <a:t>Methodology for designing tests </a:t>
            </a:r>
            <a:br>
              <a:rPr lang="en-US" dirty="0" smtClean="0"/>
            </a:br>
            <a:r>
              <a:rPr lang="en-US" dirty="0" smtClean="0"/>
              <a:t>of details of balances</a:t>
            </a:r>
            <a:endParaRPr lang="en-US" dirty="0"/>
          </a:p>
        </p:txBody>
      </p:sp>
      <p:sp>
        <p:nvSpPr>
          <p:cNvPr id="3" name="Content Placeholder 2"/>
          <p:cNvSpPr>
            <a:spLocks noGrp="1"/>
          </p:cNvSpPr>
          <p:nvPr>
            <p:ph idx="1"/>
          </p:nvPr>
        </p:nvSpPr>
        <p:spPr>
          <a:xfrm>
            <a:off x="1403684" y="1444752"/>
            <a:ext cx="9492916" cy="4498848"/>
          </a:xfrm>
        </p:spPr>
        <p:txBody>
          <a:bodyPr numCol="1">
            <a:normAutofit lnSpcReduction="10000"/>
          </a:bodyPr>
          <a:lstStyle/>
          <a:p>
            <a:pPr marL="45720" indent="0">
              <a:buNone/>
            </a:pPr>
            <a:r>
              <a:rPr lang="en-US" sz="2600" b="1" dirty="0" smtClean="0">
                <a:solidFill>
                  <a:srgbClr val="50838E"/>
                </a:solidFill>
              </a:rPr>
              <a:t>The appropriate evidence to be obtained from tests of details of balances must satisfy the eight balance-related objectives:</a:t>
            </a:r>
          </a:p>
          <a:p>
            <a:pPr marL="822960" lvl="1" indent="-457200">
              <a:buFont typeface="+mj-lt"/>
              <a:buAutoNum type="arabicPeriod"/>
            </a:pPr>
            <a:r>
              <a:rPr lang="en-US" sz="2000" b="1" dirty="0" smtClean="0">
                <a:solidFill>
                  <a:schemeClr val="accent1"/>
                </a:solidFill>
              </a:rPr>
              <a:t>Detail tie-in</a:t>
            </a:r>
          </a:p>
          <a:p>
            <a:pPr marL="822960" lvl="1" indent="-457200">
              <a:buFont typeface="+mj-lt"/>
              <a:buAutoNum type="arabicPeriod"/>
            </a:pPr>
            <a:r>
              <a:rPr lang="en-US" sz="2000" b="1" dirty="0" smtClean="0">
                <a:solidFill>
                  <a:schemeClr val="accent1"/>
                </a:solidFill>
              </a:rPr>
              <a:t>Existence</a:t>
            </a:r>
          </a:p>
          <a:p>
            <a:pPr marL="822960" lvl="1" indent="-457200">
              <a:buFont typeface="+mj-lt"/>
              <a:buAutoNum type="arabicPeriod"/>
            </a:pPr>
            <a:r>
              <a:rPr lang="en-US" sz="2000" b="1" dirty="0" smtClean="0">
                <a:solidFill>
                  <a:schemeClr val="accent1"/>
                </a:solidFill>
              </a:rPr>
              <a:t>Completeness</a:t>
            </a:r>
          </a:p>
          <a:p>
            <a:pPr marL="822960" lvl="1" indent="-457200">
              <a:buFont typeface="+mj-lt"/>
              <a:buAutoNum type="arabicPeriod"/>
            </a:pPr>
            <a:r>
              <a:rPr lang="en-US" sz="2000" b="1" dirty="0" smtClean="0">
                <a:solidFill>
                  <a:schemeClr val="accent1"/>
                </a:solidFill>
              </a:rPr>
              <a:t>Accuracy</a:t>
            </a:r>
          </a:p>
          <a:p>
            <a:pPr marL="822960" lvl="1" indent="-457200">
              <a:buFont typeface="+mj-lt"/>
              <a:buAutoNum type="arabicPeriod"/>
            </a:pPr>
            <a:r>
              <a:rPr lang="en-US" sz="2000" b="1" dirty="0" smtClean="0">
                <a:solidFill>
                  <a:schemeClr val="accent1"/>
                </a:solidFill>
              </a:rPr>
              <a:t>Classification</a:t>
            </a:r>
          </a:p>
          <a:p>
            <a:pPr marL="822960" lvl="1" indent="-457200">
              <a:buFont typeface="+mj-lt"/>
              <a:buAutoNum type="arabicPeriod"/>
            </a:pPr>
            <a:r>
              <a:rPr lang="en-US" sz="2000" b="1" dirty="0" smtClean="0">
                <a:solidFill>
                  <a:schemeClr val="accent1"/>
                </a:solidFill>
              </a:rPr>
              <a:t>Cutoff</a:t>
            </a:r>
          </a:p>
          <a:p>
            <a:pPr marL="822960" lvl="1" indent="-457200">
              <a:buFont typeface="+mj-lt"/>
              <a:buAutoNum type="arabicPeriod"/>
            </a:pPr>
            <a:r>
              <a:rPr lang="en-US" sz="2000" b="1" dirty="0" smtClean="0">
                <a:solidFill>
                  <a:schemeClr val="accent1"/>
                </a:solidFill>
              </a:rPr>
              <a:t>Realizable value</a:t>
            </a:r>
          </a:p>
          <a:p>
            <a:pPr marL="822960" lvl="1" indent="-457200">
              <a:buFont typeface="+mj-lt"/>
              <a:buAutoNum type="arabicPeriod"/>
            </a:pPr>
            <a:r>
              <a:rPr lang="en-US" sz="2000" b="1" dirty="0" smtClean="0">
                <a:solidFill>
                  <a:schemeClr val="accent1"/>
                </a:solidFill>
              </a:rPr>
              <a:t>Rights</a:t>
            </a:r>
          </a:p>
          <a:p>
            <a:pPr marL="45720" indent="0">
              <a:buNone/>
            </a:pPr>
            <a:r>
              <a:rPr lang="en-US" sz="2200" b="1" dirty="0" smtClean="0">
                <a:solidFill>
                  <a:schemeClr val="accent1"/>
                </a:solidFill>
              </a:rPr>
              <a:t>The methodology for designing these tests is illustrated in </a:t>
            </a:r>
            <a:r>
              <a:rPr lang="en-US" sz="2200" b="1" dirty="0" smtClean="0">
                <a:solidFill>
                  <a:srgbClr val="50838E"/>
                </a:solidFill>
              </a:rPr>
              <a:t>Figure 16-1</a:t>
            </a:r>
            <a:r>
              <a:rPr lang="en-US" sz="2200" b="1" dirty="0">
                <a:solidFill>
                  <a:srgbClr val="50838E"/>
                </a:solidFill>
              </a:rPr>
              <a:t>.</a:t>
            </a: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16-</a:t>
            </a:r>
            <a:fld id="{E31375A4-56A4-47D6-9801-1991572033F7}" type="slidenum">
              <a:rPr lang="en-US" smtClean="0">
                <a:solidFill>
                  <a:srgbClr val="514A40"/>
                </a:solidFill>
              </a:rPr>
              <a:pPr/>
              <a:t>4</a:t>
            </a:fld>
            <a:endParaRPr lang="en-US" dirty="0">
              <a:solidFill>
                <a:srgbClr val="514A40"/>
              </a:solidFill>
            </a:endParaRP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949158"/>
          </a:xfrm>
        </p:spPr>
        <p:txBody>
          <a:bodyPr>
            <a:normAutofit/>
          </a:bodyPr>
          <a:lstStyle/>
          <a:p>
            <a:pPr algn="ctr"/>
            <a:r>
              <a:rPr lang="en-US" dirty="0" smtClean="0"/>
              <a:t>Developing tests of details audit program</a:t>
            </a:r>
            <a:endParaRPr lang="en-US" dirty="0"/>
          </a:p>
        </p:txBody>
      </p:sp>
      <p:sp>
        <p:nvSpPr>
          <p:cNvPr id="3" name="Content Placeholder 2"/>
          <p:cNvSpPr>
            <a:spLocks noGrp="1"/>
          </p:cNvSpPr>
          <p:nvPr>
            <p:ph idx="1"/>
          </p:nvPr>
        </p:nvSpPr>
        <p:spPr>
          <a:xfrm>
            <a:off x="1403684" y="1444752"/>
            <a:ext cx="9492916" cy="4498848"/>
          </a:xfrm>
        </p:spPr>
        <p:txBody>
          <a:bodyPr numCol="1">
            <a:normAutofit/>
          </a:bodyPr>
          <a:lstStyle/>
          <a:p>
            <a:pPr marL="45720" indent="0">
              <a:buNone/>
            </a:pPr>
            <a:r>
              <a:rPr lang="en-US" sz="2600" b="1" dirty="0" smtClean="0">
                <a:solidFill>
                  <a:srgbClr val="50838E"/>
                </a:solidFill>
              </a:rPr>
              <a:t>The evidence-planning worksheet presented in Figure 16-7 is an aid for the auditor to decide the extent of planned tests of details of balances.</a:t>
            </a:r>
          </a:p>
          <a:p>
            <a:pPr marL="45720" indent="0">
              <a:buNone/>
            </a:pPr>
            <a:r>
              <a:rPr lang="en-US" sz="2600" b="1" dirty="0" smtClean="0">
                <a:solidFill>
                  <a:schemeClr val="accent1"/>
                </a:solidFill>
              </a:rPr>
              <a:t>Balance-related audit objectives and audit procedures for </a:t>
            </a:r>
            <a:r>
              <a:rPr lang="en-US" sz="2600" b="1" dirty="0" err="1" smtClean="0">
                <a:solidFill>
                  <a:schemeClr val="accent1"/>
                </a:solidFill>
              </a:rPr>
              <a:t>Hillsburg</a:t>
            </a:r>
            <a:r>
              <a:rPr lang="en-US" sz="2600" b="1" dirty="0" smtClean="0">
                <a:solidFill>
                  <a:schemeClr val="accent1"/>
                </a:solidFill>
              </a:rPr>
              <a:t> Company are presented in </a:t>
            </a:r>
            <a:r>
              <a:rPr lang="en-US" sz="2600" b="1" dirty="0" smtClean="0">
                <a:solidFill>
                  <a:srgbClr val="50838E"/>
                </a:solidFill>
              </a:rPr>
              <a:t>Table 16-4</a:t>
            </a:r>
            <a:r>
              <a:rPr lang="en-US" sz="2600" b="1" dirty="0">
                <a:solidFill>
                  <a:srgbClr val="50838E"/>
                </a:solidFill>
              </a:rPr>
              <a:t>.</a:t>
            </a:r>
          </a:p>
          <a:p>
            <a:pPr marL="45720" indent="0">
              <a:buNone/>
            </a:pPr>
            <a:r>
              <a:rPr lang="en-US" sz="2600" b="1" dirty="0" smtClean="0">
                <a:solidFill>
                  <a:schemeClr val="accent1"/>
                </a:solidFill>
              </a:rPr>
              <a:t>The tests of details of balances audit program for </a:t>
            </a:r>
            <a:r>
              <a:rPr lang="en-US" sz="2600" b="1" dirty="0" err="1" smtClean="0">
                <a:solidFill>
                  <a:schemeClr val="accent1"/>
                </a:solidFill>
              </a:rPr>
              <a:t>Hillsburg</a:t>
            </a:r>
            <a:r>
              <a:rPr lang="en-US" sz="2600" b="1" dirty="0" smtClean="0">
                <a:solidFill>
                  <a:schemeClr val="accent1"/>
                </a:solidFill>
              </a:rPr>
              <a:t> Company is presented in </a:t>
            </a:r>
            <a:r>
              <a:rPr lang="en-US" sz="2600" b="1" dirty="0" smtClean="0">
                <a:solidFill>
                  <a:srgbClr val="50838E"/>
                </a:solidFill>
              </a:rPr>
              <a:t>Table 16-5</a:t>
            </a:r>
            <a:r>
              <a:rPr lang="en-US" sz="2600" b="1" dirty="0">
                <a:solidFill>
                  <a:srgbClr val="50838E"/>
                </a:solidFill>
              </a:rPr>
              <a:t>.</a:t>
            </a:r>
          </a:p>
          <a:p>
            <a:pPr marL="45720" indent="0">
              <a:buNone/>
            </a:pPr>
            <a:r>
              <a:rPr lang="en-US" sz="2600" b="1" dirty="0" smtClean="0">
                <a:solidFill>
                  <a:schemeClr val="accent1"/>
                </a:solidFill>
              </a:rPr>
              <a:t>The numbers in parentheses in Table 16-4 provide a cross-reference to Table 16-5.</a:t>
            </a:r>
            <a:endParaRPr lang="en-US" sz="2600" b="1" dirty="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16-</a:t>
            </a:r>
            <a:fld id="{E31375A4-56A4-47D6-9801-1991572033F7}" type="slidenum">
              <a:rPr lang="en-US" smtClean="0">
                <a:solidFill>
                  <a:srgbClr val="514A40"/>
                </a:solidFill>
              </a:rPr>
              <a:pPr/>
              <a:t>40</a:t>
            </a:fld>
            <a:endParaRPr lang="en-US" dirty="0">
              <a:solidFill>
                <a:srgbClr val="514A40"/>
              </a:solidFill>
            </a:endParaRPr>
          </a:p>
        </p:txBody>
      </p:sp>
    </p:spTree>
    <p:extLst>
      <p:ext uri="{BB962C8B-B14F-4D97-AF65-F5344CB8AC3E}">
        <p14:creationId xmlns:p14="http://schemas.microsoft.com/office/powerpoint/2010/main" val="346922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16-</a:t>
            </a:r>
            <a:fld id="{E31375A4-56A4-47D6-9801-1991572033F7}" type="slidenum">
              <a:rPr lang="en-US" smtClean="0"/>
              <a:t>41</a:t>
            </a:fld>
            <a:endParaRPr lang="en-US" dirty="0"/>
          </a:p>
        </p:txBody>
      </p:sp>
      <p:pic>
        <p:nvPicPr>
          <p:cNvPr id="4" name="Picture 3"/>
          <p:cNvPicPr>
            <a:picLocks noChangeAspect="1"/>
          </p:cNvPicPr>
          <p:nvPr/>
        </p:nvPicPr>
        <p:blipFill>
          <a:blip r:embed="rId2"/>
          <a:stretch>
            <a:fillRect/>
          </a:stretch>
        </p:blipFill>
        <p:spPr>
          <a:xfrm>
            <a:off x="2450592" y="85962"/>
            <a:ext cx="6196583" cy="6058882"/>
          </a:xfrm>
          <a:prstGeom prst="rect">
            <a:avLst/>
          </a:prstGeom>
        </p:spPr>
      </p:pic>
    </p:spTree>
    <p:extLst>
      <p:ext uri="{BB962C8B-B14F-4D97-AF65-F5344CB8AC3E}">
        <p14:creationId xmlns:p14="http://schemas.microsoft.com/office/powerpoint/2010/main" val="216696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16-</a:t>
            </a:r>
            <a:fld id="{E31375A4-56A4-47D6-9801-1991572033F7}" type="slidenum">
              <a:rPr lang="en-US" smtClean="0"/>
              <a:t>42</a:t>
            </a:fld>
            <a:endParaRPr lang="en-US" dirty="0"/>
          </a:p>
        </p:txBody>
      </p:sp>
      <p:pic>
        <p:nvPicPr>
          <p:cNvPr id="4" name="Picture 3"/>
          <p:cNvPicPr>
            <a:picLocks noChangeAspect="1"/>
          </p:cNvPicPr>
          <p:nvPr/>
        </p:nvPicPr>
        <p:blipFill>
          <a:blip r:embed="rId2"/>
          <a:stretch>
            <a:fillRect/>
          </a:stretch>
        </p:blipFill>
        <p:spPr>
          <a:xfrm>
            <a:off x="2718255" y="82296"/>
            <a:ext cx="6090758" cy="6163056"/>
          </a:xfrm>
          <a:prstGeom prst="rect">
            <a:avLst/>
          </a:prstGeom>
        </p:spPr>
      </p:pic>
    </p:spTree>
    <p:extLst>
      <p:ext uri="{BB962C8B-B14F-4D97-AF65-F5344CB8AC3E}">
        <p14:creationId xmlns:p14="http://schemas.microsoft.com/office/powerpoint/2010/main" val="50107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smtClean="0">
                <a:solidFill>
                  <a:srgbClr val="514A40"/>
                </a:solidFill>
              </a:rPr>
              <a:t>16-</a:t>
            </a:r>
            <a:fld id="{E31375A4-56A4-47D6-9801-1991572033F7}" type="slidenum">
              <a:rPr lang="en-US" smtClean="0">
                <a:solidFill>
                  <a:srgbClr val="514A40"/>
                </a:solidFill>
              </a:rPr>
              <a:pPr/>
              <a:t>43</a:t>
            </a:fld>
            <a:endParaRPr lang="en-US" dirty="0">
              <a:solidFill>
                <a:srgbClr val="514A40"/>
              </a:solidFill>
            </a:endParaRPr>
          </a:p>
        </p:txBody>
      </p:sp>
      <p:pic>
        <p:nvPicPr>
          <p:cNvPr id="1026" name="Picture 3" descr="3293795473_47524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663" y="2443163"/>
            <a:ext cx="5486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56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16-5</a:t>
            </a:r>
            <a:endParaRPr lang="en-US" dirty="0"/>
          </a:p>
        </p:txBody>
      </p:sp>
      <p:pic>
        <p:nvPicPr>
          <p:cNvPr id="5" name="Picture 4"/>
          <p:cNvPicPr>
            <a:picLocks noChangeAspect="1"/>
          </p:cNvPicPr>
          <p:nvPr/>
        </p:nvPicPr>
        <p:blipFill>
          <a:blip r:embed="rId2"/>
          <a:stretch>
            <a:fillRect/>
          </a:stretch>
        </p:blipFill>
        <p:spPr>
          <a:xfrm>
            <a:off x="2584455" y="73152"/>
            <a:ext cx="7007008" cy="6103248"/>
          </a:xfrm>
          <a:prstGeom prst="rect">
            <a:avLst/>
          </a:prstGeom>
        </p:spPr>
      </p:pic>
    </p:spTree>
    <p:extLst>
      <p:ext uri="{BB962C8B-B14F-4D97-AF65-F5344CB8AC3E}">
        <p14:creationId xmlns:p14="http://schemas.microsoft.com/office/powerpoint/2010/main" val="43943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Methodology for designing tests </a:t>
            </a:r>
            <a:br>
              <a:rPr lang="en-US" dirty="0"/>
            </a:br>
            <a:r>
              <a:rPr lang="en-US" dirty="0"/>
              <a:t>of details of </a:t>
            </a:r>
            <a:r>
              <a:rPr lang="en-US" dirty="0" smtClean="0"/>
              <a:t>balances (</a:t>
            </a:r>
            <a:r>
              <a:rPr lang="en-US" dirty="0"/>
              <a:t>cont</a:t>
            </a:r>
            <a:r>
              <a:rPr lang="en-US" dirty="0" smtClean="0"/>
              <a:t>.)</a:t>
            </a:r>
            <a:endParaRPr lang="en-US" dirty="0"/>
          </a:p>
        </p:txBody>
      </p:sp>
      <p:sp>
        <p:nvSpPr>
          <p:cNvPr id="3" name="Content Placeholder 2"/>
          <p:cNvSpPr>
            <a:spLocks noGrp="1"/>
          </p:cNvSpPr>
          <p:nvPr>
            <p:ph idx="1"/>
          </p:nvPr>
        </p:nvSpPr>
        <p:spPr>
          <a:xfrm>
            <a:off x="914400" y="1636776"/>
            <a:ext cx="10396728" cy="4306824"/>
          </a:xfrm>
        </p:spPr>
        <p:txBody>
          <a:bodyPr>
            <a:normAutofit/>
          </a:bodyPr>
          <a:lstStyle/>
          <a:p>
            <a:pPr marL="45720" indent="0">
              <a:buNone/>
            </a:pPr>
            <a:r>
              <a:rPr lang="en-US" sz="2600" b="1" dirty="0" smtClean="0">
                <a:solidFill>
                  <a:srgbClr val="50838E"/>
                </a:solidFill>
              </a:rPr>
              <a:t>Identify Significant Risks and Assess the Risk of Material Misstatement for Accounts Receivable (Phase I): </a:t>
            </a:r>
          </a:p>
          <a:p>
            <a:r>
              <a:rPr lang="en-US" sz="2600" b="1" dirty="0" smtClean="0">
                <a:solidFill>
                  <a:schemeClr val="accent1"/>
                </a:solidFill>
              </a:rPr>
              <a:t>Tests are based on the auditor’s risk assessment.  </a:t>
            </a:r>
          </a:p>
          <a:p>
            <a:r>
              <a:rPr lang="en-US" sz="2600" b="1" dirty="0" smtClean="0">
                <a:solidFill>
                  <a:schemeClr val="accent1"/>
                </a:solidFill>
              </a:rPr>
              <a:t>As part of the assessment of risk of material misstatement, the auditor determines whether any of the risks are a significant risk.</a:t>
            </a:r>
          </a:p>
          <a:p>
            <a:r>
              <a:rPr lang="en-US" sz="2600" b="1" dirty="0" smtClean="0">
                <a:solidFill>
                  <a:schemeClr val="accent1"/>
                </a:solidFill>
              </a:rPr>
              <a:t>For most audits, revenue recognition is considered a significant risk.  </a:t>
            </a:r>
            <a:endParaRPr lang="en-US" sz="2600" b="1"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16-</a:t>
            </a:r>
            <a:fld id="{E31375A4-56A4-47D6-9801-1991572033F7}" type="slidenum">
              <a:rPr lang="en-US" smtClean="0"/>
              <a:t>6</a:t>
            </a:fld>
            <a:endParaRPr lang="en-US" dirty="0"/>
          </a:p>
        </p:txBody>
      </p:sp>
    </p:spTree>
    <p:extLst>
      <p:ext uri="{BB962C8B-B14F-4D97-AF65-F5344CB8AC3E}">
        <p14:creationId xmlns:p14="http://schemas.microsoft.com/office/powerpoint/2010/main" val="423400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Methodology for designing tests </a:t>
            </a:r>
            <a:br>
              <a:rPr lang="en-US" dirty="0"/>
            </a:br>
            <a:r>
              <a:rPr lang="en-US" dirty="0"/>
              <a:t>of details of </a:t>
            </a:r>
            <a:r>
              <a:rPr lang="en-US" dirty="0" smtClean="0"/>
              <a:t>balances (</a:t>
            </a:r>
            <a:r>
              <a:rPr lang="en-US" dirty="0"/>
              <a:t>cont</a:t>
            </a:r>
            <a:r>
              <a:rPr lang="en-US" dirty="0" smtClean="0"/>
              <a:t>.)</a:t>
            </a:r>
            <a:endParaRPr lang="en-US" dirty="0"/>
          </a:p>
        </p:txBody>
      </p:sp>
      <p:sp>
        <p:nvSpPr>
          <p:cNvPr id="3" name="Content Placeholder 2"/>
          <p:cNvSpPr>
            <a:spLocks noGrp="1"/>
          </p:cNvSpPr>
          <p:nvPr>
            <p:ph idx="1"/>
          </p:nvPr>
        </p:nvSpPr>
        <p:spPr>
          <a:xfrm>
            <a:off x="914400" y="1636776"/>
            <a:ext cx="10396728" cy="4306824"/>
          </a:xfrm>
        </p:spPr>
        <p:txBody>
          <a:bodyPr>
            <a:normAutofit/>
          </a:bodyPr>
          <a:lstStyle/>
          <a:p>
            <a:pPr marL="45720" indent="0">
              <a:buNone/>
            </a:pPr>
            <a:r>
              <a:rPr lang="en-US" sz="2600" b="1" dirty="0" smtClean="0">
                <a:solidFill>
                  <a:srgbClr val="50838E"/>
                </a:solidFill>
              </a:rPr>
              <a:t>Set Performance Materiality for Accounts Receivable (Phase I): </a:t>
            </a:r>
          </a:p>
          <a:p>
            <a:r>
              <a:rPr lang="en-US" sz="2600" b="1" dirty="0" smtClean="0">
                <a:solidFill>
                  <a:schemeClr val="accent1"/>
                </a:solidFill>
              </a:rPr>
              <a:t>The auditor makes a preliminary judgment about materiality for the entire financial statement, then allocates the amount to each significant balance sheet account.</a:t>
            </a:r>
          </a:p>
          <a:p>
            <a:r>
              <a:rPr lang="en-US" sz="2600" b="1" dirty="0" smtClean="0">
                <a:solidFill>
                  <a:schemeClr val="accent1"/>
                </a:solidFill>
              </a:rPr>
              <a:t>Accounts receivable is typically one of the most material accounts for companies that sell on credit.</a:t>
            </a:r>
          </a:p>
          <a:p>
            <a:r>
              <a:rPr lang="en-US" sz="2600" b="1" dirty="0">
                <a:solidFill>
                  <a:schemeClr val="accent1"/>
                </a:solidFill>
              </a:rPr>
              <a:t>Even when the ending balance in accounts receivable is small, the transactions occurring throughout the year in the sales and collection cycle are almost certain to be highly significant.</a:t>
            </a: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16-</a:t>
            </a:r>
            <a:fld id="{E31375A4-56A4-47D6-9801-1991572033F7}" type="slidenum">
              <a:rPr lang="en-US" smtClean="0"/>
              <a:t>7</a:t>
            </a:fld>
            <a:endParaRPr lang="en-US" dirty="0"/>
          </a:p>
        </p:txBody>
      </p:sp>
    </p:spTree>
    <p:extLst>
      <p:ext uri="{BB962C8B-B14F-4D97-AF65-F5344CB8AC3E}">
        <p14:creationId xmlns:p14="http://schemas.microsoft.com/office/powerpoint/2010/main" val="158622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Methodology for designing tests </a:t>
            </a:r>
            <a:br>
              <a:rPr lang="en-US" dirty="0"/>
            </a:br>
            <a:r>
              <a:rPr lang="en-US" dirty="0"/>
              <a:t>of details of </a:t>
            </a:r>
            <a:r>
              <a:rPr lang="en-US" dirty="0" smtClean="0"/>
              <a:t>balances (</a:t>
            </a:r>
            <a:r>
              <a:rPr lang="en-US" dirty="0"/>
              <a:t>cont</a:t>
            </a:r>
            <a:r>
              <a:rPr lang="en-US" dirty="0" smtClean="0"/>
              <a:t>.)</a:t>
            </a:r>
            <a:endParaRPr lang="en-US" dirty="0"/>
          </a:p>
        </p:txBody>
      </p:sp>
      <p:sp>
        <p:nvSpPr>
          <p:cNvPr id="3" name="Content Placeholder 2"/>
          <p:cNvSpPr>
            <a:spLocks noGrp="1"/>
          </p:cNvSpPr>
          <p:nvPr>
            <p:ph idx="1"/>
          </p:nvPr>
        </p:nvSpPr>
        <p:spPr>
          <a:xfrm>
            <a:off x="914400" y="1636776"/>
            <a:ext cx="10396728" cy="4306824"/>
          </a:xfrm>
        </p:spPr>
        <p:txBody>
          <a:bodyPr>
            <a:normAutofit fontScale="92500"/>
          </a:bodyPr>
          <a:lstStyle/>
          <a:p>
            <a:pPr marL="45720" indent="0">
              <a:buNone/>
            </a:pPr>
            <a:r>
              <a:rPr lang="en-US" sz="2600" b="1" dirty="0" smtClean="0">
                <a:solidFill>
                  <a:srgbClr val="50838E"/>
                </a:solidFill>
              </a:rPr>
              <a:t>Assess Control Risk for the Sales and Collection Cycle (Phase I):</a:t>
            </a:r>
          </a:p>
          <a:p>
            <a:r>
              <a:rPr lang="en-US" sz="2400" b="1" dirty="0" smtClean="0">
                <a:solidFill>
                  <a:schemeClr val="accent1"/>
                </a:solidFill>
              </a:rPr>
              <a:t>Internal controls over sales and cash receipts and related accounts receivable are reasonably effective for most companies because they want to maintain good relations with customers.</a:t>
            </a:r>
          </a:p>
          <a:p>
            <a:r>
              <a:rPr lang="en-US" sz="2400" b="1" dirty="0" smtClean="0">
                <a:solidFill>
                  <a:schemeClr val="accent1"/>
                </a:solidFill>
              </a:rPr>
              <a:t>Auditors are especially concerned with three aspects of internal controls:</a:t>
            </a:r>
          </a:p>
          <a:p>
            <a:pPr marL="880110" lvl="1" indent="-514350">
              <a:buFont typeface="+mj-lt"/>
              <a:buAutoNum type="arabicPeriod"/>
            </a:pPr>
            <a:r>
              <a:rPr lang="en-US" sz="2200" b="1" dirty="0" smtClean="0">
                <a:solidFill>
                  <a:srgbClr val="50838E"/>
                </a:solidFill>
              </a:rPr>
              <a:t>Controls that prevent or detect embezzlement</a:t>
            </a:r>
          </a:p>
          <a:p>
            <a:pPr marL="880110" lvl="1" indent="-514350">
              <a:buFont typeface="+mj-lt"/>
              <a:buAutoNum type="arabicPeriod"/>
            </a:pPr>
            <a:r>
              <a:rPr lang="en-US" sz="2200" b="1" dirty="0" smtClean="0">
                <a:solidFill>
                  <a:srgbClr val="50838E"/>
                </a:solidFill>
              </a:rPr>
              <a:t>Controls over cutoff</a:t>
            </a:r>
          </a:p>
          <a:p>
            <a:pPr marL="880110" lvl="1" indent="-514350">
              <a:buFont typeface="+mj-lt"/>
              <a:buAutoNum type="arabicPeriod"/>
            </a:pPr>
            <a:r>
              <a:rPr lang="en-US" sz="2200" b="1" dirty="0" smtClean="0">
                <a:solidFill>
                  <a:srgbClr val="50838E"/>
                </a:solidFill>
              </a:rPr>
              <a:t>Controls related to the allowance for uncollectible accounts</a:t>
            </a:r>
          </a:p>
          <a:p>
            <a:pPr marL="45720" indent="0">
              <a:buNone/>
            </a:pPr>
            <a:r>
              <a:rPr lang="en-US" sz="2400" b="1" dirty="0" smtClean="0">
                <a:solidFill>
                  <a:schemeClr val="accent1"/>
                </a:solidFill>
              </a:rPr>
              <a:t>The primary classes of transactions in the sales and collection cycle are shown in </a:t>
            </a:r>
            <a:r>
              <a:rPr lang="en-US" sz="2400" b="1" dirty="0" smtClean="0">
                <a:solidFill>
                  <a:srgbClr val="50838E"/>
                </a:solidFill>
              </a:rPr>
              <a:t>Figure 16-2</a:t>
            </a:r>
            <a:r>
              <a:rPr lang="en-US" sz="2400" b="1" dirty="0">
                <a:solidFill>
                  <a:srgbClr val="50838E"/>
                </a:solidFill>
              </a:rPr>
              <a:t>.</a:t>
            </a:r>
            <a:r>
              <a:rPr lang="en-US" sz="2400" b="1" dirty="0" smtClean="0">
                <a:solidFill>
                  <a:schemeClr val="accent1"/>
                </a:solidFill>
              </a:rPr>
              <a:t> </a:t>
            </a:r>
            <a:endParaRPr lang="en-US" sz="2400" b="1" dirty="0">
              <a:solidFill>
                <a:schemeClr val="accent1"/>
              </a:solidFill>
            </a:endParaRPr>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r>
              <a:rPr lang="en-US" dirty="0" smtClean="0"/>
              <a:t>16-</a:t>
            </a:r>
            <a:fld id="{E31375A4-56A4-47D6-9801-1991572033F7}" type="slidenum">
              <a:rPr lang="en-US" smtClean="0"/>
              <a:t>8</a:t>
            </a:fld>
            <a:endParaRPr lang="en-US" dirty="0"/>
          </a:p>
        </p:txBody>
      </p:sp>
    </p:spTree>
    <p:extLst>
      <p:ext uri="{BB962C8B-B14F-4D97-AF65-F5344CB8AC3E}">
        <p14:creationId xmlns:p14="http://schemas.microsoft.com/office/powerpoint/2010/main" val="54107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16-</a:t>
            </a:r>
            <a:fld id="{E31375A4-56A4-47D6-9801-1991572033F7}" type="slidenum">
              <a:rPr lang="en-US" smtClean="0"/>
              <a:t>9</a:t>
            </a:fld>
            <a:endParaRPr lang="en-US" dirty="0"/>
          </a:p>
        </p:txBody>
      </p:sp>
      <p:pic>
        <p:nvPicPr>
          <p:cNvPr id="5" name="Picture 4"/>
          <p:cNvPicPr>
            <a:picLocks noChangeAspect="1"/>
          </p:cNvPicPr>
          <p:nvPr/>
        </p:nvPicPr>
        <p:blipFill>
          <a:blip r:embed="rId2"/>
          <a:stretch>
            <a:fillRect/>
          </a:stretch>
        </p:blipFill>
        <p:spPr>
          <a:xfrm>
            <a:off x="2194560" y="130307"/>
            <a:ext cx="7756910" cy="6070278"/>
          </a:xfrm>
          <a:prstGeom prst="rect">
            <a:avLst/>
          </a:prstGeom>
        </p:spPr>
      </p:pic>
    </p:spTree>
    <p:extLst>
      <p:ext uri="{BB962C8B-B14F-4D97-AF65-F5344CB8AC3E}">
        <p14:creationId xmlns:p14="http://schemas.microsoft.com/office/powerpoint/2010/main" val="952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2587</Words>
  <Application>Microsoft Office PowerPoint</Application>
  <PresentationFormat>Widescreen</PresentationFormat>
  <Paragraphs>274</Paragraphs>
  <Slides>43</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Cambria</vt:lpstr>
      <vt:lpstr>Red Line Business 16x9</vt:lpstr>
      <vt:lpstr>Completing the  tests in the sales  and collections cycle: Accounts Receivable</vt:lpstr>
      <vt:lpstr>Chapter 16 Learning Objectives</vt:lpstr>
      <vt:lpstr>PowerPoint Presentation</vt:lpstr>
      <vt:lpstr>Methodology for designing tests  of details of balances</vt:lpstr>
      <vt:lpstr>PowerPoint Presentation</vt:lpstr>
      <vt:lpstr>Methodology for designing tests  of details of balances (cont.)</vt:lpstr>
      <vt:lpstr>Methodology for designing tests  of details of balances (cont.)</vt:lpstr>
      <vt:lpstr>Methodology for designing tests  of details of balances (cont.)</vt:lpstr>
      <vt:lpstr>PowerPoint Presentation</vt:lpstr>
      <vt:lpstr>Methodology for designing tests  of details of balances (cont.)</vt:lpstr>
      <vt:lpstr>PowerPoint Presentation</vt:lpstr>
      <vt:lpstr>PowerPoint Presentation</vt:lpstr>
      <vt:lpstr>Design and perform substantive analytical procedures (phase III)</vt:lpstr>
      <vt:lpstr>PowerPoint Presentation</vt:lpstr>
      <vt:lpstr>PowerPoint Presentation</vt:lpstr>
      <vt:lpstr>PowerPoint Presentation</vt:lpstr>
      <vt:lpstr>Design and perform substantive analytical procedures (phase III)(cont.)</vt:lpstr>
      <vt:lpstr>PowerPoint Presentation</vt:lpstr>
      <vt:lpstr>Designing tests of details of balances</vt:lpstr>
      <vt:lpstr>PowerPoint Presentation</vt:lpstr>
      <vt:lpstr>Designing tests of details of balances (cont.)</vt:lpstr>
      <vt:lpstr>Designing tests of details of balances (cont.)</vt:lpstr>
      <vt:lpstr>Designing tests of details of balances (cont.)</vt:lpstr>
      <vt:lpstr>Designing tests of details of balances (cont.)</vt:lpstr>
      <vt:lpstr>PowerPoint Presentation</vt:lpstr>
      <vt:lpstr>Designing tests of details of balances (cont.)</vt:lpstr>
      <vt:lpstr>PowerPoint Presentation</vt:lpstr>
      <vt:lpstr>Confirmation of accounts receivable</vt:lpstr>
      <vt:lpstr>Confirmation of accounts receivable (cont.)</vt:lpstr>
      <vt:lpstr>PowerPoint Presentation</vt:lpstr>
      <vt:lpstr>PowerPoint Presentation</vt:lpstr>
      <vt:lpstr>Confirmation of accounts receivable (cont.)</vt:lpstr>
      <vt:lpstr>Confirmation of accounts receivable (cont.)</vt:lpstr>
      <vt:lpstr>Confirmation of accounts receivable (cont.)</vt:lpstr>
      <vt:lpstr>Confirmation of accounts receivable (cont.)</vt:lpstr>
      <vt:lpstr>Confirmation of accounts receivable (cont.)</vt:lpstr>
      <vt:lpstr>Confirmation of accounts receivable (cont.)</vt:lpstr>
      <vt:lpstr>Confirmation of accounts receivable (cont.)</vt:lpstr>
      <vt:lpstr>PowerPoint Presentation</vt:lpstr>
      <vt:lpstr>Developing tests of details audit program</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2015-08-17T17:00:12Z</dcterms:created>
  <dcterms:modified xsi:type="dcterms:W3CDTF">2016-04-19T14:08:15Z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