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heme/themeOverride1.xml" ContentType="application/vnd.openxmlformats-officedocument.themeOverr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9"/>
  </p:notesMasterIdLst>
  <p:handoutMasterIdLst>
    <p:handoutMasterId r:id="rId90"/>
  </p:handoutMasterIdLst>
  <p:sldIdLst>
    <p:sldId id="594" r:id="rId2"/>
    <p:sldId id="563" r:id="rId3"/>
    <p:sldId id="512" r:id="rId4"/>
    <p:sldId id="469" r:id="rId5"/>
    <p:sldId id="449" r:id="rId6"/>
    <p:sldId id="513" r:id="rId7"/>
    <p:sldId id="589" r:id="rId8"/>
    <p:sldId id="595" r:id="rId9"/>
    <p:sldId id="514" r:id="rId10"/>
    <p:sldId id="470" r:id="rId11"/>
    <p:sldId id="485" r:id="rId12"/>
    <p:sldId id="454" r:id="rId13"/>
    <p:sldId id="471" r:id="rId14"/>
    <p:sldId id="515" r:id="rId15"/>
    <p:sldId id="516" r:id="rId16"/>
    <p:sldId id="596" r:id="rId17"/>
    <p:sldId id="590" r:id="rId18"/>
    <p:sldId id="517" r:id="rId19"/>
    <p:sldId id="518" r:id="rId20"/>
    <p:sldId id="489" r:id="rId21"/>
    <p:sldId id="521" r:id="rId22"/>
    <p:sldId id="522" r:id="rId23"/>
    <p:sldId id="523" r:id="rId24"/>
    <p:sldId id="457" r:id="rId25"/>
    <p:sldId id="524" r:id="rId26"/>
    <p:sldId id="525" r:id="rId27"/>
    <p:sldId id="526" r:id="rId28"/>
    <p:sldId id="493" r:id="rId29"/>
    <p:sldId id="527" r:id="rId30"/>
    <p:sldId id="528" r:id="rId31"/>
    <p:sldId id="529" r:id="rId32"/>
    <p:sldId id="530" r:id="rId33"/>
    <p:sldId id="531" r:id="rId34"/>
    <p:sldId id="487" r:id="rId35"/>
    <p:sldId id="597" r:id="rId36"/>
    <p:sldId id="598" r:id="rId37"/>
    <p:sldId id="599" r:id="rId38"/>
    <p:sldId id="600" r:id="rId39"/>
    <p:sldId id="601" r:id="rId40"/>
    <p:sldId id="532" r:id="rId41"/>
    <p:sldId id="533" r:id="rId42"/>
    <p:sldId id="534" r:id="rId43"/>
    <p:sldId id="535" r:id="rId44"/>
    <p:sldId id="536" r:id="rId45"/>
    <p:sldId id="537" r:id="rId46"/>
    <p:sldId id="538" r:id="rId47"/>
    <p:sldId id="539" r:id="rId48"/>
    <p:sldId id="540" r:id="rId49"/>
    <p:sldId id="541" r:id="rId50"/>
    <p:sldId id="543" r:id="rId51"/>
    <p:sldId id="544" r:id="rId52"/>
    <p:sldId id="545" r:id="rId53"/>
    <p:sldId id="566" r:id="rId54"/>
    <p:sldId id="546" r:id="rId55"/>
    <p:sldId id="602" r:id="rId56"/>
    <p:sldId id="603" r:id="rId57"/>
    <p:sldId id="430" r:id="rId58"/>
    <p:sldId id="502" r:id="rId59"/>
    <p:sldId id="472" r:id="rId60"/>
    <p:sldId id="429" r:id="rId61"/>
    <p:sldId id="441" r:id="rId62"/>
    <p:sldId id="442" r:id="rId63"/>
    <p:sldId id="604" r:id="rId64"/>
    <p:sldId id="605" r:id="rId65"/>
    <p:sldId id="606" r:id="rId66"/>
    <p:sldId id="607" r:id="rId67"/>
    <p:sldId id="479" r:id="rId68"/>
    <p:sldId id="503" r:id="rId69"/>
    <p:sldId id="547" r:id="rId70"/>
    <p:sldId id="484" r:id="rId71"/>
    <p:sldId id="609" r:id="rId72"/>
    <p:sldId id="608" r:id="rId73"/>
    <p:sldId id="587" r:id="rId74"/>
    <p:sldId id="581" r:id="rId75"/>
    <p:sldId id="582" r:id="rId76"/>
    <p:sldId id="583" r:id="rId77"/>
    <p:sldId id="588" r:id="rId78"/>
    <p:sldId id="584" r:id="rId79"/>
    <p:sldId id="573" r:id="rId80"/>
    <p:sldId id="574" r:id="rId81"/>
    <p:sldId id="575" r:id="rId82"/>
    <p:sldId id="610" r:id="rId83"/>
    <p:sldId id="576" r:id="rId84"/>
    <p:sldId id="577" r:id="rId85"/>
    <p:sldId id="578" r:id="rId86"/>
    <p:sldId id="579" r:id="rId87"/>
    <p:sldId id="580" r:id="rId88"/>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800" b="1" kern="1200">
        <a:solidFill>
          <a:schemeClr val="bg1"/>
        </a:solidFill>
        <a:latin typeface="Arial" charset="0"/>
        <a:ea typeface="+mn-ea"/>
        <a:cs typeface="+mn-cs"/>
      </a:defRPr>
    </a:lvl1pPr>
    <a:lvl2pPr marL="457200" algn="l" rtl="0" eaLnBrk="0" fontAlgn="base" hangingPunct="0">
      <a:spcBef>
        <a:spcPct val="0"/>
      </a:spcBef>
      <a:spcAft>
        <a:spcPct val="0"/>
      </a:spcAft>
      <a:defRPr sz="2800" b="1" kern="1200">
        <a:solidFill>
          <a:schemeClr val="bg1"/>
        </a:solidFill>
        <a:latin typeface="Arial" charset="0"/>
        <a:ea typeface="+mn-ea"/>
        <a:cs typeface="+mn-cs"/>
      </a:defRPr>
    </a:lvl2pPr>
    <a:lvl3pPr marL="914400" algn="l" rtl="0" eaLnBrk="0" fontAlgn="base" hangingPunct="0">
      <a:spcBef>
        <a:spcPct val="0"/>
      </a:spcBef>
      <a:spcAft>
        <a:spcPct val="0"/>
      </a:spcAft>
      <a:defRPr sz="2800" b="1" kern="1200">
        <a:solidFill>
          <a:schemeClr val="bg1"/>
        </a:solidFill>
        <a:latin typeface="Arial" charset="0"/>
        <a:ea typeface="+mn-ea"/>
        <a:cs typeface="+mn-cs"/>
      </a:defRPr>
    </a:lvl3pPr>
    <a:lvl4pPr marL="1371600" algn="l" rtl="0" eaLnBrk="0" fontAlgn="base" hangingPunct="0">
      <a:spcBef>
        <a:spcPct val="0"/>
      </a:spcBef>
      <a:spcAft>
        <a:spcPct val="0"/>
      </a:spcAft>
      <a:defRPr sz="2800" b="1" kern="1200">
        <a:solidFill>
          <a:schemeClr val="bg1"/>
        </a:solidFill>
        <a:latin typeface="Arial" charset="0"/>
        <a:ea typeface="+mn-ea"/>
        <a:cs typeface="+mn-cs"/>
      </a:defRPr>
    </a:lvl4pPr>
    <a:lvl5pPr marL="1828800" algn="l" rtl="0" eaLnBrk="0" fontAlgn="base" hangingPunct="0">
      <a:spcBef>
        <a:spcPct val="0"/>
      </a:spcBef>
      <a:spcAft>
        <a:spcPct val="0"/>
      </a:spcAft>
      <a:defRPr sz="2800" b="1" kern="1200">
        <a:solidFill>
          <a:schemeClr val="bg1"/>
        </a:solidFill>
        <a:latin typeface="Arial" charset="0"/>
        <a:ea typeface="+mn-ea"/>
        <a:cs typeface="+mn-cs"/>
      </a:defRPr>
    </a:lvl5pPr>
    <a:lvl6pPr marL="2286000" algn="l" defTabSz="914400" rtl="0" eaLnBrk="1" latinLnBrk="0" hangingPunct="1">
      <a:defRPr sz="2800" b="1" kern="1200">
        <a:solidFill>
          <a:schemeClr val="bg1"/>
        </a:solidFill>
        <a:latin typeface="Arial" charset="0"/>
        <a:ea typeface="+mn-ea"/>
        <a:cs typeface="+mn-cs"/>
      </a:defRPr>
    </a:lvl6pPr>
    <a:lvl7pPr marL="2743200" algn="l" defTabSz="914400" rtl="0" eaLnBrk="1" latinLnBrk="0" hangingPunct="1">
      <a:defRPr sz="2800" b="1" kern="1200">
        <a:solidFill>
          <a:schemeClr val="bg1"/>
        </a:solidFill>
        <a:latin typeface="Arial" charset="0"/>
        <a:ea typeface="+mn-ea"/>
        <a:cs typeface="+mn-cs"/>
      </a:defRPr>
    </a:lvl7pPr>
    <a:lvl8pPr marL="3200400" algn="l" defTabSz="914400" rtl="0" eaLnBrk="1" latinLnBrk="0" hangingPunct="1">
      <a:defRPr sz="2800" b="1" kern="1200">
        <a:solidFill>
          <a:schemeClr val="bg1"/>
        </a:solidFill>
        <a:latin typeface="Arial" charset="0"/>
        <a:ea typeface="+mn-ea"/>
        <a:cs typeface="+mn-cs"/>
      </a:defRPr>
    </a:lvl8pPr>
    <a:lvl9pPr marL="3657600" algn="l" defTabSz="914400" rtl="0" eaLnBrk="1" latinLnBrk="0" hangingPunct="1">
      <a:defRPr sz="2800" b="1" kern="1200">
        <a:solidFill>
          <a:schemeClr val="bg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3">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50021"/>
    <a:srgbClr val="B0B0B0"/>
    <a:srgbClr val="ADADAD"/>
    <a:srgbClr val="B2B2B2"/>
    <a:srgbClr val="C0C0C0"/>
    <a:srgbClr val="003366"/>
    <a:srgbClr val="5F5F5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88632" autoAdjust="0"/>
  </p:normalViewPr>
  <p:slideViewPr>
    <p:cSldViewPr>
      <p:cViewPr varScale="1">
        <p:scale>
          <a:sx n="107" d="100"/>
          <a:sy n="107" d="100"/>
        </p:scale>
        <p:origin x="114" y="14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1974" y="-84"/>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7.xml"/><Relationship Id="rId39" Type="http://schemas.openxmlformats.org/officeDocument/2006/relationships/slide" Target="slides/slide40.xml"/><Relationship Id="rId21" Type="http://schemas.openxmlformats.org/officeDocument/2006/relationships/slide" Target="slides/slide22.xml"/><Relationship Id="rId34" Type="http://schemas.openxmlformats.org/officeDocument/2006/relationships/slide" Target="slides/slide35.xml"/><Relationship Id="rId42" Type="http://schemas.openxmlformats.org/officeDocument/2006/relationships/slide" Target="slides/slide43.xml"/><Relationship Id="rId47" Type="http://schemas.openxmlformats.org/officeDocument/2006/relationships/slide" Target="slides/slide48.xml"/><Relationship Id="rId50" Type="http://schemas.openxmlformats.org/officeDocument/2006/relationships/slide" Target="slides/slide51.xml"/><Relationship Id="rId55" Type="http://schemas.openxmlformats.org/officeDocument/2006/relationships/slide" Target="slides/slide56.xml"/><Relationship Id="rId63" Type="http://schemas.openxmlformats.org/officeDocument/2006/relationships/slide" Target="slides/slide64.xml"/><Relationship Id="rId7" Type="http://schemas.openxmlformats.org/officeDocument/2006/relationships/slide" Target="slides/slide8.xml"/><Relationship Id="rId2" Type="http://schemas.openxmlformats.org/officeDocument/2006/relationships/slide" Target="slides/slide3.xml"/><Relationship Id="rId16" Type="http://schemas.openxmlformats.org/officeDocument/2006/relationships/slide" Target="slides/slide17.xml"/><Relationship Id="rId20" Type="http://schemas.openxmlformats.org/officeDocument/2006/relationships/slide" Target="slides/slide21.xml"/><Relationship Id="rId29" Type="http://schemas.openxmlformats.org/officeDocument/2006/relationships/slide" Target="slides/slide30.xml"/><Relationship Id="rId41" Type="http://schemas.openxmlformats.org/officeDocument/2006/relationships/slide" Target="slides/slide42.xml"/><Relationship Id="rId54" Type="http://schemas.openxmlformats.org/officeDocument/2006/relationships/slide" Target="slides/slide55.xml"/><Relationship Id="rId62" Type="http://schemas.openxmlformats.org/officeDocument/2006/relationships/slide" Target="slides/slide6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5.xml"/><Relationship Id="rId32" Type="http://schemas.openxmlformats.org/officeDocument/2006/relationships/slide" Target="slides/slide33.xml"/><Relationship Id="rId37" Type="http://schemas.openxmlformats.org/officeDocument/2006/relationships/slide" Target="slides/slide38.xml"/><Relationship Id="rId40" Type="http://schemas.openxmlformats.org/officeDocument/2006/relationships/slide" Target="slides/slide41.xml"/><Relationship Id="rId45" Type="http://schemas.openxmlformats.org/officeDocument/2006/relationships/slide" Target="slides/slide46.xml"/><Relationship Id="rId53" Type="http://schemas.openxmlformats.org/officeDocument/2006/relationships/slide" Target="slides/slide54.xml"/><Relationship Id="rId58" Type="http://schemas.openxmlformats.org/officeDocument/2006/relationships/slide" Target="slides/slide59.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29.xml"/><Relationship Id="rId36" Type="http://schemas.openxmlformats.org/officeDocument/2006/relationships/slide" Target="slides/slide37.xml"/><Relationship Id="rId49" Type="http://schemas.openxmlformats.org/officeDocument/2006/relationships/slide" Target="slides/slide50.xml"/><Relationship Id="rId57" Type="http://schemas.openxmlformats.org/officeDocument/2006/relationships/slide" Target="slides/slide58.xml"/><Relationship Id="rId61" Type="http://schemas.openxmlformats.org/officeDocument/2006/relationships/slide" Target="slides/slide62.xml"/><Relationship Id="rId10" Type="http://schemas.openxmlformats.org/officeDocument/2006/relationships/slide" Target="slides/slide11.xml"/><Relationship Id="rId19" Type="http://schemas.openxmlformats.org/officeDocument/2006/relationships/slide" Target="slides/slide20.xml"/><Relationship Id="rId31" Type="http://schemas.openxmlformats.org/officeDocument/2006/relationships/slide" Target="slides/slide32.xml"/><Relationship Id="rId44" Type="http://schemas.openxmlformats.org/officeDocument/2006/relationships/slide" Target="slides/slide45.xml"/><Relationship Id="rId52" Type="http://schemas.openxmlformats.org/officeDocument/2006/relationships/slide" Target="slides/slide53.xml"/><Relationship Id="rId60" Type="http://schemas.openxmlformats.org/officeDocument/2006/relationships/slide" Target="slides/slide61.xml"/><Relationship Id="rId65" Type="http://schemas.openxmlformats.org/officeDocument/2006/relationships/slide" Target="slides/slide66.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 Id="rId35" Type="http://schemas.openxmlformats.org/officeDocument/2006/relationships/slide" Target="slides/slide36.xml"/><Relationship Id="rId43" Type="http://schemas.openxmlformats.org/officeDocument/2006/relationships/slide" Target="slides/slide44.xml"/><Relationship Id="rId48" Type="http://schemas.openxmlformats.org/officeDocument/2006/relationships/slide" Target="slides/slide49.xml"/><Relationship Id="rId56" Type="http://schemas.openxmlformats.org/officeDocument/2006/relationships/slide" Target="slides/slide57.xml"/><Relationship Id="rId64" Type="http://schemas.openxmlformats.org/officeDocument/2006/relationships/slide" Target="slides/slide65.xml"/><Relationship Id="rId8" Type="http://schemas.openxmlformats.org/officeDocument/2006/relationships/slide" Target="slides/slide9.xml"/><Relationship Id="rId51" Type="http://schemas.openxmlformats.org/officeDocument/2006/relationships/slide" Target="slides/slide52.xml"/><Relationship Id="rId3" Type="http://schemas.openxmlformats.org/officeDocument/2006/relationships/slide" Target="slides/slide4.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33" Type="http://schemas.openxmlformats.org/officeDocument/2006/relationships/slide" Target="slides/slide34.xml"/><Relationship Id="rId38" Type="http://schemas.openxmlformats.org/officeDocument/2006/relationships/slide" Target="slides/slide39.xml"/><Relationship Id="rId46" Type="http://schemas.openxmlformats.org/officeDocument/2006/relationships/slide" Target="slides/slide47.xml"/><Relationship Id="rId59"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866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406400" y="4560888"/>
            <a:ext cx="6583363" cy="4319587"/>
          </a:xfrm>
          <a:prstGeom prst="rect">
            <a:avLst/>
          </a:prstGeom>
          <a:noFill/>
          <a:ln w="12700">
            <a:noFill/>
            <a:miter lim="800000"/>
            <a:headEnd/>
            <a:tailEnd/>
          </a:ln>
        </p:spPr>
        <p:txBody>
          <a:bodyPr vert="horz" wrap="square" lIns="95371" tIns="46849" rIns="95371" bIns="46849"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23" name="Rectangle 3"/>
          <p:cNvSpPr>
            <a:spLocks noGrp="1" noRot="1" noChangeAspect="1" noChangeArrowheads="1" noTextEdit="1"/>
          </p:cNvSpPr>
          <p:nvPr>
            <p:ph type="sldImg" idx="2"/>
          </p:nvPr>
        </p:nvSpPr>
        <p:spPr bwMode="auto">
          <a:xfrm>
            <a:off x="1266825" y="727075"/>
            <a:ext cx="4781550" cy="35861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713751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503534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444715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821218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737323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332639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114666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457015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145327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592622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511298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538634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593433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818521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018779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576473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785382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699477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171258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76776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71173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94512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126403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801364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0930725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783162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830663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7984059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5436191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167672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5478833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5080541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0080688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252804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6605244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884361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40095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7697767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1852800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6548748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085616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6708509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5880995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8713655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803438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6288916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2641800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7856745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1865866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6190364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4532651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615166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5357589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1342201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8168871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135097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578758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7303752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432184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2005596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6880325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5681142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9766901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9131849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5172530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2827342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389930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924929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8345262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398698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1466212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7315329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906932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0158597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55074644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22974509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70098028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685606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33659690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10210926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47763867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70549538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80734948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93751836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30655819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32461555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260475" y="722313"/>
            <a:ext cx="4794250" cy="3595687"/>
          </a:xfrm>
          <a:ln cap="flat"/>
        </p:spPr>
      </p:sp>
      <p:sp>
        <p:nvSpPr>
          <p:cNvPr id="160771" name="Rectangle 3"/>
          <p:cNvSpPr>
            <a:spLocks noGrp="1" noChangeArrowheads="1"/>
          </p:cNvSpPr>
          <p:nvPr>
            <p:ph type="body" idx="1"/>
          </p:nvPr>
        </p:nvSpPr>
        <p:spPr>
          <a:xfrm>
            <a:off x="974725" y="4560888"/>
            <a:ext cx="5365750"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44" tIns="48523" rIns="97044" bIns="48523"/>
          <a:lstStyle/>
          <a:p>
            <a:endParaRPr lang="en-US" altLang="en-US" dirty="0" smtClean="0"/>
          </a:p>
        </p:txBody>
      </p:sp>
    </p:spTree>
    <p:extLst>
      <p:ext uri="{BB962C8B-B14F-4D97-AF65-F5344CB8AC3E}">
        <p14:creationId xmlns:p14="http://schemas.microsoft.com/office/powerpoint/2010/main" val="428706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793596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89345269"/>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9644851"/>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4013"/>
            <a:ext cx="2095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54013"/>
            <a:ext cx="6134100"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3138460"/>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1430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547111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8276526"/>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90698492"/>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7535522"/>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137732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8073225"/>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568803"/>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6595728"/>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3141192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Grp="1" noChangeArrowheads="1"/>
          </p:cNvSpPr>
          <p:nvPr>
            <p:ph type="title"/>
          </p:nvPr>
        </p:nvSpPr>
        <p:spPr bwMode="auto">
          <a:xfrm>
            <a:off x="1149350" y="354013"/>
            <a:ext cx="7607300" cy="560387"/>
          </a:xfrm>
          <a:prstGeom prst="rect">
            <a:avLst/>
          </a:prstGeom>
          <a:solidFill>
            <a:srgbClr val="003399"/>
          </a:solidFill>
          <a:ln w="63500">
            <a:solidFill>
              <a:srgbClr val="54385C"/>
            </a:solid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8" name="Rectangle 14"/>
          <p:cNvSpPr>
            <a:spLocks noGrp="1" noChangeArrowheads="1"/>
          </p:cNvSpPr>
          <p:nvPr>
            <p:ph type="body" idx="1"/>
          </p:nvPr>
        </p:nvSpPr>
        <p:spPr bwMode="auto">
          <a:xfrm>
            <a:off x="381000" y="1143000"/>
            <a:ext cx="8382000" cy="4800600"/>
          </a:xfrm>
          <a:prstGeom prst="rect">
            <a:avLst/>
          </a:prstGeom>
          <a:noFill/>
          <a:ln w="12700">
            <a:noFill/>
            <a:miter lim="800000"/>
            <a:headEnd/>
            <a:tailEnd/>
          </a:ln>
          <a:effec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0" name="Text Box 16"/>
          <p:cNvSpPr txBox="1">
            <a:spLocks noChangeArrowheads="1"/>
          </p:cNvSpPr>
          <p:nvPr/>
        </p:nvSpPr>
        <p:spPr bwMode="auto">
          <a:xfrm>
            <a:off x="76200" y="6477000"/>
            <a:ext cx="685800" cy="274638"/>
          </a:xfrm>
          <a:prstGeom prst="rect">
            <a:avLst/>
          </a:prstGeom>
          <a:noFill/>
          <a:ln w="12700">
            <a:noFill/>
            <a:miter lim="800000"/>
            <a:headEnd/>
            <a:tailEnd/>
          </a:ln>
          <a:effec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spcBef>
                <a:spcPct val="50000"/>
              </a:spcBef>
            </a:pPr>
            <a:r>
              <a:rPr lang="en-US" altLang="en-US" sz="1200" dirty="0">
                <a:solidFill>
                  <a:schemeClr val="tx1"/>
                </a:solidFill>
              </a:rPr>
              <a:t>3-</a:t>
            </a:r>
            <a:fld id="{D5C9B5E3-89D2-4CDA-8347-2C5610B8E4FC}" type="slidenum">
              <a:rPr lang="en-US" altLang="en-US" sz="1200">
                <a:solidFill>
                  <a:schemeClr val="tx1"/>
                </a:solidFill>
              </a:rPr>
              <a:pPr algn="ctr">
                <a:spcBef>
                  <a:spcPct val="50000"/>
                </a:spcBef>
              </a:pPr>
              <a:t>‹#›</a:t>
            </a:fld>
            <a:endParaRPr lang="en-US" altLang="en-US" sz="120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r"/>
  </p:transition>
  <p:txStyles>
    <p:titleStyle>
      <a:lvl1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5.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6.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3.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4.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5.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44.png"/></Relationships>
</file>

<file path=ppt/slides/_rels/slide6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6.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45.png"/><Relationship Id="rId4" Type="http://schemas.openxmlformats.org/officeDocument/2006/relationships/image" Target="../media/image8.png"/><Relationship Id="rId9" Type="http://schemas.openxmlformats.org/officeDocument/2006/relationships/image" Target="../media/image44.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7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0" y="228600"/>
            <a:ext cx="9144000" cy="1752600"/>
          </a:xfrm>
          <a:prstGeom prst="rect">
            <a:avLst/>
          </a:prstGeom>
          <a:solidFill>
            <a:srgbClr val="C5C5FF"/>
          </a:solidFill>
          <a:ln>
            <a:noFill/>
          </a:ln>
          <a:effectLst/>
        </p:spPr>
        <p:txBody>
          <a:bodyPr wrap="none" anchor="ctr"/>
          <a:lstStyle/>
          <a:p>
            <a:endParaRPr lang="en-US" dirty="0">
              <a:latin typeface="Liberation Sans" panose="020B0604020202020204" pitchFamily="34" charset="0"/>
            </a:endParaRPr>
          </a:p>
        </p:txBody>
      </p:sp>
      <p:sp>
        <p:nvSpPr>
          <p:cNvPr id="8" name="Rectangle 6"/>
          <p:cNvSpPr>
            <a:spLocks noChangeArrowheads="1"/>
          </p:cNvSpPr>
          <p:nvPr/>
        </p:nvSpPr>
        <p:spPr bwMode="auto">
          <a:xfrm>
            <a:off x="0" y="685800"/>
            <a:ext cx="2514600" cy="914400"/>
          </a:xfrm>
          <a:prstGeom prst="rect">
            <a:avLst/>
          </a:prstGeom>
          <a:solidFill>
            <a:schemeClr val="bg1">
              <a:lumMod val="6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9" name="Rectangle 8"/>
          <p:cNvSpPr txBox="1">
            <a:spLocks noChangeArrowheads="1"/>
          </p:cNvSpPr>
          <p:nvPr/>
        </p:nvSpPr>
        <p:spPr>
          <a:xfrm>
            <a:off x="2514600" y="533400"/>
            <a:ext cx="5943600" cy="1200329"/>
          </a:xfrm>
          <a:prstGeom prst="rect">
            <a:avLst/>
          </a:prstGeom>
          <a:solidFill>
            <a:schemeClr val="bg1"/>
          </a:solidFill>
          <a:ln w="28575" cap="flat" cmpd="sng" algn="ctr">
            <a:solidFill>
              <a:schemeClr val="bg1">
                <a:lumMod val="65000"/>
              </a:schemeClr>
            </a:solidFill>
            <a:prstDash val="solid"/>
            <a:miter lim="800000"/>
            <a:headEnd/>
            <a:tailEnd/>
          </a:ln>
        </p:spPr>
        <p:txBody>
          <a:bodyPr wrap="square" lIns="91440" tIns="45720" rIns="91440" bIns="45720" anchor="ctr" anchorCtr="0">
            <a:noAutofit/>
          </a:bodyPr>
          <a:lst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a:lstStyle>
          <a:p>
            <a:pPr marL="58738" indent="0">
              <a:spcBef>
                <a:spcPct val="50000"/>
              </a:spcBef>
              <a:buSzTx/>
              <a:buFontTx/>
              <a:buNone/>
            </a:pPr>
            <a:r>
              <a:rPr lang="en-US" altLang="en-US" sz="3800" kern="0" dirty="0" smtClean="0">
                <a:solidFill>
                  <a:srgbClr val="CC0000"/>
                </a:solidFill>
                <a:effectLst/>
                <a:latin typeface="Liberation Sans" panose="020B0604020202020204" pitchFamily="34" charset="0"/>
              </a:rPr>
              <a:t>Adjusting The Accounts</a:t>
            </a:r>
            <a:endParaRPr lang="en-US" altLang="en-US" sz="3800" kern="0" dirty="0">
              <a:solidFill>
                <a:srgbClr val="CC0000"/>
              </a:solidFill>
              <a:effectLst/>
              <a:latin typeface="Liberation Sans" panose="020B0604020202020204" pitchFamily="34" charset="0"/>
            </a:endParaRPr>
          </a:p>
        </p:txBody>
      </p:sp>
      <p:sp>
        <p:nvSpPr>
          <p:cNvPr id="10" name="Oval 9"/>
          <p:cNvSpPr/>
          <p:nvPr/>
        </p:nvSpPr>
        <p:spPr bwMode="auto">
          <a:xfrm>
            <a:off x="762000" y="381000"/>
            <a:ext cx="1447800" cy="1447800"/>
          </a:xfrm>
          <a:prstGeom prst="ellipse">
            <a:avLst/>
          </a:prstGeom>
          <a:solidFill>
            <a:srgbClr val="0027A4"/>
          </a:solidFill>
          <a:ln w="12700" cap="flat" cmpd="sng" algn="ctr">
            <a:noFill/>
            <a:prstDash val="solid"/>
            <a:round/>
            <a:headEnd type="none" w="med" len="med"/>
            <a:tailEnd type="none" w="med" len="med"/>
          </a:ln>
          <a:effectLst/>
        </p:spPr>
        <p:txBody>
          <a:bodyPr vert="horz" wrap="square" lIns="91440" tIns="0" rIns="91440" bIns="45720" numCol="1" rtlCol="0" anchor="ctr" anchorCtr="0" compatLnSpc="1">
            <a:prstTxWarp prst="textNoShape">
              <a:avLst/>
            </a:prstTxWarp>
          </a:bodyPr>
          <a:lstStyle/>
          <a:p>
            <a:pPr algn="ctr"/>
            <a:r>
              <a:rPr lang="en-US" sz="10000" dirty="0" smtClean="0">
                <a:solidFill>
                  <a:schemeClr val="bg1"/>
                </a:solidFill>
                <a:latin typeface="Liberation Sans" panose="020B0604020202020204" pitchFamily="34" charset="0"/>
              </a:rPr>
              <a:t>3</a:t>
            </a:r>
            <a:endParaRPr lang="en-US" sz="10000" dirty="0">
              <a:solidFill>
                <a:schemeClr val="bg1"/>
              </a:solidFill>
              <a:latin typeface="Liberation Sans" panose="020B0604020202020204" pitchFamily="34" charset="0"/>
            </a:endParaRPr>
          </a:p>
        </p:txBody>
      </p:sp>
      <p:sp>
        <p:nvSpPr>
          <p:cNvPr id="11" name="Rectangle 6"/>
          <p:cNvSpPr>
            <a:spLocks noChangeArrowheads="1"/>
          </p:cNvSpPr>
          <p:nvPr/>
        </p:nvSpPr>
        <p:spPr bwMode="auto">
          <a:xfrm>
            <a:off x="0" y="3773424"/>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12" name="Rectangle 6"/>
          <p:cNvSpPr>
            <a:spLocks noChangeArrowheads="1"/>
          </p:cNvSpPr>
          <p:nvPr/>
        </p:nvSpPr>
        <p:spPr bwMode="auto">
          <a:xfrm>
            <a:off x="0" y="2846832"/>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13" name="Rectangle 10"/>
          <p:cNvSpPr>
            <a:spLocks noChangeArrowheads="1"/>
          </p:cNvSpPr>
          <p:nvPr/>
        </p:nvSpPr>
        <p:spPr bwMode="auto">
          <a:xfrm>
            <a:off x="457200" y="2133600"/>
            <a:ext cx="4419600" cy="523220"/>
          </a:xfrm>
          <a:prstGeom prst="rect">
            <a:avLst/>
          </a:prstGeom>
          <a:noFill/>
          <a:ln>
            <a:noFill/>
          </a:ln>
          <a:effectLst/>
        </p:spPr>
        <p:txBody>
          <a:bodyPr wrap="square">
            <a:spAutoFit/>
          </a:bodyPr>
          <a:lstStyle/>
          <a:p>
            <a:pPr algn="l" eaLnBrk="1" hangingPunct="1">
              <a:spcBef>
                <a:spcPct val="30000"/>
              </a:spcBef>
            </a:pPr>
            <a:r>
              <a:rPr lang="en-US" altLang="en-US" sz="2800" b="1" dirty="0">
                <a:solidFill>
                  <a:schemeClr val="tx1"/>
                </a:solidFill>
                <a:latin typeface="Liberation Sans" panose="020B0604020202020204" pitchFamily="34" charset="0"/>
              </a:rPr>
              <a:t>Learning Objectives</a:t>
            </a:r>
          </a:p>
        </p:txBody>
      </p:sp>
      <p:sp>
        <p:nvSpPr>
          <p:cNvPr id="14" name="Rectangle 5"/>
          <p:cNvSpPr>
            <a:spLocks noChangeArrowheads="1"/>
          </p:cNvSpPr>
          <p:nvPr/>
        </p:nvSpPr>
        <p:spPr bwMode="auto">
          <a:xfrm>
            <a:off x="1447800" y="2782824"/>
            <a:ext cx="7696200" cy="850392"/>
          </a:xfrm>
          <a:prstGeom prst="rect">
            <a:avLst/>
          </a:prstGeom>
          <a:solidFill>
            <a:srgbClr val="0027A4"/>
          </a:solidFill>
          <a:ln>
            <a:noFill/>
          </a:ln>
          <a:effectLst/>
        </p:spPr>
        <p:txBody>
          <a:bodyPr wrap="square" tIns="27432" anchor="ctr"/>
          <a:lstStyle/>
          <a:p>
            <a:pPr marL="117475"/>
            <a:r>
              <a:rPr lang="en-US" sz="2000" dirty="0">
                <a:latin typeface="Liberation Sans" panose="020B0604020202020204" pitchFamily="34" charset="0"/>
              </a:rPr>
              <a:t>Explain the accrual basis of </a:t>
            </a:r>
            <a:r>
              <a:rPr lang="en-US" sz="2000" dirty="0" smtClean="0">
                <a:latin typeface="Liberation Sans" panose="020B0604020202020204" pitchFamily="34" charset="0"/>
              </a:rPr>
              <a:t>accounting and </a:t>
            </a:r>
            <a:r>
              <a:rPr lang="en-US" sz="2000" dirty="0">
                <a:latin typeface="Liberation Sans" panose="020B0604020202020204" pitchFamily="34" charset="0"/>
              </a:rPr>
              <a:t>the </a:t>
            </a:r>
            <a:endParaRPr lang="en-US" sz="2000" dirty="0" smtClean="0">
              <a:latin typeface="Liberation Sans" panose="020B0604020202020204" pitchFamily="34" charset="0"/>
            </a:endParaRPr>
          </a:p>
          <a:p>
            <a:pPr marL="117475"/>
            <a:r>
              <a:rPr lang="en-US" sz="2000" dirty="0" smtClean="0">
                <a:latin typeface="Liberation Sans" panose="020B0604020202020204" pitchFamily="34" charset="0"/>
              </a:rPr>
              <a:t>reasons </a:t>
            </a:r>
            <a:r>
              <a:rPr lang="en-US" sz="2000" dirty="0">
                <a:latin typeface="Liberation Sans" panose="020B0604020202020204" pitchFamily="34" charset="0"/>
              </a:rPr>
              <a:t>for adjusting entries.</a:t>
            </a:r>
          </a:p>
        </p:txBody>
      </p:sp>
      <p:sp>
        <p:nvSpPr>
          <p:cNvPr id="15" name="Rectangle 5"/>
          <p:cNvSpPr>
            <a:spLocks noChangeArrowheads="1"/>
          </p:cNvSpPr>
          <p:nvPr/>
        </p:nvSpPr>
        <p:spPr bwMode="auto">
          <a:xfrm>
            <a:off x="1447800" y="3773424"/>
            <a:ext cx="7696200" cy="722376"/>
          </a:xfrm>
          <a:prstGeom prst="rect">
            <a:avLst/>
          </a:prstGeom>
          <a:solidFill>
            <a:srgbClr val="0027A4"/>
          </a:solidFill>
          <a:ln>
            <a:noFill/>
          </a:ln>
          <a:effectLst/>
        </p:spPr>
        <p:txBody>
          <a:bodyPr wrap="square" tIns="27432" anchor="ctr"/>
          <a:lstStyle/>
          <a:p>
            <a:pPr marL="117475"/>
            <a:r>
              <a:rPr lang="en-US" sz="2000" dirty="0"/>
              <a:t>Prepare adjusting entries for deferrals.</a:t>
            </a:r>
            <a:endParaRPr lang="en-US" sz="2000" b="1" dirty="0">
              <a:solidFill>
                <a:schemeClr val="bg1"/>
              </a:solidFill>
              <a:latin typeface="Liberation Sans" panose="020B0604020202020204" pitchFamily="34" charset="0"/>
            </a:endParaRPr>
          </a:p>
        </p:txBody>
      </p:sp>
      <p:sp>
        <p:nvSpPr>
          <p:cNvPr id="16" name="Rectangle 6"/>
          <p:cNvSpPr>
            <a:spLocks noChangeArrowheads="1"/>
          </p:cNvSpPr>
          <p:nvPr/>
        </p:nvSpPr>
        <p:spPr bwMode="auto">
          <a:xfrm>
            <a:off x="0" y="4648200"/>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17" name="Rectangle 5"/>
          <p:cNvSpPr>
            <a:spLocks noChangeArrowheads="1"/>
          </p:cNvSpPr>
          <p:nvPr/>
        </p:nvSpPr>
        <p:spPr bwMode="auto">
          <a:xfrm>
            <a:off x="1447800" y="4648200"/>
            <a:ext cx="7696200" cy="722376"/>
          </a:xfrm>
          <a:prstGeom prst="rect">
            <a:avLst/>
          </a:prstGeom>
          <a:solidFill>
            <a:srgbClr val="0027A4"/>
          </a:solidFill>
          <a:ln>
            <a:noFill/>
          </a:ln>
          <a:effectLst/>
        </p:spPr>
        <p:txBody>
          <a:bodyPr wrap="square" tIns="27432" anchor="ctr"/>
          <a:lstStyle/>
          <a:p>
            <a:pPr marL="117475"/>
            <a:r>
              <a:rPr lang="en-US" sz="2000" dirty="0"/>
              <a:t>Prepare adjusting entries </a:t>
            </a:r>
            <a:r>
              <a:rPr lang="en-US" sz="2000" dirty="0" smtClean="0"/>
              <a:t>for accruals</a:t>
            </a:r>
            <a:r>
              <a:rPr lang="en-US" sz="2000" dirty="0"/>
              <a:t>.</a:t>
            </a:r>
          </a:p>
        </p:txBody>
      </p:sp>
      <p:sp>
        <p:nvSpPr>
          <p:cNvPr id="18" name="Oval 17"/>
          <p:cNvSpPr/>
          <p:nvPr/>
        </p:nvSpPr>
        <p:spPr bwMode="auto">
          <a:xfrm>
            <a:off x="685800" y="4733544"/>
            <a:ext cx="548640" cy="54864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3</a:t>
            </a:r>
          </a:p>
        </p:txBody>
      </p:sp>
      <p:sp>
        <p:nvSpPr>
          <p:cNvPr id="19" name="Rectangle 5"/>
          <p:cNvSpPr>
            <a:spLocks noChangeArrowheads="1"/>
          </p:cNvSpPr>
          <p:nvPr/>
        </p:nvSpPr>
        <p:spPr bwMode="auto">
          <a:xfrm>
            <a:off x="1447800" y="5526024"/>
            <a:ext cx="7696200" cy="874776"/>
          </a:xfrm>
          <a:prstGeom prst="rect">
            <a:avLst/>
          </a:prstGeom>
          <a:solidFill>
            <a:srgbClr val="0027A4"/>
          </a:solidFill>
          <a:ln>
            <a:noFill/>
          </a:ln>
          <a:effectLst/>
        </p:spPr>
        <p:txBody>
          <a:bodyPr wrap="square" tIns="27432" anchor="ctr"/>
          <a:lstStyle/>
          <a:p>
            <a:pPr marL="117475"/>
            <a:r>
              <a:rPr lang="en-US" sz="2000" dirty="0"/>
              <a:t>Describe the nature and purpose </a:t>
            </a:r>
            <a:r>
              <a:rPr lang="en-US" sz="2000" dirty="0" smtClean="0"/>
              <a:t>of an </a:t>
            </a:r>
            <a:r>
              <a:rPr lang="en-US" sz="2000" dirty="0"/>
              <a:t>adjusted </a:t>
            </a:r>
            <a:endParaRPr lang="en-US" sz="2000" dirty="0" smtClean="0"/>
          </a:p>
          <a:p>
            <a:pPr marL="117475"/>
            <a:r>
              <a:rPr lang="en-US" sz="2000" dirty="0" smtClean="0"/>
              <a:t>trial </a:t>
            </a:r>
            <a:r>
              <a:rPr lang="en-US" sz="2000" dirty="0"/>
              <a:t>balance.</a:t>
            </a:r>
          </a:p>
        </p:txBody>
      </p:sp>
      <p:sp>
        <p:nvSpPr>
          <p:cNvPr id="20" name="Oval 19"/>
          <p:cNvSpPr/>
          <p:nvPr/>
        </p:nvSpPr>
        <p:spPr bwMode="auto">
          <a:xfrm>
            <a:off x="685800" y="3870960"/>
            <a:ext cx="548640" cy="54864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2</a:t>
            </a:r>
          </a:p>
        </p:txBody>
      </p:sp>
      <p:sp>
        <p:nvSpPr>
          <p:cNvPr id="21" name="Oval 20"/>
          <p:cNvSpPr/>
          <p:nvPr/>
        </p:nvSpPr>
        <p:spPr bwMode="auto">
          <a:xfrm>
            <a:off x="685800" y="2932176"/>
            <a:ext cx="548640" cy="54864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pPr algn="ctr"/>
            <a:r>
              <a:rPr lang="en-US" sz="2500" b="1" dirty="0" smtClean="0">
                <a:solidFill>
                  <a:schemeClr val="bg1"/>
                </a:solidFill>
                <a:latin typeface="Liberation Sans" panose="020B0604020202020204" pitchFamily="34" charset="0"/>
              </a:rPr>
              <a:t>1</a:t>
            </a:r>
            <a:endParaRPr lang="en-US" sz="2500" b="1" dirty="0">
              <a:solidFill>
                <a:schemeClr val="bg1"/>
              </a:solidFill>
              <a:latin typeface="Liberation Sans" panose="020B0604020202020204" pitchFamily="34" charset="0"/>
            </a:endParaRPr>
          </a:p>
        </p:txBody>
      </p:sp>
      <p:sp>
        <p:nvSpPr>
          <p:cNvPr id="22" name="Rectangle 6"/>
          <p:cNvSpPr>
            <a:spLocks noChangeArrowheads="1"/>
          </p:cNvSpPr>
          <p:nvPr/>
        </p:nvSpPr>
        <p:spPr bwMode="auto">
          <a:xfrm>
            <a:off x="0" y="5602224"/>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23" name="Oval 22"/>
          <p:cNvSpPr/>
          <p:nvPr/>
        </p:nvSpPr>
        <p:spPr bwMode="auto">
          <a:xfrm>
            <a:off x="685800" y="5699760"/>
            <a:ext cx="548640" cy="54864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4</a:t>
            </a:r>
          </a:p>
        </p:txBody>
      </p:sp>
    </p:spTree>
    <p:extLst>
      <p:ext uri="{BB962C8B-B14F-4D97-AF65-F5344CB8AC3E}">
        <p14:creationId xmlns:p14="http://schemas.microsoft.com/office/powerpoint/2010/main" val="1399707321"/>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533400" y="1860550"/>
            <a:ext cx="8382000" cy="4419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spcBef>
                <a:spcPct val="40000"/>
              </a:spcBef>
              <a:buClr>
                <a:schemeClr val="tx1"/>
              </a:buClr>
              <a:buFont typeface="Wingdings" pitchFamily="2" charset="2"/>
              <a:buNone/>
            </a:pPr>
            <a:r>
              <a:rPr lang="en-US" altLang="en-US" sz="2100" b="0" dirty="0">
                <a:solidFill>
                  <a:schemeClr val="tx1"/>
                </a:solidFill>
                <a:latin typeface="Liberation Sans" panose="020B0604020202020204" pitchFamily="34" charset="0"/>
              </a:rPr>
              <a:t>One of the following statements about the accrual basis of accounting is </a:t>
            </a:r>
            <a:r>
              <a:rPr lang="en-US" altLang="en-US" sz="2100" b="0" i="1" dirty="0">
                <a:solidFill>
                  <a:schemeClr val="tx1"/>
                </a:solidFill>
                <a:latin typeface="Liberation Sans" panose="020B0604020202020204" pitchFamily="34" charset="0"/>
              </a:rPr>
              <a:t>false?</a:t>
            </a:r>
            <a:r>
              <a:rPr lang="en-US" altLang="en-US" sz="2100" b="0" dirty="0">
                <a:solidFill>
                  <a:schemeClr val="tx1"/>
                </a:solidFill>
                <a:latin typeface="Liberation Sans" panose="020B0604020202020204" pitchFamily="34" charset="0"/>
              </a:rPr>
              <a:t>  That statement is:	</a:t>
            </a:r>
          </a:p>
          <a:p>
            <a:pPr lvl="1">
              <a:lnSpc>
                <a:spcPct val="120000"/>
              </a:lnSpc>
              <a:spcBef>
                <a:spcPct val="40000"/>
              </a:spcBef>
              <a:buClr>
                <a:schemeClr val="tx1"/>
              </a:buClr>
              <a:buFont typeface="Wingdings" pitchFamily="2" charset="2"/>
              <a:buAutoNum type="alphaLcPeriod"/>
            </a:pPr>
            <a:r>
              <a:rPr lang="en-US" altLang="en-US" sz="2100" b="0" dirty="0">
                <a:solidFill>
                  <a:schemeClr val="tx1"/>
                </a:solidFill>
                <a:latin typeface="Liberation Sans" panose="020B0604020202020204" pitchFamily="34" charset="0"/>
              </a:rPr>
              <a:t>Events that change a company’s financial statements are recorded in the periods in which the events occur.</a:t>
            </a:r>
          </a:p>
          <a:p>
            <a:pPr lvl="1">
              <a:lnSpc>
                <a:spcPct val="120000"/>
              </a:lnSpc>
              <a:spcBef>
                <a:spcPct val="40000"/>
              </a:spcBef>
              <a:buClr>
                <a:schemeClr val="tx1"/>
              </a:buClr>
              <a:buFont typeface="Wingdings" pitchFamily="2" charset="2"/>
              <a:buAutoNum type="alphaLcPeriod"/>
            </a:pPr>
            <a:r>
              <a:rPr lang="en-US" altLang="en-US" sz="2100" b="0" dirty="0">
                <a:solidFill>
                  <a:schemeClr val="tx1"/>
                </a:solidFill>
                <a:latin typeface="Liberation Sans" panose="020B0604020202020204" pitchFamily="34" charset="0"/>
              </a:rPr>
              <a:t>Revenue is recognized in the period in which the performance obligation is satisfied.</a:t>
            </a:r>
          </a:p>
          <a:p>
            <a:pPr lvl="1">
              <a:lnSpc>
                <a:spcPct val="120000"/>
              </a:lnSpc>
              <a:spcBef>
                <a:spcPct val="40000"/>
              </a:spcBef>
              <a:buClr>
                <a:schemeClr val="tx1"/>
              </a:buClr>
              <a:buFont typeface="Wingdings" pitchFamily="2" charset="2"/>
              <a:buAutoNum type="alphaLcPeriod"/>
            </a:pPr>
            <a:r>
              <a:rPr lang="en-US" altLang="en-US" sz="2100" b="0" dirty="0">
                <a:solidFill>
                  <a:schemeClr val="tx1"/>
                </a:solidFill>
                <a:latin typeface="Liberation Sans" panose="020B0604020202020204" pitchFamily="34" charset="0"/>
              </a:rPr>
              <a:t>The accrual basis of accounting is in accord with generally accepted accounting principles.</a:t>
            </a:r>
          </a:p>
          <a:p>
            <a:pPr lvl="1">
              <a:lnSpc>
                <a:spcPct val="120000"/>
              </a:lnSpc>
              <a:spcBef>
                <a:spcPct val="40000"/>
              </a:spcBef>
              <a:buClr>
                <a:schemeClr val="tx1"/>
              </a:buClr>
              <a:buFont typeface="Wingdings" pitchFamily="2" charset="2"/>
              <a:buAutoNum type="alphaLcPeriod"/>
            </a:pPr>
            <a:r>
              <a:rPr lang="en-US" altLang="en-US" sz="2100" b="0" dirty="0">
                <a:solidFill>
                  <a:schemeClr val="tx1"/>
                </a:solidFill>
                <a:latin typeface="Liberation Sans" panose="020B0604020202020204" pitchFamily="34" charset="0"/>
              </a:rPr>
              <a:t>Revenue is recorded only when cash is received, and expenses are recorded only when cash is paid.</a:t>
            </a:r>
          </a:p>
        </p:txBody>
      </p:sp>
      <p:sp>
        <p:nvSpPr>
          <p:cNvPr id="14349"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8" name="Rectangle 4"/>
          <p:cNvSpPr>
            <a:spLocks noChangeArrowheads="1"/>
          </p:cNvSpPr>
          <p:nvPr/>
        </p:nvSpPr>
        <p:spPr bwMode="auto">
          <a:xfrm>
            <a:off x="609600" y="1295400"/>
            <a:ext cx="5334000"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buSzPct val="80000"/>
            </a:pPr>
            <a:r>
              <a:rPr lang="en-US" altLang="en-US" sz="3000" dirty="0">
                <a:solidFill>
                  <a:srgbClr val="800000"/>
                </a:solidFill>
                <a:latin typeface="Liberation Sans" panose="020B0604020202020204" pitchFamily="34" charset="0"/>
              </a:rPr>
              <a:t>Question</a:t>
            </a:r>
          </a:p>
        </p:txBody>
      </p:sp>
      <p:sp>
        <p:nvSpPr>
          <p:cNvPr id="9"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a:solidFill>
                  <a:schemeClr val="tx2">
                    <a:lumMod val="75000"/>
                  </a:schemeClr>
                </a:solidFill>
                <a:latin typeface="Liberation Sans" panose="020B0604020202020204" pitchFamily="34" charset="0"/>
              </a:rPr>
              <a:t>Recognizing Revenues and Expenses</a:t>
            </a: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
        <p:nvSpPr>
          <p:cNvPr id="11" name="Notched Right Arrow 10"/>
          <p:cNvSpPr/>
          <p:nvPr/>
        </p:nvSpPr>
        <p:spPr bwMode="auto">
          <a:xfrm>
            <a:off x="228600" y="5486400"/>
            <a:ext cx="609600" cy="457200"/>
          </a:xfrm>
          <a:prstGeom prst="notchedRightArrow">
            <a:avLst/>
          </a:prstGeom>
          <a:solidFill>
            <a:srgbClr val="A50021"/>
          </a:solidFill>
          <a:ln w="12700" cap="sq" cmpd="sng" algn="ctr">
            <a:solidFill>
              <a:schemeClr val="tx1"/>
            </a:solidFill>
            <a:prstDash val="solid"/>
            <a:round/>
            <a:headEnd type="none" w="sm" len="sm"/>
            <a:tailEnd type="none" w="sm" len="sm"/>
          </a:ln>
          <a:effectLst/>
        </p:spPr>
        <p:txBody>
          <a:bodyPr/>
          <a:ls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a:lstStyle>
          <a:p>
            <a:endParaRPr lang="en-US" altLang="en-US">
              <a:solidFill>
                <a:schemeClr val="accent6">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14"/>
          <p:cNvSpPr>
            <a:spLocks noChangeArrowheads="1"/>
          </p:cNvSpPr>
          <p:nvPr/>
        </p:nvSpPr>
        <p:spPr bwMode="auto">
          <a:xfrm>
            <a:off x="6172200" y="4167188"/>
            <a:ext cx="1828800" cy="228600"/>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endParaRPr lang="en-US" altLang="en-US" sz="2400" b="0" dirty="0">
              <a:solidFill>
                <a:schemeClr val="tx1"/>
              </a:solidFill>
              <a:latin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947738"/>
            <a:ext cx="8458199" cy="3875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09600" y="1298575"/>
            <a:ext cx="7848600" cy="4322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spcBef>
                <a:spcPct val="50000"/>
              </a:spcBef>
              <a:buClr>
                <a:srgbClr val="800000"/>
              </a:buClr>
              <a:buSzPct val="80000"/>
              <a:buFont typeface="Wingdings" pitchFamily="2" charset="2"/>
              <a:buNone/>
            </a:pPr>
            <a:r>
              <a:rPr lang="en-US" altLang="en-US" dirty="0">
                <a:solidFill>
                  <a:schemeClr val="tx2">
                    <a:lumMod val="75000"/>
                  </a:schemeClr>
                </a:solidFill>
                <a:latin typeface="Liberation Sans" panose="020B0604020202020204" pitchFamily="34" charset="0"/>
              </a:rPr>
              <a:t>Adjusting Entries</a:t>
            </a:r>
          </a:p>
          <a:p>
            <a:pPr lvl="1">
              <a:lnSpc>
                <a:spcPct val="120000"/>
              </a:lnSpc>
              <a:spcBef>
                <a:spcPct val="50000"/>
              </a:spcBef>
              <a:buClr>
                <a:srgbClr val="800000"/>
              </a:buClr>
              <a:buSzPct val="80000"/>
              <a:buFont typeface="Wingdings" pitchFamily="2" charset="2"/>
              <a:buChar char="u"/>
            </a:pPr>
            <a:r>
              <a:rPr lang="en-US" altLang="en-US" sz="2100" b="0" dirty="0">
                <a:solidFill>
                  <a:schemeClr val="tx1"/>
                </a:solidFill>
                <a:latin typeface="Liberation Sans" panose="020B0604020202020204" pitchFamily="34" charset="0"/>
              </a:rPr>
              <a:t>Ensure that the </a:t>
            </a:r>
            <a:r>
              <a:rPr lang="en-US" altLang="en-US" sz="2100" dirty="0">
                <a:solidFill>
                  <a:schemeClr val="tx1"/>
                </a:solidFill>
                <a:latin typeface="Liberation Sans" panose="020B0604020202020204" pitchFamily="34" charset="0"/>
              </a:rPr>
              <a:t>revenue recognition</a:t>
            </a:r>
            <a:r>
              <a:rPr lang="en-US" altLang="en-US" sz="2100" b="0" dirty="0">
                <a:solidFill>
                  <a:schemeClr val="tx1"/>
                </a:solidFill>
                <a:latin typeface="Liberation Sans" panose="020B0604020202020204" pitchFamily="34" charset="0"/>
              </a:rPr>
              <a:t> and </a:t>
            </a:r>
            <a:r>
              <a:rPr lang="en-US" altLang="en-US" sz="2100" dirty="0">
                <a:solidFill>
                  <a:schemeClr val="tx1"/>
                </a:solidFill>
                <a:latin typeface="Liberation Sans" panose="020B0604020202020204" pitchFamily="34" charset="0"/>
              </a:rPr>
              <a:t>expense recognition</a:t>
            </a:r>
            <a:r>
              <a:rPr lang="en-US" altLang="en-US" sz="2100" b="0" dirty="0">
                <a:solidFill>
                  <a:schemeClr val="tx1"/>
                </a:solidFill>
                <a:latin typeface="Liberation Sans" panose="020B0604020202020204" pitchFamily="34" charset="0"/>
              </a:rPr>
              <a:t> principles are followed.</a:t>
            </a:r>
          </a:p>
          <a:p>
            <a:pPr lvl="1">
              <a:lnSpc>
                <a:spcPct val="120000"/>
              </a:lnSpc>
              <a:spcBef>
                <a:spcPct val="50000"/>
              </a:spcBef>
              <a:buClr>
                <a:srgbClr val="800000"/>
              </a:buClr>
              <a:buSzPct val="80000"/>
              <a:buFont typeface="Wingdings" pitchFamily="2" charset="2"/>
              <a:buChar char="u"/>
            </a:pPr>
            <a:r>
              <a:rPr lang="en-US" altLang="en-US" sz="2100" b="0" dirty="0">
                <a:solidFill>
                  <a:schemeClr val="tx1"/>
                </a:solidFill>
                <a:latin typeface="Liberation Sans" panose="020B0604020202020204" pitchFamily="34" charset="0"/>
              </a:rPr>
              <a:t>Necessary because the </a:t>
            </a:r>
            <a:r>
              <a:rPr lang="en-US" altLang="en-US" sz="2100" dirty="0">
                <a:solidFill>
                  <a:schemeClr val="tx1"/>
                </a:solidFill>
                <a:latin typeface="Liberation Sans" panose="020B0604020202020204" pitchFamily="34" charset="0"/>
              </a:rPr>
              <a:t>trial balance may not contain up-to-date</a:t>
            </a:r>
            <a:r>
              <a:rPr lang="en-US" altLang="en-US" sz="2100" b="0" dirty="0">
                <a:solidFill>
                  <a:schemeClr val="tx1"/>
                </a:solidFill>
                <a:latin typeface="Liberation Sans" panose="020B0604020202020204" pitchFamily="34" charset="0"/>
              </a:rPr>
              <a:t> and complete data.</a:t>
            </a:r>
          </a:p>
          <a:p>
            <a:pPr lvl="1">
              <a:lnSpc>
                <a:spcPct val="120000"/>
              </a:lnSpc>
              <a:spcBef>
                <a:spcPct val="50000"/>
              </a:spcBef>
              <a:buClr>
                <a:srgbClr val="800000"/>
              </a:buClr>
              <a:buSzPct val="80000"/>
              <a:buFont typeface="Wingdings" pitchFamily="2" charset="2"/>
              <a:buChar char="u"/>
            </a:pPr>
            <a:r>
              <a:rPr lang="en-US" altLang="en-US" sz="2100" dirty="0">
                <a:solidFill>
                  <a:schemeClr val="tx1"/>
                </a:solidFill>
                <a:latin typeface="Liberation Sans" panose="020B0604020202020204" pitchFamily="34" charset="0"/>
              </a:rPr>
              <a:t>Required</a:t>
            </a:r>
            <a:r>
              <a:rPr lang="en-US" altLang="en-US" sz="2100" b="0" dirty="0">
                <a:solidFill>
                  <a:schemeClr val="tx1"/>
                </a:solidFill>
                <a:latin typeface="Liberation Sans" panose="020B0604020202020204" pitchFamily="34" charset="0"/>
              </a:rPr>
              <a:t> every time a company prepares financial statements.</a:t>
            </a:r>
          </a:p>
          <a:p>
            <a:pPr lvl="1">
              <a:lnSpc>
                <a:spcPct val="120000"/>
              </a:lnSpc>
              <a:spcBef>
                <a:spcPct val="50000"/>
              </a:spcBef>
              <a:buClr>
                <a:srgbClr val="800000"/>
              </a:buClr>
              <a:buSzPct val="80000"/>
              <a:buFont typeface="Wingdings" pitchFamily="2" charset="2"/>
              <a:buChar char="u"/>
            </a:pPr>
            <a:r>
              <a:rPr lang="en-US" altLang="en-US" sz="2100" b="0" dirty="0">
                <a:solidFill>
                  <a:schemeClr val="tx1"/>
                </a:solidFill>
                <a:latin typeface="Liberation Sans" panose="020B0604020202020204" pitchFamily="34" charset="0"/>
              </a:rPr>
              <a:t>Will include </a:t>
            </a:r>
            <a:r>
              <a:rPr lang="en-US" altLang="en-US" sz="2100" dirty="0">
                <a:solidFill>
                  <a:schemeClr val="tx1"/>
                </a:solidFill>
                <a:latin typeface="Liberation Sans" panose="020B0604020202020204" pitchFamily="34" charset="0"/>
              </a:rPr>
              <a:t>one income statement account</a:t>
            </a:r>
            <a:r>
              <a:rPr lang="en-US" altLang="en-US" sz="2100" b="0" dirty="0">
                <a:solidFill>
                  <a:schemeClr val="tx1"/>
                </a:solidFill>
                <a:latin typeface="Liberation Sans" panose="020B0604020202020204" pitchFamily="34" charset="0"/>
              </a:rPr>
              <a:t> and </a:t>
            </a:r>
            <a:r>
              <a:rPr lang="en-US" altLang="en-US" sz="2100" dirty="0">
                <a:solidFill>
                  <a:schemeClr val="tx1"/>
                </a:solidFill>
                <a:latin typeface="Liberation Sans" panose="020B0604020202020204" pitchFamily="34" charset="0"/>
              </a:rPr>
              <a:t>one balance sheet account</a:t>
            </a:r>
            <a:r>
              <a:rPr lang="en-US" altLang="en-US" sz="2100" b="0" dirty="0">
                <a:solidFill>
                  <a:schemeClr val="tx1"/>
                </a:solidFill>
                <a:latin typeface="Liberation Sans" panose="020B0604020202020204" pitchFamily="34" charset="0"/>
              </a:rPr>
              <a:t>.</a:t>
            </a:r>
          </a:p>
        </p:txBody>
      </p:sp>
      <p:sp>
        <p:nvSpPr>
          <p:cNvPr id="15372"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6"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The Need for Adjusting Entries</a:t>
            </a:r>
            <a:endParaRPr lang="en-US" altLang="en-US" sz="3200" dirty="0">
              <a:solidFill>
                <a:schemeClr val="tx2">
                  <a:lumMod val="75000"/>
                </a:schemeClr>
              </a:solidFill>
              <a:latin typeface="Liberation Sans" panose="020B0604020202020204" pitchFamily="34" charset="0"/>
            </a:endParaRPr>
          </a:p>
        </p:txBody>
      </p:sp>
      <p:sp>
        <p:nvSpPr>
          <p:cNvPr id="5"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533400" y="1905000"/>
            <a:ext cx="7696200" cy="4038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marL="457200" indent="-457200">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10000"/>
              </a:lnSpc>
              <a:spcBef>
                <a:spcPct val="40000"/>
              </a:spcBef>
              <a:buClr>
                <a:schemeClr val="accent2"/>
              </a:buClr>
              <a:buSzPct val="75000"/>
              <a:buFont typeface="Wingdings" pitchFamily="2" charset="2"/>
              <a:buNone/>
            </a:pPr>
            <a:r>
              <a:rPr lang="en-US" altLang="en-US" sz="2300" b="0" dirty="0">
                <a:solidFill>
                  <a:schemeClr val="tx1"/>
                </a:solidFill>
                <a:latin typeface="Liberation Sans" panose="020B0604020202020204" pitchFamily="34" charset="0"/>
              </a:rPr>
              <a:t>Adjusting entries are made to ensure that:</a:t>
            </a:r>
          </a:p>
          <a:p>
            <a:pPr lvl="1">
              <a:lnSpc>
                <a:spcPct val="110000"/>
              </a:lnSpc>
              <a:spcBef>
                <a:spcPct val="40000"/>
              </a:spcBef>
              <a:buClr>
                <a:schemeClr val="tx1"/>
              </a:buClr>
              <a:buFont typeface="Wingdings" pitchFamily="2" charset="2"/>
              <a:buAutoNum type="alphaLcPeriod"/>
            </a:pPr>
            <a:r>
              <a:rPr lang="en-US" altLang="en-US" sz="2300" b="0" dirty="0">
                <a:solidFill>
                  <a:schemeClr val="tx1"/>
                </a:solidFill>
                <a:latin typeface="Liberation Sans" panose="020B0604020202020204" pitchFamily="34" charset="0"/>
              </a:rPr>
              <a:t>expenses are recognized in the period in which they are incurred.</a:t>
            </a:r>
          </a:p>
          <a:p>
            <a:pPr lvl="1">
              <a:lnSpc>
                <a:spcPct val="110000"/>
              </a:lnSpc>
              <a:spcBef>
                <a:spcPct val="40000"/>
              </a:spcBef>
              <a:buClr>
                <a:schemeClr val="tx1"/>
              </a:buClr>
              <a:buFont typeface="Wingdings" pitchFamily="2" charset="2"/>
              <a:buAutoNum type="alphaLcPeriod"/>
            </a:pPr>
            <a:r>
              <a:rPr lang="en-US" altLang="en-US" sz="2300" b="0" dirty="0">
                <a:solidFill>
                  <a:schemeClr val="tx1"/>
                </a:solidFill>
                <a:latin typeface="Liberation Sans" panose="020B0604020202020204" pitchFamily="34" charset="0"/>
              </a:rPr>
              <a:t>revenues are recorded in the period in which services are performed.</a:t>
            </a:r>
          </a:p>
          <a:p>
            <a:pPr lvl="1">
              <a:lnSpc>
                <a:spcPct val="110000"/>
              </a:lnSpc>
              <a:spcBef>
                <a:spcPct val="40000"/>
              </a:spcBef>
              <a:buClr>
                <a:schemeClr val="tx1"/>
              </a:buClr>
              <a:buFont typeface="Wingdings" pitchFamily="2" charset="2"/>
              <a:buAutoNum type="alphaLcPeriod"/>
            </a:pPr>
            <a:r>
              <a:rPr lang="en-US" altLang="en-US" sz="2300" b="0" dirty="0">
                <a:solidFill>
                  <a:schemeClr val="tx1"/>
                </a:solidFill>
                <a:latin typeface="Liberation Sans" panose="020B0604020202020204" pitchFamily="34" charset="0"/>
              </a:rPr>
              <a:t>balance sheet and income statement accounts have correct balances at the end of an accounting period.</a:t>
            </a:r>
          </a:p>
          <a:p>
            <a:pPr lvl="1">
              <a:lnSpc>
                <a:spcPct val="110000"/>
              </a:lnSpc>
              <a:spcBef>
                <a:spcPct val="40000"/>
              </a:spcBef>
              <a:buClr>
                <a:schemeClr val="tx1"/>
              </a:buClr>
              <a:buFont typeface="Wingdings" pitchFamily="2" charset="2"/>
              <a:buAutoNum type="alphaLcPeriod"/>
            </a:pPr>
            <a:r>
              <a:rPr lang="en-US" altLang="en-US" sz="2300" b="0" dirty="0">
                <a:solidFill>
                  <a:schemeClr val="tx1"/>
                </a:solidFill>
                <a:latin typeface="Liberation Sans" panose="020B0604020202020204" pitchFamily="34" charset="0"/>
              </a:rPr>
              <a:t>all of the above.</a:t>
            </a:r>
          </a:p>
        </p:txBody>
      </p:sp>
      <p:sp>
        <p:nvSpPr>
          <p:cNvPr id="16391"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9" name="Rectangle 4"/>
          <p:cNvSpPr>
            <a:spLocks noChangeArrowheads="1"/>
          </p:cNvSpPr>
          <p:nvPr/>
        </p:nvSpPr>
        <p:spPr bwMode="auto">
          <a:xfrm>
            <a:off x="609600" y="1295400"/>
            <a:ext cx="5334000"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buSzPct val="80000"/>
            </a:pPr>
            <a:r>
              <a:rPr lang="en-US" altLang="en-US" sz="3000" dirty="0">
                <a:solidFill>
                  <a:srgbClr val="800000"/>
                </a:solidFill>
                <a:latin typeface="Liberation Sans" panose="020B0604020202020204" pitchFamily="34" charset="0"/>
              </a:rPr>
              <a:t>Question</a:t>
            </a:r>
          </a:p>
        </p:txBody>
      </p:sp>
      <p:sp>
        <p:nvSpPr>
          <p:cNvPr id="11"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The Need for Adjusting Entries</a:t>
            </a:r>
            <a:endParaRPr lang="en-US" altLang="en-US" sz="3200" dirty="0">
              <a:solidFill>
                <a:schemeClr val="tx2">
                  <a:lumMod val="75000"/>
                </a:schemeClr>
              </a:solidFill>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
        <p:nvSpPr>
          <p:cNvPr id="8" name="Notched Right Arrow 7"/>
          <p:cNvSpPr/>
          <p:nvPr/>
        </p:nvSpPr>
        <p:spPr bwMode="auto">
          <a:xfrm>
            <a:off x="228600" y="5562600"/>
            <a:ext cx="609600" cy="457200"/>
          </a:xfrm>
          <a:prstGeom prst="notchedRightArrow">
            <a:avLst/>
          </a:prstGeom>
          <a:solidFill>
            <a:srgbClr val="A50021"/>
          </a:solidFill>
          <a:ln w="12700" cap="sq" cmpd="sng" algn="ctr">
            <a:solidFill>
              <a:schemeClr val="tx1"/>
            </a:solidFill>
            <a:prstDash val="solid"/>
            <a:round/>
            <a:headEnd type="none" w="sm" len="sm"/>
            <a:tailEnd type="none" w="sm" len="sm"/>
          </a:ln>
          <a:effectLst/>
        </p:spPr>
        <p:txBody>
          <a:bodyPr/>
          <a:ls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a:lstStyle>
          <a:p>
            <a:endParaRPr lang="en-US" altLang="en-US">
              <a:solidFill>
                <a:schemeClr val="accent6">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a:spLocks noChangeArrowheads="1"/>
          </p:cNvSpPr>
          <p:nvPr/>
        </p:nvSpPr>
        <p:spPr bwMode="auto">
          <a:xfrm>
            <a:off x="6400800" y="1143000"/>
            <a:ext cx="2514600" cy="457200"/>
          </a:xfrm>
          <a:prstGeom prst="rect">
            <a:avLst/>
          </a:prstGeom>
          <a:solidFill>
            <a:schemeClr val="bg1"/>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altLang="en-US" sz="1200" dirty="0">
                <a:solidFill>
                  <a:schemeClr val="tx1"/>
                </a:solidFill>
                <a:latin typeface="Liberation Sans" panose="020B0604020202020204" pitchFamily="34" charset="0"/>
              </a:rPr>
              <a:t>Illustration 3-2</a:t>
            </a:r>
          </a:p>
          <a:p>
            <a:r>
              <a:rPr lang="en-US" altLang="en-US" sz="1200" dirty="0">
                <a:solidFill>
                  <a:schemeClr val="tx1"/>
                </a:solidFill>
                <a:latin typeface="Liberation Sans" panose="020B0604020202020204" pitchFamily="34" charset="0"/>
              </a:rPr>
              <a:t>Categories of adjusting entries</a:t>
            </a:r>
            <a:endParaRPr lang="en-US" altLang="en-US" sz="1200" dirty="0">
              <a:solidFill>
                <a:srgbClr val="B00000"/>
              </a:solidFill>
              <a:latin typeface="Liberation Sans" panose="020B0604020202020204" pitchFamily="34" charset="0"/>
            </a:endParaRPr>
          </a:p>
        </p:txBody>
      </p:sp>
      <p:sp>
        <p:nvSpPr>
          <p:cNvPr id="17420"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8438" name="Rectangle 15"/>
          <p:cNvSpPr>
            <a:spLocks noChangeArrowheads="1"/>
          </p:cNvSpPr>
          <p:nvPr/>
        </p:nvSpPr>
        <p:spPr bwMode="auto">
          <a:xfrm>
            <a:off x="457200" y="1676400"/>
            <a:ext cx="8305800" cy="3810000"/>
          </a:xfrm>
          <a:prstGeom prst="rect">
            <a:avLst/>
          </a:prstGeom>
          <a:solidFill>
            <a:srgbClr val="F9EFA9"/>
          </a:solidFill>
          <a:ln w="28575" cap="sq">
            <a:solidFill>
              <a:schemeClr val="tx1"/>
            </a:solidFill>
            <a:miter lim="800000"/>
            <a:headEnd type="none" w="sm" len="sm"/>
            <a:tailEnd type="none" w="sm" len="sm"/>
          </a:ln>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endParaRPr lang="en-US" altLang="en-US" sz="2400" b="0" dirty="0">
              <a:solidFill>
                <a:schemeClr val="tx1"/>
              </a:solidFill>
              <a:latin typeface="Liberation Sans" panose="020B0604020202020204" pitchFamily="34" charset="0"/>
            </a:endParaRPr>
          </a:p>
        </p:txBody>
      </p:sp>
      <p:sp>
        <p:nvSpPr>
          <p:cNvPr id="311301" name="Rectangle 5"/>
          <p:cNvSpPr>
            <a:spLocks noChangeArrowheads="1"/>
          </p:cNvSpPr>
          <p:nvPr/>
        </p:nvSpPr>
        <p:spPr bwMode="auto">
          <a:xfrm>
            <a:off x="609600" y="2362200"/>
            <a:ext cx="3810000" cy="1600200"/>
          </a:xfrm>
          <a:prstGeom prst="rect">
            <a:avLst/>
          </a:prstGeom>
          <a:noFill/>
          <a:ln w="28575" cap="sq">
            <a:noFill/>
            <a:miter lim="800000"/>
            <a:headEnd type="none" w="sm" len="sm"/>
            <a:tailEnd type="none" w="sm" len="sm"/>
          </a:ln>
          <a:effectLst/>
        </p:spPr>
        <p:txBody>
          <a:bodyPr tIns="137160"/>
          <a:lstStyle/>
          <a:p>
            <a:pPr marL="346075" indent="-346075">
              <a:lnSpc>
                <a:spcPct val="115000"/>
              </a:lnSpc>
              <a:defRPr/>
            </a:pPr>
            <a:r>
              <a:rPr lang="en-US" sz="2000" b="0" dirty="0">
                <a:solidFill>
                  <a:schemeClr val="tx1"/>
                </a:solidFill>
                <a:latin typeface="Liberation Sans" panose="020B0604020202020204" pitchFamily="34" charset="0"/>
              </a:rPr>
              <a:t>1.</a:t>
            </a:r>
            <a:r>
              <a:rPr lang="en-US" sz="2000" dirty="0">
                <a:solidFill>
                  <a:schemeClr val="accent2"/>
                </a:solidFill>
                <a:effectLst>
                  <a:outerShdw blurRad="38100" dist="38100" dir="2700000" algn="tl">
                    <a:srgbClr val="C0C0C0"/>
                  </a:outerShdw>
                </a:effectLst>
                <a:latin typeface="Liberation Sans" panose="020B0604020202020204" pitchFamily="34" charset="0"/>
              </a:rPr>
              <a:t>	</a:t>
            </a:r>
            <a:r>
              <a:rPr lang="en-US" sz="2000" dirty="0">
                <a:solidFill>
                  <a:srgbClr val="990000"/>
                </a:solidFill>
                <a:latin typeface="Liberation Sans" panose="020B0604020202020204" pitchFamily="34" charset="0"/>
              </a:rPr>
              <a:t>Prepaid Expenses.</a:t>
            </a:r>
            <a:r>
              <a:rPr lang="en-US" sz="2000" dirty="0">
                <a:solidFill>
                  <a:schemeClr val="accent2"/>
                </a:solidFill>
                <a:effectLst>
                  <a:outerShdw blurRad="38100" dist="38100" dir="2700000" algn="tl">
                    <a:srgbClr val="C0C0C0"/>
                  </a:outerShdw>
                </a:effectLst>
                <a:latin typeface="Liberation Sans" panose="020B0604020202020204" pitchFamily="34" charset="0"/>
              </a:rPr>
              <a:t> </a:t>
            </a:r>
            <a:r>
              <a:rPr lang="en-US" sz="1900" b="0" dirty="0">
                <a:solidFill>
                  <a:schemeClr val="tx1"/>
                </a:solidFill>
                <a:latin typeface="Liberation Sans" panose="020B0604020202020204" pitchFamily="34" charset="0"/>
              </a:rPr>
              <a:t>Expenses paid in cash before they are used or consumed.</a:t>
            </a:r>
          </a:p>
        </p:txBody>
      </p:sp>
      <p:sp>
        <p:nvSpPr>
          <p:cNvPr id="18440" name="Rectangle 7"/>
          <p:cNvSpPr>
            <a:spLocks noChangeArrowheads="1"/>
          </p:cNvSpPr>
          <p:nvPr/>
        </p:nvSpPr>
        <p:spPr bwMode="auto">
          <a:xfrm>
            <a:off x="609600" y="17526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altLang="en-US" sz="2400" dirty="0">
                <a:solidFill>
                  <a:schemeClr val="tx1"/>
                </a:solidFill>
                <a:latin typeface="Liberation Sans" panose="020B0604020202020204" pitchFamily="34" charset="0"/>
              </a:rPr>
              <a:t>Deferrals</a:t>
            </a:r>
          </a:p>
        </p:txBody>
      </p:sp>
      <p:sp>
        <p:nvSpPr>
          <p:cNvPr id="18441" name="Rectangle 8"/>
          <p:cNvSpPr>
            <a:spLocks noChangeArrowheads="1"/>
          </p:cNvSpPr>
          <p:nvPr/>
        </p:nvSpPr>
        <p:spPr bwMode="auto">
          <a:xfrm>
            <a:off x="4800600" y="2362200"/>
            <a:ext cx="3810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tIns="137160"/>
          <a:lstStyle>
            <a:lvl1pPr marL="346075" indent="-346075">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15000"/>
              </a:lnSpc>
            </a:pPr>
            <a:r>
              <a:rPr lang="en-US" altLang="en-US" sz="2000" b="0" dirty="0">
                <a:solidFill>
                  <a:schemeClr val="tx1"/>
                </a:solidFill>
                <a:latin typeface="Liberation Sans" panose="020B0604020202020204" pitchFamily="34" charset="0"/>
              </a:rPr>
              <a:t>1. 	</a:t>
            </a:r>
            <a:r>
              <a:rPr lang="en-US" altLang="en-US" sz="2000" dirty="0">
                <a:solidFill>
                  <a:srgbClr val="990000"/>
                </a:solidFill>
                <a:latin typeface="Liberation Sans" panose="020B0604020202020204" pitchFamily="34" charset="0"/>
              </a:rPr>
              <a:t>Accrued Revenues.</a:t>
            </a:r>
            <a:r>
              <a:rPr lang="en-US" altLang="en-US" sz="2000" b="0" dirty="0">
                <a:solidFill>
                  <a:schemeClr val="tx1"/>
                </a:solidFill>
                <a:latin typeface="Liberation Sans" panose="020B0604020202020204" pitchFamily="34" charset="0"/>
              </a:rPr>
              <a:t> </a:t>
            </a:r>
            <a:r>
              <a:rPr lang="en-US" altLang="en-US" sz="1900" b="0" dirty="0">
                <a:solidFill>
                  <a:schemeClr val="tx1"/>
                </a:solidFill>
                <a:latin typeface="Liberation Sans" panose="020B0604020202020204" pitchFamily="34" charset="0"/>
              </a:rPr>
              <a:t>Revenues for services performed but not yet received in cash or recorded.</a:t>
            </a:r>
            <a:r>
              <a:rPr lang="en-US" altLang="en-US" sz="2000" b="0" dirty="0">
                <a:solidFill>
                  <a:schemeClr val="tx1"/>
                </a:solidFill>
                <a:latin typeface="Liberation Sans" panose="020B0604020202020204" pitchFamily="34" charset="0"/>
              </a:rPr>
              <a:t> </a:t>
            </a:r>
          </a:p>
        </p:txBody>
      </p:sp>
      <p:sp>
        <p:nvSpPr>
          <p:cNvPr id="18442" name="Rectangle 10"/>
          <p:cNvSpPr>
            <a:spLocks noChangeArrowheads="1"/>
          </p:cNvSpPr>
          <p:nvPr/>
        </p:nvSpPr>
        <p:spPr bwMode="auto">
          <a:xfrm>
            <a:off x="4800600" y="3886200"/>
            <a:ext cx="3810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tIns="137160"/>
          <a:lstStyle>
            <a:lvl1pPr marL="346075" indent="-346075">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15000"/>
              </a:lnSpc>
            </a:pPr>
            <a:r>
              <a:rPr lang="en-US" altLang="en-US" sz="2000" b="0" dirty="0">
                <a:solidFill>
                  <a:schemeClr val="tx1"/>
                </a:solidFill>
                <a:latin typeface="Liberation Sans" panose="020B0604020202020204" pitchFamily="34" charset="0"/>
              </a:rPr>
              <a:t>2. 	</a:t>
            </a:r>
            <a:r>
              <a:rPr lang="en-US" altLang="en-US" sz="2000" dirty="0">
                <a:solidFill>
                  <a:srgbClr val="990000"/>
                </a:solidFill>
                <a:latin typeface="Liberation Sans" panose="020B0604020202020204" pitchFamily="34" charset="0"/>
              </a:rPr>
              <a:t>Accrued Expenses.</a:t>
            </a:r>
            <a:r>
              <a:rPr lang="en-US" altLang="en-US" sz="2000" b="0" dirty="0">
                <a:solidFill>
                  <a:schemeClr val="tx1"/>
                </a:solidFill>
                <a:latin typeface="Liberation Sans" panose="020B0604020202020204" pitchFamily="34" charset="0"/>
              </a:rPr>
              <a:t>  </a:t>
            </a:r>
            <a:r>
              <a:rPr lang="en-US" altLang="en-US" sz="1900" b="0" dirty="0">
                <a:solidFill>
                  <a:schemeClr val="tx1"/>
                </a:solidFill>
                <a:latin typeface="Liberation Sans" panose="020B0604020202020204" pitchFamily="34" charset="0"/>
              </a:rPr>
              <a:t>Expenses incurred but not yet paid in cash or recorded.</a:t>
            </a:r>
          </a:p>
        </p:txBody>
      </p:sp>
      <p:sp>
        <p:nvSpPr>
          <p:cNvPr id="18443" name="Rectangle 11"/>
          <p:cNvSpPr>
            <a:spLocks noChangeArrowheads="1"/>
          </p:cNvSpPr>
          <p:nvPr/>
        </p:nvSpPr>
        <p:spPr bwMode="auto">
          <a:xfrm>
            <a:off x="609600" y="3886200"/>
            <a:ext cx="3810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tIns="137160"/>
          <a:lstStyle>
            <a:lvl1pPr marL="342900" indent="-3429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15000"/>
              </a:lnSpc>
            </a:pPr>
            <a:r>
              <a:rPr lang="en-US" altLang="en-US" sz="2000" b="0" dirty="0">
                <a:solidFill>
                  <a:schemeClr val="tx1"/>
                </a:solidFill>
                <a:latin typeface="Liberation Sans" panose="020B0604020202020204" pitchFamily="34" charset="0"/>
              </a:rPr>
              <a:t>2.</a:t>
            </a:r>
            <a:r>
              <a:rPr lang="en-US" altLang="en-US" sz="2000" dirty="0">
                <a:solidFill>
                  <a:srgbClr val="990000"/>
                </a:solidFill>
                <a:latin typeface="Liberation Sans" panose="020B0604020202020204" pitchFamily="34" charset="0"/>
              </a:rPr>
              <a:t>  Unearned Revenues.</a:t>
            </a:r>
            <a:r>
              <a:rPr lang="en-US" altLang="en-US" sz="2000" b="0" dirty="0">
                <a:solidFill>
                  <a:schemeClr val="tx1"/>
                </a:solidFill>
                <a:latin typeface="Liberation Sans" panose="020B0604020202020204" pitchFamily="34" charset="0"/>
              </a:rPr>
              <a:t>  </a:t>
            </a:r>
          </a:p>
          <a:p>
            <a:pPr>
              <a:lnSpc>
                <a:spcPct val="115000"/>
              </a:lnSpc>
            </a:pPr>
            <a:r>
              <a:rPr lang="en-US" altLang="en-US" sz="2000" b="0" dirty="0">
                <a:solidFill>
                  <a:schemeClr val="tx1"/>
                </a:solidFill>
                <a:latin typeface="Liberation Sans" panose="020B0604020202020204" pitchFamily="34" charset="0"/>
              </a:rPr>
              <a:t>	</a:t>
            </a:r>
            <a:r>
              <a:rPr lang="en-US" altLang="en-US" sz="1900" b="0" dirty="0">
                <a:solidFill>
                  <a:schemeClr val="tx1"/>
                </a:solidFill>
                <a:latin typeface="Liberation Sans" panose="020B0604020202020204" pitchFamily="34" charset="0"/>
              </a:rPr>
              <a:t>Cash received before services are performed.</a:t>
            </a:r>
          </a:p>
        </p:txBody>
      </p:sp>
      <p:sp>
        <p:nvSpPr>
          <p:cNvPr id="18444" name="Rectangle 12"/>
          <p:cNvSpPr>
            <a:spLocks noChangeArrowheads="1"/>
          </p:cNvSpPr>
          <p:nvPr/>
        </p:nvSpPr>
        <p:spPr bwMode="auto">
          <a:xfrm>
            <a:off x="4800600" y="17526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altLang="en-US" sz="2400" dirty="0">
                <a:solidFill>
                  <a:schemeClr val="tx1"/>
                </a:solidFill>
                <a:latin typeface="Liberation Sans" panose="020B0604020202020204" pitchFamily="34" charset="0"/>
              </a:rPr>
              <a:t>Accruals</a:t>
            </a:r>
          </a:p>
        </p:txBody>
      </p:sp>
      <p:sp>
        <p:nvSpPr>
          <p:cNvPr id="17431" name="Line 14"/>
          <p:cNvSpPr>
            <a:spLocks noChangeShapeType="1"/>
          </p:cNvSpPr>
          <p:nvPr/>
        </p:nvSpPr>
        <p:spPr bwMode="auto">
          <a:xfrm>
            <a:off x="685800" y="2286000"/>
            <a:ext cx="7848600" cy="0"/>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5"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Types of Adjusting Entries</a:t>
            </a:r>
            <a:endParaRPr lang="en-US" altLang="en-US" sz="3200" dirty="0">
              <a:solidFill>
                <a:schemeClr val="tx2">
                  <a:lumMod val="75000"/>
                </a:schemeClr>
              </a:solidFill>
              <a:latin typeface="Liberation Sans" panose="020B0604020202020204" pitchFamily="34" charset="0"/>
            </a:endParaRPr>
          </a:p>
        </p:txBody>
      </p:sp>
      <p:sp>
        <p:nvSpPr>
          <p:cNvPr id="13"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7"/>
          <p:cNvSpPr txBox="1">
            <a:spLocks noChangeArrowheads="1"/>
          </p:cNvSpPr>
          <p:nvPr/>
        </p:nvSpPr>
        <p:spPr bwMode="auto">
          <a:xfrm>
            <a:off x="609600" y="1219200"/>
            <a:ext cx="8001000" cy="89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5000"/>
              </a:lnSpc>
              <a:spcBef>
                <a:spcPct val="50000"/>
              </a:spcBef>
            </a:pPr>
            <a:r>
              <a:rPr lang="en-US" altLang="en-US" sz="2200" dirty="0">
                <a:solidFill>
                  <a:schemeClr val="tx1"/>
                </a:solidFill>
                <a:latin typeface="Liberation Sans" panose="020B0604020202020204" pitchFamily="34" charset="0"/>
                <a:cs typeface="Arial" charset="0"/>
              </a:rPr>
              <a:t>Trial Balance</a:t>
            </a:r>
            <a:r>
              <a:rPr lang="en-US" altLang="en-US" sz="2200" b="0" dirty="0">
                <a:solidFill>
                  <a:schemeClr val="tx1"/>
                </a:solidFill>
                <a:latin typeface="Liberation Sans" panose="020B0604020202020204" pitchFamily="34" charset="0"/>
                <a:cs typeface="Arial" charset="0"/>
              </a:rPr>
              <a:t> – </a:t>
            </a:r>
            <a:r>
              <a:rPr lang="en-US" altLang="en-US" sz="2200" b="0" dirty="0">
                <a:solidFill>
                  <a:schemeClr val="tx1"/>
                </a:solidFill>
                <a:latin typeface="Liberation Sans" panose="020B0604020202020204" pitchFamily="34" charset="0"/>
              </a:rPr>
              <a:t>Each account is analyzed to determine whether it is complete and up-to-date.</a:t>
            </a:r>
            <a:endParaRPr lang="en-US" altLang="en-US" sz="2200" b="0" dirty="0">
              <a:solidFill>
                <a:schemeClr val="tx1"/>
              </a:solidFill>
              <a:latin typeface="Liberation Sans" panose="020B0604020202020204" pitchFamily="34" charset="0"/>
              <a:cs typeface="Arial" charset="0"/>
            </a:endParaRPr>
          </a:p>
        </p:txBody>
      </p:sp>
      <p:sp>
        <p:nvSpPr>
          <p:cNvPr id="19459" name="Rectangle 7"/>
          <p:cNvSpPr>
            <a:spLocks noChangeArrowheads="1"/>
          </p:cNvSpPr>
          <p:nvPr/>
        </p:nvSpPr>
        <p:spPr bwMode="auto">
          <a:xfrm>
            <a:off x="6172200" y="2011362"/>
            <a:ext cx="1524000" cy="274638"/>
          </a:xfrm>
          <a:prstGeom prst="rect">
            <a:avLst/>
          </a:prstGeom>
          <a:solidFill>
            <a:schemeClr val="bg1"/>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r>
              <a:rPr lang="en-US" altLang="en-US" sz="1200" dirty="0">
                <a:solidFill>
                  <a:schemeClr val="tx1"/>
                </a:solidFill>
                <a:latin typeface="Liberation Sans" panose="020B0604020202020204" pitchFamily="34" charset="0"/>
              </a:rPr>
              <a:t>Illustration 3-3</a:t>
            </a:r>
          </a:p>
        </p:txBody>
      </p:sp>
      <p:sp>
        <p:nvSpPr>
          <p:cNvPr id="18438"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0"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Types of Adjusting Entries</a:t>
            </a:r>
            <a:endParaRPr lang="en-US" altLang="en-US" sz="3200" dirty="0">
              <a:solidFill>
                <a:schemeClr val="tx2">
                  <a:lumMod val="75000"/>
                </a:schemeClr>
              </a:solidFill>
              <a:latin typeface="Liberation Sans"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362200"/>
            <a:ext cx="6390507" cy="4267729"/>
          </a:xfrm>
          <a:prstGeom prst="rect">
            <a:avLst/>
          </a:prstGeom>
          <a:noFill/>
          <a:ln w="19050" cap="sq"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9304" y="2404872"/>
            <a:ext cx="438150" cy="701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Oval 2"/>
          <p:cNvSpPr>
            <a:spLocks noChangeArrowheads="1"/>
          </p:cNvSpPr>
          <p:nvPr/>
        </p:nvSpPr>
        <p:spPr bwMode="auto">
          <a:xfrm>
            <a:off x="4191000" y="5164138"/>
            <a:ext cx="76200" cy="76200"/>
          </a:xfrm>
          <a:prstGeom prst="ellipse">
            <a:avLst/>
          </a:prstGeom>
          <a:solidFill>
            <a:srgbClr val="CC0000"/>
          </a:solidFill>
          <a:ln w="9525" algn="ctr">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488" tIns="44450" rIns="90488" bIns="44450"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5363" name="Rectangle 3"/>
          <p:cNvSpPr>
            <a:spLocks noChangeArrowheads="1"/>
          </p:cNvSpPr>
          <p:nvPr/>
        </p:nvSpPr>
        <p:spPr bwMode="auto">
          <a:xfrm>
            <a:off x="4114800" y="2524125"/>
            <a:ext cx="4495800" cy="3952875"/>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20000"/>
              </a:lnSpc>
              <a:spcBef>
                <a:spcPct val="10000"/>
              </a:spcBef>
              <a:buFontTx/>
              <a:buAutoNum type="alphaLcParenBoth"/>
            </a:pPr>
            <a:r>
              <a:rPr lang="en-US" altLang="en-US" sz="1700" b="0" dirty="0">
                <a:solidFill>
                  <a:schemeClr val="tx1"/>
                </a:solidFill>
                <a:latin typeface="Liberation Sans" panose="020B0604020202020204" pitchFamily="34" charset="0"/>
              </a:rPr>
              <a:t>Monthly and quarterly time periods.</a:t>
            </a:r>
          </a:p>
          <a:p>
            <a:pPr>
              <a:lnSpc>
                <a:spcPct val="120000"/>
              </a:lnSpc>
              <a:spcBef>
                <a:spcPct val="10000"/>
              </a:spcBef>
              <a:buFontTx/>
              <a:buAutoNum type="alphaLcParenBoth"/>
            </a:pPr>
            <a:r>
              <a:rPr lang="en-US" altLang="en-US" sz="1700" b="0" dirty="0">
                <a:solidFill>
                  <a:schemeClr val="tx1"/>
                </a:solidFill>
                <a:latin typeface="Liberation Sans" panose="020B0604020202020204" pitchFamily="34" charset="0"/>
              </a:rPr>
              <a:t>Efforts (expenses) should be matched with results (revenues).</a:t>
            </a:r>
          </a:p>
          <a:p>
            <a:pPr>
              <a:lnSpc>
                <a:spcPct val="120000"/>
              </a:lnSpc>
              <a:spcBef>
                <a:spcPct val="10000"/>
              </a:spcBef>
              <a:buFontTx/>
              <a:buAutoNum type="alphaLcParenBoth"/>
            </a:pPr>
            <a:r>
              <a:rPr lang="en-US" altLang="en-US" sz="1700" b="0" dirty="0">
                <a:solidFill>
                  <a:schemeClr val="tx1"/>
                </a:solidFill>
                <a:latin typeface="Liberation Sans" panose="020B0604020202020204" pitchFamily="34" charset="0"/>
              </a:rPr>
              <a:t>Accountants divide the economic life of a business into artificial time periods.</a:t>
            </a:r>
          </a:p>
          <a:p>
            <a:pPr>
              <a:lnSpc>
                <a:spcPct val="120000"/>
              </a:lnSpc>
              <a:spcBef>
                <a:spcPct val="10000"/>
              </a:spcBef>
              <a:buFontTx/>
              <a:buAutoNum type="alphaLcParenBoth"/>
            </a:pPr>
            <a:r>
              <a:rPr lang="en-US" altLang="en-US" sz="1700" b="0" dirty="0">
                <a:solidFill>
                  <a:schemeClr val="tx1"/>
                </a:solidFill>
                <a:latin typeface="Liberation Sans" panose="020B0604020202020204" pitchFamily="34" charset="0"/>
              </a:rPr>
              <a:t>Companies record revenues when they receive cash and record expenses when they pay out cash.</a:t>
            </a:r>
          </a:p>
          <a:p>
            <a:pPr>
              <a:lnSpc>
                <a:spcPct val="120000"/>
              </a:lnSpc>
              <a:spcBef>
                <a:spcPct val="10000"/>
              </a:spcBef>
              <a:buFontTx/>
              <a:buAutoNum type="alphaLcParenBoth"/>
            </a:pPr>
            <a:r>
              <a:rPr lang="en-US" altLang="en-US" sz="1700" b="0" dirty="0">
                <a:solidFill>
                  <a:schemeClr val="tx1"/>
                </a:solidFill>
                <a:latin typeface="Liberation Sans" panose="020B0604020202020204" pitchFamily="34" charset="0"/>
              </a:rPr>
              <a:t>An accounting time period that starts on January 1 and ends on December 31.</a:t>
            </a:r>
          </a:p>
          <a:p>
            <a:pPr>
              <a:lnSpc>
                <a:spcPct val="120000"/>
              </a:lnSpc>
              <a:spcBef>
                <a:spcPct val="10000"/>
              </a:spcBef>
              <a:buFontTx/>
              <a:buAutoNum type="alphaLcParenBoth"/>
            </a:pPr>
            <a:r>
              <a:rPr lang="en-US" altLang="en-US" sz="1700" b="0" dirty="0">
                <a:solidFill>
                  <a:schemeClr val="tx1"/>
                </a:solidFill>
                <a:latin typeface="Liberation Sans" panose="020B0604020202020204" pitchFamily="34" charset="0"/>
              </a:rPr>
              <a:t>Companies record transactions in the period in which the events occur.</a:t>
            </a:r>
          </a:p>
        </p:txBody>
      </p:sp>
      <p:sp>
        <p:nvSpPr>
          <p:cNvPr id="15364" name="Rectangle 4"/>
          <p:cNvSpPr>
            <a:spLocks noChangeArrowheads="1"/>
          </p:cNvSpPr>
          <p:nvPr/>
        </p:nvSpPr>
        <p:spPr bwMode="auto">
          <a:xfrm>
            <a:off x="609600" y="1381125"/>
            <a:ext cx="8001000" cy="102552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20000"/>
              </a:lnSpc>
            </a:pPr>
            <a:r>
              <a:rPr lang="en-US" altLang="en-US" sz="1700" b="0" dirty="0">
                <a:solidFill>
                  <a:schemeClr val="tx1"/>
                </a:solidFill>
                <a:latin typeface="Liberation Sans" panose="020B0604020202020204" pitchFamily="34" charset="0"/>
              </a:rPr>
              <a:t>A list of concepts is provided in the left column below, with a description of the concept in the right column below. There are more descriptions provided than concepts. Match the description of the concept to the concept.</a:t>
            </a:r>
          </a:p>
        </p:txBody>
      </p:sp>
      <p:sp>
        <p:nvSpPr>
          <p:cNvPr id="158729" name="Oval 9"/>
          <p:cNvSpPr>
            <a:spLocks noChangeArrowheads="1"/>
          </p:cNvSpPr>
          <p:nvPr/>
        </p:nvSpPr>
        <p:spPr bwMode="auto">
          <a:xfrm>
            <a:off x="2438400" y="2971800"/>
            <a:ext cx="76200" cy="76200"/>
          </a:xfrm>
          <a:prstGeom prst="ellipse">
            <a:avLst/>
          </a:prstGeom>
          <a:solidFill>
            <a:srgbClr val="CC0000"/>
          </a:solidFill>
          <a:ln w="9525" algn="ctr">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488" tIns="44450" rIns="90488" bIns="44450"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5370" name="Rectangle 10"/>
          <p:cNvSpPr>
            <a:spLocks noChangeArrowheads="1"/>
          </p:cNvSpPr>
          <p:nvPr/>
        </p:nvSpPr>
        <p:spPr bwMode="auto">
          <a:xfrm>
            <a:off x="609600" y="2524125"/>
            <a:ext cx="3352800" cy="2101850"/>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5800" indent="-685800">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25000"/>
              </a:lnSpc>
              <a:spcBef>
                <a:spcPct val="50000"/>
              </a:spcBef>
            </a:pPr>
            <a:r>
              <a:rPr lang="en-US" altLang="en-US" sz="1700" b="0" dirty="0">
                <a:solidFill>
                  <a:schemeClr val="tx1"/>
                </a:solidFill>
                <a:latin typeface="Liberation Sans" panose="020B0604020202020204" pitchFamily="34" charset="0"/>
              </a:rPr>
              <a:t>1. ___ Accrual-basis accounting.</a:t>
            </a:r>
          </a:p>
          <a:p>
            <a:pPr>
              <a:lnSpc>
                <a:spcPct val="125000"/>
              </a:lnSpc>
              <a:spcBef>
                <a:spcPct val="50000"/>
              </a:spcBef>
            </a:pPr>
            <a:r>
              <a:rPr lang="en-US" altLang="en-US" sz="1700" b="0" dirty="0">
                <a:solidFill>
                  <a:schemeClr val="tx1"/>
                </a:solidFill>
                <a:latin typeface="Liberation Sans" panose="020B0604020202020204" pitchFamily="34" charset="0"/>
              </a:rPr>
              <a:t>2. ___	Calendar year.</a:t>
            </a:r>
          </a:p>
          <a:p>
            <a:pPr>
              <a:lnSpc>
                <a:spcPct val="125000"/>
              </a:lnSpc>
              <a:spcBef>
                <a:spcPct val="50000"/>
              </a:spcBef>
            </a:pPr>
            <a:r>
              <a:rPr lang="en-US" altLang="en-US" sz="1700" b="0" dirty="0">
                <a:solidFill>
                  <a:schemeClr val="tx1"/>
                </a:solidFill>
                <a:latin typeface="Liberation Sans" panose="020B0604020202020204" pitchFamily="34" charset="0"/>
              </a:rPr>
              <a:t>3. ___	Time period assumption.</a:t>
            </a:r>
          </a:p>
          <a:p>
            <a:pPr>
              <a:lnSpc>
                <a:spcPct val="125000"/>
              </a:lnSpc>
              <a:spcBef>
                <a:spcPct val="50000"/>
              </a:spcBef>
            </a:pPr>
            <a:r>
              <a:rPr lang="en-US" altLang="en-US" sz="1700" b="0" dirty="0">
                <a:solidFill>
                  <a:schemeClr val="tx1"/>
                </a:solidFill>
                <a:latin typeface="Liberation Sans" panose="020B0604020202020204" pitchFamily="34" charset="0"/>
              </a:rPr>
              <a:t>4. ___	Expense recognition principle.</a:t>
            </a:r>
          </a:p>
        </p:txBody>
      </p:sp>
      <p:sp>
        <p:nvSpPr>
          <p:cNvPr id="158738" name="Text Box 18"/>
          <p:cNvSpPr txBox="1">
            <a:spLocks noChangeArrowheads="1"/>
          </p:cNvSpPr>
          <p:nvPr/>
        </p:nvSpPr>
        <p:spPr bwMode="auto">
          <a:xfrm>
            <a:off x="914400" y="2524125"/>
            <a:ext cx="381000" cy="381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5800" indent="-685800">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gn="ctr"/>
            <a:r>
              <a:rPr lang="en-US" altLang="en-US" sz="1900" dirty="0">
                <a:solidFill>
                  <a:srgbClr val="800000"/>
                </a:solidFill>
                <a:latin typeface="Liberation Sans" panose="020B0604020202020204" pitchFamily="34" charset="0"/>
              </a:rPr>
              <a:t>f</a:t>
            </a:r>
          </a:p>
        </p:txBody>
      </p:sp>
      <p:sp>
        <p:nvSpPr>
          <p:cNvPr id="158739" name="Text Box 19"/>
          <p:cNvSpPr txBox="1">
            <a:spLocks noChangeArrowheads="1"/>
          </p:cNvSpPr>
          <p:nvPr/>
        </p:nvSpPr>
        <p:spPr bwMode="auto">
          <a:xfrm>
            <a:off x="914400" y="2981325"/>
            <a:ext cx="381000" cy="381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5800" indent="-685800">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gn="ctr"/>
            <a:r>
              <a:rPr lang="en-US" altLang="en-US" sz="1900" dirty="0">
                <a:solidFill>
                  <a:srgbClr val="800000"/>
                </a:solidFill>
                <a:latin typeface="Liberation Sans" panose="020B0604020202020204" pitchFamily="34" charset="0"/>
              </a:rPr>
              <a:t>e</a:t>
            </a:r>
          </a:p>
        </p:txBody>
      </p:sp>
      <p:sp>
        <p:nvSpPr>
          <p:cNvPr id="158740" name="Text Box 20"/>
          <p:cNvSpPr txBox="1">
            <a:spLocks noChangeArrowheads="1"/>
          </p:cNvSpPr>
          <p:nvPr/>
        </p:nvSpPr>
        <p:spPr bwMode="auto">
          <a:xfrm>
            <a:off x="914400" y="3438525"/>
            <a:ext cx="381000" cy="381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5800" indent="-685800">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gn="ctr"/>
            <a:r>
              <a:rPr lang="en-US" altLang="en-US" sz="1900" dirty="0">
                <a:solidFill>
                  <a:srgbClr val="800000"/>
                </a:solidFill>
                <a:latin typeface="Liberation Sans" panose="020B0604020202020204" pitchFamily="34" charset="0"/>
              </a:rPr>
              <a:t>c</a:t>
            </a:r>
          </a:p>
        </p:txBody>
      </p:sp>
      <p:sp>
        <p:nvSpPr>
          <p:cNvPr id="158741" name="Text Box 21"/>
          <p:cNvSpPr txBox="1">
            <a:spLocks noChangeArrowheads="1"/>
          </p:cNvSpPr>
          <p:nvPr/>
        </p:nvSpPr>
        <p:spPr bwMode="auto">
          <a:xfrm>
            <a:off x="914400" y="3895725"/>
            <a:ext cx="381000" cy="381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5800" indent="-685800">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gn="ctr"/>
            <a:r>
              <a:rPr lang="en-US" altLang="en-US" sz="1900" dirty="0">
                <a:solidFill>
                  <a:srgbClr val="800000"/>
                </a:solidFill>
                <a:latin typeface="Liberation Sans" panose="020B0604020202020204" pitchFamily="34" charset="0"/>
              </a:rPr>
              <a:t>b</a:t>
            </a:r>
          </a:p>
        </p:txBody>
      </p:sp>
      <p:sp>
        <p:nvSpPr>
          <p:cNvPr id="15"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17"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8"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9"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0" name="TextBox 19"/>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a:solidFill>
                  <a:srgbClr val="FF9900"/>
                </a:solidFill>
                <a:latin typeface="Liberation Sans" panose="020B0604020202020204" pitchFamily="34" charset="0"/>
              </a:rPr>
              <a:t>1</a:t>
            </a:r>
          </a:p>
        </p:txBody>
      </p:sp>
      <p:sp>
        <p:nvSpPr>
          <p:cNvPr id="21" name="TextBox 20"/>
          <p:cNvSpPr txBox="1"/>
          <p:nvPr/>
        </p:nvSpPr>
        <p:spPr>
          <a:xfrm>
            <a:off x="3338286" y="508909"/>
            <a:ext cx="5515429" cy="519373"/>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Timing Concepts</a:t>
            </a:r>
            <a:endParaRPr lang="en-US" sz="2800" b="1" dirty="0">
              <a:solidFill>
                <a:schemeClr val="bg1"/>
              </a:solidFill>
              <a:latin typeface="Liberation Sans" panose="020B0604020202020204" pitchFamily="34" charset="0"/>
            </a:endParaRPr>
          </a:p>
        </p:txBody>
      </p: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5" name="TextBox 24"/>
          <p:cNvSpPr txBox="1"/>
          <p:nvPr/>
        </p:nvSpPr>
        <p:spPr>
          <a:xfrm>
            <a:off x="3048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2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3714791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8738"/>
                                        </p:tgtEl>
                                        <p:attrNameLst>
                                          <p:attrName>style.visibility</p:attrName>
                                        </p:attrNameLst>
                                      </p:cBhvr>
                                      <p:to>
                                        <p:strVal val="visible"/>
                                      </p:to>
                                    </p:set>
                                    <p:animEffect transition="in" filter="wipe(left)">
                                      <p:cBhvr>
                                        <p:cTn id="7" dur="500"/>
                                        <p:tgtEl>
                                          <p:spTgt spid="1587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8739"/>
                                        </p:tgtEl>
                                        <p:attrNameLst>
                                          <p:attrName>style.visibility</p:attrName>
                                        </p:attrNameLst>
                                      </p:cBhvr>
                                      <p:to>
                                        <p:strVal val="visible"/>
                                      </p:to>
                                    </p:set>
                                    <p:animEffect transition="in" filter="wipe(left)">
                                      <p:cBhvr>
                                        <p:cTn id="12" dur="500"/>
                                        <p:tgtEl>
                                          <p:spTgt spid="1587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8740"/>
                                        </p:tgtEl>
                                        <p:attrNameLst>
                                          <p:attrName>style.visibility</p:attrName>
                                        </p:attrNameLst>
                                      </p:cBhvr>
                                      <p:to>
                                        <p:strVal val="visible"/>
                                      </p:to>
                                    </p:set>
                                    <p:animEffect transition="in" filter="wipe(left)">
                                      <p:cBhvr>
                                        <p:cTn id="17" dur="500"/>
                                        <p:tgtEl>
                                          <p:spTgt spid="1587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8741"/>
                                        </p:tgtEl>
                                        <p:attrNameLst>
                                          <p:attrName>style.visibility</p:attrName>
                                        </p:attrNameLst>
                                      </p:cBhvr>
                                      <p:to>
                                        <p:strVal val="visible"/>
                                      </p:to>
                                    </p:set>
                                    <p:animEffect transition="in" filter="wipe(left)">
                                      <p:cBhvr>
                                        <p:cTn id="22" dur="500"/>
                                        <p:tgtEl>
                                          <p:spTgt spid="158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38" grpId="0"/>
      <p:bldP spid="158739" grpId="0"/>
      <p:bldP spid="158740" grpId="0"/>
      <p:bldP spid="1587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609599" y="1524000"/>
            <a:ext cx="8171543" cy="271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wrap="square">
            <a:spAutoFit/>
          </a:bodyPr>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spcBef>
                <a:spcPct val="70000"/>
              </a:spcBef>
              <a:buSzPct val="80000"/>
            </a:pPr>
            <a:r>
              <a:rPr lang="en-US" altLang="en-US" sz="2400" dirty="0">
                <a:solidFill>
                  <a:schemeClr val="tx1"/>
                </a:solidFill>
                <a:latin typeface="Liberation Sans" panose="020B0604020202020204" pitchFamily="34" charset="0"/>
              </a:rPr>
              <a:t>Deferrals </a:t>
            </a:r>
            <a:r>
              <a:rPr lang="en-US" altLang="en-US" sz="2400" b="0" dirty="0">
                <a:solidFill>
                  <a:schemeClr val="tx1"/>
                </a:solidFill>
                <a:latin typeface="Liberation Sans" panose="020B0604020202020204" pitchFamily="34" charset="0"/>
              </a:rPr>
              <a:t>are </a:t>
            </a:r>
            <a:r>
              <a:rPr lang="en-US" altLang="en-US" sz="2400" dirty="0">
                <a:solidFill>
                  <a:schemeClr val="tx1"/>
                </a:solidFill>
                <a:latin typeface="Liberation Sans" panose="020B0604020202020204" pitchFamily="34" charset="0"/>
              </a:rPr>
              <a:t>expenses or revenues</a:t>
            </a:r>
            <a:r>
              <a:rPr lang="en-US" altLang="en-US" sz="2400" b="0" dirty="0">
                <a:solidFill>
                  <a:schemeClr val="tx1"/>
                </a:solidFill>
                <a:latin typeface="Liberation Sans" panose="020B0604020202020204" pitchFamily="34" charset="0"/>
              </a:rPr>
              <a:t> that are recognized at a date later than the point when cash was originally exchanged.  There are </a:t>
            </a:r>
            <a:r>
              <a:rPr lang="en-US" altLang="en-US" sz="2400" dirty="0">
                <a:solidFill>
                  <a:schemeClr val="tx1"/>
                </a:solidFill>
                <a:latin typeface="Liberation Sans" panose="020B0604020202020204" pitchFamily="34" charset="0"/>
              </a:rPr>
              <a:t>two types</a:t>
            </a:r>
            <a:r>
              <a:rPr lang="en-US" altLang="en-US" sz="2400" b="0" dirty="0">
                <a:solidFill>
                  <a:schemeClr val="tx1"/>
                </a:solidFill>
                <a:latin typeface="Liberation Sans" panose="020B0604020202020204" pitchFamily="34" charset="0"/>
              </a:rPr>
              <a:t>:</a:t>
            </a:r>
          </a:p>
          <a:p>
            <a:pPr lvl="1">
              <a:lnSpc>
                <a:spcPct val="120000"/>
              </a:lnSpc>
              <a:spcBef>
                <a:spcPct val="70000"/>
              </a:spcBef>
              <a:buClr>
                <a:srgbClr val="800000"/>
              </a:buClr>
              <a:buSzPct val="80000"/>
              <a:buFont typeface="Wingdings" pitchFamily="2" charset="2"/>
              <a:buChar char="u"/>
            </a:pPr>
            <a:r>
              <a:rPr lang="en-US" altLang="en-US" sz="2300" dirty="0">
                <a:solidFill>
                  <a:schemeClr val="tx1"/>
                </a:solidFill>
                <a:latin typeface="Liberation Sans" panose="020B0604020202020204" pitchFamily="34" charset="0"/>
              </a:rPr>
              <a:t>Prepaid </a:t>
            </a:r>
            <a:r>
              <a:rPr lang="en-US" altLang="en-US" sz="2300" dirty="0" smtClean="0">
                <a:solidFill>
                  <a:schemeClr val="tx1"/>
                </a:solidFill>
                <a:latin typeface="Liberation Sans" panose="020B0604020202020204" pitchFamily="34" charset="0"/>
              </a:rPr>
              <a:t>expenses</a:t>
            </a:r>
            <a:endParaRPr lang="en-US" altLang="en-US" sz="2300" i="1" dirty="0">
              <a:solidFill>
                <a:srgbClr val="CC0000"/>
              </a:solidFill>
              <a:latin typeface="Liberation Sans" panose="020B0604020202020204" pitchFamily="34" charset="0"/>
            </a:endParaRPr>
          </a:p>
          <a:p>
            <a:pPr lvl="1">
              <a:lnSpc>
                <a:spcPct val="120000"/>
              </a:lnSpc>
              <a:spcBef>
                <a:spcPct val="70000"/>
              </a:spcBef>
              <a:buClr>
                <a:srgbClr val="800000"/>
              </a:buClr>
              <a:buSzPct val="80000"/>
              <a:buFont typeface="Wingdings" pitchFamily="2" charset="2"/>
              <a:buChar char="u"/>
            </a:pPr>
            <a:r>
              <a:rPr lang="en-US" altLang="en-US" sz="2300" dirty="0">
                <a:solidFill>
                  <a:schemeClr val="tx1"/>
                </a:solidFill>
                <a:latin typeface="Liberation Sans" panose="020B0604020202020204" pitchFamily="34" charset="0"/>
              </a:rPr>
              <a:t>Unearned </a:t>
            </a:r>
            <a:r>
              <a:rPr lang="en-US" altLang="en-US" sz="2300" dirty="0" smtClean="0">
                <a:solidFill>
                  <a:schemeClr val="tx1"/>
                </a:solidFill>
                <a:latin typeface="Liberation Sans" panose="020B0604020202020204" pitchFamily="34" charset="0"/>
              </a:rPr>
              <a:t>revenues</a:t>
            </a:r>
            <a:endParaRPr lang="en-US" altLang="en-US" sz="2300" b="0" dirty="0">
              <a:solidFill>
                <a:schemeClr val="tx1"/>
              </a:solidFill>
              <a:latin typeface="Liberation Sans" panose="020B0604020202020204" pitchFamily="34" charset="0"/>
            </a:endParaRPr>
          </a:p>
        </p:txBody>
      </p:sp>
      <p:sp>
        <p:nvSpPr>
          <p:cNvPr id="7" name="Rectangle 6"/>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r>
              <a:rPr lang="en-US" altLang="en-US" sz="1700" dirty="0">
                <a:solidFill>
                  <a:schemeClr val="tx1"/>
                </a:solidFill>
                <a:latin typeface="Liberation Sans" panose="020B0604020202020204" pitchFamily="34" charset="0"/>
              </a:rPr>
              <a:t>LEARNING</a:t>
            </a:r>
          </a:p>
          <a:p>
            <a:r>
              <a:rPr lang="en-US" altLang="en-US" sz="1700" dirty="0">
                <a:solidFill>
                  <a:schemeClr val="tx1"/>
                </a:solidFill>
                <a:latin typeface="Liberation Sans" panose="020B0604020202020204" pitchFamily="34" charset="0"/>
              </a:rPr>
              <a:t>OBJECTIVE</a:t>
            </a:r>
          </a:p>
        </p:txBody>
      </p:sp>
      <p:sp>
        <p:nvSpPr>
          <p:cNvPr id="8"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tIns="27432" anchor="ctr"/>
          <a:lstStyle/>
          <a:p>
            <a:pPr marL="117475"/>
            <a:r>
              <a:rPr lang="en-US" sz="2500" dirty="0" smtClean="0">
                <a:latin typeface="Liberation Sans" panose="020B0604020202020204" pitchFamily="34" charset="0"/>
              </a:rPr>
              <a:t>Prepare adjusting entries for deferrals.</a:t>
            </a:r>
            <a:endParaRPr lang="en-US" sz="2500" dirty="0">
              <a:latin typeface="Liberation Sans" panose="020B0604020202020204" pitchFamily="34" charset="0"/>
            </a:endParaRPr>
          </a:p>
        </p:txBody>
      </p:sp>
      <p:sp>
        <p:nvSpPr>
          <p:cNvPr id="9" name="Oval 8"/>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sz="2400" dirty="0" smtClean="0">
                <a:latin typeface="Liberation Sans" panose="020B0604020202020204" pitchFamily="34" charset="0"/>
              </a:rPr>
              <a:t>2</a:t>
            </a:r>
            <a:endParaRPr lang="en-US" sz="2400" dirty="0">
              <a:latin typeface="Liberation Sans" panose="020B0604020202020204" pitchFamily="34" charset="0"/>
            </a:endParaRPr>
          </a:p>
        </p:txBody>
      </p:sp>
      <p:sp>
        <p:nvSpPr>
          <p:cNvPr id="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4294967295"/>
          </p:nvPr>
        </p:nvSpPr>
        <p:spPr>
          <a:xfrm>
            <a:off x="533400" y="1295400"/>
            <a:ext cx="8077200" cy="9144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indent="0">
              <a:lnSpc>
                <a:spcPct val="110000"/>
              </a:lnSpc>
              <a:buClr>
                <a:srgbClr val="006666"/>
              </a:buClr>
              <a:buSzTx/>
              <a:buFont typeface="Monotype Sorts" pitchFamily="2" charset="2"/>
              <a:buNone/>
            </a:pPr>
            <a:r>
              <a:rPr lang="en-US" altLang="en-US" sz="2300" dirty="0" smtClean="0">
                <a:effectLst/>
                <a:latin typeface="Liberation Sans" panose="020B0604020202020204" pitchFamily="34" charset="0"/>
              </a:rPr>
              <a:t>Payment of cash, that is recorded as an asset to show   the service or benefit the company will receive in the future.</a:t>
            </a:r>
          </a:p>
        </p:txBody>
      </p:sp>
      <p:sp>
        <p:nvSpPr>
          <p:cNvPr id="21507" name="Rectangle 6"/>
          <p:cNvSpPr>
            <a:spLocks noChangeArrowheads="1"/>
          </p:cNvSpPr>
          <p:nvPr/>
        </p:nvSpPr>
        <p:spPr bwMode="auto">
          <a:xfrm>
            <a:off x="762000" y="4223028"/>
            <a:ext cx="2438400"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marL="342900" indent="-342900">
              <a:defRPr sz="2800" b="1">
                <a:solidFill>
                  <a:schemeClr val="bg1"/>
                </a:solidFill>
                <a:latin typeface="Arial" charset="0"/>
              </a:defRPr>
            </a:lvl1pPr>
            <a:lvl2pPr marL="5715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lvl="1">
              <a:spcBef>
                <a:spcPts val="1200"/>
              </a:spcBef>
              <a:spcAft>
                <a:spcPts val="0"/>
              </a:spcAft>
              <a:buClr>
                <a:srgbClr val="800000"/>
              </a:buClr>
              <a:buSzPct val="80000"/>
              <a:buFont typeface="Wingdings" pitchFamily="2" charset="2"/>
              <a:buChar char="u"/>
            </a:pPr>
            <a:r>
              <a:rPr lang="en-US" altLang="en-US" sz="2200" b="0" dirty="0">
                <a:solidFill>
                  <a:schemeClr val="bg2"/>
                </a:solidFill>
                <a:latin typeface="Liberation Sans" panose="020B0604020202020204" pitchFamily="34" charset="0"/>
              </a:rPr>
              <a:t>insurance</a:t>
            </a:r>
          </a:p>
          <a:p>
            <a:pPr lvl="1">
              <a:spcBef>
                <a:spcPts val="1200"/>
              </a:spcBef>
              <a:spcAft>
                <a:spcPts val="0"/>
              </a:spcAft>
              <a:buClr>
                <a:srgbClr val="800000"/>
              </a:buClr>
              <a:buSzPct val="80000"/>
              <a:buFont typeface="Wingdings" pitchFamily="2" charset="2"/>
              <a:buChar char="u"/>
            </a:pPr>
            <a:r>
              <a:rPr lang="en-US" altLang="en-US" sz="2200" b="0" dirty="0">
                <a:solidFill>
                  <a:schemeClr val="bg2"/>
                </a:solidFill>
                <a:latin typeface="Liberation Sans" panose="020B0604020202020204" pitchFamily="34" charset="0"/>
              </a:rPr>
              <a:t>supplies</a:t>
            </a:r>
          </a:p>
          <a:p>
            <a:pPr lvl="1">
              <a:spcBef>
                <a:spcPts val="1200"/>
              </a:spcBef>
              <a:spcAft>
                <a:spcPts val="0"/>
              </a:spcAft>
              <a:buClr>
                <a:srgbClr val="800000"/>
              </a:buClr>
              <a:buSzPct val="80000"/>
              <a:buFont typeface="Wingdings" pitchFamily="2" charset="2"/>
              <a:buChar char="u"/>
            </a:pPr>
            <a:r>
              <a:rPr lang="en-US" altLang="en-US" sz="2200" b="0" dirty="0">
                <a:solidFill>
                  <a:schemeClr val="bg2"/>
                </a:solidFill>
                <a:latin typeface="Liberation Sans" panose="020B0604020202020204" pitchFamily="34" charset="0"/>
              </a:rPr>
              <a:t>advertising</a:t>
            </a:r>
          </a:p>
        </p:txBody>
      </p:sp>
      <p:sp>
        <p:nvSpPr>
          <p:cNvPr id="21508" name="Text Box 8"/>
          <p:cNvSpPr txBox="1">
            <a:spLocks noChangeArrowheads="1"/>
          </p:cNvSpPr>
          <p:nvPr/>
        </p:nvSpPr>
        <p:spPr bwMode="auto">
          <a:xfrm>
            <a:off x="1066800" y="2862540"/>
            <a:ext cx="2438400" cy="492443"/>
          </a:xfrm>
          <a:prstGeom prst="rect">
            <a:avLst/>
          </a:prstGeom>
          <a:solidFill>
            <a:srgbClr val="FFFF99"/>
          </a:solidFill>
          <a:ln w="28575">
            <a:solidFill>
              <a:schemeClr val="tx1"/>
            </a:solidFill>
            <a:miter lim="800000"/>
            <a:headEnd/>
            <a:tailEnd/>
          </a:ln>
          <a:effectLst>
            <a:innerShdw blurRad="114300">
              <a:prstClr val="black"/>
            </a:innerShdw>
          </a:effectLst>
        </p:spPr>
        <p:txBody>
          <a:bodyPr bIns="91440">
            <a:spAutoFit/>
          </a:bodyPr>
          <a:lstStyle>
            <a:defPPr>
              <a:defRPr lang="en-US"/>
            </a:defPPr>
            <a:lvl1pPr marL="457200" indent="-457200" algn="ctr">
              <a:defRPr sz="2300">
                <a:solidFill>
                  <a:schemeClr val="tx1"/>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Cash Payment</a:t>
            </a:r>
          </a:p>
        </p:txBody>
      </p:sp>
      <p:sp>
        <p:nvSpPr>
          <p:cNvPr id="21509" name="Text Box 9"/>
          <p:cNvSpPr txBox="1">
            <a:spLocks noChangeArrowheads="1"/>
          </p:cNvSpPr>
          <p:nvPr/>
        </p:nvSpPr>
        <p:spPr bwMode="auto">
          <a:xfrm>
            <a:off x="5170488" y="2862540"/>
            <a:ext cx="3135312" cy="492443"/>
          </a:xfrm>
          <a:prstGeom prst="rect">
            <a:avLst/>
          </a:prstGeom>
          <a:solidFill>
            <a:srgbClr val="FFFF99"/>
          </a:solidFill>
          <a:ln w="28575">
            <a:solidFill>
              <a:schemeClr val="tx1"/>
            </a:solidFill>
            <a:miter lim="800000"/>
            <a:headEnd/>
            <a:tailEnd/>
          </a:ln>
          <a:effectLst>
            <a:innerShdw blurRad="114300">
              <a:prstClr val="black"/>
            </a:innerShdw>
          </a:effectLst>
        </p:spPr>
        <p:txBody>
          <a:bodyPr bIns="91440">
            <a:spAutoFit/>
          </a:bodyPr>
          <a:lstStyle>
            <a:defPPr>
              <a:defRPr lang="en-US"/>
            </a:defPPr>
            <a:lvl1pPr marL="457200" indent="-457200" algn="ctr">
              <a:defRPr sz="2300">
                <a:solidFill>
                  <a:schemeClr val="tx1"/>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Expense Recorded</a:t>
            </a:r>
          </a:p>
        </p:txBody>
      </p:sp>
      <p:sp>
        <p:nvSpPr>
          <p:cNvPr id="21510" name="Text Box 10"/>
          <p:cNvSpPr txBox="1">
            <a:spLocks noChangeArrowheads="1"/>
          </p:cNvSpPr>
          <p:nvPr/>
        </p:nvSpPr>
        <p:spPr bwMode="auto">
          <a:xfrm>
            <a:off x="3276600" y="2862540"/>
            <a:ext cx="21336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indent="-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spcBef>
                <a:spcPct val="50000"/>
              </a:spcBef>
            </a:pPr>
            <a:r>
              <a:rPr lang="en-US" altLang="en-US" sz="2300" dirty="0">
                <a:solidFill>
                  <a:srgbClr val="800000"/>
                </a:solidFill>
                <a:latin typeface="Liberation Sans" panose="020B0604020202020204" pitchFamily="34" charset="0"/>
                <a:cs typeface="Arial" charset="0"/>
              </a:rPr>
              <a:t>BEFORE</a:t>
            </a:r>
          </a:p>
        </p:txBody>
      </p:sp>
      <p:sp>
        <p:nvSpPr>
          <p:cNvPr id="21511" name="Rectangle 12"/>
          <p:cNvSpPr>
            <a:spLocks noChangeArrowheads="1"/>
          </p:cNvSpPr>
          <p:nvPr/>
        </p:nvSpPr>
        <p:spPr bwMode="auto">
          <a:xfrm>
            <a:off x="3352800" y="4202390"/>
            <a:ext cx="2438400" cy="14157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sz="2800" b="1">
                <a:solidFill>
                  <a:schemeClr val="bg1"/>
                </a:solidFill>
                <a:latin typeface="Arial" charset="0"/>
              </a:defRPr>
            </a:lvl1pPr>
            <a:lvl2pPr marL="5715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lvl="1">
              <a:spcBef>
                <a:spcPts val="1200"/>
              </a:spcBef>
              <a:spcAft>
                <a:spcPts val="0"/>
              </a:spcAft>
              <a:buClr>
                <a:srgbClr val="800000"/>
              </a:buClr>
              <a:buSzPct val="80000"/>
              <a:buFont typeface="Wingdings" pitchFamily="2" charset="2"/>
              <a:buChar char="u"/>
            </a:pPr>
            <a:r>
              <a:rPr lang="en-US" altLang="en-US" sz="2200" b="0" dirty="0">
                <a:solidFill>
                  <a:schemeClr val="bg2"/>
                </a:solidFill>
                <a:latin typeface="Liberation Sans" panose="020B0604020202020204" pitchFamily="34" charset="0"/>
              </a:rPr>
              <a:t>rent</a:t>
            </a:r>
          </a:p>
          <a:p>
            <a:pPr lvl="1">
              <a:spcBef>
                <a:spcPts val="1200"/>
              </a:spcBef>
              <a:spcAft>
                <a:spcPts val="0"/>
              </a:spcAft>
              <a:buClr>
                <a:srgbClr val="800000"/>
              </a:buClr>
              <a:buSzPct val="80000"/>
              <a:buFont typeface="Wingdings" pitchFamily="2" charset="2"/>
              <a:buChar char="u"/>
            </a:pPr>
            <a:r>
              <a:rPr lang="en-US" altLang="en-US" sz="2200" b="0" dirty="0">
                <a:solidFill>
                  <a:schemeClr val="bg2"/>
                </a:solidFill>
                <a:latin typeface="Liberation Sans" panose="020B0604020202020204" pitchFamily="34" charset="0"/>
              </a:rPr>
              <a:t>equipment</a:t>
            </a:r>
          </a:p>
          <a:p>
            <a:pPr lvl="1">
              <a:spcBef>
                <a:spcPts val="1200"/>
              </a:spcBef>
              <a:spcAft>
                <a:spcPts val="0"/>
              </a:spcAft>
              <a:buClr>
                <a:srgbClr val="800000"/>
              </a:buClr>
              <a:buSzPct val="80000"/>
              <a:buFont typeface="Wingdings" pitchFamily="2" charset="2"/>
              <a:buChar char="u"/>
            </a:pPr>
            <a:r>
              <a:rPr lang="en-US" altLang="en-US" sz="2200" b="0" dirty="0">
                <a:solidFill>
                  <a:schemeClr val="bg2"/>
                </a:solidFill>
                <a:latin typeface="Liberation Sans" panose="020B0604020202020204" pitchFamily="34" charset="0"/>
              </a:rPr>
              <a:t>buildings</a:t>
            </a:r>
          </a:p>
        </p:txBody>
      </p:sp>
      <p:sp>
        <p:nvSpPr>
          <p:cNvPr id="21512" name="Rectangle 13"/>
          <p:cNvSpPr>
            <a:spLocks noChangeArrowheads="1"/>
          </p:cNvSpPr>
          <p:nvPr/>
        </p:nvSpPr>
        <p:spPr bwMode="auto">
          <a:xfrm>
            <a:off x="609600" y="3700740"/>
            <a:ext cx="63246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marL="457200" indent="-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Aft>
                <a:spcPct val="20000"/>
              </a:spcAft>
              <a:buSzPct val="80000"/>
            </a:pPr>
            <a:r>
              <a:rPr lang="en-US" altLang="en-US" sz="2300" dirty="0">
                <a:solidFill>
                  <a:schemeClr val="bg2"/>
                </a:solidFill>
                <a:latin typeface="Liberation Sans" panose="020B0604020202020204" pitchFamily="34" charset="0"/>
              </a:rPr>
              <a:t>Prepayments</a:t>
            </a:r>
            <a:r>
              <a:rPr lang="en-US" altLang="en-US" sz="2300" b="0" dirty="0">
                <a:solidFill>
                  <a:schemeClr val="bg2"/>
                </a:solidFill>
                <a:latin typeface="Liberation Sans" panose="020B0604020202020204" pitchFamily="34" charset="0"/>
              </a:rPr>
              <a:t> often occur in regard to:</a:t>
            </a:r>
          </a:p>
        </p:txBody>
      </p:sp>
      <p:sp>
        <p:nvSpPr>
          <p:cNvPr id="2049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3"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Prepaid Expenses</a:t>
            </a:r>
            <a:endParaRPr lang="en-US" altLang="en-US" sz="3200" dirty="0">
              <a:solidFill>
                <a:schemeClr val="tx2">
                  <a:lumMod val="75000"/>
                </a:schemeClr>
              </a:solidFill>
              <a:latin typeface="Liberation Sans" panose="020B0604020202020204" pitchFamily="34" charset="0"/>
            </a:endParaRP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050"/>
          <p:cNvSpPr txBox="1">
            <a:spLocks noChangeArrowheads="1"/>
          </p:cNvSpPr>
          <p:nvPr/>
        </p:nvSpPr>
        <p:spPr bwMode="auto">
          <a:xfrm>
            <a:off x="609600" y="1295400"/>
            <a:ext cx="8001000" cy="232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marL="685800" indent="-457200">
              <a:defRPr sz="2800" b="1">
                <a:solidFill>
                  <a:schemeClr val="bg1"/>
                </a:solidFill>
                <a:latin typeface="Arial" charset="0"/>
              </a:defRPr>
            </a:lvl1pPr>
            <a:lvl2pPr marL="1314450" indent="-4000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spcBef>
                <a:spcPct val="50000"/>
              </a:spcBef>
              <a:buClr>
                <a:srgbClr val="800000"/>
              </a:buClr>
              <a:buSzPct val="80000"/>
              <a:buFont typeface="Wingdings" pitchFamily="2" charset="2"/>
              <a:buChar char="u"/>
            </a:pPr>
            <a:r>
              <a:rPr lang="en-US" altLang="en-US" sz="2300" b="0" dirty="0">
                <a:solidFill>
                  <a:schemeClr val="tx1"/>
                </a:solidFill>
                <a:latin typeface="Liberation Sans" panose="020B0604020202020204" pitchFamily="34" charset="0"/>
              </a:rPr>
              <a:t>Expire either with the passage of time or through use.</a:t>
            </a:r>
          </a:p>
          <a:p>
            <a:pPr>
              <a:lnSpc>
                <a:spcPct val="120000"/>
              </a:lnSpc>
              <a:spcBef>
                <a:spcPct val="50000"/>
              </a:spcBef>
              <a:buClr>
                <a:srgbClr val="800000"/>
              </a:buClr>
              <a:buSzPct val="80000"/>
              <a:buFont typeface="Wingdings" pitchFamily="2" charset="2"/>
              <a:buChar char="u"/>
            </a:pPr>
            <a:r>
              <a:rPr lang="en-US" altLang="en-US" sz="2300" b="0" dirty="0">
                <a:solidFill>
                  <a:schemeClr val="tx1"/>
                </a:solidFill>
                <a:latin typeface="Liberation Sans" panose="020B0604020202020204" pitchFamily="34" charset="0"/>
              </a:rPr>
              <a:t>Adjusting entry: </a:t>
            </a:r>
          </a:p>
          <a:p>
            <a:pPr lvl="1">
              <a:lnSpc>
                <a:spcPct val="120000"/>
              </a:lnSpc>
              <a:spcBef>
                <a:spcPct val="50000"/>
              </a:spcBef>
              <a:buClr>
                <a:srgbClr val="800000"/>
              </a:buClr>
              <a:buSzPct val="80000"/>
              <a:buFont typeface="Arial" charset="0"/>
              <a:buChar char="►"/>
            </a:pPr>
            <a:r>
              <a:rPr lang="en-US" altLang="en-US" sz="2200" dirty="0">
                <a:solidFill>
                  <a:schemeClr val="tx1"/>
                </a:solidFill>
                <a:latin typeface="Liberation Sans" panose="020B0604020202020204" pitchFamily="34" charset="0"/>
              </a:rPr>
              <a:t>Increase</a:t>
            </a:r>
            <a:r>
              <a:rPr lang="en-US" altLang="en-US" sz="2200" b="0" dirty="0">
                <a:solidFill>
                  <a:schemeClr val="tx1"/>
                </a:solidFill>
                <a:latin typeface="Liberation Sans" panose="020B0604020202020204" pitchFamily="34" charset="0"/>
              </a:rPr>
              <a:t> (debit) to an </a:t>
            </a:r>
            <a:r>
              <a:rPr lang="en-US" altLang="en-US" sz="2200" dirty="0">
                <a:solidFill>
                  <a:schemeClr val="tx1"/>
                </a:solidFill>
                <a:latin typeface="Liberation Sans" panose="020B0604020202020204" pitchFamily="34" charset="0"/>
              </a:rPr>
              <a:t>expense account</a:t>
            </a:r>
            <a:r>
              <a:rPr lang="en-US" altLang="en-US" sz="2200" b="0" dirty="0">
                <a:solidFill>
                  <a:schemeClr val="tx1"/>
                </a:solidFill>
                <a:latin typeface="Liberation Sans" panose="020B0604020202020204" pitchFamily="34" charset="0"/>
              </a:rPr>
              <a:t> and </a:t>
            </a:r>
          </a:p>
          <a:p>
            <a:pPr lvl="1">
              <a:lnSpc>
                <a:spcPct val="120000"/>
              </a:lnSpc>
              <a:spcBef>
                <a:spcPct val="50000"/>
              </a:spcBef>
              <a:buClr>
                <a:srgbClr val="800000"/>
              </a:buClr>
              <a:buSzPct val="80000"/>
              <a:buFont typeface="Arial" charset="0"/>
              <a:buChar char="►"/>
            </a:pPr>
            <a:r>
              <a:rPr lang="en-US" altLang="en-US" sz="2200" dirty="0">
                <a:solidFill>
                  <a:schemeClr val="tx1"/>
                </a:solidFill>
                <a:latin typeface="Liberation Sans" panose="020B0604020202020204" pitchFamily="34" charset="0"/>
              </a:rPr>
              <a:t>Decrease</a:t>
            </a:r>
            <a:r>
              <a:rPr lang="en-US" altLang="en-US" sz="2200" b="0" dirty="0">
                <a:solidFill>
                  <a:schemeClr val="tx1"/>
                </a:solidFill>
                <a:latin typeface="Liberation Sans" panose="020B0604020202020204" pitchFamily="34" charset="0"/>
              </a:rPr>
              <a:t> (credit) to an </a:t>
            </a:r>
            <a:r>
              <a:rPr lang="en-US" altLang="en-US" sz="2200" dirty="0">
                <a:solidFill>
                  <a:schemeClr val="tx1"/>
                </a:solidFill>
                <a:latin typeface="Liberation Sans" panose="020B0604020202020204" pitchFamily="34" charset="0"/>
              </a:rPr>
              <a:t>asset </a:t>
            </a:r>
            <a:r>
              <a:rPr lang="en-US" altLang="en-US" sz="2200" dirty="0" smtClean="0">
                <a:solidFill>
                  <a:schemeClr val="tx1"/>
                </a:solidFill>
                <a:latin typeface="Liberation Sans" panose="020B0604020202020204" pitchFamily="34" charset="0"/>
              </a:rPr>
              <a:t>account</a:t>
            </a:r>
            <a:r>
              <a:rPr lang="en-US" altLang="en-US" sz="2200" b="0" dirty="0" smtClean="0">
                <a:solidFill>
                  <a:schemeClr val="tx1"/>
                </a:solidFill>
                <a:latin typeface="Liberation Sans" panose="020B0604020202020204" pitchFamily="34" charset="0"/>
              </a:rPr>
              <a:t>.</a:t>
            </a:r>
            <a:endParaRPr lang="en-US" altLang="en-US" sz="2200" b="0" dirty="0">
              <a:solidFill>
                <a:schemeClr val="tx1"/>
              </a:solidFill>
              <a:latin typeface="Liberation Sans" panose="020B0604020202020204" pitchFamily="34" charset="0"/>
            </a:endParaRPr>
          </a:p>
        </p:txBody>
      </p:sp>
      <p:sp>
        <p:nvSpPr>
          <p:cNvPr id="21509"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pic>
        <p:nvPicPr>
          <p:cNvPr id="2253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028" y="3906837"/>
            <a:ext cx="6764772"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22535" name="Rectangle 10"/>
          <p:cNvSpPr>
            <a:spLocks noChangeArrowheads="1"/>
          </p:cNvSpPr>
          <p:nvPr/>
        </p:nvSpPr>
        <p:spPr bwMode="auto">
          <a:xfrm>
            <a:off x="7086600" y="3840162"/>
            <a:ext cx="1524000" cy="274638"/>
          </a:xfrm>
          <a:prstGeom prst="rect">
            <a:avLst/>
          </a:prstGeom>
          <a:solidFill>
            <a:schemeClr val="bg1"/>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r>
              <a:rPr lang="en-US" altLang="en-US" sz="1200" dirty="0">
                <a:solidFill>
                  <a:schemeClr val="tx1"/>
                </a:solidFill>
                <a:latin typeface="Liberation Sans" panose="020B0604020202020204" pitchFamily="34" charset="0"/>
              </a:rPr>
              <a:t>Illustration 3-4</a:t>
            </a:r>
          </a:p>
        </p:txBody>
      </p:sp>
      <p:sp>
        <p:nvSpPr>
          <p:cNvPr id="9"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Prepaid Expenses</a:t>
            </a:r>
            <a:endParaRPr lang="en-US" altLang="en-US" sz="3200" dirty="0">
              <a:solidFill>
                <a:schemeClr val="tx2">
                  <a:lumMod val="75000"/>
                </a:schemeClr>
              </a:solidFill>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914400" y="4191000"/>
            <a:ext cx="3733800" cy="198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spcBef>
                <a:spcPct val="30000"/>
              </a:spcBef>
              <a:buClr>
                <a:srgbClr val="800000"/>
              </a:buClr>
              <a:buSzPct val="80000"/>
              <a:buFont typeface="Wingdings" pitchFamily="2" charset="2"/>
              <a:buNone/>
            </a:pPr>
            <a:r>
              <a:rPr lang="en-US" altLang="en-US" sz="2200" b="0" dirty="0">
                <a:solidFill>
                  <a:schemeClr val="tx1"/>
                </a:solidFill>
                <a:latin typeface="Liberation Sans" panose="020B0604020202020204" pitchFamily="34" charset="0"/>
              </a:rPr>
              <a:t>Generally a </a:t>
            </a:r>
          </a:p>
          <a:p>
            <a:pPr lvl="1">
              <a:lnSpc>
                <a:spcPct val="120000"/>
              </a:lnSpc>
              <a:spcBef>
                <a:spcPct val="30000"/>
              </a:spcBef>
              <a:buClr>
                <a:srgbClr val="800000"/>
              </a:buClr>
              <a:buSzPct val="80000"/>
              <a:buFont typeface="Wingdings" pitchFamily="2" charset="2"/>
              <a:buChar char="u"/>
            </a:pPr>
            <a:r>
              <a:rPr lang="en-US" altLang="en-US" sz="2200" dirty="0">
                <a:solidFill>
                  <a:schemeClr val="tx1"/>
                </a:solidFill>
                <a:latin typeface="Liberation Sans" panose="020B0604020202020204" pitchFamily="34" charset="0"/>
              </a:rPr>
              <a:t>month</a:t>
            </a:r>
            <a:r>
              <a:rPr lang="en-US" altLang="en-US" sz="2200" b="0" dirty="0">
                <a:solidFill>
                  <a:schemeClr val="tx1"/>
                </a:solidFill>
                <a:latin typeface="Liberation Sans" panose="020B0604020202020204" pitchFamily="34" charset="0"/>
              </a:rPr>
              <a:t>, </a:t>
            </a:r>
          </a:p>
          <a:p>
            <a:pPr lvl="1">
              <a:lnSpc>
                <a:spcPct val="120000"/>
              </a:lnSpc>
              <a:spcBef>
                <a:spcPct val="30000"/>
              </a:spcBef>
              <a:buClr>
                <a:srgbClr val="800000"/>
              </a:buClr>
              <a:buSzPct val="80000"/>
              <a:buFont typeface="Wingdings" pitchFamily="2" charset="2"/>
              <a:buChar char="u"/>
            </a:pPr>
            <a:r>
              <a:rPr lang="en-US" altLang="en-US" sz="2200" dirty="0">
                <a:solidFill>
                  <a:schemeClr val="tx1"/>
                </a:solidFill>
                <a:latin typeface="Liberation Sans" panose="020B0604020202020204" pitchFamily="34" charset="0"/>
              </a:rPr>
              <a:t>quarter</a:t>
            </a:r>
            <a:r>
              <a:rPr lang="en-US" altLang="en-US" sz="2200" b="0" dirty="0">
                <a:solidFill>
                  <a:schemeClr val="tx1"/>
                </a:solidFill>
                <a:latin typeface="Liberation Sans" panose="020B0604020202020204" pitchFamily="34" charset="0"/>
              </a:rPr>
              <a:t>, or </a:t>
            </a:r>
          </a:p>
          <a:p>
            <a:pPr lvl="1">
              <a:lnSpc>
                <a:spcPct val="120000"/>
              </a:lnSpc>
              <a:spcBef>
                <a:spcPct val="30000"/>
              </a:spcBef>
              <a:buClr>
                <a:srgbClr val="800000"/>
              </a:buClr>
              <a:buSzPct val="80000"/>
              <a:buFont typeface="Wingdings" pitchFamily="2" charset="2"/>
              <a:buChar char="u"/>
            </a:pPr>
            <a:r>
              <a:rPr lang="en-US" altLang="en-US" sz="2200" dirty="0">
                <a:solidFill>
                  <a:schemeClr val="tx1"/>
                </a:solidFill>
                <a:latin typeface="Liberation Sans" panose="020B0604020202020204" pitchFamily="34" charset="0"/>
              </a:rPr>
              <a:t>year</a:t>
            </a:r>
            <a:r>
              <a:rPr lang="en-US" altLang="en-US" sz="2200" b="0" dirty="0">
                <a:solidFill>
                  <a:schemeClr val="tx1"/>
                </a:solidFill>
                <a:latin typeface="Liberation Sans" panose="020B0604020202020204" pitchFamily="34" charset="0"/>
              </a:rPr>
              <a:t>.</a:t>
            </a:r>
          </a:p>
        </p:txBody>
      </p:sp>
      <p:sp>
        <p:nvSpPr>
          <p:cNvPr id="5123" name="Text Box 8"/>
          <p:cNvSpPr txBox="1">
            <a:spLocks noChangeArrowheads="1"/>
          </p:cNvSpPr>
          <p:nvPr/>
        </p:nvSpPr>
        <p:spPr bwMode="auto">
          <a:xfrm>
            <a:off x="609600" y="1447800"/>
            <a:ext cx="77724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spcBef>
                <a:spcPct val="30000"/>
              </a:spcBef>
              <a:buSzPct val="80000"/>
            </a:pPr>
            <a:r>
              <a:rPr lang="en-US" altLang="en-US" sz="2200" b="0" dirty="0">
                <a:solidFill>
                  <a:schemeClr val="tx1"/>
                </a:solidFill>
                <a:latin typeface="Liberation Sans" panose="020B0604020202020204" pitchFamily="34" charset="0"/>
              </a:rPr>
              <a:t>Accountants divide the economic life of a business into artificial time periods </a:t>
            </a:r>
            <a:r>
              <a:rPr lang="en-US" altLang="en-US" sz="2200" b="0" dirty="0" smtClean="0">
                <a:solidFill>
                  <a:schemeClr val="tx1"/>
                </a:solidFill>
                <a:latin typeface="Liberation Sans" panose="020B0604020202020204" pitchFamily="34" charset="0"/>
              </a:rPr>
              <a:t>(</a:t>
            </a:r>
            <a:r>
              <a:rPr lang="en-US" altLang="en-US" sz="2200" dirty="0">
                <a:solidFill>
                  <a:schemeClr val="tx2">
                    <a:lumMod val="75000"/>
                  </a:schemeClr>
                </a:solidFill>
                <a:latin typeface="Liberation Sans" panose="020B0604020202020204" pitchFamily="34" charset="0"/>
              </a:rPr>
              <a:t>Time Period Assumption</a:t>
            </a:r>
            <a:r>
              <a:rPr lang="en-US" altLang="en-US" sz="2200" b="0" dirty="0">
                <a:solidFill>
                  <a:schemeClr val="tx1"/>
                </a:solidFill>
                <a:latin typeface="Liberation Sans" panose="020B0604020202020204" pitchFamily="34" charset="0"/>
              </a:rPr>
              <a:t>).</a:t>
            </a:r>
          </a:p>
        </p:txBody>
      </p:sp>
      <p:sp>
        <p:nvSpPr>
          <p:cNvPr id="154630" name="Freeform 11"/>
          <p:cNvSpPr>
            <a:spLocks/>
          </p:cNvSpPr>
          <p:nvPr/>
        </p:nvSpPr>
        <p:spPr bwMode="auto">
          <a:xfrm>
            <a:off x="792163" y="2794000"/>
            <a:ext cx="7285037" cy="4763"/>
          </a:xfrm>
          <a:custGeom>
            <a:avLst/>
            <a:gdLst>
              <a:gd name="T0" fmla="*/ 0 w 4589"/>
              <a:gd name="T1" fmla="*/ 0 h 3"/>
              <a:gd name="T2" fmla="*/ 2147483647 w 4589"/>
              <a:gd name="T3" fmla="*/ 7562057 h 3"/>
              <a:gd name="T4" fmla="*/ 0 60000 65536"/>
              <a:gd name="T5" fmla="*/ 0 60000 65536"/>
              <a:gd name="T6" fmla="*/ 0 w 4589"/>
              <a:gd name="T7" fmla="*/ 0 h 3"/>
              <a:gd name="T8" fmla="*/ 4589 w 4589"/>
              <a:gd name="T9" fmla="*/ 3 h 3"/>
            </a:gdLst>
            <a:ahLst/>
            <a:cxnLst>
              <a:cxn ang="T4">
                <a:pos x="T0" y="T1"/>
              </a:cxn>
              <a:cxn ang="T5">
                <a:pos x="T2" y="T3"/>
              </a:cxn>
            </a:cxnLst>
            <a:rect l="T6" t="T7" r="T8" b="T9"/>
            <a:pathLst>
              <a:path w="4589" h="3">
                <a:moveTo>
                  <a:pt x="0" y="0"/>
                </a:moveTo>
                <a:lnTo>
                  <a:pt x="4589" y="3"/>
                </a:ln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54631" name="Line 12"/>
          <p:cNvSpPr>
            <a:spLocks noChangeShapeType="1"/>
          </p:cNvSpPr>
          <p:nvPr/>
        </p:nvSpPr>
        <p:spPr bwMode="auto">
          <a:xfrm>
            <a:off x="766763" y="2667000"/>
            <a:ext cx="0" cy="2540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54632" name="Line 13"/>
          <p:cNvSpPr>
            <a:spLocks noChangeShapeType="1"/>
          </p:cNvSpPr>
          <p:nvPr/>
        </p:nvSpPr>
        <p:spPr bwMode="auto">
          <a:xfrm>
            <a:off x="1905000" y="2667000"/>
            <a:ext cx="0" cy="2540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5128" name="Rectangle 14"/>
          <p:cNvSpPr>
            <a:spLocks noChangeArrowheads="1"/>
          </p:cNvSpPr>
          <p:nvPr/>
        </p:nvSpPr>
        <p:spPr bwMode="auto">
          <a:xfrm>
            <a:off x="828675" y="2806700"/>
            <a:ext cx="9239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spcBef>
                <a:spcPct val="50000"/>
              </a:spcBef>
            </a:pPr>
            <a:r>
              <a:rPr lang="en-US" altLang="en-US" sz="2000" dirty="0">
                <a:solidFill>
                  <a:schemeClr val="tx1"/>
                </a:solidFill>
                <a:latin typeface="Liberation Sans" panose="020B0604020202020204" pitchFamily="34" charset="0"/>
              </a:rPr>
              <a:t>Jan.</a:t>
            </a:r>
          </a:p>
        </p:txBody>
      </p:sp>
      <p:sp>
        <p:nvSpPr>
          <p:cNvPr id="5129" name="Rectangle 15"/>
          <p:cNvSpPr>
            <a:spLocks noChangeArrowheads="1"/>
          </p:cNvSpPr>
          <p:nvPr/>
        </p:nvSpPr>
        <p:spPr bwMode="auto">
          <a:xfrm>
            <a:off x="2047875" y="2806700"/>
            <a:ext cx="7715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spcBef>
                <a:spcPct val="50000"/>
              </a:spcBef>
            </a:pPr>
            <a:r>
              <a:rPr lang="en-US" altLang="en-US" sz="2000" dirty="0">
                <a:solidFill>
                  <a:schemeClr val="tx1"/>
                </a:solidFill>
                <a:latin typeface="Liberation Sans" panose="020B0604020202020204" pitchFamily="34" charset="0"/>
              </a:rPr>
              <a:t>Feb.</a:t>
            </a:r>
          </a:p>
        </p:txBody>
      </p:sp>
      <p:sp>
        <p:nvSpPr>
          <p:cNvPr id="5130" name="Rectangle 16"/>
          <p:cNvSpPr>
            <a:spLocks noChangeArrowheads="1"/>
          </p:cNvSpPr>
          <p:nvPr/>
        </p:nvSpPr>
        <p:spPr bwMode="auto">
          <a:xfrm>
            <a:off x="3190875" y="2806700"/>
            <a:ext cx="7715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spcBef>
                <a:spcPct val="50000"/>
              </a:spcBef>
            </a:pPr>
            <a:r>
              <a:rPr lang="en-US" altLang="en-US" sz="2000" dirty="0">
                <a:solidFill>
                  <a:schemeClr val="tx1"/>
                </a:solidFill>
                <a:latin typeface="Liberation Sans" panose="020B0604020202020204" pitchFamily="34" charset="0"/>
              </a:rPr>
              <a:t>Mar.</a:t>
            </a:r>
          </a:p>
        </p:txBody>
      </p:sp>
      <p:sp>
        <p:nvSpPr>
          <p:cNvPr id="5131" name="Rectangle 17"/>
          <p:cNvSpPr>
            <a:spLocks noChangeArrowheads="1"/>
          </p:cNvSpPr>
          <p:nvPr/>
        </p:nvSpPr>
        <p:spPr bwMode="auto">
          <a:xfrm>
            <a:off x="4333875" y="2806700"/>
            <a:ext cx="7715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spcBef>
                <a:spcPct val="50000"/>
              </a:spcBef>
            </a:pPr>
            <a:r>
              <a:rPr lang="en-US" altLang="en-US" sz="2000" dirty="0">
                <a:solidFill>
                  <a:schemeClr val="tx1"/>
                </a:solidFill>
                <a:latin typeface="Liberation Sans" panose="020B0604020202020204" pitchFamily="34" charset="0"/>
              </a:rPr>
              <a:t>Apr.</a:t>
            </a:r>
          </a:p>
        </p:txBody>
      </p:sp>
      <p:sp>
        <p:nvSpPr>
          <p:cNvPr id="154637" name="Line 19"/>
          <p:cNvSpPr>
            <a:spLocks noChangeShapeType="1"/>
          </p:cNvSpPr>
          <p:nvPr/>
        </p:nvSpPr>
        <p:spPr bwMode="auto">
          <a:xfrm>
            <a:off x="5324475" y="2667000"/>
            <a:ext cx="0" cy="2540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5133" name="Rectangle 20"/>
          <p:cNvSpPr>
            <a:spLocks noChangeArrowheads="1"/>
          </p:cNvSpPr>
          <p:nvPr/>
        </p:nvSpPr>
        <p:spPr bwMode="auto">
          <a:xfrm>
            <a:off x="7153275" y="2806700"/>
            <a:ext cx="7715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spcBef>
                <a:spcPct val="50000"/>
              </a:spcBef>
            </a:pPr>
            <a:r>
              <a:rPr lang="en-US" altLang="en-US" sz="2000" dirty="0">
                <a:solidFill>
                  <a:schemeClr val="tx1"/>
                </a:solidFill>
                <a:latin typeface="Liberation Sans" panose="020B0604020202020204" pitchFamily="34" charset="0"/>
              </a:rPr>
              <a:t>Dec.</a:t>
            </a:r>
          </a:p>
        </p:txBody>
      </p:sp>
      <p:sp>
        <p:nvSpPr>
          <p:cNvPr id="154639" name="Line 21"/>
          <p:cNvSpPr>
            <a:spLocks noChangeShapeType="1"/>
          </p:cNvSpPr>
          <p:nvPr/>
        </p:nvSpPr>
        <p:spPr bwMode="auto">
          <a:xfrm>
            <a:off x="8067675" y="2667000"/>
            <a:ext cx="0" cy="2540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5135" name="Rectangle 23"/>
          <p:cNvSpPr>
            <a:spLocks noChangeArrowheads="1"/>
          </p:cNvSpPr>
          <p:nvPr/>
        </p:nvSpPr>
        <p:spPr bwMode="auto">
          <a:xfrm>
            <a:off x="5562600" y="2667000"/>
            <a:ext cx="1143000" cy="304800"/>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5000"/>
              </a:lnSpc>
            </a:pPr>
            <a:r>
              <a:rPr lang="en-US" altLang="en-US" dirty="0">
                <a:solidFill>
                  <a:schemeClr val="tx1"/>
                </a:solidFill>
                <a:latin typeface="Liberation Sans" panose="020B0604020202020204" pitchFamily="34" charset="0"/>
              </a:rPr>
              <a:t>. . . . .</a:t>
            </a:r>
          </a:p>
        </p:txBody>
      </p:sp>
      <p:sp>
        <p:nvSpPr>
          <p:cNvPr id="154641" name="Line 24"/>
          <p:cNvSpPr>
            <a:spLocks noChangeShapeType="1"/>
          </p:cNvSpPr>
          <p:nvPr/>
        </p:nvSpPr>
        <p:spPr bwMode="auto">
          <a:xfrm>
            <a:off x="3048000" y="2667000"/>
            <a:ext cx="0" cy="2540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54642" name="Line 25"/>
          <p:cNvSpPr>
            <a:spLocks noChangeShapeType="1"/>
          </p:cNvSpPr>
          <p:nvPr/>
        </p:nvSpPr>
        <p:spPr bwMode="auto">
          <a:xfrm>
            <a:off x="4191000" y="2667000"/>
            <a:ext cx="0" cy="2540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54643" name="Line 26"/>
          <p:cNvSpPr>
            <a:spLocks noChangeShapeType="1"/>
          </p:cNvSpPr>
          <p:nvPr/>
        </p:nvSpPr>
        <p:spPr bwMode="auto">
          <a:xfrm>
            <a:off x="6934200" y="2667000"/>
            <a:ext cx="0" cy="2540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5139" name="AutoShape 27"/>
          <p:cNvSpPr>
            <a:spLocks/>
          </p:cNvSpPr>
          <p:nvPr/>
        </p:nvSpPr>
        <p:spPr bwMode="auto">
          <a:xfrm rot="-5400000">
            <a:off x="1143000" y="2743200"/>
            <a:ext cx="381000" cy="1143000"/>
          </a:xfrm>
          <a:prstGeom prst="leftBrace">
            <a:avLst>
              <a:gd name="adj1" fmla="val 25000"/>
              <a:gd name="adj2" fmla="val 50000"/>
            </a:avLst>
          </a:prstGeom>
          <a:noFill/>
          <a:ln w="28575"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vert="eaVert"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endParaRPr lang="en-US" altLang="en-US" sz="2400" b="0" dirty="0">
              <a:solidFill>
                <a:schemeClr val="tx1"/>
              </a:solidFill>
              <a:latin typeface="Liberation Sans" panose="020B0604020202020204" pitchFamily="34" charset="0"/>
            </a:endParaRPr>
          </a:p>
        </p:txBody>
      </p:sp>
      <p:sp>
        <p:nvSpPr>
          <p:cNvPr id="5140" name="AutoShape 28"/>
          <p:cNvSpPr>
            <a:spLocks/>
          </p:cNvSpPr>
          <p:nvPr/>
        </p:nvSpPr>
        <p:spPr bwMode="auto">
          <a:xfrm rot="-5400000">
            <a:off x="2286000" y="1905000"/>
            <a:ext cx="381000" cy="3429000"/>
          </a:xfrm>
          <a:prstGeom prst="leftBrace">
            <a:avLst>
              <a:gd name="adj1" fmla="val 75000"/>
              <a:gd name="adj2" fmla="val 50000"/>
            </a:avLst>
          </a:prstGeom>
          <a:noFill/>
          <a:ln w="28575"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vert="eaVert"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endParaRPr lang="en-US" altLang="en-US" sz="2400" b="0" dirty="0">
              <a:solidFill>
                <a:schemeClr val="tx1"/>
              </a:solidFill>
              <a:latin typeface="Liberation Sans" panose="020B0604020202020204" pitchFamily="34" charset="0"/>
            </a:endParaRPr>
          </a:p>
        </p:txBody>
      </p:sp>
      <p:sp>
        <p:nvSpPr>
          <p:cNvPr id="5141" name="AutoShape 29"/>
          <p:cNvSpPr>
            <a:spLocks/>
          </p:cNvSpPr>
          <p:nvPr/>
        </p:nvSpPr>
        <p:spPr bwMode="auto">
          <a:xfrm rot="-5400000">
            <a:off x="4229100" y="266700"/>
            <a:ext cx="381000" cy="7315200"/>
          </a:xfrm>
          <a:prstGeom prst="leftBrace">
            <a:avLst>
              <a:gd name="adj1" fmla="val 160000"/>
              <a:gd name="adj2" fmla="val 50000"/>
            </a:avLst>
          </a:prstGeom>
          <a:noFill/>
          <a:ln w="28575"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vert="eaVert"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endParaRPr lang="en-US" altLang="en-US" sz="2400" b="0" dirty="0">
              <a:solidFill>
                <a:schemeClr val="tx1"/>
              </a:solidFill>
              <a:latin typeface="Liberation Sans" panose="020B0604020202020204" pitchFamily="34" charset="0"/>
            </a:endParaRPr>
          </a:p>
        </p:txBody>
      </p:sp>
      <p:sp>
        <p:nvSpPr>
          <p:cNvPr id="5142" name="Rectangle 24"/>
          <p:cNvSpPr>
            <a:spLocks noChangeArrowheads="1"/>
          </p:cNvSpPr>
          <p:nvPr/>
        </p:nvSpPr>
        <p:spPr bwMode="auto">
          <a:xfrm>
            <a:off x="4876800" y="4495800"/>
            <a:ext cx="3124200" cy="1274195"/>
          </a:xfrm>
          <a:prstGeom prst="rect">
            <a:avLst/>
          </a:prstGeom>
          <a:solidFill>
            <a:srgbClr val="FFFFCC"/>
          </a:solidFill>
          <a:ln w="19050" algn="ctr">
            <a:solidFill>
              <a:schemeClr val="tx1"/>
            </a:solidFill>
            <a:miter lim="800000"/>
            <a:headEnd/>
            <a:tailEnd/>
          </a:ln>
          <a:effectLst>
            <a:innerShdw blurRad="114300">
              <a:prstClr val="black"/>
            </a:innerShdw>
          </a:effectLst>
        </p:spPr>
        <p:txBody>
          <a:bodyPr lIns="90488" tIns="73152" rIns="90488" bIns="91440">
            <a:spAutoFit/>
          </a:bodyPr>
          <a:lstStyle>
            <a:lvl1pPr marL="5715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altLang="en-US" sz="1800" dirty="0">
                <a:solidFill>
                  <a:schemeClr val="tx2">
                    <a:lumMod val="75000"/>
                  </a:schemeClr>
                </a:solidFill>
                <a:latin typeface="Liberation Sans" panose="020B0604020202020204" pitchFamily="34" charset="0"/>
              </a:rPr>
              <a:t>Alternative Terminology</a:t>
            </a:r>
          </a:p>
          <a:p>
            <a:r>
              <a:rPr lang="en-US" altLang="en-US" sz="1800" b="0" dirty="0">
                <a:solidFill>
                  <a:schemeClr val="tx1"/>
                </a:solidFill>
                <a:latin typeface="Liberation Sans" panose="020B0604020202020204" pitchFamily="34" charset="0"/>
              </a:rPr>
              <a:t>The time period assumption</a:t>
            </a:r>
          </a:p>
          <a:p>
            <a:r>
              <a:rPr lang="en-US" altLang="en-US" sz="1800" b="0" dirty="0">
                <a:solidFill>
                  <a:schemeClr val="tx1"/>
                </a:solidFill>
                <a:latin typeface="Liberation Sans" panose="020B0604020202020204" pitchFamily="34" charset="0"/>
              </a:rPr>
              <a:t>is also called the</a:t>
            </a:r>
          </a:p>
          <a:p>
            <a:r>
              <a:rPr lang="en-US" altLang="en-US" sz="1800" b="0" i="1" dirty="0">
                <a:solidFill>
                  <a:schemeClr val="tx1"/>
                </a:solidFill>
                <a:latin typeface="Liberation Sans" panose="020B0604020202020204" pitchFamily="34" charset="0"/>
              </a:rPr>
              <a:t>periodicity assumption</a:t>
            </a:r>
            <a:r>
              <a:rPr lang="en-US" altLang="en-US" sz="1800" b="0" dirty="0">
                <a:solidFill>
                  <a:schemeClr val="tx1"/>
                </a:solidFill>
                <a:latin typeface="Liberation Sans" panose="020B0604020202020204" pitchFamily="34" charset="0"/>
              </a:rPr>
              <a:t>.</a:t>
            </a:r>
          </a:p>
        </p:txBody>
      </p:sp>
      <p:sp>
        <p:nvSpPr>
          <p:cNvPr id="25" name="Rectangle 6"/>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r>
              <a:rPr lang="en-US" altLang="en-US" sz="1700" dirty="0">
                <a:solidFill>
                  <a:schemeClr val="tx1"/>
                </a:solidFill>
                <a:latin typeface="Liberation Sans" panose="020B0604020202020204" pitchFamily="34" charset="0"/>
              </a:rPr>
              <a:t>LEARNING</a:t>
            </a:r>
          </a:p>
          <a:p>
            <a:r>
              <a:rPr lang="en-US" altLang="en-US" sz="1700" dirty="0">
                <a:solidFill>
                  <a:schemeClr val="tx1"/>
                </a:solidFill>
                <a:latin typeface="Liberation Sans" panose="020B0604020202020204" pitchFamily="34" charset="0"/>
              </a:rPr>
              <a:t>OBJECTIVE</a:t>
            </a:r>
          </a:p>
        </p:txBody>
      </p:sp>
      <p:sp>
        <p:nvSpPr>
          <p:cNvPr id="26"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tIns="27432" anchor="ctr"/>
          <a:lstStyle/>
          <a:p>
            <a:pPr marL="117475"/>
            <a:r>
              <a:rPr lang="en-US" sz="2100" dirty="0" smtClean="0">
                <a:latin typeface="Liberation Sans" panose="020B0604020202020204" pitchFamily="34" charset="0"/>
              </a:rPr>
              <a:t>Explain the accrual basis of accounting</a:t>
            </a:r>
          </a:p>
          <a:p>
            <a:pPr marL="117475"/>
            <a:r>
              <a:rPr lang="en-US" sz="2100" dirty="0" smtClean="0">
                <a:latin typeface="Liberation Sans" panose="020B0604020202020204" pitchFamily="34" charset="0"/>
              </a:rPr>
              <a:t>and the reasons for adjusting entries.</a:t>
            </a:r>
            <a:endParaRPr lang="en-US" sz="2100" dirty="0">
              <a:latin typeface="Liberation Sans" panose="020B0604020202020204" pitchFamily="34" charset="0"/>
            </a:endParaRPr>
          </a:p>
        </p:txBody>
      </p:sp>
      <p:sp>
        <p:nvSpPr>
          <p:cNvPr id="27" name="Oval 26"/>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sz="2400" dirty="0">
                <a:latin typeface="Liberation Sans" panose="020B0604020202020204" pitchFamily="34" charset="0"/>
              </a:rPr>
              <a:t>1</a:t>
            </a:r>
          </a:p>
        </p:txBody>
      </p:sp>
      <p:sp>
        <p:nvSpPr>
          <p:cNvPr id="2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0"/>
          <p:cNvSpPr txBox="1">
            <a:spLocks noChangeArrowheads="1"/>
          </p:cNvSpPr>
          <p:nvPr/>
        </p:nvSpPr>
        <p:spPr bwMode="auto">
          <a:xfrm>
            <a:off x="609600" y="1250950"/>
            <a:ext cx="5105400" cy="3706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5000"/>
              </a:lnSpc>
            </a:pPr>
            <a:r>
              <a:rPr lang="en-US" altLang="en-US" sz="2100" dirty="0">
                <a:solidFill>
                  <a:schemeClr val="tx1"/>
                </a:solidFill>
                <a:latin typeface="Liberation Sans" panose="020B0604020202020204" pitchFamily="34" charset="0"/>
              </a:rPr>
              <a:t>Illustration:</a:t>
            </a:r>
            <a:r>
              <a:rPr lang="en-US" altLang="en-US" sz="2100" b="0" dirty="0">
                <a:solidFill>
                  <a:schemeClr val="tx1"/>
                </a:solidFill>
                <a:latin typeface="Liberation Sans" panose="020B0604020202020204" pitchFamily="34" charset="0"/>
              </a:rPr>
              <a:t>  Pioneer </a:t>
            </a:r>
            <a:r>
              <a:rPr lang="en-US" altLang="en-US" sz="2100" b="0" dirty="0" smtClean="0">
                <a:solidFill>
                  <a:schemeClr val="tx1"/>
                </a:solidFill>
                <a:latin typeface="Liberation Sans" panose="020B0604020202020204" pitchFamily="34" charset="0"/>
              </a:rPr>
              <a:t>Advertising purchased </a:t>
            </a:r>
            <a:r>
              <a:rPr lang="en-US" altLang="en-US" sz="2100" b="0" dirty="0">
                <a:solidFill>
                  <a:schemeClr val="tx1"/>
                </a:solidFill>
                <a:latin typeface="Liberation Sans" panose="020B0604020202020204" pitchFamily="34" charset="0"/>
              </a:rPr>
              <a:t>supplies costing $2,500 on October 5. Pioneer recorded the payment by increasing (debiting) the asset Supplies. This account shows a balance of $2,500 in the October 31 trial balance. An inventory count at the close of business on October 31 reveals that $1,000 of supplies are still on hand.</a:t>
            </a:r>
          </a:p>
        </p:txBody>
      </p:sp>
      <p:sp>
        <p:nvSpPr>
          <p:cNvPr id="315429" name="Text Box 37"/>
          <p:cNvSpPr txBox="1">
            <a:spLocks noChangeArrowheads="1"/>
          </p:cNvSpPr>
          <p:nvPr/>
        </p:nvSpPr>
        <p:spPr bwMode="auto">
          <a:xfrm>
            <a:off x="1981200" y="5607050"/>
            <a:ext cx="3505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a:solidFill>
                  <a:schemeClr val="tx1"/>
                </a:solidFill>
                <a:latin typeface="Liberation Sans" panose="020B0604020202020204" pitchFamily="34" charset="0"/>
                <a:cs typeface="Arial" charset="0"/>
              </a:rPr>
              <a:t>Supplies</a:t>
            </a:r>
          </a:p>
        </p:txBody>
      </p:sp>
      <p:sp>
        <p:nvSpPr>
          <p:cNvPr id="315432" name="Text Box 40"/>
          <p:cNvSpPr txBox="1">
            <a:spLocks noChangeArrowheads="1"/>
          </p:cNvSpPr>
          <p:nvPr/>
        </p:nvSpPr>
        <p:spPr bwMode="auto">
          <a:xfrm>
            <a:off x="5867400" y="560705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spcBef>
                <a:spcPct val="50000"/>
              </a:spcBef>
            </a:pPr>
            <a:r>
              <a:rPr lang="en-US" altLang="en-US" sz="2100" b="0" dirty="0">
                <a:solidFill>
                  <a:schemeClr val="tx1"/>
                </a:solidFill>
                <a:latin typeface="Liberation Sans" panose="020B0604020202020204" pitchFamily="34" charset="0"/>
                <a:cs typeface="Arial" charset="0"/>
              </a:rPr>
              <a:t>1,500</a:t>
            </a:r>
          </a:p>
        </p:txBody>
      </p:sp>
      <p:sp>
        <p:nvSpPr>
          <p:cNvPr id="315433" name="Text Box 41"/>
          <p:cNvSpPr txBox="1">
            <a:spLocks noChangeArrowheads="1"/>
          </p:cNvSpPr>
          <p:nvPr/>
        </p:nvSpPr>
        <p:spPr bwMode="auto">
          <a:xfrm>
            <a:off x="1981200" y="5148263"/>
            <a:ext cx="3810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smtClean="0">
                <a:solidFill>
                  <a:schemeClr val="tx1"/>
                </a:solidFill>
                <a:latin typeface="Liberation Sans" panose="020B0604020202020204" pitchFamily="34" charset="0"/>
                <a:cs typeface="Arial" charset="0"/>
              </a:rPr>
              <a:t>Supplies Expense</a:t>
            </a:r>
            <a:endParaRPr lang="en-US" altLang="en-US" sz="2100" b="0" dirty="0">
              <a:solidFill>
                <a:schemeClr val="tx1"/>
              </a:solidFill>
              <a:latin typeface="Liberation Sans" panose="020B0604020202020204" pitchFamily="34" charset="0"/>
              <a:cs typeface="Arial" charset="0"/>
            </a:endParaRPr>
          </a:p>
        </p:txBody>
      </p:sp>
      <p:sp>
        <p:nvSpPr>
          <p:cNvPr id="315434" name="Text Box 42"/>
          <p:cNvSpPr txBox="1">
            <a:spLocks noChangeArrowheads="1"/>
          </p:cNvSpPr>
          <p:nvPr/>
        </p:nvSpPr>
        <p:spPr bwMode="auto">
          <a:xfrm>
            <a:off x="4876800" y="5148263"/>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spcBef>
                <a:spcPct val="50000"/>
              </a:spcBef>
            </a:pPr>
            <a:r>
              <a:rPr lang="en-US" altLang="en-US" sz="2100" b="0" dirty="0">
                <a:solidFill>
                  <a:schemeClr val="tx1"/>
                </a:solidFill>
                <a:latin typeface="Liberation Sans" panose="020B0604020202020204" pitchFamily="34" charset="0"/>
                <a:cs typeface="Arial" charset="0"/>
              </a:rPr>
              <a:t>1,500</a:t>
            </a:r>
          </a:p>
        </p:txBody>
      </p:sp>
      <p:sp>
        <p:nvSpPr>
          <p:cNvPr id="23559" name="Text Box 48"/>
          <p:cNvSpPr txBox="1">
            <a:spLocks noChangeArrowheads="1"/>
          </p:cNvSpPr>
          <p:nvPr/>
        </p:nvSpPr>
        <p:spPr bwMode="auto">
          <a:xfrm>
            <a:off x="609600" y="5148263"/>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a:solidFill>
                  <a:schemeClr val="tx1"/>
                </a:solidFill>
                <a:latin typeface="Liberation Sans" panose="020B0604020202020204" pitchFamily="34" charset="0"/>
                <a:cs typeface="Arial" charset="0"/>
              </a:rPr>
              <a:t>Oct. 31</a:t>
            </a:r>
          </a:p>
        </p:txBody>
      </p:sp>
      <p:sp>
        <p:nvSpPr>
          <p:cNvPr id="22538"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pic>
        <p:nvPicPr>
          <p:cNvPr id="2356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8888" y="914400"/>
            <a:ext cx="2271712" cy="40386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2"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Supplies</a:t>
            </a:r>
            <a:endParaRPr lang="en-US" altLang="en-US" sz="3200" dirty="0">
              <a:solidFill>
                <a:schemeClr val="tx2">
                  <a:lumMod val="75000"/>
                </a:schemeClr>
              </a:solidFill>
              <a:latin typeface="Liberation Sans" panose="020B0604020202020204" pitchFamily="34" charset="0"/>
            </a:endParaRP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5433"/>
                                        </p:tgtEl>
                                        <p:attrNameLst>
                                          <p:attrName>style.visibility</p:attrName>
                                        </p:attrNameLst>
                                      </p:cBhvr>
                                      <p:to>
                                        <p:strVal val="visible"/>
                                      </p:to>
                                    </p:set>
                                    <p:animEffect transition="in" filter="wipe(left)">
                                      <p:cBhvr>
                                        <p:cTn id="7" dur="500"/>
                                        <p:tgtEl>
                                          <p:spTgt spid="31543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5434"/>
                                        </p:tgtEl>
                                        <p:attrNameLst>
                                          <p:attrName>style.visibility</p:attrName>
                                        </p:attrNameLst>
                                      </p:cBhvr>
                                      <p:to>
                                        <p:strVal val="visible"/>
                                      </p:to>
                                    </p:set>
                                    <p:animEffect transition="in" filter="wipe(left)">
                                      <p:cBhvr>
                                        <p:cTn id="11" dur="500"/>
                                        <p:tgtEl>
                                          <p:spTgt spid="31543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5429"/>
                                        </p:tgtEl>
                                        <p:attrNameLst>
                                          <p:attrName>style.visibility</p:attrName>
                                        </p:attrNameLst>
                                      </p:cBhvr>
                                      <p:to>
                                        <p:strVal val="visible"/>
                                      </p:to>
                                    </p:set>
                                    <p:animEffect transition="in" filter="wipe(left)">
                                      <p:cBhvr>
                                        <p:cTn id="16" dur="500"/>
                                        <p:tgtEl>
                                          <p:spTgt spid="315429"/>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15432"/>
                                        </p:tgtEl>
                                        <p:attrNameLst>
                                          <p:attrName>style.visibility</p:attrName>
                                        </p:attrNameLst>
                                      </p:cBhvr>
                                      <p:to>
                                        <p:strVal val="visible"/>
                                      </p:to>
                                    </p:set>
                                    <p:animEffect transition="in" filter="wipe(left)">
                                      <p:cBhvr>
                                        <p:cTn id="20" dur="500"/>
                                        <p:tgtEl>
                                          <p:spTgt spid="315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29" grpId="0" autoUpdateAnimBg="0"/>
      <p:bldP spid="315432" grpId="0" autoUpdateAnimBg="0"/>
      <p:bldP spid="315433" grpId="0" autoUpdateAnimBg="0"/>
      <p:bldP spid="31543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23975"/>
            <a:ext cx="8839200" cy="5068888"/>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23555"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24581" name="Rectangle 6"/>
          <p:cNvSpPr>
            <a:spLocks noChangeArrowheads="1"/>
          </p:cNvSpPr>
          <p:nvPr/>
        </p:nvSpPr>
        <p:spPr bwMode="auto">
          <a:xfrm>
            <a:off x="7086600" y="1219200"/>
            <a:ext cx="1524000" cy="274638"/>
          </a:xfrm>
          <a:prstGeom prst="rect">
            <a:avLst/>
          </a:prstGeom>
          <a:solidFill>
            <a:schemeClr val="bg1"/>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1200" dirty="0">
                <a:solidFill>
                  <a:schemeClr val="tx1"/>
                </a:solidFill>
                <a:latin typeface="Liberation Sans" panose="020B0604020202020204" pitchFamily="34" charset="0"/>
              </a:rPr>
              <a:t>Illustration 3-5</a:t>
            </a:r>
          </a:p>
        </p:txBody>
      </p:sp>
      <p:sp>
        <p:nvSpPr>
          <p:cNvPr id="7"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Supplies</a:t>
            </a:r>
            <a:endParaRPr lang="en-US" altLang="en-US" sz="3200" dirty="0">
              <a:solidFill>
                <a:schemeClr val="tx2">
                  <a:lumMod val="75000"/>
                </a:schemeClr>
              </a:solidFill>
              <a:latin typeface="Liberation Sans" panose="020B0604020202020204" pitchFamily="34" charset="0"/>
            </a:endParaRPr>
          </a:p>
        </p:txBody>
      </p:sp>
      <p:sp>
        <p:nvSpPr>
          <p:cNvPr id="6"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0"/>
          <p:cNvSpPr txBox="1">
            <a:spLocks noChangeArrowheads="1"/>
          </p:cNvSpPr>
          <p:nvPr/>
        </p:nvSpPr>
        <p:spPr bwMode="auto">
          <a:xfrm>
            <a:off x="609600" y="1250950"/>
            <a:ext cx="5638800" cy="330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5000"/>
              </a:lnSpc>
            </a:pPr>
            <a:r>
              <a:rPr lang="en-US" altLang="en-US" sz="2100" dirty="0">
                <a:solidFill>
                  <a:schemeClr val="tx1"/>
                </a:solidFill>
                <a:latin typeface="Liberation Sans" panose="020B0604020202020204" pitchFamily="34" charset="0"/>
              </a:rPr>
              <a:t>Illustration:</a:t>
            </a:r>
            <a:r>
              <a:rPr lang="en-US" altLang="en-US" sz="2100" b="0" dirty="0">
                <a:solidFill>
                  <a:schemeClr val="tx1"/>
                </a:solidFill>
                <a:latin typeface="Liberation Sans" panose="020B0604020202020204" pitchFamily="34" charset="0"/>
              </a:rPr>
              <a:t>  On October 4, Pioneer Advertising </a:t>
            </a:r>
            <a:r>
              <a:rPr lang="en-US" altLang="en-US" sz="2100" b="0" dirty="0" smtClean="0">
                <a:solidFill>
                  <a:schemeClr val="tx1"/>
                </a:solidFill>
                <a:latin typeface="Liberation Sans" panose="020B0604020202020204" pitchFamily="34" charset="0"/>
              </a:rPr>
              <a:t>paid </a:t>
            </a:r>
            <a:r>
              <a:rPr lang="en-US" altLang="en-US" sz="2100" b="0" dirty="0">
                <a:solidFill>
                  <a:schemeClr val="tx1"/>
                </a:solidFill>
                <a:latin typeface="Liberation Sans" panose="020B0604020202020204" pitchFamily="34" charset="0"/>
              </a:rPr>
              <a:t>$600 for a one-year fire insurance policy. Coverage began on October 1. Pioneer recorded the payment by increasing (debiting) Prepaid Insurance. This account shows a balance of $600 in the October 31 trial balance.  Insurance of $50 ($600 </a:t>
            </a:r>
            <a:r>
              <a:rPr lang="en-US" altLang="en-US" sz="2100" b="0" dirty="0">
                <a:solidFill>
                  <a:schemeClr val="tx1"/>
                </a:solidFill>
                <a:latin typeface="Liberation Sans" panose="020B0604020202020204" pitchFamily="34" charset="0"/>
                <a:cs typeface="Arial" charset="0"/>
              </a:rPr>
              <a:t>÷</a:t>
            </a:r>
            <a:r>
              <a:rPr lang="en-US" altLang="en-US" sz="2100" b="0" dirty="0">
                <a:solidFill>
                  <a:schemeClr val="tx1"/>
                </a:solidFill>
                <a:latin typeface="Liberation Sans" panose="020B0604020202020204" pitchFamily="34" charset="0"/>
              </a:rPr>
              <a:t> 12) expires each month.</a:t>
            </a:r>
          </a:p>
        </p:txBody>
      </p:sp>
      <p:sp>
        <p:nvSpPr>
          <p:cNvPr id="315429" name="Text Box 37"/>
          <p:cNvSpPr txBox="1">
            <a:spLocks noChangeArrowheads="1"/>
          </p:cNvSpPr>
          <p:nvPr/>
        </p:nvSpPr>
        <p:spPr bwMode="auto">
          <a:xfrm>
            <a:off x="1981200" y="5607050"/>
            <a:ext cx="3505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smtClean="0">
                <a:solidFill>
                  <a:schemeClr val="tx1"/>
                </a:solidFill>
                <a:latin typeface="Liberation Sans" panose="020B0604020202020204" pitchFamily="34" charset="0"/>
                <a:cs typeface="Arial" charset="0"/>
              </a:rPr>
              <a:t>Prepaid Insurance</a:t>
            </a:r>
            <a:endParaRPr lang="en-US" altLang="en-US" sz="2100" b="0" dirty="0">
              <a:solidFill>
                <a:schemeClr val="tx1"/>
              </a:solidFill>
              <a:latin typeface="Liberation Sans" panose="020B0604020202020204" pitchFamily="34" charset="0"/>
              <a:cs typeface="Arial" charset="0"/>
            </a:endParaRPr>
          </a:p>
        </p:txBody>
      </p:sp>
      <p:sp>
        <p:nvSpPr>
          <p:cNvPr id="315432" name="Text Box 40"/>
          <p:cNvSpPr txBox="1">
            <a:spLocks noChangeArrowheads="1"/>
          </p:cNvSpPr>
          <p:nvPr/>
        </p:nvSpPr>
        <p:spPr bwMode="auto">
          <a:xfrm>
            <a:off x="5791200" y="560705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spcBef>
                <a:spcPct val="50000"/>
              </a:spcBef>
            </a:pPr>
            <a:r>
              <a:rPr lang="en-US" altLang="en-US" sz="2100" b="0" dirty="0">
                <a:solidFill>
                  <a:schemeClr val="tx1"/>
                </a:solidFill>
                <a:latin typeface="Liberation Sans" panose="020B0604020202020204" pitchFamily="34" charset="0"/>
                <a:cs typeface="Arial" charset="0"/>
              </a:rPr>
              <a:t>50</a:t>
            </a:r>
          </a:p>
        </p:txBody>
      </p:sp>
      <p:sp>
        <p:nvSpPr>
          <p:cNvPr id="315433" name="Text Box 41"/>
          <p:cNvSpPr txBox="1">
            <a:spLocks noChangeArrowheads="1"/>
          </p:cNvSpPr>
          <p:nvPr/>
        </p:nvSpPr>
        <p:spPr bwMode="auto">
          <a:xfrm>
            <a:off x="1981200" y="5148263"/>
            <a:ext cx="2971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smtClean="0">
                <a:solidFill>
                  <a:schemeClr val="tx1"/>
                </a:solidFill>
                <a:latin typeface="Liberation Sans" panose="020B0604020202020204" pitchFamily="34" charset="0"/>
                <a:cs typeface="Arial" charset="0"/>
              </a:rPr>
              <a:t>Insurance Expense</a:t>
            </a:r>
            <a:endParaRPr lang="en-US" altLang="en-US" sz="2100" b="0" dirty="0">
              <a:solidFill>
                <a:schemeClr val="tx1"/>
              </a:solidFill>
              <a:latin typeface="Liberation Sans" panose="020B0604020202020204" pitchFamily="34" charset="0"/>
              <a:cs typeface="Arial" charset="0"/>
            </a:endParaRPr>
          </a:p>
        </p:txBody>
      </p:sp>
      <p:sp>
        <p:nvSpPr>
          <p:cNvPr id="315434" name="Text Box 42"/>
          <p:cNvSpPr txBox="1">
            <a:spLocks noChangeArrowheads="1"/>
          </p:cNvSpPr>
          <p:nvPr/>
        </p:nvSpPr>
        <p:spPr bwMode="auto">
          <a:xfrm>
            <a:off x="4800600" y="5148263"/>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spcBef>
                <a:spcPct val="50000"/>
              </a:spcBef>
            </a:pPr>
            <a:r>
              <a:rPr lang="en-US" altLang="en-US" sz="2100" b="0" dirty="0">
                <a:solidFill>
                  <a:schemeClr val="tx1"/>
                </a:solidFill>
                <a:latin typeface="Liberation Sans" panose="020B0604020202020204" pitchFamily="34" charset="0"/>
                <a:cs typeface="Arial" charset="0"/>
              </a:rPr>
              <a:t>50</a:t>
            </a:r>
          </a:p>
        </p:txBody>
      </p:sp>
      <p:sp>
        <p:nvSpPr>
          <p:cNvPr id="25607" name="Text Box 48"/>
          <p:cNvSpPr txBox="1">
            <a:spLocks noChangeArrowheads="1"/>
          </p:cNvSpPr>
          <p:nvPr/>
        </p:nvSpPr>
        <p:spPr bwMode="auto">
          <a:xfrm>
            <a:off x="609600" y="5148263"/>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a:solidFill>
                  <a:schemeClr val="tx1"/>
                </a:solidFill>
                <a:latin typeface="Liberation Sans" panose="020B0604020202020204" pitchFamily="34" charset="0"/>
                <a:cs typeface="Arial" charset="0"/>
              </a:rPr>
              <a:t>Oct. 31</a:t>
            </a:r>
          </a:p>
        </p:txBody>
      </p:sp>
      <p:sp>
        <p:nvSpPr>
          <p:cNvPr id="24586"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pic>
        <p:nvPicPr>
          <p:cNvPr id="2561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4963" y="1066800"/>
            <a:ext cx="2001837" cy="41910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2"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Insurance</a:t>
            </a:r>
            <a:endParaRPr lang="en-US" altLang="en-US" sz="3200" dirty="0">
              <a:solidFill>
                <a:schemeClr val="tx2">
                  <a:lumMod val="75000"/>
                </a:schemeClr>
              </a:solidFill>
              <a:latin typeface="Liberation Sans" panose="020B0604020202020204" pitchFamily="34" charset="0"/>
            </a:endParaRP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5433"/>
                                        </p:tgtEl>
                                        <p:attrNameLst>
                                          <p:attrName>style.visibility</p:attrName>
                                        </p:attrNameLst>
                                      </p:cBhvr>
                                      <p:to>
                                        <p:strVal val="visible"/>
                                      </p:to>
                                    </p:set>
                                    <p:animEffect transition="in" filter="wipe(left)">
                                      <p:cBhvr>
                                        <p:cTn id="7" dur="500"/>
                                        <p:tgtEl>
                                          <p:spTgt spid="31543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5434"/>
                                        </p:tgtEl>
                                        <p:attrNameLst>
                                          <p:attrName>style.visibility</p:attrName>
                                        </p:attrNameLst>
                                      </p:cBhvr>
                                      <p:to>
                                        <p:strVal val="visible"/>
                                      </p:to>
                                    </p:set>
                                    <p:animEffect transition="in" filter="wipe(left)">
                                      <p:cBhvr>
                                        <p:cTn id="11" dur="500"/>
                                        <p:tgtEl>
                                          <p:spTgt spid="31543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5429"/>
                                        </p:tgtEl>
                                        <p:attrNameLst>
                                          <p:attrName>style.visibility</p:attrName>
                                        </p:attrNameLst>
                                      </p:cBhvr>
                                      <p:to>
                                        <p:strVal val="visible"/>
                                      </p:to>
                                    </p:set>
                                    <p:animEffect transition="in" filter="wipe(left)">
                                      <p:cBhvr>
                                        <p:cTn id="16" dur="500"/>
                                        <p:tgtEl>
                                          <p:spTgt spid="315429"/>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15432"/>
                                        </p:tgtEl>
                                        <p:attrNameLst>
                                          <p:attrName>style.visibility</p:attrName>
                                        </p:attrNameLst>
                                      </p:cBhvr>
                                      <p:to>
                                        <p:strVal val="visible"/>
                                      </p:to>
                                    </p:set>
                                    <p:animEffect transition="in" filter="wipe(left)">
                                      <p:cBhvr>
                                        <p:cTn id="20" dur="500"/>
                                        <p:tgtEl>
                                          <p:spTgt spid="315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29" grpId="0" autoUpdateAnimBg="0"/>
      <p:bldP spid="315432" grpId="0" autoUpdateAnimBg="0"/>
      <p:bldP spid="315433" grpId="0" autoUpdateAnimBg="0"/>
      <p:bldP spid="31543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pic>
        <p:nvPicPr>
          <p:cNvPr id="2662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23975"/>
            <a:ext cx="8686800" cy="5140325"/>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25604" name="Line 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26629" name="Rectangle 5"/>
          <p:cNvSpPr>
            <a:spLocks noChangeArrowheads="1"/>
          </p:cNvSpPr>
          <p:nvPr/>
        </p:nvSpPr>
        <p:spPr bwMode="auto">
          <a:xfrm>
            <a:off x="7086600" y="1219200"/>
            <a:ext cx="1524000" cy="274638"/>
          </a:xfrm>
          <a:prstGeom prst="rect">
            <a:avLst/>
          </a:prstGeom>
          <a:solidFill>
            <a:schemeClr val="bg1"/>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1200" dirty="0">
                <a:solidFill>
                  <a:schemeClr val="tx1"/>
                </a:solidFill>
                <a:latin typeface="Liberation Sans" panose="020B0604020202020204" pitchFamily="34" charset="0"/>
              </a:rPr>
              <a:t>Illustration 3-6</a:t>
            </a:r>
          </a:p>
        </p:txBody>
      </p:sp>
      <p:sp>
        <p:nvSpPr>
          <p:cNvPr id="7"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Insurance</a:t>
            </a:r>
            <a:endParaRPr lang="en-US" altLang="en-US" sz="3200"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27653" name="Text Box 2"/>
          <p:cNvSpPr txBox="1">
            <a:spLocks noChangeArrowheads="1"/>
          </p:cNvSpPr>
          <p:nvPr/>
        </p:nvSpPr>
        <p:spPr bwMode="auto">
          <a:xfrm>
            <a:off x="609600" y="1311142"/>
            <a:ext cx="7620000" cy="4658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lvl="1">
              <a:lnSpc>
                <a:spcPct val="120000"/>
              </a:lnSpc>
              <a:spcBef>
                <a:spcPct val="70000"/>
              </a:spcBef>
              <a:buClr>
                <a:srgbClr val="800000"/>
              </a:buClr>
              <a:buSzPct val="80000"/>
              <a:buFont typeface="Wingdings" pitchFamily="2" charset="2"/>
              <a:buChar char="u"/>
            </a:pPr>
            <a:r>
              <a:rPr lang="en-US" altLang="en-US" sz="2300" dirty="0" smtClean="0">
                <a:solidFill>
                  <a:schemeClr val="tx1"/>
                </a:solidFill>
                <a:latin typeface="Liberation Sans" panose="020B0604020202020204" pitchFamily="34" charset="0"/>
              </a:rPr>
              <a:t>Buildings</a:t>
            </a:r>
            <a:r>
              <a:rPr lang="en-US" altLang="en-US" sz="2300" b="0" dirty="0">
                <a:solidFill>
                  <a:schemeClr val="tx1"/>
                </a:solidFill>
                <a:latin typeface="Liberation Sans" panose="020B0604020202020204" pitchFamily="34" charset="0"/>
              </a:rPr>
              <a:t>, </a:t>
            </a:r>
            <a:r>
              <a:rPr lang="en-US" altLang="en-US" sz="2300" dirty="0">
                <a:solidFill>
                  <a:schemeClr val="tx1"/>
                </a:solidFill>
                <a:latin typeface="Liberation Sans" panose="020B0604020202020204" pitchFamily="34" charset="0"/>
              </a:rPr>
              <a:t>equipment</a:t>
            </a:r>
            <a:r>
              <a:rPr lang="en-US" altLang="en-US" sz="2300" b="0" dirty="0">
                <a:solidFill>
                  <a:schemeClr val="tx1"/>
                </a:solidFill>
                <a:latin typeface="Liberation Sans" panose="020B0604020202020204" pitchFamily="34" charset="0"/>
              </a:rPr>
              <a:t>, and </a:t>
            </a:r>
            <a:r>
              <a:rPr lang="en-US" altLang="en-US" sz="2300" dirty="0">
                <a:solidFill>
                  <a:schemeClr val="tx1"/>
                </a:solidFill>
                <a:latin typeface="Liberation Sans" panose="020B0604020202020204" pitchFamily="34" charset="0"/>
              </a:rPr>
              <a:t>motor vehicles</a:t>
            </a:r>
            <a:r>
              <a:rPr lang="en-US" altLang="en-US" sz="2300" b="0" dirty="0">
                <a:solidFill>
                  <a:schemeClr val="tx1"/>
                </a:solidFill>
                <a:latin typeface="Liberation Sans" panose="020B0604020202020204" pitchFamily="34" charset="0"/>
              </a:rPr>
              <a:t> (assets that provide service for many years) are </a:t>
            </a:r>
            <a:r>
              <a:rPr lang="en-US" altLang="en-US" sz="2300" dirty="0">
                <a:solidFill>
                  <a:schemeClr val="tx1"/>
                </a:solidFill>
                <a:latin typeface="Liberation Sans" panose="020B0604020202020204" pitchFamily="34" charset="0"/>
              </a:rPr>
              <a:t>recorded as assets</a:t>
            </a:r>
            <a:r>
              <a:rPr lang="en-US" altLang="en-US" sz="2300" b="0" dirty="0">
                <a:solidFill>
                  <a:schemeClr val="tx1"/>
                </a:solidFill>
                <a:latin typeface="Liberation Sans" panose="020B0604020202020204" pitchFamily="34" charset="0"/>
              </a:rPr>
              <a:t>, rather than an expense, </a:t>
            </a:r>
            <a:r>
              <a:rPr lang="en-US" altLang="en-US" sz="2300" b="0" dirty="0" smtClean="0">
                <a:solidFill>
                  <a:schemeClr val="tx1"/>
                </a:solidFill>
                <a:latin typeface="Liberation Sans" panose="020B0604020202020204" pitchFamily="34" charset="0"/>
              </a:rPr>
              <a:t>on the date acquired.</a:t>
            </a:r>
            <a:endParaRPr lang="en-US" altLang="en-US" sz="2300" b="0" dirty="0">
              <a:solidFill>
                <a:schemeClr val="tx1"/>
              </a:solidFill>
              <a:latin typeface="Liberation Sans" panose="020B0604020202020204" pitchFamily="34" charset="0"/>
            </a:endParaRPr>
          </a:p>
          <a:p>
            <a:pPr lvl="1">
              <a:lnSpc>
                <a:spcPct val="120000"/>
              </a:lnSpc>
              <a:spcBef>
                <a:spcPct val="70000"/>
              </a:spcBef>
              <a:buClr>
                <a:srgbClr val="800000"/>
              </a:buClr>
              <a:buSzPct val="80000"/>
              <a:buFont typeface="Wingdings" pitchFamily="2" charset="2"/>
              <a:buChar char="u"/>
            </a:pPr>
            <a:r>
              <a:rPr lang="en-US" altLang="en-US" sz="2300" dirty="0">
                <a:solidFill>
                  <a:schemeClr val="hlink"/>
                </a:solidFill>
                <a:latin typeface="Liberation Sans" panose="020B0604020202020204" pitchFamily="34" charset="0"/>
              </a:rPr>
              <a:t>Depreciation</a:t>
            </a:r>
            <a:r>
              <a:rPr lang="en-US" altLang="en-US" sz="2300" b="0" dirty="0">
                <a:solidFill>
                  <a:schemeClr val="tx1"/>
                </a:solidFill>
                <a:latin typeface="Liberation Sans" panose="020B0604020202020204" pitchFamily="34" charset="0"/>
              </a:rPr>
              <a:t> is the process of </a:t>
            </a:r>
            <a:r>
              <a:rPr lang="en-US" altLang="en-US" sz="2300" dirty="0">
                <a:solidFill>
                  <a:schemeClr val="tx1"/>
                </a:solidFill>
                <a:latin typeface="Liberation Sans" panose="020B0604020202020204" pitchFamily="34" charset="0"/>
              </a:rPr>
              <a:t>allocating the cost of an asset to expense </a:t>
            </a:r>
            <a:r>
              <a:rPr lang="en-US" altLang="en-US" sz="2300" b="0" dirty="0">
                <a:solidFill>
                  <a:schemeClr val="tx1"/>
                </a:solidFill>
                <a:latin typeface="Liberation Sans" panose="020B0604020202020204" pitchFamily="34" charset="0"/>
              </a:rPr>
              <a:t>over its </a:t>
            </a:r>
            <a:r>
              <a:rPr lang="en-US" altLang="en-US" sz="2300" dirty="0">
                <a:solidFill>
                  <a:schemeClr val="hlink"/>
                </a:solidFill>
                <a:latin typeface="Liberation Sans" panose="020B0604020202020204" pitchFamily="34" charset="0"/>
              </a:rPr>
              <a:t>useful life</a:t>
            </a:r>
            <a:r>
              <a:rPr lang="en-US" altLang="en-US" sz="2300" b="0" dirty="0">
                <a:solidFill>
                  <a:schemeClr val="tx1"/>
                </a:solidFill>
                <a:latin typeface="Liberation Sans" panose="020B0604020202020204" pitchFamily="34" charset="0"/>
              </a:rPr>
              <a:t>.</a:t>
            </a:r>
          </a:p>
          <a:p>
            <a:pPr lvl="1">
              <a:lnSpc>
                <a:spcPct val="120000"/>
              </a:lnSpc>
              <a:spcBef>
                <a:spcPct val="70000"/>
              </a:spcBef>
              <a:buClr>
                <a:srgbClr val="800000"/>
              </a:buClr>
              <a:buSzPct val="80000"/>
              <a:buFont typeface="Wingdings" pitchFamily="2" charset="2"/>
              <a:buChar char="u"/>
            </a:pPr>
            <a:r>
              <a:rPr lang="en-US" altLang="en-US" sz="2300" b="0" dirty="0">
                <a:solidFill>
                  <a:schemeClr val="tx1"/>
                </a:solidFill>
                <a:latin typeface="Liberation Sans" panose="020B0604020202020204" pitchFamily="34" charset="0"/>
              </a:rPr>
              <a:t>Depreciation</a:t>
            </a:r>
            <a:r>
              <a:rPr lang="en-US" altLang="en-US" sz="2300" dirty="0">
                <a:solidFill>
                  <a:schemeClr val="tx1"/>
                </a:solidFill>
                <a:latin typeface="Liberation Sans" panose="020B0604020202020204" pitchFamily="34" charset="0"/>
              </a:rPr>
              <a:t> does not attempt</a:t>
            </a:r>
            <a:r>
              <a:rPr lang="en-US" altLang="en-US" sz="2300" b="0" dirty="0">
                <a:solidFill>
                  <a:schemeClr val="tx1"/>
                </a:solidFill>
                <a:latin typeface="Liberation Sans" panose="020B0604020202020204" pitchFamily="34" charset="0"/>
              </a:rPr>
              <a:t> to report the actual change in the </a:t>
            </a:r>
            <a:r>
              <a:rPr lang="en-US" altLang="en-US" sz="2300" dirty="0">
                <a:solidFill>
                  <a:schemeClr val="tx1"/>
                </a:solidFill>
                <a:latin typeface="Liberation Sans" panose="020B0604020202020204" pitchFamily="34" charset="0"/>
              </a:rPr>
              <a:t>value of the </a:t>
            </a:r>
            <a:r>
              <a:rPr lang="en-US" altLang="en-US" sz="2300" dirty="0" smtClean="0">
                <a:solidFill>
                  <a:schemeClr val="tx1"/>
                </a:solidFill>
                <a:latin typeface="Liberation Sans" panose="020B0604020202020204" pitchFamily="34" charset="0"/>
              </a:rPr>
              <a:t>asset</a:t>
            </a:r>
            <a:r>
              <a:rPr lang="en-US" altLang="en-US" sz="2300" b="0" dirty="0" smtClean="0">
                <a:solidFill>
                  <a:schemeClr val="tx1"/>
                </a:solidFill>
                <a:latin typeface="Liberation Sans" panose="020B0604020202020204" pitchFamily="34" charset="0"/>
              </a:rPr>
              <a:t>.</a:t>
            </a:r>
          </a:p>
          <a:p>
            <a:pPr marL="1371600" lvl="2" indent="-457200">
              <a:lnSpc>
                <a:spcPct val="120000"/>
              </a:lnSpc>
              <a:spcBef>
                <a:spcPct val="70000"/>
              </a:spcBef>
              <a:buClr>
                <a:srgbClr val="800000"/>
              </a:buClr>
              <a:buSzPct val="80000"/>
              <a:buFont typeface="Arial" panose="020B0604020202020204" pitchFamily="34" charset="0"/>
              <a:buChar char="►"/>
            </a:pPr>
            <a:r>
              <a:rPr lang="en-US" sz="2200" dirty="0" smtClean="0">
                <a:solidFill>
                  <a:schemeClr val="tx1"/>
                </a:solidFill>
                <a:latin typeface="Liberation Sans" panose="020B0604020202020204" pitchFamily="34" charset="0"/>
              </a:rPr>
              <a:t>Allocation</a:t>
            </a:r>
            <a:r>
              <a:rPr lang="en-US" sz="2300" dirty="0" smtClean="0">
                <a:solidFill>
                  <a:schemeClr val="tx1"/>
                </a:solidFill>
                <a:latin typeface="Liberation Sans" panose="020B0604020202020204" pitchFamily="34" charset="0"/>
              </a:rPr>
              <a:t> </a:t>
            </a:r>
            <a:r>
              <a:rPr lang="en-US" sz="2300" dirty="0">
                <a:solidFill>
                  <a:schemeClr val="tx1"/>
                </a:solidFill>
                <a:latin typeface="Liberation Sans" panose="020B0604020202020204" pitchFamily="34" charset="0"/>
              </a:rPr>
              <a:t>concept</a:t>
            </a:r>
            <a:r>
              <a:rPr lang="en-US" sz="2300" b="0" dirty="0">
                <a:solidFill>
                  <a:schemeClr val="tx1"/>
                </a:solidFill>
                <a:latin typeface="Liberation Sans" panose="020B0604020202020204" pitchFamily="34" charset="0"/>
              </a:rPr>
              <a:t>, not a </a:t>
            </a:r>
            <a:r>
              <a:rPr lang="en-US" sz="2300" b="0" dirty="0" smtClean="0">
                <a:solidFill>
                  <a:schemeClr val="tx1"/>
                </a:solidFill>
                <a:latin typeface="Liberation Sans" panose="020B0604020202020204" pitchFamily="34" charset="0"/>
              </a:rPr>
              <a:t>valuation concept.</a:t>
            </a:r>
            <a:endParaRPr lang="en-US" altLang="en-US" sz="2300" b="0" dirty="0">
              <a:solidFill>
                <a:schemeClr val="tx1"/>
              </a:solidFill>
              <a:latin typeface="Liberation Sans" panose="020B0604020202020204" pitchFamily="34" charset="0"/>
            </a:endParaRPr>
          </a:p>
        </p:txBody>
      </p:sp>
      <p:sp>
        <p:nvSpPr>
          <p:cNvPr id="6"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Depreciation</a:t>
            </a:r>
            <a:endParaRPr lang="en-US" altLang="en-US" sz="3200" dirty="0">
              <a:solidFill>
                <a:schemeClr val="tx2">
                  <a:lumMod val="75000"/>
                </a:schemeClr>
              </a:solidFill>
              <a:latin typeface="Liberation Sans" panose="020B0604020202020204" pitchFamily="34" charset="0"/>
            </a:endParaRPr>
          </a:p>
        </p:txBody>
      </p:sp>
      <p:sp>
        <p:nvSpPr>
          <p:cNvPr id="5"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434" name="Text Box 42"/>
          <p:cNvSpPr txBox="1">
            <a:spLocks noChangeArrowheads="1"/>
          </p:cNvSpPr>
          <p:nvPr/>
        </p:nvSpPr>
        <p:spPr bwMode="auto">
          <a:xfrm>
            <a:off x="3810000" y="342900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spcBef>
                <a:spcPct val="50000"/>
              </a:spcBef>
            </a:pPr>
            <a:r>
              <a:rPr lang="en-US" altLang="en-US" sz="2100" b="0" dirty="0">
                <a:solidFill>
                  <a:schemeClr val="tx1"/>
                </a:solidFill>
                <a:latin typeface="Liberation Sans" panose="020B0604020202020204" pitchFamily="34" charset="0"/>
                <a:cs typeface="Arial" charset="0"/>
              </a:rPr>
              <a:t>40</a:t>
            </a:r>
          </a:p>
        </p:txBody>
      </p:sp>
      <p:sp>
        <p:nvSpPr>
          <p:cNvPr id="28675" name="Text Box 20"/>
          <p:cNvSpPr txBox="1">
            <a:spLocks noChangeArrowheads="1"/>
          </p:cNvSpPr>
          <p:nvPr/>
        </p:nvSpPr>
        <p:spPr bwMode="auto">
          <a:xfrm>
            <a:off x="609600" y="1295400"/>
            <a:ext cx="56388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pPr>
            <a:r>
              <a:rPr lang="en-US" altLang="en-US" sz="2100" dirty="0">
                <a:solidFill>
                  <a:schemeClr val="tx1"/>
                </a:solidFill>
                <a:latin typeface="Liberation Sans" panose="020B0604020202020204" pitchFamily="34" charset="0"/>
              </a:rPr>
              <a:t>Illustration:  </a:t>
            </a:r>
            <a:r>
              <a:rPr lang="en-US" altLang="en-US" sz="2100" b="0" dirty="0">
                <a:solidFill>
                  <a:schemeClr val="tx1"/>
                </a:solidFill>
                <a:latin typeface="Liberation Sans" panose="020B0604020202020204" pitchFamily="34" charset="0"/>
              </a:rPr>
              <a:t>For Pioneer Advertising, assume that depreciation on the equipment is $480 a year, or $40 per month.</a:t>
            </a:r>
          </a:p>
        </p:txBody>
      </p:sp>
      <p:sp>
        <p:nvSpPr>
          <p:cNvPr id="315429" name="Text Box 37"/>
          <p:cNvSpPr txBox="1">
            <a:spLocks noChangeArrowheads="1"/>
          </p:cNvSpPr>
          <p:nvPr/>
        </p:nvSpPr>
        <p:spPr bwMode="auto">
          <a:xfrm>
            <a:off x="609600" y="3887788"/>
            <a:ext cx="4876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a:solidFill>
                  <a:schemeClr val="tx1"/>
                </a:solidFill>
                <a:latin typeface="Liberation Sans" panose="020B0604020202020204" pitchFamily="34" charset="0"/>
                <a:cs typeface="Arial" charset="0"/>
              </a:rPr>
              <a:t>Accumulated depreciation</a:t>
            </a:r>
          </a:p>
        </p:txBody>
      </p:sp>
      <p:sp>
        <p:nvSpPr>
          <p:cNvPr id="315432" name="Text Box 40"/>
          <p:cNvSpPr txBox="1">
            <a:spLocks noChangeArrowheads="1"/>
          </p:cNvSpPr>
          <p:nvPr/>
        </p:nvSpPr>
        <p:spPr bwMode="auto">
          <a:xfrm>
            <a:off x="4800600" y="3887788"/>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spcBef>
                <a:spcPct val="50000"/>
              </a:spcBef>
            </a:pPr>
            <a:r>
              <a:rPr lang="en-US" altLang="en-US" sz="2100" b="0" dirty="0">
                <a:solidFill>
                  <a:schemeClr val="tx1"/>
                </a:solidFill>
                <a:latin typeface="Liberation Sans" panose="020B0604020202020204" pitchFamily="34" charset="0"/>
                <a:cs typeface="Arial" charset="0"/>
              </a:rPr>
              <a:t>40</a:t>
            </a:r>
          </a:p>
        </p:txBody>
      </p:sp>
      <p:sp>
        <p:nvSpPr>
          <p:cNvPr id="315433" name="Text Box 41"/>
          <p:cNvSpPr txBox="1">
            <a:spLocks noChangeArrowheads="1"/>
          </p:cNvSpPr>
          <p:nvPr/>
        </p:nvSpPr>
        <p:spPr bwMode="auto">
          <a:xfrm>
            <a:off x="609600" y="3429000"/>
            <a:ext cx="3810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a:solidFill>
                  <a:schemeClr val="tx1"/>
                </a:solidFill>
                <a:latin typeface="Liberation Sans" panose="020B0604020202020204" pitchFamily="34" charset="0"/>
                <a:cs typeface="Arial" charset="0"/>
              </a:rPr>
              <a:t>Depreciation expense</a:t>
            </a:r>
          </a:p>
        </p:txBody>
      </p:sp>
      <p:sp>
        <p:nvSpPr>
          <p:cNvPr id="28679" name="Text Box 48"/>
          <p:cNvSpPr txBox="1">
            <a:spLocks noChangeArrowheads="1"/>
          </p:cNvSpPr>
          <p:nvPr/>
        </p:nvSpPr>
        <p:spPr bwMode="auto">
          <a:xfrm>
            <a:off x="609600" y="289560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a:solidFill>
                  <a:schemeClr val="tx1"/>
                </a:solidFill>
                <a:latin typeface="Liberation Sans" panose="020B0604020202020204" pitchFamily="34" charset="0"/>
                <a:cs typeface="Arial" charset="0"/>
              </a:rPr>
              <a:t>Oct. 31</a:t>
            </a:r>
          </a:p>
        </p:txBody>
      </p:sp>
      <p:sp>
        <p:nvSpPr>
          <p:cNvPr id="27658"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28683" name="Text Box 20"/>
          <p:cNvSpPr txBox="1">
            <a:spLocks noChangeArrowheads="1"/>
          </p:cNvSpPr>
          <p:nvPr/>
        </p:nvSpPr>
        <p:spPr bwMode="auto">
          <a:xfrm>
            <a:off x="609600" y="4800600"/>
            <a:ext cx="47244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pPr>
            <a:r>
              <a:rPr lang="en-US" altLang="en-US" sz="2100" dirty="0">
                <a:solidFill>
                  <a:schemeClr val="tx1"/>
                </a:solidFill>
                <a:latin typeface="Liberation Sans" panose="020B0604020202020204" pitchFamily="34" charset="0"/>
              </a:rPr>
              <a:t>Accumulated Depreciation</a:t>
            </a:r>
            <a:r>
              <a:rPr lang="en-US" altLang="en-US" sz="2100" b="0" dirty="0">
                <a:solidFill>
                  <a:schemeClr val="tx1"/>
                </a:solidFill>
                <a:latin typeface="Liberation Sans" panose="020B0604020202020204" pitchFamily="34" charset="0"/>
              </a:rPr>
              <a:t> is called a </a:t>
            </a:r>
            <a:r>
              <a:rPr lang="en-US" altLang="en-US" sz="2100" dirty="0">
                <a:solidFill>
                  <a:schemeClr val="hlink"/>
                </a:solidFill>
                <a:latin typeface="Liberation Sans" panose="020B0604020202020204" pitchFamily="34" charset="0"/>
              </a:rPr>
              <a:t>contra asset account</a:t>
            </a:r>
            <a:r>
              <a:rPr lang="en-US" altLang="en-US" sz="2100" b="0" dirty="0">
                <a:solidFill>
                  <a:schemeClr val="tx1"/>
                </a:solidFill>
                <a:latin typeface="Liberation Sans" panose="020B0604020202020204" pitchFamily="34" charset="0"/>
              </a:rPr>
              <a:t>.</a:t>
            </a:r>
          </a:p>
        </p:txBody>
      </p:sp>
      <p:pic>
        <p:nvPicPr>
          <p:cNvPr id="2868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371600"/>
            <a:ext cx="2143125" cy="44958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3"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Depreciation</a:t>
            </a:r>
            <a:endParaRPr lang="en-US" altLang="en-US" sz="3200" dirty="0">
              <a:solidFill>
                <a:schemeClr val="tx2">
                  <a:lumMod val="75000"/>
                </a:schemeClr>
              </a:solidFill>
              <a:latin typeface="Liberation Sans" panose="020B0604020202020204" pitchFamily="34" charset="0"/>
            </a:endParaRPr>
          </a:p>
        </p:txBody>
      </p:sp>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5433"/>
                                        </p:tgtEl>
                                        <p:attrNameLst>
                                          <p:attrName>style.visibility</p:attrName>
                                        </p:attrNameLst>
                                      </p:cBhvr>
                                      <p:to>
                                        <p:strVal val="visible"/>
                                      </p:to>
                                    </p:set>
                                    <p:animEffect transition="in" filter="wipe(left)">
                                      <p:cBhvr>
                                        <p:cTn id="7" dur="500"/>
                                        <p:tgtEl>
                                          <p:spTgt spid="31543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5434"/>
                                        </p:tgtEl>
                                        <p:attrNameLst>
                                          <p:attrName>style.visibility</p:attrName>
                                        </p:attrNameLst>
                                      </p:cBhvr>
                                      <p:to>
                                        <p:strVal val="visible"/>
                                      </p:to>
                                    </p:set>
                                    <p:animEffect transition="in" filter="wipe(left)">
                                      <p:cBhvr>
                                        <p:cTn id="11" dur="500"/>
                                        <p:tgtEl>
                                          <p:spTgt spid="31543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5429"/>
                                        </p:tgtEl>
                                        <p:attrNameLst>
                                          <p:attrName>style.visibility</p:attrName>
                                        </p:attrNameLst>
                                      </p:cBhvr>
                                      <p:to>
                                        <p:strVal val="visible"/>
                                      </p:to>
                                    </p:set>
                                    <p:animEffect transition="in" filter="wipe(left)">
                                      <p:cBhvr>
                                        <p:cTn id="16" dur="500"/>
                                        <p:tgtEl>
                                          <p:spTgt spid="315429"/>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15432"/>
                                        </p:tgtEl>
                                        <p:attrNameLst>
                                          <p:attrName>style.visibility</p:attrName>
                                        </p:attrNameLst>
                                      </p:cBhvr>
                                      <p:to>
                                        <p:strVal val="visible"/>
                                      </p:to>
                                    </p:set>
                                    <p:animEffect transition="in" filter="wipe(left)">
                                      <p:cBhvr>
                                        <p:cTn id="20" dur="500"/>
                                        <p:tgtEl>
                                          <p:spTgt spid="315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34" grpId="0" autoUpdateAnimBg="0"/>
      <p:bldP spid="315429" grpId="0" autoUpdateAnimBg="0"/>
      <p:bldP spid="315432" grpId="0" autoUpdateAnimBg="0"/>
      <p:bldP spid="315433"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
        <p:nvSpPr>
          <p:cNvPr id="28675"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pic>
        <p:nvPicPr>
          <p:cNvPr id="2969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18698"/>
            <a:ext cx="7772400" cy="588210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29702" name="Rectangle 5"/>
          <p:cNvSpPr>
            <a:spLocks noChangeArrowheads="1"/>
          </p:cNvSpPr>
          <p:nvPr/>
        </p:nvSpPr>
        <p:spPr bwMode="auto">
          <a:xfrm>
            <a:off x="6781800" y="396461"/>
            <a:ext cx="1524000" cy="274637"/>
          </a:xfrm>
          <a:prstGeom prst="rect">
            <a:avLst/>
          </a:prstGeom>
          <a:solidFill>
            <a:schemeClr val="bg1"/>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1200" dirty="0">
                <a:solidFill>
                  <a:schemeClr val="tx1"/>
                </a:solidFill>
                <a:latin typeface="Liberation Sans" panose="020B0604020202020204" pitchFamily="34" charset="0"/>
              </a:rPr>
              <a:t>Illustration 3-7</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733925"/>
            <a:ext cx="7696200" cy="1285875"/>
          </a:xfrm>
          <a:prstGeom prst="rect">
            <a:avLst/>
          </a:prstGeom>
          <a:noFill/>
          <a:ln w="19050" cap="sq"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1"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30726" name="Text Box 9"/>
          <p:cNvSpPr txBox="1">
            <a:spLocks noChangeArrowheads="1"/>
          </p:cNvSpPr>
          <p:nvPr/>
        </p:nvSpPr>
        <p:spPr bwMode="auto">
          <a:xfrm>
            <a:off x="7239000" y="4373563"/>
            <a:ext cx="1371600" cy="274637"/>
          </a:xfrm>
          <a:prstGeom prst="rect">
            <a:avLst/>
          </a:prstGeom>
          <a:solidFill>
            <a:schemeClr val="bg1"/>
          </a:solidFill>
          <a:ln>
            <a:noFill/>
          </a:ln>
          <a:extLst>
            <a:ext uri="{91240B29-F687-4F45-9708-019B960494DF}">
              <a14:hiddenLine xmlns:a14="http://schemas.microsoft.com/office/drawing/2010/main" w="19050" cap="sq" algn="ctr">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1200" dirty="0">
                <a:solidFill>
                  <a:schemeClr val="tx1"/>
                </a:solidFill>
                <a:latin typeface="Liberation Sans" panose="020B0604020202020204" pitchFamily="34" charset="0"/>
              </a:rPr>
              <a:t>Illustration 3-8</a:t>
            </a:r>
          </a:p>
        </p:txBody>
      </p:sp>
      <p:sp>
        <p:nvSpPr>
          <p:cNvPr id="30727" name="Text Box 2"/>
          <p:cNvSpPr txBox="1">
            <a:spLocks noChangeArrowheads="1"/>
          </p:cNvSpPr>
          <p:nvPr/>
        </p:nvSpPr>
        <p:spPr bwMode="auto">
          <a:xfrm>
            <a:off x="609600" y="1295400"/>
            <a:ext cx="7620000" cy="298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15000"/>
              </a:lnSpc>
              <a:spcBef>
                <a:spcPct val="50000"/>
              </a:spcBef>
              <a:buSzPct val="80000"/>
            </a:pPr>
            <a:r>
              <a:rPr lang="en-US" altLang="en-US" sz="2500" dirty="0" smtClean="0">
                <a:solidFill>
                  <a:schemeClr val="tx1"/>
                </a:solidFill>
                <a:latin typeface="Liberation Sans" panose="020B0604020202020204" pitchFamily="34" charset="0"/>
              </a:rPr>
              <a:t>STATEMENT PRESENTATION</a:t>
            </a:r>
            <a:endParaRPr lang="en-US" altLang="en-US" sz="2500" b="0" dirty="0" smtClean="0">
              <a:solidFill>
                <a:schemeClr val="tx1"/>
              </a:solidFill>
              <a:latin typeface="Liberation Sans" panose="020B0604020202020204" pitchFamily="34" charset="0"/>
            </a:endParaRPr>
          </a:p>
          <a:p>
            <a:pPr lvl="1">
              <a:lnSpc>
                <a:spcPct val="115000"/>
              </a:lnSpc>
              <a:spcBef>
                <a:spcPct val="50000"/>
              </a:spcBef>
              <a:buClr>
                <a:srgbClr val="800000"/>
              </a:buClr>
              <a:buSzPct val="80000"/>
              <a:buFont typeface="Wingdings" pitchFamily="2" charset="2"/>
              <a:buChar char="u"/>
            </a:pPr>
            <a:r>
              <a:rPr lang="en-US" altLang="en-US" sz="2200" b="0" dirty="0" smtClean="0">
                <a:solidFill>
                  <a:schemeClr val="tx1"/>
                </a:solidFill>
                <a:latin typeface="Liberation Sans" panose="020B0604020202020204" pitchFamily="34" charset="0"/>
              </a:rPr>
              <a:t>Accumulated </a:t>
            </a:r>
            <a:r>
              <a:rPr lang="en-US" altLang="en-US" sz="2200" b="0" dirty="0">
                <a:solidFill>
                  <a:schemeClr val="tx1"/>
                </a:solidFill>
                <a:latin typeface="Liberation Sans" panose="020B0604020202020204" pitchFamily="34" charset="0"/>
              </a:rPr>
              <a:t>Depreciation is a </a:t>
            </a:r>
            <a:r>
              <a:rPr lang="en-US" altLang="en-US" sz="2200" dirty="0">
                <a:solidFill>
                  <a:schemeClr val="tx1"/>
                </a:solidFill>
                <a:latin typeface="Liberation Sans" panose="020B0604020202020204" pitchFamily="34" charset="0"/>
              </a:rPr>
              <a:t>contra asset account </a:t>
            </a:r>
            <a:r>
              <a:rPr lang="en-US" altLang="en-US" sz="2200" b="0" dirty="0">
                <a:solidFill>
                  <a:schemeClr val="tx1"/>
                </a:solidFill>
                <a:latin typeface="Liberation Sans" panose="020B0604020202020204" pitchFamily="34" charset="0"/>
              </a:rPr>
              <a:t>(credit). </a:t>
            </a:r>
          </a:p>
          <a:p>
            <a:pPr lvl="1">
              <a:lnSpc>
                <a:spcPct val="115000"/>
              </a:lnSpc>
              <a:spcBef>
                <a:spcPct val="50000"/>
              </a:spcBef>
              <a:buClr>
                <a:srgbClr val="800000"/>
              </a:buClr>
              <a:buSzPct val="80000"/>
              <a:buFont typeface="Wingdings" pitchFamily="2" charset="2"/>
              <a:buChar char="u"/>
            </a:pPr>
            <a:r>
              <a:rPr lang="en-US" altLang="en-US" sz="2200" dirty="0" smtClean="0">
                <a:solidFill>
                  <a:schemeClr val="tx1"/>
                </a:solidFill>
                <a:latin typeface="Liberation Sans" panose="020B0604020202020204" pitchFamily="34" charset="0"/>
              </a:rPr>
              <a:t>Offsets related </a:t>
            </a:r>
            <a:r>
              <a:rPr lang="en-US" altLang="en-US" sz="2200" dirty="0">
                <a:solidFill>
                  <a:schemeClr val="tx1"/>
                </a:solidFill>
                <a:latin typeface="Liberation Sans" panose="020B0604020202020204" pitchFamily="34" charset="0"/>
              </a:rPr>
              <a:t>asset account </a:t>
            </a:r>
            <a:r>
              <a:rPr lang="en-US" altLang="en-US" sz="2200" b="0" dirty="0" smtClean="0">
                <a:solidFill>
                  <a:schemeClr val="tx1"/>
                </a:solidFill>
                <a:latin typeface="Liberation Sans" panose="020B0604020202020204" pitchFamily="34" charset="0"/>
              </a:rPr>
              <a:t>on </a:t>
            </a:r>
            <a:r>
              <a:rPr lang="en-US" altLang="en-US" sz="2200" b="0" dirty="0">
                <a:solidFill>
                  <a:schemeClr val="tx1"/>
                </a:solidFill>
                <a:latin typeface="Liberation Sans" panose="020B0604020202020204" pitchFamily="34" charset="0"/>
              </a:rPr>
              <a:t>the balance sheet. </a:t>
            </a:r>
          </a:p>
          <a:p>
            <a:pPr lvl="1">
              <a:lnSpc>
                <a:spcPct val="115000"/>
              </a:lnSpc>
              <a:spcBef>
                <a:spcPct val="50000"/>
              </a:spcBef>
              <a:buClr>
                <a:srgbClr val="800000"/>
              </a:buClr>
              <a:buSzPct val="80000"/>
              <a:buFont typeface="Wingdings" pitchFamily="2" charset="2"/>
              <a:buChar char="u"/>
            </a:pPr>
            <a:r>
              <a:rPr lang="en-US" altLang="en-US" sz="2200" dirty="0">
                <a:solidFill>
                  <a:schemeClr val="hlink"/>
                </a:solidFill>
                <a:latin typeface="Liberation Sans" panose="020B0604020202020204" pitchFamily="34" charset="0"/>
              </a:rPr>
              <a:t>Book value</a:t>
            </a:r>
            <a:r>
              <a:rPr lang="en-US" altLang="en-US" sz="2200" b="0" dirty="0">
                <a:solidFill>
                  <a:schemeClr val="tx1"/>
                </a:solidFill>
                <a:latin typeface="Liberation Sans" panose="020B0604020202020204" pitchFamily="34" charset="0"/>
              </a:rPr>
              <a:t> is the difference between the cost of any depreciable asset and its accumulated depreciation.</a:t>
            </a:r>
          </a:p>
        </p:txBody>
      </p:sp>
      <p:sp>
        <p:nvSpPr>
          <p:cNvPr id="9"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Depreciation</a:t>
            </a:r>
            <a:endParaRPr lang="en-US" altLang="en-US" sz="3200" dirty="0">
              <a:solidFill>
                <a:schemeClr val="tx2">
                  <a:lumMod val="75000"/>
                </a:schemeClr>
              </a:solidFill>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7"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Prepaid Expenses</a:t>
            </a:r>
            <a:endParaRPr lang="en-US" altLang="en-US" sz="3200" dirty="0">
              <a:solidFill>
                <a:schemeClr val="tx2">
                  <a:lumMod val="75000"/>
                </a:schemeClr>
              </a:solidFill>
              <a:latin typeface="Liberation Sans"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81200"/>
            <a:ext cx="8534400" cy="2196406"/>
          </a:xfrm>
          <a:prstGeom prst="rect">
            <a:avLst/>
          </a:prstGeom>
          <a:noFill/>
          <a:ln w="19050" cap="sq"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280219" y="4262735"/>
            <a:ext cx="2514600" cy="461665"/>
          </a:xfrm>
          <a:prstGeom prst="rect">
            <a:avLst/>
          </a:prstGeom>
        </p:spPr>
        <p:txBody>
          <a:bodyPr wrap="square">
            <a:spAutoFit/>
          </a:bodyPr>
          <a:lstStyle/>
          <a:p>
            <a:r>
              <a:rPr lang="en-US" sz="1200" dirty="0">
                <a:solidFill>
                  <a:schemeClr val="tx1"/>
                </a:solidFill>
                <a:latin typeface="Liberation Sans" panose="020B0604020202020204" pitchFamily="34" charset="0"/>
              </a:rPr>
              <a:t>Illustration 3-9</a:t>
            </a:r>
          </a:p>
          <a:p>
            <a:r>
              <a:rPr lang="en-US" sz="1200" b="0" dirty="0">
                <a:solidFill>
                  <a:schemeClr val="tx1"/>
                </a:solidFill>
                <a:latin typeface="Liberation Sans" panose="020B0604020202020204" pitchFamily="34" charset="0"/>
              </a:rPr>
              <a:t>Accounting for </a:t>
            </a:r>
            <a:r>
              <a:rPr lang="en-US" sz="1200" b="0" dirty="0" smtClean="0">
                <a:solidFill>
                  <a:schemeClr val="tx1"/>
                </a:solidFill>
                <a:latin typeface="Liberation Sans" panose="020B0604020202020204" pitchFamily="34" charset="0"/>
              </a:rPr>
              <a:t>prepaid expenses</a:t>
            </a:r>
            <a:endParaRPr lang="en-US" sz="1200" dirty="0">
              <a:solidFill>
                <a:schemeClr val="tx1"/>
              </a:solidFill>
              <a:latin typeface="Liberation Sans" panose="020B0604020202020204" pitchFamily="34" charset="0"/>
            </a:endParaRPr>
          </a:p>
        </p:txBody>
      </p:sp>
      <p:sp>
        <p:nvSpPr>
          <p:cNvPr id="10" name="Text Box 2"/>
          <p:cNvSpPr txBox="1">
            <a:spLocks noChangeArrowheads="1"/>
          </p:cNvSpPr>
          <p:nvPr/>
        </p:nvSpPr>
        <p:spPr bwMode="auto">
          <a:xfrm>
            <a:off x="609600" y="1295400"/>
            <a:ext cx="7620000" cy="4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15000"/>
              </a:lnSpc>
              <a:spcBef>
                <a:spcPct val="50000"/>
              </a:spcBef>
              <a:buSzPct val="80000"/>
            </a:pPr>
            <a:r>
              <a:rPr lang="en-US" altLang="en-US" sz="2300" b="0" dirty="0" smtClean="0">
                <a:solidFill>
                  <a:schemeClr val="tx1"/>
                </a:solidFill>
                <a:latin typeface="Liberation Sans" panose="020B0604020202020204" pitchFamily="34" charset="0"/>
              </a:rPr>
              <a:t>Summary of the accounting for prepaid expenses.</a:t>
            </a:r>
            <a:endParaRPr lang="en-US" altLang="en-US" sz="2300" b="0" dirty="0">
              <a:solidFill>
                <a:schemeClr val="tx1"/>
              </a:solidFill>
              <a:latin typeface="Liberation Sans" panose="020B0604020202020204" pitchFamily="34" charset="0"/>
            </a:endParaRPr>
          </a:p>
        </p:txBody>
      </p:sp>
      <p:sp>
        <p:nvSpPr>
          <p:cNvPr id="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4294967295"/>
          </p:nvPr>
        </p:nvSpPr>
        <p:spPr>
          <a:xfrm>
            <a:off x="533400" y="1295400"/>
            <a:ext cx="8077200" cy="9144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120000"/>
              </a:lnSpc>
              <a:buClr>
                <a:srgbClr val="006666"/>
              </a:buClr>
              <a:buSzTx/>
              <a:buFont typeface="Monotype Sorts" pitchFamily="2" charset="2"/>
              <a:buNone/>
            </a:pPr>
            <a:r>
              <a:rPr lang="en-US" altLang="en-US" sz="2300" dirty="0" smtClean="0">
                <a:effectLst/>
                <a:latin typeface="Liberation Sans" panose="020B0604020202020204" pitchFamily="34" charset="0"/>
              </a:rPr>
              <a:t>Receipt of cash that is recorded as a liability because the service has not been performed.</a:t>
            </a:r>
          </a:p>
        </p:txBody>
      </p:sp>
      <p:sp>
        <p:nvSpPr>
          <p:cNvPr id="32771" name="Rectangle 6"/>
          <p:cNvSpPr>
            <a:spLocks noChangeArrowheads="1"/>
          </p:cNvSpPr>
          <p:nvPr/>
        </p:nvSpPr>
        <p:spPr bwMode="auto">
          <a:xfrm>
            <a:off x="838200" y="4029670"/>
            <a:ext cx="2743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marL="571500" lvl="1" indent="-457200">
              <a:spcBef>
                <a:spcPts val="1200"/>
              </a:spcBef>
              <a:spcAft>
                <a:spcPts val="0"/>
              </a:spcAft>
              <a:buClr>
                <a:srgbClr val="800000"/>
              </a:buClr>
              <a:buSzPct val="80000"/>
              <a:buFont typeface="Wingdings" pitchFamily="2" charset="2"/>
              <a:buChar char="u"/>
            </a:pPr>
            <a:r>
              <a:rPr lang="en-US" altLang="en-US" sz="2200" b="0" dirty="0">
                <a:solidFill>
                  <a:schemeClr val="bg2"/>
                </a:solidFill>
                <a:latin typeface="Liberation Sans" panose="020B0604020202020204" pitchFamily="34" charset="0"/>
              </a:rPr>
              <a:t>Rent</a:t>
            </a:r>
          </a:p>
          <a:p>
            <a:pPr marL="571500" lvl="1" indent="-457200">
              <a:spcBef>
                <a:spcPts val="1200"/>
              </a:spcBef>
              <a:spcAft>
                <a:spcPts val="0"/>
              </a:spcAft>
              <a:buClr>
                <a:srgbClr val="800000"/>
              </a:buClr>
              <a:buSzPct val="80000"/>
              <a:buFont typeface="Wingdings" pitchFamily="2" charset="2"/>
              <a:buChar char="u"/>
            </a:pPr>
            <a:r>
              <a:rPr lang="en-US" altLang="en-US" sz="2200" b="0" dirty="0">
                <a:solidFill>
                  <a:schemeClr val="bg2"/>
                </a:solidFill>
                <a:latin typeface="Liberation Sans" panose="020B0604020202020204" pitchFamily="34" charset="0"/>
              </a:rPr>
              <a:t>Airline tickets</a:t>
            </a:r>
          </a:p>
        </p:txBody>
      </p:sp>
      <p:sp>
        <p:nvSpPr>
          <p:cNvPr id="32772" name="Text Box 8"/>
          <p:cNvSpPr txBox="1">
            <a:spLocks noChangeArrowheads="1"/>
          </p:cNvSpPr>
          <p:nvPr/>
        </p:nvSpPr>
        <p:spPr bwMode="auto">
          <a:xfrm>
            <a:off x="990600" y="2544763"/>
            <a:ext cx="2438400" cy="492443"/>
          </a:xfrm>
          <a:prstGeom prst="rect">
            <a:avLst/>
          </a:prstGeom>
          <a:solidFill>
            <a:srgbClr val="FFFF99"/>
          </a:solidFill>
          <a:ln w="28575">
            <a:solidFill>
              <a:schemeClr val="tx1"/>
            </a:solidFill>
            <a:miter lim="800000"/>
            <a:headEnd/>
            <a:tailEnd/>
          </a:ln>
          <a:effectLst>
            <a:innerShdw blurRad="114300">
              <a:prstClr val="black"/>
            </a:innerShdw>
          </a:effectLst>
        </p:spPr>
        <p:txBody>
          <a:bodyPr bIns="91440">
            <a:spAutoFit/>
          </a:bodyPr>
          <a:lstStyle>
            <a:defPPr>
              <a:defRPr lang="en-US"/>
            </a:defPPr>
            <a:lvl1pPr marL="457200" indent="-457200" algn="ctr">
              <a:defRPr sz="2300">
                <a:solidFill>
                  <a:schemeClr val="tx1"/>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Cash Receipt</a:t>
            </a:r>
          </a:p>
        </p:txBody>
      </p:sp>
      <p:sp>
        <p:nvSpPr>
          <p:cNvPr id="32773" name="Text Box 9"/>
          <p:cNvSpPr txBox="1">
            <a:spLocks noChangeArrowheads="1"/>
          </p:cNvSpPr>
          <p:nvPr/>
        </p:nvSpPr>
        <p:spPr bwMode="auto">
          <a:xfrm>
            <a:off x="5094288" y="2544763"/>
            <a:ext cx="3135312" cy="492443"/>
          </a:xfrm>
          <a:prstGeom prst="rect">
            <a:avLst/>
          </a:prstGeom>
          <a:solidFill>
            <a:srgbClr val="FFFF99"/>
          </a:solidFill>
          <a:ln w="28575">
            <a:solidFill>
              <a:schemeClr val="tx1"/>
            </a:solidFill>
            <a:miter lim="800000"/>
            <a:headEnd/>
            <a:tailEnd/>
          </a:ln>
          <a:effectLst>
            <a:innerShdw blurRad="114300">
              <a:prstClr val="black"/>
            </a:innerShdw>
          </a:effectLst>
        </p:spPr>
        <p:txBody>
          <a:bodyPr bIns="91440">
            <a:spAutoFit/>
          </a:bodyPr>
          <a:lstStyle>
            <a:defPPr>
              <a:defRPr lang="en-US"/>
            </a:defPPr>
            <a:lvl1pPr marL="457200" indent="-457200" algn="ctr">
              <a:defRPr sz="2300">
                <a:solidFill>
                  <a:schemeClr val="tx1"/>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Revenue Recorded</a:t>
            </a:r>
          </a:p>
        </p:txBody>
      </p:sp>
      <p:sp>
        <p:nvSpPr>
          <p:cNvPr id="32774" name="Text Box 10"/>
          <p:cNvSpPr txBox="1">
            <a:spLocks noChangeArrowheads="1"/>
          </p:cNvSpPr>
          <p:nvPr/>
        </p:nvSpPr>
        <p:spPr bwMode="auto">
          <a:xfrm>
            <a:off x="3200400" y="2578608"/>
            <a:ext cx="21336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indent="-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spcBef>
                <a:spcPct val="50000"/>
              </a:spcBef>
            </a:pPr>
            <a:r>
              <a:rPr lang="en-US" altLang="en-US" sz="2300" dirty="0">
                <a:solidFill>
                  <a:srgbClr val="800000"/>
                </a:solidFill>
                <a:latin typeface="Liberation Sans" panose="020B0604020202020204" pitchFamily="34" charset="0"/>
                <a:cs typeface="Arial" charset="0"/>
              </a:rPr>
              <a:t>BEFORE</a:t>
            </a:r>
          </a:p>
        </p:txBody>
      </p:sp>
      <p:sp>
        <p:nvSpPr>
          <p:cNvPr id="32775" name="Rectangle 12"/>
          <p:cNvSpPr>
            <a:spLocks noChangeArrowheads="1"/>
          </p:cNvSpPr>
          <p:nvPr/>
        </p:nvSpPr>
        <p:spPr bwMode="auto">
          <a:xfrm>
            <a:off x="3886200" y="4009032"/>
            <a:ext cx="4800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marL="571500" lvl="1" indent="-457200">
              <a:spcBef>
                <a:spcPts val="1200"/>
              </a:spcBef>
              <a:spcAft>
                <a:spcPts val="0"/>
              </a:spcAft>
              <a:buClr>
                <a:srgbClr val="800000"/>
              </a:buClr>
              <a:buSzPct val="80000"/>
              <a:buFont typeface="Wingdings" pitchFamily="2" charset="2"/>
              <a:buChar char="u"/>
            </a:pPr>
            <a:r>
              <a:rPr lang="en-US" altLang="en-US" sz="2200" b="0" dirty="0">
                <a:solidFill>
                  <a:schemeClr val="bg2"/>
                </a:solidFill>
                <a:latin typeface="Liberation Sans" panose="020B0604020202020204" pitchFamily="34" charset="0"/>
              </a:rPr>
              <a:t>Magazine subscriptions</a:t>
            </a:r>
          </a:p>
          <a:p>
            <a:pPr marL="571500" lvl="1" indent="-457200">
              <a:spcBef>
                <a:spcPts val="1200"/>
              </a:spcBef>
              <a:spcAft>
                <a:spcPts val="0"/>
              </a:spcAft>
              <a:buClr>
                <a:srgbClr val="800000"/>
              </a:buClr>
              <a:buSzPct val="80000"/>
              <a:buFont typeface="Wingdings" pitchFamily="2" charset="2"/>
              <a:buChar char="u"/>
            </a:pPr>
            <a:r>
              <a:rPr lang="en-US" altLang="en-US" sz="2200" b="0" dirty="0">
                <a:solidFill>
                  <a:schemeClr val="bg2"/>
                </a:solidFill>
                <a:latin typeface="Liberation Sans" panose="020B0604020202020204" pitchFamily="34" charset="0"/>
              </a:rPr>
              <a:t>Customer deposits</a:t>
            </a:r>
          </a:p>
        </p:txBody>
      </p:sp>
      <p:sp>
        <p:nvSpPr>
          <p:cNvPr id="32776" name="Rectangle 13"/>
          <p:cNvSpPr>
            <a:spLocks noChangeArrowheads="1"/>
          </p:cNvSpPr>
          <p:nvPr/>
        </p:nvSpPr>
        <p:spPr bwMode="auto">
          <a:xfrm>
            <a:off x="609600" y="3429000"/>
            <a:ext cx="63246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marL="457200" indent="-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Aft>
                <a:spcPct val="20000"/>
              </a:spcAft>
              <a:buSzPct val="80000"/>
            </a:pPr>
            <a:r>
              <a:rPr lang="en-US" altLang="en-US" sz="2300" dirty="0">
                <a:solidFill>
                  <a:schemeClr val="bg2"/>
                </a:solidFill>
                <a:latin typeface="Liberation Sans" panose="020B0604020202020204" pitchFamily="34" charset="0"/>
              </a:rPr>
              <a:t>Unearned revenues </a:t>
            </a:r>
            <a:r>
              <a:rPr lang="en-US" altLang="en-US" sz="2300" b="0" dirty="0">
                <a:solidFill>
                  <a:schemeClr val="bg2"/>
                </a:solidFill>
                <a:latin typeface="Liberation Sans" panose="020B0604020202020204" pitchFamily="34" charset="0"/>
              </a:rPr>
              <a:t>often occur in regard to:</a:t>
            </a:r>
          </a:p>
        </p:txBody>
      </p:sp>
      <p:sp>
        <p:nvSpPr>
          <p:cNvPr id="31755"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3"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Unearned Revenues</a:t>
            </a:r>
            <a:endParaRPr lang="en-US" altLang="en-US" sz="3200" dirty="0">
              <a:solidFill>
                <a:schemeClr val="tx2">
                  <a:lumMod val="75000"/>
                </a:schemeClr>
              </a:solidFill>
              <a:latin typeface="Liberation Sans" panose="020B0604020202020204" pitchFamily="34" charset="0"/>
            </a:endParaRP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609600" y="1295400"/>
            <a:ext cx="7772400" cy="35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marL="693738">
              <a:lnSpc>
                <a:spcPct val="125000"/>
              </a:lnSpc>
              <a:spcBef>
                <a:spcPts val="1200"/>
              </a:spcBef>
              <a:buClr>
                <a:srgbClr val="800000"/>
              </a:buClr>
              <a:buSzPct val="80000"/>
              <a:buFont typeface="Wingdings" pitchFamily="2" charset="2"/>
              <a:buChar char="u"/>
            </a:pPr>
            <a:r>
              <a:rPr lang="en-US" altLang="en-US" sz="2200" b="0" dirty="0">
                <a:solidFill>
                  <a:schemeClr val="tx1"/>
                </a:solidFill>
                <a:latin typeface="Liberation Sans" panose="020B0604020202020204" pitchFamily="34" charset="0"/>
              </a:rPr>
              <a:t>Monthly and quarterly time periods are called </a:t>
            </a:r>
            <a:r>
              <a:rPr lang="en-US" altLang="en-US" sz="2200" dirty="0">
                <a:solidFill>
                  <a:schemeClr val="hlink"/>
                </a:solidFill>
                <a:latin typeface="Liberation Sans" panose="020B0604020202020204" pitchFamily="34" charset="0"/>
              </a:rPr>
              <a:t>interim periods</a:t>
            </a:r>
            <a:r>
              <a:rPr lang="en-US" altLang="en-US" sz="2200" b="0" dirty="0">
                <a:solidFill>
                  <a:schemeClr val="tx1"/>
                </a:solidFill>
                <a:latin typeface="Liberation Sans" panose="020B0604020202020204" pitchFamily="34" charset="0"/>
              </a:rPr>
              <a:t>. </a:t>
            </a:r>
          </a:p>
          <a:p>
            <a:pPr marL="693738">
              <a:lnSpc>
                <a:spcPct val="125000"/>
              </a:lnSpc>
              <a:spcBef>
                <a:spcPts val="1200"/>
              </a:spcBef>
              <a:buClr>
                <a:srgbClr val="800000"/>
              </a:buClr>
              <a:buSzPct val="80000"/>
              <a:buFont typeface="Wingdings" pitchFamily="2" charset="2"/>
              <a:buChar char="u"/>
            </a:pPr>
            <a:r>
              <a:rPr lang="en-US" altLang="en-US" sz="2200" b="0" dirty="0" smtClean="0">
                <a:solidFill>
                  <a:schemeClr val="tx1"/>
                </a:solidFill>
                <a:latin typeface="Liberation Sans" panose="020B0604020202020204" pitchFamily="34" charset="0"/>
              </a:rPr>
              <a:t>Most large companies </a:t>
            </a:r>
            <a:r>
              <a:rPr lang="en-US" altLang="en-US" sz="2200" b="0" dirty="0">
                <a:solidFill>
                  <a:schemeClr val="tx1"/>
                </a:solidFill>
                <a:latin typeface="Liberation Sans" panose="020B0604020202020204" pitchFamily="34" charset="0"/>
              </a:rPr>
              <a:t>must prepare both </a:t>
            </a:r>
            <a:r>
              <a:rPr lang="en-US" altLang="en-US" sz="2200" dirty="0">
                <a:solidFill>
                  <a:schemeClr val="tx1"/>
                </a:solidFill>
                <a:latin typeface="Liberation Sans" panose="020B0604020202020204" pitchFamily="34" charset="0"/>
              </a:rPr>
              <a:t>quarterly </a:t>
            </a:r>
            <a:r>
              <a:rPr lang="en-US" altLang="en-US" sz="2200" b="0" dirty="0">
                <a:solidFill>
                  <a:schemeClr val="tx1"/>
                </a:solidFill>
                <a:latin typeface="Liberation Sans" panose="020B0604020202020204" pitchFamily="34" charset="0"/>
              </a:rPr>
              <a:t>and</a:t>
            </a:r>
            <a:r>
              <a:rPr lang="en-US" altLang="en-US" sz="2200" dirty="0">
                <a:solidFill>
                  <a:schemeClr val="tx1"/>
                </a:solidFill>
                <a:latin typeface="Liberation Sans" panose="020B0604020202020204" pitchFamily="34" charset="0"/>
              </a:rPr>
              <a:t> annual</a:t>
            </a:r>
            <a:r>
              <a:rPr lang="en-US" altLang="en-US" sz="2200" b="0" dirty="0">
                <a:solidFill>
                  <a:schemeClr val="tx1"/>
                </a:solidFill>
                <a:latin typeface="Liberation Sans" panose="020B0604020202020204" pitchFamily="34" charset="0"/>
              </a:rPr>
              <a:t> financial statements.</a:t>
            </a:r>
          </a:p>
          <a:p>
            <a:pPr marL="693738">
              <a:lnSpc>
                <a:spcPct val="125000"/>
              </a:lnSpc>
              <a:spcBef>
                <a:spcPts val="1200"/>
              </a:spcBef>
              <a:buClr>
                <a:srgbClr val="800000"/>
              </a:buClr>
              <a:buSzPct val="80000"/>
              <a:buFont typeface="Wingdings" pitchFamily="2" charset="2"/>
              <a:buChar char="u"/>
            </a:pPr>
            <a:r>
              <a:rPr lang="en-US" altLang="en-US" sz="2200" dirty="0">
                <a:solidFill>
                  <a:schemeClr val="hlink"/>
                </a:solidFill>
                <a:latin typeface="Liberation Sans" panose="020B0604020202020204" pitchFamily="34" charset="0"/>
              </a:rPr>
              <a:t>Fiscal Year</a:t>
            </a:r>
            <a:r>
              <a:rPr lang="en-US" altLang="en-US" sz="2200" b="0" dirty="0">
                <a:solidFill>
                  <a:schemeClr val="tx1"/>
                </a:solidFill>
                <a:latin typeface="Liberation Sans" panose="020B0604020202020204" pitchFamily="34" charset="0"/>
              </a:rPr>
              <a:t> = Accounting time period that is </a:t>
            </a:r>
            <a:r>
              <a:rPr lang="en-US" altLang="en-US" sz="2200" dirty="0">
                <a:solidFill>
                  <a:schemeClr val="tx1"/>
                </a:solidFill>
                <a:latin typeface="Liberation Sans" panose="020B0604020202020204" pitchFamily="34" charset="0"/>
              </a:rPr>
              <a:t>one year</a:t>
            </a:r>
            <a:r>
              <a:rPr lang="en-US" altLang="en-US" sz="2200" b="0" dirty="0">
                <a:solidFill>
                  <a:schemeClr val="tx1"/>
                </a:solidFill>
                <a:latin typeface="Liberation Sans" panose="020B0604020202020204" pitchFamily="34" charset="0"/>
              </a:rPr>
              <a:t> in length.</a:t>
            </a:r>
          </a:p>
          <a:p>
            <a:pPr marL="693738">
              <a:lnSpc>
                <a:spcPct val="125000"/>
              </a:lnSpc>
              <a:spcBef>
                <a:spcPts val="1200"/>
              </a:spcBef>
              <a:buClr>
                <a:srgbClr val="800000"/>
              </a:buClr>
              <a:buSzPct val="80000"/>
              <a:buFont typeface="Wingdings" pitchFamily="2" charset="2"/>
              <a:buChar char="u"/>
            </a:pPr>
            <a:r>
              <a:rPr lang="en-US" altLang="en-US" sz="2200" dirty="0">
                <a:solidFill>
                  <a:schemeClr val="hlink"/>
                </a:solidFill>
                <a:latin typeface="Liberation Sans" panose="020B0604020202020204" pitchFamily="34" charset="0"/>
              </a:rPr>
              <a:t>Calendar Year</a:t>
            </a:r>
            <a:r>
              <a:rPr lang="en-US" altLang="en-US" sz="2200" b="0" dirty="0">
                <a:solidFill>
                  <a:schemeClr val="tx1"/>
                </a:solidFill>
                <a:latin typeface="Liberation Sans" panose="020B0604020202020204" pitchFamily="34" charset="0"/>
              </a:rPr>
              <a:t> = January 1 to December 31.</a:t>
            </a:r>
          </a:p>
        </p:txBody>
      </p:sp>
      <p:sp>
        <p:nvSpPr>
          <p:cNvPr id="6158"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7" name="Rectangle 7"/>
          <p:cNvSpPr>
            <a:spLocks noChangeArrowheads="1"/>
          </p:cNvSpPr>
          <p:nvPr/>
        </p:nvSpPr>
        <p:spPr bwMode="auto">
          <a:xfrm>
            <a:off x="6096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smtClean="0">
                <a:solidFill>
                  <a:schemeClr val="tx2">
                    <a:lumMod val="75000"/>
                  </a:schemeClr>
                </a:solidFill>
                <a:latin typeface="Liberation Sans" panose="020B0604020202020204" pitchFamily="34" charset="0"/>
              </a:rPr>
              <a:t>Fiscal and Calendar Years</a:t>
            </a:r>
            <a:endParaRPr lang="en-US" altLang="en-US" sz="3200" b="1" dirty="0">
              <a:solidFill>
                <a:schemeClr val="tx2">
                  <a:lumMod val="75000"/>
                </a:schemeClr>
              </a:solidFill>
              <a:latin typeface="Liberation Sans" panose="020B0604020202020204" pitchFamily="34" charset="0"/>
            </a:endParaRPr>
          </a:p>
        </p:txBody>
      </p:sp>
      <p:sp>
        <p:nvSpPr>
          <p:cNvPr id="5"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3512" y="3962400"/>
            <a:ext cx="628888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32773"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33797" name="Rectangle 8"/>
          <p:cNvSpPr>
            <a:spLocks noChangeArrowheads="1"/>
          </p:cNvSpPr>
          <p:nvPr/>
        </p:nvSpPr>
        <p:spPr bwMode="auto">
          <a:xfrm>
            <a:off x="7086600" y="3916362"/>
            <a:ext cx="1524000" cy="274638"/>
          </a:xfrm>
          <a:prstGeom prst="rect">
            <a:avLst/>
          </a:prstGeom>
          <a:solidFill>
            <a:schemeClr val="bg1"/>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r>
              <a:rPr lang="en-US" altLang="en-US" sz="1200" dirty="0">
                <a:solidFill>
                  <a:schemeClr val="tx1"/>
                </a:solidFill>
                <a:latin typeface="Liberation Sans" panose="020B0604020202020204" pitchFamily="34" charset="0"/>
              </a:rPr>
              <a:t>Illustration 3-10</a:t>
            </a:r>
          </a:p>
        </p:txBody>
      </p:sp>
      <p:sp>
        <p:nvSpPr>
          <p:cNvPr id="33799" name="Text Box 2050"/>
          <p:cNvSpPr txBox="1">
            <a:spLocks noChangeArrowheads="1"/>
          </p:cNvSpPr>
          <p:nvPr/>
        </p:nvSpPr>
        <p:spPr bwMode="auto">
          <a:xfrm>
            <a:off x="609600" y="1295400"/>
            <a:ext cx="7772400" cy="2446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lvl="1">
              <a:lnSpc>
                <a:spcPct val="120000"/>
              </a:lnSpc>
              <a:spcBef>
                <a:spcPts val="1800"/>
              </a:spcBef>
              <a:buClr>
                <a:srgbClr val="800000"/>
              </a:buClr>
              <a:buSzPct val="80000"/>
              <a:buFont typeface="Wingdings" pitchFamily="2" charset="2"/>
              <a:buChar char="u"/>
            </a:pPr>
            <a:r>
              <a:rPr lang="en-US" altLang="en-US" sz="2300" b="0" dirty="0">
                <a:solidFill>
                  <a:schemeClr val="tx1"/>
                </a:solidFill>
                <a:latin typeface="Liberation Sans" panose="020B0604020202020204" pitchFamily="34" charset="0"/>
              </a:rPr>
              <a:t>Adjusting entry is made to </a:t>
            </a:r>
            <a:r>
              <a:rPr lang="en-US" altLang="en-US" sz="2300" dirty="0">
                <a:solidFill>
                  <a:schemeClr val="tx1"/>
                </a:solidFill>
                <a:latin typeface="Liberation Sans" panose="020B0604020202020204" pitchFamily="34" charset="0"/>
              </a:rPr>
              <a:t>record the revenue</a:t>
            </a:r>
            <a:r>
              <a:rPr lang="en-US" altLang="en-US" sz="2300" b="0" dirty="0">
                <a:solidFill>
                  <a:schemeClr val="tx1"/>
                </a:solidFill>
                <a:latin typeface="Liberation Sans" panose="020B0604020202020204" pitchFamily="34" charset="0"/>
              </a:rPr>
              <a:t> for services performed during the period and to show the liability that remains at the end of the period.</a:t>
            </a:r>
          </a:p>
          <a:p>
            <a:pPr lvl="1">
              <a:lnSpc>
                <a:spcPct val="120000"/>
              </a:lnSpc>
              <a:spcBef>
                <a:spcPts val="1800"/>
              </a:spcBef>
              <a:buClr>
                <a:srgbClr val="800000"/>
              </a:buClr>
              <a:buSzPct val="80000"/>
              <a:buFont typeface="Wingdings" pitchFamily="2" charset="2"/>
              <a:buChar char="u"/>
            </a:pPr>
            <a:r>
              <a:rPr lang="en-US" altLang="en-US" sz="2300" b="0" dirty="0">
                <a:solidFill>
                  <a:schemeClr val="tx1"/>
                </a:solidFill>
                <a:latin typeface="Liberation Sans" panose="020B0604020202020204" pitchFamily="34" charset="0"/>
              </a:rPr>
              <a:t>Results in a </a:t>
            </a:r>
            <a:r>
              <a:rPr lang="en-US" altLang="en-US" sz="2300" dirty="0">
                <a:solidFill>
                  <a:schemeClr val="tx1"/>
                </a:solidFill>
                <a:latin typeface="Liberation Sans" panose="020B0604020202020204" pitchFamily="34" charset="0"/>
              </a:rPr>
              <a:t>decrease</a:t>
            </a:r>
            <a:r>
              <a:rPr lang="en-US" altLang="en-US" sz="2300" b="0" dirty="0">
                <a:solidFill>
                  <a:schemeClr val="tx1"/>
                </a:solidFill>
                <a:latin typeface="Liberation Sans" panose="020B0604020202020204" pitchFamily="34" charset="0"/>
              </a:rPr>
              <a:t> (debit) to a </a:t>
            </a:r>
            <a:r>
              <a:rPr lang="en-US" altLang="en-US" sz="2300" dirty="0">
                <a:solidFill>
                  <a:schemeClr val="tx1"/>
                </a:solidFill>
                <a:latin typeface="Liberation Sans" panose="020B0604020202020204" pitchFamily="34" charset="0"/>
              </a:rPr>
              <a:t>liability account</a:t>
            </a:r>
            <a:r>
              <a:rPr lang="en-US" altLang="en-US" sz="2300" b="0" dirty="0">
                <a:solidFill>
                  <a:schemeClr val="tx1"/>
                </a:solidFill>
                <a:latin typeface="Liberation Sans" panose="020B0604020202020204" pitchFamily="34" charset="0"/>
              </a:rPr>
              <a:t> and an </a:t>
            </a:r>
            <a:r>
              <a:rPr lang="en-US" altLang="en-US" sz="2300" dirty="0">
                <a:solidFill>
                  <a:schemeClr val="tx1"/>
                </a:solidFill>
                <a:latin typeface="Liberation Sans" panose="020B0604020202020204" pitchFamily="34" charset="0"/>
              </a:rPr>
              <a:t>increase</a:t>
            </a:r>
            <a:r>
              <a:rPr lang="en-US" altLang="en-US" sz="2300" b="0" dirty="0">
                <a:solidFill>
                  <a:schemeClr val="tx1"/>
                </a:solidFill>
                <a:latin typeface="Liberation Sans" panose="020B0604020202020204" pitchFamily="34" charset="0"/>
              </a:rPr>
              <a:t> (credit) to a </a:t>
            </a:r>
            <a:r>
              <a:rPr lang="en-US" altLang="en-US" sz="2300" dirty="0">
                <a:solidFill>
                  <a:schemeClr val="tx1"/>
                </a:solidFill>
                <a:latin typeface="Liberation Sans" panose="020B0604020202020204" pitchFamily="34" charset="0"/>
              </a:rPr>
              <a:t>revenue account</a:t>
            </a:r>
            <a:r>
              <a:rPr lang="en-US" altLang="en-US" sz="2300" b="0" dirty="0">
                <a:solidFill>
                  <a:schemeClr val="tx1"/>
                </a:solidFill>
                <a:latin typeface="Liberation Sans" panose="020B0604020202020204" pitchFamily="34" charset="0"/>
              </a:rPr>
              <a:t>.</a:t>
            </a:r>
          </a:p>
        </p:txBody>
      </p:sp>
      <p:sp>
        <p:nvSpPr>
          <p:cNvPr id="9"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Unearned Revenues</a:t>
            </a:r>
            <a:endParaRPr lang="en-US" altLang="en-US" sz="3200" dirty="0">
              <a:solidFill>
                <a:schemeClr val="tx2">
                  <a:lumMod val="75000"/>
                </a:schemeClr>
              </a:solidFill>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0"/>
          <p:cNvSpPr txBox="1">
            <a:spLocks noChangeArrowheads="1"/>
          </p:cNvSpPr>
          <p:nvPr/>
        </p:nvSpPr>
        <p:spPr bwMode="auto">
          <a:xfrm>
            <a:off x="609600" y="1295400"/>
            <a:ext cx="55626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5000"/>
              </a:lnSpc>
            </a:pPr>
            <a:r>
              <a:rPr lang="en-US" altLang="en-US" sz="2100" dirty="0">
                <a:solidFill>
                  <a:schemeClr val="tx1"/>
                </a:solidFill>
                <a:latin typeface="Liberation Sans" panose="020B0604020202020204" pitchFamily="34" charset="0"/>
              </a:rPr>
              <a:t>Illustration:  </a:t>
            </a:r>
            <a:r>
              <a:rPr lang="en-US" altLang="en-US" sz="2100" b="0" dirty="0">
                <a:solidFill>
                  <a:schemeClr val="tx1"/>
                </a:solidFill>
                <a:latin typeface="Liberation Sans" panose="020B0604020202020204" pitchFamily="34" charset="0"/>
              </a:rPr>
              <a:t>Pioneer Advertising </a:t>
            </a:r>
            <a:r>
              <a:rPr lang="en-US" altLang="en-US" sz="2100" b="0" dirty="0" smtClean="0">
                <a:solidFill>
                  <a:schemeClr val="tx1"/>
                </a:solidFill>
                <a:latin typeface="Liberation Sans" panose="020B0604020202020204" pitchFamily="34" charset="0"/>
              </a:rPr>
              <a:t>received </a:t>
            </a:r>
            <a:r>
              <a:rPr lang="en-US" altLang="en-US" sz="2100" b="0" dirty="0">
                <a:solidFill>
                  <a:schemeClr val="tx1"/>
                </a:solidFill>
                <a:latin typeface="Liberation Sans" panose="020B0604020202020204" pitchFamily="34" charset="0"/>
              </a:rPr>
              <a:t>$1,200 on October 2 from R. Knox for advertising services expected to be completed by December 31.  Unearned Service Revenue shows a balance of $1,200 in the October 31 trial balance. Analysis reveals that the company performed $400 of services in October.</a:t>
            </a:r>
          </a:p>
        </p:txBody>
      </p:sp>
      <p:sp>
        <p:nvSpPr>
          <p:cNvPr id="315429" name="Text Box 37"/>
          <p:cNvSpPr txBox="1">
            <a:spLocks noChangeArrowheads="1"/>
          </p:cNvSpPr>
          <p:nvPr/>
        </p:nvSpPr>
        <p:spPr bwMode="auto">
          <a:xfrm>
            <a:off x="1981200" y="5683250"/>
            <a:ext cx="3505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smtClean="0">
                <a:solidFill>
                  <a:schemeClr val="tx1"/>
                </a:solidFill>
                <a:latin typeface="Liberation Sans" panose="020B0604020202020204" pitchFamily="34" charset="0"/>
                <a:cs typeface="Arial" charset="0"/>
              </a:rPr>
              <a:t>Service Revenue</a:t>
            </a:r>
            <a:endParaRPr lang="en-US" altLang="en-US" sz="2100" b="0" dirty="0">
              <a:solidFill>
                <a:schemeClr val="tx1"/>
              </a:solidFill>
              <a:latin typeface="Liberation Sans" panose="020B0604020202020204" pitchFamily="34" charset="0"/>
              <a:cs typeface="Arial" charset="0"/>
            </a:endParaRPr>
          </a:p>
        </p:txBody>
      </p:sp>
      <p:sp>
        <p:nvSpPr>
          <p:cNvPr id="315432" name="Text Box 40"/>
          <p:cNvSpPr txBox="1">
            <a:spLocks noChangeArrowheads="1"/>
          </p:cNvSpPr>
          <p:nvPr/>
        </p:nvSpPr>
        <p:spPr bwMode="auto">
          <a:xfrm>
            <a:off x="6934200" y="568325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spcBef>
                <a:spcPct val="50000"/>
              </a:spcBef>
            </a:pPr>
            <a:r>
              <a:rPr lang="en-US" altLang="en-US" sz="2100" b="0" dirty="0">
                <a:solidFill>
                  <a:schemeClr val="tx1"/>
                </a:solidFill>
                <a:latin typeface="Liberation Sans" panose="020B0604020202020204" pitchFamily="34" charset="0"/>
                <a:cs typeface="Arial" charset="0"/>
              </a:rPr>
              <a:t>400</a:t>
            </a:r>
          </a:p>
        </p:txBody>
      </p:sp>
      <p:sp>
        <p:nvSpPr>
          <p:cNvPr id="315433" name="Text Box 41"/>
          <p:cNvSpPr txBox="1">
            <a:spLocks noChangeArrowheads="1"/>
          </p:cNvSpPr>
          <p:nvPr/>
        </p:nvSpPr>
        <p:spPr bwMode="auto">
          <a:xfrm>
            <a:off x="1981200" y="5224462"/>
            <a:ext cx="3810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smtClean="0">
                <a:solidFill>
                  <a:schemeClr val="tx1"/>
                </a:solidFill>
                <a:latin typeface="Liberation Sans" panose="020B0604020202020204" pitchFamily="34" charset="0"/>
                <a:cs typeface="Arial" charset="0"/>
              </a:rPr>
              <a:t>Unearned Service Revenue</a:t>
            </a:r>
            <a:endParaRPr lang="en-US" altLang="en-US" sz="2100" b="0" dirty="0">
              <a:solidFill>
                <a:schemeClr val="tx1"/>
              </a:solidFill>
              <a:latin typeface="Liberation Sans" panose="020B0604020202020204" pitchFamily="34" charset="0"/>
              <a:cs typeface="Arial" charset="0"/>
            </a:endParaRPr>
          </a:p>
        </p:txBody>
      </p:sp>
      <p:sp>
        <p:nvSpPr>
          <p:cNvPr id="315434" name="Text Box 42"/>
          <p:cNvSpPr txBox="1">
            <a:spLocks noChangeArrowheads="1"/>
          </p:cNvSpPr>
          <p:nvPr/>
        </p:nvSpPr>
        <p:spPr bwMode="auto">
          <a:xfrm>
            <a:off x="5943600" y="5224462"/>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spcBef>
                <a:spcPct val="50000"/>
              </a:spcBef>
            </a:pPr>
            <a:r>
              <a:rPr lang="en-US" altLang="en-US" sz="2100" b="0" dirty="0">
                <a:solidFill>
                  <a:schemeClr val="tx1"/>
                </a:solidFill>
                <a:latin typeface="Liberation Sans" panose="020B0604020202020204" pitchFamily="34" charset="0"/>
                <a:cs typeface="Arial" charset="0"/>
              </a:rPr>
              <a:t>400</a:t>
            </a:r>
          </a:p>
        </p:txBody>
      </p:sp>
      <p:sp>
        <p:nvSpPr>
          <p:cNvPr id="34823" name="Text Box 48"/>
          <p:cNvSpPr txBox="1">
            <a:spLocks noChangeArrowheads="1"/>
          </p:cNvSpPr>
          <p:nvPr/>
        </p:nvSpPr>
        <p:spPr bwMode="auto">
          <a:xfrm>
            <a:off x="609600" y="5224462"/>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a:solidFill>
                  <a:schemeClr val="tx1"/>
                </a:solidFill>
                <a:latin typeface="Liberation Sans" panose="020B0604020202020204" pitchFamily="34" charset="0"/>
                <a:cs typeface="Arial" charset="0"/>
              </a:rPr>
              <a:t>Oct. 31</a:t>
            </a:r>
          </a:p>
        </p:txBody>
      </p:sp>
      <p:sp>
        <p:nvSpPr>
          <p:cNvPr id="33802"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1"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Unearned Revenues</a:t>
            </a:r>
            <a:endParaRPr lang="en-US" altLang="en-US" sz="3200" dirty="0">
              <a:solidFill>
                <a:schemeClr val="tx2">
                  <a:lumMod val="75000"/>
                </a:schemeClr>
              </a:solidFill>
              <a:latin typeface="Liberation Sans"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04800"/>
            <a:ext cx="2128377" cy="467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5433"/>
                                        </p:tgtEl>
                                        <p:attrNameLst>
                                          <p:attrName>style.visibility</p:attrName>
                                        </p:attrNameLst>
                                      </p:cBhvr>
                                      <p:to>
                                        <p:strVal val="visible"/>
                                      </p:to>
                                    </p:set>
                                    <p:animEffect transition="in" filter="wipe(left)">
                                      <p:cBhvr>
                                        <p:cTn id="7" dur="500"/>
                                        <p:tgtEl>
                                          <p:spTgt spid="31543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5434"/>
                                        </p:tgtEl>
                                        <p:attrNameLst>
                                          <p:attrName>style.visibility</p:attrName>
                                        </p:attrNameLst>
                                      </p:cBhvr>
                                      <p:to>
                                        <p:strVal val="visible"/>
                                      </p:to>
                                    </p:set>
                                    <p:animEffect transition="in" filter="wipe(left)">
                                      <p:cBhvr>
                                        <p:cTn id="11" dur="500"/>
                                        <p:tgtEl>
                                          <p:spTgt spid="31543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5429"/>
                                        </p:tgtEl>
                                        <p:attrNameLst>
                                          <p:attrName>style.visibility</p:attrName>
                                        </p:attrNameLst>
                                      </p:cBhvr>
                                      <p:to>
                                        <p:strVal val="visible"/>
                                      </p:to>
                                    </p:set>
                                    <p:animEffect transition="in" filter="wipe(left)">
                                      <p:cBhvr>
                                        <p:cTn id="16" dur="500"/>
                                        <p:tgtEl>
                                          <p:spTgt spid="315429"/>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15432"/>
                                        </p:tgtEl>
                                        <p:attrNameLst>
                                          <p:attrName>style.visibility</p:attrName>
                                        </p:attrNameLst>
                                      </p:cBhvr>
                                      <p:to>
                                        <p:strVal val="visible"/>
                                      </p:to>
                                    </p:set>
                                    <p:animEffect transition="in" filter="wipe(left)">
                                      <p:cBhvr>
                                        <p:cTn id="20" dur="500"/>
                                        <p:tgtEl>
                                          <p:spTgt spid="315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29" grpId="0" autoUpdateAnimBg="0"/>
      <p:bldP spid="315432" grpId="0" autoUpdateAnimBg="0"/>
      <p:bldP spid="315433" grpId="0" autoUpdateAnimBg="0"/>
      <p:bldP spid="31543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8077200" y="647700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pic>
        <p:nvPicPr>
          <p:cNvPr id="3584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23975"/>
            <a:ext cx="8153400" cy="51625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34819" name="Line 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35846" name="Rectangle 5"/>
          <p:cNvSpPr>
            <a:spLocks noChangeArrowheads="1"/>
          </p:cNvSpPr>
          <p:nvPr/>
        </p:nvSpPr>
        <p:spPr bwMode="auto">
          <a:xfrm>
            <a:off x="6705600" y="1219200"/>
            <a:ext cx="1524000" cy="274638"/>
          </a:xfrm>
          <a:prstGeom prst="rect">
            <a:avLst/>
          </a:prstGeom>
          <a:solidFill>
            <a:schemeClr val="bg1"/>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1200" dirty="0">
                <a:solidFill>
                  <a:schemeClr val="tx1"/>
                </a:solidFill>
                <a:latin typeface="Liberation Sans" panose="020B0604020202020204" pitchFamily="34" charset="0"/>
              </a:rPr>
              <a:t>Illustration 3-11</a:t>
            </a:r>
          </a:p>
        </p:txBody>
      </p:sp>
      <p:sp>
        <p:nvSpPr>
          <p:cNvPr id="7"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Unearned Revenues</a:t>
            </a:r>
            <a:endParaRPr lang="en-US" altLang="en-US" sz="3200"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9"/>
          <p:cNvSpPr txBox="1">
            <a:spLocks noChangeArrowheads="1"/>
          </p:cNvSpPr>
          <p:nvPr/>
        </p:nvSpPr>
        <p:spPr bwMode="auto">
          <a:xfrm>
            <a:off x="7543800" y="1782763"/>
            <a:ext cx="1371600" cy="274637"/>
          </a:xfrm>
          <a:prstGeom prst="rect">
            <a:avLst/>
          </a:prstGeom>
          <a:solidFill>
            <a:schemeClr val="bg1"/>
          </a:solidFill>
          <a:ln>
            <a:noFill/>
          </a:ln>
          <a:extLst>
            <a:ext uri="{91240B29-F687-4F45-9708-019B960494DF}">
              <a14:hiddenLine xmlns:a14="http://schemas.microsoft.com/office/drawing/2010/main" w="19050" cap="sq" algn="ctr">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r>
              <a:rPr lang="en-US" altLang="en-US" sz="1200" dirty="0">
                <a:solidFill>
                  <a:schemeClr val="tx1"/>
                </a:solidFill>
                <a:latin typeface="Liberation Sans" panose="020B0604020202020204" pitchFamily="34" charset="0"/>
              </a:rPr>
              <a:t>Illustration 3-12</a:t>
            </a:r>
          </a:p>
        </p:txBody>
      </p:sp>
      <p:sp>
        <p:nvSpPr>
          <p:cNvPr id="35845"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7"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Unearned Revenues</a:t>
            </a:r>
            <a:endParaRPr lang="en-US" altLang="en-US" sz="3200" dirty="0">
              <a:solidFill>
                <a:schemeClr val="tx2">
                  <a:lumMod val="75000"/>
                </a:schemeClr>
              </a:solidFill>
              <a:latin typeface="Liberation Sans" panose="020B0604020202020204" pitchFamily="34" charset="0"/>
            </a:endParaRPr>
          </a:p>
        </p:txBody>
      </p:sp>
      <p:sp>
        <p:nvSpPr>
          <p:cNvPr id="8" name="Text Box 2"/>
          <p:cNvSpPr txBox="1">
            <a:spLocks noChangeArrowheads="1"/>
          </p:cNvSpPr>
          <p:nvPr/>
        </p:nvSpPr>
        <p:spPr bwMode="auto">
          <a:xfrm>
            <a:off x="609600" y="1295400"/>
            <a:ext cx="7620000"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15000"/>
              </a:lnSpc>
              <a:spcBef>
                <a:spcPct val="50000"/>
              </a:spcBef>
              <a:buSzPct val="80000"/>
            </a:pPr>
            <a:r>
              <a:rPr lang="en-US" altLang="en-US" sz="2300" b="0" dirty="0" smtClean="0">
                <a:solidFill>
                  <a:schemeClr val="tx1"/>
                </a:solidFill>
                <a:latin typeface="Liberation Sans" panose="020B0604020202020204" pitchFamily="34" charset="0"/>
              </a:rPr>
              <a:t>Summary of the accounting for unearned revenues.</a:t>
            </a:r>
            <a:endParaRPr lang="en-US" altLang="en-US" sz="2300" b="0" dirty="0">
              <a:solidFill>
                <a:schemeClr val="tx1"/>
              </a:solidFill>
              <a:latin typeface="Liberation Sans"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2133600"/>
            <a:ext cx="8534400" cy="2704110"/>
          </a:xfrm>
          <a:prstGeom prst="rect">
            <a:avLst/>
          </a:prstGeom>
          <a:noFill/>
          <a:ln w="19050" cap="sq"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8"/>
          <p:cNvSpPr>
            <a:spLocks noChangeArrowheads="1"/>
          </p:cNvSpPr>
          <p:nvPr/>
        </p:nvSpPr>
        <p:spPr bwMode="auto">
          <a:xfrm>
            <a:off x="3505200" y="4648200"/>
            <a:ext cx="1295400" cy="304800"/>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endParaRPr lang="en-US" altLang="en-US" sz="2400" b="0" dirty="0">
              <a:solidFill>
                <a:schemeClr val="tx1"/>
              </a:solidFill>
              <a:latin typeface="Times New Roman"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762001"/>
            <a:ext cx="8263434" cy="3733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09600" y="1381125"/>
            <a:ext cx="8001000" cy="4964436"/>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20000"/>
              </a:lnSpc>
              <a:spcBef>
                <a:spcPts val="600"/>
              </a:spcBef>
            </a:pPr>
            <a:r>
              <a:rPr lang="en-US" sz="1800" dirty="0">
                <a:solidFill>
                  <a:schemeClr val="tx1"/>
                </a:solidFill>
                <a:latin typeface="Liberation Sans" panose="020B0604020202020204" pitchFamily="34" charset="0"/>
              </a:rPr>
              <a:t>The ledger of Hammond Company, on March 31, 2017, includes these selected </a:t>
            </a:r>
            <a:r>
              <a:rPr lang="en-US" sz="1800" dirty="0" smtClean="0">
                <a:solidFill>
                  <a:schemeClr val="tx1"/>
                </a:solidFill>
                <a:latin typeface="Liberation Sans" panose="020B0604020202020204" pitchFamily="34" charset="0"/>
              </a:rPr>
              <a:t>accounts before </a:t>
            </a:r>
            <a:r>
              <a:rPr lang="en-US" sz="1800" dirty="0">
                <a:solidFill>
                  <a:schemeClr val="tx1"/>
                </a:solidFill>
                <a:latin typeface="Liberation Sans" panose="020B0604020202020204" pitchFamily="34" charset="0"/>
              </a:rPr>
              <a:t>adjusting entries are prepared.</a:t>
            </a:r>
          </a:p>
          <a:p>
            <a:pPr>
              <a:lnSpc>
                <a:spcPct val="120000"/>
              </a:lnSpc>
              <a:spcBef>
                <a:spcPts val="600"/>
              </a:spcBef>
              <a:tabLst>
                <a:tab pos="5545138" algn="ctr"/>
                <a:tab pos="6740525" algn="ctr"/>
              </a:tabLst>
            </a:pPr>
            <a:r>
              <a:rPr lang="en-US" sz="1800" dirty="0" smtClean="0">
                <a:solidFill>
                  <a:schemeClr val="tx1"/>
                </a:solidFill>
                <a:latin typeface="Liberation Sans" panose="020B0604020202020204" pitchFamily="34" charset="0"/>
              </a:rPr>
              <a:t>	Debit 	Credit</a:t>
            </a:r>
            <a:endParaRPr lang="en-US" sz="1800" dirty="0">
              <a:solidFill>
                <a:schemeClr val="tx1"/>
              </a:solidFill>
              <a:latin typeface="Liberation Sans" panose="020B0604020202020204" pitchFamily="34" charset="0"/>
            </a:endParaRPr>
          </a:p>
          <a:p>
            <a:pPr indent="457200">
              <a:spcBef>
                <a:spcPts val="600"/>
              </a:spcBef>
              <a:tabLst>
                <a:tab pos="2057400" algn="l"/>
                <a:tab pos="5943600" algn="r"/>
                <a:tab pos="7094538" algn="r"/>
              </a:tabLst>
            </a:pPr>
            <a:r>
              <a:rPr lang="en-US" sz="1800" dirty="0">
                <a:solidFill>
                  <a:schemeClr val="tx1"/>
                </a:solidFill>
                <a:latin typeface="Liberation Sans" panose="020B0604020202020204" pitchFamily="34" charset="0"/>
              </a:rPr>
              <a:t>Prepaid Insurance </a:t>
            </a:r>
            <a:r>
              <a:rPr lang="en-US" sz="1800" dirty="0" smtClean="0">
                <a:solidFill>
                  <a:schemeClr val="tx1"/>
                </a:solidFill>
                <a:latin typeface="Liberation Sans" panose="020B0604020202020204" pitchFamily="34" charset="0"/>
              </a:rPr>
              <a:t>	$ </a:t>
            </a:r>
            <a:r>
              <a:rPr lang="en-US" sz="1800" dirty="0">
                <a:solidFill>
                  <a:schemeClr val="tx1"/>
                </a:solidFill>
                <a:latin typeface="Liberation Sans" panose="020B0604020202020204" pitchFamily="34" charset="0"/>
              </a:rPr>
              <a:t>3,600</a:t>
            </a: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Supplies </a:t>
            </a:r>
            <a:r>
              <a:rPr lang="en-US" sz="1800" dirty="0" smtClean="0">
                <a:solidFill>
                  <a:schemeClr val="tx1"/>
                </a:solidFill>
                <a:latin typeface="Liberation Sans" panose="020B0604020202020204" pitchFamily="34" charset="0"/>
              </a:rPr>
              <a:t>		2,800</a:t>
            </a:r>
            <a:endParaRPr lang="en-US" sz="1800" dirty="0">
              <a:solidFill>
                <a:schemeClr val="tx1"/>
              </a:solidFill>
              <a:latin typeface="Liberation Sans" panose="020B0604020202020204" pitchFamily="34" charset="0"/>
            </a:endParaRP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Equipment </a:t>
            </a:r>
            <a:r>
              <a:rPr lang="en-US" sz="1800" dirty="0" smtClean="0">
                <a:solidFill>
                  <a:schemeClr val="tx1"/>
                </a:solidFill>
                <a:latin typeface="Liberation Sans" panose="020B0604020202020204" pitchFamily="34" charset="0"/>
              </a:rPr>
              <a:t>		25,000</a:t>
            </a:r>
            <a:endParaRPr lang="en-US" sz="1800" dirty="0">
              <a:solidFill>
                <a:schemeClr val="tx1"/>
              </a:solidFill>
              <a:latin typeface="Liberation Sans" panose="020B0604020202020204" pitchFamily="34" charset="0"/>
            </a:endParaRP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Accumulated Depreciation—Equipment </a:t>
            </a:r>
            <a:r>
              <a:rPr lang="en-US" sz="1800" dirty="0" smtClean="0">
                <a:solidFill>
                  <a:schemeClr val="tx1"/>
                </a:solidFill>
                <a:latin typeface="Liberation Sans" panose="020B0604020202020204" pitchFamily="34" charset="0"/>
              </a:rPr>
              <a:t>		$</a:t>
            </a:r>
            <a:r>
              <a:rPr lang="en-US" sz="1800" dirty="0">
                <a:solidFill>
                  <a:schemeClr val="tx1"/>
                </a:solidFill>
                <a:latin typeface="Liberation Sans" panose="020B0604020202020204" pitchFamily="34" charset="0"/>
              </a:rPr>
              <a:t>5,000</a:t>
            </a: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Unearned Service Revenue </a:t>
            </a:r>
            <a:r>
              <a:rPr lang="en-US" sz="1800" dirty="0" smtClean="0">
                <a:solidFill>
                  <a:schemeClr val="tx1"/>
                </a:solidFill>
                <a:latin typeface="Liberation Sans" panose="020B0604020202020204" pitchFamily="34" charset="0"/>
              </a:rPr>
              <a:t>		9,200</a:t>
            </a:r>
            <a:endParaRPr lang="en-US" sz="1800" dirty="0">
              <a:solidFill>
                <a:schemeClr val="tx1"/>
              </a:solidFill>
              <a:latin typeface="Liberation Sans" panose="020B0604020202020204" pitchFamily="34" charset="0"/>
            </a:endParaRPr>
          </a:p>
          <a:p>
            <a:pPr>
              <a:lnSpc>
                <a:spcPct val="120000"/>
              </a:lnSpc>
              <a:spcBef>
                <a:spcPts val="600"/>
              </a:spcBef>
            </a:pPr>
            <a:r>
              <a:rPr lang="en-US" sz="1800" dirty="0">
                <a:solidFill>
                  <a:schemeClr val="tx1"/>
                </a:solidFill>
                <a:latin typeface="Liberation Sans" panose="020B0604020202020204" pitchFamily="34" charset="0"/>
              </a:rPr>
              <a:t>An analysis of the accounts shows the following.</a:t>
            </a:r>
          </a:p>
          <a:p>
            <a:pPr marL="342900" indent="-342900">
              <a:lnSpc>
                <a:spcPct val="120000"/>
              </a:lnSpc>
              <a:spcBef>
                <a:spcPts val="600"/>
              </a:spcBef>
              <a:buFont typeface="+mj-lt"/>
              <a:buAutoNum type="arabicPeriod"/>
            </a:pPr>
            <a:r>
              <a:rPr lang="en-US" sz="1800" dirty="0" smtClean="0">
                <a:solidFill>
                  <a:schemeClr val="tx1"/>
                </a:solidFill>
                <a:latin typeface="Liberation Sans" panose="020B0604020202020204" pitchFamily="34" charset="0"/>
              </a:rPr>
              <a:t>Insurance </a:t>
            </a:r>
            <a:r>
              <a:rPr lang="en-US" sz="1800" dirty="0">
                <a:solidFill>
                  <a:schemeClr val="tx1"/>
                </a:solidFill>
                <a:latin typeface="Liberation Sans" panose="020B0604020202020204" pitchFamily="34" charset="0"/>
              </a:rPr>
              <a:t>expires at the rate of $100 per </a:t>
            </a:r>
            <a:r>
              <a:rPr lang="en-US" sz="1800" dirty="0" smtClean="0">
                <a:solidFill>
                  <a:schemeClr val="tx1"/>
                </a:solidFill>
                <a:latin typeface="Liberation Sans" panose="020B0604020202020204" pitchFamily="34" charset="0"/>
              </a:rPr>
              <a:t>month.</a:t>
            </a:r>
          </a:p>
          <a:p>
            <a:pPr marL="342900" indent="-342900">
              <a:spcBef>
                <a:spcPts val="0"/>
              </a:spcBef>
              <a:buFont typeface="+mj-lt"/>
              <a:buAutoNum type="arabicPeriod"/>
            </a:pPr>
            <a:r>
              <a:rPr lang="en-US" sz="1800" dirty="0" smtClean="0">
                <a:solidFill>
                  <a:schemeClr val="tx1"/>
                </a:solidFill>
                <a:latin typeface="Liberation Sans" panose="020B0604020202020204" pitchFamily="34" charset="0"/>
              </a:rPr>
              <a:t>Supplies </a:t>
            </a:r>
            <a:r>
              <a:rPr lang="en-US" sz="1800" dirty="0">
                <a:solidFill>
                  <a:schemeClr val="tx1"/>
                </a:solidFill>
                <a:latin typeface="Liberation Sans" panose="020B0604020202020204" pitchFamily="34" charset="0"/>
              </a:rPr>
              <a:t>on hand total $</a:t>
            </a:r>
            <a:r>
              <a:rPr lang="en-US" sz="1800" dirty="0" smtClean="0">
                <a:solidFill>
                  <a:schemeClr val="tx1"/>
                </a:solidFill>
                <a:latin typeface="Liberation Sans" panose="020B0604020202020204" pitchFamily="34" charset="0"/>
              </a:rPr>
              <a:t>800.</a:t>
            </a:r>
          </a:p>
          <a:p>
            <a:pPr marL="342900" indent="-342900">
              <a:spcBef>
                <a:spcPts val="0"/>
              </a:spcBef>
              <a:buFont typeface="+mj-lt"/>
              <a:buAutoNum type="arabicPeriod"/>
            </a:pPr>
            <a:r>
              <a:rPr lang="en-US" sz="1800" dirty="0" smtClean="0">
                <a:solidFill>
                  <a:schemeClr val="tx1"/>
                </a:solidFill>
                <a:latin typeface="Liberation Sans" panose="020B0604020202020204" pitchFamily="34" charset="0"/>
              </a:rPr>
              <a:t>The </a:t>
            </a:r>
            <a:r>
              <a:rPr lang="en-US" sz="1800" dirty="0">
                <a:solidFill>
                  <a:schemeClr val="tx1"/>
                </a:solidFill>
                <a:latin typeface="Liberation Sans" panose="020B0604020202020204" pitchFamily="34" charset="0"/>
              </a:rPr>
              <a:t>equipment depreciates $200 a </a:t>
            </a:r>
            <a:r>
              <a:rPr lang="en-US" sz="1800" dirty="0" smtClean="0">
                <a:solidFill>
                  <a:schemeClr val="tx1"/>
                </a:solidFill>
                <a:latin typeface="Liberation Sans" panose="020B0604020202020204" pitchFamily="34" charset="0"/>
              </a:rPr>
              <a:t>month.</a:t>
            </a:r>
          </a:p>
          <a:p>
            <a:pPr marL="342900" indent="-342900">
              <a:spcBef>
                <a:spcPts val="0"/>
              </a:spcBef>
              <a:buFont typeface="+mj-lt"/>
              <a:buAutoNum type="arabicPeriod"/>
            </a:pPr>
            <a:r>
              <a:rPr lang="en-US" sz="1800" dirty="0" smtClean="0">
                <a:solidFill>
                  <a:schemeClr val="tx1"/>
                </a:solidFill>
                <a:latin typeface="Liberation Sans" panose="020B0604020202020204" pitchFamily="34" charset="0"/>
              </a:rPr>
              <a:t>During </a:t>
            </a:r>
            <a:r>
              <a:rPr lang="en-US" sz="1800" dirty="0">
                <a:solidFill>
                  <a:schemeClr val="tx1"/>
                </a:solidFill>
                <a:latin typeface="Liberation Sans" panose="020B0604020202020204" pitchFamily="34" charset="0"/>
              </a:rPr>
              <a:t>March, services were performed for one-half of the unearned service revenue.</a:t>
            </a:r>
          </a:p>
          <a:p>
            <a:pPr>
              <a:lnSpc>
                <a:spcPct val="120000"/>
              </a:lnSpc>
              <a:spcBef>
                <a:spcPts val="600"/>
              </a:spcBef>
            </a:pPr>
            <a:r>
              <a:rPr lang="en-US" sz="1800" dirty="0">
                <a:solidFill>
                  <a:schemeClr val="tx1"/>
                </a:solidFill>
                <a:latin typeface="Liberation Sans" panose="020B0604020202020204" pitchFamily="34" charset="0"/>
              </a:rPr>
              <a:t>Prepare the adjusting entries for the month of March.</a:t>
            </a:r>
            <a:endParaRPr lang="en-US" altLang="en-US" sz="1700" dirty="0">
              <a:solidFill>
                <a:schemeClr val="tx1"/>
              </a:solidFill>
              <a:latin typeface="Liberation Sans" panose="020B0604020202020204" pitchFamily="34" charset="0"/>
            </a:endParaRPr>
          </a:p>
        </p:txBody>
      </p:sp>
      <p:sp>
        <p:nvSpPr>
          <p:cNvPr id="15"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17"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8"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9"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0" name="TextBox 19"/>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FF9900"/>
                </a:solidFill>
                <a:latin typeface="Liberation Sans" panose="020B0604020202020204" pitchFamily="34" charset="0"/>
              </a:rPr>
              <a:t>2</a:t>
            </a:r>
            <a:endParaRPr lang="en-US" sz="3600" b="1" dirty="0">
              <a:solidFill>
                <a:srgbClr val="FF9900"/>
              </a:solidFill>
              <a:latin typeface="Liberation Sans" panose="020B0604020202020204" pitchFamily="34" charset="0"/>
            </a:endParaRPr>
          </a:p>
        </p:txBody>
      </p:sp>
      <p:sp>
        <p:nvSpPr>
          <p:cNvPr id="21" name="TextBox 20"/>
          <p:cNvSpPr txBox="1"/>
          <p:nvPr/>
        </p:nvSpPr>
        <p:spPr>
          <a:xfrm>
            <a:off x="3338286" y="508909"/>
            <a:ext cx="5515429" cy="519373"/>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Adjusting Entries for Deferrals</a:t>
            </a:r>
            <a:endParaRPr lang="en-US" sz="2800" b="1" dirty="0">
              <a:solidFill>
                <a:schemeClr val="bg1"/>
              </a:solidFill>
              <a:latin typeface="Liberation Sans" panose="020B0604020202020204" pitchFamily="34" charset="0"/>
            </a:endParaRPr>
          </a:p>
        </p:txBody>
      </p: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5" name="TextBox 24"/>
          <p:cNvSpPr txBox="1"/>
          <p:nvPr/>
        </p:nvSpPr>
        <p:spPr>
          <a:xfrm>
            <a:off x="3048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cxnSp>
        <p:nvCxnSpPr>
          <p:cNvPr id="3" name="Straight Connector 2"/>
          <p:cNvCxnSpPr/>
          <p:nvPr/>
        </p:nvCxnSpPr>
        <p:spPr bwMode="auto">
          <a:xfrm>
            <a:off x="7010400" y="2496312"/>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22" name="Straight Connector 21"/>
          <p:cNvCxnSpPr/>
          <p:nvPr/>
        </p:nvCxnSpPr>
        <p:spPr bwMode="auto">
          <a:xfrm>
            <a:off x="5867400" y="2496312"/>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sp>
        <p:nvSpPr>
          <p:cNvPr id="1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658926329"/>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09600" y="1381125"/>
            <a:ext cx="8001000" cy="352404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20000"/>
              </a:lnSpc>
              <a:spcBef>
                <a:spcPts val="600"/>
              </a:spcBef>
            </a:pPr>
            <a:r>
              <a:rPr lang="en-US" sz="1800" dirty="0">
                <a:solidFill>
                  <a:schemeClr val="tx1"/>
                </a:solidFill>
                <a:latin typeface="Liberation Sans" panose="020B0604020202020204" pitchFamily="34" charset="0"/>
              </a:rPr>
              <a:t>The ledger of Hammond Company, on March 31, 2017, includes these selected </a:t>
            </a:r>
            <a:r>
              <a:rPr lang="en-US" sz="1800" dirty="0" smtClean="0">
                <a:solidFill>
                  <a:schemeClr val="tx1"/>
                </a:solidFill>
                <a:latin typeface="Liberation Sans" panose="020B0604020202020204" pitchFamily="34" charset="0"/>
              </a:rPr>
              <a:t>accounts before </a:t>
            </a:r>
            <a:r>
              <a:rPr lang="en-US" sz="1800" dirty="0">
                <a:solidFill>
                  <a:schemeClr val="tx1"/>
                </a:solidFill>
                <a:latin typeface="Liberation Sans" panose="020B0604020202020204" pitchFamily="34" charset="0"/>
              </a:rPr>
              <a:t>adjusting entries are prepared.</a:t>
            </a:r>
          </a:p>
          <a:p>
            <a:pPr>
              <a:lnSpc>
                <a:spcPct val="120000"/>
              </a:lnSpc>
              <a:spcBef>
                <a:spcPts val="600"/>
              </a:spcBef>
              <a:tabLst>
                <a:tab pos="5545138" algn="ctr"/>
                <a:tab pos="6740525" algn="ctr"/>
              </a:tabLst>
            </a:pPr>
            <a:r>
              <a:rPr lang="en-US" sz="1800" dirty="0" smtClean="0">
                <a:solidFill>
                  <a:schemeClr val="tx1"/>
                </a:solidFill>
                <a:latin typeface="Liberation Sans" panose="020B0604020202020204" pitchFamily="34" charset="0"/>
              </a:rPr>
              <a:t>	Debit 	Credit</a:t>
            </a:r>
            <a:endParaRPr lang="en-US" sz="1800" dirty="0">
              <a:solidFill>
                <a:schemeClr val="tx1"/>
              </a:solidFill>
              <a:latin typeface="Liberation Sans" panose="020B0604020202020204" pitchFamily="34" charset="0"/>
            </a:endParaRPr>
          </a:p>
          <a:p>
            <a:pPr indent="457200">
              <a:spcBef>
                <a:spcPts val="600"/>
              </a:spcBef>
              <a:tabLst>
                <a:tab pos="2057400" algn="l"/>
                <a:tab pos="5943600" algn="r"/>
                <a:tab pos="7094538" algn="r"/>
              </a:tabLst>
            </a:pPr>
            <a:r>
              <a:rPr lang="en-US" sz="1800" dirty="0">
                <a:solidFill>
                  <a:schemeClr val="tx1"/>
                </a:solidFill>
                <a:latin typeface="Liberation Sans" panose="020B0604020202020204" pitchFamily="34" charset="0"/>
              </a:rPr>
              <a:t>Prepaid Insurance </a:t>
            </a:r>
            <a:r>
              <a:rPr lang="en-US" sz="1800" dirty="0" smtClean="0">
                <a:solidFill>
                  <a:schemeClr val="tx1"/>
                </a:solidFill>
                <a:latin typeface="Liberation Sans" panose="020B0604020202020204" pitchFamily="34" charset="0"/>
              </a:rPr>
              <a:t>	$ </a:t>
            </a:r>
            <a:r>
              <a:rPr lang="en-US" sz="1800" dirty="0">
                <a:solidFill>
                  <a:schemeClr val="tx1"/>
                </a:solidFill>
                <a:latin typeface="Liberation Sans" panose="020B0604020202020204" pitchFamily="34" charset="0"/>
              </a:rPr>
              <a:t>3,600</a:t>
            </a: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Supplies </a:t>
            </a:r>
            <a:r>
              <a:rPr lang="en-US" sz="1800" dirty="0" smtClean="0">
                <a:solidFill>
                  <a:schemeClr val="tx1"/>
                </a:solidFill>
                <a:latin typeface="Liberation Sans" panose="020B0604020202020204" pitchFamily="34" charset="0"/>
              </a:rPr>
              <a:t>		2,800</a:t>
            </a:r>
            <a:endParaRPr lang="en-US" sz="1800" dirty="0">
              <a:solidFill>
                <a:schemeClr val="tx1"/>
              </a:solidFill>
              <a:latin typeface="Liberation Sans" panose="020B0604020202020204" pitchFamily="34" charset="0"/>
            </a:endParaRP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Equipment </a:t>
            </a:r>
            <a:r>
              <a:rPr lang="en-US" sz="1800" dirty="0" smtClean="0">
                <a:solidFill>
                  <a:schemeClr val="tx1"/>
                </a:solidFill>
                <a:latin typeface="Liberation Sans" panose="020B0604020202020204" pitchFamily="34" charset="0"/>
              </a:rPr>
              <a:t>		25,000</a:t>
            </a:r>
            <a:endParaRPr lang="en-US" sz="1800" dirty="0">
              <a:solidFill>
                <a:schemeClr val="tx1"/>
              </a:solidFill>
              <a:latin typeface="Liberation Sans" panose="020B0604020202020204" pitchFamily="34" charset="0"/>
            </a:endParaRP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Accumulated Depreciation—Equipment </a:t>
            </a:r>
            <a:r>
              <a:rPr lang="en-US" sz="1800" dirty="0" smtClean="0">
                <a:solidFill>
                  <a:schemeClr val="tx1"/>
                </a:solidFill>
                <a:latin typeface="Liberation Sans" panose="020B0604020202020204" pitchFamily="34" charset="0"/>
              </a:rPr>
              <a:t>		$</a:t>
            </a:r>
            <a:r>
              <a:rPr lang="en-US" sz="1800" dirty="0">
                <a:solidFill>
                  <a:schemeClr val="tx1"/>
                </a:solidFill>
                <a:latin typeface="Liberation Sans" panose="020B0604020202020204" pitchFamily="34" charset="0"/>
              </a:rPr>
              <a:t>5,000</a:t>
            </a: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Unearned Service Revenue </a:t>
            </a:r>
            <a:r>
              <a:rPr lang="en-US" sz="1800" dirty="0" smtClean="0">
                <a:solidFill>
                  <a:schemeClr val="tx1"/>
                </a:solidFill>
                <a:latin typeface="Liberation Sans" panose="020B0604020202020204" pitchFamily="34" charset="0"/>
              </a:rPr>
              <a:t>		9,200</a:t>
            </a:r>
            <a:endParaRPr lang="en-US" sz="1800" dirty="0">
              <a:solidFill>
                <a:schemeClr val="tx1"/>
              </a:solidFill>
              <a:latin typeface="Liberation Sans" panose="020B0604020202020204" pitchFamily="34" charset="0"/>
            </a:endParaRPr>
          </a:p>
          <a:p>
            <a:pPr>
              <a:lnSpc>
                <a:spcPct val="120000"/>
              </a:lnSpc>
              <a:spcBef>
                <a:spcPts val="600"/>
              </a:spcBef>
            </a:pPr>
            <a:r>
              <a:rPr lang="en-US" sz="1800" dirty="0">
                <a:solidFill>
                  <a:schemeClr val="tx1"/>
                </a:solidFill>
                <a:latin typeface="Liberation Sans" panose="020B0604020202020204" pitchFamily="34" charset="0"/>
              </a:rPr>
              <a:t>Prepare the adjusting entries for the month of March.</a:t>
            </a:r>
            <a:endParaRPr lang="en-US" altLang="en-US" sz="1700" dirty="0">
              <a:solidFill>
                <a:schemeClr val="tx1"/>
              </a:solidFill>
              <a:latin typeface="Liberation Sans" panose="020B0604020202020204" pitchFamily="34" charset="0"/>
            </a:endParaRPr>
          </a:p>
          <a:p>
            <a:pPr marL="342900" indent="-342900">
              <a:lnSpc>
                <a:spcPct val="120000"/>
              </a:lnSpc>
              <a:spcBef>
                <a:spcPts val="1200"/>
              </a:spcBef>
              <a:buFont typeface="+mj-lt"/>
              <a:buAutoNum type="arabicPeriod"/>
            </a:pPr>
            <a:r>
              <a:rPr lang="en-US" sz="1800" dirty="0" smtClean="0">
                <a:solidFill>
                  <a:schemeClr val="tx1"/>
                </a:solidFill>
                <a:latin typeface="Liberation Sans" panose="020B0604020202020204" pitchFamily="34" charset="0"/>
              </a:rPr>
              <a:t>Insurance </a:t>
            </a:r>
            <a:r>
              <a:rPr lang="en-US" sz="1800" dirty="0">
                <a:solidFill>
                  <a:schemeClr val="tx1"/>
                </a:solidFill>
                <a:latin typeface="Liberation Sans" panose="020B0604020202020204" pitchFamily="34" charset="0"/>
              </a:rPr>
              <a:t>expires at the rate of $100 per </a:t>
            </a:r>
            <a:r>
              <a:rPr lang="en-US" sz="1800" dirty="0" smtClean="0">
                <a:solidFill>
                  <a:schemeClr val="tx1"/>
                </a:solidFill>
                <a:latin typeface="Liberation Sans" panose="020B0604020202020204" pitchFamily="34" charset="0"/>
              </a:rPr>
              <a:t>month.</a:t>
            </a:r>
            <a:endParaRPr lang="en-US" sz="1800" dirty="0">
              <a:solidFill>
                <a:schemeClr val="tx1"/>
              </a:solidFill>
              <a:latin typeface="Liberation Sans" panose="020B0604020202020204" pitchFamily="34" charset="0"/>
            </a:endParaRPr>
          </a:p>
        </p:txBody>
      </p:sp>
      <p:sp>
        <p:nvSpPr>
          <p:cNvPr id="15"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17"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8"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9"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0" name="TextBox 19"/>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FF9900"/>
                </a:solidFill>
                <a:latin typeface="Liberation Sans" panose="020B0604020202020204" pitchFamily="34" charset="0"/>
              </a:rPr>
              <a:t>2</a:t>
            </a:r>
            <a:endParaRPr lang="en-US" sz="3600" b="1" dirty="0">
              <a:solidFill>
                <a:srgbClr val="FF9900"/>
              </a:solidFill>
              <a:latin typeface="Liberation Sans" panose="020B0604020202020204" pitchFamily="34" charset="0"/>
            </a:endParaRPr>
          </a:p>
        </p:txBody>
      </p:sp>
      <p:sp>
        <p:nvSpPr>
          <p:cNvPr id="21" name="TextBox 20"/>
          <p:cNvSpPr txBox="1"/>
          <p:nvPr/>
        </p:nvSpPr>
        <p:spPr>
          <a:xfrm>
            <a:off x="3338286" y="508909"/>
            <a:ext cx="5515429" cy="519373"/>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Adjusting Entries for Deferrals</a:t>
            </a:r>
            <a:endParaRPr lang="en-US" sz="2800" b="1" dirty="0">
              <a:solidFill>
                <a:schemeClr val="bg1"/>
              </a:solidFill>
              <a:latin typeface="Liberation Sans" panose="020B0604020202020204" pitchFamily="34" charset="0"/>
            </a:endParaRPr>
          </a:p>
        </p:txBody>
      </p: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5" name="TextBox 24"/>
          <p:cNvSpPr txBox="1"/>
          <p:nvPr/>
        </p:nvSpPr>
        <p:spPr>
          <a:xfrm>
            <a:off x="3048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cxnSp>
        <p:nvCxnSpPr>
          <p:cNvPr id="3" name="Straight Connector 2"/>
          <p:cNvCxnSpPr/>
          <p:nvPr/>
        </p:nvCxnSpPr>
        <p:spPr bwMode="auto">
          <a:xfrm>
            <a:off x="7010400" y="2496312"/>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22" name="Straight Connector 21"/>
          <p:cNvCxnSpPr/>
          <p:nvPr/>
        </p:nvCxnSpPr>
        <p:spPr bwMode="auto">
          <a:xfrm>
            <a:off x="5867400" y="2496312"/>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sp>
        <p:nvSpPr>
          <p:cNvPr id="2" name="Rectangle 1"/>
          <p:cNvSpPr/>
          <p:nvPr/>
        </p:nvSpPr>
        <p:spPr>
          <a:xfrm>
            <a:off x="1219200" y="5033326"/>
            <a:ext cx="7239000" cy="834074"/>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nSpc>
                <a:spcPct val="120000"/>
              </a:lnSpc>
              <a:spcBef>
                <a:spcPts val="600"/>
              </a:spcBef>
              <a:tabLst>
                <a:tab pos="5310188" algn="r"/>
                <a:tab pos="6518275" algn="r"/>
              </a:tabLst>
            </a:pPr>
            <a:r>
              <a:rPr lang="en-US" sz="1800" dirty="0">
                <a:solidFill>
                  <a:schemeClr val="tx1"/>
                </a:solidFill>
                <a:latin typeface="Liberation Sans" panose="020B0604020202020204" pitchFamily="34" charset="0"/>
              </a:rPr>
              <a:t>Insurance Expense </a:t>
            </a:r>
            <a:r>
              <a:rPr lang="en-US" sz="1800" dirty="0" smtClean="0">
                <a:solidFill>
                  <a:schemeClr val="tx1"/>
                </a:solidFill>
                <a:latin typeface="Liberation Sans" panose="020B0604020202020204" pitchFamily="34" charset="0"/>
              </a:rPr>
              <a:t>	100</a:t>
            </a:r>
            <a:endParaRPr lang="en-US" sz="1800" dirty="0">
              <a:solidFill>
                <a:schemeClr val="tx1"/>
              </a:solidFill>
              <a:latin typeface="Liberation Sans" panose="020B0604020202020204" pitchFamily="34" charset="0"/>
            </a:endParaRPr>
          </a:p>
          <a:p>
            <a:pPr marL="457200" indent="-457200">
              <a:lnSpc>
                <a:spcPct val="120000"/>
              </a:lnSpc>
              <a:spcBef>
                <a:spcPts val="600"/>
              </a:spcBef>
              <a:tabLst>
                <a:tab pos="5146675" algn="r"/>
                <a:tab pos="6459538" algn="r"/>
              </a:tabLst>
            </a:pPr>
            <a:r>
              <a:rPr lang="en-US" sz="1800" dirty="0" smtClean="0">
                <a:solidFill>
                  <a:schemeClr val="tx1"/>
                </a:solidFill>
                <a:latin typeface="Liberation Sans" panose="020B0604020202020204" pitchFamily="34" charset="0"/>
              </a:rPr>
              <a:t>	Prepaid </a:t>
            </a:r>
            <a:r>
              <a:rPr lang="en-US" sz="1800" dirty="0">
                <a:solidFill>
                  <a:schemeClr val="tx1"/>
                </a:solidFill>
                <a:latin typeface="Liberation Sans" panose="020B0604020202020204" pitchFamily="34" charset="0"/>
              </a:rPr>
              <a:t>Insurance </a:t>
            </a:r>
            <a:r>
              <a:rPr lang="en-US" sz="1800" dirty="0" smtClean="0">
                <a:solidFill>
                  <a:schemeClr val="tx1"/>
                </a:solidFill>
                <a:latin typeface="Liberation Sans" panose="020B0604020202020204" pitchFamily="34" charset="0"/>
              </a:rPr>
              <a:t>		100</a:t>
            </a:r>
            <a:endParaRPr lang="en-US" sz="1800" dirty="0">
              <a:solidFill>
                <a:schemeClr val="tx1"/>
              </a:solidFill>
              <a:latin typeface="Liberation Sans" panose="020B0604020202020204" pitchFamily="34" charset="0"/>
            </a:endParaRPr>
          </a:p>
        </p:txBody>
      </p:sp>
      <p:sp>
        <p:nvSpPr>
          <p:cNvPr id="23"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94627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09600" y="1381125"/>
            <a:ext cx="8001000" cy="3933384"/>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20000"/>
              </a:lnSpc>
              <a:spcBef>
                <a:spcPts val="600"/>
              </a:spcBef>
            </a:pPr>
            <a:r>
              <a:rPr lang="en-US" sz="1800" dirty="0">
                <a:solidFill>
                  <a:schemeClr val="tx1"/>
                </a:solidFill>
                <a:latin typeface="Liberation Sans" panose="020B0604020202020204" pitchFamily="34" charset="0"/>
              </a:rPr>
              <a:t>The ledger of Hammond Company, on March 31, 2017, includes these selected </a:t>
            </a:r>
            <a:r>
              <a:rPr lang="en-US" sz="1800" dirty="0" smtClean="0">
                <a:solidFill>
                  <a:schemeClr val="tx1"/>
                </a:solidFill>
                <a:latin typeface="Liberation Sans" panose="020B0604020202020204" pitchFamily="34" charset="0"/>
              </a:rPr>
              <a:t>accounts before </a:t>
            </a:r>
            <a:r>
              <a:rPr lang="en-US" sz="1800" dirty="0">
                <a:solidFill>
                  <a:schemeClr val="tx1"/>
                </a:solidFill>
                <a:latin typeface="Liberation Sans" panose="020B0604020202020204" pitchFamily="34" charset="0"/>
              </a:rPr>
              <a:t>adjusting entries are prepared.</a:t>
            </a:r>
          </a:p>
          <a:p>
            <a:pPr>
              <a:lnSpc>
                <a:spcPct val="120000"/>
              </a:lnSpc>
              <a:spcBef>
                <a:spcPts val="600"/>
              </a:spcBef>
              <a:tabLst>
                <a:tab pos="5545138" algn="ctr"/>
                <a:tab pos="6740525" algn="ctr"/>
              </a:tabLst>
            </a:pPr>
            <a:r>
              <a:rPr lang="en-US" sz="1800" dirty="0" smtClean="0">
                <a:solidFill>
                  <a:schemeClr val="tx1"/>
                </a:solidFill>
                <a:latin typeface="Liberation Sans" panose="020B0604020202020204" pitchFamily="34" charset="0"/>
              </a:rPr>
              <a:t>	Debit 	Credit</a:t>
            </a:r>
            <a:endParaRPr lang="en-US" sz="1800" dirty="0">
              <a:solidFill>
                <a:schemeClr val="tx1"/>
              </a:solidFill>
              <a:latin typeface="Liberation Sans" panose="020B0604020202020204" pitchFamily="34" charset="0"/>
            </a:endParaRPr>
          </a:p>
          <a:p>
            <a:pPr indent="457200">
              <a:spcBef>
                <a:spcPts val="600"/>
              </a:spcBef>
              <a:tabLst>
                <a:tab pos="2057400" algn="l"/>
                <a:tab pos="5943600" algn="r"/>
                <a:tab pos="7094538" algn="r"/>
              </a:tabLst>
            </a:pPr>
            <a:r>
              <a:rPr lang="en-US" sz="1800" dirty="0">
                <a:solidFill>
                  <a:schemeClr val="tx1"/>
                </a:solidFill>
                <a:latin typeface="Liberation Sans" panose="020B0604020202020204" pitchFamily="34" charset="0"/>
              </a:rPr>
              <a:t>Prepaid Insurance </a:t>
            </a:r>
            <a:r>
              <a:rPr lang="en-US" sz="1800" dirty="0" smtClean="0">
                <a:solidFill>
                  <a:schemeClr val="tx1"/>
                </a:solidFill>
                <a:latin typeface="Liberation Sans" panose="020B0604020202020204" pitchFamily="34" charset="0"/>
              </a:rPr>
              <a:t>	$ </a:t>
            </a:r>
            <a:r>
              <a:rPr lang="en-US" sz="1800" dirty="0">
                <a:solidFill>
                  <a:schemeClr val="tx1"/>
                </a:solidFill>
                <a:latin typeface="Liberation Sans" panose="020B0604020202020204" pitchFamily="34" charset="0"/>
              </a:rPr>
              <a:t>3,600</a:t>
            </a: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Supplies </a:t>
            </a:r>
            <a:r>
              <a:rPr lang="en-US" sz="1800" dirty="0" smtClean="0">
                <a:solidFill>
                  <a:schemeClr val="tx1"/>
                </a:solidFill>
                <a:latin typeface="Liberation Sans" panose="020B0604020202020204" pitchFamily="34" charset="0"/>
              </a:rPr>
              <a:t>		2,800</a:t>
            </a:r>
            <a:endParaRPr lang="en-US" sz="1800" dirty="0">
              <a:solidFill>
                <a:schemeClr val="tx1"/>
              </a:solidFill>
              <a:latin typeface="Liberation Sans" panose="020B0604020202020204" pitchFamily="34" charset="0"/>
            </a:endParaRP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Equipment </a:t>
            </a:r>
            <a:r>
              <a:rPr lang="en-US" sz="1800" dirty="0" smtClean="0">
                <a:solidFill>
                  <a:schemeClr val="tx1"/>
                </a:solidFill>
                <a:latin typeface="Liberation Sans" panose="020B0604020202020204" pitchFamily="34" charset="0"/>
              </a:rPr>
              <a:t>		25,000</a:t>
            </a:r>
            <a:endParaRPr lang="en-US" sz="1800" dirty="0">
              <a:solidFill>
                <a:schemeClr val="tx1"/>
              </a:solidFill>
              <a:latin typeface="Liberation Sans" panose="020B0604020202020204" pitchFamily="34" charset="0"/>
            </a:endParaRP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Accumulated Depreciation—Equipment </a:t>
            </a:r>
            <a:r>
              <a:rPr lang="en-US" sz="1800" dirty="0" smtClean="0">
                <a:solidFill>
                  <a:schemeClr val="tx1"/>
                </a:solidFill>
                <a:latin typeface="Liberation Sans" panose="020B0604020202020204" pitchFamily="34" charset="0"/>
              </a:rPr>
              <a:t>		$</a:t>
            </a:r>
            <a:r>
              <a:rPr lang="en-US" sz="1800" dirty="0">
                <a:solidFill>
                  <a:schemeClr val="tx1"/>
                </a:solidFill>
                <a:latin typeface="Liberation Sans" panose="020B0604020202020204" pitchFamily="34" charset="0"/>
              </a:rPr>
              <a:t>5,000</a:t>
            </a: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Unearned Service Revenue </a:t>
            </a:r>
            <a:r>
              <a:rPr lang="en-US" sz="1800" dirty="0" smtClean="0">
                <a:solidFill>
                  <a:schemeClr val="tx1"/>
                </a:solidFill>
                <a:latin typeface="Liberation Sans" panose="020B0604020202020204" pitchFamily="34" charset="0"/>
              </a:rPr>
              <a:t>		9,200</a:t>
            </a:r>
            <a:endParaRPr lang="en-US" sz="1800" dirty="0">
              <a:solidFill>
                <a:schemeClr val="tx1"/>
              </a:solidFill>
              <a:latin typeface="Liberation Sans" panose="020B0604020202020204" pitchFamily="34" charset="0"/>
            </a:endParaRPr>
          </a:p>
          <a:p>
            <a:pPr>
              <a:lnSpc>
                <a:spcPct val="120000"/>
              </a:lnSpc>
              <a:spcBef>
                <a:spcPts val="600"/>
              </a:spcBef>
            </a:pPr>
            <a:r>
              <a:rPr lang="en-US" sz="1800" dirty="0">
                <a:solidFill>
                  <a:schemeClr val="tx1"/>
                </a:solidFill>
                <a:latin typeface="Liberation Sans" panose="020B0604020202020204" pitchFamily="34" charset="0"/>
              </a:rPr>
              <a:t>Prepare the adjusting entries for the month of March.</a:t>
            </a:r>
            <a:endParaRPr lang="en-US" altLang="en-US" sz="1700" dirty="0">
              <a:solidFill>
                <a:schemeClr val="tx1"/>
              </a:solidFill>
              <a:latin typeface="Liberation Sans" panose="020B0604020202020204" pitchFamily="34" charset="0"/>
            </a:endParaRPr>
          </a:p>
          <a:p>
            <a:pPr marL="342900" indent="-342900">
              <a:lnSpc>
                <a:spcPct val="120000"/>
              </a:lnSpc>
              <a:spcBef>
                <a:spcPts val="1200"/>
              </a:spcBef>
              <a:buFont typeface="+mj-lt"/>
              <a:buAutoNum type="arabicPeriod" startAt="2"/>
            </a:pPr>
            <a:r>
              <a:rPr lang="en-US" sz="1800" dirty="0">
                <a:solidFill>
                  <a:schemeClr val="tx1"/>
                </a:solidFill>
                <a:latin typeface="Liberation Sans" panose="020B0604020202020204" pitchFamily="34" charset="0"/>
              </a:rPr>
              <a:t>Supplies</a:t>
            </a:r>
            <a:r>
              <a:rPr lang="en-US" sz="1800" dirty="0" smtClean="0">
                <a:solidFill>
                  <a:schemeClr val="tx1"/>
                </a:solidFill>
                <a:latin typeface="Liberation Sans" panose="020B0604020202020204" pitchFamily="34" charset="0"/>
              </a:rPr>
              <a:t> </a:t>
            </a:r>
            <a:r>
              <a:rPr lang="en-US" sz="1800" dirty="0">
                <a:solidFill>
                  <a:schemeClr val="tx1"/>
                </a:solidFill>
                <a:latin typeface="Liberation Sans" panose="020B0604020202020204" pitchFamily="34" charset="0"/>
              </a:rPr>
              <a:t>on hand total $800.</a:t>
            </a:r>
          </a:p>
          <a:p>
            <a:pPr marL="342900" indent="-342900">
              <a:lnSpc>
                <a:spcPct val="120000"/>
              </a:lnSpc>
              <a:spcBef>
                <a:spcPts val="600"/>
              </a:spcBef>
              <a:buFont typeface="+mj-lt"/>
              <a:buAutoNum type="arabicPeriod" startAt="2"/>
            </a:pPr>
            <a:endParaRPr lang="en-US" sz="1800" dirty="0">
              <a:solidFill>
                <a:schemeClr val="tx1"/>
              </a:solidFill>
              <a:latin typeface="Liberation Sans" panose="020B0604020202020204" pitchFamily="34" charset="0"/>
            </a:endParaRPr>
          </a:p>
        </p:txBody>
      </p:sp>
      <p:sp>
        <p:nvSpPr>
          <p:cNvPr id="15"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17"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8"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9"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0" name="TextBox 19"/>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FF9900"/>
                </a:solidFill>
                <a:latin typeface="Liberation Sans" panose="020B0604020202020204" pitchFamily="34" charset="0"/>
              </a:rPr>
              <a:t>2</a:t>
            </a:r>
            <a:endParaRPr lang="en-US" sz="3600" b="1" dirty="0">
              <a:solidFill>
                <a:srgbClr val="FF9900"/>
              </a:solidFill>
              <a:latin typeface="Liberation Sans" panose="020B0604020202020204" pitchFamily="34" charset="0"/>
            </a:endParaRPr>
          </a:p>
        </p:txBody>
      </p:sp>
      <p:sp>
        <p:nvSpPr>
          <p:cNvPr id="21" name="TextBox 20"/>
          <p:cNvSpPr txBox="1"/>
          <p:nvPr/>
        </p:nvSpPr>
        <p:spPr>
          <a:xfrm>
            <a:off x="3338286" y="508909"/>
            <a:ext cx="5515429" cy="519373"/>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Adjusting Entries for Deferrals</a:t>
            </a:r>
            <a:endParaRPr lang="en-US" sz="2800" b="1" dirty="0">
              <a:solidFill>
                <a:schemeClr val="bg1"/>
              </a:solidFill>
              <a:latin typeface="Liberation Sans" panose="020B0604020202020204" pitchFamily="34" charset="0"/>
            </a:endParaRPr>
          </a:p>
        </p:txBody>
      </p: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5" name="TextBox 24"/>
          <p:cNvSpPr txBox="1"/>
          <p:nvPr/>
        </p:nvSpPr>
        <p:spPr>
          <a:xfrm>
            <a:off x="3048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cxnSp>
        <p:nvCxnSpPr>
          <p:cNvPr id="3" name="Straight Connector 2"/>
          <p:cNvCxnSpPr/>
          <p:nvPr/>
        </p:nvCxnSpPr>
        <p:spPr bwMode="auto">
          <a:xfrm>
            <a:off x="7010400" y="2496312"/>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22" name="Straight Connector 21"/>
          <p:cNvCxnSpPr/>
          <p:nvPr/>
        </p:nvCxnSpPr>
        <p:spPr bwMode="auto">
          <a:xfrm>
            <a:off x="5867400" y="2496312"/>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sp>
        <p:nvSpPr>
          <p:cNvPr id="2" name="Rectangle 1"/>
          <p:cNvSpPr/>
          <p:nvPr/>
        </p:nvSpPr>
        <p:spPr>
          <a:xfrm>
            <a:off x="1219200" y="5033326"/>
            <a:ext cx="7239000" cy="834074"/>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nSpc>
                <a:spcPct val="120000"/>
              </a:lnSpc>
              <a:spcBef>
                <a:spcPts val="600"/>
              </a:spcBef>
              <a:tabLst>
                <a:tab pos="5310188" algn="r"/>
                <a:tab pos="6518275" algn="r"/>
              </a:tabLst>
            </a:pPr>
            <a:r>
              <a:rPr lang="en-US" sz="1800" dirty="0" smtClean="0">
                <a:solidFill>
                  <a:schemeClr val="tx1"/>
                </a:solidFill>
                <a:latin typeface="Liberation Sans" panose="020B0604020202020204" pitchFamily="34" charset="0"/>
              </a:rPr>
              <a:t>Supplies Expense 	2,000</a:t>
            </a:r>
            <a:endParaRPr lang="en-US" sz="1800" dirty="0">
              <a:solidFill>
                <a:schemeClr val="tx1"/>
              </a:solidFill>
              <a:latin typeface="Liberation Sans" panose="020B0604020202020204" pitchFamily="34" charset="0"/>
            </a:endParaRPr>
          </a:p>
          <a:p>
            <a:pPr marL="457200" indent="-457200">
              <a:lnSpc>
                <a:spcPct val="120000"/>
              </a:lnSpc>
              <a:spcBef>
                <a:spcPts val="600"/>
              </a:spcBef>
              <a:tabLst>
                <a:tab pos="5146675" algn="r"/>
                <a:tab pos="6459538" algn="r"/>
              </a:tabLst>
            </a:pPr>
            <a:r>
              <a:rPr lang="en-US" sz="1800" dirty="0" smtClean="0">
                <a:solidFill>
                  <a:schemeClr val="tx1"/>
                </a:solidFill>
                <a:latin typeface="Liberation Sans" panose="020B0604020202020204" pitchFamily="34" charset="0"/>
              </a:rPr>
              <a:t>	Supplies 		2,000</a:t>
            </a:r>
            <a:endParaRPr lang="en-US" sz="1800" dirty="0">
              <a:solidFill>
                <a:schemeClr val="tx1"/>
              </a:solidFill>
              <a:latin typeface="Liberation Sans" panose="020B0604020202020204" pitchFamily="34" charset="0"/>
            </a:endParaRPr>
          </a:p>
        </p:txBody>
      </p:sp>
      <p:sp>
        <p:nvSpPr>
          <p:cNvPr id="23"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8257430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09600" y="1381125"/>
            <a:ext cx="8001000" cy="3933384"/>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20000"/>
              </a:lnSpc>
              <a:spcBef>
                <a:spcPts val="600"/>
              </a:spcBef>
            </a:pPr>
            <a:r>
              <a:rPr lang="en-US" sz="1800" dirty="0">
                <a:solidFill>
                  <a:schemeClr val="tx1"/>
                </a:solidFill>
                <a:latin typeface="Liberation Sans" panose="020B0604020202020204" pitchFamily="34" charset="0"/>
              </a:rPr>
              <a:t>The ledger of Hammond Company, on March 31, 2017, includes these selected </a:t>
            </a:r>
            <a:r>
              <a:rPr lang="en-US" sz="1800" dirty="0" smtClean="0">
                <a:solidFill>
                  <a:schemeClr val="tx1"/>
                </a:solidFill>
                <a:latin typeface="Liberation Sans" panose="020B0604020202020204" pitchFamily="34" charset="0"/>
              </a:rPr>
              <a:t>accounts before </a:t>
            </a:r>
            <a:r>
              <a:rPr lang="en-US" sz="1800" dirty="0">
                <a:solidFill>
                  <a:schemeClr val="tx1"/>
                </a:solidFill>
                <a:latin typeface="Liberation Sans" panose="020B0604020202020204" pitchFamily="34" charset="0"/>
              </a:rPr>
              <a:t>adjusting entries are prepared.</a:t>
            </a:r>
          </a:p>
          <a:p>
            <a:pPr>
              <a:lnSpc>
                <a:spcPct val="120000"/>
              </a:lnSpc>
              <a:spcBef>
                <a:spcPts val="600"/>
              </a:spcBef>
              <a:tabLst>
                <a:tab pos="5545138" algn="ctr"/>
                <a:tab pos="6740525" algn="ctr"/>
              </a:tabLst>
            </a:pPr>
            <a:r>
              <a:rPr lang="en-US" sz="1800" dirty="0" smtClean="0">
                <a:solidFill>
                  <a:schemeClr val="tx1"/>
                </a:solidFill>
                <a:latin typeface="Liberation Sans" panose="020B0604020202020204" pitchFamily="34" charset="0"/>
              </a:rPr>
              <a:t>	Debit 	Credit</a:t>
            </a:r>
            <a:endParaRPr lang="en-US" sz="1800" dirty="0">
              <a:solidFill>
                <a:schemeClr val="tx1"/>
              </a:solidFill>
              <a:latin typeface="Liberation Sans" panose="020B0604020202020204" pitchFamily="34" charset="0"/>
            </a:endParaRPr>
          </a:p>
          <a:p>
            <a:pPr indent="457200">
              <a:spcBef>
                <a:spcPts val="600"/>
              </a:spcBef>
              <a:tabLst>
                <a:tab pos="2057400" algn="l"/>
                <a:tab pos="5943600" algn="r"/>
                <a:tab pos="7094538" algn="r"/>
              </a:tabLst>
            </a:pPr>
            <a:r>
              <a:rPr lang="en-US" sz="1800" dirty="0">
                <a:solidFill>
                  <a:schemeClr val="tx1"/>
                </a:solidFill>
                <a:latin typeface="Liberation Sans" panose="020B0604020202020204" pitchFamily="34" charset="0"/>
              </a:rPr>
              <a:t>Prepaid Insurance </a:t>
            </a:r>
            <a:r>
              <a:rPr lang="en-US" sz="1800" dirty="0" smtClean="0">
                <a:solidFill>
                  <a:schemeClr val="tx1"/>
                </a:solidFill>
                <a:latin typeface="Liberation Sans" panose="020B0604020202020204" pitchFamily="34" charset="0"/>
              </a:rPr>
              <a:t>	$ </a:t>
            </a:r>
            <a:r>
              <a:rPr lang="en-US" sz="1800" dirty="0">
                <a:solidFill>
                  <a:schemeClr val="tx1"/>
                </a:solidFill>
                <a:latin typeface="Liberation Sans" panose="020B0604020202020204" pitchFamily="34" charset="0"/>
              </a:rPr>
              <a:t>3,600</a:t>
            </a: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Supplies </a:t>
            </a:r>
            <a:r>
              <a:rPr lang="en-US" sz="1800" dirty="0" smtClean="0">
                <a:solidFill>
                  <a:schemeClr val="tx1"/>
                </a:solidFill>
                <a:latin typeface="Liberation Sans" panose="020B0604020202020204" pitchFamily="34" charset="0"/>
              </a:rPr>
              <a:t>		2,800</a:t>
            </a:r>
            <a:endParaRPr lang="en-US" sz="1800" dirty="0">
              <a:solidFill>
                <a:schemeClr val="tx1"/>
              </a:solidFill>
              <a:latin typeface="Liberation Sans" panose="020B0604020202020204" pitchFamily="34" charset="0"/>
            </a:endParaRP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Equipment </a:t>
            </a:r>
            <a:r>
              <a:rPr lang="en-US" sz="1800" dirty="0" smtClean="0">
                <a:solidFill>
                  <a:schemeClr val="tx1"/>
                </a:solidFill>
                <a:latin typeface="Liberation Sans" panose="020B0604020202020204" pitchFamily="34" charset="0"/>
              </a:rPr>
              <a:t>		25,000</a:t>
            </a:r>
            <a:endParaRPr lang="en-US" sz="1800" dirty="0">
              <a:solidFill>
                <a:schemeClr val="tx1"/>
              </a:solidFill>
              <a:latin typeface="Liberation Sans" panose="020B0604020202020204" pitchFamily="34" charset="0"/>
            </a:endParaRP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Accumulated Depreciation—Equipment </a:t>
            </a:r>
            <a:r>
              <a:rPr lang="en-US" sz="1800" dirty="0" smtClean="0">
                <a:solidFill>
                  <a:schemeClr val="tx1"/>
                </a:solidFill>
                <a:latin typeface="Liberation Sans" panose="020B0604020202020204" pitchFamily="34" charset="0"/>
              </a:rPr>
              <a:t>		$</a:t>
            </a:r>
            <a:r>
              <a:rPr lang="en-US" sz="1800" dirty="0">
                <a:solidFill>
                  <a:schemeClr val="tx1"/>
                </a:solidFill>
                <a:latin typeface="Liberation Sans" panose="020B0604020202020204" pitchFamily="34" charset="0"/>
              </a:rPr>
              <a:t>5,000</a:t>
            </a: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Unearned Service Revenue </a:t>
            </a:r>
            <a:r>
              <a:rPr lang="en-US" sz="1800" dirty="0" smtClean="0">
                <a:solidFill>
                  <a:schemeClr val="tx1"/>
                </a:solidFill>
                <a:latin typeface="Liberation Sans" panose="020B0604020202020204" pitchFamily="34" charset="0"/>
              </a:rPr>
              <a:t>		9,200</a:t>
            </a:r>
            <a:endParaRPr lang="en-US" sz="1800" dirty="0">
              <a:solidFill>
                <a:schemeClr val="tx1"/>
              </a:solidFill>
              <a:latin typeface="Liberation Sans" panose="020B0604020202020204" pitchFamily="34" charset="0"/>
            </a:endParaRPr>
          </a:p>
          <a:p>
            <a:pPr>
              <a:lnSpc>
                <a:spcPct val="120000"/>
              </a:lnSpc>
              <a:spcBef>
                <a:spcPts val="600"/>
              </a:spcBef>
            </a:pPr>
            <a:r>
              <a:rPr lang="en-US" sz="1800" dirty="0">
                <a:solidFill>
                  <a:schemeClr val="tx1"/>
                </a:solidFill>
                <a:latin typeface="Liberation Sans" panose="020B0604020202020204" pitchFamily="34" charset="0"/>
              </a:rPr>
              <a:t>Prepare the adjusting entries for the month of March.</a:t>
            </a:r>
            <a:endParaRPr lang="en-US" altLang="en-US" sz="1700" dirty="0">
              <a:solidFill>
                <a:schemeClr val="tx1"/>
              </a:solidFill>
              <a:latin typeface="Liberation Sans" panose="020B0604020202020204" pitchFamily="34" charset="0"/>
            </a:endParaRPr>
          </a:p>
          <a:p>
            <a:pPr marL="342900" indent="-342900">
              <a:lnSpc>
                <a:spcPct val="120000"/>
              </a:lnSpc>
              <a:spcBef>
                <a:spcPts val="1200"/>
              </a:spcBef>
              <a:buFont typeface="+mj-lt"/>
              <a:buAutoNum type="arabicPeriod" startAt="3"/>
            </a:pPr>
            <a:r>
              <a:rPr lang="en-US" sz="1800" dirty="0" smtClean="0">
                <a:solidFill>
                  <a:schemeClr val="tx1"/>
                </a:solidFill>
                <a:latin typeface="Liberation Sans" panose="020B0604020202020204" pitchFamily="34" charset="0"/>
              </a:rPr>
              <a:t>The equipment depreciates $200 a month.</a:t>
            </a:r>
            <a:endParaRPr lang="en-US" sz="1800" dirty="0">
              <a:solidFill>
                <a:schemeClr val="tx1"/>
              </a:solidFill>
              <a:latin typeface="Liberation Sans" panose="020B0604020202020204" pitchFamily="34" charset="0"/>
            </a:endParaRPr>
          </a:p>
          <a:p>
            <a:pPr marL="342900" indent="-342900">
              <a:lnSpc>
                <a:spcPct val="120000"/>
              </a:lnSpc>
              <a:spcBef>
                <a:spcPts val="600"/>
              </a:spcBef>
              <a:buFont typeface="+mj-lt"/>
              <a:buAutoNum type="arabicPeriod" startAt="3"/>
            </a:pPr>
            <a:endParaRPr lang="en-US" sz="1800" dirty="0">
              <a:solidFill>
                <a:schemeClr val="tx1"/>
              </a:solidFill>
              <a:latin typeface="Liberation Sans" panose="020B0604020202020204" pitchFamily="34" charset="0"/>
            </a:endParaRPr>
          </a:p>
        </p:txBody>
      </p:sp>
      <p:sp>
        <p:nvSpPr>
          <p:cNvPr id="15"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17"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8"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9"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0" name="TextBox 19"/>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FF9900"/>
                </a:solidFill>
                <a:latin typeface="Liberation Sans" panose="020B0604020202020204" pitchFamily="34" charset="0"/>
              </a:rPr>
              <a:t>2</a:t>
            </a:r>
            <a:endParaRPr lang="en-US" sz="3600" b="1" dirty="0">
              <a:solidFill>
                <a:srgbClr val="FF9900"/>
              </a:solidFill>
              <a:latin typeface="Liberation Sans" panose="020B0604020202020204" pitchFamily="34" charset="0"/>
            </a:endParaRPr>
          </a:p>
        </p:txBody>
      </p:sp>
      <p:sp>
        <p:nvSpPr>
          <p:cNvPr id="21" name="TextBox 20"/>
          <p:cNvSpPr txBox="1"/>
          <p:nvPr/>
        </p:nvSpPr>
        <p:spPr>
          <a:xfrm>
            <a:off x="3338286" y="508909"/>
            <a:ext cx="5515429" cy="519373"/>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Adjusting Entries for Deferrals</a:t>
            </a:r>
            <a:endParaRPr lang="en-US" sz="2800" b="1" dirty="0">
              <a:solidFill>
                <a:schemeClr val="bg1"/>
              </a:solidFill>
              <a:latin typeface="Liberation Sans" panose="020B0604020202020204" pitchFamily="34" charset="0"/>
            </a:endParaRPr>
          </a:p>
        </p:txBody>
      </p: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5" name="TextBox 24"/>
          <p:cNvSpPr txBox="1"/>
          <p:nvPr/>
        </p:nvSpPr>
        <p:spPr>
          <a:xfrm>
            <a:off x="3048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cxnSp>
        <p:nvCxnSpPr>
          <p:cNvPr id="3" name="Straight Connector 2"/>
          <p:cNvCxnSpPr/>
          <p:nvPr/>
        </p:nvCxnSpPr>
        <p:spPr bwMode="auto">
          <a:xfrm>
            <a:off x="7010400" y="2496312"/>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22" name="Straight Connector 21"/>
          <p:cNvCxnSpPr/>
          <p:nvPr/>
        </p:nvCxnSpPr>
        <p:spPr bwMode="auto">
          <a:xfrm>
            <a:off x="5867400" y="2496312"/>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sp>
        <p:nvSpPr>
          <p:cNvPr id="2" name="Rectangle 1"/>
          <p:cNvSpPr/>
          <p:nvPr/>
        </p:nvSpPr>
        <p:spPr>
          <a:xfrm>
            <a:off x="1219200" y="5033326"/>
            <a:ext cx="7239000" cy="834074"/>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nSpc>
                <a:spcPct val="120000"/>
              </a:lnSpc>
              <a:spcBef>
                <a:spcPts val="600"/>
              </a:spcBef>
              <a:tabLst>
                <a:tab pos="5310188" algn="r"/>
                <a:tab pos="6518275" algn="r"/>
              </a:tabLst>
            </a:pPr>
            <a:r>
              <a:rPr lang="en-US" sz="1800" dirty="0" smtClean="0">
                <a:solidFill>
                  <a:schemeClr val="tx1"/>
                </a:solidFill>
                <a:latin typeface="Liberation Sans" panose="020B0604020202020204" pitchFamily="34" charset="0"/>
              </a:rPr>
              <a:t>Depreciation Expense 	200</a:t>
            </a:r>
            <a:endParaRPr lang="en-US" sz="1800" dirty="0">
              <a:solidFill>
                <a:schemeClr val="tx1"/>
              </a:solidFill>
              <a:latin typeface="Liberation Sans" panose="020B0604020202020204" pitchFamily="34" charset="0"/>
            </a:endParaRPr>
          </a:p>
          <a:p>
            <a:pPr marL="457200" indent="-457200">
              <a:lnSpc>
                <a:spcPct val="120000"/>
              </a:lnSpc>
              <a:spcBef>
                <a:spcPts val="600"/>
              </a:spcBef>
              <a:tabLst>
                <a:tab pos="5146675" algn="r"/>
                <a:tab pos="6459538" algn="r"/>
              </a:tabLst>
            </a:pPr>
            <a:r>
              <a:rPr lang="en-US" sz="1800" dirty="0" smtClean="0">
                <a:solidFill>
                  <a:schemeClr val="tx1"/>
                </a:solidFill>
                <a:latin typeface="Liberation Sans" panose="020B0604020202020204" pitchFamily="34" charset="0"/>
              </a:rPr>
              <a:t>	Accumulated </a:t>
            </a:r>
            <a:r>
              <a:rPr lang="en-US" sz="1800" dirty="0">
                <a:solidFill>
                  <a:schemeClr val="tx1"/>
                </a:solidFill>
                <a:latin typeface="Liberation Sans" panose="020B0604020202020204" pitchFamily="34" charset="0"/>
              </a:rPr>
              <a:t>Depreciation—Equipment 	</a:t>
            </a:r>
            <a:r>
              <a:rPr lang="en-US" sz="1800" dirty="0" smtClean="0">
                <a:solidFill>
                  <a:schemeClr val="tx1"/>
                </a:solidFill>
                <a:latin typeface="Liberation Sans" panose="020B0604020202020204" pitchFamily="34" charset="0"/>
              </a:rPr>
              <a:t>	200</a:t>
            </a:r>
            <a:endParaRPr lang="en-US" sz="1800" dirty="0">
              <a:solidFill>
                <a:schemeClr val="tx1"/>
              </a:solidFill>
              <a:latin typeface="Liberation Sans" panose="020B0604020202020204" pitchFamily="34" charset="0"/>
            </a:endParaRPr>
          </a:p>
        </p:txBody>
      </p:sp>
      <p:sp>
        <p:nvSpPr>
          <p:cNvPr id="23"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7682693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09600" y="1381125"/>
            <a:ext cx="8001000" cy="385644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20000"/>
              </a:lnSpc>
              <a:spcBef>
                <a:spcPts val="600"/>
              </a:spcBef>
            </a:pPr>
            <a:r>
              <a:rPr lang="en-US" sz="1800" dirty="0">
                <a:solidFill>
                  <a:schemeClr val="tx1"/>
                </a:solidFill>
                <a:latin typeface="Liberation Sans" panose="020B0604020202020204" pitchFamily="34" charset="0"/>
              </a:rPr>
              <a:t>The ledger of Hammond Company, on March 31, 2017, includes these selected </a:t>
            </a:r>
            <a:r>
              <a:rPr lang="en-US" sz="1800" dirty="0" smtClean="0">
                <a:solidFill>
                  <a:schemeClr val="tx1"/>
                </a:solidFill>
                <a:latin typeface="Liberation Sans" panose="020B0604020202020204" pitchFamily="34" charset="0"/>
              </a:rPr>
              <a:t>accounts before </a:t>
            </a:r>
            <a:r>
              <a:rPr lang="en-US" sz="1800" dirty="0">
                <a:solidFill>
                  <a:schemeClr val="tx1"/>
                </a:solidFill>
                <a:latin typeface="Liberation Sans" panose="020B0604020202020204" pitchFamily="34" charset="0"/>
              </a:rPr>
              <a:t>adjusting entries are prepared.</a:t>
            </a:r>
          </a:p>
          <a:p>
            <a:pPr>
              <a:lnSpc>
                <a:spcPct val="120000"/>
              </a:lnSpc>
              <a:spcBef>
                <a:spcPts val="600"/>
              </a:spcBef>
              <a:tabLst>
                <a:tab pos="5545138" algn="ctr"/>
                <a:tab pos="6740525" algn="ctr"/>
              </a:tabLst>
            </a:pPr>
            <a:r>
              <a:rPr lang="en-US" sz="1800" dirty="0" smtClean="0">
                <a:solidFill>
                  <a:schemeClr val="tx1"/>
                </a:solidFill>
                <a:latin typeface="Liberation Sans" panose="020B0604020202020204" pitchFamily="34" charset="0"/>
              </a:rPr>
              <a:t>	Debit 	Credit</a:t>
            </a:r>
            <a:endParaRPr lang="en-US" sz="1800" dirty="0">
              <a:solidFill>
                <a:schemeClr val="tx1"/>
              </a:solidFill>
              <a:latin typeface="Liberation Sans" panose="020B0604020202020204" pitchFamily="34" charset="0"/>
            </a:endParaRPr>
          </a:p>
          <a:p>
            <a:pPr indent="457200">
              <a:spcBef>
                <a:spcPts val="600"/>
              </a:spcBef>
              <a:tabLst>
                <a:tab pos="2057400" algn="l"/>
                <a:tab pos="5943600" algn="r"/>
                <a:tab pos="7094538" algn="r"/>
              </a:tabLst>
            </a:pPr>
            <a:r>
              <a:rPr lang="en-US" sz="1800" dirty="0">
                <a:solidFill>
                  <a:schemeClr val="tx1"/>
                </a:solidFill>
                <a:latin typeface="Liberation Sans" panose="020B0604020202020204" pitchFamily="34" charset="0"/>
              </a:rPr>
              <a:t>Prepaid Insurance </a:t>
            </a:r>
            <a:r>
              <a:rPr lang="en-US" sz="1800" dirty="0" smtClean="0">
                <a:solidFill>
                  <a:schemeClr val="tx1"/>
                </a:solidFill>
                <a:latin typeface="Liberation Sans" panose="020B0604020202020204" pitchFamily="34" charset="0"/>
              </a:rPr>
              <a:t>	$ </a:t>
            </a:r>
            <a:r>
              <a:rPr lang="en-US" sz="1800" dirty="0">
                <a:solidFill>
                  <a:schemeClr val="tx1"/>
                </a:solidFill>
                <a:latin typeface="Liberation Sans" panose="020B0604020202020204" pitchFamily="34" charset="0"/>
              </a:rPr>
              <a:t>3,600</a:t>
            </a: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Supplies </a:t>
            </a:r>
            <a:r>
              <a:rPr lang="en-US" sz="1800" dirty="0" smtClean="0">
                <a:solidFill>
                  <a:schemeClr val="tx1"/>
                </a:solidFill>
                <a:latin typeface="Liberation Sans" panose="020B0604020202020204" pitchFamily="34" charset="0"/>
              </a:rPr>
              <a:t>		2,800</a:t>
            </a:r>
            <a:endParaRPr lang="en-US" sz="1800" dirty="0">
              <a:solidFill>
                <a:schemeClr val="tx1"/>
              </a:solidFill>
              <a:latin typeface="Liberation Sans" panose="020B0604020202020204" pitchFamily="34" charset="0"/>
            </a:endParaRP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Equipment </a:t>
            </a:r>
            <a:r>
              <a:rPr lang="en-US" sz="1800" dirty="0" smtClean="0">
                <a:solidFill>
                  <a:schemeClr val="tx1"/>
                </a:solidFill>
                <a:latin typeface="Liberation Sans" panose="020B0604020202020204" pitchFamily="34" charset="0"/>
              </a:rPr>
              <a:t>		25,000</a:t>
            </a:r>
            <a:endParaRPr lang="en-US" sz="1800" dirty="0">
              <a:solidFill>
                <a:schemeClr val="tx1"/>
              </a:solidFill>
              <a:latin typeface="Liberation Sans" panose="020B0604020202020204" pitchFamily="34" charset="0"/>
            </a:endParaRP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Accumulated Depreciation—Equipment </a:t>
            </a:r>
            <a:r>
              <a:rPr lang="en-US" sz="1800" dirty="0" smtClean="0">
                <a:solidFill>
                  <a:schemeClr val="tx1"/>
                </a:solidFill>
                <a:latin typeface="Liberation Sans" panose="020B0604020202020204" pitchFamily="34" charset="0"/>
              </a:rPr>
              <a:t>		$</a:t>
            </a:r>
            <a:r>
              <a:rPr lang="en-US" sz="1800" dirty="0">
                <a:solidFill>
                  <a:schemeClr val="tx1"/>
                </a:solidFill>
                <a:latin typeface="Liberation Sans" panose="020B0604020202020204" pitchFamily="34" charset="0"/>
              </a:rPr>
              <a:t>5,000</a:t>
            </a: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Unearned Service Revenue </a:t>
            </a:r>
            <a:r>
              <a:rPr lang="en-US" sz="1800" dirty="0" smtClean="0">
                <a:solidFill>
                  <a:schemeClr val="tx1"/>
                </a:solidFill>
                <a:latin typeface="Liberation Sans" panose="020B0604020202020204" pitchFamily="34" charset="0"/>
              </a:rPr>
              <a:t>		9,200</a:t>
            </a:r>
            <a:endParaRPr lang="en-US" sz="1800" dirty="0">
              <a:solidFill>
                <a:schemeClr val="tx1"/>
              </a:solidFill>
              <a:latin typeface="Liberation Sans" panose="020B0604020202020204" pitchFamily="34" charset="0"/>
            </a:endParaRPr>
          </a:p>
          <a:p>
            <a:pPr>
              <a:lnSpc>
                <a:spcPct val="120000"/>
              </a:lnSpc>
              <a:spcBef>
                <a:spcPts val="600"/>
              </a:spcBef>
            </a:pPr>
            <a:r>
              <a:rPr lang="en-US" sz="1800" dirty="0">
                <a:solidFill>
                  <a:schemeClr val="tx1"/>
                </a:solidFill>
                <a:latin typeface="Liberation Sans" panose="020B0604020202020204" pitchFamily="34" charset="0"/>
              </a:rPr>
              <a:t>Prepare the adjusting entries for the month of March.</a:t>
            </a:r>
            <a:endParaRPr lang="en-US" altLang="en-US" sz="1700" dirty="0">
              <a:solidFill>
                <a:schemeClr val="tx1"/>
              </a:solidFill>
              <a:latin typeface="Liberation Sans" panose="020B0604020202020204" pitchFamily="34" charset="0"/>
            </a:endParaRPr>
          </a:p>
          <a:p>
            <a:pPr marL="342900" indent="-342900">
              <a:lnSpc>
                <a:spcPct val="120000"/>
              </a:lnSpc>
              <a:spcBef>
                <a:spcPts val="1200"/>
              </a:spcBef>
              <a:buFont typeface="+mj-lt"/>
              <a:buAutoNum type="arabicPeriod" startAt="4"/>
            </a:pPr>
            <a:r>
              <a:rPr lang="en-US" sz="1800" dirty="0" smtClean="0">
                <a:solidFill>
                  <a:schemeClr val="tx1"/>
                </a:solidFill>
                <a:latin typeface="Liberation Sans" panose="020B0604020202020204" pitchFamily="34" charset="0"/>
              </a:rPr>
              <a:t>During </a:t>
            </a:r>
            <a:r>
              <a:rPr lang="en-US" sz="1800" dirty="0">
                <a:solidFill>
                  <a:schemeClr val="tx1"/>
                </a:solidFill>
                <a:latin typeface="Liberation Sans" panose="020B0604020202020204" pitchFamily="34" charset="0"/>
              </a:rPr>
              <a:t>March, services were performed for one-half of the unearned service revenue.</a:t>
            </a:r>
          </a:p>
        </p:txBody>
      </p:sp>
      <p:sp>
        <p:nvSpPr>
          <p:cNvPr id="15"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17"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8"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9"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0" name="TextBox 19"/>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FF9900"/>
                </a:solidFill>
                <a:latin typeface="Liberation Sans" panose="020B0604020202020204" pitchFamily="34" charset="0"/>
              </a:rPr>
              <a:t>2</a:t>
            </a:r>
            <a:endParaRPr lang="en-US" sz="3600" b="1" dirty="0">
              <a:solidFill>
                <a:srgbClr val="FF9900"/>
              </a:solidFill>
              <a:latin typeface="Liberation Sans" panose="020B0604020202020204" pitchFamily="34" charset="0"/>
            </a:endParaRPr>
          </a:p>
        </p:txBody>
      </p:sp>
      <p:sp>
        <p:nvSpPr>
          <p:cNvPr id="21" name="TextBox 20"/>
          <p:cNvSpPr txBox="1"/>
          <p:nvPr/>
        </p:nvSpPr>
        <p:spPr>
          <a:xfrm>
            <a:off x="3338286" y="508909"/>
            <a:ext cx="5515429" cy="519373"/>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Adjusting Entries for Deferrals</a:t>
            </a:r>
            <a:endParaRPr lang="en-US" sz="2800" b="1" dirty="0">
              <a:solidFill>
                <a:schemeClr val="bg1"/>
              </a:solidFill>
              <a:latin typeface="Liberation Sans" panose="020B0604020202020204" pitchFamily="34" charset="0"/>
            </a:endParaRPr>
          </a:p>
        </p:txBody>
      </p: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5" name="TextBox 24"/>
          <p:cNvSpPr txBox="1"/>
          <p:nvPr/>
        </p:nvSpPr>
        <p:spPr>
          <a:xfrm>
            <a:off x="3048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cxnSp>
        <p:nvCxnSpPr>
          <p:cNvPr id="3" name="Straight Connector 2"/>
          <p:cNvCxnSpPr/>
          <p:nvPr/>
        </p:nvCxnSpPr>
        <p:spPr bwMode="auto">
          <a:xfrm>
            <a:off x="7010400" y="2496312"/>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22" name="Straight Connector 21"/>
          <p:cNvCxnSpPr/>
          <p:nvPr/>
        </p:nvCxnSpPr>
        <p:spPr bwMode="auto">
          <a:xfrm>
            <a:off x="5867400" y="2496312"/>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sp>
        <p:nvSpPr>
          <p:cNvPr id="2" name="Rectangle 1"/>
          <p:cNvSpPr/>
          <p:nvPr/>
        </p:nvSpPr>
        <p:spPr>
          <a:xfrm>
            <a:off x="1219200" y="5338126"/>
            <a:ext cx="7239000" cy="834074"/>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nSpc>
                <a:spcPct val="120000"/>
              </a:lnSpc>
              <a:spcBef>
                <a:spcPts val="600"/>
              </a:spcBef>
              <a:tabLst>
                <a:tab pos="5310188" algn="r"/>
                <a:tab pos="6518275" algn="r"/>
              </a:tabLst>
            </a:pPr>
            <a:r>
              <a:rPr lang="en-US" sz="1800" dirty="0" smtClean="0">
                <a:solidFill>
                  <a:schemeClr val="tx1"/>
                </a:solidFill>
                <a:latin typeface="Liberation Sans" panose="020B0604020202020204" pitchFamily="34" charset="0"/>
              </a:rPr>
              <a:t>Unearned Service Revenue	4,600</a:t>
            </a:r>
            <a:endParaRPr lang="en-US" sz="1800" dirty="0">
              <a:solidFill>
                <a:schemeClr val="tx1"/>
              </a:solidFill>
              <a:latin typeface="Liberation Sans" panose="020B0604020202020204" pitchFamily="34" charset="0"/>
            </a:endParaRPr>
          </a:p>
          <a:p>
            <a:pPr marL="457200" indent="-457200">
              <a:lnSpc>
                <a:spcPct val="120000"/>
              </a:lnSpc>
              <a:spcBef>
                <a:spcPts val="600"/>
              </a:spcBef>
              <a:tabLst>
                <a:tab pos="5146675" algn="r"/>
                <a:tab pos="6459538" algn="r"/>
              </a:tabLst>
            </a:pPr>
            <a:r>
              <a:rPr lang="en-US" sz="1800" dirty="0" smtClean="0">
                <a:solidFill>
                  <a:schemeClr val="tx1"/>
                </a:solidFill>
                <a:latin typeface="Liberation Sans" panose="020B0604020202020204" pitchFamily="34" charset="0"/>
              </a:rPr>
              <a:t>	Service Revenue		4,600</a:t>
            </a:r>
            <a:endParaRPr lang="en-US" sz="1800" dirty="0">
              <a:solidFill>
                <a:schemeClr val="tx1"/>
              </a:solidFill>
              <a:latin typeface="Liberation Sans" panose="020B0604020202020204" pitchFamily="34" charset="0"/>
            </a:endParaRPr>
          </a:p>
        </p:txBody>
      </p:sp>
      <p:sp>
        <p:nvSpPr>
          <p:cNvPr id="23"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8526243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609600" y="1905000"/>
            <a:ext cx="7696200" cy="41179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1440" tIns="46038" rIns="182562" bIns="46038">
            <a:spAutoFit/>
          </a:bodyPr>
          <a:lstStyle>
            <a:lvl1pPr marL="517525" indent="-517525">
              <a:defRPr sz="2800" b="1">
                <a:solidFill>
                  <a:schemeClr val="bg1"/>
                </a:solidFill>
                <a:latin typeface="Arial" charset="0"/>
              </a:defRPr>
            </a:lvl1pPr>
            <a:lvl2pPr marL="9144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5000"/>
              </a:lnSpc>
              <a:spcBef>
                <a:spcPct val="50000"/>
              </a:spcBef>
              <a:buClr>
                <a:schemeClr val="accent2"/>
              </a:buClr>
              <a:buSzPct val="75000"/>
              <a:buFont typeface="Wingdings" pitchFamily="2" charset="2"/>
              <a:buNone/>
            </a:pPr>
            <a:r>
              <a:rPr lang="en-US" altLang="en-US" sz="2200" b="0" dirty="0">
                <a:solidFill>
                  <a:schemeClr val="bg2"/>
                </a:solidFill>
                <a:latin typeface="Liberation Sans" panose="020B0604020202020204" pitchFamily="34" charset="0"/>
              </a:rPr>
              <a:t>The time period assumption states that:</a:t>
            </a:r>
          </a:p>
          <a:p>
            <a:pPr lvl="1">
              <a:lnSpc>
                <a:spcPct val="125000"/>
              </a:lnSpc>
              <a:spcBef>
                <a:spcPct val="50000"/>
              </a:spcBef>
              <a:buClr>
                <a:schemeClr val="tx1"/>
              </a:buClr>
              <a:buFont typeface="Wingdings" pitchFamily="2" charset="2"/>
              <a:buAutoNum type="alphaLcPeriod"/>
            </a:pPr>
            <a:r>
              <a:rPr lang="en-US" altLang="en-US" sz="2200" b="0" dirty="0">
                <a:solidFill>
                  <a:schemeClr val="tx1"/>
                </a:solidFill>
                <a:latin typeface="Liberation Sans" panose="020B0604020202020204" pitchFamily="34" charset="0"/>
              </a:rPr>
              <a:t>revenue should be recognized in the accounting period in which it is earned.</a:t>
            </a:r>
          </a:p>
          <a:p>
            <a:pPr lvl="1">
              <a:lnSpc>
                <a:spcPct val="125000"/>
              </a:lnSpc>
              <a:spcBef>
                <a:spcPct val="50000"/>
              </a:spcBef>
              <a:buClr>
                <a:schemeClr val="tx1"/>
              </a:buClr>
              <a:buFont typeface="Wingdings" pitchFamily="2" charset="2"/>
              <a:buAutoNum type="alphaLcPeriod"/>
            </a:pPr>
            <a:r>
              <a:rPr lang="en-US" altLang="en-US" sz="2200" b="0" dirty="0">
                <a:solidFill>
                  <a:schemeClr val="tx1"/>
                </a:solidFill>
                <a:latin typeface="Liberation Sans" panose="020B0604020202020204" pitchFamily="34" charset="0"/>
              </a:rPr>
              <a:t>expenses should be matched with revenues.</a:t>
            </a:r>
          </a:p>
          <a:p>
            <a:pPr lvl="1">
              <a:lnSpc>
                <a:spcPct val="125000"/>
              </a:lnSpc>
              <a:spcBef>
                <a:spcPct val="50000"/>
              </a:spcBef>
              <a:buClr>
                <a:schemeClr val="tx1"/>
              </a:buClr>
              <a:buFont typeface="Wingdings" pitchFamily="2" charset="2"/>
              <a:buAutoNum type="alphaLcPeriod"/>
            </a:pPr>
            <a:r>
              <a:rPr lang="en-US" altLang="en-US" sz="2200" b="0" dirty="0">
                <a:solidFill>
                  <a:schemeClr val="tx1"/>
                </a:solidFill>
                <a:latin typeface="Liberation Sans" panose="020B0604020202020204" pitchFamily="34" charset="0"/>
              </a:rPr>
              <a:t>the economic life of a business can be divided into artificial time periods.</a:t>
            </a:r>
          </a:p>
          <a:p>
            <a:pPr lvl="1">
              <a:lnSpc>
                <a:spcPct val="125000"/>
              </a:lnSpc>
              <a:spcBef>
                <a:spcPct val="50000"/>
              </a:spcBef>
              <a:buClr>
                <a:schemeClr val="tx1"/>
              </a:buClr>
              <a:buFont typeface="Wingdings" pitchFamily="2" charset="2"/>
              <a:buAutoNum type="alphaLcPeriod"/>
            </a:pPr>
            <a:r>
              <a:rPr lang="en-US" altLang="en-US" sz="2200" b="0" dirty="0">
                <a:solidFill>
                  <a:schemeClr val="tx1"/>
                </a:solidFill>
                <a:latin typeface="Liberation Sans" panose="020B0604020202020204" pitchFamily="34" charset="0"/>
              </a:rPr>
              <a:t>the fiscal year should correspond with the calendar year.</a:t>
            </a:r>
          </a:p>
        </p:txBody>
      </p:sp>
      <p:sp>
        <p:nvSpPr>
          <p:cNvPr id="7183"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8" name="Rectangle 4"/>
          <p:cNvSpPr>
            <a:spLocks noChangeArrowheads="1"/>
          </p:cNvSpPr>
          <p:nvPr/>
        </p:nvSpPr>
        <p:spPr bwMode="auto">
          <a:xfrm>
            <a:off x="609600" y="1295400"/>
            <a:ext cx="5334000"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3000" b="1" dirty="0">
                <a:solidFill>
                  <a:srgbClr val="800000"/>
                </a:solidFill>
                <a:latin typeface="Liberation Sans" panose="020B0604020202020204" pitchFamily="34" charset="0"/>
              </a:rPr>
              <a:t>Question</a:t>
            </a:r>
          </a:p>
        </p:txBody>
      </p:sp>
      <p:sp>
        <p:nvSpPr>
          <p:cNvPr id="9" name="Rectangle 7"/>
          <p:cNvSpPr>
            <a:spLocks noChangeArrowheads="1"/>
          </p:cNvSpPr>
          <p:nvPr/>
        </p:nvSpPr>
        <p:spPr bwMode="auto">
          <a:xfrm>
            <a:off x="6096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smtClean="0">
                <a:solidFill>
                  <a:schemeClr val="tx2">
                    <a:lumMod val="75000"/>
                  </a:schemeClr>
                </a:solidFill>
                <a:latin typeface="Liberation Sans" panose="020B0604020202020204" pitchFamily="34" charset="0"/>
              </a:rPr>
              <a:t>Fiscal and Calendar Years</a:t>
            </a:r>
            <a:endParaRPr lang="en-US" altLang="en-US" sz="3200" b="1" dirty="0">
              <a:solidFill>
                <a:schemeClr val="tx2">
                  <a:lumMod val="75000"/>
                </a:schemeClr>
              </a:solidFill>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
        <p:nvSpPr>
          <p:cNvPr id="11" name="Notched Right Arrow 10"/>
          <p:cNvSpPr/>
          <p:nvPr/>
        </p:nvSpPr>
        <p:spPr bwMode="auto">
          <a:xfrm>
            <a:off x="457200" y="4114800"/>
            <a:ext cx="609600" cy="457200"/>
          </a:xfrm>
          <a:prstGeom prst="notchedRightArrow">
            <a:avLst/>
          </a:prstGeom>
          <a:solidFill>
            <a:srgbClr val="A50021"/>
          </a:solidFill>
          <a:ln w="12700" cap="sq" cmpd="sng" algn="ctr">
            <a:solidFill>
              <a:schemeClr val="tx1"/>
            </a:solidFill>
            <a:prstDash val="solid"/>
            <a:round/>
            <a:headEnd type="none" w="sm" len="sm"/>
            <a:tailEnd type="none" w="sm" len="sm"/>
          </a:ln>
          <a:effectLst/>
        </p:spPr>
        <p:txBody>
          <a:bodyPr/>
          <a:ls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a:lstStyle>
          <a:p>
            <a:endParaRPr lang="en-US" altLang="en-US">
              <a:solidFill>
                <a:schemeClr val="accent6">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762000" y="1520825"/>
            <a:ext cx="7772400" cy="256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wrap="square">
            <a:spAutoFit/>
          </a:bodyPr>
          <a:lstStyle>
            <a:lvl1pPr>
              <a:tabLst>
                <a:tab pos="1371600" algn="l"/>
              </a:tabLst>
              <a:defRPr sz="2800" b="1">
                <a:solidFill>
                  <a:schemeClr val="bg1"/>
                </a:solidFill>
                <a:latin typeface="Arial" charset="0"/>
              </a:defRPr>
            </a:lvl1pPr>
            <a:lvl2pPr marL="685800" indent="-457200">
              <a:tabLst>
                <a:tab pos="1371600" algn="l"/>
              </a:tabLst>
              <a:defRPr sz="2800" b="1">
                <a:solidFill>
                  <a:schemeClr val="bg1"/>
                </a:solidFill>
                <a:latin typeface="Arial" charset="0"/>
              </a:defRPr>
            </a:lvl2pPr>
            <a:lvl3pPr marL="1143000" indent="-228600">
              <a:tabLst>
                <a:tab pos="1371600" algn="l"/>
              </a:tabLst>
              <a:defRPr sz="2800" b="1">
                <a:solidFill>
                  <a:schemeClr val="bg1"/>
                </a:solidFill>
                <a:latin typeface="Arial" charset="0"/>
              </a:defRPr>
            </a:lvl3pPr>
            <a:lvl4pPr marL="1600200" indent="-228600">
              <a:tabLst>
                <a:tab pos="1371600" algn="l"/>
              </a:tabLst>
              <a:defRPr sz="2800" b="1">
                <a:solidFill>
                  <a:schemeClr val="bg1"/>
                </a:solidFill>
                <a:latin typeface="Arial" charset="0"/>
              </a:defRPr>
            </a:lvl4pPr>
            <a:lvl5pPr marL="2057400" indent="-228600">
              <a:tabLst>
                <a:tab pos="1371600" algn="l"/>
              </a:tabLst>
              <a:defRPr sz="2800" b="1">
                <a:solidFill>
                  <a:schemeClr val="bg1"/>
                </a:solidFill>
                <a:latin typeface="Arial" charset="0"/>
              </a:defRPr>
            </a:lvl5pPr>
            <a:lvl6pPr marL="2514600" indent="-228600" eaLnBrk="0" fontAlgn="base" hangingPunct="0">
              <a:spcBef>
                <a:spcPct val="0"/>
              </a:spcBef>
              <a:spcAft>
                <a:spcPct val="0"/>
              </a:spcAft>
              <a:tabLst>
                <a:tab pos="1371600" algn="l"/>
              </a:tabLst>
              <a:defRPr sz="2800" b="1">
                <a:solidFill>
                  <a:schemeClr val="bg1"/>
                </a:solidFill>
                <a:latin typeface="Arial" charset="0"/>
              </a:defRPr>
            </a:lvl6pPr>
            <a:lvl7pPr marL="2971800" indent="-228600" eaLnBrk="0" fontAlgn="base" hangingPunct="0">
              <a:spcBef>
                <a:spcPct val="0"/>
              </a:spcBef>
              <a:spcAft>
                <a:spcPct val="0"/>
              </a:spcAft>
              <a:tabLst>
                <a:tab pos="1371600" algn="l"/>
              </a:tabLst>
              <a:defRPr sz="2800" b="1">
                <a:solidFill>
                  <a:schemeClr val="bg1"/>
                </a:solidFill>
                <a:latin typeface="Arial" charset="0"/>
              </a:defRPr>
            </a:lvl7pPr>
            <a:lvl8pPr marL="3429000" indent="-228600" eaLnBrk="0" fontAlgn="base" hangingPunct="0">
              <a:spcBef>
                <a:spcPct val="0"/>
              </a:spcBef>
              <a:spcAft>
                <a:spcPct val="0"/>
              </a:spcAft>
              <a:tabLst>
                <a:tab pos="1371600" algn="l"/>
              </a:tabLst>
              <a:defRPr sz="2800" b="1">
                <a:solidFill>
                  <a:schemeClr val="bg1"/>
                </a:solidFill>
                <a:latin typeface="Arial" charset="0"/>
              </a:defRPr>
            </a:lvl8pPr>
            <a:lvl9pPr marL="3886200" indent="-228600" eaLnBrk="0" fontAlgn="base" hangingPunct="0">
              <a:spcBef>
                <a:spcPct val="0"/>
              </a:spcBef>
              <a:spcAft>
                <a:spcPct val="0"/>
              </a:spcAft>
              <a:tabLst>
                <a:tab pos="1371600" algn="l"/>
              </a:tabLst>
              <a:defRPr sz="2800" b="1">
                <a:solidFill>
                  <a:schemeClr val="bg1"/>
                </a:solidFill>
                <a:latin typeface="Arial" charset="0"/>
              </a:defRPr>
            </a:lvl9pPr>
          </a:lstStyle>
          <a:p>
            <a:pPr>
              <a:lnSpc>
                <a:spcPct val="115000"/>
              </a:lnSpc>
              <a:spcBef>
                <a:spcPct val="40000"/>
              </a:spcBef>
              <a:buSzPct val="80000"/>
            </a:pPr>
            <a:r>
              <a:rPr lang="en-US" altLang="en-US" sz="2400" dirty="0">
                <a:solidFill>
                  <a:schemeClr val="tx1"/>
                </a:solidFill>
                <a:latin typeface="Liberation Sans" panose="020B0604020202020204" pitchFamily="34" charset="0"/>
              </a:rPr>
              <a:t>Accruals </a:t>
            </a:r>
            <a:r>
              <a:rPr lang="en-US" altLang="en-US" sz="2400" b="0" dirty="0">
                <a:solidFill>
                  <a:schemeClr val="tx1"/>
                </a:solidFill>
                <a:latin typeface="Liberation Sans" panose="020B0604020202020204" pitchFamily="34" charset="0"/>
              </a:rPr>
              <a:t>are made to record </a:t>
            </a:r>
          </a:p>
          <a:p>
            <a:pPr lvl="1">
              <a:lnSpc>
                <a:spcPct val="115000"/>
              </a:lnSpc>
              <a:spcBef>
                <a:spcPct val="60000"/>
              </a:spcBef>
              <a:buClr>
                <a:srgbClr val="800000"/>
              </a:buClr>
              <a:buSzPct val="80000"/>
              <a:buFont typeface="Wingdings" pitchFamily="2" charset="2"/>
              <a:buChar char="u"/>
            </a:pPr>
            <a:r>
              <a:rPr lang="en-US" altLang="en-US" sz="2300" dirty="0">
                <a:solidFill>
                  <a:schemeClr val="tx1"/>
                </a:solidFill>
                <a:latin typeface="Liberation Sans" panose="020B0604020202020204" pitchFamily="34" charset="0"/>
              </a:rPr>
              <a:t>Revenues</a:t>
            </a:r>
            <a:r>
              <a:rPr lang="en-US" altLang="en-US" sz="2300" b="0" dirty="0">
                <a:solidFill>
                  <a:schemeClr val="tx1"/>
                </a:solidFill>
                <a:latin typeface="Liberation Sans" panose="020B0604020202020204" pitchFamily="34" charset="0"/>
              </a:rPr>
              <a:t> </a:t>
            </a:r>
            <a:r>
              <a:rPr lang="en-US" sz="2300" b="0" dirty="0" smtClean="0">
                <a:solidFill>
                  <a:schemeClr val="tx1"/>
                </a:solidFill>
                <a:latin typeface="Liberation Sans" panose="020B0604020202020204" pitchFamily="34" charset="0"/>
              </a:rPr>
              <a:t>for </a:t>
            </a:r>
            <a:r>
              <a:rPr lang="en-US" sz="2300" b="0" dirty="0">
                <a:solidFill>
                  <a:schemeClr val="tx1"/>
                </a:solidFill>
                <a:latin typeface="Liberation Sans" panose="020B0604020202020204" pitchFamily="34" charset="0"/>
              </a:rPr>
              <a:t>services performed but not yet recorded at the statement </a:t>
            </a:r>
            <a:r>
              <a:rPr lang="en-US" sz="2300" b="0" dirty="0" smtClean="0">
                <a:solidFill>
                  <a:schemeClr val="tx1"/>
                </a:solidFill>
                <a:latin typeface="Liberation Sans" panose="020B0604020202020204" pitchFamily="34" charset="0"/>
              </a:rPr>
              <a:t>date.</a:t>
            </a:r>
            <a:r>
              <a:rPr lang="en-US" altLang="en-US" sz="2300" i="1" dirty="0" smtClean="0">
                <a:solidFill>
                  <a:srgbClr val="800000"/>
                </a:solidFill>
                <a:latin typeface="Liberation Sans" panose="020B0604020202020204" pitchFamily="34" charset="0"/>
              </a:rPr>
              <a:t> </a:t>
            </a:r>
            <a:endParaRPr lang="en-US" altLang="en-US" sz="2300" i="1" dirty="0">
              <a:solidFill>
                <a:srgbClr val="800000"/>
              </a:solidFill>
              <a:latin typeface="Liberation Sans" panose="020B0604020202020204" pitchFamily="34" charset="0"/>
            </a:endParaRPr>
          </a:p>
          <a:p>
            <a:pPr lvl="1">
              <a:lnSpc>
                <a:spcPct val="115000"/>
              </a:lnSpc>
              <a:spcBef>
                <a:spcPct val="60000"/>
              </a:spcBef>
              <a:buClr>
                <a:srgbClr val="800000"/>
              </a:buClr>
              <a:buSzPct val="80000"/>
              <a:buFont typeface="Wingdings" pitchFamily="2" charset="2"/>
              <a:buChar char="u"/>
            </a:pPr>
            <a:r>
              <a:rPr lang="en-US" sz="2300" dirty="0">
                <a:solidFill>
                  <a:schemeClr val="tx1"/>
                </a:solidFill>
                <a:latin typeface="Liberation Sans" panose="020B0604020202020204" pitchFamily="34" charset="0"/>
              </a:rPr>
              <a:t>Expenses</a:t>
            </a:r>
            <a:r>
              <a:rPr lang="en-US" sz="2300" b="0" dirty="0" smtClean="0">
                <a:solidFill>
                  <a:schemeClr val="tx1"/>
                </a:solidFill>
                <a:latin typeface="Liberation Sans" panose="020B0604020202020204" pitchFamily="34" charset="0"/>
              </a:rPr>
              <a:t> </a:t>
            </a:r>
            <a:r>
              <a:rPr lang="en-US" sz="2300" b="0" dirty="0">
                <a:solidFill>
                  <a:schemeClr val="tx1"/>
                </a:solidFill>
                <a:latin typeface="Liberation Sans" panose="020B0604020202020204" pitchFamily="34" charset="0"/>
              </a:rPr>
              <a:t>incurred but not yet paid or recorded at the statement </a:t>
            </a:r>
            <a:r>
              <a:rPr lang="en-US" sz="2300" b="0" dirty="0" smtClean="0">
                <a:solidFill>
                  <a:schemeClr val="tx1"/>
                </a:solidFill>
                <a:latin typeface="Liberation Sans" panose="020B0604020202020204" pitchFamily="34" charset="0"/>
              </a:rPr>
              <a:t>date.</a:t>
            </a:r>
            <a:endParaRPr lang="en-US" altLang="en-US" sz="2300" b="0" dirty="0">
              <a:solidFill>
                <a:schemeClr val="tx1"/>
              </a:solidFill>
              <a:latin typeface="Liberation Sans" panose="020B0604020202020204" pitchFamily="34" charset="0"/>
            </a:endParaRPr>
          </a:p>
        </p:txBody>
      </p:sp>
      <p:sp>
        <p:nvSpPr>
          <p:cNvPr id="7" name="Rectangle 6"/>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r>
              <a:rPr lang="en-US" altLang="en-US" sz="1700" dirty="0">
                <a:solidFill>
                  <a:schemeClr val="tx1"/>
                </a:solidFill>
                <a:latin typeface="Liberation Sans" panose="020B0604020202020204" pitchFamily="34" charset="0"/>
              </a:rPr>
              <a:t>LEARNING</a:t>
            </a:r>
          </a:p>
          <a:p>
            <a:r>
              <a:rPr lang="en-US" altLang="en-US" sz="1700" dirty="0">
                <a:solidFill>
                  <a:schemeClr val="tx1"/>
                </a:solidFill>
                <a:latin typeface="Liberation Sans" panose="020B0604020202020204" pitchFamily="34" charset="0"/>
              </a:rPr>
              <a:t>OBJECTIVE</a:t>
            </a:r>
          </a:p>
        </p:txBody>
      </p:sp>
      <p:sp>
        <p:nvSpPr>
          <p:cNvPr id="8"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tIns="27432" anchor="ctr"/>
          <a:lstStyle/>
          <a:p>
            <a:pPr marL="117475"/>
            <a:r>
              <a:rPr lang="en-US" sz="2500" dirty="0" smtClean="0">
                <a:latin typeface="Liberation Sans" panose="020B0604020202020204" pitchFamily="34" charset="0"/>
              </a:rPr>
              <a:t>Prepare adjusting entries for accruals.</a:t>
            </a:r>
            <a:endParaRPr lang="en-US" sz="2500" dirty="0">
              <a:latin typeface="Liberation Sans" panose="020B0604020202020204" pitchFamily="34" charset="0"/>
            </a:endParaRPr>
          </a:p>
        </p:txBody>
      </p:sp>
      <p:sp>
        <p:nvSpPr>
          <p:cNvPr id="9" name="Oval 8"/>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sz="2400" dirty="0" smtClean="0">
                <a:latin typeface="Liberation Sans" panose="020B0604020202020204" pitchFamily="34" charset="0"/>
              </a:rPr>
              <a:t>3</a:t>
            </a:r>
            <a:endParaRPr lang="en-US" sz="2400" dirty="0">
              <a:latin typeface="Liberation Sans" panose="020B0604020202020204" pitchFamily="34" charset="0"/>
            </a:endParaRPr>
          </a:p>
        </p:txBody>
      </p:sp>
      <p:sp>
        <p:nvSpPr>
          <p:cNvPr id="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4294967295"/>
          </p:nvPr>
        </p:nvSpPr>
        <p:spPr>
          <a:xfrm>
            <a:off x="457200" y="1295400"/>
            <a:ext cx="8077200" cy="9144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indent="0">
              <a:lnSpc>
                <a:spcPct val="110000"/>
              </a:lnSpc>
              <a:buClr>
                <a:srgbClr val="006666"/>
              </a:buClr>
              <a:buSzTx/>
              <a:buFont typeface="Monotype Sorts" pitchFamily="2" charset="2"/>
              <a:buNone/>
            </a:pPr>
            <a:r>
              <a:rPr lang="en-US" altLang="en-US" sz="2300" dirty="0" smtClean="0">
                <a:effectLst/>
                <a:latin typeface="Liberation Sans" panose="020B0604020202020204" pitchFamily="34" charset="0"/>
              </a:rPr>
              <a:t>Revenues for services performed but not yet received in cash or recorded.</a:t>
            </a:r>
          </a:p>
        </p:txBody>
      </p:sp>
      <p:sp>
        <p:nvSpPr>
          <p:cNvPr id="39939" name="Rectangle 6"/>
          <p:cNvSpPr>
            <a:spLocks noChangeArrowheads="1"/>
          </p:cNvSpPr>
          <p:nvPr/>
        </p:nvSpPr>
        <p:spPr bwMode="auto">
          <a:xfrm>
            <a:off x="685800" y="3951288"/>
            <a:ext cx="3048000"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marL="571500" lvl="1" indent="-457200">
              <a:spcBef>
                <a:spcPts val="1200"/>
              </a:spcBef>
              <a:spcAft>
                <a:spcPts val="0"/>
              </a:spcAft>
              <a:buClr>
                <a:srgbClr val="800000"/>
              </a:buClr>
              <a:buSzPct val="80000"/>
              <a:buFont typeface="Wingdings" pitchFamily="2" charset="2"/>
              <a:buChar char="u"/>
            </a:pPr>
            <a:r>
              <a:rPr lang="en-US" altLang="en-US" sz="2200" b="0" dirty="0">
                <a:solidFill>
                  <a:schemeClr val="bg2"/>
                </a:solidFill>
                <a:latin typeface="Liberation Sans" panose="020B0604020202020204" pitchFamily="34" charset="0"/>
              </a:rPr>
              <a:t>Rent</a:t>
            </a:r>
          </a:p>
          <a:p>
            <a:pPr marL="571500" lvl="1" indent="-457200">
              <a:spcBef>
                <a:spcPts val="1200"/>
              </a:spcBef>
              <a:spcAft>
                <a:spcPts val="0"/>
              </a:spcAft>
              <a:buClr>
                <a:srgbClr val="800000"/>
              </a:buClr>
              <a:buSzPct val="80000"/>
              <a:buFont typeface="Wingdings" pitchFamily="2" charset="2"/>
              <a:buChar char="u"/>
            </a:pPr>
            <a:r>
              <a:rPr lang="en-US" altLang="en-US" sz="2200" b="0" dirty="0" smtClean="0">
                <a:solidFill>
                  <a:schemeClr val="bg2"/>
                </a:solidFill>
                <a:latin typeface="Liberation Sans" panose="020B0604020202020204" pitchFamily="34" charset="0"/>
              </a:rPr>
              <a:t>Interest</a:t>
            </a:r>
          </a:p>
          <a:p>
            <a:pPr marL="571500" lvl="1" indent="-457200">
              <a:spcBef>
                <a:spcPts val="1200"/>
              </a:spcBef>
              <a:spcAft>
                <a:spcPts val="0"/>
              </a:spcAft>
              <a:buClr>
                <a:srgbClr val="800000"/>
              </a:buClr>
              <a:buSzPct val="80000"/>
              <a:buFont typeface="Wingdings" pitchFamily="2" charset="2"/>
              <a:buChar char="u"/>
            </a:pPr>
            <a:r>
              <a:rPr lang="en-US" altLang="en-US" sz="2200" b="0" dirty="0" smtClean="0">
                <a:solidFill>
                  <a:schemeClr val="bg2"/>
                </a:solidFill>
                <a:latin typeface="Liberation Sans" panose="020B0604020202020204" pitchFamily="34" charset="0"/>
              </a:rPr>
              <a:t>Services</a:t>
            </a:r>
            <a:endParaRPr lang="en-US" altLang="en-US" sz="2200" b="0" dirty="0">
              <a:solidFill>
                <a:schemeClr val="bg2"/>
              </a:solidFill>
              <a:latin typeface="Liberation Sans" panose="020B0604020202020204" pitchFamily="34" charset="0"/>
            </a:endParaRPr>
          </a:p>
        </p:txBody>
      </p:sp>
      <p:sp>
        <p:nvSpPr>
          <p:cNvPr id="39941" name="Rectangle 13"/>
          <p:cNvSpPr>
            <a:spLocks noChangeArrowheads="1"/>
          </p:cNvSpPr>
          <p:nvPr/>
        </p:nvSpPr>
        <p:spPr bwMode="auto">
          <a:xfrm>
            <a:off x="533400" y="3429000"/>
            <a:ext cx="63246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marL="457200" indent="-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Aft>
                <a:spcPct val="20000"/>
              </a:spcAft>
              <a:buSzPct val="80000"/>
            </a:pPr>
            <a:r>
              <a:rPr lang="en-US" altLang="en-US" sz="2300" dirty="0">
                <a:solidFill>
                  <a:schemeClr val="bg2"/>
                </a:solidFill>
                <a:latin typeface="Liberation Sans" panose="020B0604020202020204" pitchFamily="34" charset="0"/>
              </a:rPr>
              <a:t>Accrued revenues </a:t>
            </a:r>
            <a:r>
              <a:rPr lang="en-US" altLang="en-US" sz="2300" b="0" dirty="0">
                <a:solidFill>
                  <a:schemeClr val="bg2"/>
                </a:solidFill>
                <a:latin typeface="Liberation Sans" panose="020B0604020202020204" pitchFamily="34" charset="0"/>
              </a:rPr>
              <a:t>often occur in regard to:</a:t>
            </a:r>
          </a:p>
        </p:txBody>
      </p:sp>
      <p:sp>
        <p:nvSpPr>
          <p:cNvPr id="38919"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39946" name="Text Box 7"/>
          <p:cNvSpPr txBox="1">
            <a:spLocks noChangeArrowheads="1"/>
          </p:cNvSpPr>
          <p:nvPr/>
        </p:nvSpPr>
        <p:spPr bwMode="auto">
          <a:xfrm>
            <a:off x="4038600" y="2505456"/>
            <a:ext cx="14478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defPPr>
              <a:defRPr lang="en-US"/>
            </a:defPPr>
            <a:lvl1pPr marL="457200" indent="-457200" algn="ctr">
              <a:spcBef>
                <a:spcPct val="50000"/>
              </a:spcBef>
              <a:defRPr sz="2300">
                <a:solidFill>
                  <a:srgbClr val="800000"/>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BEFORE</a:t>
            </a:r>
          </a:p>
        </p:txBody>
      </p:sp>
      <p:sp>
        <p:nvSpPr>
          <p:cNvPr id="39947" name="Text Box 11"/>
          <p:cNvSpPr txBox="1">
            <a:spLocks noChangeArrowheads="1"/>
          </p:cNvSpPr>
          <p:nvPr/>
        </p:nvSpPr>
        <p:spPr bwMode="auto">
          <a:xfrm>
            <a:off x="5562600" y="2486025"/>
            <a:ext cx="2438400" cy="492443"/>
          </a:xfrm>
          <a:prstGeom prst="rect">
            <a:avLst/>
          </a:prstGeom>
          <a:solidFill>
            <a:srgbClr val="FFFF99"/>
          </a:solidFill>
          <a:ln w="28575">
            <a:solidFill>
              <a:schemeClr val="tx1"/>
            </a:solidFill>
            <a:miter lim="800000"/>
            <a:headEnd/>
            <a:tailEnd/>
          </a:ln>
          <a:effectLst>
            <a:innerShdw blurRad="114300">
              <a:prstClr val="black"/>
            </a:innerShdw>
          </a:effectLst>
        </p:spPr>
        <p:txBody>
          <a:bodyPr bIns="91440">
            <a:spAutoFit/>
          </a:bodyPr>
          <a:lstStyle>
            <a:defPPr>
              <a:defRPr lang="en-US"/>
            </a:defPPr>
            <a:lvl1pPr marL="457200" indent="-457200" algn="ctr">
              <a:defRPr sz="2300">
                <a:solidFill>
                  <a:schemeClr val="tx1"/>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Cash Receipt</a:t>
            </a:r>
          </a:p>
        </p:txBody>
      </p:sp>
      <p:sp>
        <p:nvSpPr>
          <p:cNvPr id="39948" name="Text Box 12"/>
          <p:cNvSpPr txBox="1">
            <a:spLocks noChangeArrowheads="1"/>
          </p:cNvSpPr>
          <p:nvPr/>
        </p:nvSpPr>
        <p:spPr bwMode="auto">
          <a:xfrm>
            <a:off x="838200" y="2486025"/>
            <a:ext cx="3135313" cy="492443"/>
          </a:xfrm>
          <a:prstGeom prst="rect">
            <a:avLst/>
          </a:prstGeom>
          <a:solidFill>
            <a:srgbClr val="FFFF99"/>
          </a:solidFill>
          <a:ln w="28575">
            <a:solidFill>
              <a:schemeClr val="tx1"/>
            </a:solidFill>
            <a:miter lim="800000"/>
            <a:headEnd/>
            <a:tailEnd/>
          </a:ln>
          <a:effectLst>
            <a:innerShdw blurRad="114300">
              <a:prstClr val="black"/>
            </a:innerShdw>
          </a:effectLst>
        </p:spPr>
        <p:txBody>
          <a:bodyPr bIns="91440">
            <a:spAutoFit/>
          </a:bodyPr>
          <a:lstStyle>
            <a:defPPr>
              <a:defRPr lang="en-US"/>
            </a:defPPr>
            <a:lvl1pPr marL="457200" indent="-457200" algn="ctr">
              <a:defRPr sz="2300">
                <a:solidFill>
                  <a:schemeClr val="tx1"/>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Revenue Recorded</a:t>
            </a:r>
          </a:p>
        </p:txBody>
      </p:sp>
      <p:sp>
        <p:nvSpPr>
          <p:cNvPr id="13"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Accrued Revenues</a:t>
            </a:r>
            <a:endParaRPr lang="en-US" altLang="en-US" sz="3200" dirty="0">
              <a:solidFill>
                <a:schemeClr val="tx2">
                  <a:lumMod val="75000"/>
                </a:schemeClr>
              </a:solidFill>
              <a:latin typeface="Liberation Sans" panose="020B0604020202020204" pitchFamily="34" charset="0"/>
            </a:endParaRPr>
          </a:p>
        </p:txBody>
      </p:sp>
      <p:sp>
        <p:nvSpPr>
          <p:cNvPr id="10"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050"/>
          <p:cNvSpPr txBox="1">
            <a:spLocks noChangeArrowheads="1"/>
          </p:cNvSpPr>
          <p:nvPr/>
        </p:nvSpPr>
        <p:spPr bwMode="auto">
          <a:xfrm>
            <a:off x="609600" y="1295400"/>
            <a:ext cx="8001000" cy="256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marL="457200" indent="-457200">
              <a:defRPr sz="2800" b="1">
                <a:solidFill>
                  <a:schemeClr val="bg1"/>
                </a:solidFill>
                <a:latin typeface="Arial" charset="0"/>
              </a:defRPr>
            </a:lvl1pPr>
            <a:lvl2pPr marL="9144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marL="693738">
              <a:lnSpc>
                <a:spcPct val="120000"/>
              </a:lnSpc>
              <a:spcBef>
                <a:spcPct val="50000"/>
              </a:spcBef>
              <a:buClr>
                <a:srgbClr val="800000"/>
              </a:buClr>
              <a:buSzPct val="80000"/>
              <a:buFont typeface="Wingdings" pitchFamily="2" charset="2"/>
              <a:buChar char="u"/>
            </a:pPr>
            <a:r>
              <a:rPr lang="en-US" altLang="en-US" sz="2300" b="0" dirty="0">
                <a:solidFill>
                  <a:schemeClr val="tx1"/>
                </a:solidFill>
                <a:latin typeface="Liberation Sans" panose="020B0604020202020204" pitchFamily="34" charset="0"/>
              </a:rPr>
              <a:t>Adjusting entry shows the </a:t>
            </a:r>
            <a:r>
              <a:rPr lang="en-US" altLang="en-US" sz="2300" dirty="0">
                <a:solidFill>
                  <a:schemeClr val="tx1"/>
                </a:solidFill>
                <a:latin typeface="Liberation Sans" panose="020B0604020202020204" pitchFamily="34" charset="0"/>
              </a:rPr>
              <a:t>receivable</a:t>
            </a:r>
            <a:r>
              <a:rPr lang="en-US" altLang="en-US" sz="2300" b="0" dirty="0">
                <a:solidFill>
                  <a:schemeClr val="tx1"/>
                </a:solidFill>
                <a:latin typeface="Liberation Sans" panose="020B0604020202020204" pitchFamily="34" charset="0"/>
              </a:rPr>
              <a:t> that exists and records the </a:t>
            </a:r>
            <a:r>
              <a:rPr lang="en-US" altLang="en-US" sz="2300" dirty="0">
                <a:solidFill>
                  <a:schemeClr val="tx1"/>
                </a:solidFill>
                <a:latin typeface="Liberation Sans" panose="020B0604020202020204" pitchFamily="34" charset="0"/>
              </a:rPr>
              <a:t>revenues for services performed</a:t>
            </a:r>
            <a:r>
              <a:rPr lang="en-US" altLang="en-US" sz="2300" b="0" dirty="0">
                <a:solidFill>
                  <a:schemeClr val="tx1"/>
                </a:solidFill>
                <a:latin typeface="Liberation Sans" panose="020B0604020202020204" pitchFamily="34" charset="0"/>
              </a:rPr>
              <a:t>.</a:t>
            </a:r>
          </a:p>
          <a:p>
            <a:pPr marL="693738">
              <a:lnSpc>
                <a:spcPct val="120000"/>
              </a:lnSpc>
              <a:spcBef>
                <a:spcPct val="50000"/>
              </a:spcBef>
              <a:buClr>
                <a:srgbClr val="800000"/>
              </a:buClr>
              <a:buSzPct val="80000"/>
              <a:buFont typeface="Wingdings" pitchFamily="2" charset="2"/>
              <a:buChar char="u"/>
            </a:pPr>
            <a:r>
              <a:rPr lang="en-US" altLang="en-US" sz="2300" b="0" dirty="0">
                <a:solidFill>
                  <a:schemeClr val="tx1"/>
                </a:solidFill>
                <a:latin typeface="Liberation Sans" panose="020B0604020202020204" pitchFamily="34" charset="0"/>
              </a:rPr>
              <a:t>Adjusting entry:</a:t>
            </a:r>
          </a:p>
          <a:p>
            <a:pPr marL="1430338" lvl="1">
              <a:lnSpc>
                <a:spcPct val="120000"/>
              </a:lnSpc>
              <a:spcBef>
                <a:spcPct val="30000"/>
              </a:spcBef>
              <a:buClr>
                <a:srgbClr val="800000"/>
              </a:buClr>
              <a:buSzPct val="80000"/>
              <a:buFont typeface="Arial" charset="0"/>
              <a:buChar char="►"/>
            </a:pPr>
            <a:r>
              <a:rPr lang="en-US" altLang="en-US" sz="2200" dirty="0">
                <a:solidFill>
                  <a:schemeClr val="tx1"/>
                </a:solidFill>
                <a:latin typeface="Liberation Sans" panose="020B0604020202020204" pitchFamily="34" charset="0"/>
              </a:rPr>
              <a:t>Increases</a:t>
            </a:r>
            <a:r>
              <a:rPr lang="en-US" altLang="en-US" sz="2200" b="0" dirty="0">
                <a:solidFill>
                  <a:schemeClr val="tx1"/>
                </a:solidFill>
                <a:latin typeface="Liberation Sans" panose="020B0604020202020204" pitchFamily="34" charset="0"/>
              </a:rPr>
              <a:t> (debits) an </a:t>
            </a:r>
            <a:r>
              <a:rPr lang="en-US" altLang="en-US" sz="2200" dirty="0">
                <a:solidFill>
                  <a:schemeClr val="tx1"/>
                </a:solidFill>
                <a:latin typeface="Liberation Sans" panose="020B0604020202020204" pitchFamily="34" charset="0"/>
              </a:rPr>
              <a:t>asset account</a:t>
            </a:r>
            <a:r>
              <a:rPr lang="en-US" altLang="en-US" sz="2200" b="0" dirty="0">
                <a:solidFill>
                  <a:schemeClr val="tx1"/>
                </a:solidFill>
                <a:latin typeface="Liberation Sans" panose="020B0604020202020204" pitchFamily="34" charset="0"/>
              </a:rPr>
              <a:t> and </a:t>
            </a:r>
          </a:p>
          <a:p>
            <a:pPr marL="1430338" lvl="1">
              <a:lnSpc>
                <a:spcPct val="120000"/>
              </a:lnSpc>
              <a:spcBef>
                <a:spcPct val="30000"/>
              </a:spcBef>
              <a:buClr>
                <a:srgbClr val="800000"/>
              </a:buClr>
              <a:buSzPct val="80000"/>
              <a:buFont typeface="Arial" charset="0"/>
              <a:buChar char="►"/>
            </a:pPr>
            <a:r>
              <a:rPr lang="en-US" altLang="en-US" sz="2200" dirty="0">
                <a:solidFill>
                  <a:schemeClr val="tx1"/>
                </a:solidFill>
                <a:latin typeface="Liberation Sans" panose="020B0604020202020204" pitchFamily="34" charset="0"/>
              </a:rPr>
              <a:t>Increases</a:t>
            </a:r>
            <a:r>
              <a:rPr lang="en-US" altLang="en-US" sz="2200" b="0" dirty="0">
                <a:solidFill>
                  <a:schemeClr val="tx1"/>
                </a:solidFill>
                <a:latin typeface="Liberation Sans" panose="020B0604020202020204" pitchFamily="34" charset="0"/>
              </a:rPr>
              <a:t> (credits) a </a:t>
            </a:r>
            <a:r>
              <a:rPr lang="en-US" altLang="en-US" sz="2200" dirty="0">
                <a:solidFill>
                  <a:schemeClr val="tx1"/>
                </a:solidFill>
                <a:latin typeface="Liberation Sans" panose="020B0604020202020204" pitchFamily="34" charset="0"/>
              </a:rPr>
              <a:t>revenue account</a:t>
            </a:r>
            <a:r>
              <a:rPr lang="en-US" altLang="en-US" sz="2200" b="0" dirty="0">
                <a:solidFill>
                  <a:schemeClr val="tx1"/>
                </a:solidFill>
                <a:latin typeface="Liberation Sans" panose="020B0604020202020204" pitchFamily="34" charset="0"/>
              </a:rPr>
              <a:t>.</a:t>
            </a:r>
          </a:p>
        </p:txBody>
      </p:sp>
      <p:sp>
        <p:nvSpPr>
          <p:cNvPr id="39940"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pic>
        <p:nvPicPr>
          <p:cNvPr id="40967" name="Picture 1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945" y="4014787"/>
            <a:ext cx="6641655"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9"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Accrued Revenues</a:t>
            </a:r>
            <a:endParaRPr lang="en-US" altLang="en-US" sz="3200" dirty="0">
              <a:solidFill>
                <a:schemeClr val="tx2">
                  <a:lumMod val="75000"/>
                </a:schemeClr>
              </a:solidFill>
              <a:latin typeface="Liberation Sans" panose="020B0604020202020204" pitchFamily="34" charset="0"/>
            </a:endParaRPr>
          </a:p>
        </p:txBody>
      </p:sp>
      <p:sp>
        <p:nvSpPr>
          <p:cNvPr id="40965" name="Rectangle 8"/>
          <p:cNvSpPr>
            <a:spLocks noChangeArrowheads="1"/>
          </p:cNvSpPr>
          <p:nvPr/>
        </p:nvSpPr>
        <p:spPr bwMode="auto">
          <a:xfrm>
            <a:off x="7162800" y="4038600"/>
            <a:ext cx="1524000" cy="274637"/>
          </a:xfrm>
          <a:prstGeom prst="rect">
            <a:avLst/>
          </a:prstGeom>
          <a:solidFill>
            <a:schemeClr val="bg1"/>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r>
              <a:rPr lang="en-US" altLang="en-US" sz="1200" dirty="0">
                <a:solidFill>
                  <a:schemeClr val="tx1"/>
                </a:solidFill>
                <a:latin typeface="Liberation Sans" panose="020B0604020202020204" pitchFamily="34" charset="0"/>
              </a:rPr>
              <a:t>Illustration 3-13</a:t>
            </a: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0"/>
          <p:cNvSpPr txBox="1">
            <a:spLocks noChangeArrowheads="1"/>
          </p:cNvSpPr>
          <p:nvPr/>
        </p:nvSpPr>
        <p:spPr bwMode="auto">
          <a:xfrm>
            <a:off x="609600" y="1295400"/>
            <a:ext cx="5715000"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pPr>
            <a:r>
              <a:rPr lang="en-US" altLang="en-US" sz="2100" dirty="0">
                <a:solidFill>
                  <a:schemeClr val="tx1"/>
                </a:solidFill>
                <a:latin typeface="Liberation Sans" panose="020B0604020202020204" pitchFamily="34" charset="0"/>
              </a:rPr>
              <a:t>Illustration:  </a:t>
            </a:r>
            <a:r>
              <a:rPr lang="en-US" altLang="en-US" sz="2100" b="0" dirty="0">
                <a:solidFill>
                  <a:schemeClr val="tx1"/>
                </a:solidFill>
                <a:latin typeface="Liberation Sans" panose="020B0604020202020204" pitchFamily="34" charset="0"/>
              </a:rPr>
              <a:t>In October Pioneer </a:t>
            </a:r>
            <a:r>
              <a:rPr lang="en-US" altLang="en-US" sz="2100" b="0" dirty="0" smtClean="0">
                <a:solidFill>
                  <a:schemeClr val="tx1"/>
                </a:solidFill>
                <a:latin typeface="Liberation Sans" panose="020B0604020202020204" pitchFamily="34" charset="0"/>
              </a:rPr>
              <a:t>Advertising performed services worth $</a:t>
            </a:r>
            <a:r>
              <a:rPr lang="en-US" altLang="en-US" sz="2100" b="0" dirty="0">
                <a:solidFill>
                  <a:schemeClr val="tx1"/>
                </a:solidFill>
                <a:latin typeface="Liberation Sans" panose="020B0604020202020204" pitchFamily="34" charset="0"/>
              </a:rPr>
              <a:t>200 </a:t>
            </a:r>
            <a:r>
              <a:rPr lang="en-US" altLang="en-US" sz="2100" b="0" dirty="0" smtClean="0">
                <a:solidFill>
                  <a:schemeClr val="tx1"/>
                </a:solidFill>
                <a:latin typeface="Liberation Sans" panose="020B0604020202020204" pitchFamily="34" charset="0"/>
              </a:rPr>
              <a:t>that were not billed to clients on or before October 31. </a:t>
            </a:r>
            <a:endParaRPr lang="en-US" altLang="en-US" sz="2100" b="0" dirty="0">
              <a:solidFill>
                <a:schemeClr val="tx1"/>
              </a:solidFill>
              <a:latin typeface="Liberation Sans" panose="020B0604020202020204" pitchFamily="34" charset="0"/>
            </a:endParaRPr>
          </a:p>
        </p:txBody>
      </p:sp>
      <p:sp>
        <p:nvSpPr>
          <p:cNvPr id="315429" name="Text Box 37"/>
          <p:cNvSpPr txBox="1">
            <a:spLocks noChangeArrowheads="1"/>
          </p:cNvSpPr>
          <p:nvPr/>
        </p:nvSpPr>
        <p:spPr bwMode="auto">
          <a:xfrm>
            <a:off x="1981200" y="5835650"/>
            <a:ext cx="3505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smtClean="0">
                <a:solidFill>
                  <a:schemeClr val="tx1"/>
                </a:solidFill>
                <a:latin typeface="Liberation Sans" panose="020B0604020202020204" pitchFamily="34" charset="0"/>
                <a:cs typeface="Arial" charset="0"/>
              </a:rPr>
              <a:t>Accounts Receivable</a:t>
            </a:r>
            <a:endParaRPr lang="en-US" altLang="en-US" sz="2100" b="0" dirty="0">
              <a:solidFill>
                <a:schemeClr val="tx1"/>
              </a:solidFill>
              <a:latin typeface="Liberation Sans" panose="020B0604020202020204" pitchFamily="34" charset="0"/>
              <a:cs typeface="Arial" charset="0"/>
            </a:endParaRPr>
          </a:p>
        </p:txBody>
      </p:sp>
      <p:sp>
        <p:nvSpPr>
          <p:cNvPr id="315432" name="Text Box 40"/>
          <p:cNvSpPr txBox="1">
            <a:spLocks noChangeArrowheads="1"/>
          </p:cNvSpPr>
          <p:nvPr/>
        </p:nvSpPr>
        <p:spPr bwMode="auto">
          <a:xfrm>
            <a:off x="6096000" y="583565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spcBef>
                <a:spcPct val="50000"/>
              </a:spcBef>
            </a:pPr>
            <a:r>
              <a:rPr lang="en-US" altLang="en-US" sz="2100" b="0" dirty="0">
                <a:solidFill>
                  <a:schemeClr val="tx1"/>
                </a:solidFill>
                <a:latin typeface="Liberation Sans" panose="020B0604020202020204" pitchFamily="34" charset="0"/>
                <a:cs typeface="Arial" charset="0"/>
              </a:rPr>
              <a:t>200</a:t>
            </a:r>
          </a:p>
        </p:txBody>
      </p:sp>
      <p:sp>
        <p:nvSpPr>
          <p:cNvPr id="315433" name="Text Box 41"/>
          <p:cNvSpPr txBox="1">
            <a:spLocks noChangeArrowheads="1"/>
          </p:cNvSpPr>
          <p:nvPr/>
        </p:nvSpPr>
        <p:spPr bwMode="auto">
          <a:xfrm>
            <a:off x="1981200" y="5376863"/>
            <a:ext cx="3810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a:solidFill>
                  <a:schemeClr val="tx1"/>
                </a:solidFill>
                <a:latin typeface="Liberation Sans" panose="020B0604020202020204" pitchFamily="34" charset="0"/>
                <a:cs typeface="Arial" charset="0"/>
              </a:rPr>
              <a:t>Cash</a:t>
            </a:r>
          </a:p>
        </p:txBody>
      </p:sp>
      <p:sp>
        <p:nvSpPr>
          <p:cNvPr id="315434" name="Text Box 42"/>
          <p:cNvSpPr txBox="1">
            <a:spLocks noChangeArrowheads="1"/>
          </p:cNvSpPr>
          <p:nvPr/>
        </p:nvSpPr>
        <p:spPr bwMode="auto">
          <a:xfrm>
            <a:off x="5105400" y="5376863"/>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spcBef>
                <a:spcPct val="50000"/>
              </a:spcBef>
            </a:pPr>
            <a:r>
              <a:rPr lang="en-US" altLang="en-US" sz="2100" b="0" dirty="0">
                <a:solidFill>
                  <a:schemeClr val="tx1"/>
                </a:solidFill>
                <a:latin typeface="Liberation Sans" panose="020B0604020202020204" pitchFamily="34" charset="0"/>
                <a:cs typeface="Arial" charset="0"/>
              </a:rPr>
              <a:t>200</a:t>
            </a:r>
          </a:p>
        </p:txBody>
      </p:sp>
      <p:sp>
        <p:nvSpPr>
          <p:cNvPr id="41991" name="Text Box 48"/>
          <p:cNvSpPr txBox="1">
            <a:spLocks noChangeArrowheads="1"/>
          </p:cNvSpPr>
          <p:nvPr/>
        </p:nvSpPr>
        <p:spPr bwMode="auto">
          <a:xfrm>
            <a:off x="609600" y="5376863"/>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a:solidFill>
                  <a:schemeClr val="tx1"/>
                </a:solidFill>
                <a:latin typeface="Liberation Sans" panose="020B0604020202020204" pitchFamily="34" charset="0"/>
                <a:cs typeface="Arial" charset="0"/>
              </a:rPr>
              <a:t>Nov. 10</a:t>
            </a:r>
          </a:p>
        </p:txBody>
      </p:sp>
      <p:sp>
        <p:nvSpPr>
          <p:cNvPr id="40969"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2" name="Text Box 42"/>
          <p:cNvSpPr txBox="1">
            <a:spLocks noChangeArrowheads="1"/>
          </p:cNvSpPr>
          <p:nvPr/>
        </p:nvSpPr>
        <p:spPr bwMode="auto">
          <a:xfrm>
            <a:off x="3810000" y="327660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spcBef>
                <a:spcPct val="50000"/>
              </a:spcBef>
            </a:pPr>
            <a:r>
              <a:rPr lang="en-US" altLang="en-US" sz="2100" b="0" dirty="0">
                <a:solidFill>
                  <a:schemeClr val="tx1"/>
                </a:solidFill>
                <a:latin typeface="Liberation Sans" panose="020B0604020202020204" pitchFamily="34" charset="0"/>
                <a:cs typeface="Arial" charset="0"/>
              </a:rPr>
              <a:t>200</a:t>
            </a:r>
          </a:p>
        </p:txBody>
      </p:sp>
      <p:sp>
        <p:nvSpPr>
          <p:cNvPr id="3" name="Text Box 37"/>
          <p:cNvSpPr txBox="1">
            <a:spLocks noChangeArrowheads="1"/>
          </p:cNvSpPr>
          <p:nvPr/>
        </p:nvSpPr>
        <p:spPr bwMode="auto">
          <a:xfrm>
            <a:off x="609600" y="3735388"/>
            <a:ext cx="4876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smtClean="0">
                <a:solidFill>
                  <a:schemeClr val="tx1"/>
                </a:solidFill>
                <a:latin typeface="Liberation Sans" panose="020B0604020202020204" pitchFamily="34" charset="0"/>
                <a:cs typeface="Arial" charset="0"/>
              </a:rPr>
              <a:t>Service Revenue</a:t>
            </a:r>
            <a:endParaRPr lang="en-US" altLang="en-US" sz="2100" b="0" dirty="0">
              <a:solidFill>
                <a:schemeClr val="tx1"/>
              </a:solidFill>
              <a:latin typeface="Liberation Sans" panose="020B0604020202020204" pitchFamily="34" charset="0"/>
              <a:cs typeface="Arial" charset="0"/>
            </a:endParaRPr>
          </a:p>
        </p:txBody>
      </p:sp>
      <p:sp>
        <p:nvSpPr>
          <p:cNvPr id="4" name="Text Box 40"/>
          <p:cNvSpPr txBox="1">
            <a:spLocks noChangeArrowheads="1"/>
          </p:cNvSpPr>
          <p:nvPr/>
        </p:nvSpPr>
        <p:spPr bwMode="auto">
          <a:xfrm>
            <a:off x="4800600" y="3735388"/>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spcBef>
                <a:spcPct val="50000"/>
              </a:spcBef>
            </a:pPr>
            <a:r>
              <a:rPr lang="en-US" altLang="en-US" sz="2100" b="0" dirty="0">
                <a:solidFill>
                  <a:schemeClr val="tx1"/>
                </a:solidFill>
                <a:latin typeface="Liberation Sans" panose="020B0604020202020204" pitchFamily="34" charset="0"/>
                <a:cs typeface="Arial" charset="0"/>
              </a:rPr>
              <a:t>200</a:t>
            </a:r>
          </a:p>
        </p:txBody>
      </p:sp>
      <p:sp>
        <p:nvSpPr>
          <p:cNvPr id="5" name="Text Box 41"/>
          <p:cNvSpPr txBox="1">
            <a:spLocks noChangeArrowheads="1"/>
          </p:cNvSpPr>
          <p:nvPr/>
        </p:nvSpPr>
        <p:spPr bwMode="auto">
          <a:xfrm>
            <a:off x="609600" y="3276600"/>
            <a:ext cx="3810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smtClean="0">
                <a:solidFill>
                  <a:schemeClr val="tx1"/>
                </a:solidFill>
                <a:latin typeface="Liberation Sans" panose="020B0604020202020204" pitchFamily="34" charset="0"/>
                <a:cs typeface="Arial" charset="0"/>
              </a:rPr>
              <a:t>Accounts Receivable</a:t>
            </a:r>
            <a:endParaRPr lang="en-US" altLang="en-US" sz="2100" b="0" dirty="0">
              <a:solidFill>
                <a:schemeClr val="tx1"/>
              </a:solidFill>
              <a:latin typeface="Liberation Sans" panose="020B0604020202020204" pitchFamily="34" charset="0"/>
              <a:cs typeface="Arial" charset="0"/>
            </a:endParaRPr>
          </a:p>
        </p:txBody>
      </p:sp>
      <p:sp>
        <p:nvSpPr>
          <p:cNvPr id="41999" name="Text Box 48"/>
          <p:cNvSpPr txBox="1">
            <a:spLocks noChangeArrowheads="1"/>
          </p:cNvSpPr>
          <p:nvPr/>
        </p:nvSpPr>
        <p:spPr bwMode="auto">
          <a:xfrm>
            <a:off x="609600" y="274320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a:solidFill>
                  <a:schemeClr val="tx1"/>
                </a:solidFill>
                <a:latin typeface="Liberation Sans" panose="020B0604020202020204" pitchFamily="34" charset="0"/>
                <a:cs typeface="Arial" charset="0"/>
              </a:rPr>
              <a:t>Oct. 31</a:t>
            </a:r>
          </a:p>
        </p:txBody>
      </p:sp>
      <p:sp>
        <p:nvSpPr>
          <p:cNvPr id="42000" name="Text Box 20"/>
          <p:cNvSpPr txBox="1">
            <a:spLocks noChangeArrowheads="1"/>
          </p:cNvSpPr>
          <p:nvPr/>
        </p:nvSpPr>
        <p:spPr bwMode="auto">
          <a:xfrm>
            <a:off x="609600" y="4318000"/>
            <a:ext cx="79248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pPr>
            <a:r>
              <a:rPr lang="en-US" altLang="en-US" sz="2100" b="0" dirty="0">
                <a:solidFill>
                  <a:schemeClr val="tx1"/>
                </a:solidFill>
                <a:latin typeface="Liberation Sans" panose="020B0604020202020204" pitchFamily="34" charset="0"/>
              </a:rPr>
              <a:t>On November 10, Pioneer receives cash of $200 for the services performed.</a:t>
            </a:r>
          </a:p>
        </p:txBody>
      </p:sp>
      <p:pic>
        <p:nvPicPr>
          <p:cNvPr id="42001"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447800"/>
            <a:ext cx="2106613" cy="2490788"/>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8"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Accrued Revenues</a:t>
            </a:r>
            <a:endParaRPr lang="en-US" altLang="en-US" sz="3200" dirty="0">
              <a:solidFill>
                <a:schemeClr val="tx2">
                  <a:lumMod val="75000"/>
                </a:schemeClr>
              </a:solidFill>
              <a:latin typeface="Liberation Sans" panose="020B0604020202020204" pitchFamily="34" charset="0"/>
            </a:endParaRPr>
          </a:p>
        </p:txBody>
      </p:sp>
      <p:sp>
        <p:nvSpPr>
          <p:cNvPr id="1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15433"/>
                                        </p:tgtEl>
                                        <p:attrNameLst>
                                          <p:attrName>style.visibility</p:attrName>
                                        </p:attrNameLst>
                                      </p:cBhvr>
                                      <p:to>
                                        <p:strVal val="visible"/>
                                      </p:to>
                                    </p:set>
                                    <p:animEffect transition="in" filter="wipe(left)">
                                      <p:cBhvr>
                                        <p:cTn id="25" dur="500"/>
                                        <p:tgtEl>
                                          <p:spTgt spid="315433"/>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15434"/>
                                        </p:tgtEl>
                                        <p:attrNameLst>
                                          <p:attrName>style.visibility</p:attrName>
                                        </p:attrNameLst>
                                      </p:cBhvr>
                                      <p:to>
                                        <p:strVal val="visible"/>
                                      </p:to>
                                    </p:set>
                                    <p:animEffect transition="in" filter="wipe(left)">
                                      <p:cBhvr>
                                        <p:cTn id="29" dur="500"/>
                                        <p:tgtEl>
                                          <p:spTgt spid="31543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15429"/>
                                        </p:tgtEl>
                                        <p:attrNameLst>
                                          <p:attrName>style.visibility</p:attrName>
                                        </p:attrNameLst>
                                      </p:cBhvr>
                                      <p:to>
                                        <p:strVal val="visible"/>
                                      </p:to>
                                    </p:set>
                                    <p:animEffect transition="in" filter="wipe(left)">
                                      <p:cBhvr>
                                        <p:cTn id="34" dur="500"/>
                                        <p:tgtEl>
                                          <p:spTgt spid="315429"/>
                                        </p:tgtEl>
                                      </p:cBhvr>
                                    </p:animEffect>
                                  </p:childTnLst>
                                </p:cTn>
                              </p:par>
                            </p:childTnLst>
                          </p:cTn>
                        </p:par>
                        <p:par>
                          <p:cTn id="35" fill="hold" nodeType="afterGroup">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315432"/>
                                        </p:tgtEl>
                                        <p:attrNameLst>
                                          <p:attrName>style.visibility</p:attrName>
                                        </p:attrNameLst>
                                      </p:cBhvr>
                                      <p:to>
                                        <p:strVal val="visible"/>
                                      </p:to>
                                    </p:set>
                                    <p:animEffect transition="in" filter="wipe(left)">
                                      <p:cBhvr>
                                        <p:cTn id="38" dur="500"/>
                                        <p:tgtEl>
                                          <p:spTgt spid="315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29" grpId="0" autoUpdateAnimBg="0"/>
      <p:bldP spid="315432" grpId="0" autoUpdateAnimBg="0"/>
      <p:bldP spid="315433" grpId="0" autoUpdateAnimBg="0"/>
      <p:bldP spid="315434" grpId="0" autoUpdateAnimBg="0"/>
      <p:bldP spid="2" grpId="0" autoUpdateAnimBg="0"/>
      <p:bldP spid="3" grpId="0" autoUpdateAnimBg="0"/>
      <p:bldP spid="4" grpId="0" autoUpdateAnimBg="0"/>
      <p:bldP spid="5"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pic>
        <p:nvPicPr>
          <p:cNvPr id="4301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95400"/>
            <a:ext cx="7772400" cy="5164138"/>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41988" name="Line 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43013" name="Rectangle 5"/>
          <p:cNvSpPr>
            <a:spLocks noChangeArrowheads="1"/>
          </p:cNvSpPr>
          <p:nvPr/>
        </p:nvSpPr>
        <p:spPr bwMode="auto">
          <a:xfrm>
            <a:off x="6553200" y="1173163"/>
            <a:ext cx="1524000" cy="274637"/>
          </a:xfrm>
          <a:prstGeom prst="rect">
            <a:avLst/>
          </a:prstGeom>
          <a:solidFill>
            <a:schemeClr val="bg1"/>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1200" dirty="0">
                <a:solidFill>
                  <a:schemeClr val="tx1"/>
                </a:solidFill>
                <a:latin typeface="Liberation Sans" panose="020B0604020202020204" pitchFamily="34" charset="0"/>
              </a:rPr>
              <a:t>Illustration 3-14</a:t>
            </a:r>
          </a:p>
        </p:txBody>
      </p:sp>
      <p:sp>
        <p:nvSpPr>
          <p:cNvPr id="7"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Accrued Revenues</a:t>
            </a:r>
            <a:endParaRPr lang="en-US" altLang="en-US" sz="3200"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9"/>
          <p:cNvSpPr txBox="1">
            <a:spLocks noChangeArrowheads="1"/>
          </p:cNvSpPr>
          <p:nvPr/>
        </p:nvSpPr>
        <p:spPr bwMode="auto">
          <a:xfrm>
            <a:off x="7543800" y="1727200"/>
            <a:ext cx="1371600" cy="274638"/>
          </a:xfrm>
          <a:prstGeom prst="rect">
            <a:avLst/>
          </a:prstGeom>
          <a:solidFill>
            <a:schemeClr val="bg1"/>
          </a:solidFill>
          <a:ln>
            <a:noFill/>
          </a:ln>
          <a:extLst>
            <a:ext uri="{91240B29-F687-4F45-9708-019B960494DF}">
              <a14:hiddenLine xmlns:a14="http://schemas.microsoft.com/office/drawing/2010/main" w="19050" cap="sq" algn="ctr">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r>
              <a:rPr lang="en-US" altLang="en-US" sz="1200" dirty="0">
                <a:solidFill>
                  <a:schemeClr val="tx1"/>
                </a:solidFill>
                <a:latin typeface="Liberation Sans" panose="020B0604020202020204" pitchFamily="34" charset="0"/>
              </a:rPr>
              <a:t>Illustration 3-15</a:t>
            </a:r>
          </a:p>
        </p:txBody>
      </p:sp>
      <p:sp>
        <p:nvSpPr>
          <p:cNvPr id="43012"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8"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Accrued Revenues</a:t>
            </a:r>
            <a:endParaRPr lang="en-US" altLang="en-US" sz="3200" dirty="0">
              <a:solidFill>
                <a:schemeClr val="tx2">
                  <a:lumMod val="75000"/>
                </a:schemeClr>
              </a:solidFill>
              <a:latin typeface="Liberation Sans" panose="020B0604020202020204" pitchFamily="34" charset="0"/>
            </a:endParaRPr>
          </a:p>
        </p:txBody>
      </p:sp>
      <p:sp>
        <p:nvSpPr>
          <p:cNvPr id="9" name="Text Box 2"/>
          <p:cNvSpPr txBox="1">
            <a:spLocks noChangeArrowheads="1"/>
          </p:cNvSpPr>
          <p:nvPr/>
        </p:nvSpPr>
        <p:spPr bwMode="auto">
          <a:xfrm>
            <a:off x="609600" y="1295400"/>
            <a:ext cx="7620000" cy="4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15000"/>
              </a:lnSpc>
              <a:spcBef>
                <a:spcPct val="50000"/>
              </a:spcBef>
              <a:buSzPct val="80000"/>
            </a:pPr>
            <a:r>
              <a:rPr lang="en-US" altLang="en-US" sz="2300" b="0" dirty="0" smtClean="0">
                <a:solidFill>
                  <a:schemeClr val="tx1"/>
                </a:solidFill>
                <a:latin typeface="Liberation Sans" panose="020B0604020202020204" pitchFamily="34" charset="0"/>
              </a:rPr>
              <a:t>Summary of the accounting for accrued revenues.</a:t>
            </a:r>
            <a:endParaRPr lang="en-US" altLang="en-US" sz="2300" b="0" dirty="0">
              <a:solidFill>
                <a:schemeClr val="tx1"/>
              </a:solidFill>
              <a:latin typeface="Liberation Sans" panose="020B060402020202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8534400" cy="2212357"/>
          </a:xfrm>
          <a:prstGeom prst="rect">
            <a:avLst/>
          </a:prstGeom>
          <a:noFill/>
          <a:ln w="19050" cap="sq"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4294967295"/>
          </p:nvPr>
        </p:nvSpPr>
        <p:spPr>
          <a:xfrm>
            <a:off x="533400" y="1295400"/>
            <a:ext cx="8305800" cy="5334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indent="0">
              <a:lnSpc>
                <a:spcPct val="110000"/>
              </a:lnSpc>
              <a:buClr>
                <a:srgbClr val="006666"/>
              </a:buClr>
              <a:buSzTx/>
              <a:buFont typeface="Monotype Sorts" pitchFamily="2" charset="2"/>
              <a:buNone/>
            </a:pPr>
            <a:r>
              <a:rPr lang="en-US" altLang="en-US" sz="2300" dirty="0" smtClean="0">
                <a:effectLst/>
                <a:latin typeface="Liberation Sans" panose="020B0604020202020204" pitchFamily="34" charset="0"/>
              </a:rPr>
              <a:t>Expenses incurred but not yet paid in cash or recorded.</a:t>
            </a:r>
          </a:p>
        </p:txBody>
      </p:sp>
      <p:sp>
        <p:nvSpPr>
          <p:cNvPr id="45059" name="Rectangle 6"/>
          <p:cNvSpPr>
            <a:spLocks noChangeArrowheads="1"/>
          </p:cNvSpPr>
          <p:nvPr/>
        </p:nvSpPr>
        <p:spPr bwMode="auto">
          <a:xfrm>
            <a:off x="609600" y="3711575"/>
            <a:ext cx="3048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marL="693738" lvl="1" indent="-457200">
              <a:spcBef>
                <a:spcPts val="1200"/>
              </a:spcBef>
              <a:spcAft>
                <a:spcPts val="0"/>
              </a:spcAft>
              <a:buClr>
                <a:srgbClr val="800000"/>
              </a:buClr>
              <a:buSzPct val="80000"/>
              <a:buFont typeface="Wingdings" pitchFamily="2" charset="2"/>
              <a:buChar char="u"/>
            </a:pPr>
            <a:r>
              <a:rPr lang="en-US" altLang="en-US" sz="2200" b="0" dirty="0" smtClean="0">
                <a:solidFill>
                  <a:schemeClr val="bg2"/>
                </a:solidFill>
                <a:latin typeface="Liberation Sans" panose="020B0604020202020204" pitchFamily="34" charset="0"/>
              </a:rPr>
              <a:t>Rent</a:t>
            </a:r>
          </a:p>
          <a:p>
            <a:pPr marL="693738" lvl="1" indent="-457200">
              <a:spcBef>
                <a:spcPts val="1200"/>
              </a:spcBef>
              <a:spcAft>
                <a:spcPts val="0"/>
              </a:spcAft>
              <a:buClr>
                <a:srgbClr val="800000"/>
              </a:buClr>
              <a:buSzPct val="80000"/>
              <a:buFont typeface="Wingdings" pitchFamily="2" charset="2"/>
              <a:buChar char="u"/>
            </a:pPr>
            <a:r>
              <a:rPr lang="en-US" altLang="en-US" sz="2200" b="0" dirty="0" smtClean="0">
                <a:solidFill>
                  <a:schemeClr val="bg2"/>
                </a:solidFill>
                <a:latin typeface="Liberation Sans" panose="020B0604020202020204" pitchFamily="34" charset="0"/>
              </a:rPr>
              <a:t>Interest</a:t>
            </a:r>
            <a:endParaRPr lang="en-US" altLang="en-US" sz="2200" b="0" dirty="0">
              <a:solidFill>
                <a:schemeClr val="bg2"/>
              </a:solidFill>
              <a:latin typeface="Liberation Sans" panose="020B0604020202020204" pitchFamily="34" charset="0"/>
            </a:endParaRPr>
          </a:p>
        </p:txBody>
      </p:sp>
      <p:sp>
        <p:nvSpPr>
          <p:cNvPr id="45060" name="Rectangle 12"/>
          <p:cNvSpPr>
            <a:spLocks noChangeArrowheads="1"/>
          </p:cNvSpPr>
          <p:nvPr/>
        </p:nvSpPr>
        <p:spPr bwMode="auto">
          <a:xfrm>
            <a:off x="3276600" y="3690938"/>
            <a:ext cx="4800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marL="693738" lvl="1" indent="-457200">
              <a:spcBef>
                <a:spcPts val="1200"/>
              </a:spcBef>
              <a:spcAft>
                <a:spcPts val="0"/>
              </a:spcAft>
              <a:buClr>
                <a:srgbClr val="800000"/>
              </a:buClr>
              <a:buSzPct val="80000"/>
              <a:buFont typeface="Wingdings" pitchFamily="2" charset="2"/>
              <a:buChar char="u"/>
            </a:pPr>
            <a:r>
              <a:rPr lang="en-US" altLang="en-US" sz="2200" b="0" dirty="0">
                <a:solidFill>
                  <a:schemeClr val="bg2"/>
                </a:solidFill>
                <a:latin typeface="Liberation Sans" panose="020B0604020202020204" pitchFamily="34" charset="0"/>
              </a:rPr>
              <a:t>Taxes</a:t>
            </a:r>
          </a:p>
          <a:p>
            <a:pPr marL="693738" lvl="1" indent="-457200">
              <a:spcBef>
                <a:spcPts val="1200"/>
              </a:spcBef>
              <a:spcAft>
                <a:spcPts val="0"/>
              </a:spcAft>
              <a:buClr>
                <a:srgbClr val="800000"/>
              </a:buClr>
              <a:buSzPct val="80000"/>
              <a:buFont typeface="Wingdings" pitchFamily="2" charset="2"/>
              <a:buChar char="u"/>
            </a:pPr>
            <a:r>
              <a:rPr lang="en-US" altLang="en-US" sz="2200" b="0" dirty="0">
                <a:solidFill>
                  <a:schemeClr val="bg2"/>
                </a:solidFill>
                <a:latin typeface="Liberation Sans" panose="020B0604020202020204" pitchFamily="34" charset="0"/>
              </a:rPr>
              <a:t>Salaries</a:t>
            </a:r>
          </a:p>
        </p:txBody>
      </p:sp>
      <p:sp>
        <p:nvSpPr>
          <p:cNvPr id="45061" name="Rectangle 13"/>
          <p:cNvSpPr>
            <a:spLocks noChangeArrowheads="1"/>
          </p:cNvSpPr>
          <p:nvPr/>
        </p:nvSpPr>
        <p:spPr bwMode="auto">
          <a:xfrm>
            <a:off x="609600" y="3124200"/>
            <a:ext cx="63246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marL="457200" indent="-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Aft>
                <a:spcPct val="20000"/>
              </a:spcAft>
              <a:buSzPct val="80000"/>
            </a:pPr>
            <a:r>
              <a:rPr lang="en-US" altLang="en-US" sz="2300" dirty="0">
                <a:solidFill>
                  <a:schemeClr val="bg2"/>
                </a:solidFill>
                <a:latin typeface="Liberation Sans" panose="020B0604020202020204" pitchFamily="34" charset="0"/>
              </a:rPr>
              <a:t>Accrued expenses </a:t>
            </a:r>
            <a:r>
              <a:rPr lang="en-US" altLang="en-US" sz="2300" b="0" dirty="0">
                <a:solidFill>
                  <a:schemeClr val="bg2"/>
                </a:solidFill>
                <a:latin typeface="Liberation Sans" panose="020B0604020202020204" pitchFamily="34" charset="0"/>
              </a:rPr>
              <a:t>often occur in regard to:</a:t>
            </a:r>
          </a:p>
        </p:txBody>
      </p:sp>
      <p:sp>
        <p:nvSpPr>
          <p:cNvPr id="44039"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45064" name="Text Box 5"/>
          <p:cNvSpPr txBox="1">
            <a:spLocks noChangeArrowheads="1"/>
          </p:cNvSpPr>
          <p:nvPr/>
        </p:nvSpPr>
        <p:spPr bwMode="auto">
          <a:xfrm>
            <a:off x="4038600" y="2209800"/>
            <a:ext cx="14478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indent="-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spcBef>
                <a:spcPct val="50000"/>
              </a:spcBef>
            </a:pPr>
            <a:r>
              <a:rPr lang="en-US" altLang="en-US" sz="2300" dirty="0">
                <a:solidFill>
                  <a:srgbClr val="800000"/>
                </a:solidFill>
                <a:latin typeface="Liberation Sans" panose="020B0604020202020204" pitchFamily="34" charset="0"/>
                <a:cs typeface="Arial" charset="0"/>
              </a:rPr>
              <a:t>BEFORE</a:t>
            </a:r>
          </a:p>
        </p:txBody>
      </p:sp>
      <p:sp>
        <p:nvSpPr>
          <p:cNvPr id="45065" name="Text Box 8"/>
          <p:cNvSpPr txBox="1">
            <a:spLocks noChangeArrowheads="1"/>
          </p:cNvSpPr>
          <p:nvPr/>
        </p:nvSpPr>
        <p:spPr bwMode="auto">
          <a:xfrm>
            <a:off x="5638800" y="2209800"/>
            <a:ext cx="2667000" cy="492443"/>
          </a:xfrm>
          <a:prstGeom prst="rect">
            <a:avLst/>
          </a:prstGeom>
          <a:solidFill>
            <a:srgbClr val="FFFF99"/>
          </a:solidFill>
          <a:ln w="28575">
            <a:solidFill>
              <a:schemeClr val="tx1"/>
            </a:solidFill>
            <a:miter lim="800000"/>
            <a:headEnd/>
            <a:tailEnd/>
          </a:ln>
          <a:effectLst>
            <a:innerShdw blurRad="114300">
              <a:prstClr val="black"/>
            </a:innerShdw>
          </a:effectLst>
        </p:spPr>
        <p:txBody>
          <a:bodyPr bIns="91440">
            <a:spAutoFit/>
          </a:bodyPr>
          <a:lstStyle>
            <a:defPPr>
              <a:defRPr lang="en-US"/>
            </a:defPPr>
            <a:lvl1pPr marL="457200" indent="-457200" algn="ctr">
              <a:defRPr sz="2300">
                <a:solidFill>
                  <a:schemeClr val="tx1"/>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Cash Payment</a:t>
            </a:r>
          </a:p>
        </p:txBody>
      </p:sp>
      <p:sp>
        <p:nvSpPr>
          <p:cNvPr id="45066" name="Text Box 9"/>
          <p:cNvSpPr txBox="1">
            <a:spLocks noChangeArrowheads="1"/>
          </p:cNvSpPr>
          <p:nvPr/>
        </p:nvSpPr>
        <p:spPr bwMode="auto">
          <a:xfrm>
            <a:off x="762000" y="2209800"/>
            <a:ext cx="3135313" cy="492443"/>
          </a:xfrm>
          <a:prstGeom prst="rect">
            <a:avLst/>
          </a:prstGeom>
          <a:solidFill>
            <a:srgbClr val="FFFF99"/>
          </a:solidFill>
          <a:ln w="28575">
            <a:solidFill>
              <a:schemeClr val="tx1"/>
            </a:solidFill>
            <a:miter lim="800000"/>
            <a:headEnd/>
            <a:tailEnd/>
          </a:ln>
          <a:effectLst>
            <a:innerShdw blurRad="114300">
              <a:prstClr val="black"/>
            </a:innerShdw>
          </a:effectLst>
        </p:spPr>
        <p:txBody>
          <a:bodyPr bIns="91440">
            <a:spAutoFit/>
          </a:bodyPr>
          <a:lstStyle>
            <a:defPPr>
              <a:defRPr lang="en-US"/>
            </a:defPPr>
            <a:lvl1pPr marL="457200" indent="-457200" algn="ctr">
              <a:defRPr sz="2300">
                <a:solidFill>
                  <a:schemeClr val="tx1"/>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Expense Recorded</a:t>
            </a:r>
          </a:p>
        </p:txBody>
      </p:sp>
      <p:sp>
        <p:nvSpPr>
          <p:cNvPr id="12" name="Rectangle 11"/>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Accrued Expenses</a:t>
            </a:r>
            <a:endParaRPr lang="en-US" altLang="en-US" sz="3200" dirty="0">
              <a:solidFill>
                <a:schemeClr val="tx2">
                  <a:lumMod val="75000"/>
                </a:schemeClr>
              </a:solidFill>
              <a:latin typeface="Liberation Sans" panose="020B0604020202020204" pitchFamily="34" charset="0"/>
            </a:endParaRP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050"/>
          <p:cNvSpPr txBox="1">
            <a:spLocks noChangeArrowheads="1"/>
          </p:cNvSpPr>
          <p:nvPr/>
        </p:nvSpPr>
        <p:spPr bwMode="auto">
          <a:xfrm>
            <a:off x="609600" y="1295400"/>
            <a:ext cx="8001000" cy="256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marL="457200" indent="-457200">
              <a:defRPr sz="2800" b="1">
                <a:solidFill>
                  <a:schemeClr val="bg1"/>
                </a:solidFill>
                <a:latin typeface="Arial" charset="0"/>
              </a:defRPr>
            </a:lvl1pPr>
            <a:lvl2pPr marL="9144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marL="693738">
              <a:lnSpc>
                <a:spcPct val="120000"/>
              </a:lnSpc>
              <a:spcBef>
                <a:spcPct val="50000"/>
              </a:spcBef>
              <a:buClr>
                <a:srgbClr val="800000"/>
              </a:buClr>
              <a:buSzPct val="80000"/>
              <a:buFont typeface="Wingdings" pitchFamily="2" charset="2"/>
              <a:buChar char="u"/>
            </a:pPr>
            <a:r>
              <a:rPr lang="en-US" altLang="en-US" sz="2300" b="0" dirty="0">
                <a:solidFill>
                  <a:schemeClr val="tx1"/>
                </a:solidFill>
                <a:latin typeface="Liberation Sans" panose="020B0604020202020204" pitchFamily="34" charset="0"/>
              </a:rPr>
              <a:t>Adjusting entry records the obligation and recognizes the expense.</a:t>
            </a:r>
          </a:p>
          <a:p>
            <a:pPr marL="693738">
              <a:lnSpc>
                <a:spcPct val="120000"/>
              </a:lnSpc>
              <a:spcBef>
                <a:spcPct val="50000"/>
              </a:spcBef>
              <a:buClr>
                <a:srgbClr val="800000"/>
              </a:buClr>
              <a:buSzPct val="80000"/>
              <a:buFont typeface="Wingdings" pitchFamily="2" charset="2"/>
              <a:buChar char="u"/>
            </a:pPr>
            <a:r>
              <a:rPr lang="en-US" altLang="en-US" sz="2300" b="0" dirty="0">
                <a:solidFill>
                  <a:schemeClr val="tx1"/>
                </a:solidFill>
                <a:latin typeface="Liberation Sans" panose="020B0604020202020204" pitchFamily="34" charset="0"/>
              </a:rPr>
              <a:t>Adjusting entry: </a:t>
            </a:r>
          </a:p>
          <a:p>
            <a:pPr marL="1371600" lvl="1">
              <a:lnSpc>
                <a:spcPct val="120000"/>
              </a:lnSpc>
              <a:spcBef>
                <a:spcPct val="30000"/>
              </a:spcBef>
              <a:buClr>
                <a:srgbClr val="800000"/>
              </a:buClr>
              <a:buSzPct val="80000"/>
              <a:buFont typeface="Arial" charset="0"/>
              <a:buChar char="►"/>
            </a:pPr>
            <a:r>
              <a:rPr lang="en-US" altLang="en-US" sz="2200" dirty="0">
                <a:solidFill>
                  <a:schemeClr val="tx1"/>
                </a:solidFill>
                <a:latin typeface="Liberation Sans" panose="020B0604020202020204" pitchFamily="34" charset="0"/>
              </a:rPr>
              <a:t>Increase</a:t>
            </a:r>
            <a:r>
              <a:rPr lang="en-US" altLang="en-US" sz="2200" b="0" dirty="0">
                <a:solidFill>
                  <a:schemeClr val="tx1"/>
                </a:solidFill>
                <a:latin typeface="Liberation Sans" panose="020B0604020202020204" pitchFamily="34" charset="0"/>
              </a:rPr>
              <a:t> (debit) an </a:t>
            </a:r>
            <a:r>
              <a:rPr lang="en-US" altLang="en-US" sz="2200" dirty="0">
                <a:solidFill>
                  <a:schemeClr val="tx1"/>
                </a:solidFill>
                <a:latin typeface="Liberation Sans" panose="020B0604020202020204" pitchFamily="34" charset="0"/>
              </a:rPr>
              <a:t>expense account</a:t>
            </a:r>
            <a:r>
              <a:rPr lang="en-US" altLang="en-US" sz="2200" b="0" dirty="0">
                <a:solidFill>
                  <a:schemeClr val="tx1"/>
                </a:solidFill>
                <a:latin typeface="Liberation Sans" panose="020B0604020202020204" pitchFamily="34" charset="0"/>
              </a:rPr>
              <a:t> and </a:t>
            </a:r>
          </a:p>
          <a:p>
            <a:pPr marL="1371600" lvl="1">
              <a:lnSpc>
                <a:spcPct val="120000"/>
              </a:lnSpc>
              <a:spcBef>
                <a:spcPct val="30000"/>
              </a:spcBef>
              <a:buClr>
                <a:srgbClr val="800000"/>
              </a:buClr>
              <a:buSzPct val="80000"/>
              <a:buFont typeface="Arial" charset="0"/>
              <a:buChar char="►"/>
            </a:pPr>
            <a:r>
              <a:rPr lang="en-US" altLang="en-US" sz="2200" dirty="0">
                <a:solidFill>
                  <a:schemeClr val="tx1"/>
                </a:solidFill>
                <a:latin typeface="Liberation Sans" panose="020B0604020202020204" pitchFamily="34" charset="0"/>
              </a:rPr>
              <a:t>Increase</a:t>
            </a:r>
            <a:r>
              <a:rPr lang="en-US" altLang="en-US" sz="2200" b="0" dirty="0">
                <a:solidFill>
                  <a:schemeClr val="tx1"/>
                </a:solidFill>
                <a:latin typeface="Liberation Sans" panose="020B0604020202020204" pitchFamily="34" charset="0"/>
              </a:rPr>
              <a:t> (credit) a </a:t>
            </a:r>
            <a:r>
              <a:rPr lang="en-US" altLang="en-US" sz="2200" dirty="0">
                <a:solidFill>
                  <a:schemeClr val="tx1"/>
                </a:solidFill>
                <a:latin typeface="Liberation Sans" panose="020B0604020202020204" pitchFamily="34" charset="0"/>
              </a:rPr>
              <a:t>liability account</a:t>
            </a:r>
            <a:r>
              <a:rPr lang="en-US" altLang="en-US" sz="2200" b="0" dirty="0">
                <a:solidFill>
                  <a:schemeClr val="tx1"/>
                </a:solidFill>
                <a:latin typeface="Liberation Sans" panose="020B0604020202020204" pitchFamily="34" charset="0"/>
              </a:rPr>
              <a:t>.</a:t>
            </a:r>
          </a:p>
        </p:txBody>
      </p:sp>
      <p:sp>
        <p:nvSpPr>
          <p:cNvPr id="45061"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pic>
        <p:nvPicPr>
          <p:cNvPr id="4608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038600"/>
            <a:ext cx="619880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9" name="Rectangle 8"/>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Accrued Expenses</a:t>
            </a:r>
            <a:endParaRPr lang="en-US" altLang="en-US" sz="3200" dirty="0">
              <a:solidFill>
                <a:schemeClr val="tx2">
                  <a:lumMod val="75000"/>
                </a:schemeClr>
              </a:solidFill>
              <a:latin typeface="Liberation Sans" panose="020B0604020202020204" pitchFamily="34" charset="0"/>
            </a:endParaRPr>
          </a:p>
        </p:txBody>
      </p:sp>
      <p:sp>
        <p:nvSpPr>
          <p:cNvPr id="46086" name="Rectangle 8"/>
          <p:cNvSpPr>
            <a:spLocks noChangeArrowheads="1"/>
          </p:cNvSpPr>
          <p:nvPr/>
        </p:nvSpPr>
        <p:spPr bwMode="auto">
          <a:xfrm>
            <a:off x="6934200" y="4038600"/>
            <a:ext cx="1524000" cy="274637"/>
          </a:xfrm>
          <a:prstGeom prst="rect">
            <a:avLst/>
          </a:prstGeom>
          <a:noFill/>
          <a:ln>
            <a:noFill/>
          </a:ln>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r>
              <a:rPr lang="en-US" altLang="en-US" sz="1200" dirty="0">
                <a:solidFill>
                  <a:schemeClr val="tx1"/>
                </a:solidFill>
                <a:latin typeface="Liberation Sans" panose="020B0604020202020204" pitchFamily="34" charset="0"/>
              </a:rPr>
              <a:t>Illustration 3-16</a:t>
            </a: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581400"/>
            <a:ext cx="7924800" cy="1316038"/>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47107" name="Text Box 20"/>
          <p:cNvSpPr txBox="1">
            <a:spLocks noChangeArrowheads="1"/>
          </p:cNvSpPr>
          <p:nvPr/>
        </p:nvSpPr>
        <p:spPr bwMode="auto">
          <a:xfrm>
            <a:off x="609600" y="1905000"/>
            <a:ext cx="80772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pPr>
            <a:r>
              <a:rPr lang="en-US" altLang="en-US" sz="2100" dirty="0">
                <a:solidFill>
                  <a:schemeClr val="tx1"/>
                </a:solidFill>
                <a:latin typeface="Liberation Sans" panose="020B0604020202020204" pitchFamily="34" charset="0"/>
              </a:rPr>
              <a:t>Illustration:  </a:t>
            </a:r>
            <a:r>
              <a:rPr lang="en-US" altLang="en-US" sz="2100" b="0" dirty="0">
                <a:solidFill>
                  <a:schemeClr val="tx1"/>
                </a:solidFill>
                <a:latin typeface="Liberation Sans" panose="020B0604020202020204" pitchFamily="34" charset="0"/>
              </a:rPr>
              <a:t>Pioneer </a:t>
            </a:r>
            <a:r>
              <a:rPr lang="en-US" altLang="en-US" sz="2100" b="0" dirty="0" smtClean="0">
                <a:solidFill>
                  <a:schemeClr val="tx1"/>
                </a:solidFill>
                <a:latin typeface="Liberation Sans" panose="020B0604020202020204" pitchFamily="34" charset="0"/>
              </a:rPr>
              <a:t>Advertising </a:t>
            </a:r>
            <a:r>
              <a:rPr lang="en-US" altLang="en-US" sz="2100" b="0" dirty="0">
                <a:solidFill>
                  <a:schemeClr val="tx1"/>
                </a:solidFill>
                <a:latin typeface="Liberation Sans" panose="020B0604020202020204" pitchFamily="34" charset="0"/>
              </a:rPr>
              <a:t>signed a three-month note payable in the amount of $5,000 on October 1. The note requires Pioneer to pay interest at an annual rate of 12%.</a:t>
            </a:r>
          </a:p>
        </p:txBody>
      </p:sp>
      <p:sp>
        <p:nvSpPr>
          <p:cNvPr id="315429" name="Text Box 37"/>
          <p:cNvSpPr txBox="1">
            <a:spLocks noChangeArrowheads="1"/>
          </p:cNvSpPr>
          <p:nvPr/>
        </p:nvSpPr>
        <p:spPr bwMode="auto">
          <a:xfrm>
            <a:off x="1981200" y="5716588"/>
            <a:ext cx="3505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a:solidFill>
                  <a:schemeClr val="tx1"/>
                </a:solidFill>
                <a:latin typeface="Liberation Sans" panose="020B0604020202020204" pitchFamily="34" charset="0"/>
                <a:cs typeface="Arial" charset="0"/>
              </a:rPr>
              <a:t>Interest payable</a:t>
            </a:r>
          </a:p>
        </p:txBody>
      </p:sp>
      <p:sp>
        <p:nvSpPr>
          <p:cNvPr id="315432" name="Text Box 40"/>
          <p:cNvSpPr txBox="1">
            <a:spLocks noChangeArrowheads="1"/>
          </p:cNvSpPr>
          <p:nvPr/>
        </p:nvSpPr>
        <p:spPr bwMode="auto">
          <a:xfrm>
            <a:off x="6324600" y="5716588"/>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spcBef>
                <a:spcPct val="50000"/>
              </a:spcBef>
            </a:pPr>
            <a:r>
              <a:rPr lang="en-US" altLang="en-US" sz="2100" b="0" dirty="0">
                <a:solidFill>
                  <a:schemeClr val="tx1"/>
                </a:solidFill>
                <a:latin typeface="Liberation Sans" panose="020B0604020202020204" pitchFamily="34" charset="0"/>
                <a:cs typeface="Arial" charset="0"/>
              </a:rPr>
              <a:t>50</a:t>
            </a:r>
          </a:p>
        </p:txBody>
      </p:sp>
      <p:sp>
        <p:nvSpPr>
          <p:cNvPr id="315433" name="Text Box 41"/>
          <p:cNvSpPr txBox="1">
            <a:spLocks noChangeArrowheads="1"/>
          </p:cNvSpPr>
          <p:nvPr/>
        </p:nvSpPr>
        <p:spPr bwMode="auto">
          <a:xfrm>
            <a:off x="1981200" y="5257800"/>
            <a:ext cx="3810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a:solidFill>
                  <a:schemeClr val="tx1"/>
                </a:solidFill>
                <a:latin typeface="Liberation Sans" panose="020B0604020202020204" pitchFamily="34" charset="0"/>
                <a:cs typeface="Arial" charset="0"/>
              </a:rPr>
              <a:t>Interest expense</a:t>
            </a:r>
          </a:p>
        </p:txBody>
      </p:sp>
      <p:sp>
        <p:nvSpPr>
          <p:cNvPr id="315434" name="Text Box 42"/>
          <p:cNvSpPr txBox="1">
            <a:spLocks noChangeArrowheads="1"/>
          </p:cNvSpPr>
          <p:nvPr/>
        </p:nvSpPr>
        <p:spPr bwMode="auto">
          <a:xfrm>
            <a:off x="5334000" y="525780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spcBef>
                <a:spcPct val="50000"/>
              </a:spcBef>
            </a:pPr>
            <a:r>
              <a:rPr lang="en-US" altLang="en-US" sz="2100" b="0" dirty="0">
                <a:solidFill>
                  <a:schemeClr val="tx1"/>
                </a:solidFill>
                <a:latin typeface="Liberation Sans" panose="020B0604020202020204" pitchFamily="34" charset="0"/>
                <a:cs typeface="Arial" charset="0"/>
              </a:rPr>
              <a:t>50</a:t>
            </a:r>
          </a:p>
        </p:txBody>
      </p:sp>
      <p:sp>
        <p:nvSpPr>
          <p:cNvPr id="47112" name="Text Box 48"/>
          <p:cNvSpPr txBox="1">
            <a:spLocks noChangeArrowheads="1"/>
          </p:cNvSpPr>
          <p:nvPr/>
        </p:nvSpPr>
        <p:spPr bwMode="auto">
          <a:xfrm>
            <a:off x="609600" y="525780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a:solidFill>
                  <a:schemeClr val="tx1"/>
                </a:solidFill>
                <a:latin typeface="Liberation Sans" panose="020B0604020202020204" pitchFamily="34" charset="0"/>
                <a:cs typeface="Arial" charset="0"/>
              </a:rPr>
              <a:t>Oct. 31</a:t>
            </a:r>
          </a:p>
        </p:txBody>
      </p:sp>
      <p:sp>
        <p:nvSpPr>
          <p:cNvPr id="46089"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47116" name="Rectangle 8"/>
          <p:cNvSpPr>
            <a:spLocks noChangeArrowheads="1"/>
          </p:cNvSpPr>
          <p:nvPr/>
        </p:nvSpPr>
        <p:spPr bwMode="auto">
          <a:xfrm>
            <a:off x="7239000" y="3276600"/>
            <a:ext cx="1524000" cy="274638"/>
          </a:xfrm>
          <a:prstGeom prst="rect">
            <a:avLst/>
          </a:prstGeom>
          <a:noFill/>
          <a:ln>
            <a:noFill/>
          </a:ln>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1200" dirty="0">
                <a:solidFill>
                  <a:schemeClr val="tx1"/>
                </a:solidFill>
                <a:latin typeface="Liberation Sans" panose="020B0604020202020204" pitchFamily="34" charset="0"/>
              </a:rPr>
              <a:t>Illustration 3-17</a:t>
            </a:r>
          </a:p>
        </p:txBody>
      </p:sp>
      <p:sp>
        <p:nvSpPr>
          <p:cNvPr id="13" name="Rectangle 12"/>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Accrued Expenses</a:t>
            </a:r>
            <a:endParaRPr lang="en-US" altLang="en-US" sz="3200" dirty="0">
              <a:solidFill>
                <a:schemeClr val="tx2">
                  <a:lumMod val="75000"/>
                </a:schemeClr>
              </a:solidFill>
              <a:latin typeface="Liberation Sans" panose="020B0604020202020204" pitchFamily="34" charset="0"/>
            </a:endParaRPr>
          </a:p>
        </p:txBody>
      </p:sp>
      <p:sp>
        <p:nvSpPr>
          <p:cNvPr id="14" name="Text Box 2"/>
          <p:cNvSpPr txBox="1">
            <a:spLocks noChangeArrowheads="1"/>
          </p:cNvSpPr>
          <p:nvPr/>
        </p:nvSpPr>
        <p:spPr bwMode="auto">
          <a:xfrm>
            <a:off x="609600" y="1295400"/>
            <a:ext cx="7620000" cy="4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15000"/>
              </a:lnSpc>
              <a:spcBef>
                <a:spcPct val="50000"/>
              </a:spcBef>
              <a:buSzPct val="80000"/>
            </a:pPr>
            <a:r>
              <a:rPr lang="en-US" altLang="en-US" sz="2500" dirty="0" smtClean="0">
                <a:solidFill>
                  <a:schemeClr val="tx1"/>
                </a:solidFill>
                <a:latin typeface="Liberation Sans" panose="020B0604020202020204" pitchFamily="34" charset="0"/>
              </a:rPr>
              <a:t>ACCRUED INTEREST</a:t>
            </a:r>
            <a:endParaRPr lang="en-US" altLang="en-US" sz="2500" dirty="0">
              <a:solidFill>
                <a:schemeClr val="tx1"/>
              </a:solidFill>
              <a:latin typeface="Liberation Sans" panose="020B0604020202020204" pitchFamily="34" charset="0"/>
            </a:endParaRPr>
          </a:p>
        </p:txBody>
      </p:sp>
      <p:sp>
        <p:nvSpPr>
          <p:cNvPr id="15"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5433"/>
                                        </p:tgtEl>
                                        <p:attrNameLst>
                                          <p:attrName>style.visibility</p:attrName>
                                        </p:attrNameLst>
                                      </p:cBhvr>
                                      <p:to>
                                        <p:strVal val="visible"/>
                                      </p:to>
                                    </p:set>
                                    <p:animEffect transition="in" filter="wipe(left)">
                                      <p:cBhvr>
                                        <p:cTn id="7" dur="500"/>
                                        <p:tgtEl>
                                          <p:spTgt spid="31543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5434"/>
                                        </p:tgtEl>
                                        <p:attrNameLst>
                                          <p:attrName>style.visibility</p:attrName>
                                        </p:attrNameLst>
                                      </p:cBhvr>
                                      <p:to>
                                        <p:strVal val="visible"/>
                                      </p:to>
                                    </p:set>
                                    <p:animEffect transition="in" filter="wipe(left)">
                                      <p:cBhvr>
                                        <p:cTn id="11" dur="500"/>
                                        <p:tgtEl>
                                          <p:spTgt spid="31543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5429"/>
                                        </p:tgtEl>
                                        <p:attrNameLst>
                                          <p:attrName>style.visibility</p:attrName>
                                        </p:attrNameLst>
                                      </p:cBhvr>
                                      <p:to>
                                        <p:strVal val="visible"/>
                                      </p:to>
                                    </p:set>
                                    <p:animEffect transition="in" filter="wipe(left)">
                                      <p:cBhvr>
                                        <p:cTn id="16" dur="500"/>
                                        <p:tgtEl>
                                          <p:spTgt spid="315429"/>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15432"/>
                                        </p:tgtEl>
                                        <p:attrNameLst>
                                          <p:attrName>style.visibility</p:attrName>
                                        </p:attrNameLst>
                                      </p:cBhvr>
                                      <p:to>
                                        <p:strVal val="visible"/>
                                      </p:to>
                                    </p:set>
                                    <p:animEffect transition="in" filter="wipe(left)">
                                      <p:cBhvr>
                                        <p:cTn id="20" dur="500"/>
                                        <p:tgtEl>
                                          <p:spTgt spid="315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29" grpId="0" autoUpdateAnimBg="0"/>
      <p:bldP spid="315432" grpId="0" autoUpdateAnimBg="0"/>
      <p:bldP spid="315433" grpId="0" autoUpdateAnimBg="0"/>
      <p:bldP spid="315434"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pic>
        <p:nvPicPr>
          <p:cNvPr id="4813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23975"/>
            <a:ext cx="8382000" cy="5103813"/>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47108" name="Line 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48133" name="Rectangle 5"/>
          <p:cNvSpPr>
            <a:spLocks noChangeArrowheads="1"/>
          </p:cNvSpPr>
          <p:nvPr/>
        </p:nvSpPr>
        <p:spPr bwMode="auto">
          <a:xfrm>
            <a:off x="6858000" y="1219200"/>
            <a:ext cx="1524000" cy="274638"/>
          </a:xfrm>
          <a:prstGeom prst="rect">
            <a:avLst/>
          </a:prstGeom>
          <a:solidFill>
            <a:schemeClr val="bg1"/>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1200" dirty="0">
                <a:solidFill>
                  <a:schemeClr val="tx1"/>
                </a:solidFill>
                <a:latin typeface="Liberation Sans" panose="020B0604020202020204" pitchFamily="34" charset="0"/>
              </a:rPr>
              <a:t>Illustration 3-18</a:t>
            </a:r>
          </a:p>
        </p:txBody>
      </p:sp>
      <p:sp>
        <p:nvSpPr>
          <p:cNvPr id="7" name="Rectangle 6"/>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Accrued Expenses</a:t>
            </a:r>
            <a:endParaRPr lang="en-US" altLang="en-US" sz="3200"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09600" y="1295400"/>
            <a:ext cx="7620000" cy="459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5000"/>
              </a:lnSpc>
              <a:spcBef>
                <a:spcPts val="1200"/>
              </a:spcBef>
              <a:buClr>
                <a:srgbClr val="800000"/>
              </a:buClr>
              <a:buSzPct val="80000"/>
              <a:buFont typeface="Wingdings" pitchFamily="2" charset="2"/>
              <a:buNone/>
            </a:pPr>
            <a:r>
              <a:rPr lang="en-US" altLang="en-US" sz="2600" dirty="0">
                <a:solidFill>
                  <a:schemeClr val="tx2">
                    <a:lumMod val="75000"/>
                  </a:schemeClr>
                </a:solidFill>
                <a:latin typeface="Liberation Sans" panose="020B0604020202020204" pitchFamily="34" charset="0"/>
              </a:rPr>
              <a:t>Accrual-Basis Accounting</a:t>
            </a:r>
          </a:p>
          <a:p>
            <a:pPr lvl="1">
              <a:lnSpc>
                <a:spcPct val="125000"/>
              </a:lnSpc>
              <a:spcBef>
                <a:spcPts val="1200"/>
              </a:spcBef>
              <a:buClr>
                <a:srgbClr val="800000"/>
              </a:buClr>
              <a:buSzPct val="80000"/>
              <a:buFont typeface="Wingdings" pitchFamily="2" charset="2"/>
              <a:buChar char="u"/>
            </a:pPr>
            <a:r>
              <a:rPr lang="en-US" altLang="en-US" sz="2200" b="0" dirty="0">
                <a:solidFill>
                  <a:schemeClr val="tx1"/>
                </a:solidFill>
                <a:latin typeface="Liberation Sans" panose="020B0604020202020204" pitchFamily="34" charset="0"/>
              </a:rPr>
              <a:t>Transactions recorded in the </a:t>
            </a:r>
            <a:r>
              <a:rPr lang="en-US" altLang="en-US" sz="2200" dirty="0">
                <a:solidFill>
                  <a:schemeClr val="tx1"/>
                </a:solidFill>
                <a:latin typeface="Liberation Sans" panose="020B0604020202020204" pitchFamily="34" charset="0"/>
              </a:rPr>
              <a:t>periods in which the events occur</a:t>
            </a:r>
            <a:r>
              <a:rPr lang="en-US" altLang="en-US" sz="2200" b="0" dirty="0">
                <a:solidFill>
                  <a:schemeClr val="tx1"/>
                </a:solidFill>
                <a:latin typeface="Liberation Sans" panose="020B0604020202020204" pitchFamily="34" charset="0"/>
              </a:rPr>
              <a:t>.</a:t>
            </a:r>
          </a:p>
          <a:p>
            <a:pPr lvl="1">
              <a:lnSpc>
                <a:spcPct val="125000"/>
              </a:lnSpc>
              <a:spcBef>
                <a:spcPts val="1200"/>
              </a:spcBef>
              <a:buClr>
                <a:srgbClr val="800000"/>
              </a:buClr>
              <a:buSzPct val="80000"/>
              <a:buFont typeface="Wingdings" pitchFamily="2" charset="2"/>
              <a:buChar char="u"/>
            </a:pPr>
            <a:r>
              <a:rPr lang="en-US" altLang="en-US" sz="2200" b="0" dirty="0">
                <a:solidFill>
                  <a:schemeClr val="tx1"/>
                </a:solidFill>
                <a:latin typeface="Liberation Sans" panose="020B0604020202020204" pitchFamily="34" charset="0"/>
              </a:rPr>
              <a:t>Companies </a:t>
            </a:r>
            <a:r>
              <a:rPr lang="en-US" altLang="en-US" sz="2200" dirty="0">
                <a:solidFill>
                  <a:schemeClr val="tx1"/>
                </a:solidFill>
                <a:latin typeface="Liberation Sans" panose="020B0604020202020204" pitchFamily="34" charset="0"/>
              </a:rPr>
              <a:t>recognize</a:t>
            </a:r>
            <a:r>
              <a:rPr lang="en-US" altLang="en-US" sz="2200" b="0" dirty="0">
                <a:solidFill>
                  <a:schemeClr val="tx1"/>
                </a:solidFill>
                <a:latin typeface="Liberation Sans" panose="020B0604020202020204" pitchFamily="34" charset="0"/>
              </a:rPr>
              <a:t> </a:t>
            </a:r>
            <a:r>
              <a:rPr lang="en-US" altLang="en-US" sz="2200" dirty="0">
                <a:solidFill>
                  <a:schemeClr val="tx1"/>
                </a:solidFill>
                <a:latin typeface="Liberation Sans" panose="020B0604020202020204" pitchFamily="34" charset="0"/>
              </a:rPr>
              <a:t>revenues when they</a:t>
            </a:r>
            <a:r>
              <a:rPr lang="en-US" altLang="en-US" sz="2200" b="0" dirty="0">
                <a:solidFill>
                  <a:schemeClr val="tx1"/>
                </a:solidFill>
                <a:latin typeface="Liberation Sans" panose="020B0604020202020204" pitchFamily="34" charset="0"/>
              </a:rPr>
              <a:t> </a:t>
            </a:r>
            <a:r>
              <a:rPr lang="en-US" altLang="en-US" sz="2200" dirty="0">
                <a:solidFill>
                  <a:schemeClr val="tx1"/>
                </a:solidFill>
                <a:latin typeface="Liberation Sans" panose="020B0604020202020204" pitchFamily="34" charset="0"/>
              </a:rPr>
              <a:t>perform services</a:t>
            </a:r>
            <a:r>
              <a:rPr lang="en-US" altLang="en-US" sz="2200" b="0" dirty="0">
                <a:solidFill>
                  <a:schemeClr val="tx1"/>
                </a:solidFill>
                <a:latin typeface="Liberation Sans" panose="020B0604020202020204" pitchFamily="34" charset="0"/>
              </a:rPr>
              <a:t> (rather than when </a:t>
            </a:r>
            <a:r>
              <a:rPr lang="en-US" altLang="en-US" sz="2200" b="0" dirty="0" smtClean="0">
                <a:solidFill>
                  <a:schemeClr val="tx1"/>
                </a:solidFill>
                <a:latin typeface="Liberation Sans" panose="020B0604020202020204" pitchFamily="34" charset="0"/>
              </a:rPr>
              <a:t>they receive cash). </a:t>
            </a:r>
            <a:endParaRPr lang="en-US" altLang="en-US" sz="2200" b="0" dirty="0">
              <a:solidFill>
                <a:schemeClr val="tx1"/>
              </a:solidFill>
              <a:latin typeface="Liberation Sans" panose="020B0604020202020204" pitchFamily="34" charset="0"/>
            </a:endParaRPr>
          </a:p>
          <a:p>
            <a:pPr lvl="1">
              <a:lnSpc>
                <a:spcPct val="125000"/>
              </a:lnSpc>
              <a:spcBef>
                <a:spcPts val="1200"/>
              </a:spcBef>
              <a:buClr>
                <a:srgbClr val="800000"/>
              </a:buClr>
              <a:buSzPct val="80000"/>
              <a:buFont typeface="Wingdings" pitchFamily="2" charset="2"/>
              <a:buChar char="u"/>
            </a:pPr>
            <a:r>
              <a:rPr lang="en-US" altLang="en-US" sz="2200" dirty="0">
                <a:solidFill>
                  <a:schemeClr val="tx1"/>
                </a:solidFill>
                <a:latin typeface="Liberation Sans" panose="020B0604020202020204" pitchFamily="34" charset="0"/>
              </a:rPr>
              <a:t>Expenses</a:t>
            </a:r>
            <a:r>
              <a:rPr lang="en-US" altLang="en-US" sz="2200" b="0" dirty="0">
                <a:solidFill>
                  <a:schemeClr val="tx1"/>
                </a:solidFill>
                <a:latin typeface="Liberation Sans" panose="020B0604020202020204" pitchFamily="34" charset="0"/>
              </a:rPr>
              <a:t> are recognized when </a:t>
            </a:r>
            <a:r>
              <a:rPr lang="en-US" altLang="en-US" sz="2200" dirty="0">
                <a:solidFill>
                  <a:schemeClr val="tx1"/>
                </a:solidFill>
                <a:latin typeface="Liberation Sans" panose="020B0604020202020204" pitchFamily="34" charset="0"/>
              </a:rPr>
              <a:t>incurred </a:t>
            </a:r>
            <a:r>
              <a:rPr lang="en-US" altLang="en-US" sz="2200" b="0" dirty="0">
                <a:solidFill>
                  <a:schemeClr val="tx1"/>
                </a:solidFill>
                <a:latin typeface="Liberation Sans" panose="020B0604020202020204" pitchFamily="34" charset="0"/>
              </a:rPr>
              <a:t>(rather than when paid</a:t>
            </a:r>
            <a:r>
              <a:rPr lang="en-US" altLang="en-US" sz="2200" b="0" dirty="0" smtClean="0">
                <a:solidFill>
                  <a:schemeClr val="tx1"/>
                </a:solidFill>
                <a:latin typeface="Liberation Sans" panose="020B0604020202020204" pitchFamily="34" charset="0"/>
              </a:rPr>
              <a:t>).</a:t>
            </a:r>
          </a:p>
          <a:p>
            <a:pPr lvl="1">
              <a:lnSpc>
                <a:spcPct val="125000"/>
              </a:lnSpc>
              <a:spcBef>
                <a:spcPts val="1200"/>
              </a:spcBef>
              <a:buClr>
                <a:srgbClr val="800000"/>
              </a:buClr>
              <a:buSzPct val="80000"/>
              <a:buFont typeface="Wingdings" pitchFamily="2" charset="2"/>
              <a:buChar char="u"/>
            </a:pPr>
            <a:r>
              <a:rPr lang="en-US" sz="2200" b="0" dirty="0" smtClean="0">
                <a:solidFill>
                  <a:schemeClr val="tx1"/>
                </a:solidFill>
                <a:latin typeface="Liberation Sans" panose="020B0604020202020204" pitchFamily="34" charset="0"/>
              </a:rPr>
              <a:t>In </a:t>
            </a:r>
            <a:r>
              <a:rPr lang="en-US" sz="2200" b="0" dirty="0">
                <a:solidFill>
                  <a:schemeClr val="tx1"/>
                </a:solidFill>
                <a:latin typeface="Liberation Sans" panose="020B0604020202020204" pitchFamily="34" charset="0"/>
              </a:rPr>
              <a:t>accordance with </a:t>
            </a:r>
            <a:r>
              <a:rPr lang="en-US" sz="2200" dirty="0" smtClean="0">
                <a:solidFill>
                  <a:schemeClr val="tx1"/>
                </a:solidFill>
                <a:latin typeface="Liberation Sans" panose="020B0604020202020204" pitchFamily="34" charset="0"/>
              </a:rPr>
              <a:t>generally accepted </a:t>
            </a:r>
            <a:r>
              <a:rPr lang="en-US" sz="2200" dirty="0">
                <a:solidFill>
                  <a:schemeClr val="tx1"/>
                </a:solidFill>
                <a:latin typeface="Liberation Sans" panose="020B0604020202020204" pitchFamily="34" charset="0"/>
              </a:rPr>
              <a:t>accounting principles (GAAP</a:t>
            </a:r>
            <a:r>
              <a:rPr lang="en-US" sz="2200" dirty="0" smtClean="0">
                <a:solidFill>
                  <a:schemeClr val="tx1"/>
                </a:solidFill>
                <a:latin typeface="Liberation Sans" panose="020B0604020202020204" pitchFamily="34" charset="0"/>
              </a:rPr>
              <a:t>)</a:t>
            </a:r>
            <a:r>
              <a:rPr lang="en-US" sz="2200" b="0" dirty="0" smtClean="0">
                <a:solidFill>
                  <a:schemeClr val="tx1"/>
                </a:solidFill>
                <a:latin typeface="Liberation Sans" panose="020B0604020202020204" pitchFamily="34" charset="0"/>
              </a:rPr>
              <a:t>.</a:t>
            </a:r>
            <a:endParaRPr lang="en-US" altLang="en-US" sz="2200" b="0" dirty="0">
              <a:solidFill>
                <a:schemeClr val="tx1"/>
              </a:solidFill>
              <a:latin typeface="Liberation Sans" panose="020B0604020202020204" pitchFamily="34" charset="0"/>
            </a:endParaRPr>
          </a:p>
        </p:txBody>
      </p:sp>
      <p:sp>
        <p:nvSpPr>
          <p:cNvPr id="8197"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a:solidFill>
                  <a:schemeClr val="tx2">
                    <a:lumMod val="75000"/>
                  </a:schemeClr>
                </a:solidFill>
                <a:latin typeface="Liberation Sans" panose="020B0604020202020204" pitchFamily="34" charset="0"/>
              </a:rPr>
              <a:t>Accrual- versus Cash-Basis Accounting</a:t>
            </a:r>
          </a:p>
        </p:txBody>
      </p:sp>
      <p:sp>
        <p:nvSpPr>
          <p:cNvPr id="8203"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5"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786187"/>
            <a:ext cx="6096000"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50179" name="Text Box 20"/>
          <p:cNvSpPr txBox="1">
            <a:spLocks noChangeArrowheads="1"/>
          </p:cNvSpPr>
          <p:nvPr/>
        </p:nvSpPr>
        <p:spPr bwMode="auto">
          <a:xfrm>
            <a:off x="609600" y="1905000"/>
            <a:ext cx="8077200"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pPr>
            <a:r>
              <a:rPr lang="en-US" altLang="en-US" sz="2100" dirty="0">
                <a:solidFill>
                  <a:schemeClr val="tx1"/>
                </a:solidFill>
                <a:latin typeface="Liberation Sans" panose="020B0604020202020204" pitchFamily="34" charset="0"/>
              </a:rPr>
              <a:t>Illustration:  </a:t>
            </a:r>
            <a:r>
              <a:rPr lang="en-US" altLang="en-US" sz="2100" b="0" dirty="0">
                <a:solidFill>
                  <a:schemeClr val="tx1"/>
                </a:solidFill>
                <a:latin typeface="Liberation Sans" panose="020B0604020202020204" pitchFamily="34" charset="0"/>
              </a:rPr>
              <a:t>Pioneer </a:t>
            </a:r>
            <a:r>
              <a:rPr lang="en-US" altLang="en-US" sz="2100" b="0" dirty="0" smtClean="0">
                <a:solidFill>
                  <a:schemeClr val="tx1"/>
                </a:solidFill>
                <a:latin typeface="Liberation Sans" panose="020B0604020202020204" pitchFamily="34" charset="0"/>
              </a:rPr>
              <a:t>Advertising paid salaries and wages </a:t>
            </a:r>
            <a:r>
              <a:rPr lang="en-US" altLang="en-US" sz="2100" b="0" dirty="0">
                <a:solidFill>
                  <a:schemeClr val="tx1"/>
                </a:solidFill>
                <a:latin typeface="Liberation Sans" panose="020B0604020202020204" pitchFamily="34" charset="0"/>
              </a:rPr>
              <a:t>on October 26; the next payment of salaries will not occur until November 9. The employees receive total salaries of $2,000 for a five-day work week, or $400 per day. </a:t>
            </a:r>
          </a:p>
        </p:txBody>
      </p:sp>
      <p:sp>
        <p:nvSpPr>
          <p:cNvPr id="49157"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50183" name="Rectangle 14"/>
          <p:cNvSpPr>
            <a:spLocks noChangeArrowheads="1"/>
          </p:cNvSpPr>
          <p:nvPr/>
        </p:nvSpPr>
        <p:spPr bwMode="auto">
          <a:xfrm>
            <a:off x="6248400" y="3481387"/>
            <a:ext cx="1524000" cy="274638"/>
          </a:xfrm>
          <a:prstGeom prst="rect">
            <a:avLst/>
          </a:prstGeom>
          <a:solidFill>
            <a:schemeClr val="bg1"/>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1200" dirty="0">
                <a:solidFill>
                  <a:schemeClr val="tx1"/>
                </a:solidFill>
                <a:latin typeface="Liberation Sans" panose="020B0604020202020204" pitchFamily="34" charset="0"/>
              </a:rPr>
              <a:t>Illustration 3-19</a:t>
            </a:r>
          </a:p>
        </p:txBody>
      </p:sp>
      <p:sp>
        <p:nvSpPr>
          <p:cNvPr id="8"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Accrued Expenses</a:t>
            </a:r>
            <a:endParaRPr lang="en-US" altLang="en-US" sz="3200" dirty="0">
              <a:solidFill>
                <a:schemeClr val="tx2">
                  <a:lumMod val="75000"/>
                </a:schemeClr>
              </a:solidFill>
              <a:latin typeface="Liberation Sans" panose="020B0604020202020204" pitchFamily="34" charset="0"/>
            </a:endParaRPr>
          </a:p>
        </p:txBody>
      </p:sp>
      <p:sp>
        <p:nvSpPr>
          <p:cNvPr id="9" name="Text Box 2"/>
          <p:cNvSpPr txBox="1">
            <a:spLocks noChangeArrowheads="1"/>
          </p:cNvSpPr>
          <p:nvPr/>
        </p:nvSpPr>
        <p:spPr bwMode="auto">
          <a:xfrm>
            <a:off x="609600" y="1295400"/>
            <a:ext cx="7620000" cy="4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15000"/>
              </a:lnSpc>
              <a:spcBef>
                <a:spcPct val="50000"/>
              </a:spcBef>
              <a:buSzPct val="80000"/>
            </a:pPr>
            <a:r>
              <a:rPr lang="en-US" altLang="en-US" sz="2500" dirty="0" smtClean="0">
                <a:solidFill>
                  <a:schemeClr val="tx1"/>
                </a:solidFill>
                <a:latin typeface="Liberation Sans" panose="020B0604020202020204" pitchFamily="34" charset="0"/>
              </a:rPr>
              <a:t>ACCRUED INTEREST</a:t>
            </a:r>
            <a:endParaRPr lang="en-US" altLang="en-US" sz="2500" dirty="0">
              <a:solidFill>
                <a:schemeClr val="tx1"/>
              </a:solidFill>
              <a:latin typeface="Liberation Sans" panose="020B0604020202020204" pitchFamily="34" charset="0"/>
            </a:endParaRPr>
          </a:p>
        </p:txBody>
      </p:sp>
      <p:sp>
        <p:nvSpPr>
          <p:cNvPr id="10"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pic>
        <p:nvPicPr>
          <p:cNvPr id="5120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16038"/>
            <a:ext cx="8229600" cy="5132387"/>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50180"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51205" name="Rectangle 5"/>
          <p:cNvSpPr>
            <a:spLocks noChangeArrowheads="1"/>
          </p:cNvSpPr>
          <p:nvPr/>
        </p:nvSpPr>
        <p:spPr bwMode="auto">
          <a:xfrm>
            <a:off x="6781800" y="1219200"/>
            <a:ext cx="1524000" cy="274638"/>
          </a:xfrm>
          <a:prstGeom prst="rect">
            <a:avLst/>
          </a:prstGeom>
          <a:solidFill>
            <a:schemeClr val="bg1"/>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1200" dirty="0">
                <a:solidFill>
                  <a:schemeClr val="tx1"/>
                </a:solidFill>
                <a:latin typeface="Liberation Sans" panose="020B0604020202020204" pitchFamily="34" charset="0"/>
              </a:rPr>
              <a:t>Illustration 3-20</a:t>
            </a:r>
          </a:p>
        </p:txBody>
      </p:sp>
      <p:sp>
        <p:nvSpPr>
          <p:cNvPr id="7" name="Rectangle 6"/>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Accrued Expenses</a:t>
            </a:r>
            <a:endParaRPr lang="en-US" altLang="en-US" sz="3200"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9"/>
          <p:cNvSpPr txBox="1">
            <a:spLocks noChangeArrowheads="1"/>
          </p:cNvSpPr>
          <p:nvPr/>
        </p:nvSpPr>
        <p:spPr bwMode="auto">
          <a:xfrm>
            <a:off x="7543800" y="1863866"/>
            <a:ext cx="1371600" cy="274638"/>
          </a:xfrm>
          <a:prstGeom prst="rect">
            <a:avLst/>
          </a:prstGeom>
          <a:solidFill>
            <a:schemeClr val="bg1"/>
          </a:solidFill>
          <a:ln>
            <a:noFill/>
          </a:ln>
          <a:extLst>
            <a:ext uri="{91240B29-F687-4F45-9708-019B960494DF}">
              <a14:hiddenLine xmlns:a14="http://schemas.microsoft.com/office/drawing/2010/main" w="19050" cap="sq" algn="ctr">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r>
              <a:rPr lang="en-US" altLang="en-US" sz="1200" dirty="0">
                <a:solidFill>
                  <a:schemeClr val="tx1"/>
                </a:solidFill>
              </a:rPr>
              <a:t>Illustration 3-21</a:t>
            </a:r>
          </a:p>
        </p:txBody>
      </p:sp>
      <p:sp>
        <p:nvSpPr>
          <p:cNvPr id="51204"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7" name="Rectangle 6"/>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Accrued Expenses</a:t>
            </a:r>
            <a:endParaRPr lang="en-US" altLang="en-US" sz="3200" dirty="0">
              <a:solidFill>
                <a:schemeClr val="tx2">
                  <a:lumMod val="75000"/>
                </a:schemeClr>
              </a:solidFill>
              <a:latin typeface="Liberation Sans"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2244866"/>
            <a:ext cx="8534400" cy="2174734"/>
          </a:xfrm>
          <a:prstGeom prst="rect">
            <a:avLst/>
          </a:prstGeom>
          <a:noFill/>
          <a:ln w="19050" cap="sq"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9" name="Text Box 2"/>
          <p:cNvSpPr txBox="1">
            <a:spLocks noChangeArrowheads="1"/>
          </p:cNvSpPr>
          <p:nvPr/>
        </p:nvSpPr>
        <p:spPr bwMode="auto">
          <a:xfrm>
            <a:off x="609600" y="1295400"/>
            <a:ext cx="7620000" cy="4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15000"/>
              </a:lnSpc>
              <a:spcBef>
                <a:spcPct val="50000"/>
              </a:spcBef>
              <a:buSzPct val="80000"/>
            </a:pPr>
            <a:r>
              <a:rPr lang="en-US" altLang="en-US" sz="2300" b="0" dirty="0" smtClean="0">
                <a:solidFill>
                  <a:schemeClr val="tx1"/>
                </a:solidFill>
                <a:latin typeface="Liberation Sans" panose="020B0604020202020204" pitchFamily="34" charset="0"/>
              </a:rPr>
              <a:t>Summary of the accounting for accrued expenses.</a:t>
            </a:r>
            <a:endParaRPr lang="en-US" altLang="en-US" sz="2300" b="0" dirty="0">
              <a:solidFill>
                <a:schemeClr val="tx1"/>
              </a:solidFill>
              <a:latin typeface="Liberation Sans" panose="020B0604020202020204" pitchFamily="34" charset="0"/>
            </a:endParaRPr>
          </a:p>
        </p:txBody>
      </p:sp>
      <p:sp>
        <p:nvSpPr>
          <p:cNvPr id="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6" name="Rectangle 8"/>
          <p:cNvSpPr>
            <a:spLocks noChangeArrowheads="1"/>
          </p:cNvSpPr>
          <p:nvPr/>
        </p:nvSpPr>
        <p:spPr bwMode="auto">
          <a:xfrm>
            <a:off x="5715000" y="3962400"/>
            <a:ext cx="1828800" cy="381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488" tIns="44450" rIns="90488" bIns="44450"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8576931"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endParaRPr lang="en-US" altLang="en-US" sz="2400" b="0" dirty="0">
              <a:solidFill>
                <a:schemeClr val="tx1"/>
              </a:solidFill>
              <a:latin typeface="Liberation Sans" panose="020B0604020202020204" pitchFamily="34" charset="0"/>
            </a:endParaRPr>
          </a:p>
        </p:txBody>
      </p:sp>
      <p:sp>
        <p:nvSpPr>
          <p:cNvPr id="5427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endParaRPr lang="en-US" altLang="en-US" sz="2400" b="0" dirty="0">
              <a:solidFill>
                <a:schemeClr val="tx1"/>
              </a:solidFill>
              <a:latin typeface="Liberation Sans" panose="020B0604020202020204" pitchFamily="34" charset="0"/>
            </a:endParaRPr>
          </a:p>
        </p:txBody>
      </p:sp>
      <p:sp>
        <p:nvSpPr>
          <p:cNvPr id="52229"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54280" name="Text Box 9"/>
          <p:cNvSpPr txBox="1">
            <a:spLocks noChangeArrowheads="1"/>
          </p:cNvSpPr>
          <p:nvPr/>
        </p:nvSpPr>
        <p:spPr bwMode="auto">
          <a:xfrm>
            <a:off x="7543800" y="1295400"/>
            <a:ext cx="1371600" cy="274638"/>
          </a:xfrm>
          <a:prstGeom prst="rect">
            <a:avLst/>
          </a:prstGeom>
          <a:solidFill>
            <a:schemeClr val="bg1"/>
          </a:solidFill>
          <a:ln>
            <a:noFill/>
          </a:ln>
          <a:extLst>
            <a:ext uri="{91240B29-F687-4F45-9708-019B960494DF}">
              <a14:hiddenLine xmlns:a14="http://schemas.microsoft.com/office/drawing/2010/main" w="19050" cap="sq" algn="ctr">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r>
              <a:rPr lang="en-US" altLang="en-US" sz="1200" dirty="0">
                <a:solidFill>
                  <a:schemeClr val="tx1"/>
                </a:solidFill>
                <a:latin typeface="Liberation Sans" panose="020B0604020202020204" pitchFamily="34" charset="0"/>
              </a:rPr>
              <a:t>Illustration 3-22</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38300"/>
            <a:ext cx="8534400" cy="3010471"/>
          </a:xfrm>
          <a:prstGeom prst="rect">
            <a:avLst/>
          </a:prstGeom>
          <a:noFill/>
          <a:ln w="19050" cap="sq"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11" name="Rectangle 10"/>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Summary </a:t>
            </a:r>
            <a:r>
              <a:rPr lang="en-US" altLang="en-US" sz="3200" dirty="0">
                <a:solidFill>
                  <a:schemeClr val="tx2">
                    <a:lumMod val="75000"/>
                  </a:schemeClr>
                </a:solidFill>
                <a:latin typeface="Liberation Sans" panose="020B0604020202020204" pitchFamily="34" charset="0"/>
              </a:rPr>
              <a:t>of Basic </a:t>
            </a:r>
            <a:r>
              <a:rPr lang="en-US" altLang="en-US" sz="3200" dirty="0" smtClean="0">
                <a:solidFill>
                  <a:schemeClr val="tx2">
                    <a:lumMod val="75000"/>
                  </a:schemeClr>
                </a:solidFill>
                <a:latin typeface="Liberation Sans" panose="020B0604020202020204" pitchFamily="34" charset="0"/>
              </a:rPr>
              <a:t>Relationships</a:t>
            </a:r>
            <a:endParaRPr lang="en-US" altLang="en-US" sz="3200" dirty="0">
              <a:solidFill>
                <a:schemeClr val="tx2">
                  <a:lumMod val="75000"/>
                </a:schemeClr>
              </a:solidFill>
              <a:latin typeface="Liberation Sans" panose="020B0604020202020204" pitchFamily="34" charset="0"/>
            </a:endParaRPr>
          </a:p>
        </p:txBody>
      </p:sp>
      <p:sp>
        <p:nvSpPr>
          <p:cNvPr id="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09600" y="1381125"/>
            <a:ext cx="8001000" cy="378565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10000"/>
              </a:lnSpc>
              <a:spcBef>
                <a:spcPts val="600"/>
              </a:spcBef>
            </a:pPr>
            <a:r>
              <a:rPr lang="en-US" sz="2000" b="0" dirty="0" smtClean="0">
                <a:solidFill>
                  <a:schemeClr val="tx1"/>
                </a:solidFill>
                <a:latin typeface="Liberation Sans" panose="020B0604020202020204" pitchFamily="34" charset="0"/>
              </a:rPr>
              <a:t>Micro </a:t>
            </a:r>
            <a:r>
              <a:rPr lang="en-US" sz="2000" b="0" dirty="0">
                <a:solidFill>
                  <a:schemeClr val="tx1"/>
                </a:solidFill>
                <a:latin typeface="Liberation Sans" panose="020B0604020202020204" pitchFamily="34" charset="0"/>
              </a:rPr>
              <a:t>Computer Services began operations on August 1, 2017. At the end of August 2017</a:t>
            </a:r>
            <a:r>
              <a:rPr lang="en-US" sz="2000" b="0" dirty="0" smtClean="0">
                <a:solidFill>
                  <a:schemeClr val="tx1"/>
                </a:solidFill>
                <a:latin typeface="Liberation Sans" panose="020B0604020202020204" pitchFamily="34" charset="0"/>
              </a:rPr>
              <a:t>, management </a:t>
            </a:r>
            <a:r>
              <a:rPr lang="en-US" sz="2000" b="0" dirty="0">
                <a:solidFill>
                  <a:schemeClr val="tx1"/>
                </a:solidFill>
                <a:latin typeface="Liberation Sans" panose="020B0604020202020204" pitchFamily="34" charset="0"/>
              </a:rPr>
              <a:t>prepares monthly </a:t>
            </a:r>
            <a:r>
              <a:rPr lang="en-US" sz="2000" b="0" dirty="0" smtClean="0">
                <a:solidFill>
                  <a:schemeClr val="tx1"/>
                </a:solidFill>
                <a:latin typeface="Liberation Sans" panose="020B0604020202020204" pitchFamily="34" charset="0"/>
              </a:rPr>
              <a:t>financial </a:t>
            </a:r>
            <a:r>
              <a:rPr lang="en-US" sz="2000" b="0" dirty="0">
                <a:solidFill>
                  <a:schemeClr val="tx1"/>
                </a:solidFill>
                <a:latin typeface="Liberation Sans" panose="020B0604020202020204" pitchFamily="34" charset="0"/>
              </a:rPr>
              <a:t>statements. The following information </a:t>
            </a:r>
            <a:r>
              <a:rPr lang="en-US" sz="2000" b="0" dirty="0" smtClean="0">
                <a:solidFill>
                  <a:schemeClr val="tx1"/>
                </a:solidFill>
                <a:latin typeface="Liberation Sans" panose="020B0604020202020204" pitchFamily="34" charset="0"/>
              </a:rPr>
              <a:t>relates to </a:t>
            </a:r>
            <a:r>
              <a:rPr lang="en-US" sz="2000" b="0" dirty="0">
                <a:solidFill>
                  <a:schemeClr val="tx1"/>
                </a:solidFill>
                <a:latin typeface="Liberation Sans" panose="020B0604020202020204" pitchFamily="34" charset="0"/>
              </a:rPr>
              <a:t>August.</a:t>
            </a:r>
          </a:p>
          <a:p>
            <a:pPr marL="693738" indent="-457200">
              <a:lnSpc>
                <a:spcPct val="110000"/>
              </a:lnSpc>
              <a:spcBef>
                <a:spcPts val="600"/>
              </a:spcBef>
              <a:buFont typeface="+mj-lt"/>
              <a:buAutoNum type="arabicPeriod"/>
            </a:pPr>
            <a:r>
              <a:rPr lang="en-US" sz="2000" b="0" dirty="0" smtClean="0">
                <a:solidFill>
                  <a:schemeClr val="tx1"/>
                </a:solidFill>
                <a:latin typeface="Liberation Sans" panose="020B0604020202020204" pitchFamily="34" charset="0"/>
              </a:rPr>
              <a:t>At </a:t>
            </a:r>
            <a:r>
              <a:rPr lang="en-US" sz="2000" b="0" dirty="0">
                <a:solidFill>
                  <a:schemeClr val="tx1"/>
                </a:solidFill>
                <a:latin typeface="Liberation Sans" panose="020B0604020202020204" pitchFamily="34" charset="0"/>
              </a:rPr>
              <a:t>August 31, the company owed its employees $800 in salaries and wages that will </a:t>
            </a:r>
            <a:r>
              <a:rPr lang="en-US" sz="2000" b="0" dirty="0" smtClean="0">
                <a:solidFill>
                  <a:schemeClr val="tx1"/>
                </a:solidFill>
                <a:latin typeface="Liberation Sans" panose="020B0604020202020204" pitchFamily="34" charset="0"/>
              </a:rPr>
              <a:t>be paid </a:t>
            </a:r>
            <a:r>
              <a:rPr lang="en-US" sz="2000" b="0" dirty="0">
                <a:solidFill>
                  <a:schemeClr val="tx1"/>
                </a:solidFill>
                <a:latin typeface="Liberation Sans" panose="020B0604020202020204" pitchFamily="34" charset="0"/>
              </a:rPr>
              <a:t>on September </a:t>
            </a:r>
            <a:r>
              <a:rPr lang="en-US" sz="2000" b="0" dirty="0" smtClean="0">
                <a:solidFill>
                  <a:schemeClr val="tx1"/>
                </a:solidFill>
                <a:latin typeface="Liberation Sans" panose="020B0604020202020204" pitchFamily="34" charset="0"/>
              </a:rPr>
              <a:t>1.</a:t>
            </a:r>
          </a:p>
          <a:p>
            <a:pPr marL="693738" indent="-457200">
              <a:lnSpc>
                <a:spcPct val="110000"/>
              </a:lnSpc>
              <a:spcBef>
                <a:spcPts val="600"/>
              </a:spcBef>
              <a:buFont typeface="+mj-lt"/>
              <a:buAutoNum type="arabicPeriod"/>
            </a:pPr>
            <a:r>
              <a:rPr lang="en-US" sz="2000" b="0" dirty="0" smtClean="0">
                <a:solidFill>
                  <a:schemeClr val="tx1"/>
                </a:solidFill>
                <a:latin typeface="Liberation Sans" panose="020B0604020202020204" pitchFamily="34" charset="0"/>
              </a:rPr>
              <a:t>On </a:t>
            </a:r>
            <a:r>
              <a:rPr lang="en-US" sz="2000" b="0" dirty="0">
                <a:solidFill>
                  <a:schemeClr val="tx1"/>
                </a:solidFill>
                <a:latin typeface="Liberation Sans" panose="020B0604020202020204" pitchFamily="34" charset="0"/>
              </a:rPr>
              <a:t>August 1, the company borrowed $30,000 from a local bank on a 15-year mortgage</a:t>
            </a:r>
            <a:r>
              <a:rPr lang="en-US" sz="2000" b="0" dirty="0" smtClean="0">
                <a:solidFill>
                  <a:schemeClr val="tx1"/>
                </a:solidFill>
                <a:latin typeface="Liberation Sans" panose="020B0604020202020204" pitchFamily="34" charset="0"/>
              </a:rPr>
              <a:t>. The </a:t>
            </a:r>
            <a:r>
              <a:rPr lang="en-US" sz="2000" b="0" dirty="0">
                <a:solidFill>
                  <a:schemeClr val="tx1"/>
                </a:solidFill>
                <a:latin typeface="Liberation Sans" panose="020B0604020202020204" pitchFamily="34" charset="0"/>
              </a:rPr>
              <a:t>annual interest rate is 10</a:t>
            </a:r>
            <a:r>
              <a:rPr lang="en-US" sz="2000" b="0" dirty="0" smtClean="0">
                <a:solidFill>
                  <a:schemeClr val="tx1"/>
                </a:solidFill>
                <a:latin typeface="Liberation Sans" panose="020B0604020202020204" pitchFamily="34" charset="0"/>
              </a:rPr>
              <a:t>%.</a:t>
            </a:r>
          </a:p>
          <a:p>
            <a:pPr marL="693738" indent="-457200">
              <a:lnSpc>
                <a:spcPct val="110000"/>
              </a:lnSpc>
              <a:spcBef>
                <a:spcPts val="600"/>
              </a:spcBef>
              <a:buFont typeface="+mj-lt"/>
              <a:buAutoNum type="arabicPeriod"/>
            </a:pPr>
            <a:r>
              <a:rPr lang="en-US" sz="2000" b="0" dirty="0" smtClean="0">
                <a:solidFill>
                  <a:schemeClr val="tx1"/>
                </a:solidFill>
                <a:latin typeface="Liberation Sans" panose="020B0604020202020204" pitchFamily="34" charset="0"/>
              </a:rPr>
              <a:t>Revenue </a:t>
            </a:r>
            <a:r>
              <a:rPr lang="en-US" sz="2000" b="0" dirty="0">
                <a:solidFill>
                  <a:schemeClr val="tx1"/>
                </a:solidFill>
                <a:latin typeface="Liberation Sans" panose="020B0604020202020204" pitchFamily="34" charset="0"/>
              </a:rPr>
              <a:t>for services performed but unrecorded for August totaled $1,100.</a:t>
            </a:r>
          </a:p>
          <a:p>
            <a:pPr>
              <a:lnSpc>
                <a:spcPct val="110000"/>
              </a:lnSpc>
              <a:spcBef>
                <a:spcPts val="600"/>
              </a:spcBef>
            </a:pPr>
            <a:r>
              <a:rPr lang="en-US" sz="2000" b="0" dirty="0">
                <a:solidFill>
                  <a:schemeClr val="tx1"/>
                </a:solidFill>
                <a:latin typeface="Liberation Sans" panose="020B0604020202020204" pitchFamily="34" charset="0"/>
              </a:rPr>
              <a:t>Prepare the adjusting entries needed at August 31, 2017.</a:t>
            </a:r>
          </a:p>
        </p:txBody>
      </p:sp>
      <p:sp>
        <p:nvSpPr>
          <p:cNvPr id="15"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17"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8"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9"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0" name="TextBox 19"/>
          <p:cNvSpPr txBox="1"/>
          <p:nvPr/>
        </p:nvSpPr>
        <p:spPr>
          <a:xfrm>
            <a:off x="2467428" y="428625"/>
            <a:ext cx="435429" cy="641336"/>
          </a:xfrm>
          <a:prstGeom prst="rect">
            <a:avLst/>
          </a:prstGeom>
          <a:noFill/>
        </p:spPr>
        <p:txBody>
          <a:bodyPr wrap="square" lIns="86493" tIns="43247" rIns="86493" bIns="43247" rtlCol="0">
            <a:spAutoFit/>
          </a:bodyPr>
          <a:lstStyle/>
          <a:p>
            <a:r>
              <a:rPr lang="en-US" sz="3600" dirty="0">
                <a:solidFill>
                  <a:srgbClr val="FF9900"/>
                </a:solidFill>
                <a:latin typeface="Liberation Sans" panose="020B0604020202020204" pitchFamily="34" charset="0"/>
              </a:rPr>
              <a:t>3</a:t>
            </a:r>
            <a:endParaRPr lang="en-US" sz="3600" b="1" dirty="0">
              <a:solidFill>
                <a:srgbClr val="FF9900"/>
              </a:solidFill>
              <a:latin typeface="Liberation Sans" panose="020B0604020202020204" pitchFamily="34" charset="0"/>
            </a:endParaRPr>
          </a:p>
        </p:txBody>
      </p:sp>
      <p:sp>
        <p:nvSpPr>
          <p:cNvPr id="21" name="TextBox 20"/>
          <p:cNvSpPr txBox="1"/>
          <p:nvPr/>
        </p:nvSpPr>
        <p:spPr>
          <a:xfrm>
            <a:off x="3338286" y="508909"/>
            <a:ext cx="5515429" cy="519373"/>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Adjusting Entries for Accruals</a:t>
            </a:r>
            <a:endParaRPr lang="en-US" sz="2800" b="1" dirty="0">
              <a:solidFill>
                <a:schemeClr val="bg1"/>
              </a:solidFill>
              <a:latin typeface="Liberation Sans" panose="020B0604020202020204" pitchFamily="34" charset="0"/>
            </a:endParaRPr>
          </a:p>
        </p:txBody>
      </p: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5" name="TextBox 24"/>
          <p:cNvSpPr txBox="1"/>
          <p:nvPr/>
        </p:nvSpPr>
        <p:spPr>
          <a:xfrm>
            <a:off x="3048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extLst>
      <p:ext uri="{BB962C8B-B14F-4D97-AF65-F5344CB8AC3E}">
        <p14:creationId xmlns:p14="http://schemas.microsoft.com/office/powerpoint/2010/main" val="3642768506"/>
      </p:ext>
    </p:extLst>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09600" y="1381125"/>
            <a:ext cx="8001000" cy="4385816"/>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10000"/>
              </a:lnSpc>
              <a:spcBef>
                <a:spcPts val="600"/>
              </a:spcBef>
            </a:pPr>
            <a:r>
              <a:rPr lang="en-US" sz="2000" dirty="0">
                <a:solidFill>
                  <a:schemeClr val="tx1"/>
                </a:solidFill>
                <a:latin typeface="Liberation Sans" panose="020B0604020202020204" pitchFamily="34" charset="0"/>
              </a:rPr>
              <a:t>Prepare the adjusting entries needed at August 31, 2017.</a:t>
            </a:r>
          </a:p>
          <a:p>
            <a:pPr marL="693738" indent="-457200">
              <a:lnSpc>
                <a:spcPct val="110000"/>
              </a:lnSpc>
              <a:spcBef>
                <a:spcPts val="600"/>
              </a:spcBef>
              <a:buFont typeface="+mj-lt"/>
              <a:buAutoNum type="arabicPeriod"/>
            </a:pPr>
            <a:r>
              <a:rPr lang="en-US" sz="2000" b="0" dirty="0" smtClean="0">
                <a:solidFill>
                  <a:schemeClr val="tx1"/>
                </a:solidFill>
                <a:latin typeface="Liberation Sans" panose="020B0604020202020204" pitchFamily="34" charset="0"/>
              </a:rPr>
              <a:t>At </a:t>
            </a:r>
            <a:r>
              <a:rPr lang="en-US" sz="2000" b="0" dirty="0">
                <a:solidFill>
                  <a:schemeClr val="tx1"/>
                </a:solidFill>
                <a:latin typeface="Liberation Sans" panose="020B0604020202020204" pitchFamily="34" charset="0"/>
              </a:rPr>
              <a:t>August 31, the company owed its employees $800 in salaries and wages that will </a:t>
            </a:r>
            <a:r>
              <a:rPr lang="en-US" sz="2000" b="0" dirty="0" smtClean="0">
                <a:solidFill>
                  <a:schemeClr val="tx1"/>
                </a:solidFill>
                <a:latin typeface="Liberation Sans" panose="020B0604020202020204" pitchFamily="34" charset="0"/>
              </a:rPr>
              <a:t>be paid </a:t>
            </a:r>
            <a:r>
              <a:rPr lang="en-US" sz="2000" b="0" dirty="0">
                <a:solidFill>
                  <a:schemeClr val="tx1"/>
                </a:solidFill>
                <a:latin typeface="Liberation Sans" panose="020B0604020202020204" pitchFamily="34" charset="0"/>
              </a:rPr>
              <a:t>on September </a:t>
            </a:r>
            <a:r>
              <a:rPr lang="en-US" sz="2000" b="0" dirty="0" smtClean="0">
                <a:solidFill>
                  <a:schemeClr val="tx1"/>
                </a:solidFill>
                <a:latin typeface="Liberation Sans" panose="020B0604020202020204" pitchFamily="34" charset="0"/>
              </a:rPr>
              <a:t>1.</a:t>
            </a:r>
          </a:p>
          <a:p>
            <a:pPr marL="693738" indent="-457200">
              <a:lnSpc>
                <a:spcPct val="110000"/>
              </a:lnSpc>
              <a:spcBef>
                <a:spcPts val="7200"/>
              </a:spcBef>
              <a:buFont typeface="+mj-lt"/>
              <a:buAutoNum type="arabicPeriod"/>
            </a:pPr>
            <a:r>
              <a:rPr lang="en-US" sz="2000" b="0" dirty="0" smtClean="0">
                <a:solidFill>
                  <a:schemeClr val="tx1"/>
                </a:solidFill>
                <a:latin typeface="Liberation Sans" panose="020B0604020202020204" pitchFamily="34" charset="0"/>
              </a:rPr>
              <a:t>On </a:t>
            </a:r>
            <a:r>
              <a:rPr lang="en-US" sz="2000" b="0" dirty="0">
                <a:solidFill>
                  <a:schemeClr val="tx1"/>
                </a:solidFill>
                <a:latin typeface="Liberation Sans" panose="020B0604020202020204" pitchFamily="34" charset="0"/>
              </a:rPr>
              <a:t>August 1, the company borrowed $30,000 from a local bank on a 15-year mortgage. The annual interest rate is 10%.</a:t>
            </a:r>
          </a:p>
          <a:p>
            <a:pPr marL="693738" indent="-457200">
              <a:lnSpc>
                <a:spcPct val="110000"/>
              </a:lnSpc>
              <a:spcBef>
                <a:spcPts val="7200"/>
              </a:spcBef>
              <a:buFont typeface="+mj-lt"/>
              <a:buAutoNum type="arabicPeriod"/>
            </a:pPr>
            <a:r>
              <a:rPr lang="en-US" sz="2000" b="0" dirty="0">
                <a:solidFill>
                  <a:schemeClr val="tx1"/>
                </a:solidFill>
                <a:latin typeface="Liberation Sans" panose="020B0604020202020204" pitchFamily="34" charset="0"/>
              </a:rPr>
              <a:t>Revenue for services performed but unrecorded for August totaled $1,100</a:t>
            </a:r>
            <a:r>
              <a:rPr lang="en-US" sz="2000" b="0" dirty="0" smtClean="0">
                <a:solidFill>
                  <a:schemeClr val="tx1"/>
                </a:solidFill>
                <a:latin typeface="Liberation Sans" panose="020B0604020202020204" pitchFamily="34" charset="0"/>
              </a:rPr>
              <a:t>.</a:t>
            </a:r>
            <a:endParaRPr lang="en-US" sz="2000" b="0" dirty="0">
              <a:solidFill>
                <a:schemeClr val="tx1"/>
              </a:solidFill>
              <a:latin typeface="Liberation Sans" panose="020B0604020202020204" pitchFamily="34" charset="0"/>
            </a:endParaRPr>
          </a:p>
        </p:txBody>
      </p:sp>
      <p:sp>
        <p:nvSpPr>
          <p:cNvPr id="15"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17"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8"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9"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0" name="TextBox 19"/>
          <p:cNvSpPr txBox="1"/>
          <p:nvPr/>
        </p:nvSpPr>
        <p:spPr>
          <a:xfrm>
            <a:off x="2467428" y="428625"/>
            <a:ext cx="435429" cy="641336"/>
          </a:xfrm>
          <a:prstGeom prst="rect">
            <a:avLst/>
          </a:prstGeom>
          <a:noFill/>
        </p:spPr>
        <p:txBody>
          <a:bodyPr wrap="square" lIns="86493" tIns="43247" rIns="86493" bIns="43247" rtlCol="0">
            <a:spAutoFit/>
          </a:bodyPr>
          <a:lstStyle/>
          <a:p>
            <a:r>
              <a:rPr lang="en-US" sz="3600" dirty="0">
                <a:solidFill>
                  <a:srgbClr val="FF9900"/>
                </a:solidFill>
                <a:latin typeface="Liberation Sans" panose="020B0604020202020204" pitchFamily="34" charset="0"/>
              </a:rPr>
              <a:t>3</a:t>
            </a:r>
            <a:endParaRPr lang="en-US" sz="3600" b="1" dirty="0">
              <a:solidFill>
                <a:srgbClr val="FF9900"/>
              </a:solidFill>
              <a:latin typeface="Liberation Sans" panose="020B0604020202020204" pitchFamily="34" charset="0"/>
            </a:endParaRPr>
          </a:p>
        </p:txBody>
      </p:sp>
      <p:sp>
        <p:nvSpPr>
          <p:cNvPr id="21" name="TextBox 20"/>
          <p:cNvSpPr txBox="1"/>
          <p:nvPr/>
        </p:nvSpPr>
        <p:spPr>
          <a:xfrm>
            <a:off x="3338286" y="508909"/>
            <a:ext cx="5515429" cy="519373"/>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Adjusting Entries for Accruals</a:t>
            </a:r>
            <a:endParaRPr lang="en-US" sz="2800" b="1" dirty="0">
              <a:solidFill>
                <a:schemeClr val="bg1"/>
              </a:solidFill>
              <a:latin typeface="Liberation Sans" panose="020B0604020202020204" pitchFamily="34" charset="0"/>
            </a:endParaRPr>
          </a:p>
        </p:txBody>
      </p: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5" name="TextBox 24"/>
          <p:cNvSpPr txBox="1"/>
          <p:nvPr/>
        </p:nvSpPr>
        <p:spPr>
          <a:xfrm>
            <a:off x="3048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2" name="Rectangle 1"/>
          <p:cNvSpPr/>
          <p:nvPr/>
        </p:nvSpPr>
        <p:spPr>
          <a:xfrm>
            <a:off x="1600200" y="2590800"/>
            <a:ext cx="7239000" cy="715581"/>
          </a:xfrm>
          <a:prstGeom prst="rect">
            <a:avLst/>
          </a:prstGeom>
          <a:noFill/>
          <a:ln>
            <a:noFill/>
          </a:ln>
          <a:effectLst/>
          <a:extLst/>
        </p:spPr>
        <p:txBody>
          <a:bodyPr wrap="square">
            <a:spAutoFit/>
          </a:bodyPr>
          <a:lstStyle/>
          <a:p>
            <a:pPr marL="457200" indent="-457200">
              <a:spcBef>
                <a:spcPts val="300"/>
              </a:spcBef>
              <a:tabLst>
                <a:tab pos="5310188" algn="r"/>
                <a:tab pos="6518275" algn="r"/>
              </a:tabLst>
            </a:pPr>
            <a:r>
              <a:rPr lang="en-US" sz="1900" dirty="0" smtClean="0">
                <a:solidFill>
                  <a:schemeClr val="tx1"/>
                </a:solidFill>
                <a:latin typeface="Liberation Sans" panose="020B0604020202020204" pitchFamily="34" charset="0"/>
              </a:rPr>
              <a:t>Salaries and Wages Expense	800</a:t>
            </a:r>
            <a:endParaRPr lang="en-US" sz="1900" dirty="0">
              <a:solidFill>
                <a:schemeClr val="tx1"/>
              </a:solidFill>
              <a:latin typeface="Liberation Sans" panose="020B0604020202020204" pitchFamily="34" charset="0"/>
            </a:endParaRPr>
          </a:p>
          <a:p>
            <a:pPr marL="457200" indent="-457200">
              <a:spcBef>
                <a:spcPts val="300"/>
              </a:spcBef>
              <a:tabLst>
                <a:tab pos="5146675" algn="r"/>
                <a:tab pos="6459538" algn="r"/>
              </a:tabLst>
            </a:pPr>
            <a:r>
              <a:rPr lang="en-US" sz="1900" dirty="0" smtClean="0">
                <a:solidFill>
                  <a:schemeClr val="tx1"/>
                </a:solidFill>
                <a:latin typeface="Liberation Sans" panose="020B0604020202020204" pitchFamily="34" charset="0"/>
              </a:rPr>
              <a:t>	Salaries and Wages Payable		800</a:t>
            </a:r>
            <a:endParaRPr lang="en-US" sz="1900" dirty="0">
              <a:solidFill>
                <a:schemeClr val="tx1"/>
              </a:solidFill>
              <a:latin typeface="Liberation Sans" panose="020B0604020202020204" pitchFamily="34" charset="0"/>
            </a:endParaRPr>
          </a:p>
        </p:txBody>
      </p:sp>
      <p:sp>
        <p:nvSpPr>
          <p:cNvPr id="13" name="Rectangle 12"/>
          <p:cNvSpPr/>
          <p:nvPr/>
        </p:nvSpPr>
        <p:spPr>
          <a:xfrm>
            <a:off x="1600200" y="4161219"/>
            <a:ext cx="7239000" cy="715581"/>
          </a:xfrm>
          <a:prstGeom prst="rect">
            <a:avLst/>
          </a:prstGeom>
          <a:noFill/>
          <a:ln>
            <a:noFill/>
          </a:ln>
          <a:effectLst/>
          <a:extLst/>
        </p:spPr>
        <p:txBody>
          <a:bodyPr wrap="square">
            <a:spAutoFit/>
          </a:bodyPr>
          <a:lstStyle/>
          <a:p>
            <a:pPr marL="457200" indent="-457200">
              <a:spcBef>
                <a:spcPts val="300"/>
              </a:spcBef>
              <a:tabLst>
                <a:tab pos="5310188" algn="r"/>
                <a:tab pos="6518275" algn="r"/>
              </a:tabLst>
            </a:pPr>
            <a:r>
              <a:rPr lang="en-US" sz="1900" dirty="0" smtClean="0">
                <a:solidFill>
                  <a:schemeClr val="tx1"/>
                </a:solidFill>
                <a:latin typeface="Liberation Sans" panose="020B0604020202020204" pitchFamily="34" charset="0"/>
              </a:rPr>
              <a:t>Interest Expense	250</a:t>
            </a:r>
            <a:endParaRPr lang="en-US" sz="1900" dirty="0">
              <a:solidFill>
                <a:schemeClr val="tx1"/>
              </a:solidFill>
              <a:latin typeface="Liberation Sans" panose="020B0604020202020204" pitchFamily="34" charset="0"/>
            </a:endParaRPr>
          </a:p>
          <a:p>
            <a:pPr marL="457200" indent="-457200">
              <a:spcBef>
                <a:spcPts val="300"/>
              </a:spcBef>
              <a:tabLst>
                <a:tab pos="5146675" algn="r"/>
                <a:tab pos="6459538" algn="r"/>
              </a:tabLst>
            </a:pPr>
            <a:r>
              <a:rPr lang="en-US" sz="1900" dirty="0" smtClean="0">
                <a:solidFill>
                  <a:schemeClr val="tx1"/>
                </a:solidFill>
                <a:latin typeface="Liberation Sans" panose="020B0604020202020204" pitchFamily="34" charset="0"/>
              </a:rPr>
              <a:t>	Interest Payable		250</a:t>
            </a:r>
            <a:endParaRPr lang="en-US" sz="1900" dirty="0">
              <a:solidFill>
                <a:schemeClr val="tx1"/>
              </a:solidFill>
              <a:latin typeface="Liberation Sans" panose="020B0604020202020204" pitchFamily="34" charset="0"/>
            </a:endParaRPr>
          </a:p>
        </p:txBody>
      </p:sp>
      <p:sp>
        <p:nvSpPr>
          <p:cNvPr id="14" name="Rectangle 13"/>
          <p:cNvSpPr/>
          <p:nvPr/>
        </p:nvSpPr>
        <p:spPr>
          <a:xfrm>
            <a:off x="1600200" y="5761419"/>
            <a:ext cx="7239000" cy="715581"/>
          </a:xfrm>
          <a:prstGeom prst="rect">
            <a:avLst/>
          </a:prstGeom>
          <a:noFill/>
          <a:ln>
            <a:noFill/>
          </a:ln>
          <a:effectLst/>
          <a:extLst/>
        </p:spPr>
        <p:txBody>
          <a:bodyPr wrap="square">
            <a:spAutoFit/>
          </a:bodyPr>
          <a:lstStyle/>
          <a:p>
            <a:pPr marL="457200" indent="-457200">
              <a:spcBef>
                <a:spcPts val="300"/>
              </a:spcBef>
              <a:tabLst>
                <a:tab pos="5310188" algn="r"/>
                <a:tab pos="6518275" algn="r"/>
              </a:tabLst>
            </a:pPr>
            <a:r>
              <a:rPr lang="en-US" sz="1900" dirty="0" smtClean="0">
                <a:solidFill>
                  <a:schemeClr val="tx1"/>
                </a:solidFill>
                <a:latin typeface="Liberation Sans" panose="020B0604020202020204" pitchFamily="34" charset="0"/>
              </a:rPr>
              <a:t>Accounts Receivable	1,100</a:t>
            </a:r>
            <a:endParaRPr lang="en-US" sz="1900" dirty="0">
              <a:solidFill>
                <a:schemeClr val="tx1"/>
              </a:solidFill>
              <a:latin typeface="Liberation Sans" panose="020B0604020202020204" pitchFamily="34" charset="0"/>
            </a:endParaRPr>
          </a:p>
          <a:p>
            <a:pPr marL="457200" indent="-457200">
              <a:spcBef>
                <a:spcPts val="300"/>
              </a:spcBef>
              <a:tabLst>
                <a:tab pos="5146675" algn="r"/>
                <a:tab pos="6459538" algn="r"/>
              </a:tabLst>
            </a:pPr>
            <a:r>
              <a:rPr lang="en-US" sz="1900" dirty="0" smtClean="0">
                <a:solidFill>
                  <a:schemeClr val="tx1"/>
                </a:solidFill>
                <a:latin typeface="Liberation Sans" panose="020B0604020202020204" pitchFamily="34" charset="0"/>
              </a:rPr>
              <a:t>	Service Revenue		1,100</a:t>
            </a:r>
            <a:endParaRPr lang="en-US" sz="1900" dirty="0">
              <a:solidFill>
                <a:schemeClr val="tx1"/>
              </a:solidFill>
              <a:latin typeface="Liberation Sans" panose="020B0604020202020204" pitchFamily="34" charset="0"/>
            </a:endParaRPr>
          </a:p>
        </p:txBody>
      </p:sp>
      <p:sp>
        <p:nvSpPr>
          <p:cNvPr id="2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extLst>
      <p:ext uri="{BB962C8B-B14F-4D97-AF65-F5344CB8AC3E}">
        <p14:creationId xmlns:p14="http://schemas.microsoft.com/office/powerpoint/2010/main" val="40153752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wipe(left)">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wipe(left)">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wipe(left)">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xEl>
                                              <p:pRg st="1" end="1"/>
                                            </p:txEl>
                                          </p:spTgt>
                                        </p:tgtEl>
                                        <p:attrNameLst>
                                          <p:attrName>style.visibility</p:attrName>
                                        </p:attrNameLst>
                                      </p:cBhvr>
                                      <p:to>
                                        <p:strVal val="visible"/>
                                      </p:to>
                                    </p:set>
                                    <p:animEffect transition="in" filter="wipe(left)">
                                      <p:cBhvr>
                                        <p:cTn id="3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P spid="13" grpId="0" build="p" bldLvl="2"/>
      <p:bldP spid="14" grpId="0" build="p" bldLvl="2"/>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Text Box 7"/>
          <p:cNvSpPr txBox="1">
            <a:spLocks noChangeArrowheads="1"/>
          </p:cNvSpPr>
          <p:nvPr/>
        </p:nvSpPr>
        <p:spPr bwMode="auto">
          <a:xfrm>
            <a:off x="609600" y="1504950"/>
            <a:ext cx="7924800" cy="4336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spcBef>
                <a:spcPct val="70000"/>
              </a:spcBef>
            </a:pPr>
            <a:r>
              <a:rPr lang="en-US" altLang="en-US" dirty="0">
                <a:solidFill>
                  <a:schemeClr val="tx1"/>
                </a:solidFill>
                <a:latin typeface="Liberation Sans" panose="020B0604020202020204" pitchFamily="34" charset="0"/>
                <a:cs typeface="Arial" charset="0"/>
              </a:rPr>
              <a:t>Adjusted Trial Balance</a:t>
            </a:r>
            <a:endParaRPr lang="en-US" altLang="en-US" b="0" dirty="0">
              <a:solidFill>
                <a:schemeClr val="tx1"/>
              </a:solidFill>
              <a:latin typeface="Liberation Sans" panose="020B0604020202020204" pitchFamily="34" charset="0"/>
              <a:cs typeface="Arial" charset="0"/>
            </a:endParaRPr>
          </a:p>
          <a:p>
            <a:pPr lvl="1">
              <a:lnSpc>
                <a:spcPct val="120000"/>
              </a:lnSpc>
              <a:spcBef>
                <a:spcPct val="70000"/>
              </a:spcBef>
              <a:buClr>
                <a:srgbClr val="800000"/>
              </a:buClr>
              <a:buSzPct val="80000"/>
              <a:buFont typeface="Wingdings" pitchFamily="2" charset="2"/>
              <a:buChar char="u"/>
            </a:pPr>
            <a:r>
              <a:rPr lang="en-US" altLang="en-US" sz="2200" b="0" dirty="0">
                <a:solidFill>
                  <a:schemeClr val="tx1"/>
                </a:solidFill>
                <a:latin typeface="Liberation Sans" panose="020B0604020202020204" pitchFamily="34" charset="0"/>
                <a:cs typeface="Arial" charset="0"/>
              </a:rPr>
              <a:t>Prepared </a:t>
            </a:r>
            <a:r>
              <a:rPr lang="en-US" altLang="en-US" sz="2200" dirty="0">
                <a:solidFill>
                  <a:schemeClr val="tx1"/>
                </a:solidFill>
                <a:latin typeface="Liberation Sans" panose="020B0604020202020204" pitchFamily="34" charset="0"/>
                <a:cs typeface="Arial" charset="0"/>
              </a:rPr>
              <a:t>after all adjusting entries</a:t>
            </a:r>
            <a:r>
              <a:rPr lang="en-US" altLang="en-US" sz="2200" b="0" dirty="0">
                <a:solidFill>
                  <a:schemeClr val="tx1"/>
                </a:solidFill>
                <a:latin typeface="Liberation Sans" panose="020B0604020202020204" pitchFamily="34" charset="0"/>
                <a:cs typeface="Arial" charset="0"/>
              </a:rPr>
              <a:t> are journalized and posted.</a:t>
            </a:r>
          </a:p>
          <a:p>
            <a:pPr lvl="1">
              <a:lnSpc>
                <a:spcPct val="120000"/>
              </a:lnSpc>
              <a:spcBef>
                <a:spcPct val="70000"/>
              </a:spcBef>
              <a:buClr>
                <a:srgbClr val="800000"/>
              </a:buClr>
              <a:buSzPct val="80000"/>
              <a:buFont typeface="Wingdings" pitchFamily="2" charset="2"/>
              <a:buChar char="u"/>
            </a:pPr>
            <a:r>
              <a:rPr lang="en-US" altLang="en-US" sz="2200" b="0" dirty="0">
                <a:solidFill>
                  <a:schemeClr val="tx1"/>
                </a:solidFill>
                <a:latin typeface="Liberation Sans" panose="020B0604020202020204" pitchFamily="34" charset="0"/>
                <a:cs typeface="Arial" charset="0"/>
              </a:rPr>
              <a:t>Purpose is to </a:t>
            </a:r>
            <a:r>
              <a:rPr lang="en-US" altLang="en-US" sz="2200" dirty="0">
                <a:solidFill>
                  <a:schemeClr val="tx1"/>
                </a:solidFill>
                <a:latin typeface="Liberation Sans" panose="020B0604020202020204" pitchFamily="34" charset="0"/>
                <a:cs typeface="Arial" charset="0"/>
              </a:rPr>
              <a:t>prove the equality</a:t>
            </a:r>
            <a:r>
              <a:rPr lang="en-US" altLang="en-US" sz="2200" b="0" dirty="0">
                <a:solidFill>
                  <a:schemeClr val="tx1"/>
                </a:solidFill>
                <a:latin typeface="Liberation Sans" panose="020B0604020202020204" pitchFamily="34" charset="0"/>
                <a:cs typeface="Arial" charset="0"/>
              </a:rPr>
              <a:t> of debit balances and credit balances in the ledger. </a:t>
            </a:r>
          </a:p>
          <a:p>
            <a:pPr lvl="1">
              <a:lnSpc>
                <a:spcPct val="120000"/>
              </a:lnSpc>
              <a:spcBef>
                <a:spcPct val="70000"/>
              </a:spcBef>
              <a:buClr>
                <a:srgbClr val="800000"/>
              </a:buClr>
              <a:buSzPct val="80000"/>
              <a:buFont typeface="Wingdings" pitchFamily="2" charset="2"/>
              <a:buChar char="u"/>
            </a:pPr>
            <a:r>
              <a:rPr lang="en-US" altLang="en-US" sz="2200" b="0" dirty="0">
                <a:solidFill>
                  <a:schemeClr val="tx1"/>
                </a:solidFill>
                <a:latin typeface="Liberation Sans" panose="020B0604020202020204" pitchFamily="34" charset="0"/>
                <a:cs typeface="Arial" charset="0"/>
              </a:rPr>
              <a:t>Is the </a:t>
            </a:r>
            <a:r>
              <a:rPr lang="en-US" altLang="en-US" sz="2200" dirty="0">
                <a:solidFill>
                  <a:schemeClr val="tx1"/>
                </a:solidFill>
                <a:latin typeface="Liberation Sans" panose="020B0604020202020204" pitchFamily="34" charset="0"/>
                <a:cs typeface="Arial" charset="0"/>
              </a:rPr>
              <a:t>primary basis for the preparation of financial statements</a:t>
            </a:r>
            <a:r>
              <a:rPr lang="en-US" altLang="en-US" sz="2200" b="0" dirty="0">
                <a:solidFill>
                  <a:schemeClr val="tx1"/>
                </a:solidFill>
                <a:latin typeface="Liberation Sans" panose="020B0604020202020204" pitchFamily="34" charset="0"/>
                <a:cs typeface="Arial" charset="0"/>
              </a:rPr>
              <a:t>.</a:t>
            </a:r>
          </a:p>
          <a:p>
            <a:pPr lvl="1">
              <a:lnSpc>
                <a:spcPct val="120000"/>
              </a:lnSpc>
              <a:spcBef>
                <a:spcPct val="70000"/>
              </a:spcBef>
              <a:buClr>
                <a:srgbClr val="800000"/>
              </a:buClr>
              <a:buSzPct val="80000"/>
              <a:buFont typeface="Wingdings" pitchFamily="2" charset="2"/>
              <a:buChar char="u"/>
            </a:pPr>
            <a:endParaRPr lang="en-US" altLang="en-US" sz="2100" b="0" dirty="0">
              <a:solidFill>
                <a:schemeClr val="tx1"/>
              </a:solidFill>
              <a:latin typeface="Liberation Sans" panose="020B0604020202020204" pitchFamily="34" charset="0"/>
              <a:cs typeface="Arial" charset="0"/>
            </a:endParaRPr>
          </a:p>
        </p:txBody>
      </p:sp>
      <p:sp>
        <p:nvSpPr>
          <p:cNvPr id="8" name="Rectangle 7"/>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r>
              <a:rPr lang="en-US" altLang="en-US" sz="1700" dirty="0">
                <a:solidFill>
                  <a:schemeClr val="tx1"/>
                </a:solidFill>
                <a:latin typeface="Liberation Sans" panose="020B0604020202020204" pitchFamily="34" charset="0"/>
              </a:rPr>
              <a:t>LEARNING</a:t>
            </a:r>
          </a:p>
          <a:p>
            <a:r>
              <a:rPr lang="en-US" altLang="en-US" sz="1700" dirty="0">
                <a:solidFill>
                  <a:schemeClr val="tx1"/>
                </a:solidFill>
                <a:latin typeface="Liberation Sans" panose="020B0604020202020204" pitchFamily="34" charset="0"/>
              </a:rPr>
              <a:t>OBJECTIVE</a:t>
            </a:r>
          </a:p>
        </p:txBody>
      </p:sp>
      <p:sp>
        <p:nvSpPr>
          <p:cNvPr id="9"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tIns="27432" anchor="ctr"/>
          <a:lstStyle/>
          <a:p>
            <a:pPr marL="117475"/>
            <a:r>
              <a:rPr lang="en-US" sz="2400" dirty="0">
                <a:latin typeface="Liberation Sans" panose="020B0604020202020204" pitchFamily="34" charset="0"/>
              </a:rPr>
              <a:t>Describe the nature and purpose of an adjusted trial balance</a:t>
            </a:r>
            <a:r>
              <a:rPr lang="en-US" sz="2500" dirty="0" smtClean="0">
                <a:latin typeface="Liberation Sans" panose="020B0604020202020204" pitchFamily="34" charset="0"/>
              </a:rPr>
              <a:t>.</a:t>
            </a:r>
            <a:endParaRPr lang="en-US" sz="2500" dirty="0">
              <a:latin typeface="Liberation Sans" panose="020B0604020202020204" pitchFamily="34" charset="0"/>
            </a:endParaRPr>
          </a:p>
        </p:txBody>
      </p:sp>
      <p:sp>
        <p:nvSpPr>
          <p:cNvPr id="10" name="Oval 9"/>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sz="2400" dirty="0" smtClean="0">
                <a:latin typeface="Liberation Sans" panose="020B0604020202020204" pitchFamily="34" charset="0"/>
              </a:rPr>
              <a:t>4</a:t>
            </a:r>
            <a:endParaRPr lang="en-US" sz="2400" dirty="0">
              <a:latin typeface="Liberation Sans" panose="020B0604020202020204" pitchFamily="34" charset="0"/>
            </a:endParaRPr>
          </a:p>
        </p:txBody>
      </p:sp>
      <p:sp>
        <p:nvSpPr>
          <p:cNvPr id="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79400"/>
            <a:ext cx="6837994" cy="6350000"/>
          </a:xfrm>
          <a:prstGeom prst="rect">
            <a:avLst/>
          </a:prstGeom>
          <a:noFill/>
          <a:ln w="19050" cap="sq"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56324" name="Text Box 9"/>
          <p:cNvSpPr txBox="1">
            <a:spLocks noChangeArrowheads="1"/>
          </p:cNvSpPr>
          <p:nvPr/>
        </p:nvSpPr>
        <p:spPr bwMode="auto">
          <a:xfrm>
            <a:off x="6553200" y="322263"/>
            <a:ext cx="1371600" cy="287337"/>
          </a:xfrm>
          <a:prstGeom prst="rect">
            <a:avLst/>
          </a:prstGeom>
          <a:noFill/>
          <a:ln w="12700" cap="sq" algn="ctr">
            <a:noFill/>
            <a:miter lim="800000"/>
            <a:headEnd type="none" w="sm" len="sm"/>
            <a:tailEnd type="none" w="sm" len="sm"/>
          </a:ln>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r>
              <a:rPr lang="en-US" altLang="en-US" sz="1200" dirty="0">
                <a:latin typeface="Liberation Sans" panose="020B0604020202020204" pitchFamily="34" charset="0"/>
              </a:rPr>
              <a:t>Illustration 3-25</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04800"/>
            <a:ext cx="6096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533400" y="1905000"/>
            <a:ext cx="7924800" cy="43434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a:defRPr sz="2800" b="1">
                <a:solidFill>
                  <a:schemeClr val="bg1"/>
                </a:solidFill>
                <a:latin typeface="Arial" charset="0"/>
              </a:defRPr>
            </a:lvl1pPr>
            <a:lvl2pPr marL="623888" indent="-388938">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spcBef>
                <a:spcPct val="30000"/>
              </a:spcBef>
              <a:buClr>
                <a:schemeClr val="accent2"/>
              </a:buClr>
              <a:buSzPct val="75000"/>
              <a:buFont typeface="Wingdings" pitchFamily="2" charset="2"/>
              <a:buNone/>
            </a:pPr>
            <a:r>
              <a:rPr lang="en-US" altLang="en-US" sz="1900" b="0" dirty="0">
                <a:solidFill>
                  <a:schemeClr val="tx1"/>
                </a:solidFill>
                <a:latin typeface="Liberation Sans" panose="020B0604020202020204" pitchFamily="34" charset="0"/>
              </a:rPr>
              <a:t>Which of the following statements is </a:t>
            </a:r>
            <a:r>
              <a:rPr lang="en-US" altLang="en-US" sz="1900" b="0" i="1" dirty="0">
                <a:solidFill>
                  <a:schemeClr val="tx1"/>
                </a:solidFill>
                <a:latin typeface="Liberation Sans" panose="020B0604020202020204" pitchFamily="34" charset="0"/>
              </a:rPr>
              <a:t>incorrect </a:t>
            </a:r>
            <a:r>
              <a:rPr lang="en-US" altLang="en-US" sz="1900" b="0" dirty="0">
                <a:solidFill>
                  <a:schemeClr val="tx1"/>
                </a:solidFill>
                <a:latin typeface="Liberation Sans" panose="020B0604020202020204" pitchFamily="34" charset="0"/>
              </a:rPr>
              <a:t>concerning the adjusted trial balance?</a:t>
            </a:r>
          </a:p>
          <a:p>
            <a:pPr lvl="1">
              <a:lnSpc>
                <a:spcPct val="120000"/>
              </a:lnSpc>
              <a:spcBef>
                <a:spcPct val="30000"/>
              </a:spcBef>
              <a:buClr>
                <a:schemeClr val="tx1"/>
              </a:buClr>
              <a:buFont typeface="Wingdings" pitchFamily="2" charset="2"/>
              <a:buAutoNum type="alphaLcPeriod"/>
            </a:pPr>
            <a:r>
              <a:rPr lang="en-US" altLang="en-US" sz="1900" b="0" dirty="0">
                <a:solidFill>
                  <a:schemeClr val="tx1"/>
                </a:solidFill>
                <a:latin typeface="Liberation Sans" panose="020B0604020202020204" pitchFamily="34" charset="0"/>
              </a:rPr>
              <a:t>An adjusted trial balance proves the equality of the  total debit balances and the total credit balances in the ledger after all adjustments are made.</a:t>
            </a:r>
          </a:p>
          <a:p>
            <a:pPr lvl="1">
              <a:lnSpc>
                <a:spcPct val="120000"/>
              </a:lnSpc>
              <a:spcBef>
                <a:spcPct val="30000"/>
              </a:spcBef>
              <a:buClr>
                <a:schemeClr val="tx1"/>
              </a:buClr>
              <a:buFont typeface="Wingdings" pitchFamily="2" charset="2"/>
              <a:buAutoNum type="alphaLcPeriod"/>
            </a:pPr>
            <a:r>
              <a:rPr lang="en-US" altLang="en-US" sz="1900" b="0" dirty="0">
                <a:solidFill>
                  <a:schemeClr val="tx1"/>
                </a:solidFill>
                <a:latin typeface="Liberation Sans" panose="020B0604020202020204" pitchFamily="34" charset="0"/>
              </a:rPr>
              <a:t>The adjusted trial balance provides the primary basis for the preparation of financial statements. </a:t>
            </a:r>
          </a:p>
          <a:p>
            <a:pPr lvl="1">
              <a:lnSpc>
                <a:spcPct val="120000"/>
              </a:lnSpc>
              <a:spcBef>
                <a:spcPct val="30000"/>
              </a:spcBef>
              <a:buClr>
                <a:schemeClr val="tx1"/>
              </a:buClr>
              <a:buFont typeface="Wingdings" pitchFamily="2" charset="2"/>
              <a:buAutoNum type="alphaLcPeriod"/>
            </a:pPr>
            <a:r>
              <a:rPr lang="en-US" altLang="en-US" sz="1900" b="0" dirty="0">
                <a:solidFill>
                  <a:schemeClr val="tx1"/>
                </a:solidFill>
                <a:latin typeface="Liberation Sans" panose="020B0604020202020204" pitchFamily="34" charset="0"/>
              </a:rPr>
              <a:t>The adjusted trial balance lists the account balances segregated by assets and liabilities. </a:t>
            </a:r>
          </a:p>
          <a:p>
            <a:pPr lvl="1">
              <a:lnSpc>
                <a:spcPct val="120000"/>
              </a:lnSpc>
              <a:spcBef>
                <a:spcPct val="30000"/>
              </a:spcBef>
              <a:buClr>
                <a:schemeClr val="tx1"/>
              </a:buClr>
              <a:buFont typeface="Wingdings" pitchFamily="2" charset="2"/>
              <a:buAutoNum type="alphaLcPeriod"/>
            </a:pPr>
            <a:r>
              <a:rPr lang="en-US" altLang="en-US" sz="1900" b="0" dirty="0">
                <a:solidFill>
                  <a:schemeClr val="tx1"/>
                </a:solidFill>
                <a:latin typeface="Liberation Sans" panose="020B0604020202020204" pitchFamily="34" charset="0"/>
              </a:rPr>
              <a:t>The adjusted trial balance is prepared after the adjusting entries have been journalized and posted.</a:t>
            </a:r>
          </a:p>
        </p:txBody>
      </p:sp>
      <p:sp>
        <p:nvSpPr>
          <p:cNvPr id="55303"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8" name="Rectangle 4"/>
          <p:cNvSpPr>
            <a:spLocks noChangeArrowheads="1"/>
          </p:cNvSpPr>
          <p:nvPr/>
        </p:nvSpPr>
        <p:spPr bwMode="auto">
          <a:xfrm>
            <a:off x="609600" y="1295400"/>
            <a:ext cx="5334000"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buSzPct val="80000"/>
            </a:pPr>
            <a:r>
              <a:rPr lang="en-US" altLang="en-US" sz="3000" dirty="0">
                <a:solidFill>
                  <a:srgbClr val="800000"/>
                </a:solidFill>
                <a:latin typeface="Liberation Sans" panose="020B0604020202020204" pitchFamily="34" charset="0"/>
              </a:rPr>
              <a:t>Question</a:t>
            </a:r>
          </a:p>
        </p:txBody>
      </p:sp>
      <p:sp>
        <p:nvSpPr>
          <p:cNvPr id="10" name="Rectangle 9"/>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Adjusted Trial Balance</a:t>
            </a:r>
            <a:endParaRPr lang="en-US" altLang="en-US" sz="3200" dirty="0">
              <a:solidFill>
                <a:schemeClr val="tx2">
                  <a:lumMod val="75000"/>
                </a:schemeClr>
              </a:solidFill>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
        <p:nvSpPr>
          <p:cNvPr id="11" name="Notched Right Arrow 10"/>
          <p:cNvSpPr/>
          <p:nvPr/>
        </p:nvSpPr>
        <p:spPr bwMode="auto">
          <a:xfrm>
            <a:off x="228600" y="4572000"/>
            <a:ext cx="609600" cy="457200"/>
          </a:xfrm>
          <a:prstGeom prst="notchedRightArrow">
            <a:avLst/>
          </a:prstGeom>
          <a:solidFill>
            <a:srgbClr val="A50021"/>
          </a:solidFill>
          <a:ln w="12700" cap="sq" cmpd="sng" algn="ctr">
            <a:solidFill>
              <a:schemeClr val="tx1"/>
            </a:solidFill>
            <a:prstDash val="solid"/>
            <a:round/>
            <a:headEnd type="none" w="sm" len="sm"/>
            <a:tailEnd type="none" w="sm" len="sm"/>
          </a:ln>
          <a:effectLst/>
        </p:spPr>
        <p:txBody>
          <a:bodyPr/>
          <a:ls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a:lstStyle>
          <a:p>
            <a:endParaRPr lang="en-US" altLang="en-US">
              <a:solidFill>
                <a:schemeClr val="accent6">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609600" y="1295400"/>
            <a:ext cx="7620000" cy="274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defPPr>
              <a:defRPr lang="en-US"/>
            </a:defPPr>
            <a:lvl1pPr>
              <a:lnSpc>
                <a:spcPct val="125000"/>
              </a:lnSpc>
              <a:spcBef>
                <a:spcPts val="1200"/>
              </a:spcBef>
              <a:buClr>
                <a:srgbClr val="800000"/>
              </a:buClr>
              <a:buSzPct val="80000"/>
              <a:buFont typeface="Wingdings" pitchFamily="2" charset="2"/>
              <a:buNone/>
              <a:defRPr sz="2600">
                <a:solidFill>
                  <a:schemeClr val="tx2">
                    <a:lumMod val="75000"/>
                  </a:schemeClr>
                </a:solidFill>
                <a:latin typeface="Liberation Sans" panose="020B0604020202020204" pitchFamily="34" charset="0"/>
              </a:defRPr>
            </a:lvl1pPr>
            <a:lvl2pPr marL="685800" lvl="1" indent="-457200">
              <a:lnSpc>
                <a:spcPct val="125000"/>
              </a:lnSpc>
              <a:spcBef>
                <a:spcPts val="1200"/>
              </a:spcBef>
              <a:buClr>
                <a:srgbClr val="800000"/>
              </a:buClr>
              <a:buSzPct val="80000"/>
              <a:buFont typeface="Wingdings" pitchFamily="2" charset="2"/>
              <a:buChar char="u"/>
              <a:defRPr sz="2200" b="0">
                <a:solidFill>
                  <a:schemeClr val="tx1"/>
                </a:solidFill>
                <a:latin typeface="Liberation Sans" panose="020B0604020202020204" pitchFamily="34" charset="0"/>
              </a:defRPr>
            </a:lvl2pPr>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Cash-Basis Accounting</a:t>
            </a:r>
          </a:p>
          <a:p>
            <a:pPr lvl="1"/>
            <a:r>
              <a:rPr lang="en-US" altLang="en-US" b="1" dirty="0"/>
              <a:t>Revenues</a:t>
            </a:r>
            <a:r>
              <a:rPr lang="en-US" altLang="en-US" dirty="0"/>
              <a:t> recognized when </a:t>
            </a:r>
            <a:r>
              <a:rPr lang="en-US" altLang="en-US" b="1" dirty="0"/>
              <a:t>cash is received</a:t>
            </a:r>
            <a:r>
              <a:rPr lang="en-US" altLang="en-US" dirty="0"/>
              <a:t>.</a:t>
            </a:r>
          </a:p>
          <a:p>
            <a:pPr lvl="1"/>
            <a:r>
              <a:rPr lang="en-US" altLang="en-US" b="1" dirty="0"/>
              <a:t>Expenses</a:t>
            </a:r>
            <a:r>
              <a:rPr lang="en-US" altLang="en-US" dirty="0"/>
              <a:t> recognized when </a:t>
            </a:r>
            <a:r>
              <a:rPr lang="en-US" altLang="en-US" b="1" dirty="0"/>
              <a:t>cash is paid</a:t>
            </a:r>
            <a:r>
              <a:rPr lang="en-US" altLang="en-US" dirty="0"/>
              <a:t>.  </a:t>
            </a:r>
          </a:p>
          <a:p>
            <a:pPr lvl="1"/>
            <a:r>
              <a:rPr lang="en-US" altLang="en-US" dirty="0"/>
              <a:t>Cash-basis accounting is </a:t>
            </a:r>
            <a:r>
              <a:rPr lang="en-US" altLang="en-US" b="1" dirty="0"/>
              <a:t>not in accordance with generally accepted accounting principles (GAAP)</a:t>
            </a:r>
            <a:r>
              <a:rPr lang="en-US" altLang="en-US" dirty="0"/>
              <a:t>.</a:t>
            </a:r>
          </a:p>
        </p:txBody>
      </p:sp>
      <p:sp>
        <p:nvSpPr>
          <p:cNvPr id="9228"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7"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a:solidFill>
                  <a:schemeClr val="tx2">
                    <a:lumMod val="75000"/>
                  </a:schemeClr>
                </a:solidFill>
                <a:latin typeface="Liberation Sans" panose="020B0604020202020204" pitchFamily="34" charset="0"/>
              </a:rPr>
              <a:t>Accrual- versus Cash-Basis Accounting</a:t>
            </a:r>
          </a:p>
        </p:txBody>
      </p:sp>
      <p:sp>
        <p:nvSpPr>
          <p:cNvPr id="5"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11"/>
          <p:cNvSpPr>
            <a:spLocks noChangeArrowheads="1"/>
          </p:cNvSpPr>
          <p:nvPr/>
        </p:nvSpPr>
        <p:spPr bwMode="auto">
          <a:xfrm>
            <a:off x="3657600" y="3336925"/>
            <a:ext cx="1752600" cy="1905000"/>
          </a:xfrm>
          <a:prstGeom prst="foldedCorner">
            <a:avLst>
              <a:gd name="adj" fmla="val 12500"/>
            </a:avLst>
          </a:prstGeom>
          <a:solidFill>
            <a:srgbClr val="F9EFA5"/>
          </a:solidFill>
          <a:ln w="12700" cap="sq">
            <a:solidFill>
              <a:schemeClr val="tx1"/>
            </a:solidFill>
            <a:round/>
            <a:headEnd type="none" w="sm" len="sm"/>
            <a:tailEnd type="none" w="sm" len="sm"/>
          </a:ln>
        </p:spPr>
        <p:txBody>
          <a:bodyPr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2300" dirty="0">
                <a:solidFill>
                  <a:schemeClr val="tx1"/>
                </a:solidFill>
                <a:latin typeface="Liberation Sans" panose="020B0604020202020204" pitchFamily="34" charset="0"/>
              </a:rPr>
              <a:t>Owner’s Equity Statement </a:t>
            </a:r>
          </a:p>
        </p:txBody>
      </p:sp>
      <p:sp>
        <p:nvSpPr>
          <p:cNvPr id="58371" name="Text Box 6"/>
          <p:cNvSpPr txBox="1">
            <a:spLocks noChangeArrowheads="1"/>
          </p:cNvSpPr>
          <p:nvPr/>
        </p:nvSpPr>
        <p:spPr bwMode="auto">
          <a:xfrm>
            <a:off x="685800" y="1524000"/>
            <a:ext cx="7772400" cy="822325"/>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spcBef>
                <a:spcPct val="50000"/>
              </a:spcBef>
            </a:pPr>
            <a:r>
              <a:rPr lang="en-US" altLang="en-US" sz="2300" b="0" dirty="0">
                <a:solidFill>
                  <a:schemeClr val="tx1"/>
                </a:solidFill>
                <a:latin typeface="Liberation Sans" panose="020B0604020202020204" pitchFamily="34" charset="0"/>
                <a:cs typeface="Arial" charset="0"/>
              </a:rPr>
              <a:t>Financial Statements are prepared directly from the </a:t>
            </a:r>
            <a:r>
              <a:rPr lang="en-US" altLang="en-US" sz="2300" dirty="0">
                <a:solidFill>
                  <a:schemeClr val="tx1"/>
                </a:solidFill>
                <a:latin typeface="Liberation Sans" panose="020B0604020202020204" pitchFamily="34" charset="0"/>
                <a:cs typeface="Arial" charset="0"/>
              </a:rPr>
              <a:t>Adjusted Trial Balance</a:t>
            </a:r>
            <a:r>
              <a:rPr lang="en-US" altLang="en-US" sz="2300" b="0" dirty="0">
                <a:solidFill>
                  <a:schemeClr val="tx1"/>
                </a:solidFill>
                <a:latin typeface="Liberation Sans" panose="020B0604020202020204" pitchFamily="34" charset="0"/>
                <a:cs typeface="Arial" charset="0"/>
              </a:rPr>
              <a:t>.  </a:t>
            </a:r>
            <a:endParaRPr lang="en-US" altLang="en-US" sz="2300" dirty="0">
              <a:solidFill>
                <a:schemeClr val="tx1"/>
              </a:solidFill>
              <a:latin typeface="Liberation Sans" panose="020B0604020202020204" pitchFamily="34" charset="0"/>
              <a:cs typeface="Arial" charset="0"/>
            </a:endParaRPr>
          </a:p>
        </p:txBody>
      </p:sp>
      <p:sp>
        <p:nvSpPr>
          <p:cNvPr id="58372" name="AutoShape 8"/>
          <p:cNvSpPr>
            <a:spLocks noChangeArrowheads="1"/>
          </p:cNvSpPr>
          <p:nvPr/>
        </p:nvSpPr>
        <p:spPr bwMode="auto">
          <a:xfrm>
            <a:off x="914400" y="3336925"/>
            <a:ext cx="1752600" cy="1905000"/>
          </a:xfrm>
          <a:prstGeom prst="foldedCorner">
            <a:avLst>
              <a:gd name="adj" fmla="val 12500"/>
            </a:avLst>
          </a:prstGeom>
          <a:solidFill>
            <a:srgbClr val="F9EFA5"/>
          </a:solidFill>
          <a:ln w="12700" cap="sq">
            <a:solidFill>
              <a:schemeClr val="tx1"/>
            </a:solidFill>
            <a:round/>
            <a:headEnd type="none" w="sm" len="sm"/>
            <a:tailEnd type="none" w="sm" len="sm"/>
          </a:ln>
        </p:spPr>
        <p:txBody>
          <a:bodyPr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2300" dirty="0">
                <a:solidFill>
                  <a:schemeClr val="tx1"/>
                </a:solidFill>
                <a:latin typeface="Liberation Sans" panose="020B0604020202020204" pitchFamily="34" charset="0"/>
              </a:rPr>
              <a:t>Income Statement</a:t>
            </a:r>
          </a:p>
        </p:txBody>
      </p:sp>
      <p:sp>
        <p:nvSpPr>
          <p:cNvPr id="58373" name="AutoShape 9"/>
          <p:cNvSpPr>
            <a:spLocks noChangeArrowheads="1"/>
          </p:cNvSpPr>
          <p:nvPr/>
        </p:nvSpPr>
        <p:spPr bwMode="auto">
          <a:xfrm>
            <a:off x="6400800" y="3336925"/>
            <a:ext cx="1752600" cy="1905000"/>
          </a:xfrm>
          <a:prstGeom prst="foldedCorner">
            <a:avLst>
              <a:gd name="adj" fmla="val 12500"/>
            </a:avLst>
          </a:prstGeom>
          <a:solidFill>
            <a:srgbClr val="F9EFA5"/>
          </a:solidFill>
          <a:ln w="12700" cap="sq">
            <a:solidFill>
              <a:schemeClr val="tx1"/>
            </a:solidFill>
            <a:round/>
            <a:headEnd type="none" w="sm" len="sm"/>
            <a:tailEnd type="none" w="sm" len="sm"/>
          </a:ln>
        </p:spPr>
        <p:txBody>
          <a:bodyPr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2300" dirty="0">
                <a:solidFill>
                  <a:schemeClr val="tx1"/>
                </a:solidFill>
                <a:latin typeface="Liberation Sans" panose="020B0604020202020204" pitchFamily="34" charset="0"/>
              </a:rPr>
              <a:t>Balance Sheet</a:t>
            </a:r>
          </a:p>
        </p:txBody>
      </p:sp>
      <p:sp>
        <p:nvSpPr>
          <p:cNvPr id="58374" name="AutoShape 13"/>
          <p:cNvSpPr>
            <a:spLocks noChangeArrowheads="1"/>
          </p:cNvSpPr>
          <p:nvPr/>
        </p:nvSpPr>
        <p:spPr bwMode="auto">
          <a:xfrm>
            <a:off x="4419600" y="2498725"/>
            <a:ext cx="228600" cy="762000"/>
          </a:xfrm>
          <a:prstGeom prst="downArrow">
            <a:avLst>
              <a:gd name="adj1" fmla="val 50000"/>
              <a:gd name="adj2" fmla="val 83333"/>
            </a:avLst>
          </a:prstGeom>
          <a:solidFill>
            <a:schemeClr val="hlink"/>
          </a:solidFill>
          <a:ln w="12700" cap="sq">
            <a:solidFill>
              <a:schemeClr val="tx1"/>
            </a:solidFill>
            <a:miter lim="800000"/>
            <a:headEnd type="none" w="sm" len="sm"/>
            <a:tailEnd type="none" w="sm" len="sm"/>
          </a:ln>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endParaRPr lang="en-US" altLang="en-US" sz="2400" b="0" dirty="0">
              <a:solidFill>
                <a:schemeClr val="tx1"/>
              </a:solidFill>
              <a:latin typeface="Liberation Sans" panose="020B0604020202020204" pitchFamily="34" charset="0"/>
            </a:endParaRPr>
          </a:p>
        </p:txBody>
      </p:sp>
      <p:sp>
        <p:nvSpPr>
          <p:cNvPr id="58375" name="AutoShape 15"/>
          <p:cNvSpPr>
            <a:spLocks noChangeArrowheads="1"/>
          </p:cNvSpPr>
          <p:nvPr/>
        </p:nvSpPr>
        <p:spPr bwMode="auto">
          <a:xfrm>
            <a:off x="1676400" y="2498725"/>
            <a:ext cx="228600" cy="762000"/>
          </a:xfrm>
          <a:prstGeom prst="downArrow">
            <a:avLst>
              <a:gd name="adj1" fmla="val 50000"/>
              <a:gd name="adj2" fmla="val 83333"/>
            </a:avLst>
          </a:prstGeom>
          <a:solidFill>
            <a:schemeClr val="hlink"/>
          </a:solidFill>
          <a:ln w="12700" cap="sq">
            <a:solidFill>
              <a:schemeClr val="tx1"/>
            </a:solidFill>
            <a:miter lim="800000"/>
            <a:headEnd type="none" w="sm" len="sm"/>
            <a:tailEnd type="none" w="sm" len="sm"/>
          </a:ln>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endParaRPr lang="en-US" altLang="en-US" sz="2400" b="0" dirty="0">
              <a:solidFill>
                <a:schemeClr val="tx1"/>
              </a:solidFill>
              <a:latin typeface="Liberation Sans" panose="020B0604020202020204" pitchFamily="34" charset="0"/>
            </a:endParaRPr>
          </a:p>
        </p:txBody>
      </p:sp>
      <p:sp>
        <p:nvSpPr>
          <p:cNvPr id="58376" name="AutoShape 16"/>
          <p:cNvSpPr>
            <a:spLocks noChangeArrowheads="1"/>
          </p:cNvSpPr>
          <p:nvPr/>
        </p:nvSpPr>
        <p:spPr bwMode="auto">
          <a:xfrm>
            <a:off x="7162800" y="2498725"/>
            <a:ext cx="228600" cy="762000"/>
          </a:xfrm>
          <a:prstGeom prst="downArrow">
            <a:avLst>
              <a:gd name="adj1" fmla="val 50000"/>
              <a:gd name="adj2" fmla="val 83333"/>
            </a:avLst>
          </a:prstGeom>
          <a:solidFill>
            <a:schemeClr val="hlink"/>
          </a:solidFill>
          <a:ln w="12700" cap="sq">
            <a:solidFill>
              <a:schemeClr val="tx1"/>
            </a:solidFill>
            <a:miter lim="800000"/>
            <a:headEnd type="none" w="sm" len="sm"/>
            <a:tailEnd type="none" w="sm" len="sm"/>
          </a:ln>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endParaRPr lang="en-US" altLang="en-US" sz="2400" b="0" dirty="0">
              <a:solidFill>
                <a:schemeClr val="tx1"/>
              </a:solidFill>
              <a:latin typeface="Liberation Sans" panose="020B0604020202020204" pitchFamily="34" charset="0"/>
            </a:endParaRPr>
          </a:p>
        </p:txBody>
      </p:sp>
      <p:sp>
        <p:nvSpPr>
          <p:cNvPr id="58378" name="Rectangle 7"/>
          <p:cNvSpPr>
            <a:spLocks noChangeArrowheads="1"/>
          </p:cNvSpPr>
          <p:nvPr/>
        </p:nvSpPr>
        <p:spPr bwMode="auto">
          <a:xfrm>
            <a:off x="609600" y="304800"/>
            <a:ext cx="8229600" cy="560388"/>
          </a:xfrm>
          <a:prstGeom prst="rect">
            <a:avLst/>
          </a:prstGeom>
          <a:noFill/>
          <a:ln w="63500">
            <a:noFill/>
            <a:miter lim="800000"/>
            <a:headEnd/>
            <a:tailEnd/>
          </a:ln>
          <a:effectLst/>
          <a:extLst/>
        </p:spPr>
        <p:txBody>
          <a:bodyPr vert="horz" wrap="square" lIns="90488" tIns="44450" rIns="90488" bIns="44450" numCol="1" anchor="ctr" anchorCtr="0" compatLnSpc="1">
            <a:prstTxWarp prst="textNoShape">
              <a:avLst/>
            </a:prstTxWarp>
          </a:bodyPr>
          <a:lstStyle/>
          <a:p>
            <a:r>
              <a:rPr lang="en-US" altLang="en-US" sz="3200" dirty="0">
                <a:solidFill>
                  <a:schemeClr val="tx2">
                    <a:lumMod val="75000"/>
                  </a:schemeClr>
                </a:solidFill>
                <a:latin typeface="Liberation Sans" panose="020B0604020202020204" pitchFamily="34" charset="0"/>
              </a:rPr>
              <a:t>Preparing Financial Statements</a:t>
            </a:r>
          </a:p>
        </p:txBody>
      </p:sp>
      <p:sp>
        <p:nvSpPr>
          <p:cNvPr id="56331"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
            <a:ext cx="7856538" cy="6361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397" name="Rectangle 16"/>
          <p:cNvSpPr>
            <a:spLocks noChangeArrowheads="1"/>
          </p:cNvSpPr>
          <p:nvPr/>
        </p:nvSpPr>
        <p:spPr bwMode="auto">
          <a:xfrm>
            <a:off x="8382000" y="1905000"/>
            <a:ext cx="228600" cy="533400"/>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endParaRPr lang="en-US" altLang="en-US" sz="2400" b="0" dirty="0">
              <a:solidFill>
                <a:schemeClr val="tx1"/>
              </a:solidFill>
              <a:latin typeface="Liberation Sans" panose="020B0604020202020204" pitchFamily="34" charset="0"/>
            </a:endParaRPr>
          </a:p>
        </p:txBody>
      </p:sp>
      <p:sp>
        <p:nvSpPr>
          <p:cNvPr id="59398" name="Rectangle 12"/>
          <p:cNvSpPr>
            <a:spLocks noChangeArrowheads="1"/>
          </p:cNvSpPr>
          <p:nvPr/>
        </p:nvSpPr>
        <p:spPr bwMode="auto">
          <a:xfrm>
            <a:off x="762000" y="5913437"/>
            <a:ext cx="3733800" cy="646331"/>
          </a:xfrm>
          <a:prstGeom prst="rect">
            <a:avLst/>
          </a:prstGeom>
          <a:solidFill>
            <a:schemeClr val="bg1"/>
          </a:solidFill>
          <a:ln>
            <a:noFill/>
          </a:ln>
          <a:effectLst/>
          <a:extLst>
            <a:ext uri="{91240B29-F687-4F45-9708-019B960494DF}">
              <a14:hiddenLine xmlns:a14="http://schemas.microsoft.com/office/drawing/2010/main" w="12700"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altLang="en-US" sz="1200" dirty="0">
                <a:solidFill>
                  <a:schemeClr val="tx1"/>
                </a:solidFill>
                <a:latin typeface="Liberation Sans" panose="020B0604020202020204" pitchFamily="34" charset="0"/>
              </a:rPr>
              <a:t>Illustration 3-26  </a:t>
            </a:r>
          </a:p>
          <a:p>
            <a:r>
              <a:rPr lang="en-US" altLang="en-US" sz="1200" b="0" dirty="0">
                <a:solidFill>
                  <a:schemeClr val="tx1"/>
                </a:solidFill>
                <a:latin typeface="Liberation Sans" panose="020B0604020202020204" pitchFamily="34" charset="0"/>
              </a:rPr>
              <a:t>Preparation of the income statement and owner’s equity statement from the adjusted trial balance</a:t>
            </a:r>
          </a:p>
        </p:txBody>
      </p:sp>
      <p:sp>
        <p:nvSpPr>
          <p:cNvPr id="2" name="Rectangle 1"/>
          <p:cNvSpPr/>
          <p:nvPr/>
        </p:nvSpPr>
        <p:spPr bwMode="auto">
          <a:xfrm>
            <a:off x="990600" y="292608"/>
            <a:ext cx="609600" cy="6096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57200"/>
            <a:ext cx="8229600" cy="5644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376" name="Rectangle 8"/>
          <p:cNvSpPr>
            <a:spLocks noChangeArrowheads="1"/>
          </p:cNvSpPr>
          <p:nvPr/>
        </p:nvSpPr>
        <p:spPr bwMode="auto">
          <a:xfrm>
            <a:off x="457200" y="539496"/>
            <a:ext cx="762000" cy="6096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488" tIns="44450" rIns="90488" bIns="44450"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60422" name="Rectangle 11"/>
          <p:cNvSpPr>
            <a:spLocks noChangeArrowheads="1"/>
          </p:cNvSpPr>
          <p:nvPr/>
        </p:nvSpPr>
        <p:spPr bwMode="auto">
          <a:xfrm>
            <a:off x="533400" y="5678269"/>
            <a:ext cx="2971800" cy="646331"/>
          </a:xfrm>
          <a:prstGeom prst="rect">
            <a:avLst/>
          </a:prstGeom>
          <a:solidFill>
            <a:schemeClr val="bg1"/>
          </a:solidFill>
          <a:ln>
            <a:noFill/>
          </a:ln>
          <a:effectLst/>
          <a:extLst>
            <a:ext uri="{91240B29-F687-4F45-9708-019B960494DF}">
              <a14:hiddenLine xmlns:a14="http://schemas.microsoft.com/office/drawing/2010/main" w="12700"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altLang="en-US" sz="1200" dirty="0">
                <a:solidFill>
                  <a:schemeClr val="tx1"/>
                </a:solidFill>
                <a:latin typeface="Liberation Sans" panose="020B0604020202020204" pitchFamily="34" charset="0"/>
              </a:rPr>
              <a:t>Illustration 3-27  </a:t>
            </a:r>
          </a:p>
          <a:p>
            <a:r>
              <a:rPr lang="en-US" altLang="en-US" sz="1200" b="0" dirty="0">
                <a:solidFill>
                  <a:schemeClr val="tx1"/>
                </a:solidFill>
                <a:latin typeface="Liberation Sans" panose="020B0604020202020204" pitchFamily="34" charset="0"/>
              </a:rPr>
              <a:t>Preparation of the balance sheet from the adjusted trial balance</a:t>
            </a:r>
          </a:p>
        </p:txBody>
      </p:sp>
      <p:sp>
        <p:nvSpPr>
          <p:cNvPr id="5"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17"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8"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9"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0" name="TextBox 19"/>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FF9900"/>
                </a:solidFill>
                <a:latin typeface="Liberation Sans" panose="020B0604020202020204" pitchFamily="34" charset="0"/>
              </a:rPr>
              <a:t>4</a:t>
            </a:r>
            <a:endParaRPr lang="en-US" sz="3600" b="1" dirty="0">
              <a:solidFill>
                <a:srgbClr val="FF9900"/>
              </a:solidFill>
              <a:latin typeface="Liberation Sans" panose="020B0604020202020204" pitchFamily="34" charset="0"/>
            </a:endParaRPr>
          </a:p>
        </p:txBody>
      </p:sp>
      <p:sp>
        <p:nvSpPr>
          <p:cNvPr id="21" name="TextBox 20"/>
          <p:cNvSpPr txBox="1"/>
          <p:nvPr/>
        </p:nvSpPr>
        <p:spPr>
          <a:xfrm>
            <a:off x="3338286" y="508909"/>
            <a:ext cx="5515429" cy="519373"/>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Trial Balance</a:t>
            </a:r>
            <a:endParaRPr lang="en-US" sz="2800" b="1" dirty="0">
              <a:solidFill>
                <a:schemeClr val="bg1"/>
              </a:solidFill>
              <a:latin typeface="Liberation Sans" panose="020B0604020202020204" pitchFamily="34" charset="0"/>
            </a:endParaRPr>
          </a:p>
        </p:txBody>
      </p: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5" name="TextBox 24"/>
          <p:cNvSpPr txBox="1"/>
          <p:nvPr/>
        </p:nvSpPr>
        <p:spPr>
          <a:xfrm>
            <a:off x="3048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pic>
        <p:nvPicPr>
          <p:cNvPr id="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1" y="1259300"/>
            <a:ext cx="8621486" cy="45319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838199" y="5791200"/>
            <a:ext cx="8015515" cy="883832"/>
          </a:xfrm>
          <a:prstGeom prst="rect">
            <a:avLst/>
          </a:prstGeom>
        </p:spPr>
        <p:txBody>
          <a:bodyPr wrap="square">
            <a:spAutoFit/>
          </a:bodyPr>
          <a:lstStyle/>
          <a:p>
            <a:pPr>
              <a:lnSpc>
                <a:spcPct val="110000"/>
              </a:lnSpc>
            </a:pPr>
            <a:r>
              <a:rPr lang="en-US" sz="1600" b="0" dirty="0">
                <a:solidFill>
                  <a:schemeClr val="tx1"/>
                </a:solidFill>
                <a:latin typeface="Liberation Sans" panose="020B0604020202020204" pitchFamily="34" charset="0"/>
              </a:rPr>
              <a:t>(a) Determine the net income for the quarter April 1 to June 30.</a:t>
            </a:r>
          </a:p>
          <a:p>
            <a:pPr>
              <a:lnSpc>
                <a:spcPct val="110000"/>
              </a:lnSpc>
            </a:pPr>
            <a:r>
              <a:rPr lang="en-US" sz="1600" b="0" dirty="0">
                <a:solidFill>
                  <a:schemeClr val="tx1"/>
                </a:solidFill>
                <a:latin typeface="Liberation Sans" panose="020B0604020202020204" pitchFamily="34" charset="0"/>
              </a:rPr>
              <a:t>(b) Determine the total assets and total liabilities at June 30, 2017, for Skolnick Co.</a:t>
            </a:r>
          </a:p>
          <a:p>
            <a:pPr>
              <a:lnSpc>
                <a:spcPct val="110000"/>
              </a:lnSpc>
            </a:pPr>
            <a:r>
              <a:rPr lang="en-US" sz="1600" b="0" dirty="0">
                <a:solidFill>
                  <a:schemeClr val="tx1"/>
                </a:solidFill>
                <a:latin typeface="Liberation Sans" panose="020B0604020202020204" pitchFamily="34" charset="0"/>
              </a:rPr>
              <a:t>(c) Determine the amount of owner’s capital at June 30, 2017.</a:t>
            </a:r>
            <a:endParaRPr lang="en-US" sz="1600" dirty="0">
              <a:solidFill>
                <a:schemeClr val="tx1"/>
              </a:solidFill>
              <a:latin typeface="Liberation Sans" panose="020B0604020202020204" pitchFamily="34" charset="0"/>
            </a:endParaRPr>
          </a:p>
        </p:txBody>
      </p:sp>
      <p:sp>
        <p:nvSpPr>
          <p:cNvPr id="1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10782270"/>
      </p:ext>
    </p:extLst>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17"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8"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9"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0" name="TextBox 19"/>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FF9900"/>
                </a:solidFill>
                <a:latin typeface="Liberation Sans" panose="020B0604020202020204" pitchFamily="34" charset="0"/>
              </a:rPr>
              <a:t>4</a:t>
            </a:r>
            <a:endParaRPr lang="en-US" sz="3600" b="1" dirty="0">
              <a:solidFill>
                <a:srgbClr val="FF9900"/>
              </a:solidFill>
              <a:latin typeface="Liberation Sans" panose="020B0604020202020204" pitchFamily="34" charset="0"/>
            </a:endParaRPr>
          </a:p>
        </p:txBody>
      </p:sp>
      <p:sp>
        <p:nvSpPr>
          <p:cNvPr id="21" name="TextBox 20"/>
          <p:cNvSpPr txBox="1"/>
          <p:nvPr/>
        </p:nvSpPr>
        <p:spPr>
          <a:xfrm>
            <a:off x="3338286" y="508909"/>
            <a:ext cx="5515429" cy="519373"/>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Trial Balance</a:t>
            </a:r>
            <a:endParaRPr lang="en-US" sz="2800" b="1" dirty="0">
              <a:solidFill>
                <a:schemeClr val="bg1"/>
              </a:solidFill>
              <a:latin typeface="Liberation Sans" panose="020B0604020202020204" pitchFamily="34" charset="0"/>
            </a:endParaRPr>
          </a:p>
        </p:txBody>
      </p: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5" name="TextBox 24"/>
          <p:cNvSpPr txBox="1"/>
          <p:nvPr/>
        </p:nvSpPr>
        <p:spPr>
          <a:xfrm>
            <a:off x="3048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799" y="1371600"/>
            <a:ext cx="8575385"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4154701840"/>
      </p:ext>
    </p:extLst>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17"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8"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9"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0" name="TextBox 19"/>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FF9900"/>
                </a:solidFill>
                <a:latin typeface="Liberation Sans" panose="020B0604020202020204" pitchFamily="34" charset="0"/>
              </a:rPr>
              <a:t>4</a:t>
            </a:r>
            <a:endParaRPr lang="en-US" sz="3600" b="1" dirty="0">
              <a:solidFill>
                <a:srgbClr val="FF9900"/>
              </a:solidFill>
              <a:latin typeface="Liberation Sans" panose="020B0604020202020204" pitchFamily="34" charset="0"/>
            </a:endParaRPr>
          </a:p>
        </p:txBody>
      </p:sp>
      <p:sp>
        <p:nvSpPr>
          <p:cNvPr id="21" name="TextBox 20"/>
          <p:cNvSpPr txBox="1"/>
          <p:nvPr/>
        </p:nvSpPr>
        <p:spPr>
          <a:xfrm>
            <a:off x="3338286" y="508909"/>
            <a:ext cx="5515429" cy="519373"/>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Trial Balance</a:t>
            </a:r>
            <a:endParaRPr lang="en-US" sz="2800" b="1" dirty="0">
              <a:solidFill>
                <a:schemeClr val="bg1"/>
              </a:solidFill>
              <a:latin typeface="Liberation Sans" panose="020B0604020202020204" pitchFamily="34" charset="0"/>
            </a:endParaRPr>
          </a:p>
        </p:txBody>
      </p: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5" name="TextBox 24"/>
          <p:cNvSpPr txBox="1"/>
          <p:nvPr/>
        </p:nvSpPr>
        <p:spPr>
          <a:xfrm>
            <a:off x="3048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799" y="1371600"/>
            <a:ext cx="8575385"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457200" y="4648200"/>
            <a:ext cx="8221154" cy="16002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480" y="1828800"/>
            <a:ext cx="8266874" cy="3278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600377356"/>
      </p:ext>
    </p:extLst>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17"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8"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9"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0" name="TextBox 19"/>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FF9900"/>
                </a:solidFill>
                <a:latin typeface="Liberation Sans" panose="020B0604020202020204" pitchFamily="34" charset="0"/>
              </a:rPr>
              <a:t>4</a:t>
            </a:r>
            <a:endParaRPr lang="en-US" sz="3600" b="1" dirty="0">
              <a:solidFill>
                <a:srgbClr val="FF9900"/>
              </a:solidFill>
              <a:latin typeface="Liberation Sans" panose="020B0604020202020204" pitchFamily="34" charset="0"/>
            </a:endParaRPr>
          </a:p>
        </p:txBody>
      </p:sp>
      <p:sp>
        <p:nvSpPr>
          <p:cNvPr id="21" name="TextBox 20"/>
          <p:cNvSpPr txBox="1"/>
          <p:nvPr/>
        </p:nvSpPr>
        <p:spPr>
          <a:xfrm>
            <a:off x="3338286" y="508909"/>
            <a:ext cx="5515429" cy="519373"/>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Trial Balance</a:t>
            </a:r>
            <a:endParaRPr lang="en-US" sz="2800" b="1" dirty="0">
              <a:solidFill>
                <a:schemeClr val="bg1"/>
              </a:solidFill>
              <a:latin typeface="Liberation Sans" panose="020B0604020202020204" pitchFamily="34" charset="0"/>
            </a:endParaRPr>
          </a:p>
        </p:txBody>
      </p: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5" name="TextBox 24"/>
          <p:cNvSpPr txBox="1"/>
          <p:nvPr/>
        </p:nvSpPr>
        <p:spPr>
          <a:xfrm>
            <a:off x="3048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799" y="1371600"/>
            <a:ext cx="8575385"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480" y="1828800"/>
            <a:ext cx="8266874" cy="3278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8056" y="1810512"/>
            <a:ext cx="8221154" cy="1538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457200" y="3348804"/>
            <a:ext cx="8221154" cy="289959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2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23929373"/>
      </p:ext>
    </p:extLst>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609600" y="2133600"/>
            <a:ext cx="7620000" cy="195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marL="688975">
              <a:lnSpc>
                <a:spcPct val="120000"/>
              </a:lnSpc>
              <a:spcBef>
                <a:spcPct val="70000"/>
              </a:spcBef>
              <a:buSzPct val="100000"/>
              <a:buFont typeface="+mj-lt"/>
              <a:buAutoNum type="arabicPeriod"/>
            </a:pPr>
            <a:r>
              <a:rPr lang="en-US" altLang="en-US" sz="2200" b="0" dirty="0">
                <a:solidFill>
                  <a:schemeClr val="tx1"/>
                </a:solidFill>
                <a:latin typeface="Liberation Sans" panose="020B0604020202020204" pitchFamily="34" charset="0"/>
              </a:rPr>
              <a:t>When a company prepays an expense, it </a:t>
            </a:r>
            <a:r>
              <a:rPr lang="en-US" altLang="en-US" sz="2200" dirty="0">
                <a:solidFill>
                  <a:schemeClr val="tx1"/>
                </a:solidFill>
                <a:latin typeface="Liberation Sans" panose="020B0604020202020204" pitchFamily="34" charset="0"/>
              </a:rPr>
              <a:t>debits</a:t>
            </a:r>
            <a:r>
              <a:rPr lang="en-US" altLang="en-US" sz="2200" b="0" dirty="0">
                <a:solidFill>
                  <a:schemeClr val="tx1"/>
                </a:solidFill>
                <a:latin typeface="Liberation Sans" panose="020B0604020202020204" pitchFamily="34" charset="0"/>
              </a:rPr>
              <a:t> that amount to </a:t>
            </a:r>
            <a:r>
              <a:rPr lang="en-US" altLang="en-US" sz="2200" dirty="0">
                <a:solidFill>
                  <a:schemeClr val="tx1"/>
                </a:solidFill>
                <a:latin typeface="Liberation Sans" panose="020B0604020202020204" pitchFamily="34" charset="0"/>
              </a:rPr>
              <a:t>an expense account</a:t>
            </a:r>
            <a:r>
              <a:rPr lang="en-US" altLang="en-US" sz="2200" b="0" dirty="0">
                <a:solidFill>
                  <a:schemeClr val="tx1"/>
                </a:solidFill>
                <a:latin typeface="Liberation Sans" panose="020B0604020202020204" pitchFamily="34" charset="0"/>
              </a:rPr>
              <a:t>.</a:t>
            </a:r>
          </a:p>
          <a:p>
            <a:pPr marL="688975">
              <a:lnSpc>
                <a:spcPct val="120000"/>
              </a:lnSpc>
              <a:spcBef>
                <a:spcPct val="70000"/>
              </a:spcBef>
              <a:buSzPct val="100000"/>
              <a:buFont typeface="+mj-lt"/>
              <a:buAutoNum type="arabicPeriod"/>
            </a:pPr>
            <a:r>
              <a:rPr lang="en-US" altLang="en-US" sz="2200" b="0" dirty="0">
                <a:solidFill>
                  <a:schemeClr val="tx1"/>
                </a:solidFill>
                <a:latin typeface="Liberation Sans" panose="020B0604020202020204" pitchFamily="34" charset="0"/>
              </a:rPr>
              <a:t>When it receives payment for future services, it </a:t>
            </a:r>
            <a:r>
              <a:rPr lang="en-US" altLang="en-US" sz="2200" dirty="0">
                <a:solidFill>
                  <a:schemeClr val="tx1"/>
                </a:solidFill>
                <a:latin typeface="Liberation Sans" panose="020B0604020202020204" pitchFamily="34" charset="0"/>
              </a:rPr>
              <a:t>credits</a:t>
            </a:r>
            <a:r>
              <a:rPr lang="en-US" altLang="en-US" sz="2200" b="0" dirty="0">
                <a:solidFill>
                  <a:schemeClr val="tx1"/>
                </a:solidFill>
                <a:latin typeface="Liberation Sans" panose="020B0604020202020204" pitchFamily="34" charset="0"/>
              </a:rPr>
              <a:t> the amount to </a:t>
            </a:r>
            <a:r>
              <a:rPr lang="en-US" altLang="en-US" sz="2200" dirty="0">
                <a:solidFill>
                  <a:schemeClr val="tx1"/>
                </a:solidFill>
                <a:latin typeface="Liberation Sans" panose="020B0604020202020204" pitchFamily="34" charset="0"/>
              </a:rPr>
              <a:t>a revenue account</a:t>
            </a:r>
            <a:r>
              <a:rPr lang="en-US" altLang="en-US" sz="2200" b="0" dirty="0">
                <a:solidFill>
                  <a:schemeClr val="tx1"/>
                </a:solidFill>
                <a:latin typeface="Liberation Sans" panose="020B0604020202020204" pitchFamily="34" charset="0"/>
              </a:rPr>
              <a:t>.</a:t>
            </a:r>
          </a:p>
        </p:txBody>
      </p:sp>
      <p:sp>
        <p:nvSpPr>
          <p:cNvPr id="8" name="Rectangle 7"/>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r>
              <a:rPr lang="en-US" altLang="en-US" sz="1700" dirty="0">
                <a:solidFill>
                  <a:schemeClr val="tx1"/>
                </a:solidFill>
                <a:latin typeface="Liberation Sans" panose="020B0604020202020204" pitchFamily="34" charset="0"/>
              </a:rPr>
              <a:t>LEARNING</a:t>
            </a:r>
          </a:p>
          <a:p>
            <a:r>
              <a:rPr lang="en-US" altLang="en-US" sz="1700" dirty="0">
                <a:solidFill>
                  <a:schemeClr val="tx1"/>
                </a:solidFill>
                <a:latin typeface="Liberation Sans" panose="020B0604020202020204" pitchFamily="34" charset="0"/>
              </a:rPr>
              <a:t>OBJECTIVE</a:t>
            </a:r>
          </a:p>
        </p:txBody>
      </p:sp>
      <p:sp>
        <p:nvSpPr>
          <p:cNvPr id="9"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tIns="27432" anchor="ctr"/>
          <a:lstStyle/>
          <a:p>
            <a:pPr marL="53975">
              <a:spcBef>
                <a:spcPct val="50000"/>
              </a:spcBef>
            </a:pPr>
            <a:r>
              <a:rPr lang="en-US" altLang="en-US" sz="2300" dirty="0" smtClean="0">
                <a:latin typeface="Liberation Sans" panose="020B0604020202020204" pitchFamily="34" charset="0"/>
              </a:rPr>
              <a:t>APPENDIX 3A: Prepare </a:t>
            </a:r>
            <a:r>
              <a:rPr lang="en-US" altLang="en-US" sz="2300" dirty="0">
                <a:latin typeface="Liberation Sans" panose="020B0604020202020204" pitchFamily="34" charset="0"/>
              </a:rPr>
              <a:t>adjusting entries for the alternative treatment of deferrals.</a:t>
            </a:r>
          </a:p>
        </p:txBody>
      </p:sp>
      <p:sp>
        <p:nvSpPr>
          <p:cNvPr id="10" name="Oval 9"/>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sz="2400" dirty="0" smtClean="0">
                <a:latin typeface="Liberation Sans" panose="020B0604020202020204" pitchFamily="34" charset="0"/>
              </a:rPr>
              <a:t>5</a:t>
            </a:r>
            <a:endParaRPr lang="en-US" sz="2400" dirty="0">
              <a:latin typeface="Liberation Sans" panose="020B0604020202020204" pitchFamily="34" charset="0"/>
            </a:endParaRPr>
          </a:p>
        </p:txBody>
      </p:sp>
      <p:sp>
        <p:nvSpPr>
          <p:cNvPr id="11" name="Text Box 2"/>
          <p:cNvSpPr txBox="1">
            <a:spLocks noChangeArrowheads="1"/>
          </p:cNvSpPr>
          <p:nvPr/>
        </p:nvSpPr>
        <p:spPr bwMode="auto">
          <a:xfrm>
            <a:off x="609600" y="1457980"/>
            <a:ext cx="78486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ts val="0"/>
              </a:spcBef>
              <a:buClr>
                <a:srgbClr val="800000"/>
              </a:buClr>
              <a:buSzPct val="80000"/>
              <a:buFont typeface="Wingdings" pitchFamily="2" charset="2"/>
              <a:buNone/>
            </a:pPr>
            <a:r>
              <a:rPr lang="en-US" altLang="en-US" dirty="0" smtClean="0">
                <a:solidFill>
                  <a:schemeClr val="tx1"/>
                </a:solidFill>
                <a:latin typeface="Liberation Sans" panose="020B0604020202020204" pitchFamily="34" charset="0"/>
              </a:rPr>
              <a:t>Alternate Treatment for Adjusting Entries</a:t>
            </a:r>
            <a:endParaRPr lang="en-US" altLang="en-US" sz="2100" b="0" dirty="0">
              <a:solidFill>
                <a:schemeClr val="tx1"/>
              </a:solidFill>
              <a:latin typeface="Liberation Sans" panose="020B0604020202020204" pitchFamily="34" charset="0"/>
            </a:endParaRPr>
          </a:p>
        </p:txBody>
      </p:sp>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5</a:t>
            </a:r>
          </a:p>
        </p:txBody>
      </p:sp>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ext Box 9"/>
          <p:cNvSpPr txBox="1">
            <a:spLocks noChangeArrowheads="1"/>
          </p:cNvSpPr>
          <p:nvPr/>
        </p:nvSpPr>
        <p:spPr bwMode="auto">
          <a:xfrm>
            <a:off x="7391400" y="2620962"/>
            <a:ext cx="1447800" cy="274638"/>
          </a:xfrm>
          <a:prstGeom prst="rect">
            <a:avLst/>
          </a:prstGeom>
          <a:solidFill>
            <a:schemeClr val="bg1"/>
          </a:solidFill>
          <a:ln>
            <a:noFill/>
          </a:ln>
          <a:extLst>
            <a:ext uri="{91240B29-F687-4F45-9708-019B960494DF}">
              <a14:hiddenLine xmlns:a14="http://schemas.microsoft.com/office/drawing/2010/main" w="19050" cap="sq" algn="ctr">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r>
              <a:rPr lang="en-US" altLang="en-US" sz="1200" dirty="0">
                <a:solidFill>
                  <a:schemeClr val="folHlink"/>
                </a:solidFill>
                <a:latin typeface="Liberation Sans" panose="020B0604020202020204" pitchFamily="34" charset="0"/>
              </a:rPr>
              <a:t>Illustration 3A-2</a:t>
            </a:r>
          </a:p>
        </p:txBody>
      </p:sp>
      <p:sp>
        <p:nvSpPr>
          <p:cNvPr id="62469" name="Rectangle 17"/>
          <p:cNvSpPr>
            <a:spLocks noChangeArrowheads="1"/>
          </p:cNvSpPr>
          <p:nvPr/>
        </p:nvSpPr>
        <p:spPr bwMode="auto">
          <a:xfrm>
            <a:off x="609600" y="1295400"/>
            <a:ext cx="8229600" cy="130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marL="5715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marL="3175">
              <a:lnSpc>
                <a:spcPct val="125000"/>
              </a:lnSpc>
              <a:spcBef>
                <a:spcPts val="1200"/>
              </a:spcBef>
              <a:buClr>
                <a:srgbClr val="800000"/>
              </a:buClr>
              <a:buSzPct val="80000"/>
              <a:buFont typeface="Wingdings" pitchFamily="2" charset="2"/>
              <a:buNone/>
            </a:pPr>
            <a:r>
              <a:rPr lang="en-US" altLang="en-US" sz="2100" b="0" dirty="0">
                <a:solidFill>
                  <a:schemeClr val="tx1"/>
                </a:solidFill>
                <a:latin typeface="Liberation Sans" panose="020B0604020202020204" pitchFamily="34" charset="0"/>
              </a:rPr>
              <a:t>Company may choose to </a:t>
            </a:r>
            <a:r>
              <a:rPr lang="en-US" altLang="en-US" sz="2100" dirty="0">
                <a:solidFill>
                  <a:schemeClr val="tx1"/>
                </a:solidFill>
                <a:latin typeface="Liberation Sans" panose="020B0604020202020204" pitchFamily="34" charset="0"/>
              </a:rPr>
              <a:t>debit (increase) an expense account</a:t>
            </a:r>
            <a:r>
              <a:rPr lang="en-US" altLang="en-US" sz="2100" b="0" dirty="0">
                <a:solidFill>
                  <a:schemeClr val="tx1"/>
                </a:solidFill>
                <a:latin typeface="Liberation Sans" panose="020B0604020202020204" pitchFamily="34" charset="0"/>
              </a:rPr>
              <a:t> rather than an asset account. This alternative treatment is simply more convenient.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971800"/>
            <a:ext cx="8382000" cy="2048182"/>
          </a:xfrm>
          <a:prstGeom prst="rect">
            <a:avLst/>
          </a:prstGeom>
          <a:noFill/>
          <a:ln w="19050" cap="sq"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14"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5" name="Rectangle 14"/>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Prepaid Expenses</a:t>
            </a:r>
            <a:endParaRPr lang="en-US" altLang="en-US" sz="3200" dirty="0">
              <a:solidFill>
                <a:schemeClr val="tx2">
                  <a:lumMod val="75000"/>
                </a:schemeClr>
              </a:solidFill>
              <a:latin typeface="Liberation Sans" panose="020B0604020202020204" pitchFamily="34" charset="0"/>
            </a:endParaRPr>
          </a:p>
        </p:txBody>
      </p:sp>
      <p:sp>
        <p:nvSpPr>
          <p:cNvPr id="1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5</a:t>
            </a:r>
          </a:p>
        </p:txBody>
      </p:sp>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ext Box 9"/>
          <p:cNvSpPr txBox="1">
            <a:spLocks noChangeArrowheads="1"/>
          </p:cNvSpPr>
          <p:nvPr/>
        </p:nvSpPr>
        <p:spPr bwMode="auto">
          <a:xfrm>
            <a:off x="7391400" y="2163763"/>
            <a:ext cx="1447800" cy="274637"/>
          </a:xfrm>
          <a:prstGeom prst="rect">
            <a:avLst/>
          </a:prstGeom>
          <a:solidFill>
            <a:schemeClr val="bg1"/>
          </a:solidFill>
          <a:ln>
            <a:noFill/>
          </a:ln>
          <a:extLst>
            <a:ext uri="{91240B29-F687-4F45-9708-019B960494DF}">
              <a14:hiddenLine xmlns:a14="http://schemas.microsoft.com/office/drawing/2010/main" w="19050" cap="sq" algn="ctr">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r>
              <a:rPr lang="en-US" altLang="en-US" sz="1200" dirty="0">
                <a:solidFill>
                  <a:schemeClr val="folHlink"/>
                </a:solidFill>
                <a:latin typeface="Liberation Sans" panose="020B0604020202020204" pitchFamily="34" charset="0"/>
              </a:rPr>
              <a:t>Illustration 3A-5</a:t>
            </a:r>
          </a:p>
        </p:txBody>
      </p:sp>
      <p:sp>
        <p:nvSpPr>
          <p:cNvPr id="63493" name="Rectangle 7"/>
          <p:cNvSpPr>
            <a:spLocks noChangeArrowheads="1"/>
          </p:cNvSpPr>
          <p:nvPr/>
        </p:nvSpPr>
        <p:spPr bwMode="auto">
          <a:xfrm>
            <a:off x="609600" y="1295400"/>
            <a:ext cx="8229600"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p>
            <a:pPr marL="3175">
              <a:lnSpc>
                <a:spcPct val="125000"/>
              </a:lnSpc>
              <a:spcBef>
                <a:spcPts val="1200"/>
              </a:spcBef>
              <a:buClr>
                <a:srgbClr val="800000"/>
              </a:buClr>
              <a:buSzPct val="80000"/>
              <a:buFont typeface="Wingdings" pitchFamily="2" charset="2"/>
              <a:buNone/>
            </a:pPr>
            <a:r>
              <a:rPr lang="en-US" altLang="en-US" sz="2100" b="0" dirty="0">
                <a:solidFill>
                  <a:schemeClr val="tx1"/>
                </a:solidFill>
                <a:latin typeface="Liberation Sans" panose="020B0604020202020204" pitchFamily="34" charset="0"/>
              </a:rPr>
              <a:t>Company may </a:t>
            </a:r>
            <a:r>
              <a:rPr lang="en-US" altLang="en-US" sz="2100" dirty="0">
                <a:solidFill>
                  <a:schemeClr val="tx1"/>
                </a:solidFill>
                <a:latin typeface="Liberation Sans" panose="020B0604020202020204" pitchFamily="34" charset="0"/>
              </a:rPr>
              <a:t>credit (increase) a revenue account </a:t>
            </a:r>
            <a:r>
              <a:rPr lang="en-US" altLang="en-US" sz="2100" b="0" dirty="0">
                <a:solidFill>
                  <a:schemeClr val="tx1"/>
                </a:solidFill>
                <a:latin typeface="Liberation Sans" panose="020B0604020202020204" pitchFamily="34" charset="0"/>
              </a:rPr>
              <a:t>when they receive cash for future services.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514600"/>
            <a:ext cx="8400143" cy="2845763"/>
          </a:xfrm>
          <a:prstGeom prst="rect">
            <a:avLst/>
          </a:prstGeom>
          <a:noFill/>
          <a:ln w="19050" cap="sq"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15"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6" name="Rectangle 15"/>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Unearned Revenues</a:t>
            </a:r>
            <a:endParaRPr lang="en-US" altLang="en-US" sz="3200" dirty="0">
              <a:solidFill>
                <a:schemeClr val="tx2">
                  <a:lumMod val="75000"/>
                </a:schemeClr>
              </a:solidFill>
              <a:latin typeface="Liberation Sans" panose="020B0604020202020204" pitchFamily="34" charset="0"/>
            </a:endParaRPr>
          </a:p>
        </p:txBody>
      </p:sp>
      <p:sp>
        <p:nvSpPr>
          <p:cNvPr id="1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5</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029955"/>
            <a:ext cx="3114618" cy="4218445"/>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rgbClr val="CC0000"/>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0243" name="Text Box 1026"/>
          <p:cNvSpPr txBox="1">
            <a:spLocks noChangeArrowheads="1"/>
          </p:cNvSpPr>
          <p:nvPr/>
        </p:nvSpPr>
        <p:spPr bwMode="auto">
          <a:xfrm>
            <a:off x="609600" y="1295400"/>
            <a:ext cx="7086600"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buClr>
                <a:srgbClr val="800000"/>
              </a:buClr>
              <a:buSzPct val="80000"/>
              <a:buFont typeface="Wingdings" pitchFamily="2" charset="2"/>
              <a:buNone/>
            </a:pPr>
            <a:r>
              <a:rPr lang="en-US" altLang="en-US" sz="2600" dirty="0">
                <a:solidFill>
                  <a:schemeClr val="tx1"/>
                </a:solidFill>
                <a:latin typeface="Liberation Sans" panose="020B0604020202020204" pitchFamily="34" charset="0"/>
              </a:rPr>
              <a:t>REVENUE RECOGNITION PRINCIPLE</a:t>
            </a:r>
          </a:p>
        </p:txBody>
      </p:sp>
      <p:sp>
        <p:nvSpPr>
          <p:cNvPr id="10246" name="Text Box 1031"/>
          <p:cNvSpPr txBox="1">
            <a:spLocks noChangeArrowheads="1"/>
          </p:cNvSpPr>
          <p:nvPr/>
        </p:nvSpPr>
        <p:spPr bwMode="auto">
          <a:xfrm>
            <a:off x="609600" y="1882775"/>
            <a:ext cx="47244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wrap="square">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5000"/>
              </a:lnSpc>
              <a:spcBef>
                <a:spcPts val="1200"/>
              </a:spcBef>
              <a:buSzPct val="80000"/>
            </a:pPr>
            <a:r>
              <a:rPr lang="en-US" altLang="en-US" sz="2200" dirty="0">
                <a:solidFill>
                  <a:schemeClr val="tx1"/>
                </a:solidFill>
                <a:latin typeface="Liberation Sans" panose="020B0604020202020204" pitchFamily="34" charset="0"/>
              </a:rPr>
              <a:t>Recognize</a:t>
            </a:r>
            <a:r>
              <a:rPr lang="en-US" altLang="en-US" sz="2200" b="0" dirty="0">
                <a:solidFill>
                  <a:schemeClr val="tx1"/>
                </a:solidFill>
                <a:latin typeface="Liberation Sans" panose="020B0604020202020204" pitchFamily="34" charset="0"/>
              </a:rPr>
              <a:t> revenue in the accounting period in which the </a:t>
            </a:r>
            <a:r>
              <a:rPr lang="en-US" altLang="en-US" sz="2200" dirty="0">
                <a:solidFill>
                  <a:schemeClr val="tx1"/>
                </a:solidFill>
                <a:latin typeface="Liberation Sans" panose="020B0604020202020204" pitchFamily="34" charset="0"/>
              </a:rPr>
              <a:t>performance obligation</a:t>
            </a:r>
            <a:r>
              <a:rPr lang="en-US" altLang="en-US" sz="2200" b="0" dirty="0">
                <a:solidFill>
                  <a:schemeClr val="tx1"/>
                </a:solidFill>
                <a:latin typeface="Liberation Sans" panose="020B0604020202020204" pitchFamily="34" charset="0"/>
              </a:rPr>
              <a:t> is satisfied.</a:t>
            </a:r>
          </a:p>
        </p:txBody>
      </p:sp>
      <p:sp>
        <p:nvSpPr>
          <p:cNvPr id="10247"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a:solidFill>
                  <a:schemeClr val="tx2">
                    <a:lumMod val="75000"/>
                  </a:schemeClr>
                </a:solidFill>
                <a:latin typeface="Liberation Sans" panose="020B0604020202020204" pitchFamily="34" charset="0"/>
              </a:rPr>
              <a:t>Recognizing Revenues and Expenses</a:t>
            </a:r>
          </a:p>
        </p:txBody>
      </p:sp>
      <p:sp>
        <p:nvSpPr>
          <p:cNvPr id="211976"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 Box 9"/>
          <p:cNvSpPr txBox="1">
            <a:spLocks noChangeArrowheads="1"/>
          </p:cNvSpPr>
          <p:nvPr/>
        </p:nvSpPr>
        <p:spPr bwMode="auto">
          <a:xfrm>
            <a:off x="7391400" y="1828800"/>
            <a:ext cx="1447800" cy="274637"/>
          </a:xfrm>
          <a:prstGeom prst="rect">
            <a:avLst/>
          </a:prstGeom>
          <a:solidFill>
            <a:schemeClr val="bg1"/>
          </a:solidFill>
          <a:ln>
            <a:noFill/>
          </a:ln>
          <a:extLst>
            <a:ext uri="{91240B29-F687-4F45-9708-019B960494DF}">
              <a14:hiddenLine xmlns:a14="http://schemas.microsoft.com/office/drawing/2010/main" w="19050" cap="sq" algn="ctr">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r>
              <a:rPr lang="en-US" altLang="en-US" sz="1200" dirty="0">
                <a:solidFill>
                  <a:schemeClr val="tx1"/>
                </a:solidFill>
                <a:latin typeface="Liberation Sans" panose="020B0604020202020204" pitchFamily="34" charset="0"/>
              </a:rPr>
              <a:t>Illustration 3A-7</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79637"/>
            <a:ext cx="8400143" cy="2648387"/>
          </a:xfrm>
          <a:prstGeom prst="rect">
            <a:avLst/>
          </a:prstGeom>
          <a:noFill/>
          <a:ln w="19050" cap="sq"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14" name="Line 4"/>
          <p:cNvSpPr>
            <a:spLocks noChangeShapeType="1"/>
          </p:cNvSpPr>
          <p:nvPr/>
        </p:nvSpPr>
        <p:spPr bwMode="auto">
          <a:xfrm>
            <a:off x="304800" y="15240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5" name="Rectangle 14"/>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t"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Summary of Additional Adjustments Relationships</a:t>
            </a:r>
            <a:endParaRPr lang="en-US" altLang="en-US" sz="3200" dirty="0">
              <a:solidFill>
                <a:schemeClr val="tx2">
                  <a:lumMod val="75000"/>
                </a:schemeClr>
              </a:solidFill>
              <a:latin typeface="Liberation Sans" panose="020B0604020202020204" pitchFamily="34" charset="0"/>
            </a:endParaRPr>
          </a:p>
        </p:txBody>
      </p:sp>
      <p:sp>
        <p:nvSpPr>
          <p:cNvPr id="1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5</a:t>
            </a:r>
          </a:p>
        </p:txBody>
      </p:sp>
    </p:spTree>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5"/>
          <p:cNvSpPr>
            <a:spLocks noChangeArrowheads="1"/>
          </p:cNvSpPr>
          <p:nvPr/>
        </p:nvSpPr>
        <p:spPr bwMode="auto">
          <a:xfrm>
            <a:off x="609600" y="2057400"/>
            <a:ext cx="8153400"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charset="0"/>
              </a:defRPr>
            </a:lvl1pPr>
            <a:lvl2pPr marL="690563" indent="-461963">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5000"/>
              </a:lnSpc>
              <a:spcBef>
                <a:spcPts val="1200"/>
              </a:spcBef>
            </a:pPr>
            <a:r>
              <a:rPr lang="en-US" altLang="en-US" sz="2100" b="0" dirty="0" smtClean="0">
                <a:solidFill>
                  <a:schemeClr val="tx1"/>
                </a:solidFill>
                <a:latin typeface="Liberation Sans" panose="020B0604020202020204" pitchFamily="34" charset="0"/>
              </a:rPr>
              <a:t>Two </a:t>
            </a:r>
            <a:r>
              <a:rPr lang="en-US" altLang="en-US" sz="2100" b="0" dirty="0">
                <a:solidFill>
                  <a:schemeClr val="tx1"/>
                </a:solidFill>
                <a:latin typeface="Liberation Sans" panose="020B0604020202020204" pitchFamily="34" charset="0"/>
              </a:rPr>
              <a:t>fundamental qualities, </a:t>
            </a:r>
            <a:r>
              <a:rPr lang="en-US" altLang="en-US" sz="2100" dirty="0">
                <a:solidFill>
                  <a:schemeClr val="tx1"/>
                </a:solidFill>
                <a:latin typeface="Liberation Sans" panose="020B0604020202020204" pitchFamily="34" charset="0"/>
              </a:rPr>
              <a:t>relevance</a:t>
            </a:r>
            <a:r>
              <a:rPr lang="en-US" altLang="en-US" sz="2100" b="0" dirty="0">
                <a:solidFill>
                  <a:schemeClr val="tx1"/>
                </a:solidFill>
                <a:latin typeface="Liberation Sans" panose="020B0604020202020204" pitchFamily="34" charset="0"/>
              </a:rPr>
              <a:t> and </a:t>
            </a:r>
            <a:r>
              <a:rPr lang="en-US" altLang="en-US" sz="2100" dirty="0">
                <a:solidFill>
                  <a:schemeClr val="tx1"/>
                </a:solidFill>
                <a:latin typeface="Liberation Sans" panose="020B0604020202020204" pitchFamily="34" charset="0"/>
              </a:rPr>
              <a:t>faithful representation</a:t>
            </a:r>
            <a:r>
              <a:rPr lang="en-US" altLang="en-US" sz="2100" b="0" dirty="0">
                <a:solidFill>
                  <a:schemeClr val="tx1"/>
                </a:solidFill>
                <a:latin typeface="Liberation Sans" panose="020B0604020202020204" pitchFamily="34" charset="0"/>
              </a:rPr>
              <a:t>.</a:t>
            </a:r>
          </a:p>
          <a:p>
            <a:pPr marL="0" lvl="1" indent="0">
              <a:lnSpc>
                <a:spcPct val="125000"/>
              </a:lnSpc>
              <a:spcBef>
                <a:spcPts val="1200"/>
              </a:spcBef>
              <a:buClr>
                <a:srgbClr val="800000"/>
              </a:buClr>
              <a:buSzPct val="80000"/>
            </a:pPr>
            <a:r>
              <a:rPr lang="en-US" altLang="en-US" sz="2100" dirty="0">
                <a:solidFill>
                  <a:schemeClr val="tx1"/>
                </a:solidFill>
                <a:latin typeface="Liberation Sans" panose="020B0604020202020204" pitchFamily="34" charset="0"/>
              </a:rPr>
              <a:t>Relevance  </a:t>
            </a:r>
            <a:endParaRPr lang="en-US" altLang="en-US" sz="2100" dirty="0" smtClean="0">
              <a:solidFill>
                <a:schemeClr val="tx1"/>
              </a:solidFill>
              <a:latin typeface="Liberation Sans" panose="020B0604020202020204" pitchFamily="34" charset="0"/>
            </a:endParaRPr>
          </a:p>
          <a:p>
            <a:pPr lvl="1">
              <a:lnSpc>
                <a:spcPct val="125000"/>
              </a:lnSpc>
              <a:spcBef>
                <a:spcPts val="1200"/>
              </a:spcBef>
              <a:buClr>
                <a:srgbClr val="800000"/>
              </a:buClr>
              <a:buSzPct val="80000"/>
              <a:buFont typeface="Wingdings" pitchFamily="2" charset="2"/>
              <a:buChar char="u"/>
            </a:pPr>
            <a:r>
              <a:rPr lang="en-US" altLang="en-US" sz="2000" b="0" dirty="0" smtClean="0">
                <a:solidFill>
                  <a:schemeClr val="tx1"/>
                </a:solidFill>
                <a:latin typeface="Liberation Sans" panose="020B0604020202020204" pitchFamily="34" charset="0"/>
              </a:rPr>
              <a:t>Make </a:t>
            </a:r>
            <a:r>
              <a:rPr lang="en-US" altLang="en-US" sz="2000" b="0" dirty="0">
                <a:solidFill>
                  <a:schemeClr val="tx1"/>
                </a:solidFill>
                <a:latin typeface="Liberation Sans" panose="020B0604020202020204" pitchFamily="34" charset="0"/>
              </a:rPr>
              <a:t>a difference in a business decision. </a:t>
            </a:r>
            <a:endParaRPr lang="en-US" altLang="en-US" sz="2000" b="0" dirty="0" smtClean="0">
              <a:solidFill>
                <a:schemeClr val="tx1"/>
              </a:solidFill>
              <a:latin typeface="Liberation Sans" panose="020B0604020202020204" pitchFamily="34" charset="0"/>
            </a:endParaRPr>
          </a:p>
          <a:p>
            <a:pPr lvl="1">
              <a:lnSpc>
                <a:spcPct val="125000"/>
              </a:lnSpc>
              <a:spcBef>
                <a:spcPts val="1200"/>
              </a:spcBef>
              <a:buClr>
                <a:srgbClr val="800000"/>
              </a:buClr>
              <a:buSzPct val="80000"/>
              <a:buFont typeface="Wingdings" pitchFamily="2" charset="2"/>
              <a:buChar char="u"/>
            </a:pPr>
            <a:r>
              <a:rPr lang="en-US" altLang="en-US" sz="2000" b="0" dirty="0" smtClean="0">
                <a:solidFill>
                  <a:schemeClr val="tx1"/>
                </a:solidFill>
                <a:latin typeface="Liberation Sans" panose="020B0604020202020204" pitchFamily="34" charset="0"/>
              </a:rPr>
              <a:t>Provides </a:t>
            </a:r>
            <a:r>
              <a:rPr lang="en-US" altLang="en-US" sz="2000" b="0" dirty="0">
                <a:solidFill>
                  <a:schemeClr val="tx1"/>
                </a:solidFill>
                <a:latin typeface="Liberation Sans" panose="020B0604020202020204" pitchFamily="34" charset="0"/>
              </a:rPr>
              <a:t>information that has </a:t>
            </a:r>
            <a:r>
              <a:rPr lang="en-US" altLang="en-US" sz="2000" dirty="0">
                <a:solidFill>
                  <a:schemeClr val="tx1"/>
                </a:solidFill>
                <a:latin typeface="Liberation Sans" panose="020B0604020202020204" pitchFamily="34" charset="0"/>
              </a:rPr>
              <a:t>predictive </a:t>
            </a:r>
            <a:r>
              <a:rPr lang="en-US" altLang="en-US" sz="2000" dirty="0" smtClean="0">
                <a:solidFill>
                  <a:schemeClr val="tx1"/>
                </a:solidFill>
                <a:latin typeface="Liberation Sans" panose="020B0604020202020204" pitchFamily="34" charset="0"/>
              </a:rPr>
              <a:t>value </a:t>
            </a:r>
            <a:r>
              <a:rPr lang="en-US" altLang="en-US" sz="2000" b="0" dirty="0">
                <a:solidFill>
                  <a:schemeClr val="tx1"/>
                </a:solidFill>
                <a:latin typeface="Liberation Sans" panose="020B0604020202020204" pitchFamily="34" charset="0"/>
              </a:rPr>
              <a:t>and</a:t>
            </a:r>
            <a:r>
              <a:rPr lang="en-US" altLang="en-US" sz="2000" dirty="0" smtClean="0">
                <a:solidFill>
                  <a:schemeClr val="tx1"/>
                </a:solidFill>
                <a:latin typeface="Liberation Sans" panose="020B0604020202020204" pitchFamily="34" charset="0"/>
              </a:rPr>
              <a:t> confirmatory value</a:t>
            </a:r>
            <a:r>
              <a:rPr lang="en-US" altLang="en-US" sz="2000" b="0" dirty="0" smtClean="0">
                <a:solidFill>
                  <a:schemeClr val="tx1"/>
                </a:solidFill>
                <a:latin typeface="Liberation Sans" panose="020B0604020202020204" pitchFamily="34" charset="0"/>
              </a:rPr>
              <a:t>. </a:t>
            </a:r>
          </a:p>
          <a:p>
            <a:pPr lvl="1">
              <a:lnSpc>
                <a:spcPct val="125000"/>
              </a:lnSpc>
              <a:spcBef>
                <a:spcPts val="1200"/>
              </a:spcBef>
              <a:buClr>
                <a:srgbClr val="800000"/>
              </a:buClr>
              <a:buSzPct val="80000"/>
              <a:buFont typeface="Wingdings" pitchFamily="2" charset="2"/>
              <a:buChar char="u"/>
            </a:pPr>
            <a:r>
              <a:rPr lang="en-US" altLang="en-US" sz="2000" dirty="0" smtClean="0">
                <a:solidFill>
                  <a:schemeClr val="tx2">
                    <a:lumMod val="75000"/>
                  </a:schemeClr>
                </a:solidFill>
                <a:latin typeface="Liberation Sans" panose="020B0604020202020204" pitchFamily="34" charset="0"/>
              </a:rPr>
              <a:t>Materiality</a:t>
            </a:r>
            <a:r>
              <a:rPr lang="en-US" altLang="en-US" sz="2000" dirty="0" smtClean="0">
                <a:solidFill>
                  <a:schemeClr val="tx1"/>
                </a:solidFill>
                <a:latin typeface="Liberation Sans" panose="020B0604020202020204" pitchFamily="34" charset="0"/>
              </a:rPr>
              <a:t> </a:t>
            </a:r>
            <a:r>
              <a:rPr lang="en-US" altLang="en-US" sz="2000" b="0" dirty="0">
                <a:solidFill>
                  <a:schemeClr val="tx1"/>
                </a:solidFill>
                <a:latin typeface="Liberation Sans" panose="020B0604020202020204" pitchFamily="34" charset="0"/>
              </a:rPr>
              <a:t>is a company-specific aspect of relevance. </a:t>
            </a:r>
            <a:endParaRPr lang="en-US" altLang="en-US" sz="2000" b="0" dirty="0" smtClean="0">
              <a:solidFill>
                <a:schemeClr val="tx1"/>
              </a:solidFill>
              <a:latin typeface="Liberation Sans" panose="020B0604020202020204" pitchFamily="34" charset="0"/>
            </a:endParaRPr>
          </a:p>
          <a:p>
            <a:pPr marL="1257300" lvl="2" indent="-342900">
              <a:lnSpc>
                <a:spcPct val="125000"/>
              </a:lnSpc>
              <a:spcBef>
                <a:spcPts val="1200"/>
              </a:spcBef>
              <a:buClr>
                <a:srgbClr val="800000"/>
              </a:buClr>
              <a:buSzPct val="80000"/>
              <a:buFont typeface="Arial" panose="020B0604020202020204" pitchFamily="34" charset="0"/>
              <a:buChar char="►"/>
            </a:pPr>
            <a:r>
              <a:rPr lang="en-US" altLang="en-US" sz="1900" b="0" dirty="0" smtClean="0">
                <a:solidFill>
                  <a:schemeClr val="tx1"/>
                </a:solidFill>
                <a:latin typeface="Liberation Sans" panose="020B0604020202020204" pitchFamily="34" charset="0"/>
              </a:rPr>
              <a:t>An </a:t>
            </a:r>
            <a:r>
              <a:rPr lang="en-US" altLang="en-US" sz="1900" b="0" dirty="0">
                <a:solidFill>
                  <a:schemeClr val="tx1"/>
                </a:solidFill>
                <a:latin typeface="Liberation Sans" panose="020B0604020202020204" pitchFamily="34" charset="0"/>
              </a:rPr>
              <a:t>item is material when its </a:t>
            </a:r>
            <a:r>
              <a:rPr lang="en-US" altLang="en-US" sz="1900" dirty="0">
                <a:solidFill>
                  <a:schemeClr val="tx1"/>
                </a:solidFill>
                <a:latin typeface="Liberation Sans" panose="020B0604020202020204" pitchFamily="34" charset="0"/>
              </a:rPr>
              <a:t>size </a:t>
            </a:r>
            <a:r>
              <a:rPr lang="en-US" altLang="en-US" sz="1900" b="0" dirty="0">
                <a:solidFill>
                  <a:schemeClr val="tx1"/>
                </a:solidFill>
                <a:latin typeface="Liberation Sans" panose="020B0604020202020204" pitchFamily="34" charset="0"/>
              </a:rPr>
              <a:t>makes it likely to influence the decision of an investor or creditor.</a:t>
            </a:r>
          </a:p>
        </p:txBody>
      </p:sp>
      <p:sp>
        <p:nvSpPr>
          <p:cNvPr id="6" name="Rectangle 5"/>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r>
              <a:rPr lang="en-US" altLang="en-US" sz="1700" dirty="0">
                <a:solidFill>
                  <a:schemeClr val="tx1"/>
                </a:solidFill>
                <a:latin typeface="Liberation Sans" panose="020B0604020202020204" pitchFamily="34" charset="0"/>
              </a:rPr>
              <a:t>LEARNING</a:t>
            </a:r>
          </a:p>
          <a:p>
            <a:r>
              <a:rPr lang="en-US" altLang="en-US" sz="1700" dirty="0">
                <a:solidFill>
                  <a:schemeClr val="tx1"/>
                </a:solidFill>
                <a:latin typeface="Liberation Sans" panose="020B0604020202020204" pitchFamily="34" charset="0"/>
              </a:rPr>
              <a:t>OBJECTIVE</a:t>
            </a:r>
          </a:p>
        </p:txBody>
      </p:sp>
      <p:sp>
        <p:nvSpPr>
          <p:cNvPr id="7"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tIns="27432" anchor="ctr"/>
          <a:lstStyle/>
          <a:p>
            <a:pPr marL="53975">
              <a:spcBef>
                <a:spcPct val="50000"/>
              </a:spcBef>
            </a:pPr>
            <a:r>
              <a:rPr lang="en-US" altLang="en-US" sz="2300" dirty="0" smtClean="0">
                <a:latin typeface="Liberation Sans" panose="020B0604020202020204" pitchFamily="34" charset="0"/>
              </a:rPr>
              <a:t>APPENDIX 3B: Discuss financial reporting concepts.</a:t>
            </a:r>
            <a:endParaRPr lang="en-US" altLang="en-US" sz="2300" dirty="0">
              <a:latin typeface="Liberation Sans" panose="020B0604020202020204" pitchFamily="34" charset="0"/>
            </a:endParaRPr>
          </a:p>
        </p:txBody>
      </p:sp>
      <p:sp>
        <p:nvSpPr>
          <p:cNvPr id="8" name="Oval 7"/>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sz="2400" dirty="0" smtClean="0">
                <a:latin typeface="Liberation Sans" panose="020B0604020202020204" pitchFamily="34" charset="0"/>
              </a:rPr>
              <a:t>6</a:t>
            </a:r>
            <a:endParaRPr lang="en-US" sz="2400" dirty="0">
              <a:latin typeface="Liberation Sans" panose="020B0604020202020204" pitchFamily="34" charset="0"/>
            </a:endParaRPr>
          </a:p>
        </p:txBody>
      </p:sp>
      <p:sp>
        <p:nvSpPr>
          <p:cNvPr id="9" name="Rectangle 20"/>
          <p:cNvSpPr>
            <a:spLocks noChangeArrowheads="1"/>
          </p:cNvSpPr>
          <p:nvPr/>
        </p:nvSpPr>
        <p:spPr bwMode="auto">
          <a:xfrm>
            <a:off x="609600" y="1447800"/>
            <a:ext cx="81534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ts val="0"/>
              </a:spcBef>
              <a:buClr>
                <a:srgbClr val="800000"/>
              </a:buClr>
              <a:buSzPct val="80000"/>
              <a:buFont typeface="Wingdings" pitchFamily="2" charset="2"/>
              <a:buNone/>
            </a:pPr>
            <a:r>
              <a:rPr lang="en-US" altLang="en-US" dirty="0" smtClean="0">
                <a:solidFill>
                  <a:schemeClr val="tx2">
                    <a:lumMod val="75000"/>
                  </a:schemeClr>
                </a:solidFill>
                <a:latin typeface="Liberation Sans" panose="020B0604020202020204" pitchFamily="34" charset="0"/>
              </a:rPr>
              <a:t>Qualities of Useful Information</a:t>
            </a:r>
            <a:endParaRPr lang="en-US" altLang="en-US" dirty="0">
              <a:solidFill>
                <a:schemeClr val="tx2">
                  <a:lumMod val="75000"/>
                </a:schemeClr>
              </a:solidFill>
              <a:latin typeface="Liberation Sans" panose="020B0604020202020204" pitchFamily="34" charset="0"/>
            </a:endParaRPr>
          </a:p>
        </p:txBody>
      </p:sp>
      <p:sp>
        <p:nvSpPr>
          <p:cNvPr id="10"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4219169794"/>
      </p:ext>
    </p:extLst>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5"/>
          <p:cNvSpPr>
            <a:spLocks noChangeArrowheads="1"/>
          </p:cNvSpPr>
          <p:nvPr/>
        </p:nvSpPr>
        <p:spPr bwMode="auto">
          <a:xfrm>
            <a:off x="609600" y="1295400"/>
            <a:ext cx="8153400" cy="3653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charset="0"/>
              </a:defRPr>
            </a:lvl1pPr>
            <a:lvl2pPr marL="690563" indent="-461963">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5000"/>
              </a:lnSpc>
              <a:spcBef>
                <a:spcPts val="1200"/>
              </a:spcBef>
            </a:pPr>
            <a:r>
              <a:rPr lang="en-US" altLang="en-US" sz="2100" b="0" dirty="0" smtClean="0">
                <a:solidFill>
                  <a:schemeClr val="tx1"/>
                </a:solidFill>
                <a:latin typeface="Liberation Sans" panose="020B0604020202020204" pitchFamily="34" charset="0"/>
              </a:rPr>
              <a:t>Two </a:t>
            </a:r>
            <a:r>
              <a:rPr lang="en-US" altLang="en-US" sz="2100" b="0" dirty="0">
                <a:solidFill>
                  <a:schemeClr val="tx1"/>
                </a:solidFill>
                <a:latin typeface="Liberation Sans" panose="020B0604020202020204" pitchFamily="34" charset="0"/>
              </a:rPr>
              <a:t>fundamental qualities, </a:t>
            </a:r>
            <a:r>
              <a:rPr lang="en-US" altLang="en-US" sz="2100" dirty="0">
                <a:solidFill>
                  <a:schemeClr val="tx1"/>
                </a:solidFill>
                <a:latin typeface="Liberation Sans" panose="020B0604020202020204" pitchFamily="34" charset="0"/>
              </a:rPr>
              <a:t>relevance</a:t>
            </a:r>
            <a:r>
              <a:rPr lang="en-US" altLang="en-US" sz="2100" b="0" dirty="0">
                <a:solidFill>
                  <a:schemeClr val="tx1"/>
                </a:solidFill>
                <a:latin typeface="Liberation Sans" panose="020B0604020202020204" pitchFamily="34" charset="0"/>
              </a:rPr>
              <a:t> and </a:t>
            </a:r>
            <a:r>
              <a:rPr lang="en-US" altLang="en-US" sz="2100" dirty="0">
                <a:solidFill>
                  <a:schemeClr val="tx1"/>
                </a:solidFill>
                <a:latin typeface="Liberation Sans" panose="020B0604020202020204" pitchFamily="34" charset="0"/>
              </a:rPr>
              <a:t>faithful representation</a:t>
            </a:r>
            <a:r>
              <a:rPr lang="en-US" altLang="en-US" sz="2100" b="0" dirty="0">
                <a:solidFill>
                  <a:schemeClr val="tx1"/>
                </a:solidFill>
                <a:latin typeface="Liberation Sans" panose="020B0604020202020204" pitchFamily="34" charset="0"/>
              </a:rPr>
              <a:t>.</a:t>
            </a:r>
          </a:p>
          <a:p>
            <a:pPr marL="0" lvl="1" indent="0">
              <a:lnSpc>
                <a:spcPct val="125000"/>
              </a:lnSpc>
              <a:spcBef>
                <a:spcPts val="1200"/>
              </a:spcBef>
              <a:buClr>
                <a:srgbClr val="800000"/>
              </a:buClr>
              <a:buSzPct val="80000"/>
            </a:pPr>
            <a:r>
              <a:rPr lang="en-US" altLang="en-US" sz="2100" dirty="0" smtClean="0">
                <a:solidFill>
                  <a:schemeClr val="tx1"/>
                </a:solidFill>
                <a:latin typeface="Liberation Sans" panose="020B0604020202020204" pitchFamily="34" charset="0"/>
              </a:rPr>
              <a:t>Faithful Representation  </a:t>
            </a:r>
          </a:p>
          <a:p>
            <a:pPr lvl="1">
              <a:lnSpc>
                <a:spcPct val="125000"/>
              </a:lnSpc>
              <a:spcBef>
                <a:spcPts val="1200"/>
              </a:spcBef>
              <a:buClr>
                <a:srgbClr val="800000"/>
              </a:buClr>
              <a:buSzPct val="80000"/>
              <a:buFont typeface="Wingdings" pitchFamily="2" charset="2"/>
              <a:buChar char="u"/>
            </a:pPr>
            <a:r>
              <a:rPr lang="en-US" sz="2000" b="0" dirty="0" smtClean="0">
                <a:solidFill>
                  <a:schemeClr val="tx1"/>
                </a:solidFill>
                <a:latin typeface="Liberation Sans" panose="020B0604020202020204" pitchFamily="34" charset="0"/>
              </a:rPr>
              <a:t>Information </a:t>
            </a:r>
            <a:r>
              <a:rPr lang="en-US" sz="2000" b="0" dirty="0">
                <a:solidFill>
                  <a:schemeClr val="tx1"/>
                </a:solidFill>
                <a:latin typeface="Liberation Sans" panose="020B0604020202020204" pitchFamily="34" charset="0"/>
              </a:rPr>
              <a:t>accurately depicts what really happened</a:t>
            </a:r>
            <a:r>
              <a:rPr lang="en-US" sz="2000" b="0" dirty="0" smtClean="0">
                <a:solidFill>
                  <a:schemeClr val="tx1"/>
                </a:solidFill>
                <a:latin typeface="Liberation Sans" panose="020B0604020202020204" pitchFamily="34" charset="0"/>
              </a:rPr>
              <a:t>. </a:t>
            </a:r>
          </a:p>
          <a:p>
            <a:pPr lvl="1">
              <a:lnSpc>
                <a:spcPct val="125000"/>
              </a:lnSpc>
              <a:spcBef>
                <a:spcPts val="1200"/>
              </a:spcBef>
              <a:buClr>
                <a:srgbClr val="800000"/>
              </a:buClr>
              <a:buSzPct val="80000"/>
              <a:buFont typeface="Wingdings" pitchFamily="2" charset="2"/>
              <a:buChar char="u"/>
            </a:pPr>
            <a:r>
              <a:rPr lang="en-US" sz="2000" b="0" dirty="0" smtClean="0">
                <a:solidFill>
                  <a:schemeClr val="tx1"/>
                </a:solidFill>
                <a:latin typeface="Liberation Sans" panose="020B0604020202020204" pitchFamily="34" charset="0"/>
              </a:rPr>
              <a:t>Information </a:t>
            </a:r>
            <a:r>
              <a:rPr lang="en-US" sz="2000" b="0" dirty="0">
                <a:solidFill>
                  <a:schemeClr val="tx1"/>
                </a:solidFill>
                <a:latin typeface="Liberation Sans" panose="020B0604020202020204" pitchFamily="34" charset="0"/>
              </a:rPr>
              <a:t>must </a:t>
            </a:r>
            <a:r>
              <a:rPr lang="en-US" sz="2000" b="0" dirty="0" smtClean="0">
                <a:solidFill>
                  <a:schemeClr val="tx1"/>
                </a:solidFill>
                <a:latin typeface="Liberation Sans" panose="020B0604020202020204" pitchFamily="34" charset="0"/>
              </a:rPr>
              <a:t>be </a:t>
            </a:r>
          </a:p>
          <a:p>
            <a:pPr marL="1257300" lvl="2" indent="-342900">
              <a:lnSpc>
                <a:spcPct val="125000"/>
              </a:lnSpc>
              <a:spcBef>
                <a:spcPts val="1200"/>
              </a:spcBef>
              <a:buClr>
                <a:srgbClr val="800000"/>
              </a:buClr>
              <a:buSzPct val="80000"/>
              <a:buFont typeface="Arial" panose="020B0604020202020204" pitchFamily="34" charset="0"/>
              <a:buChar char="►"/>
            </a:pPr>
            <a:r>
              <a:rPr lang="en-US" sz="1900" dirty="0" smtClean="0">
                <a:solidFill>
                  <a:schemeClr val="tx1"/>
                </a:solidFill>
                <a:latin typeface="Liberation Sans" panose="020B0604020202020204" pitchFamily="34" charset="0"/>
              </a:rPr>
              <a:t>complete</a:t>
            </a:r>
            <a:r>
              <a:rPr lang="en-US" sz="1900" b="0" dirty="0" smtClean="0">
                <a:solidFill>
                  <a:schemeClr val="tx1"/>
                </a:solidFill>
                <a:latin typeface="Liberation Sans" panose="020B0604020202020204" pitchFamily="34" charset="0"/>
              </a:rPr>
              <a:t> (nothing </a:t>
            </a:r>
            <a:r>
              <a:rPr lang="en-US" sz="1900" b="0" dirty="0">
                <a:solidFill>
                  <a:schemeClr val="tx1"/>
                </a:solidFill>
                <a:latin typeface="Liberation Sans" panose="020B0604020202020204" pitchFamily="34" charset="0"/>
              </a:rPr>
              <a:t>important has been omitted), </a:t>
            </a:r>
            <a:endParaRPr lang="en-US" sz="1900" b="0" dirty="0" smtClean="0">
              <a:solidFill>
                <a:schemeClr val="tx1"/>
              </a:solidFill>
              <a:latin typeface="Liberation Sans" panose="020B0604020202020204" pitchFamily="34" charset="0"/>
            </a:endParaRPr>
          </a:p>
          <a:p>
            <a:pPr marL="1257300" lvl="2" indent="-342900">
              <a:lnSpc>
                <a:spcPct val="125000"/>
              </a:lnSpc>
              <a:spcBef>
                <a:spcPts val="1200"/>
              </a:spcBef>
              <a:buClr>
                <a:srgbClr val="800000"/>
              </a:buClr>
              <a:buSzPct val="80000"/>
              <a:buFont typeface="Arial" panose="020B0604020202020204" pitchFamily="34" charset="0"/>
              <a:buChar char="►"/>
            </a:pPr>
            <a:r>
              <a:rPr lang="en-US" sz="1900" dirty="0" smtClean="0">
                <a:solidFill>
                  <a:schemeClr val="tx1"/>
                </a:solidFill>
                <a:latin typeface="Liberation Sans" panose="020B0604020202020204" pitchFamily="34" charset="0"/>
              </a:rPr>
              <a:t>neutral</a:t>
            </a:r>
            <a:r>
              <a:rPr lang="en-US" sz="1900" b="0" dirty="0" smtClean="0">
                <a:solidFill>
                  <a:schemeClr val="tx1"/>
                </a:solidFill>
                <a:latin typeface="Liberation Sans" panose="020B0604020202020204" pitchFamily="34" charset="0"/>
              </a:rPr>
              <a:t> (</a:t>
            </a:r>
            <a:r>
              <a:rPr lang="en-US" sz="1900" b="0" dirty="0">
                <a:solidFill>
                  <a:schemeClr val="tx1"/>
                </a:solidFill>
                <a:latin typeface="Liberation Sans" panose="020B0604020202020204" pitchFamily="34" charset="0"/>
              </a:rPr>
              <a:t>is not biased toward one position or another), and </a:t>
            </a:r>
            <a:endParaRPr lang="en-US" sz="1900" b="0" dirty="0" smtClean="0">
              <a:solidFill>
                <a:schemeClr val="tx1"/>
              </a:solidFill>
              <a:latin typeface="Liberation Sans" panose="020B0604020202020204" pitchFamily="34" charset="0"/>
            </a:endParaRPr>
          </a:p>
          <a:p>
            <a:pPr marL="1257300" lvl="2" indent="-342900">
              <a:lnSpc>
                <a:spcPct val="125000"/>
              </a:lnSpc>
              <a:spcBef>
                <a:spcPts val="1200"/>
              </a:spcBef>
              <a:buClr>
                <a:srgbClr val="800000"/>
              </a:buClr>
              <a:buSzPct val="80000"/>
              <a:buFont typeface="Arial" panose="020B0604020202020204" pitchFamily="34" charset="0"/>
              <a:buChar char="►"/>
            </a:pPr>
            <a:r>
              <a:rPr lang="en-US" sz="1900" dirty="0" smtClean="0">
                <a:solidFill>
                  <a:schemeClr val="tx1"/>
                </a:solidFill>
                <a:latin typeface="Liberation Sans" panose="020B0604020202020204" pitchFamily="34" charset="0"/>
              </a:rPr>
              <a:t>free</a:t>
            </a:r>
            <a:r>
              <a:rPr lang="en-US" sz="1900" b="0" dirty="0" smtClean="0">
                <a:solidFill>
                  <a:schemeClr val="tx1"/>
                </a:solidFill>
                <a:latin typeface="Liberation Sans" panose="020B0604020202020204" pitchFamily="34" charset="0"/>
              </a:rPr>
              <a:t> </a:t>
            </a:r>
            <a:r>
              <a:rPr lang="en-US" sz="1900" dirty="0">
                <a:solidFill>
                  <a:schemeClr val="tx1"/>
                </a:solidFill>
                <a:latin typeface="Liberation Sans" panose="020B0604020202020204" pitchFamily="34" charset="0"/>
              </a:rPr>
              <a:t>from</a:t>
            </a:r>
            <a:r>
              <a:rPr lang="en-US" sz="1900" b="0" dirty="0" smtClean="0">
                <a:solidFill>
                  <a:schemeClr val="tx1"/>
                </a:solidFill>
                <a:latin typeface="Liberation Sans" panose="020B0604020202020204" pitchFamily="34" charset="0"/>
              </a:rPr>
              <a:t> </a:t>
            </a:r>
            <a:r>
              <a:rPr lang="en-US" sz="1900" dirty="0">
                <a:solidFill>
                  <a:schemeClr val="tx1"/>
                </a:solidFill>
                <a:latin typeface="Liberation Sans" panose="020B0604020202020204" pitchFamily="34" charset="0"/>
              </a:rPr>
              <a:t>error</a:t>
            </a:r>
            <a:r>
              <a:rPr lang="en-US" sz="1900" b="0" dirty="0">
                <a:solidFill>
                  <a:schemeClr val="tx1"/>
                </a:solidFill>
                <a:latin typeface="Liberation Sans" panose="020B0604020202020204" pitchFamily="34" charset="0"/>
              </a:rPr>
              <a:t>.</a:t>
            </a:r>
            <a:endParaRPr lang="en-US" altLang="en-US" sz="1900" b="0" dirty="0">
              <a:solidFill>
                <a:schemeClr val="tx1"/>
              </a:solidFill>
              <a:latin typeface="Liberation Sans" panose="020B0604020202020204" pitchFamily="34" charset="0"/>
            </a:endParaRPr>
          </a:p>
        </p:txBody>
      </p:sp>
      <p:sp>
        <p:nvSpPr>
          <p:cNvPr id="10"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1" name="Rectangle 10"/>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Qualities of Useful Information</a:t>
            </a:r>
            <a:endParaRPr lang="en-US" altLang="en-US" sz="3200" dirty="0">
              <a:solidFill>
                <a:schemeClr val="tx2">
                  <a:lumMod val="75000"/>
                </a:schemeClr>
              </a:solidFill>
              <a:latin typeface="Liberation Sans" panose="020B0604020202020204" pitchFamily="34" charset="0"/>
            </a:endParaRPr>
          </a:p>
        </p:txBody>
      </p:sp>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252738318"/>
      </p:ext>
    </p:extLst>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609600" y="1295400"/>
            <a:ext cx="56007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altLang="en-US" sz="2700" dirty="0">
                <a:solidFill>
                  <a:schemeClr val="tx1"/>
                </a:solidFill>
                <a:latin typeface="Liberation Sans" panose="020B0604020202020204" pitchFamily="34" charset="0"/>
              </a:rPr>
              <a:t>ENHANCING QUALITIES</a:t>
            </a:r>
          </a:p>
        </p:txBody>
      </p:sp>
      <p:sp>
        <p:nvSpPr>
          <p:cNvPr id="67587" name="Rectangle 4"/>
          <p:cNvSpPr>
            <a:spLocks noChangeArrowheads="1"/>
          </p:cNvSpPr>
          <p:nvPr/>
        </p:nvSpPr>
        <p:spPr bwMode="auto">
          <a:xfrm>
            <a:off x="381000" y="2133600"/>
            <a:ext cx="2590800" cy="1646605"/>
          </a:xfrm>
          <a:prstGeom prst="rect">
            <a:avLst/>
          </a:prstGeom>
          <a:solidFill>
            <a:schemeClr val="bg1"/>
          </a:solidFill>
          <a:ln w="28575" cap="sq">
            <a:solidFill>
              <a:schemeClr val="tx1"/>
            </a:solidFill>
            <a:miter lim="800000"/>
            <a:headEnd type="none" w="sm" len="sm"/>
            <a:tailEnd type="none" w="sm" len="sm"/>
          </a:ln>
          <a:effectLst>
            <a:innerShdw blurRad="114300">
              <a:prstClr val="black"/>
            </a:innerShdw>
          </a:effectLst>
          <a:extLst/>
        </p:spPr>
        <p:txBody>
          <a:bodyPr lIns="137160" tIns="91440" rIns="137160" bIns="9144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1900" dirty="0">
                <a:solidFill>
                  <a:schemeClr val="tx2">
                    <a:lumMod val="75000"/>
                  </a:schemeClr>
                </a:solidFill>
                <a:latin typeface="Liberation Sans" panose="020B0604020202020204" pitchFamily="34" charset="0"/>
              </a:rPr>
              <a:t>Comparability</a:t>
            </a:r>
            <a:r>
              <a:rPr lang="en-US" altLang="en-US" sz="1900" dirty="0">
                <a:solidFill>
                  <a:schemeClr val="tx1"/>
                </a:solidFill>
                <a:latin typeface="Liberation Sans" panose="020B0604020202020204" pitchFamily="34" charset="0"/>
              </a:rPr>
              <a:t> </a:t>
            </a:r>
            <a:r>
              <a:rPr lang="en-US" altLang="en-US" sz="1900" b="0" dirty="0">
                <a:solidFill>
                  <a:schemeClr val="tx1"/>
                </a:solidFill>
                <a:latin typeface="Liberation Sans" panose="020B0604020202020204" pitchFamily="34" charset="0"/>
              </a:rPr>
              <a:t>results when different companies use the same accounting principles.</a:t>
            </a:r>
          </a:p>
        </p:txBody>
      </p:sp>
      <p:sp>
        <p:nvSpPr>
          <p:cNvPr id="67588" name="Rectangle 5"/>
          <p:cNvSpPr>
            <a:spLocks noChangeArrowheads="1"/>
          </p:cNvSpPr>
          <p:nvPr/>
        </p:nvSpPr>
        <p:spPr bwMode="auto">
          <a:xfrm>
            <a:off x="1333500" y="4267200"/>
            <a:ext cx="2895600" cy="1646605"/>
          </a:xfrm>
          <a:prstGeom prst="rect">
            <a:avLst/>
          </a:prstGeom>
          <a:solidFill>
            <a:schemeClr val="bg1"/>
          </a:solidFill>
          <a:ln w="28575" cap="sq">
            <a:solidFill>
              <a:schemeClr val="tx1"/>
            </a:solidFill>
            <a:miter lim="800000"/>
            <a:headEnd type="none" w="sm" len="sm"/>
            <a:tailEnd type="none" w="sm" len="sm"/>
          </a:ln>
          <a:effectLst>
            <a:innerShdw blurRad="114300">
              <a:prstClr val="black"/>
            </a:innerShdw>
          </a:effectLst>
          <a:extLst/>
        </p:spPr>
        <p:txBody>
          <a:bodyPr lIns="137160" tIns="91440" rIns="137160" bIns="91440">
            <a:spAutoFit/>
          </a:bodyPr>
          <a:lstStyle/>
          <a:p>
            <a:pPr algn="ctr"/>
            <a:r>
              <a:rPr lang="en-US" altLang="en-US" sz="1900" dirty="0">
                <a:solidFill>
                  <a:schemeClr val="tx2">
                    <a:lumMod val="75000"/>
                  </a:schemeClr>
                </a:solidFill>
                <a:latin typeface="Liberation Sans" panose="020B0604020202020204" pitchFamily="34" charset="0"/>
              </a:rPr>
              <a:t>Consistency</a:t>
            </a:r>
            <a:r>
              <a:rPr lang="en-US" altLang="en-US" sz="1900" b="0" dirty="0">
                <a:solidFill>
                  <a:schemeClr val="tx1"/>
                </a:solidFill>
                <a:latin typeface="Liberation Sans" panose="020B0604020202020204" pitchFamily="34" charset="0"/>
              </a:rPr>
              <a:t> means that a company uses the same accounting</a:t>
            </a:r>
          </a:p>
          <a:p>
            <a:pPr algn="ctr"/>
            <a:r>
              <a:rPr lang="en-US" altLang="en-US" sz="1900" b="0" dirty="0">
                <a:solidFill>
                  <a:schemeClr val="tx1"/>
                </a:solidFill>
                <a:latin typeface="Liberation Sans" panose="020B0604020202020204" pitchFamily="34" charset="0"/>
              </a:rPr>
              <a:t>principles and methods from year to year.</a:t>
            </a:r>
          </a:p>
        </p:txBody>
      </p:sp>
      <p:sp>
        <p:nvSpPr>
          <p:cNvPr id="67589" name="Rectangle 6"/>
          <p:cNvSpPr>
            <a:spLocks noChangeArrowheads="1"/>
          </p:cNvSpPr>
          <p:nvPr/>
        </p:nvSpPr>
        <p:spPr bwMode="auto">
          <a:xfrm>
            <a:off x="3200400" y="2133600"/>
            <a:ext cx="2743200" cy="1938992"/>
          </a:xfrm>
          <a:prstGeom prst="rect">
            <a:avLst/>
          </a:prstGeom>
          <a:solidFill>
            <a:schemeClr val="bg1"/>
          </a:solidFill>
          <a:ln w="28575" cap="sq">
            <a:solidFill>
              <a:schemeClr val="tx1"/>
            </a:solidFill>
            <a:miter lim="800000"/>
            <a:headEnd type="none" w="sm" len="sm"/>
            <a:tailEnd type="none" w="sm" len="sm"/>
          </a:ln>
          <a:effectLst>
            <a:innerShdw blurRad="114300">
              <a:prstClr val="black"/>
            </a:innerShdw>
          </a:effectLst>
          <a:extLst/>
        </p:spPr>
        <p:txBody>
          <a:bodyPr lIns="137160" tIns="91440" rIns="137160" bIns="91440">
            <a:spAutoFit/>
          </a:bodyPr>
          <a:lstStyle/>
          <a:p>
            <a:pPr algn="ctr"/>
            <a:r>
              <a:rPr lang="en-US" altLang="en-US" sz="1900" b="0" dirty="0">
                <a:solidFill>
                  <a:schemeClr val="tx1"/>
                </a:solidFill>
                <a:latin typeface="Liberation Sans" panose="020B0604020202020204" pitchFamily="34" charset="0"/>
              </a:rPr>
              <a:t>Information is </a:t>
            </a:r>
            <a:r>
              <a:rPr lang="en-US" altLang="en-US" sz="1900" dirty="0">
                <a:solidFill>
                  <a:schemeClr val="tx2">
                    <a:lumMod val="75000"/>
                  </a:schemeClr>
                </a:solidFill>
                <a:latin typeface="Liberation Sans" panose="020B0604020202020204" pitchFamily="34" charset="0"/>
              </a:rPr>
              <a:t>verifiable</a:t>
            </a:r>
            <a:r>
              <a:rPr lang="en-US" altLang="en-US" sz="1900" b="0" dirty="0">
                <a:solidFill>
                  <a:schemeClr val="tx1"/>
                </a:solidFill>
                <a:latin typeface="Liberation Sans" panose="020B0604020202020204" pitchFamily="34" charset="0"/>
              </a:rPr>
              <a:t> if independent</a:t>
            </a:r>
          </a:p>
          <a:p>
            <a:pPr algn="ctr"/>
            <a:r>
              <a:rPr lang="en-US" altLang="en-US" sz="1900" b="0" dirty="0">
                <a:solidFill>
                  <a:schemeClr val="tx1"/>
                </a:solidFill>
                <a:latin typeface="Liberation Sans" panose="020B0604020202020204" pitchFamily="34" charset="0"/>
              </a:rPr>
              <a:t>observers, using the same methods, obtain similar results.</a:t>
            </a:r>
          </a:p>
        </p:txBody>
      </p:sp>
      <p:sp>
        <p:nvSpPr>
          <p:cNvPr id="67590" name="Rectangle 7"/>
          <p:cNvSpPr>
            <a:spLocks noChangeArrowheads="1"/>
          </p:cNvSpPr>
          <p:nvPr/>
        </p:nvSpPr>
        <p:spPr bwMode="auto">
          <a:xfrm>
            <a:off x="4533900" y="4495800"/>
            <a:ext cx="3162300" cy="1061829"/>
          </a:xfrm>
          <a:prstGeom prst="rect">
            <a:avLst/>
          </a:prstGeom>
          <a:solidFill>
            <a:schemeClr val="bg1"/>
          </a:solidFill>
          <a:ln w="28575" cap="sq">
            <a:solidFill>
              <a:schemeClr val="tx1"/>
            </a:solidFill>
            <a:miter lim="800000"/>
            <a:headEnd type="none" w="sm" len="sm"/>
            <a:tailEnd type="none" w="sm" len="sm"/>
          </a:ln>
          <a:effectLst>
            <a:innerShdw blurRad="114300">
              <a:prstClr val="black"/>
            </a:innerShdw>
          </a:effectLst>
          <a:extLst/>
        </p:spPr>
        <p:txBody>
          <a:bodyPr wrap="square" lIns="137160" tIns="91440" rIns="137160" bIns="91440">
            <a:spAutoFit/>
          </a:bodyPr>
          <a:lstStyle/>
          <a:p>
            <a:pPr algn="ctr"/>
            <a:r>
              <a:rPr lang="en-US" altLang="en-US" sz="1900" b="0" dirty="0">
                <a:solidFill>
                  <a:schemeClr val="tx1"/>
                </a:solidFill>
                <a:latin typeface="Liberation Sans" panose="020B0604020202020204" pitchFamily="34" charset="0"/>
              </a:rPr>
              <a:t>For accounting information to have relevance, it must be </a:t>
            </a:r>
            <a:r>
              <a:rPr lang="en-US" altLang="en-US" sz="1900" dirty="0">
                <a:solidFill>
                  <a:schemeClr val="tx2">
                    <a:lumMod val="75000"/>
                  </a:schemeClr>
                </a:solidFill>
                <a:latin typeface="Liberation Sans" panose="020B0604020202020204" pitchFamily="34" charset="0"/>
              </a:rPr>
              <a:t>timely</a:t>
            </a:r>
            <a:r>
              <a:rPr lang="en-US" altLang="en-US" sz="1900" b="0" dirty="0">
                <a:solidFill>
                  <a:schemeClr val="tx1"/>
                </a:solidFill>
                <a:latin typeface="Liberation Sans" panose="020B0604020202020204" pitchFamily="34" charset="0"/>
              </a:rPr>
              <a:t>.</a:t>
            </a:r>
          </a:p>
        </p:txBody>
      </p:sp>
      <p:sp>
        <p:nvSpPr>
          <p:cNvPr id="67591" name="Rectangle 8"/>
          <p:cNvSpPr>
            <a:spLocks noChangeArrowheads="1"/>
          </p:cNvSpPr>
          <p:nvPr/>
        </p:nvSpPr>
        <p:spPr bwMode="auto">
          <a:xfrm>
            <a:off x="6172200" y="2133600"/>
            <a:ext cx="2667000" cy="1938992"/>
          </a:xfrm>
          <a:prstGeom prst="rect">
            <a:avLst/>
          </a:prstGeom>
          <a:solidFill>
            <a:schemeClr val="bg1"/>
          </a:solidFill>
          <a:ln w="28575" cap="sq">
            <a:solidFill>
              <a:schemeClr val="tx1"/>
            </a:solidFill>
            <a:miter lim="800000"/>
            <a:headEnd type="none" w="sm" len="sm"/>
            <a:tailEnd type="none" w="sm" len="sm"/>
          </a:ln>
          <a:effectLst>
            <a:innerShdw blurRad="114300">
              <a:prstClr val="black"/>
            </a:innerShdw>
          </a:effectLst>
          <a:extLst/>
        </p:spPr>
        <p:txBody>
          <a:bodyPr lIns="137160" tIns="91440" rIns="137160" bIns="91440">
            <a:spAutoFit/>
          </a:bodyPr>
          <a:lstStyle/>
          <a:p>
            <a:pPr algn="ctr"/>
            <a:r>
              <a:rPr lang="en-US" altLang="en-US" sz="1900" b="0" dirty="0">
                <a:solidFill>
                  <a:schemeClr val="tx1"/>
                </a:solidFill>
                <a:latin typeface="Liberation Sans" panose="020B0604020202020204" pitchFamily="34" charset="0"/>
              </a:rPr>
              <a:t>Information has the quality of </a:t>
            </a:r>
            <a:r>
              <a:rPr lang="en-US" altLang="en-US" sz="1900" dirty="0">
                <a:solidFill>
                  <a:schemeClr val="tx2">
                    <a:lumMod val="75000"/>
                  </a:schemeClr>
                </a:solidFill>
                <a:latin typeface="Liberation Sans" panose="020B0604020202020204" pitchFamily="34" charset="0"/>
              </a:rPr>
              <a:t>understandability</a:t>
            </a:r>
          </a:p>
          <a:p>
            <a:pPr algn="ctr"/>
            <a:r>
              <a:rPr lang="en-US" altLang="en-US" sz="1900" b="0" dirty="0">
                <a:solidFill>
                  <a:schemeClr val="tx1"/>
                </a:solidFill>
                <a:latin typeface="Liberation Sans" panose="020B0604020202020204" pitchFamily="34" charset="0"/>
              </a:rPr>
              <a:t>if it is presented in a clear and concise fashion.</a:t>
            </a:r>
          </a:p>
        </p:txBody>
      </p:sp>
      <p:sp>
        <p:nvSpPr>
          <p:cNvPr id="14"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5" name="Rectangle 14"/>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Qualities of Useful Information</a:t>
            </a:r>
            <a:endParaRPr lang="en-US" altLang="en-US" sz="3200" dirty="0">
              <a:solidFill>
                <a:schemeClr val="tx2">
                  <a:lumMod val="75000"/>
                </a:schemeClr>
              </a:solidFill>
              <a:latin typeface="Liberation Sans" panose="020B0604020202020204" pitchFamily="34" charset="0"/>
            </a:endParaRPr>
          </a:p>
        </p:txBody>
      </p:sp>
      <p:sp>
        <p:nvSpPr>
          <p:cNvPr id="1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92275"/>
            <a:ext cx="2743200" cy="1812925"/>
          </a:xfrm>
          <a:prstGeom prst="rect">
            <a:avLst/>
          </a:prstGeom>
          <a:noFill/>
          <a:ln w="19050" cap="sq">
            <a:solidFill>
              <a:schemeClr val="tx1"/>
            </a:solidFill>
            <a:miter lim="800000"/>
            <a:headEnd type="none" w="sm" len="sm"/>
            <a:tailEnd type="none" w="sm" len="sm"/>
          </a:ln>
          <a:effectLst>
            <a:innerShdw blurRad="114300">
              <a:prstClr val="black"/>
            </a:innerShdw>
          </a:effectLst>
          <a:extLst>
            <a:ext uri="{909E8E84-426E-40DD-AFC4-6F175D3DCCD1}">
              <a14:hiddenFill xmlns:a14="http://schemas.microsoft.com/office/drawing/2010/main">
                <a:solidFill>
                  <a:schemeClr val="accent1"/>
                </a:solidFill>
              </a14:hiddenFill>
            </a:ext>
          </a:extLst>
        </p:spPr>
      </p:pic>
      <p:sp>
        <p:nvSpPr>
          <p:cNvPr id="68612" name="Rectangle 6"/>
          <p:cNvSpPr>
            <a:spLocks noChangeArrowheads="1"/>
          </p:cNvSpPr>
          <p:nvPr/>
        </p:nvSpPr>
        <p:spPr bwMode="auto">
          <a:xfrm>
            <a:off x="1371600" y="3962400"/>
            <a:ext cx="25146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2100" dirty="0">
                <a:solidFill>
                  <a:schemeClr val="tx2">
                    <a:lumMod val="75000"/>
                  </a:schemeClr>
                </a:solidFill>
                <a:latin typeface="Liberation Sans" panose="020B0604020202020204" pitchFamily="34" charset="0"/>
              </a:rPr>
              <a:t>Monetary Unit</a:t>
            </a:r>
          </a:p>
        </p:txBody>
      </p:sp>
      <p:sp>
        <p:nvSpPr>
          <p:cNvPr id="191495" name="AutoShape 7"/>
          <p:cNvSpPr>
            <a:spLocks noChangeArrowheads="1"/>
          </p:cNvSpPr>
          <p:nvPr/>
        </p:nvSpPr>
        <p:spPr bwMode="auto">
          <a:xfrm rot="10800000">
            <a:off x="2514600" y="3581400"/>
            <a:ext cx="152400" cy="304800"/>
          </a:xfrm>
          <a:prstGeom prst="upArrow">
            <a:avLst>
              <a:gd name="adj1" fmla="val 50000"/>
              <a:gd name="adj2" fmla="val 500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68614" name="Rectangle 8"/>
          <p:cNvSpPr>
            <a:spLocks noChangeArrowheads="1"/>
          </p:cNvSpPr>
          <p:nvPr/>
        </p:nvSpPr>
        <p:spPr bwMode="auto">
          <a:xfrm>
            <a:off x="5105400" y="3962400"/>
            <a:ext cx="25146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100" dirty="0">
                <a:solidFill>
                  <a:schemeClr val="tx2">
                    <a:lumMod val="75000"/>
                  </a:schemeClr>
                </a:solidFill>
                <a:latin typeface="Liberation Sans" panose="020B0604020202020204" pitchFamily="34" charset="0"/>
              </a:rPr>
              <a:t>Economic Entity</a:t>
            </a:r>
          </a:p>
        </p:txBody>
      </p:sp>
      <p:sp>
        <p:nvSpPr>
          <p:cNvPr id="68615" name="Text Box 9"/>
          <p:cNvSpPr txBox="1">
            <a:spLocks noChangeArrowheads="1"/>
          </p:cNvSpPr>
          <p:nvPr/>
        </p:nvSpPr>
        <p:spPr bwMode="auto">
          <a:xfrm>
            <a:off x="7239000" y="1249362"/>
            <a:ext cx="1447800" cy="2746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r>
              <a:rPr lang="en-US" altLang="en-US" sz="1200" dirty="0">
                <a:solidFill>
                  <a:schemeClr val="tx1"/>
                </a:solidFill>
                <a:latin typeface="Liberation Sans" panose="020B0604020202020204" pitchFamily="34" charset="0"/>
              </a:rPr>
              <a:t>Illustration 3B-2</a:t>
            </a:r>
          </a:p>
        </p:txBody>
      </p:sp>
      <p:sp>
        <p:nvSpPr>
          <p:cNvPr id="191498" name="Rectangle 10"/>
          <p:cNvSpPr>
            <a:spLocks noChangeArrowheads="1"/>
          </p:cNvSpPr>
          <p:nvPr/>
        </p:nvSpPr>
        <p:spPr bwMode="auto">
          <a:xfrm>
            <a:off x="914400" y="4359275"/>
            <a:ext cx="3352800" cy="135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1800" b="0" dirty="0">
                <a:solidFill>
                  <a:schemeClr val="tx1"/>
                </a:solidFill>
                <a:latin typeface="Liberation Sans" panose="020B0604020202020204" pitchFamily="34" charset="0"/>
              </a:rPr>
              <a:t>Requires that only those things that can be expressed in money are included in the accounting records.</a:t>
            </a:r>
          </a:p>
        </p:txBody>
      </p:sp>
      <p:sp>
        <p:nvSpPr>
          <p:cNvPr id="191499" name="Rectangle 11"/>
          <p:cNvSpPr>
            <a:spLocks noChangeArrowheads="1"/>
          </p:cNvSpPr>
          <p:nvPr/>
        </p:nvSpPr>
        <p:spPr bwMode="auto">
          <a:xfrm>
            <a:off x="4800600" y="4352862"/>
            <a:ext cx="3276600" cy="103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1800" b="0" dirty="0">
                <a:solidFill>
                  <a:schemeClr val="tx1"/>
                </a:solidFill>
                <a:latin typeface="Liberation Sans" panose="020B0604020202020204" pitchFamily="34" charset="0"/>
              </a:rPr>
              <a:t>States that every economic entity can be separately identified and accounted for.</a:t>
            </a:r>
          </a:p>
        </p:txBody>
      </p:sp>
      <p:pic>
        <p:nvPicPr>
          <p:cNvPr id="68618"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785938"/>
            <a:ext cx="2743200" cy="1719262"/>
          </a:xfrm>
          <a:prstGeom prst="rect">
            <a:avLst/>
          </a:prstGeom>
          <a:noFill/>
          <a:ln w="19050" cap="sq">
            <a:solidFill>
              <a:schemeClr val="tx1"/>
            </a:solidFill>
            <a:miter lim="800000"/>
            <a:headEnd type="none" w="sm" len="sm"/>
            <a:tailEnd type="none" w="sm" len="sm"/>
          </a:ln>
          <a:effectLst>
            <a:innerShdw blurRad="114300">
              <a:prstClr val="black"/>
            </a:innerShdw>
          </a:effectLst>
          <a:extLst>
            <a:ext uri="{909E8E84-426E-40DD-AFC4-6F175D3DCCD1}">
              <a14:hiddenFill xmlns:a14="http://schemas.microsoft.com/office/drawing/2010/main">
                <a:solidFill>
                  <a:schemeClr val="accent1"/>
                </a:solidFill>
              </a14:hiddenFill>
            </a:ext>
          </a:extLst>
        </p:spPr>
      </p:pic>
      <p:sp>
        <p:nvSpPr>
          <p:cNvPr id="191502" name="AutoShape 14"/>
          <p:cNvSpPr>
            <a:spLocks noChangeArrowheads="1"/>
          </p:cNvSpPr>
          <p:nvPr/>
        </p:nvSpPr>
        <p:spPr bwMode="auto">
          <a:xfrm rot="10800000">
            <a:off x="6324600" y="3581400"/>
            <a:ext cx="152400" cy="304800"/>
          </a:xfrm>
          <a:prstGeom prst="upArrow">
            <a:avLst>
              <a:gd name="adj1" fmla="val 50000"/>
              <a:gd name="adj2" fmla="val 500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7"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8" name="Rectangle 1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Assumptions in Financial Reporting</a:t>
            </a:r>
            <a:endParaRPr lang="en-US" altLang="en-US" sz="3200" dirty="0">
              <a:solidFill>
                <a:schemeClr val="tx2">
                  <a:lumMod val="75000"/>
                </a:schemeClr>
              </a:solidFill>
              <a:latin typeface="Liberation Sans" panose="020B0604020202020204" pitchFamily="34" charset="0"/>
            </a:endParaRPr>
          </a:p>
        </p:txBody>
      </p:sp>
      <p:sp>
        <p:nvSpPr>
          <p:cNvPr id="1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1498"/>
                                        </p:tgtEl>
                                        <p:attrNameLst>
                                          <p:attrName>style.visibility</p:attrName>
                                        </p:attrNameLst>
                                      </p:cBhvr>
                                      <p:to>
                                        <p:strVal val="visible"/>
                                      </p:to>
                                    </p:set>
                                    <p:animEffect transition="in" filter="wipe(up)">
                                      <p:cBhvr>
                                        <p:cTn id="7" dur="500"/>
                                        <p:tgtEl>
                                          <p:spTgt spid="1914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1499"/>
                                        </p:tgtEl>
                                        <p:attrNameLst>
                                          <p:attrName>style.visibility</p:attrName>
                                        </p:attrNameLst>
                                      </p:cBhvr>
                                      <p:to>
                                        <p:strVal val="visible"/>
                                      </p:to>
                                    </p:set>
                                    <p:animEffect transition="in" filter="wipe(up)">
                                      <p:cBhvr>
                                        <p:cTn id="12" dur="500"/>
                                        <p:tgtEl>
                                          <p:spTgt spid="191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8" grpId="0"/>
      <p:bldP spid="19149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1" name="AutoShape 5"/>
          <p:cNvSpPr>
            <a:spLocks noChangeArrowheads="1"/>
          </p:cNvSpPr>
          <p:nvPr/>
        </p:nvSpPr>
        <p:spPr bwMode="auto">
          <a:xfrm rot="10800000">
            <a:off x="2514600" y="3352800"/>
            <a:ext cx="152400" cy="304800"/>
          </a:xfrm>
          <a:prstGeom prst="upArrow">
            <a:avLst>
              <a:gd name="adj1" fmla="val 50000"/>
              <a:gd name="adj2" fmla="val 500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93544" name="AutoShape 8"/>
          <p:cNvSpPr>
            <a:spLocks noChangeArrowheads="1"/>
          </p:cNvSpPr>
          <p:nvPr/>
        </p:nvSpPr>
        <p:spPr bwMode="auto">
          <a:xfrm rot="10800000">
            <a:off x="6324600" y="3352800"/>
            <a:ext cx="152400" cy="304800"/>
          </a:xfrm>
          <a:prstGeom prst="upArrow">
            <a:avLst>
              <a:gd name="adj1" fmla="val 50000"/>
              <a:gd name="adj2" fmla="val 500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6963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746250"/>
            <a:ext cx="2743200" cy="1454150"/>
          </a:xfrm>
          <a:prstGeom prst="rect">
            <a:avLst/>
          </a:prstGeom>
          <a:noFill/>
          <a:ln w="19050" cap="sq">
            <a:solidFill>
              <a:schemeClr val="tx1"/>
            </a:solidFill>
            <a:miter lim="800000"/>
            <a:headEnd type="none" w="sm" len="sm"/>
            <a:tailEnd type="none" w="sm" len="sm"/>
          </a:ln>
          <a:effectLst>
            <a:innerShdw blurRad="114300">
              <a:prstClr val="black"/>
            </a:innerShdw>
          </a:effectLst>
          <a:extLst>
            <a:ext uri="{909E8E84-426E-40DD-AFC4-6F175D3DCCD1}">
              <a14:hiddenFill xmlns:a14="http://schemas.microsoft.com/office/drawing/2010/main">
                <a:solidFill>
                  <a:schemeClr val="accent1"/>
                </a:solidFill>
              </a14:hiddenFill>
            </a:ext>
          </a:extLst>
        </p:spPr>
      </p:pic>
      <p:sp>
        <p:nvSpPr>
          <p:cNvPr id="69638" name="Rectangle 10"/>
          <p:cNvSpPr>
            <a:spLocks noChangeArrowheads="1"/>
          </p:cNvSpPr>
          <p:nvPr/>
        </p:nvSpPr>
        <p:spPr bwMode="auto">
          <a:xfrm>
            <a:off x="4876800" y="3683000"/>
            <a:ext cx="3048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100" dirty="0">
                <a:solidFill>
                  <a:schemeClr val="tx2">
                    <a:lumMod val="75000"/>
                  </a:schemeClr>
                </a:solidFill>
                <a:latin typeface="Liberation Sans" panose="020B0604020202020204" pitchFamily="34" charset="0"/>
              </a:rPr>
              <a:t>Going Concern</a:t>
            </a:r>
          </a:p>
        </p:txBody>
      </p:sp>
      <p:sp>
        <p:nvSpPr>
          <p:cNvPr id="193547" name="Rectangle 11"/>
          <p:cNvSpPr>
            <a:spLocks noChangeArrowheads="1"/>
          </p:cNvSpPr>
          <p:nvPr/>
        </p:nvSpPr>
        <p:spPr bwMode="auto">
          <a:xfrm>
            <a:off x="4953000" y="4067175"/>
            <a:ext cx="2971800" cy="103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1800" b="0" dirty="0">
                <a:solidFill>
                  <a:schemeClr val="tx1"/>
                </a:solidFill>
                <a:latin typeface="Liberation Sans" panose="020B0604020202020204" pitchFamily="34" charset="0"/>
              </a:rPr>
              <a:t>The business will remain in operation for the foreseeable future.</a:t>
            </a:r>
          </a:p>
        </p:txBody>
      </p:sp>
      <p:sp>
        <p:nvSpPr>
          <p:cNvPr id="69640" name="Rectangle 12"/>
          <p:cNvSpPr>
            <a:spLocks noChangeArrowheads="1"/>
          </p:cNvSpPr>
          <p:nvPr/>
        </p:nvSpPr>
        <p:spPr bwMode="auto">
          <a:xfrm>
            <a:off x="1371600" y="3698875"/>
            <a:ext cx="25146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100" dirty="0">
                <a:solidFill>
                  <a:schemeClr val="tx2">
                    <a:lumMod val="75000"/>
                  </a:schemeClr>
                </a:solidFill>
                <a:latin typeface="Liberation Sans" panose="020B0604020202020204" pitchFamily="34" charset="0"/>
              </a:rPr>
              <a:t>Time Period</a:t>
            </a:r>
          </a:p>
        </p:txBody>
      </p:sp>
      <p:sp>
        <p:nvSpPr>
          <p:cNvPr id="193549" name="Rectangle 13"/>
          <p:cNvSpPr>
            <a:spLocks noChangeArrowheads="1"/>
          </p:cNvSpPr>
          <p:nvPr/>
        </p:nvSpPr>
        <p:spPr bwMode="auto">
          <a:xfrm>
            <a:off x="990600" y="4114800"/>
            <a:ext cx="3276600" cy="103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1800" b="0" dirty="0">
                <a:solidFill>
                  <a:schemeClr val="tx1"/>
                </a:solidFill>
                <a:latin typeface="Liberation Sans" panose="020B0604020202020204" pitchFamily="34" charset="0"/>
              </a:rPr>
              <a:t>States that the life of a business can be divided into artificial time periods.</a:t>
            </a:r>
          </a:p>
        </p:txBody>
      </p:sp>
      <p:pic>
        <p:nvPicPr>
          <p:cNvPr id="6964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676400"/>
            <a:ext cx="2743200" cy="1520825"/>
          </a:xfrm>
          <a:prstGeom prst="rect">
            <a:avLst/>
          </a:prstGeom>
          <a:noFill/>
          <a:ln w="19050" cap="sq">
            <a:solidFill>
              <a:schemeClr val="tx1"/>
            </a:solidFill>
            <a:miter lim="800000"/>
            <a:headEnd type="none" w="sm" len="sm"/>
            <a:tailEnd type="none" w="sm" len="sm"/>
          </a:ln>
          <a:effectLst>
            <a:innerShdw blurRad="114300">
              <a:prstClr val="black"/>
            </a:innerShdw>
          </a:effectLst>
          <a:extLst>
            <a:ext uri="{909E8E84-426E-40DD-AFC4-6F175D3DCCD1}">
              <a14:hiddenFill xmlns:a14="http://schemas.microsoft.com/office/drawing/2010/main">
                <a:solidFill>
                  <a:schemeClr val="accent1"/>
                </a:solidFill>
              </a14:hiddenFill>
            </a:ext>
          </a:extLst>
        </p:spPr>
      </p:pic>
      <p:sp>
        <p:nvSpPr>
          <p:cNvPr id="17"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8" name="Rectangle 1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Assumptions in Financial Reporting</a:t>
            </a:r>
            <a:endParaRPr lang="en-US" altLang="en-US" sz="3200" dirty="0">
              <a:solidFill>
                <a:schemeClr val="tx2">
                  <a:lumMod val="75000"/>
                </a:schemeClr>
              </a:solidFill>
              <a:latin typeface="Liberation Sans" panose="020B0604020202020204" pitchFamily="34" charset="0"/>
            </a:endParaRPr>
          </a:p>
        </p:txBody>
      </p:sp>
      <p:sp>
        <p:nvSpPr>
          <p:cNvPr id="19" name="Text Box 9"/>
          <p:cNvSpPr txBox="1">
            <a:spLocks noChangeArrowheads="1"/>
          </p:cNvSpPr>
          <p:nvPr/>
        </p:nvSpPr>
        <p:spPr bwMode="auto">
          <a:xfrm>
            <a:off x="7239000" y="1249362"/>
            <a:ext cx="1447800" cy="2746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r>
              <a:rPr lang="en-US" altLang="en-US" sz="1200" dirty="0">
                <a:solidFill>
                  <a:schemeClr val="tx1"/>
                </a:solidFill>
                <a:latin typeface="Liberation Sans" panose="020B0604020202020204" pitchFamily="34" charset="0"/>
              </a:rPr>
              <a:t>Illustration 3B-2</a:t>
            </a:r>
          </a:p>
        </p:txBody>
      </p:sp>
      <p:sp>
        <p:nvSpPr>
          <p:cNvPr id="20"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3549"/>
                                        </p:tgtEl>
                                        <p:attrNameLst>
                                          <p:attrName>style.visibility</p:attrName>
                                        </p:attrNameLst>
                                      </p:cBhvr>
                                      <p:to>
                                        <p:strVal val="visible"/>
                                      </p:to>
                                    </p:set>
                                    <p:animEffect transition="in" filter="wipe(up)">
                                      <p:cBhvr>
                                        <p:cTn id="7" dur="500"/>
                                        <p:tgtEl>
                                          <p:spTgt spid="1935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3547"/>
                                        </p:tgtEl>
                                        <p:attrNameLst>
                                          <p:attrName>style.visibility</p:attrName>
                                        </p:attrNameLst>
                                      </p:cBhvr>
                                      <p:to>
                                        <p:strVal val="visible"/>
                                      </p:to>
                                    </p:set>
                                    <p:animEffect transition="in" filter="wipe(up)">
                                      <p:cBhvr>
                                        <p:cTn id="12" dur="500"/>
                                        <p:tgtEl>
                                          <p:spTgt spid="193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7" grpId="0"/>
      <p:bldP spid="193549"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5"/>
          <p:cNvSpPr>
            <a:spLocks noChangeArrowheads="1"/>
          </p:cNvSpPr>
          <p:nvPr/>
        </p:nvSpPr>
        <p:spPr bwMode="auto">
          <a:xfrm>
            <a:off x="1066800" y="1295400"/>
            <a:ext cx="4343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2200" dirty="0">
                <a:solidFill>
                  <a:schemeClr val="tx1"/>
                </a:solidFill>
                <a:latin typeface="Liberation Sans" panose="020B0604020202020204" pitchFamily="34" charset="0"/>
              </a:rPr>
              <a:t>MEASUREMENT PRINCIPLES</a:t>
            </a:r>
          </a:p>
        </p:txBody>
      </p:sp>
      <p:sp>
        <p:nvSpPr>
          <p:cNvPr id="70660" name="Rectangle 6"/>
          <p:cNvSpPr>
            <a:spLocks noChangeArrowheads="1"/>
          </p:cNvSpPr>
          <p:nvPr/>
        </p:nvSpPr>
        <p:spPr bwMode="auto">
          <a:xfrm>
            <a:off x="685800" y="2043113"/>
            <a:ext cx="2362200" cy="446276"/>
          </a:xfrm>
          <a:prstGeom prst="rect">
            <a:avLst/>
          </a:prstGeom>
          <a:solidFill>
            <a:srgbClr val="F0DCDC"/>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2100" dirty="0" smtClean="0">
                <a:solidFill>
                  <a:schemeClr val="tx2">
                    <a:lumMod val="75000"/>
                  </a:schemeClr>
                </a:solidFill>
                <a:latin typeface="Liberation Sans" panose="020B0604020202020204" pitchFamily="34" charset="0"/>
              </a:rPr>
              <a:t>Historical Cost</a:t>
            </a:r>
            <a:endParaRPr lang="en-US" altLang="en-US" sz="2100" b="0" dirty="0">
              <a:solidFill>
                <a:schemeClr val="tx2">
                  <a:lumMod val="75000"/>
                </a:schemeClr>
              </a:solidFill>
              <a:latin typeface="Liberation Sans" panose="020B0604020202020204" pitchFamily="34" charset="0"/>
            </a:endParaRPr>
          </a:p>
        </p:txBody>
      </p:sp>
      <p:sp>
        <p:nvSpPr>
          <p:cNvPr id="70661" name="Rectangle 7"/>
          <p:cNvSpPr>
            <a:spLocks noChangeArrowheads="1"/>
          </p:cNvSpPr>
          <p:nvPr/>
        </p:nvSpPr>
        <p:spPr bwMode="auto">
          <a:xfrm>
            <a:off x="3429000" y="2043113"/>
            <a:ext cx="2362200" cy="463973"/>
          </a:xfrm>
          <a:prstGeom prst="rect">
            <a:avLst/>
          </a:prstGeom>
          <a:solidFill>
            <a:srgbClr val="F0DCDC"/>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15000"/>
              </a:lnSpc>
            </a:pPr>
            <a:r>
              <a:rPr lang="en-US" altLang="en-US" sz="2100" dirty="0" smtClean="0">
                <a:solidFill>
                  <a:schemeClr val="tx2">
                    <a:lumMod val="75000"/>
                  </a:schemeClr>
                </a:solidFill>
                <a:latin typeface="Liberation Sans" panose="020B0604020202020204" pitchFamily="34" charset="0"/>
              </a:rPr>
              <a:t>Fair Value</a:t>
            </a:r>
            <a:endParaRPr lang="en-US" altLang="en-US" sz="2100" dirty="0">
              <a:solidFill>
                <a:schemeClr val="tx2">
                  <a:lumMod val="75000"/>
                </a:schemeClr>
              </a:solidFill>
              <a:latin typeface="Liberation Sans" panose="020B0604020202020204" pitchFamily="34" charset="0"/>
            </a:endParaRPr>
          </a:p>
        </p:txBody>
      </p:sp>
      <p:sp>
        <p:nvSpPr>
          <p:cNvPr id="195593" name="Rectangle 9"/>
          <p:cNvSpPr>
            <a:spLocks noChangeArrowheads="1"/>
          </p:cNvSpPr>
          <p:nvPr/>
        </p:nvSpPr>
        <p:spPr bwMode="auto">
          <a:xfrm>
            <a:off x="685800" y="2514600"/>
            <a:ext cx="2362200" cy="184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2000" b="0" dirty="0">
                <a:solidFill>
                  <a:schemeClr val="tx1"/>
                </a:solidFill>
                <a:latin typeface="Liberation Sans" panose="020B0604020202020204" pitchFamily="34" charset="0"/>
              </a:rPr>
              <a:t>Or cost principle, dictates that companies record assets at their cost.</a:t>
            </a:r>
          </a:p>
        </p:txBody>
      </p:sp>
      <p:sp>
        <p:nvSpPr>
          <p:cNvPr id="195594" name="Rectangle 10"/>
          <p:cNvSpPr>
            <a:spLocks noChangeArrowheads="1"/>
          </p:cNvSpPr>
          <p:nvPr/>
        </p:nvSpPr>
        <p:spPr bwMode="auto">
          <a:xfrm>
            <a:off x="3429000" y="2514600"/>
            <a:ext cx="2362200" cy="289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2000" b="0" dirty="0">
                <a:solidFill>
                  <a:schemeClr val="tx1"/>
                </a:solidFill>
                <a:latin typeface="Liberation Sans" panose="020B0604020202020204" pitchFamily="34" charset="0"/>
              </a:rPr>
              <a:t>Indicates that assets and liabilities should be reported at fair value (the price received to sell an asset or settle</a:t>
            </a:r>
          </a:p>
          <a:p>
            <a:pPr algn="ctr">
              <a:lnSpc>
                <a:spcPct val="115000"/>
              </a:lnSpc>
            </a:pPr>
            <a:r>
              <a:rPr lang="en-US" altLang="en-US" sz="2000" b="0" dirty="0">
                <a:solidFill>
                  <a:schemeClr val="tx1"/>
                </a:solidFill>
                <a:latin typeface="Liberation Sans" panose="020B0604020202020204" pitchFamily="34" charset="0"/>
              </a:rPr>
              <a:t>a liability). </a:t>
            </a:r>
          </a:p>
        </p:txBody>
      </p:sp>
      <p:sp>
        <p:nvSpPr>
          <p:cNvPr id="195596" name="Rectangle 12"/>
          <p:cNvSpPr>
            <a:spLocks noChangeArrowheads="1"/>
          </p:cNvSpPr>
          <p:nvPr/>
        </p:nvSpPr>
        <p:spPr bwMode="auto">
          <a:xfrm>
            <a:off x="609600" y="1981200"/>
            <a:ext cx="2514600" cy="3505200"/>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195597" name="Rectangle 13"/>
          <p:cNvSpPr>
            <a:spLocks noChangeArrowheads="1"/>
          </p:cNvSpPr>
          <p:nvPr/>
        </p:nvSpPr>
        <p:spPr bwMode="auto">
          <a:xfrm>
            <a:off x="3352800" y="1981200"/>
            <a:ext cx="2514600" cy="3505200"/>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195599" name="Line 15"/>
          <p:cNvSpPr>
            <a:spLocks noChangeShapeType="1"/>
          </p:cNvSpPr>
          <p:nvPr/>
        </p:nvSpPr>
        <p:spPr bwMode="auto">
          <a:xfrm>
            <a:off x="609600" y="1814513"/>
            <a:ext cx="52578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6"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7" name="Rectangle 16"/>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Principles of Financial Reporting</a:t>
            </a:r>
            <a:endParaRPr lang="en-US" altLang="en-US" sz="3200" dirty="0">
              <a:solidFill>
                <a:schemeClr val="tx2">
                  <a:lumMod val="75000"/>
                </a:schemeClr>
              </a:solidFill>
              <a:latin typeface="Liberation Sans" panose="020B0604020202020204" pitchFamily="34" charset="0"/>
            </a:endParaRPr>
          </a:p>
        </p:txBody>
      </p:sp>
      <p:sp>
        <p:nvSpPr>
          <p:cNvPr id="1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5593"/>
                                        </p:tgtEl>
                                        <p:attrNameLst>
                                          <p:attrName>style.visibility</p:attrName>
                                        </p:attrNameLst>
                                      </p:cBhvr>
                                      <p:to>
                                        <p:strVal val="visible"/>
                                      </p:to>
                                    </p:set>
                                    <p:animEffect transition="in" filter="wipe(up)">
                                      <p:cBhvr>
                                        <p:cTn id="7" dur="500"/>
                                        <p:tgtEl>
                                          <p:spTgt spid="1955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5594"/>
                                        </p:tgtEl>
                                        <p:attrNameLst>
                                          <p:attrName>style.visibility</p:attrName>
                                        </p:attrNameLst>
                                      </p:cBhvr>
                                      <p:to>
                                        <p:strVal val="visible"/>
                                      </p:to>
                                    </p:set>
                                    <p:animEffect transition="in" filter="wipe(up)">
                                      <p:cBhvr>
                                        <p:cTn id="12" dur="500"/>
                                        <p:tgtEl>
                                          <p:spTgt spid="195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3" grpId="0"/>
      <p:bldP spid="19559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4"/>
          <p:cNvSpPr>
            <a:spLocks noChangeArrowheads="1"/>
          </p:cNvSpPr>
          <p:nvPr/>
        </p:nvSpPr>
        <p:spPr bwMode="auto">
          <a:xfrm>
            <a:off x="685800" y="1524000"/>
            <a:ext cx="2362200" cy="1207254"/>
          </a:xfrm>
          <a:prstGeom prst="rect">
            <a:avLst/>
          </a:prstGeom>
          <a:solidFill>
            <a:srgbClr val="F0DCDC"/>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15000"/>
              </a:lnSpc>
            </a:pPr>
            <a:r>
              <a:rPr lang="en-US" altLang="en-US" sz="2100" dirty="0" smtClean="0">
                <a:solidFill>
                  <a:schemeClr val="tx2">
                    <a:lumMod val="75000"/>
                  </a:schemeClr>
                </a:solidFill>
                <a:latin typeface="Liberation Sans" panose="020B0604020202020204" pitchFamily="34" charset="0"/>
              </a:rPr>
              <a:t>Revenue Recognition Principle</a:t>
            </a:r>
            <a:endParaRPr lang="en-US" altLang="en-US" sz="2100" dirty="0">
              <a:solidFill>
                <a:schemeClr val="tx2">
                  <a:lumMod val="75000"/>
                </a:schemeClr>
              </a:solidFill>
              <a:latin typeface="Liberation Sans" panose="020B0604020202020204" pitchFamily="34" charset="0"/>
            </a:endParaRPr>
          </a:p>
        </p:txBody>
      </p:sp>
      <p:sp>
        <p:nvSpPr>
          <p:cNvPr id="207879" name="Rectangle 7"/>
          <p:cNvSpPr>
            <a:spLocks noChangeArrowheads="1"/>
          </p:cNvSpPr>
          <p:nvPr/>
        </p:nvSpPr>
        <p:spPr bwMode="auto">
          <a:xfrm>
            <a:off x="685800" y="2801937"/>
            <a:ext cx="2362200" cy="289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2000" b="0" dirty="0">
                <a:solidFill>
                  <a:schemeClr val="tx1"/>
                </a:solidFill>
                <a:latin typeface="Liberation Sans" panose="020B0604020202020204" pitchFamily="34" charset="0"/>
              </a:rPr>
              <a:t>Requires that companies recognize revenue in the accounting period in which the performance obligation is satisfied.</a:t>
            </a:r>
          </a:p>
        </p:txBody>
      </p:sp>
      <p:sp>
        <p:nvSpPr>
          <p:cNvPr id="207880" name="Rectangle 8"/>
          <p:cNvSpPr>
            <a:spLocks noChangeArrowheads="1"/>
          </p:cNvSpPr>
          <p:nvPr/>
        </p:nvSpPr>
        <p:spPr bwMode="auto">
          <a:xfrm>
            <a:off x="3429000" y="2816225"/>
            <a:ext cx="2362200"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2000" b="0" dirty="0">
                <a:solidFill>
                  <a:schemeClr val="tx1"/>
                </a:solidFill>
                <a:latin typeface="Liberation Sans" panose="020B0604020202020204" pitchFamily="34" charset="0"/>
              </a:rPr>
              <a:t>Dictates that efforts (expenses) be matched with results (revenues). Thus, expenses follow revenues.</a:t>
            </a:r>
          </a:p>
        </p:txBody>
      </p:sp>
      <p:sp>
        <p:nvSpPr>
          <p:cNvPr id="207881" name="Rectangle 9"/>
          <p:cNvSpPr>
            <a:spLocks noChangeArrowheads="1"/>
          </p:cNvSpPr>
          <p:nvPr/>
        </p:nvSpPr>
        <p:spPr bwMode="auto">
          <a:xfrm>
            <a:off x="6172200" y="2816225"/>
            <a:ext cx="2438400" cy="289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2000" b="0" dirty="0">
                <a:solidFill>
                  <a:schemeClr val="tx1"/>
                </a:solidFill>
                <a:latin typeface="Liberation Sans" panose="020B0604020202020204" pitchFamily="34" charset="0"/>
              </a:rPr>
              <a:t>Requires that companies disclose all circumstances</a:t>
            </a:r>
          </a:p>
          <a:p>
            <a:pPr algn="ctr">
              <a:lnSpc>
                <a:spcPct val="115000"/>
              </a:lnSpc>
            </a:pPr>
            <a:r>
              <a:rPr lang="en-US" altLang="en-US" sz="2000" b="0" dirty="0">
                <a:solidFill>
                  <a:schemeClr val="tx1"/>
                </a:solidFill>
                <a:latin typeface="Liberation Sans" panose="020B0604020202020204" pitchFamily="34" charset="0"/>
              </a:rPr>
              <a:t>and events that would make a difference to financial statement users.</a:t>
            </a:r>
          </a:p>
        </p:txBody>
      </p:sp>
      <p:sp>
        <p:nvSpPr>
          <p:cNvPr id="207882" name="Rectangle 10"/>
          <p:cNvSpPr>
            <a:spLocks noChangeArrowheads="1"/>
          </p:cNvSpPr>
          <p:nvPr/>
        </p:nvSpPr>
        <p:spPr bwMode="auto">
          <a:xfrm>
            <a:off x="609600" y="1447800"/>
            <a:ext cx="2514600" cy="4267200"/>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207883" name="Rectangle 11"/>
          <p:cNvSpPr>
            <a:spLocks noChangeArrowheads="1"/>
          </p:cNvSpPr>
          <p:nvPr/>
        </p:nvSpPr>
        <p:spPr bwMode="auto">
          <a:xfrm>
            <a:off x="3352800" y="1447800"/>
            <a:ext cx="2514600" cy="4267200"/>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207884" name="Rectangle 12"/>
          <p:cNvSpPr>
            <a:spLocks noChangeArrowheads="1"/>
          </p:cNvSpPr>
          <p:nvPr/>
        </p:nvSpPr>
        <p:spPr bwMode="auto">
          <a:xfrm>
            <a:off x="6096000" y="1447800"/>
            <a:ext cx="2590800" cy="4267200"/>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71692" name="Rectangle 16"/>
          <p:cNvSpPr>
            <a:spLocks noChangeArrowheads="1"/>
          </p:cNvSpPr>
          <p:nvPr/>
        </p:nvSpPr>
        <p:spPr bwMode="auto">
          <a:xfrm>
            <a:off x="3429000" y="1524000"/>
            <a:ext cx="2362200" cy="1207254"/>
          </a:xfrm>
          <a:prstGeom prst="rect">
            <a:avLst/>
          </a:prstGeom>
          <a:solidFill>
            <a:srgbClr val="F0DCDC"/>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noAutofit/>
          </a:bodyPr>
          <a:lstStyle/>
          <a:p>
            <a:pPr algn="ctr">
              <a:lnSpc>
                <a:spcPct val="115000"/>
              </a:lnSpc>
            </a:pPr>
            <a:r>
              <a:rPr lang="en-US" altLang="en-US" sz="2100" dirty="0">
                <a:solidFill>
                  <a:schemeClr val="tx2">
                    <a:lumMod val="75000"/>
                  </a:schemeClr>
                </a:solidFill>
                <a:latin typeface="Liberation Sans" panose="020B0604020202020204" pitchFamily="34" charset="0"/>
              </a:rPr>
              <a:t>Expense Recognition Principle</a:t>
            </a:r>
          </a:p>
        </p:txBody>
      </p:sp>
      <p:sp>
        <p:nvSpPr>
          <p:cNvPr id="71693" name="Rectangle 17"/>
          <p:cNvSpPr>
            <a:spLocks noChangeArrowheads="1"/>
          </p:cNvSpPr>
          <p:nvPr/>
        </p:nvSpPr>
        <p:spPr bwMode="auto">
          <a:xfrm>
            <a:off x="6172200" y="1524000"/>
            <a:ext cx="2438400" cy="1207254"/>
          </a:xfrm>
          <a:prstGeom prst="rect">
            <a:avLst/>
          </a:prstGeom>
          <a:solidFill>
            <a:srgbClr val="F0DCDC"/>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noAutofit/>
          </a:bodyPr>
          <a:lstStyle/>
          <a:p>
            <a:pPr algn="ctr">
              <a:lnSpc>
                <a:spcPct val="115000"/>
              </a:lnSpc>
            </a:pPr>
            <a:r>
              <a:rPr lang="en-US" altLang="en-US" sz="2100" dirty="0" smtClean="0">
                <a:solidFill>
                  <a:schemeClr val="tx2">
                    <a:lumMod val="75000"/>
                  </a:schemeClr>
                </a:solidFill>
                <a:latin typeface="Liberation Sans" panose="020B0604020202020204" pitchFamily="34" charset="0"/>
              </a:rPr>
              <a:t>Full Disclosure Principle</a:t>
            </a:r>
            <a:endParaRPr lang="en-US" altLang="en-US" sz="2100" dirty="0">
              <a:solidFill>
                <a:schemeClr val="tx2">
                  <a:lumMod val="75000"/>
                </a:schemeClr>
              </a:solidFill>
              <a:latin typeface="Liberation Sans" panose="020B0604020202020204" pitchFamily="34" charset="0"/>
            </a:endParaRPr>
          </a:p>
        </p:txBody>
      </p:sp>
      <p:sp>
        <p:nvSpPr>
          <p:cNvPr id="17"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8" name="Rectangle 1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Principles of Financial Reporting</a:t>
            </a:r>
            <a:endParaRPr lang="en-US" altLang="en-US" sz="3200" dirty="0">
              <a:solidFill>
                <a:schemeClr val="tx2">
                  <a:lumMod val="75000"/>
                </a:schemeClr>
              </a:solidFill>
              <a:latin typeface="Liberation Sans" panose="020B0604020202020204" pitchFamily="34" charset="0"/>
            </a:endParaRPr>
          </a:p>
        </p:txBody>
      </p:sp>
      <p:sp>
        <p:nvSpPr>
          <p:cNvPr id="1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7879"/>
                                        </p:tgtEl>
                                        <p:attrNameLst>
                                          <p:attrName>style.visibility</p:attrName>
                                        </p:attrNameLst>
                                      </p:cBhvr>
                                      <p:to>
                                        <p:strVal val="visible"/>
                                      </p:to>
                                    </p:set>
                                    <p:animEffect transition="in" filter="wipe(up)">
                                      <p:cBhvr>
                                        <p:cTn id="7" dur="500"/>
                                        <p:tgtEl>
                                          <p:spTgt spid="2078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7880"/>
                                        </p:tgtEl>
                                        <p:attrNameLst>
                                          <p:attrName>style.visibility</p:attrName>
                                        </p:attrNameLst>
                                      </p:cBhvr>
                                      <p:to>
                                        <p:strVal val="visible"/>
                                      </p:to>
                                    </p:set>
                                    <p:animEffect transition="in" filter="wipe(up)">
                                      <p:cBhvr>
                                        <p:cTn id="12" dur="500"/>
                                        <p:tgtEl>
                                          <p:spTgt spid="2078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7881"/>
                                        </p:tgtEl>
                                        <p:attrNameLst>
                                          <p:attrName>style.visibility</p:attrName>
                                        </p:attrNameLst>
                                      </p:cBhvr>
                                      <p:to>
                                        <p:strVal val="visible"/>
                                      </p:to>
                                    </p:set>
                                    <p:animEffect transition="in" filter="wipe(up)">
                                      <p:cBhvr>
                                        <p:cTn id="17" dur="500"/>
                                        <p:tgtEl>
                                          <p:spTgt spid="2078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9" grpId="0"/>
      <p:bldP spid="207880" grpId="0"/>
      <p:bldP spid="207881"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7" name="Rectangle 5"/>
          <p:cNvSpPr>
            <a:spLocks noChangeArrowheads="1"/>
          </p:cNvSpPr>
          <p:nvPr/>
        </p:nvSpPr>
        <p:spPr bwMode="auto">
          <a:xfrm>
            <a:off x="3429000" y="2209800"/>
            <a:ext cx="5105400" cy="17526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197638" name="Rectangle 6"/>
          <p:cNvSpPr>
            <a:spLocks noChangeArrowheads="1"/>
          </p:cNvSpPr>
          <p:nvPr/>
        </p:nvSpPr>
        <p:spPr bwMode="auto">
          <a:xfrm>
            <a:off x="3429000" y="4267200"/>
            <a:ext cx="5105400" cy="18288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72709" name="Rectangle 7"/>
          <p:cNvSpPr>
            <a:spLocks noChangeArrowheads="1"/>
          </p:cNvSpPr>
          <p:nvPr/>
        </p:nvSpPr>
        <p:spPr bwMode="auto">
          <a:xfrm>
            <a:off x="4724400" y="1447800"/>
            <a:ext cx="3048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2400" dirty="0">
                <a:solidFill>
                  <a:schemeClr val="tx2">
                    <a:lumMod val="75000"/>
                  </a:schemeClr>
                </a:solidFill>
                <a:latin typeface="Liberation Sans" panose="020B0604020202020204" pitchFamily="34" charset="0"/>
              </a:rPr>
              <a:t>Cost Constraint</a:t>
            </a:r>
          </a:p>
        </p:txBody>
      </p:sp>
      <p:sp>
        <p:nvSpPr>
          <p:cNvPr id="197640" name="Rectangle 8"/>
          <p:cNvSpPr>
            <a:spLocks noChangeArrowheads="1"/>
          </p:cNvSpPr>
          <p:nvPr/>
        </p:nvSpPr>
        <p:spPr bwMode="auto">
          <a:xfrm>
            <a:off x="4038600" y="1981200"/>
            <a:ext cx="4419600" cy="230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2100" b="0" dirty="0">
                <a:solidFill>
                  <a:schemeClr val="tx1"/>
                </a:solidFill>
                <a:latin typeface="Liberation Sans" panose="020B0604020202020204" pitchFamily="34" charset="0"/>
              </a:rPr>
              <a:t>Accounting standard-setters weigh the cost that companies will incur to provide the information against the benefit that financial statement users will gain from having the information available.</a:t>
            </a:r>
          </a:p>
        </p:txBody>
      </p:sp>
      <p:pic>
        <p:nvPicPr>
          <p:cNvPr id="727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2971800" cy="190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4" name="Rectangle 13"/>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Cost Constraint</a:t>
            </a:r>
            <a:endParaRPr lang="en-US" altLang="en-US" sz="3200" dirty="0">
              <a:solidFill>
                <a:schemeClr val="tx2">
                  <a:lumMod val="75000"/>
                </a:schemeClr>
              </a:solidFill>
              <a:latin typeface="Liberation Sans" panose="020B0604020202020204" pitchFamily="34" charset="0"/>
            </a:endParaRPr>
          </a:p>
        </p:txBody>
      </p:sp>
      <p:sp>
        <p:nvSpPr>
          <p:cNvPr id="15"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7640"/>
                                        </p:tgtEl>
                                        <p:attrNameLst>
                                          <p:attrName>style.visibility</p:attrName>
                                        </p:attrNameLst>
                                      </p:cBhvr>
                                      <p:to>
                                        <p:strVal val="visible"/>
                                      </p:to>
                                    </p:set>
                                    <p:animEffect transition="in" filter="wipe(up)">
                                      <p:cBhvr>
                                        <p:cTn id="7" dur="500"/>
                                        <p:tgtEl>
                                          <p:spTgt spid="197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4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290286" y="1503045"/>
            <a:ext cx="2249714" cy="677228"/>
          </a:xfrm>
          <a:prstGeom prst="rect">
            <a:avLst/>
          </a:prstGeom>
          <a:solidFill>
            <a:schemeClr val="bg1">
              <a:lumMod val="85000"/>
            </a:schemeClr>
          </a:solidFill>
          <a:ln>
            <a:noFill/>
          </a:ln>
          <a:effectLst/>
        </p:spPr>
        <p:txBody>
          <a:bodyPr wrap="none" lIns="86493" tIns="43247" rIns="86493" bIns="43247" anchor="ctr"/>
          <a:lstStyle/>
          <a:p>
            <a:r>
              <a:rPr lang="en-US" altLang="en-US" sz="1700" dirty="0">
                <a:solidFill>
                  <a:schemeClr val="tx1"/>
                </a:solidFill>
                <a:latin typeface="Liberation Sans" panose="020B0604020202020204" pitchFamily="34" charset="0"/>
              </a:rPr>
              <a:t>LEARNING</a:t>
            </a:r>
          </a:p>
          <a:p>
            <a:r>
              <a:rPr lang="en-US" altLang="en-US" sz="1700" dirty="0">
                <a:solidFill>
                  <a:schemeClr val="tx1"/>
                </a:solidFill>
                <a:latin typeface="Liberation Sans" panose="020B0604020202020204" pitchFamily="34" charset="0"/>
              </a:rPr>
              <a:t>OBJECTIVE</a:t>
            </a:r>
          </a:p>
        </p:txBody>
      </p:sp>
      <p:sp>
        <p:nvSpPr>
          <p:cNvPr id="73731" name="Rectangle 2"/>
          <p:cNvSpPr>
            <a:spLocks noChangeArrowheads="1"/>
          </p:cNvSpPr>
          <p:nvPr/>
        </p:nvSpPr>
        <p:spPr bwMode="auto">
          <a:xfrm>
            <a:off x="533400" y="2438400"/>
            <a:ext cx="259080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altLang="en-US" sz="2400" dirty="0">
                <a:solidFill>
                  <a:srgbClr val="A50021"/>
                </a:solidFill>
                <a:latin typeface="Liberation Sans" panose="020B0604020202020204" pitchFamily="34" charset="0"/>
              </a:rPr>
              <a:t>Key Points</a:t>
            </a:r>
          </a:p>
        </p:txBody>
      </p:sp>
      <p:sp>
        <p:nvSpPr>
          <p:cNvPr id="73732" name="Rectangle 3"/>
          <p:cNvSpPr>
            <a:spLocks noChangeArrowheads="1"/>
          </p:cNvSpPr>
          <p:nvPr/>
        </p:nvSpPr>
        <p:spPr bwMode="auto">
          <a:xfrm>
            <a:off x="533400" y="2941637"/>
            <a:ext cx="8153400" cy="358995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342900" indent="-342900">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marL="0" lvl="1" indent="0">
              <a:lnSpc>
                <a:spcPct val="115000"/>
              </a:lnSpc>
              <a:spcBef>
                <a:spcPct val="50000"/>
              </a:spcBef>
              <a:buClr>
                <a:srgbClr val="800000"/>
              </a:buClr>
              <a:buSzPct val="80000"/>
            </a:pPr>
            <a:r>
              <a:rPr lang="en-US" altLang="en-US" sz="2100" dirty="0" smtClean="0">
                <a:solidFill>
                  <a:schemeClr val="tx1"/>
                </a:solidFill>
                <a:latin typeface="Liberation Sans" panose="020B0604020202020204" pitchFamily="34" charset="0"/>
              </a:rPr>
              <a:t>Similarities</a:t>
            </a:r>
          </a:p>
          <a:p>
            <a:pPr lvl="1">
              <a:lnSpc>
                <a:spcPct val="115000"/>
              </a:lnSpc>
              <a:spcBef>
                <a:spcPct val="50000"/>
              </a:spcBef>
              <a:buClr>
                <a:srgbClr val="800000"/>
              </a:buClr>
              <a:buSzPct val="80000"/>
              <a:buFont typeface="Wingdings" pitchFamily="2" charset="2"/>
              <a:buChar char="u"/>
            </a:pPr>
            <a:r>
              <a:rPr lang="en-US" altLang="en-US" sz="1900" b="0" dirty="0" smtClean="0">
                <a:solidFill>
                  <a:schemeClr val="tx1"/>
                </a:solidFill>
                <a:latin typeface="Liberation Sans" panose="020B0604020202020204" pitchFamily="34" charset="0"/>
              </a:rPr>
              <a:t>Companies </a:t>
            </a:r>
            <a:r>
              <a:rPr lang="en-US" altLang="en-US" sz="1900" b="0" dirty="0">
                <a:solidFill>
                  <a:schemeClr val="tx1"/>
                </a:solidFill>
                <a:latin typeface="Liberation Sans" panose="020B0604020202020204" pitchFamily="34" charset="0"/>
              </a:rPr>
              <a:t>applying </a:t>
            </a:r>
            <a:r>
              <a:rPr lang="en-US" altLang="en-US" sz="1900" dirty="0">
                <a:solidFill>
                  <a:schemeClr val="tx1"/>
                </a:solidFill>
                <a:latin typeface="Liberation Sans" panose="020B0604020202020204" pitchFamily="34" charset="0"/>
              </a:rPr>
              <a:t>IFRS</a:t>
            </a:r>
            <a:r>
              <a:rPr lang="en-US" altLang="en-US" sz="1900" b="0" dirty="0">
                <a:solidFill>
                  <a:schemeClr val="tx1"/>
                </a:solidFill>
                <a:latin typeface="Liberation Sans" panose="020B0604020202020204" pitchFamily="34" charset="0"/>
              </a:rPr>
              <a:t> also use accrual-basis accounting to ensure that they record transactions that change a company’s financial statements in the period in which events occur.</a:t>
            </a:r>
          </a:p>
          <a:p>
            <a:pPr lvl="1">
              <a:lnSpc>
                <a:spcPct val="115000"/>
              </a:lnSpc>
              <a:spcBef>
                <a:spcPct val="50000"/>
              </a:spcBef>
              <a:buClr>
                <a:srgbClr val="800000"/>
              </a:buClr>
              <a:buSzPct val="80000"/>
              <a:buFont typeface="Wingdings" pitchFamily="2" charset="2"/>
              <a:buChar char="u"/>
            </a:pPr>
            <a:r>
              <a:rPr lang="en-US" altLang="en-US" sz="1900" b="0" dirty="0">
                <a:solidFill>
                  <a:schemeClr val="tx1"/>
                </a:solidFill>
                <a:latin typeface="Liberation Sans" panose="020B0604020202020204" pitchFamily="34" charset="0"/>
              </a:rPr>
              <a:t>Similar to </a:t>
            </a:r>
            <a:r>
              <a:rPr lang="en-US" altLang="en-US" sz="1900" dirty="0">
                <a:solidFill>
                  <a:schemeClr val="tx1"/>
                </a:solidFill>
                <a:latin typeface="Liberation Sans" panose="020B0604020202020204" pitchFamily="34" charset="0"/>
              </a:rPr>
              <a:t>GAAP</a:t>
            </a:r>
            <a:r>
              <a:rPr lang="en-US" altLang="en-US" sz="1900" b="0" dirty="0">
                <a:solidFill>
                  <a:schemeClr val="tx1"/>
                </a:solidFill>
                <a:latin typeface="Liberation Sans" panose="020B0604020202020204" pitchFamily="34" charset="0"/>
              </a:rPr>
              <a:t>, cash-basis accounting is not in accordance with </a:t>
            </a:r>
            <a:r>
              <a:rPr lang="en-US" altLang="en-US" sz="1900" dirty="0">
                <a:solidFill>
                  <a:schemeClr val="tx1"/>
                </a:solidFill>
                <a:latin typeface="Liberation Sans" panose="020B0604020202020204" pitchFamily="34" charset="0"/>
              </a:rPr>
              <a:t>IFRS</a:t>
            </a:r>
            <a:r>
              <a:rPr lang="en-US" altLang="en-US" sz="1900" b="0" dirty="0">
                <a:solidFill>
                  <a:schemeClr val="tx1"/>
                </a:solidFill>
                <a:latin typeface="Liberation Sans" panose="020B0604020202020204" pitchFamily="34" charset="0"/>
              </a:rPr>
              <a:t>.</a:t>
            </a:r>
          </a:p>
          <a:p>
            <a:pPr lvl="1">
              <a:lnSpc>
                <a:spcPct val="115000"/>
              </a:lnSpc>
              <a:spcBef>
                <a:spcPct val="50000"/>
              </a:spcBef>
              <a:buClr>
                <a:srgbClr val="800000"/>
              </a:buClr>
              <a:buSzPct val="80000"/>
              <a:buFont typeface="Wingdings" pitchFamily="2" charset="2"/>
              <a:buChar char="u"/>
            </a:pPr>
            <a:r>
              <a:rPr lang="en-US" altLang="en-US" sz="1900" dirty="0">
                <a:solidFill>
                  <a:schemeClr val="tx1"/>
                </a:solidFill>
                <a:latin typeface="Liberation Sans" panose="020B0604020202020204" pitchFamily="34" charset="0"/>
              </a:rPr>
              <a:t>IFRS</a:t>
            </a:r>
            <a:r>
              <a:rPr lang="en-US" altLang="en-US" sz="1900" b="0" dirty="0">
                <a:solidFill>
                  <a:schemeClr val="tx1"/>
                </a:solidFill>
                <a:latin typeface="Liberation Sans" panose="020B0604020202020204" pitchFamily="34" charset="0"/>
              </a:rPr>
              <a:t> also divides the economic life of companies into artificial time periods. Under both </a:t>
            </a:r>
            <a:r>
              <a:rPr lang="en-US" altLang="en-US" sz="1900" dirty="0">
                <a:solidFill>
                  <a:schemeClr val="tx1"/>
                </a:solidFill>
                <a:latin typeface="Liberation Sans" panose="020B0604020202020204" pitchFamily="34" charset="0"/>
              </a:rPr>
              <a:t>GAAP</a:t>
            </a:r>
            <a:r>
              <a:rPr lang="en-US" altLang="en-US" sz="1900" b="0" dirty="0">
                <a:solidFill>
                  <a:schemeClr val="tx1"/>
                </a:solidFill>
                <a:latin typeface="Liberation Sans" panose="020B0604020202020204" pitchFamily="34" charset="0"/>
              </a:rPr>
              <a:t> and </a:t>
            </a:r>
            <a:r>
              <a:rPr lang="en-US" altLang="en-US" sz="1900" dirty="0">
                <a:solidFill>
                  <a:schemeClr val="tx1"/>
                </a:solidFill>
                <a:latin typeface="Liberation Sans" panose="020B0604020202020204" pitchFamily="34" charset="0"/>
              </a:rPr>
              <a:t>IFRS</a:t>
            </a:r>
            <a:r>
              <a:rPr lang="en-US" altLang="en-US" sz="1900" b="0" dirty="0">
                <a:solidFill>
                  <a:schemeClr val="tx1"/>
                </a:solidFill>
                <a:latin typeface="Liberation Sans" panose="020B0604020202020204" pitchFamily="34" charset="0"/>
              </a:rPr>
              <a:t>, this is referred to as the </a:t>
            </a:r>
            <a:r>
              <a:rPr lang="en-US" altLang="en-US" sz="1900" dirty="0">
                <a:solidFill>
                  <a:schemeClr val="tx1"/>
                </a:solidFill>
                <a:latin typeface="Liberation Sans" panose="020B0604020202020204" pitchFamily="34" charset="0"/>
              </a:rPr>
              <a:t>time period assumption</a:t>
            </a:r>
            <a:r>
              <a:rPr lang="en-US" altLang="en-US" sz="1900" b="0" dirty="0" smtClean="0">
                <a:solidFill>
                  <a:schemeClr val="tx1"/>
                </a:solidFill>
                <a:latin typeface="Liberation Sans" panose="020B0604020202020204" pitchFamily="34" charset="0"/>
              </a:rPr>
              <a:t>.</a:t>
            </a:r>
            <a:endParaRPr lang="en-US" altLang="en-US" sz="1900" b="0" dirty="0">
              <a:solidFill>
                <a:schemeClr val="tx1"/>
              </a:solidFill>
              <a:latin typeface="Liberation Sans" panose="020B0604020202020204" pitchFamily="34" charset="0"/>
            </a:endParaRPr>
          </a:p>
        </p:txBody>
      </p:sp>
      <p:sp>
        <p:nvSpPr>
          <p:cNvPr id="175108"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75109"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7373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73736"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3200" dirty="0">
                <a:latin typeface="Liberation Sans" panose="020B0604020202020204" pitchFamily="34" charset="0"/>
              </a:rPr>
              <a:t>A Look at IFRS</a:t>
            </a:r>
          </a:p>
        </p:txBody>
      </p:sp>
      <p:sp>
        <p:nvSpPr>
          <p:cNvPr id="10" name="Rectangle 5"/>
          <p:cNvSpPr>
            <a:spLocks noChangeArrowheads="1"/>
          </p:cNvSpPr>
          <p:nvPr/>
        </p:nvSpPr>
        <p:spPr bwMode="auto">
          <a:xfrm>
            <a:off x="2540000" y="1371600"/>
            <a:ext cx="6241143" cy="928688"/>
          </a:xfrm>
          <a:prstGeom prst="rect">
            <a:avLst/>
          </a:prstGeom>
          <a:solidFill>
            <a:srgbClr val="0027A4"/>
          </a:solidFill>
          <a:ln>
            <a:noFill/>
          </a:ln>
          <a:effectLst/>
        </p:spPr>
        <p:txBody>
          <a:bodyPr wrap="square" tIns="27432" anchor="ctr"/>
          <a:lstStyle/>
          <a:p>
            <a:pPr marL="53975">
              <a:spcBef>
                <a:spcPct val="50000"/>
              </a:spcBef>
            </a:pPr>
            <a:r>
              <a:rPr lang="en-US" altLang="en-US" sz="2300" dirty="0" smtClean="0">
                <a:latin typeface="Liberation Sans" panose="020B0604020202020204" pitchFamily="34" charset="0"/>
              </a:rPr>
              <a:t>Compare the procedures for adjusting entries under GAAP and IFRS.</a:t>
            </a:r>
            <a:endParaRPr lang="en-US" altLang="en-US" sz="2300" dirty="0">
              <a:latin typeface="Liberation Sans" panose="020B0604020202020204" pitchFamily="34" charset="0"/>
            </a:endParaRPr>
          </a:p>
        </p:txBody>
      </p:sp>
      <p:sp>
        <p:nvSpPr>
          <p:cNvPr id="11" name="Oval 10"/>
          <p:cNvSpPr/>
          <p:nvPr/>
        </p:nvSpPr>
        <p:spPr bwMode="auto">
          <a:xfrm>
            <a:off x="1872343" y="158305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sz="2400" dirty="0" smtClean="0">
                <a:latin typeface="Liberation Sans" panose="020B0604020202020204" pitchFamily="34" charset="0"/>
              </a:rPr>
              <a:t>7</a:t>
            </a:r>
            <a:endParaRPr lang="en-US" sz="2400" dirty="0">
              <a:latin typeface="Liberation Sans" panose="020B0604020202020204" pitchFamily="34" charset="0"/>
            </a:endParaRPr>
          </a:p>
        </p:txBody>
      </p:sp>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7</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1026"/>
          <p:cNvSpPr txBox="1">
            <a:spLocks noChangeArrowheads="1"/>
          </p:cNvSpPr>
          <p:nvPr/>
        </p:nvSpPr>
        <p:spPr bwMode="auto">
          <a:xfrm>
            <a:off x="609600" y="1295400"/>
            <a:ext cx="7086600"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buClr>
                <a:srgbClr val="800000"/>
              </a:buClr>
              <a:buSzPct val="80000"/>
              <a:buFont typeface="Wingdings" pitchFamily="2" charset="2"/>
              <a:buNone/>
            </a:pPr>
            <a:r>
              <a:rPr lang="en-US" altLang="en-US" sz="2600" dirty="0" smtClean="0">
                <a:solidFill>
                  <a:schemeClr val="tx1"/>
                </a:solidFill>
                <a:latin typeface="Liberation Sans" panose="020B0604020202020204" pitchFamily="34" charset="0"/>
              </a:rPr>
              <a:t>EXPENSE </a:t>
            </a:r>
            <a:r>
              <a:rPr lang="en-US" altLang="en-US" sz="2600" dirty="0">
                <a:solidFill>
                  <a:schemeClr val="tx1"/>
                </a:solidFill>
                <a:latin typeface="Liberation Sans" panose="020B0604020202020204" pitchFamily="34" charset="0"/>
              </a:rPr>
              <a:t>RECOGNITION PRINCIPLE</a:t>
            </a:r>
          </a:p>
        </p:txBody>
      </p:sp>
      <p:sp>
        <p:nvSpPr>
          <p:cNvPr id="10246" name="Text Box 1031"/>
          <p:cNvSpPr txBox="1">
            <a:spLocks noChangeArrowheads="1"/>
          </p:cNvSpPr>
          <p:nvPr/>
        </p:nvSpPr>
        <p:spPr bwMode="auto">
          <a:xfrm>
            <a:off x="609600" y="1882775"/>
            <a:ext cx="43434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wrap="square">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5000"/>
              </a:lnSpc>
            </a:pPr>
            <a:r>
              <a:rPr lang="en-US" altLang="en-US" sz="2200" dirty="0">
                <a:solidFill>
                  <a:schemeClr val="tx1"/>
                </a:solidFill>
                <a:latin typeface="Liberation Sans" panose="020B0604020202020204" pitchFamily="34" charset="0"/>
              </a:rPr>
              <a:t>Match expenses with revenues</a:t>
            </a:r>
            <a:r>
              <a:rPr lang="en-US" altLang="en-US" sz="2200" b="0" dirty="0">
                <a:solidFill>
                  <a:schemeClr val="tx1"/>
                </a:solidFill>
                <a:latin typeface="Liberation Sans" panose="020B0604020202020204" pitchFamily="34" charset="0"/>
              </a:rPr>
              <a:t> in the period </a:t>
            </a:r>
            <a:r>
              <a:rPr lang="en-US" sz="2200" b="0" dirty="0">
                <a:solidFill>
                  <a:schemeClr val="tx1"/>
                </a:solidFill>
                <a:latin typeface="Liberation Sans" panose="020B0604020202020204" pitchFamily="34" charset="0"/>
              </a:rPr>
              <a:t>when the company </a:t>
            </a:r>
            <a:r>
              <a:rPr lang="en-US" sz="2200" b="0" dirty="0" smtClean="0">
                <a:solidFill>
                  <a:schemeClr val="tx1"/>
                </a:solidFill>
                <a:latin typeface="Liberation Sans" panose="020B0604020202020204" pitchFamily="34" charset="0"/>
              </a:rPr>
              <a:t>makes efforts that </a:t>
            </a:r>
            <a:r>
              <a:rPr lang="en-US" sz="2200" b="0" dirty="0">
                <a:solidFill>
                  <a:schemeClr val="tx1"/>
                </a:solidFill>
                <a:latin typeface="Liberation Sans" panose="020B0604020202020204" pitchFamily="34" charset="0"/>
              </a:rPr>
              <a:t>generate those revenues</a:t>
            </a:r>
            <a:r>
              <a:rPr lang="en-US" altLang="en-US" sz="2200" b="0" dirty="0" smtClean="0">
                <a:solidFill>
                  <a:schemeClr val="tx1"/>
                </a:solidFill>
                <a:latin typeface="Liberation Sans" panose="020B0604020202020204" pitchFamily="34" charset="0"/>
              </a:rPr>
              <a:t>.</a:t>
            </a:r>
            <a:endParaRPr lang="en-US" altLang="en-US" sz="2200" dirty="0">
              <a:solidFill>
                <a:schemeClr val="tx1"/>
              </a:solidFill>
              <a:latin typeface="Liberation Sans" panose="020B0604020202020204" pitchFamily="34" charset="0"/>
            </a:endParaRPr>
          </a:p>
        </p:txBody>
      </p:sp>
      <p:sp>
        <p:nvSpPr>
          <p:cNvPr id="10247"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a:solidFill>
                  <a:schemeClr val="tx2">
                    <a:lumMod val="75000"/>
                  </a:schemeClr>
                </a:solidFill>
                <a:latin typeface="Liberation Sans" panose="020B0604020202020204" pitchFamily="34" charset="0"/>
              </a:rPr>
              <a:t>Recognizing Revenues and Expenses</a:t>
            </a:r>
          </a:p>
        </p:txBody>
      </p:sp>
      <p:sp>
        <p:nvSpPr>
          <p:cNvPr id="211976"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pic>
        <p:nvPicPr>
          <p:cNvPr id="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029955"/>
            <a:ext cx="3124200" cy="4218445"/>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rgbClr val="CC0000"/>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
        <p:nvSpPr>
          <p:cNvPr id="9" name="Text Box 1031"/>
          <p:cNvSpPr txBox="1">
            <a:spLocks noChangeArrowheads="1"/>
          </p:cNvSpPr>
          <p:nvPr/>
        </p:nvSpPr>
        <p:spPr bwMode="auto">
          <a:xfrm>
            <a:off x="1066800" y="4090481"/>
            <a:ext cx="3429000" cy="938719"/>
          </a:xfrm>
          <a:prstGeom prst="rect">
            <a:avLst/>
          </a:prstGeom>
          <a:solidFill>
            <a:schemeClr val="bg1"/>
          </a:solidFill>
          <a:ln w="28575" cap="sq">
            <a:solidFill>
              <a:srgbClr val="000000"/>
            </a:solidFill>
            <a:miter lim="800000"/>
            <a:headEnd type="none" w="sm" len="sm"/>
            <a:tailEnd type="none" w="sm" len="sm"/>
          </a:ln>
          <a:effectLst>
            <a:innerShdw blurRad="114300">
              <a:prstClr val="black"/>
            </a:innerShdw>
          </a:effectLst>
          <a:extLst/>
        </p:spPr>
        <p:txBody>
          <a:bodyPr wrap="square">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25000"/>
              </a:lnSpc>
              <a:spcBef>
                <a:spcPct val="50000"/>
              </a:spcBef>
              <a:buSzPct val="80000"/>
            </a:pPr>
            <a:r>
              <a:rPr lang="en-US" altLang="en-US" sz="2200" dirty="0" smtClean="0">
                <a:solidFill>
                  <a:schemeClr val="tx1"/>
                </a:solidFill>
                <a:latin typeface="Liberation Sans" panose="020B0604020202020204" pitchFamily="34" charset="0"/>
              </a:rPr>
              <a:t>“</a:t>
            </a:r>
            <a:r>
              <a:rPr lang="en-US" altLang="en-US" sz="2200" dirty="0">
                <a:solidFill>
                  <a:schemeClr val="tx1"/>
                </a:solidFill>
                <a:latin typeface="Liberation Sans" panose="020B0604020202020204" pitchFamily="34" charset="0"/>
              </a:rPr>
              <a:t>Let the expenses follow the revenues.”</a:t>
            </a:r>
          </a:p>
        </p:txBody>
      </p:sp>
    </p:spTree>
    <p:extLst>
      <p:ext uri="{BB962C8B-B14F-4D97-AF65-F5344CB8AC3E}">
        <p14:creationId xmlns:p14="http://schemas.microsoft.com/office/powerpoint/2010/main" val="2428002181"/>
      </p:ext>
    </p:extLst>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533400" y="1979613"/>
            <a:ext cx="8153400" cy="30898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342900" indent="-342900">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marL="0" lvl="1" indent="0">
              <a:lnSpc>
                <a:spcPct val="115000"/>
              </a:lnSpc>
              <a:spcBef>
                <a:spcPct val="50000"/>
              </a:spcBef>
              <a:buClr>
                <a:srgbClr val="800000"/>
              </a:buClr>
              <a:buSzPct val="80000"/>
            </a:pPr>
            <a:r>
              <a:rPr lang="en-US" altLang="en-US" sz="2100" dirty="0">
                <a:solidFill>
                  <a:schemeClr val="tx1"/>
                </a:solidFill>
                <a:latin typeface="Liberation Sans" panose="020B0604020202020204" pitchFamily="34" charset="0"/>
              </a:rPr>
              <a:t>Similarities</a:t>
            </a:r>
            <a:endParaRPr lang="en-US" sz="2100" dirty="0">
              <a:solidFill>
                <a:schemeClr val="tx1"/>
              </a:solidFill>
              <a:latin typeface="Liberation Sans" panose="020B0604020202020204" pitchFamily="34" charset="0"/>
            </a:endParaRP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The </a:t>
            </a:r>
            <a:r>
              <a:rPr lang="en-US" sz="1900" b="0" dirty="0">
                <a:solidFill>
                  <a:schemeClr val="tx1"/>
                </a:solidFill>
                <a:latin typeface="Liberation Sans" panose="020B0604020202020204" pitchFamily="34" charset="0"/>
              </a:rPr>
              <a:t>general revenue recognition principle required by </a:t>
            </a:r>
            <a:r>
              <a:rPr lang="en-US" sz="1900" dirty="0">
                <a:solidFill>
                  <a:schemeClr val="tx1"/>
                </a:solidFill>
                <a:latin typeface="Liberation Sans" panose="020B0604020202020204" pitchFamily="34" charset="0"/>
              </a:rPr>
              <a:t>GAAP</a:t>
            </a:r>
            <a:r>
              <a:rPr lang="en-US" sz="1900" b="0" dirty="0">
                <a:solidFill>
                  <a:schemeClr val="tx1"/>
                </a:solidFill>
                <a:latin typeface="Liberation Sans" panose="020B0604020202020204" pitchFamily="34" charset="0"/>
              </a:rPr>
              <a:t> that is used in this textbook is </a:t>
            </a:r>
            <a:r>
              <a:rPr lang="en-US" sz="1900" b="0" dirty="0" smtClean="0">
                <a:solidFill>
                  <a:schemeClr val="tx1"/>
                </a:solidFill>
                <a:latin typeface="Liberation Sans" panose="020B0604020202020204" pitchFamily="34" charset="0"/>
              </a:rPr>
              <a:t>similar to </a:t>
            </a:r>
            <a:r>
              <a:rPr lang="en-US" sz="1900" b="0" dirty="0">
                <a:solidFill>
                  <a:schemeClr val="tx1"/>
                </a:solidFill>
                <a:latin typeface="Liberation Sans" panose="020B0604020202020204" pitchFamily="34" charset="0"/>
              </a:rPr>
              <a:t>that used under </a:t>
            </a:r>
            <a:r>
              <a:rPr lang="en-US" sz="1900" dirty="0">
                <a:solidFill>
                  <a:schemeClr val="tx1"/>
                </a:solidFill>
                <a:latin typeface="Liberation Sans" panose="020B0604020202020204" pitchFamily="34" charset="0"/>
              </a:rPr>
              <a:t>IFRS</a:t>
            </a:r>
            <a:r>
              <a:rPr lang="en-US" sz="1900" b="0" dirty="0" smtClean="0">
                <a:solidFill>
                  <a:schemeClr val="tx1"/>
                </a:solidFill>
                <a:latin typeface="Liberation Sans" panose="020B0604020202020204" pitchFamily="34" charset="0"/>
              </a:rPr>
              <a:t>.</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Revenue </a:t>
            </a:r>
            <a:r>
              <a:rPr lang="en-US" sz="1900" b="0" dirty="0">
                <a:solidFill>
                  <a:schemeClr val="tx1"/>
                </a:solidFill>
                <a:latin typeface="Liberation Sans" panose="020B0604020202020204" pitchFamily="34" charset="0"/>
              </a:rPr>
              <a:t>recognition fraud is a major issue in U.S. </a:t>
            </a:r>
            <a:r>
              <a:rPr lang="en-US" sz="1900" b="0" dirty="0" smtClean="0">
                <a:solidFill>
                  <a:schemeClr val="tx1"/>
                </a:solidFill>
                <a:latin typeface="Liberation Sans" panose="020B0604020202020204" pitchFamily="34" charset="0"/>
              </a:rPr>
              <a:t>financial </a:t>
            </a:r>
            <a:r>
              <a:rPr lang="en-US" sz="1900" b="0" dirty="0">
                <a:solidFill>
                  <a:schemeClr val="tx1"/>
                </a:solidFill>
                <a:latin typeface="Liberation Sans" panose="020B0604020202020204" pitchFamily="34" charset="0"/>
              </a:rPr>
              <a:t>reporting. The same situation occurs </a:t>
            </a:r>
            <a:r>
              <a:rPr lang="en-US" sz="1900" b="0" dirty="0" smtClean="0">
                <a:solidFill>
                  <a:schemeClr val="tx1"/>
                </a:solidFill>
                <a:latin typeface="Liberation Sans" panose="020B0604020202020204" pitchFamily="34" charset="0"/>
              </a:rPr>
              <a:t>in other </a:t>
            </a:r>
            <a:r>
              <a:rPr lang="en-US" sz="1900" b="0" dirty="0">
                <a:solidFill>
                  <a:schemeClr val="tx1"/>
                </a:solidFill>
                <a:latin typeface="Liberation Sans" panose="020B0604020202020204" pitchFamily="34" charset="0"/>
              </a:rPr>
              <a:t>countries, as evidenced by revenue recognition breakdowns at Dutch software company </a:t>
            </a:r>
            <a:r>
              <a:rPr lang="en-US" sz="1900" b="0" dirty="0" smtClean="0">
                <a:solidFill>
                  <a:schemeClr val="tx1"/>
                </a:solidFill>
                <a:latin typeface="Liberation Sans" panose="020B0604020202020204" pitchFamily="34" charset="0"/>
              </a:rPr>
              <a:t>Baan NV</a:t>
            </a:r>
            <a:r>
              <a:rPr lang="en-US" sz="1900" b="0" dirty="0">
                <a:solidFill>
                  <a:schemeClr val="tx1"/>
                </a:solidFill>
                <a:latin typeface="Liberation Sans" panose="020B0604020202020204" pitchFamily="34" charset="0"/>
              </a:rPr>
              <a:t>, Japanese electronics giant NEC, and Dutch grocer Ahold NV.</a:t>
            </a:r>
            <a:endParaRPr lang="en-US" altLang="en-US" sz="1900" b="0" dirty="0">
              <a:solidFill>
                <a:schemeClr val="tx1"/>
              </a:solidFill>
              <a:latin typeface="Liberation Sans" panose="020B0604020202020204" pitchFamily="34" charset="0"/>
            </a:endParaRPr>
          </a:p>
        </p:txBody>
      </p:sp>
      <p:sp>
        <p:nvSpPr>
          <p:cNvPr id="74755" name="Rectangle 2"/>
          <p:cNvSpPr>
            <a:spLocks noChangeArrowheads="1"/>
          </p:cNvSpPr>
          <p:nvPr/>
        </p:nvSpPr>
        <p:spPr bwMode="auto">
          <a:xfrm>
            <a:off x="533400" y="14478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altLang="en-US" sz="2400" dirty="0">
                <a:solidFill>
                  <a:srgbClr val="A50021"/>
                </a:solidFill>
                <a:latin typeface="Liberation Sans" panose="020B0604020202020204" pitchFamily="34" charset="0"/>
              </a:rPr>
              <a:t>Key Points</a:t>
            </a:r>
          </a:p>
        </p:txBody>
      </p:sp>
      <p:sp>
        <p:nvSpPr>
          <p:cNvPr id="177159" name="Rectangle 7"/>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77160" name="Rectangle 8"/>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7475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74759"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3200" dirty="0">
                <a:latin typeface="Liberation Sans" panose="020B0604020202020204" pitchFamily="34" charset="0"/>
              </a:rPr>
              <a:t>A Look at IFRS</a:t>
            </a: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7</a:t>
            </a:r>
          </a:p>
        </p:txBody>
      </p:sp>
    </p:spTree>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533400" y="1979613"/>
            <a:ext cx="8153400" cy="41162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342900" indent="-342900">
              <a:tabLst>
                <a:tab pos="1143000" algn="l"/>
              </a:tabLst>
              <a:defRPr sz="2800" b="1">
                <a:solidFill>
                  <a:schemeClr val="bg1"/>
                </a:solidFill>
                <a:latin typeface="Arial" charset="0"/>
              </a:defRPr>
            </a:lvl1pPr>
            <a:lvl2pPr marL="685800" indent="-457200">
              <a:tabLst>
                <a:tab pos="1143000" algn="l"/>
              </a:tabLst>
              <a:defRPr sz="2800" b="1">
                <a:solidFill>
                  <a:schemeClr val="bg1"/>
                </a:solidFill>
                <a:latin typeface="Arial" charset="0"/>
              </a:defRPr>
            </a:lvl2pPr>
            <a:lvl3pPr marL="1143000" indent="-228600">
              <a:tabLst>
                <a:tab pos="1143000" algn="l"/>
              </a:tabLst>
              <a:defRPr sz="2800" b="1">
                <a:solidFill>
                  <a:schemeClr val="bg1"/>
                </a:solidFill>
                <a:latin typeface="Arial" charset="0"/>
              </a:defRPr>
            </a:lvl3pPr>
            <a:lvl4pPr marL="1600200" indent="-228600">
              <a:tabLst>
                <a:tab pos="1143000" algn="l"/>
              </a:tabLst>
              <a:defRPr sz="2800" b="1">
                <a:solidFill>
                  <a:schemeClr val="bg1"/>
                </a:solidFill>
                <a:latin typeface="Arial" charset="0"/>
              </a:defRPr>
            </a:lvl4pPr>
            <a:lvl5pPr marL="2057400" indent="-228600">
              <a:tabLst>
                <a:tab pos="1143000" algn="l"/>
              </a:tabLst>
              <a:defRPr sz="2800" b="1">
                <a:solidFill>
                  <a:schemeClr val="bg1"/>
                </a:solidFill>
                <a:latin typeface="Arial" charset="0"/>
              </a:defRPr>
            </a:lvl5pPr>
            <a:lvl6pPr marL="2514600" indent="-228600" eaLnBrk="0" fontAlgn="base" hangingPunct="0">
              <a:spcBef>
                <a:spcPct val="0"/>
              </a:spcBef>
              <a:spcAft>
                <a:spcPct val="0"/>
              </a:spcAft>
              <a:tabLst>
                <a:tab pos="1143000" algn="l"/>
              </a:tabLst>
              <a:defRPr sz="2800" b="1">
                <a:solidFill>
                  <a:schemeClr val="bg1"/>
                </a:solidFill>
                <a:latin typeface="Arial" charset="0"/>
              </a:defRPr>
            </a:lvl6pPr>
            <a:lvl7pPr marL="2971800" indent="-228600" eaLnBrk="0" fontAlgn="base" hangingPunct="0">
              <a:spcBef>
                <a:spcPct val="0"/>
              </a:spcBef>
              <a:spcAft>
                <a:spcPct val="0"/>
              </a:spcAft>
              <a:tabLst>
                <a:tab pos="1143000" algn="l"/>
              </a:tabLst>
              <a:defRPr sz="2800" b="1">
                <a:solidFill>
                  <a:schemeClr val="bg1"/>
                </a:solidFill>
                <a:latin typeface="Arial" charset="0"/>
              </a:defRPr>
            </a:lvl7pPr>
            <a:lvl8pPr marL="3429000" indent="-228600" eaLnBrk="0" fontAlgn="base" hangingPunct="0">
              <a:spcBef>
                <a:spcPct val="0"/>
              </a:spcBef>
              <a:spcAft>
                <a:spcPct val="0"/>
              </a:spcAft>
              <a:tabLst>
                <a:tab pos="1143000" algn="l"/>
              </a:tabLst>
              <a:defRPr sz="2800" b="1">
                <a:solidFill>
                  <a:schemeClr val="bg1"/>
                </a:solidFill>
                <a:latin typeface="Arial" charset="0"/>
              </a:defRPr>
            </a:lvl8pPr>
            <a:lvl9pPr marL="3886200" indent="-228600" eaLnBrk="0" fontAlgn="base" hangingPunct="0">
              <a:spcBef>
                <a:spcPct val="0"/>
              </a:spcBef>
              <a:spcAft>
                <a:spcPct val="0"/>
              </a:spcAft>
              <a:tabLst>
                <a:tab pos="1143000" algn="l"/>
              </a:tabLst>
              <a:defRPr sz="2800" b="1">
                <a:solidFill>
                  <a:schemeClr val="bg1"/>
                </a:solidFill>
                <a:latin typeface="Arial" charset="0"/>
              </a:defRPr>
            </a:lvl9pPr>
          </a:lstStyle>
          <a:p>
            <a:pPr marL="0" lvl="1" indent="0">
              <a:lnSpc>
                <a:spcPct val="115000"/>
              </a:lnSpc>
              <a:spcBef>
                <a:spcPct val="50000"/>
              </a:spcBef>
              <a:buClr>
                <a:srgbClr val="800000"/>
              </a:buClr>
              <a:buSzPct val="80000"/>
            </a:pPr>
            <a:r>
              <a:rPr lang="en-US" altLang="en-US" sz="2100" dirty="0" smtClean="0">
                <a:solidFill>
                  <a:schemeClr val="tx1"/>
                </a:solidFill>
                <a:latin typeface="Liberation Sans" panose="020B0604020202020204" pitchFamily="34" charset="0"/>
              </a:rPr>
              <a:t>Differences</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Under </a:t>
            </a:r>
            <a:r>
              <a:rPr lang="en-US" sz="1900" b="0" dirty="0">
                <a:solidFill>
                  <a:schemeClr val="tx1"/>
                </a:solidFill>
                <a:latin typeface="Liberation Sans" panose="020B0604020202020204" pitchFamily="34" charset="0"/>
              </a:rPr>
              <a:t>IFRS, revaluation (using fair value) of items such as land and buildings is permitted. </a:t>
            </a:r>
            <a:r>
              <a:rPr lang="en-US" sz="1900" b="0" dirty="0" smtClean="0">
                <a:solidFill>
                  <a:schemeClr val="tx1"/>
                </a:solidFill>
                <a:latin typeface="Liberation Sans" panose="020B0604020202020204" pitchFamily="34" charset="0"/>
              </a:rPr>
              <a:t>IFRS allows </a:t>
            </a:r>
            <a:r>
              <a:rPr lang="en-US" sz="1900" b="0" dirty="0">
                <a:solidFill>
                  <a:schemeClr val="tx1"/>
                </a:solidFill>
                <a:latin typeface="Liberation Sans" panose="020B0604020202020204" pitchFamily="34" charset="0"/>
              </a:rPr>
              <a:t>depreciation based on revaluation of assets, which is not permitted under GAAP</a:t>
            </a:r>
            <a:r>
              <a:rPr lang="en-US" sz="1900" b="0" dirty="0" smtClean="0">
                <a:solidFill>
                  <a:schemeClr val="tx1"/>
                </a:solidFill>
                <a:latin typeface="Liberation Sans" panose="020B0604020202020204" pitchFamily="34" charset="0"/>
              </a:rPr>
              <a:t>.</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The </a:t>
            </a:r>
            <a:r>
              <a:rPr lang="en-US" sz="1900" b="0" dirty="0">
                <a:solidFill>
                  <a:schemeClr val="tx1"/>
                </a:solidFill>
                <a:latin typeface="Liberation Sans" panose="020B0604020202020204" pitchFamily="34" charset="0"/>
              </a:rPr>
              <a:t>terminology used for revenues and gains, and expenses and losses, differs somewhat </a:t>
            </a:r>
            <a:r>
              <a:rPr lang="en-US" sz="1900" b="0" dirty="0" smtClean="0">
                <a:solidFill>
                  <a:schemeClr val="tx1"/>
                </a:solidFill>
                <a:latin typeface="Liberation Sans" panose="020B0604020202020204" pitchFamily="34" charset="0"/>
              </a:rPr>
              <a:t>between IFRS </a:t>
            </a:r>
            <a:r>
              <a:rPr lang="en-US" sz="1900" b="0" dirty="0">
                <a:solidFill>
                  <a:schemeClr val="tx1"/>
                </a:solidFill>
                <a:latin typeface="Liberation Sans" panose="020B0604020202020204" pitchFamily="34" charset="0"/>
              </a:rPr>
              <a:t>and GAAP. For example, income includes both revenues, which arise during the normal </a:t>
            </a:r>
            <a:r>
              <a:rPr lang="en-US" sz="1900" b="0" dirty="0" smtClean="0">
                <a:solidFill>
                  <a:schemeClr val="tx1"/>
                </a:solidFill>
                <a:latin typeface="Liberation Sans" panose="020B0604020202020204" pitchFamily="34" charset="0"/>
              </a:rPr>
              <a:t>course of </a:t>
            </a:r>
            <a:r>
              <a:rPr lang="en-US" sz="1900" b="0" dirty="0">
                <a:solidFill>
                  <a:schemeClr val="tx1"/>
                </a:solidFill>
                <a:latin typeface="Liberation Sans" panose="020B0604020202020204" pitchFamily="34" charset="0"/>
              </a:rPr>
              <a:t>operating activities, and gains, which arise from activities outside of the normal sales of </a:t>
            </a:r>
            <a:r>
              <a:rPr lang="en-US" sz="1900" b="0" dirty="0" smtClean="0">
                <a:solidFill>
                  <a:schemeClr val="tx1"/>
                </a:solidFill>
                <a:latin typeface="Liberation Sans" panose="020B0604020202020204" pitchFamily="34" charset="0"/>
              </a:rPr>
              <a:t>goods and </a:t>
            </a:r>
            <a:r>
              <a:rPr lang="en-US" sz="1900" b="0" dirty="0">
                <a:solidFill>
                  <a:schemeClr val="tx1"/>
                </a:solidFill>
                <a:latin typeface="Liberation Sans" panose="020B0604020202020204" pitchFamily="34" charset="0"/>
              </a:rPr>
              <a:t>services. The term income is not used this way under GAAP. Instead, under GAAP income </a:t>
            </a:r>
            <a:r>
              <a:rPr lang="en-US" sz="1900" b="0" dirty="0" smtClean="0">
                <a:solidFill>
                  <a:schemeClr val="tx1"/>
                </a:solidFill>
                <a:latin typeface="Liberation Sans" panose="020B0604020202020204" pitchFamily="34" charset="0"/>
              </a:rPr>
              <a:t>refers to </a:t>
            </a:r>
            <a:r>
              <a:rPr lang="en-US" sz="1900" b="0" dirty="0">
                <a:solidFill>
                  <a:schemeClr val="tx1"/>
                </a:solidFill>
                <a:latin typeface="Liberation Sans" panose="020B0604020202020204" pitchFamily="34" charset="0"/>
              </a:rPr>
              <a:t>the net difference between revenues and expenses</a:t>
            </a:r>
            <a:r>
              <a:rPr lang="en-US" sz="1900" b="0" dirty="0" smtClean="0">
                <a:solidFill>
                  <a:schemeClr val="tx1"/>
                </a:solidFill>
                <a:latin typeface="Liberation Sans" panose="020B0604020202020204" pitchFamily="34" charset="0"/>
              </a:rPr>
              <a:t>.</a:t>
            </a:r>
          </a:p>
        </p:txBody>
      </p:sp>
      <p:sp>
        <p:nvSpPr>
          <p:cNvPr id="75779" name="Rectangle 2"/>
          <p:cNvSpPr>
            <a:spLocks noChangeArrowheads="1"/>
          </p:cNvSpPr>
          <p:nvPr/>
        </p:nvSpPr>
        <p:spPr bwMode="auto">
          <a:xfrm>
            <a:off x="533400" y="14478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altLang="en-US" sz="2400" dirty="0">
                <a:solidFill>
                  <a:srgbClr val="A50021"/>
                </a:solidFill>
                <a:latin typeface="Liberation Sans" panose="020B0604020202020204" pitchFamily="34" charset="0"/>
              </a:rPr>
              <a:t>Key Points</a:t>
            </a:r>
          </a:p>
        </p:txBody>
      </p:sp>
      <p:sp>
        <p:nvSpPr>
          <p:cNvPr id="179207" name="Rectangle 7"/>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79208" name="Rectangle 8"/>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7578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75783"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3200" dirty="0">
                <a:latin typeface="Liberation Sans" panose="020B0604020202020204" pitchFamily="34" charset="0"/>
              </a:rPr>
              <a:t>A Look at IFRS</a:t>
            </a: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7</a:t>
            </a:r>
          </a:p>
        </p:txBody>
      </p:sp>
    </p:spTree>
  </p:cSld>
  <p:clrMapOvr>
    <a:masterClrMapping/>
  </p:clrMapOvr>
  <p:transition>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533400" y="1979613"/>
            <a:ext cx="8153400" cy="19525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342900" indent="-342900">
              <a:tabLst>
                <a:tab pos="1143000" algn="l"/>
              </a:tabLst>
              <a:defRPr sz="2800" b="1">
                <a:solidFill>
                  <a:schemeClr val="bg1"/>
                </a:solidFill>
                <a:latin typeface="Arial" charset="0"/>
              </a:defRPr>
            </a:lvl1pPr>
            <a:lvl2pPr marL="685800" indent="-457200">
              <a:tabLst>
                <a:tab pos="1143000" algn="l"/>
              </a:tabLst>
              <a:defRPr sz="2800" b="1">
                <a:solidFill>
                  <a:schemeClr val="bg1"/>
                </a:solidFill>
                <a:latin typeface="Arial" charset="0"/>
              </a:defRPr>
            </a:lvl2pPr>
            <a:lvl3pPr marL="1143000" indent="-228600">
              <a:tabLst>
                <a:tab pos="1143000" algn="l"/>
              </a:tabLst>
              <a:defRPr sz="2800" b="1">
                <a:solidFill>
                  <a:schemeClr val="bg1"/>
                </a:solidFill>
                <a:latin typeface="Arial" charset="0"/>
              </a:defRPr>
            </a:lvl3pPr>
            <a:lvl4pPr marL="1600200" indent="-228600">
              <a:tabLst>
                <a:tab pos="1143000" algn="l"/>
              </a:tabLst>
              <a:defRPr sz="2800" b="1">
                <a:solidFill>
                  <a:schemeClr val="bg1"/>
                </a:solidFill>
                <a:latin typeface="Arial" charset="0"/>
              </a:defRPr>
            </a:lvl4pPr>
            <a:lvl5pPr marL="2057400" indent="-228600">
              <a:tabLst>
                <a:tab pos="1143000" algn="l"/>
              </a:tabLst>
              <a:defRPr sz="2800" b="1">
                <a:solidFill>
                  <a:schemeClr val="bg1"/>
                </a:solidFill>
                <a:latin typeface="Arial" charset="0"/>
              </a:defRPr>
            </a:lvl5pPr>
            <a:lvl6pPr marL="2514600" indent="-228600" eaLnBrk="0" fontAlgn="base" hangingPunct="0">
              <a:spcBef>
                <a:spcPct val="0"/>
              </a:spcBef>
              <a:spcAft>
                <a:spcPct val="0"/>
              </a:spcAft>
              <a:tabLst>
                <a:tab pos="1143000" algn="l"/>
              </a:tabLst>
              <a:defRPr sz="2800" b="1">
                <a:solidFill>
                  <a:schemeClr val="bg1"/>
                </a:solidFill>
                <a:latin typeface="Arial" charset="0"/>
              </a:defRPr>
            </a:lvl6pPr>
            <a:lvl7pPr marL="2971800" indent="-228600" eaLnBrk="0" fontAlgn="base" hangingPunct="0">
              <a:spcBef>
                <a:spcPct val="0"/>
              </a:spcBef>
              <a:spcAft>
                <a:spcPct val="0"/>
              </a:spcAft>
              <a:tabLst>
                <a:tab pos="1143000" algn="l"/>
              </a:tabLst>
              <a:defRPr sz="2800" b="1">
                <a:solidFill>
                  <a:schemeClr val="bg1"/>
                </a:solidFill>
                <a:latin typeface="Arial" charset="0"/>
              </a:defRPr>
            </a:lvl7pPr>
            <a:lvl8pPr marL="3429000" indent="-228600" eaLnBrk="0" fontAlgn="base" hangingPunct="0">
              <a:spcBef>
                <a:spcPct val="0"/>
              </a:spcBef>
              <a:spcAft>
                <a:spcPct val="0"/>
              </a:spcAft>
              <a:tabLst>
                <a:tab pos="1143000" algn="l"/>
              </a:tabLst>
              <a:defRPr sz="2800" b="1">
                <a:solidFill>
                  <a:schemeClr val="bg1"/>
                </a:solidFill>
                <a:latin typeface="Arial" charset="0"/>
              </a:defRPr>
            </a:lvl8pPr>
            <a:lvl9pPr marL="3886200" indent="-228600" eaLnBrk="0" fontAlgn="base" hangingPunct="0">
              <a:spcBef>
                <a:spcPct val="0"/>
              </a:spcBef>
              <a:spcAft>
                <a:spcPct val="0"/>
              </a:spcAft>
              <a:tabLst>
                <a:tab pos="1143000" algn="l"/>
              </a:tabLst>
              <a:defRPr sz="2800" b="1">
                <a:solidFill>
                  <a:schemeClr val="bg1"/>
                </a:solidFill>
                <a:latin typeface="Arial" charset="0"/>
              </a:defRPr>
            </a:lvl9pPr>
          </a:lstStyle>
          <a:p>
            <a:pPr marL="0" lvl="1" indent="0">
              <a:lnSpc>
                <a:spcPct val="115000"/>
              </a:lnSpc>
              <a:spcBef>
                <a:spcPct val="50000"/>
              </a:spcBef>
              <a:buClr>
                <a:srgbClr val="800000"/>
              </a:buClr>
              <a:buSzPct val="80000"/>
            </a:pPr>
            <a:r>
              <a:rPr lang="en-US" altLang="en-US" sz="2100" dirty="0" smtClean="0">
                <a:solidFill>
                  <a:schemeClr val="tx1"/>
                </a:solidFill>
                <a:latin typeface="Liberation Sans" panose="020B0604020202020204" pitchFamily="34" charset="0"/>
              </a:rPr>
              <a:t>Differences</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Under </a:t>
            </a:r>
            <a:r>
              <a:rPr lang="en-US" sz="1900" b="0" dirty="0">
                <a:solidFill>
                  <a:schemeClr val="tx1"/>
                </a:solidFill>
                <a:latin typeface="Liberation Sans" panose="020B0604020202020204" pitchFamily="34" charset="0"/>
              </a:rPr>
              <a:t>IFRS, expenses include both those costs incurred in the normal course of operations as </a:t>
            </a:r>
            <a:r>
              <a:rPr lang="en-US" sz="1900" b="0" dirty="0" smtClean="0">
                <a:solidFill>
                  <a:schemeClr val="tx1"/>
                </a:solidFill>
                <a:latin typeface="Liberation Sans" panose="020B0604020202020204" pitchFamily="34" charset="0"/>
              </a:rPr>
              <a:t>well as </a:t>
            </a:r>
            <a:r>
              <a:rPr lang="en-US" sz="1900" b="0" dirty="0">
                <a:solidFill>
                  <a:schemeClr val="tx1"/>
                </a:solidFill>
                <a:latin typeface="Liberation Sans" panose="020B0604020202020204" pitchFamily="34" charset="0"/>
              </a:rPr>
              <a:t>losses that are not part of normal operations. This is in contrast to GAAP, which </a:t>
            </a:r>
            <a:r>
              <a:rPr lang="en-US" sz="1900" b="0" dirty="0" smtClean="0">
                <a:solidFill>
                  <a:schemeClr val="tx1"/>
                </a:solidFill>
                <a:latin typeface="Liberation Sans" panose="020B0604020202020204" pitchFamily="34" charset="0"/>
              </a:rPr>
              <a:t>defines each separately</a:t>
            </a:r>
            <a:r>
              <a:rPr lang="en-US" sz="1900" b="0" dirty="0">
                <a:solidFill>
                  <a:schemeClr val="tx1"/>
                </a:solidFill>
                <a:latin typeface="Liberation Sans" panose="020B0604020202020204" pitchFamily="34" charset="0"/>
              </a:rPr>
              <a:t>.</a:t>
            </a:r>
            <a:endParaRPr lang="en-US" altLang="en-US" sz="1900" b="0" dirty="0">
              <a:solidFill>
                <a:schemeClr val="tx1"/>
              </a:solidFill>
              <a:latin typeface="Liberation Sans" panose="020B0604020202020204" pitchFamily="34" charset="0"/>
            </a:endParaRPr>
          </a:p>
        </p:txBody>
      </p:sp>
      <p:sp>
        <p:nvSpPr>
          <p:cNvPr id="75779" name="Rectangle 2"/>
          <p:cNvSpPr>
            <a:spLocks noChangeArrowheads="1"/>
          </p:cNvSpPr>
          <p:nvPr/>
        </p:nvSpPr>
        <p:spPr bwMode="auto">
          <a:xfrm>
            <a:off x="533400" y="14478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altLang="en-US" sz="2400" dirty="0">
                <a:solidFill>
                  <a:srgbClr val="A50021"/>
                </a:solidFill>
                <a:latin typeface="Liberation Sans" panose="020B0604020202020204" pitchFamily="34" charset="0"/>
              </a:rPr>
              <a:t>Key Points</a:t>
            </a:r>
          </a:p>
        </p:txBody>
      </p:sp>
      <p:sp>
        <p:nvSpPr>
          <p:cNvPr id="179207" name="Rectangle 7"/>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79208" name="Rectangle 8"/>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7578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75783"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3200" dirty="0">
                <a:latin typeface="Liberation Sans" panose="020B0604020202020204" pitchFamily="34" charset="0"/>
              </a:rPr>
              <a:t>A Look at IFRS</a:t>
            </a: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7</a:t>
            </a:r>
          </a:p>
        </p:txBody>
      </p:sp>
    </p:spTree>
    <p:extLst>
      <p:ext uri="{BB962C8B-B14F-4D97-AF65-F5344CB8AC3E}">
        <p14:creationId xmlns:p14="http://schemas.microsoft.com/office/powerpoint/2010/main" val="1043363647"/>
      </p:ext>
    </p:extLst>
  </p:cSld>
  <p:clrMapOvr>
    <a:masterClrMapping/>
  </p:clrMapOvr>
  <p:transition>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533400" y="1979613"/>
            <a:ext cx="7772400" cy="17709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15000"/>
              </a:lnSpc>
              <a:spcBef>
                <a:spcPct val="50000"/>
              </a:spcBef>
              <a:buClr>
                <a:srgbClr val="800000"/>
              </a:buClr>
              <a:buSzPct val="80000"/>
              <a:buFont typeface="Wingdings" pitchFamily="2" charset="2"/>
              <a:buNone/>
            </a:pPr>
            <a:r>
              <a:rPr lang="en-US" altLang="en-US" sz="1900" b="0" dirty="0">
                <a:solidFill>
                  <a:schemeClr val="tx1"/>
                </a:solidFill>
                <a:latin typeface="Liberation Sans" panose="020B0604020202020204" pitchFamily="34" charset="0"/>
              </a:rPr>
              <a:t>The IASB and FASB are completing a joint project on revenue recognition. The purpose of this project is to develop comprehensive guidance on when to recognize revenue. It is hoped that this approach will lead to more consistent accounting in this area. For more on this topic, see www.fasb.org/project/revenue_recognition.shtml.</a:t>
            </a:r>
          </a:p>
        </p:txBody>
      </p:sp>
      <p:sp>
        <p:nvSpPr>
          <p:cNvPr id="76803" name="Rectangle 2"/>
          <p:cNvSpPr>
            <a:spLocks noChangeArrowheads="1"/>
          </p:cNvSpPr>
          <p:nvPr/>
        </p:nvSpPr>
        <p:spPr bwMode="auto">
          <a:xfrm>
            <a:off x="533400" y="1447800"/>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altLang="en-US" sz="2400" dirty="0">
                <a:solidFill>
                  <a:srgbClr val="A50021"/>
                </a:solidFill>
                <a:latin typeface="Liberation Sans" panose="020B0604020202020204" pitchFamily="34" charset="0"/>
              </a:rPr>
              <a:t>Looking into the Future</a:t>
            </a:r>
          </a:p>
        </p:txBody>
      </p:sp>
      <p:sp>
        <p:nvSpPr>
          <p:cNvPr id="181255" name="Rectangle 7"/>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81256" name="Rectangle 8"/>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76806"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76807"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3200" dirty="0">
                <a:latin typeface="Liberation Sans" panose="020B0604020202020204" pitchFamily="34" charset="0"/>
              </a:rPr>
              <a:t>A Look at IFRS</a:t>
            </a: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7</a:t>
            </a:r>
          </a:p>
        </p:txBody>
      </p:sp>
    </p:spTree>
  </p:cSld>
  <p:clrMapOvr>
    <a:masterClrMapping/>
  </p:clrMapOvr>
  <p:transition>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533400" y="2003425"/>
            <a:ext cx="78486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spcBef>
                <a:spcPct val="30000"/>
              </a:spcBef>
            </a:pPr>
            <a:r>
              <a:rPr lang="en-US" altLang="en-US" sz="2000" dirty="0">
                <a:solidFill>
                  <a:schemeClr val="tx1"/>
                </a:solidFill>
                <a:latin typeface="Liberation Sans" panose="020B0604020202020204" pitchFamily="34" charset="0"/>
              </a:rPr>
              <a:t>IFRS</a:t>
            </a:r>
            <a:r>
              <a:rPr lang="en-US" altLang="en-US" sz="2000" b="0" dirty="0">
                <a:solidFill>
                  <a:schemeClr val="tx1"/>
                </a:solidFill>
                <a:latin typeface="Liberation Sans" panose="020B0604020202020204" pitchFamily="34" charset="0"/>
              </a:rPr>
              <a:t>:</a:t>
            </a:r>
          </a:p>
          <a:p>
            <a:pPr lvl="1">
              <a:lnSpc>
                <a:spcPct val="120000"/>
              </a:lnSpc>
              <a:spcBef>
                <a:spcPct val="30000"/>
              </a:spcBef>
              <a:buFontTx/>
              <a:buAutoNum type="alphaLcPeriod"/>
            </a:pPr>
            <a:r>
              <a:rPr lang="en-US" altLang="en-US" sz="2000" b="0" dirty="0">
                <a:solidFill>
                  <a:schemeClr val="tx1"/>
                </a:solidFill>
                <a:latin typeface="Liberation Sans" panose="020B0604020202020204" pitchFamily="34" charset="0"/>
              </a:rPr>
              <a:t>uses accrual accounting.</a:t>
            </a:r>
          </a:p>
          <a:p>
            <a:pPr lvl="1">
              <a:lnSpc>
                <a:spcPct val="120000"/>
              </a:lnSpc>
              <a:spcBef>
                <a:spcPct val="30000"/>
              </a:spcBef>
              <a:buFontTx/>
              <a:buAutoNum type="alphaLcPeriod"/>
            </a:pPr>
            <a:r>
              <a:rPr lang="en-US" altLang="en-US" sz="2000" b="0" dirty="0">
                <a:solidFill>
                  <a:schemeClr val="tx1"/>
                </a:solidFill>
                <a:latin typeface="Liberation Sans" panose="020B0604020202020204" pitchFamily="34" charset="0"/>
              </a:rPr>
              <a:t>uses cash-basis accounting.</a:t>
            </a:r>
          </a:p>
          <a:p>
            <a:pPr lvl="1">
              <a:lnSpc>
                <a:spcPct val="120000"/>
              </a:lnSpc>
              <a:spcBef>
                <a:spcPct val="30000"/>
              </a:spcBef>
              <a:buFontTx/>
              <a:buAutoNum type="alphaLcPeriod"/>
            </a:pPr>
            <a:r>
              <a:rPr lang="en-US" altLang="en-US" sz="2000" b="0" dirty="0">
                <a:solidFill>
                  <a:schemeClr val="tx1"/>
                </a:solidFill>
                <a:latin typeface="Liberation Sans" panose="020B0604020202020204" pitchFamily="34" charset="0"/>
              </a:rPr>
              <a:t>allows revenue to be recognized when a customer makes an order.</a:t>
            </a:r>
          </a:p>
          <a:p>
            <a:pPr lvl="1">
              <a:lnSpc>
                <a:spcPct val="120000"/>
              </a:lnSpc>
              <a:spcBef>
                <a:spcPct val="30000"/>
              </a:spcBef>
              <a:buFontTx/>
              <a:buAutoNum type="alphaLcPeriod"/>
            </a:pPr>
            <a:r>
              <a:rPr lang="en-US" altLang="en-US" sz="2000" b="0" dirty="0">
                <a:solidFill>
                  <a:schemeClr val="tx1"/>
                </a:solidFill>
                <a:latin typeface="Liberation Sans" panose="020B0604020202020204" pitchFamily="34" charset="0"/>
              </a:rPr>
              <a:t>requires that revenue not be recognized until cash is received.</a:t>
            </a:r>
          </a:p>
        </p:txBody>
      </p:sp>
      <p:sp>
        <p:nvSpPr>
          <p:cNvPr id="183303" name="Rectangle 7"/>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83304" name="Rectangle 8"/>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7783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77831"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3200" dirty="0">
                <a:latin typeface="Liberation Sans" panose="020B0604020202020204" pitchFamily="34" charset="0"/>
              </a:rPr>
              <a:t>A Look at IFRS</a:t>
            </a:r>
          </a:p>
        </p:txBody>
      </p:sp>
      <p:sp>
        <p:nvSpPr>
          <p:cNvPr id="77832" name="Rectangle 2"/>
          <p:cNvSpPr>
            <a:spLocks noChangeArrowheads="1"/>
          </p:cNvSpPr>
          <p:nvPr/>
        </p:nvSpPr>
        <p:spPr bwMode="auto">
          <a:xfrm>
            <a:off x="533400" y="1447800"/>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altLang="en-US" sz="2400" dirty="0">
                <a:solidFill>
                  <a:schemeClr val="tx1"/>
                </a:solidFill>
                <a:latin typeface="Liberation Sans" panose="020B0604020202020204" pitchFamily="34" charset="0"/>
              </a:rPr>
              <a:t>IFRS Practice</a:t>
            </a: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7</a:t>
            </a:r>
          </a:p>
        </p:txBody>
      </p:sp>
      <p:sp>
        <p:nvSpPr>
          <p:cNvPr id="10" name="Notched Right Arrow 9"/>
          <p:cNvSpPr/>
          <p:nvPr/>
        </p:nvSpPr>
        <p:spPr bwMode="auto">
          <a:xfrm>
            <a:off x="152400" y="2496312"/>
            <a:ext cx="609600" cy="457200"/>
          </a:xfrm>
          <a:prstGeom prst="notchedRightArrow">
            <a:avLst/>
          </a:prstGeom>
          <a:solidFill>
            <a:srgbClr val="A50021"/>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solidFill>
                <a:schemeClr val="accent6">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533400" y="1984375"/>
            <a:ext cx="7848600"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spcBef>
                <a:spcPct val="50000"/>
              </a:spcBef>
            </a:pPr>
            <a:r>
              <a:rPr lang="en-US" altLang="en-US" sz="2000" b="0" dirty="0">
                <a:solidFill>
                  <a:schemeClr val="tx1"/>
                </a:solidFill>
                <a:latin typeface="Liberation Sans" panose="020B0604020202020204" pitchFamily="34" charset="0"/>
              </a:rPr>
              <a:t>Which of the following statements is </a:t>
            </a:r>
            <a:r>
              <a:rPr lang="en-US" altLang="en-US" sz="2000" dirty="0">
                <a:solidFill>
                  <a:schemeClr val="tx1"/>
                </a:solidFill>
                <a:latin typeface="Liberation Sans" panose="020B0604020202020204" pitchFamily="34" charset="0"/>
              </a:rPr>
              <a:t>false</a:t>
            </a:r>
            <a:r>
              <a:rPr lang="en-US" altLang="en-US" sz="2000" b="0" dirty="0">
                <a:solidFill>
                  <a:schemeClr val="tx1"/>
                </a:solidFill>
                <a:latin typeface="Liberation Sans" panose="020B0604020202020204" pitchFamily="34" charset="0"/>
              </a:rPr>
              <a:t>?</a:t>
            </a:r>
          </a:p>
          <a:p>
            <a:pPr lvl="1">
              <a:lnSpc>
                <a:spcPct val="120000"/>
              </a:lnSpc>
              <a:spcBef>
                <a:spcPct val="50000"/>
              </a:spcBef>
              <a:buFontTx/>
              <a:buAutoNum type="alphaLcPeriod"/>
            </a:pPr>
            <a:r>
              <a:rPr lang="en-US" altLang="en-US" sz="2000" dirty="0">
                <a:solidFill>
                  <a:schemeClr val="tx1"/>
                </a:solidFill>
                <a:latin typeface="Liberation Sans" panose="020B0604020202020204" pitchFamily="34" charset="0"/>
              </a:rPr>
              <a:t>IFRS</a:t>
            </a:r>
            <a:r>
              <a:rPr lang="en-US" altLang="en-US" sz="2000" b="0" dirty="0">
                <a:solidFill>
                  <a:schemeClr val="tx1"/>
                </a:solidFill>
                <a:latin typeface="Liberation Sans" panose="020B0604020202020204" pitchFamily="34" charset="0"/>
              </a:rPr>
              <a:t> employs the periodicity assumption.</a:t>
            </a:r>
          </a:p>
          <a:p>
            <a:pPr lvl="1">
              <a:lnSpc>
                <a:spcPct val="120000"/>
              </a:lnSpc>
              <a:spcBef>
                <a:spcPct val="50000"/>
              </a:spcBef>
              <a:buFontTx/>
              <a:buAutoNum type="alphaLcPeriod"/>
            </a:pPr>
            <a:r>
              <a:rPr lang="en-US" altLang="en-US" sz="2000" dirty="0">
                <a:solidFill>
                  <a:schemeClr val="tx1"/>
                </a:solidFill>
                <a:latin typeface="Liberation Sans" panose="020B0604020202020204" pitchFamily="34" charset="0"/>
              </a:rPr>
              <a:t>IFRS</a:t>
            </a:r>
            <a:r>
              <a:rPr lang="en-US" altLang="en-US" sz="2000" b="0" dirty="0">
                <a:solidFill>
                  <a:schemeClr val="tx1"/>
                </a:solidFill>
                <a:latin typeface="Liberation Sans" panose="020B0604020202020204" pitchFamily="34" charset="0"/>
              </a:rPr>
              <a:t> employs accrual accounting.</a:t>
            </a:r>
          </a:p>
          <a:p>
            <a:pPr lvl="1">
              <a:lnSpc>
                <a:spcPct val="120000"/>
              </a:lnSpc>
              <a:spcBef>
                <a:spcPct val="50000"/>
              </a:spcBef>
              <a:buFontTx/>
              <a:buAutoNum type="alphaLcPeriod"/>
            </a:pPr>
            <a:r>
              <a:rPr lang="en-US" altLang="en-US" sz="2000" dirty="0">
                <a:solidFill>
                  <a:schemeClr val="tx1"/>
                </a:solidFill>
                <a:latin typeface="Liberation Sans" panose="020B0604020202020204" pitchFamily="34" charset="0"/>
              </a:rPr>
              <a:t>IFRS</a:t>
            </a:r>
            <a:r>
              <a:rPr lang="en-US" altLang="en-US" sz="2000" b="0" dirty="0">
                <a:solidFill>
                  <a:schemeClr val="tx1"/>
                </a:solidFill>
                <a:latin typeface="Liberation Sans" panose="020B0604020202020204" pitchFamily="34" charset="0"/>
              </a:rPr>
              <a:t> requires that revenues and costs must be capable of being measured reliably.</a:t>
            </a:r>
          </a:p>
          <a:p>
            <a:pPr lvl="1">
              <a:lnSpc>
                <a:spcPct val="120000"/>
              </a:lnSpc>
              <a:spcBef>
                <a:spcPct val="50000"/>
              </a:spcBef>
              <a:buFontTx/>
              <a:buAutoNum type="alphaLcPeriod"/>
            </a:pPr>
            <a:r>
              <a:rPr lang="en-US" altLang="en-US" sz="2000" dirty="0">
                <a:solidFill>
                  <a:schemeClr val="tx1"/>
                </a:solidFill>
                <a:latin typeface="Liberation Sans" panose="020B0604020202020204" pitchFamily="34" charset="0"/>
              </a:rPr>
              <a:t>IFRS</a:t>
            </a:r>
            <a:r>
              <a:rPr lang="en-US" altLang="en-US" sz="2000" b="0" dirty="0">
                <a:solidFill>
                  <a:schemeClr val="tx1"/>
                </a:solidFill>
                <a:latin typeface="Liberation Sans" panose="020B0604020202020204" pitchFamily="34" charset="0"/>
              </a:rPr>
              <a:t> uses the cash basis of accounting.</a:t>
            </a:r>
          </a:p>
        </p:txBody>
      </p:sp>
      <p:sp>
        <p:nvSpPr>
          <p:cNvPr id="185351" name="Rectangle 7"/>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85352" name="Rectangle 8"/>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7885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788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3200" dirty="0">
                <a:latin typeface="Liberation Sans" panose="020B0604020202020204" pitchFamily="34" charset="0"/>
              </a:rPr>
              <a:t>A Look at IFRS</a:t>
            </a:r>
          </a:p>
        </p:txBody>
      </p:sp>
      <p:sp>
        <p:nvSpPr>
          <p:cNvPr id="78856" name="Rectangle 2"/>
          <p:cNvSpPr>
            <a:spLocks noChangeArrowheads="1"/>
          </p:cNvSpPr>
          <p:nvPr/>
        </p:nvSpPr>
        <p:spPr bwMode="auto">
          <a:xfrm>
            <a:off x="533400" y="1447800"/>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r>
              <a:rPr lang="en-US" altLang="en-US" sz="2400" dirty="0">
                <a:solidFill>
                  <a:schemeClr val="tx1"/>
                </a:solidFill>
                <a:latin typeface="Liberation Sans" panose="020B0604020202020204" pitchFamily="34" charset="0"/>
              </a:rPr>
              <a:t>IFRS Practice</a:t>
            </a: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7</a:t>
            </a:r>
          </a:p>
        </p:txBody>
      </p:sp>
      <p:sp>
        <p:nvSpPr>
          <p:cNvPr id="12" name="Notched Right Arrow 11"/>
          <p:cNvSpPr/>
          <p:nvPr/>
        </p:nvSpPr>
        <p:spPr bwMode="auto">
          <a:xfrm>
            <a:off x="152400" y="4419600"/>
            <a:ext cx="609600" cy="457200"/>
          </a:xfrm>
          <a:prstGeom prst="notchedRightArrow">
            <a:avLst/>
          </a:prstGeom>
          <a:solidFill>
            <a:srgbClr val="A50021"/>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solidFill>
                <a:schemeClr val="accent6">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533400" y="1971675"/>
            <a:ext cx="78486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spcBef>
                <a:spcPct val="50000"/>
              </a:spcBef>
            </a:pPr>
            <a:r>
              <a:rPr lang="en-US" altLang="en-US" sz="2000" b="0" dirty="0">
                <a:solidFill>
                  <a:schemeClr val="tx1"/>
                </a:solidFill>
                <a:latin typeface="Liberation Sans" panose="020B0604020202020204" pitchFamily="34" charset="0"/>
              </a:rPr>
              <a:t>As a result of the revenue recognition project being undertaken by the </a:t>
            </a:r>
            <a:r>
              <a:rPr lang="en-US" altLang="en-US" sz="2000" dirty="0">
                <a:solidFill>
                  <a:schemeClr val="tx1"/>
                </a:solidFill>
                <a:latin typeface="Liberation Sans" panose="020B0604020202020204" pitchFamily="34" charset="0"/>
              </a:rPr>
              <a:t>FASB</a:t>
            </a:r>
            <a:r>
              <a:rPr lang="en-US" altLang="en-US" sz="2000" b="0" dirty="0">
                <a:solidFill>
                  <a:schemeClr val="tx1"/>
                </a:solidFill>
                <a:latin typeface="Liberation Sans" panose="020B0604020202020204" pitchFamily="34" charset="0"/>
              </a:rPr>
              <a:t> and </a:t>
            </a:r>
            <a:r>
              <a:rPr lang="en-US" altLang="en-US" sz="2000" dirty="0">
                <a:solidFill>
                  <a:schemeClr val="tx1"/>
                </a:solidFill>
                <a:latin typeface="Liberation Sans" panose="020B0604020202020204" pitchFamily="34" charset="0"/>
              </a:rPr>
              <a:t>IASB</a:t>
            </a:r>
            <a:r>
              <a:rPr lang="en-US" altLang="en-US" sz="2000" b="0" dirty="0">
                <a:solidFill>
                  <a:schemeClr val="tx1"/>
                </a:solidFill>
                <a:latin typeface="Liberation Sans" panose="020B0604020202020204" pitchFamily="34" charset="0"/>
              </a:rPr>
              <a:t>:</a:t>
            </a:r>
          </a:p>
          <a:p>
            <a:pPr lvl="1">
              <a:lnSpc>
                <a:spcPct val="120000"/>
              </a:lnSpc>
              <a:spcBef>
                <a:spcPct val="50000"/>
              </a:spcBef>
              <a:buFontTx/>
              <a:buAutoNum type="alphaLcPeriod"/>
            </a:pPr>
            <a:r>
              <a:rPr lang="en-US" altLang="en-US" sz="2000" b="0" dirty="0">
                <a:solidFill>
                  <a:schemeClr val="tx1"/>
                </a:solidFill>
                <a:latin typeface="Liberation Sans" panose="020B0604020202020204" pitchFamily="34" charset="0"/>
              </a:rPr>
              <a:t>revenue recognition places more emphasis on when the performance obligation is satisfied.</a:t>
            </a:r>
          </a:p>
          <a:p>
            <a:pPr lvl="1">
              <a:lnSpc>
                <a:spcPct val="120000"/>
              </a:lnSpc>
              <a:spcBef>
                <a:spcPct val="50000"/>
              </a:spcBef>
              <a:buFontTx/>
              <a:buAutoNum type="alphaLcPeriod"/>
            </a:pPr>
            <a:r>
              <a:rPr lang="en-US" altLang="en-US" sz="2000" b="0" dirty="0">
                <a:solidFill>
                  <a:schemeClr val="tx1"/>
                </a:solidFill>
                <a:latin typeface="Liberation Sans" panose="020B0604020202020204" pitchFamily="34" charset="0"/>
              </a:rPr>
              <a:t>revenue recognition places more emphasis on when revenue is realized.</a:t>
            </a:r>
          </a:p>
          <a:p>
            <a:pPr lvl="1">
              <a:lnSpc>
                <a:spcPct val="120000"/>
              </a:lnSpc>
              <a:spcBef>
                <a:spcPct val="50000"/>
              </a:spcBef>
              <a:buFontTx/>
              <a:buAutoNum type="alphaLcPeriod"/>
            </a:pPr>
            <a:r>
              <a:rPr lang="en-US" altLang="en-US" sz="2000" b="0" dirty="0">
                <a:solidFill>
                  <a:schemeClr val="tx1"/>
                </a:solidFill>
                <a:latin typeface="Liberation Sans" panose="020B0604020202020204" pitchFamily="34" charset="0"/>
              </a:rPr>
              <a:t>revenue recognition places more emphasis on when expenses are incurred.</a:t>
            </a:r>
          </a:p>
          <a:p>
            <a:pPr lvl="1">
              <a:lnSpc>
                <a:spcPct val="120000"/>
              </a:lnSpc>
              <a:spcBef>
                <a:spcPct val="50000"/>
              </a:spcBef>
              <a:buFontTx/>
              <a:buAutoNum type="alphaLcPeriod"/>
            </a:pPr>
            <a:r>
              <a:rPr lang="en-US" altLang="en-US" sz="2000" b="0" dirty="0">
                <a:solidFill>
                  <a:schemeClr val="tx1"/>
                </a:solidFill>
                <a:latin typeface="Liberation Sans" panose="020B0604020202020204" pitchFamily="34" charset="0"/>
              </a:rPr>
              <a:t>revenue is no longer recorded unless cash has been received.</a:t>
            </a:r>
          </a:p>
        </p:txBody>
      </p:sp>
      <p:sp>
        <p:nvSpPr>
          <p:cNvPr id="187399" name="Rectangle 7"/>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87400" name="Rectangle 8"/>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7987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79879"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3200" dirty="0">
                <a:latin typeface="Liberation Sans" panose="020B0604020202020204" pitchFamily="34" charset="0"/>
              </a:rPr>
              <a:t>A Look at IFRS</a:t>
            </a:r>
          </a:p>
        </p:txBody>
      </p:sp>
      <p:sp>
        <p:nvSpPr>
          <p:cNvPr id="79880" name="Rectangle 2"/>
          <p:cNvSpPr>
            <a:spLocks noChangeArrowheads="1"/>
          </p:cNvSpPr>
          <p:nvPr/>
        </p:nvSpPr>
        <p:spPr bwMode="auto">
          <a:xfrm>
            <a:off x="533400" y="1447800"/>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r>
              <a:rPr lang="en-US" altLang="en-US" sz="2400" dirty="0">
                <a:solidFill>
                  <a:schemeClr val="tx1"/>
                </a:solidFill>
                <a:latin typeface="Liberation Sans" panose="020B0604020202020204" pitchFamily="34" charset="0"/>
              </a:rPr>
              <a:t>IFRS Practice</a:t>
            </a: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7</a:t>
            </a:r>
          </a:p>
        </p:txBody>
      </p:sp>
      <p:sp>
        <p:nvSpPr>
          <p:cNvPr id="12" name="Notched Right Arrow 11"/>
          <p:cNvSpPr/>
          <p:nvPr/>
        </p:nvSpPr>
        <p:spPr bwMode="auto">
          <a:xfrm>
            <a:off x="152400" y="2895600"/>
            <a:ext cx="609600" cy="457200"/>
          </a:xfrm>
          <a:prstGeom prst="notchedRightArrow">
            <a:avLst/>
          </a:prstGeom>
          <a:solidFill>
            <a:srgbClr val="A50021"/>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solidFill>
                <a:schemeClr val="accent6">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838200" y="1295400"/>
            <a:ext cx="77724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30000"/>
              </a:lnSpc>
            </a:pPr>
            <a:r>
              <a:rPr lang="en-US" altLang="en-US" sz="2000" b="0" dirty="0">
                <a:solidFill>
                  <a:schemeClr val="tx1"/>
                </a:solidFill>
                <a:latin typeface="Liberation Sans" panose="020B0604020202020204" pitchFamily="34" charset="0"/>
              </a:rPr>
              <a:t>“Copyright © </a:t>
            </a:r>
            <a:r>
              <a:rPr lang="en-US" altLang="en-US" sz="2000" b="0" dirty="0" smtClean="0">
                <a:solidFill>
                  <a:schemeClr val="tx1"/>
                </a:solidFill>
                <a:latin typeface="Liberation Sans" panose="020B0604020202020204" pitchFamily="34" charset="0"/>
              </a:rPr>
              <a:t>2015 </a:t>
            </a:r>
            <a:r>
              <a:rPr lang="en-US" altLang="en-US" sz="2000" b="0" dirty="0">
                <a:solidFill>
                  <a:schemeClr val="tx1"/>
                </a:solidFill>
                <a:latin typeface="Liberation Sans" panose="020B0604020202020204" pitchFamily="34" charset="0"/>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80899" name="Rectangle 7"/>
          <p:cNvSpPr>
            <a:spLocks noChangeArrowheads="1"/>
          </p:cNvSpPr>
          <p:nvPr/>
        </p:nvSpPr>
        <p:spPr bwMode="auto">
          <a:xfrm>
            <a:off x="457200" y="3810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3000" dirty="0">
                <a:solidFill>
                  <a:schemeClr val="tx2">
                    <a:lumMod val="75000"/>
                  </a:schemeClr>
                </a:solidFill>
                <a:latin typeface="Liberation Sans" panose="020B0604020202020204" pitchFamily="34" charset="0"/>
              </a:rPr>
              <a:t>Copyright</a:t>
            </a:r>
          </a:p>
        </p:txBody>
      </p:sp>
      <p:sp>
        <p:nvSpPr>
          <p:cNvPr id="189444" name="Line 4"/>
          <p:cNvSpPr>
            <a:spLocks noChangeShapeType="1"/>
          </p:cNvSpPr>
          <p:nvPr/>
        </p:nvSpPr>
        <p:spPr bwMode="auto">
          <a:xfrm>
            <a:off x="304800" y="990600"/>
            <a:ext cx="8534400" cy="0"/>
          </a:xfrm>
          <a:prstGeom prst="line">
            <a:avLst/>
          </a:prstGeom>
          <a:noFill/>
          <a:ln w="57150" cap="sq">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35000"/>
            <a:ext cx="7734107" cy="54610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2292" name="Rectangle 9"/>
          <p:cNvSpPr>
            <a:spLocks noChangeArrowheads="1"/>
          </p:cNvSpPr>
          <p:nvPr/>
        </p:nvSpPr>
        <p:spPr bwMode="auto">
          <a:xfrm>
            <a:off x="6858000" y="381000"/>
            <a:ext cx="1981200"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90488" tIns="44450" rIns="90488" bIns="4445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altLang="en-US" sz="1200" dirty="0">
                <a:solidFill>
                  <a:schemeClr val="tx1"/>
                </a:solidFill>
                <a:latin typeface="Liberation Sans" panose="020B0604020202020204" pitchFamily="34" charset="0"/>
              </a:rPr>
              <a:t>Illustration 3-1 </a:t>
            </a:r>
          </a:p>
          <a:p>
            <a:r>
              <a:rPr lang="en-US" altLang="en-US" sz="1200" b="0" dirty="0">
                <a:solidFill>
                  <a:schemeClr val="tx1"/>
                </a:solidFill>
                <a:latin typeface="Liberation Sans" panose="020B0604020202020204" pitchFamily="34" charset="0"/>
              </a:rPr>
              <a:t>GAAP relationships in revenue and expense recognition</a:t>
            </a:r>
          </a:p>
        </p:txBody>
      </p:sp>
      <p:sp>
        <p:nvSpPr>
          <p:cNvPr id="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FF"/>
    </a:dk2>
    <a:lt2>
      <a:srgbClr val="000000"/>
    </a:lt2>
    <a:accent1>
      <a:srgbClr val="000000"/>
    </a:accent1>
    <a:accent2>
      <a:srgbClr val="FF0000"/>
    </a:accent2>
    <a:accent3>
      <a:srgbClr val="FFFFFF"/>
    </a:accent3>
    <a:accent4>
      <a:srgbClr val="000000"/>
    </a:accent4>
    <a:accent5>
      <a:srgbClr val="AAAAAA"/>
    </a:accent5>
    <a:accent6>
      <a:srgbClr val="E70000"/>
    </a:accent6>
    <a:hlink>
      <a:srgbClr val="00FF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3113</TotalTime>
  <Pages>43</Pages>
  <Words>3665</Words>
  <Application>Microsoft Office PowerPoint</Application>
  <PresentationFormat>On-screen Show (4:3)</PresentationFormat>
  <Paragraphs>628</Paragraphs>
  <Slides>87</Slides>
  <Notes>87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87</vt:i4>
      </vt:variant>
    </vt:vector>
  </HeadingPairs>
  <TitlesOfParts>
    <vt:vector size="94" baseType="lpstr">
      <vt:lpstr>Arial</vt:lpstr>
      <vt:lpstr>Comic Sans MS</vt:lpstr>
      <vt:lpstr>Liberation Sans</vt:lpstr>
      <vt:lpstr>Monotype Sorts</vt:lpstr>
      <vt:lpstr>Times New Roman</vt:lpstr>
      <vt:lpstr>Wingdings</vt:lpstr>
      <vt:lpstr>movnglnc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Bashar Qara</cp:lastModifiedBy>
  <cp:revision>1540</cp:revision>
  <cp:lastPrinted>1999-09-16T17:08:20Z</cp:lastPrinted>
  <dcterms:created xsi:type="dcterms:W3CDTF">1997-03-28T18:03:02Z</dcterms:created>
  <dcterms:modified xsi:type="dcterms:W3CDTF">2017-07-02T16:02:52Z</dcterms:modified>
</cp:coreProperties>
</file>