
<file path=[Content_Types].xml><?xml version="1.0" encoding="utf-8"?>
<Types xmlns="http://schemas.openxmlformats.org/package/2006/content-types">
  <Default ContentType="image/jpeg" Extension="jpg"/>
  <Default ContentType="application/vnd.openxmlformats-officedocument.vmlDrawing" Extension="vml"/>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ms-excel" PartName="/ppt/embeddings/Microsoft_Excel_Sheet8.xls"/>
  <Override ContentType="application/vnd.ms-excel" PartName="/ppt/embeddings/Microsoft_Excel_Sheet2.xls"/>
  <Override ContentType="application/vnd.ms-excel" PartName="/ppt/embeddings/Microsoft_Excel_Sheet3.xls"/>
  <Override ContentType="application/vnd.ms-excel" PartName="/ppt/embeddings/Microsoft_Excel_Sheet7.xls"/>
  <Override ContentType="application/vnd.ms-excel" PartName="/ppt/embeddings/Microsoft_Excel_Sheet6.xls"/>
  <Override ContentType="application/vnd.ms-excel" PartName="/ppt/embeddings/Microsoft_Excel_Sheet4.xls"/>
  <Override ContentType="application/vnd.ms-excel" PartName="/ppt/embeddings/Microsoft_Excel_Sheet5.xls"/>
  <Override ContentType="application/vnd.ms-excel" PartName="/ppt/embeddings/Microsoft_Excel_Sheet1.xls"/>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Lst>
  <p:sldSz cy="6858000" cx="9144000"/>
  <p:notesSz cx="6858000" cy="91900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94">
          <p15:clr>
            <a:srgbClr val="A4A3A4"/>
          </p15:clr>
        </p15:guide>
        <p15:guide id="2" pos="2160">
          <p15:clr>
            <a:srgbClr val="A4A3A4"/>
          </p15:clr>
        </p15:guide>
      </p15:notesGuideLst>
    </p:ext>
    <p:ext uri="http://customooxmlschemas.google.com/">
      <go:slidesCustomData xmlns:go="http://customooxmlschemas.google.com/" r:id="rId85" roundtripDataSignature="AMtx7miQgZtN1bKKCfB+9sTFdQ4e8TS1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94"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41" Type="http://schemas.openxmlformats.org/officeDocument/2006/relationships/slide" Target="slides/slide36.xml"/><Relationship Id="rId85" Type="http://customschemas.google.com/relationships/presentationmetadata" Target="meta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381000" y="4365625"/>
            <a:ext cx="6172200" cy="4135438"/>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
        <p:nvSpPr>
          <p:cNvPr id="48" name="Google Shape;48;p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1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1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1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1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1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p1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1143000"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p2:notes"/>
          <p:cNvSpPr txBox="1"/>
          <p:nvPr>
            <p:ph idx="1" type="body"/>
          </p:nvPr>
        </p:nvSpPr>
        <p:spPr>
          <a:xfrm>
            <a:off x="381000" y="4365625"/>
            <a:ext cx="6172200" cy="4135438"/>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2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2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2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8" name="Google Shape;388;p2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8" name="Google Shape;398;p2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8" name="Google Shape;408;p2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p2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7" name="Google Shape;427;p2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 name="Google Shape;438;p2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2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2" name="Google Shape;462;p3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3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2" name="Google Shape;482;p32:notes"/>
          <p:cNvSpPr txBox="1"/>
          <p:nvPr>
            <p:ph idx="1" type="body"/>
          </p:nvPr>
        </p:nvSpPr>
        <p:spPr>
          <a:xfrm>
            <a:off x="914400" y="4365625"/>
            <a:ext cx="5029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33:notes"/>
          <p:cNvSpPr txBox="1"/>
          <p:nvPr>
            <p:ph idx="1" type="body"/>
          </p:nvPr>
        </p:nvSpPr>
        <p:spPr>
          <a:xfrm>
            <a:off x="914400" y="4365625"/>
            <a:ext cx="5029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 name="Google Shape;524;p3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7" name="Google Shape;537;p3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0" name="Google Shape;550;p3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9" name="Google Shape;559;p3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8" name="Google Shape;568;p3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 name="Google Shape;576;p3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1" name="Google Shape;591;p4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6" name="Google Shape;606;p4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9" name="Google Shape;619;p4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1" name="Google Shape;631;p4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4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0" name="Google Shape;640;p4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9" name="Google Shape;649;p4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4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2" name="Google Shape;662;p4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4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1" name="Google Shape;671;p4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4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0" name="Google Shape;680;p4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4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 name="Google Shape;696;p4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5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p5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3" name="Google Shape;723;p5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5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2" name="Google Shape;732;p5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5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3" name="Google Shape;743;p5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5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3" name="Google Shape;753;p5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5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3" name="Google Shape;763;p5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5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6" name="Google Shape;776;p5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5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p5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5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9" name="Google Shape;799;p5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5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8" name="Google Shape;808;p5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 name="Google Shape;91;p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6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6" name="Google Shape;826;p6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6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5" name="Google Shape;845;p6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6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2" name="Google Shape;862;p6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6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8" name="Google Shape;888;p6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6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7" name="Google Shape;917;p6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6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6" name="Google Shape;926;p6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6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7" name="Google Shape;937;p66: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6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8" name="Google Shape;948;p6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6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9" name="Google Shape;959;p6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6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0" name="Google Shape;970;p6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7: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70: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6" name="Google Shape;986;p70: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71: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5" name="Google Shape;995;p71: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72: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4" name="Google Shape;1004;p72: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73: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2" name="Google Shape;1012;p73: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74: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0" name="Google Shape;1020;p74: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75: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8" name="Google Shape;1028;p75: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76: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6" name="Google Shape;1036;p76: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77: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7" name="Google Shape;1047;p77: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7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8" name="Google Shape;1058;p78:notes"/>
          <p:cNvSpPr txBox="1"/>
          <p:nvPr>
            <p:ph idx="1" type="body"/>
          </p:nvPr>
        </p:nvSpPr>
        <p:spPr>
          <a:xfrm>
            <a:off x="381000" y="4365625"/>
            <a:ext cx="6172200" cy="413385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79:notes"/>
          <p:cNvSpPr/>
          <p:nvPr>
            <p:ph idx="2" type="sldImg"/>
          </p:nvPr>
        </p:nvSpPr>
        <p:spPr>
          <a:xfrm>
            <a:off x="1133475" y="690563"/>
            <a:ext cx="4591050" cy="3443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9" name="Google Shape;1069;p79:notes"/>
          <p:cNvSpPr txBox="1"/>
          <p:nvPr>
            <p:ph idx="1" type="body"/>
          </p:nvPr>
        </p:nvSpPr>
        <p:spPr>
          <a:xfrm>
            <a:off x="913986" y="4365739"/>
            <a:ext cx="5030029" cy="4134889"/>
          </a:xfrm>
          <a:prstGeom prst="rect">
            <a:avLst/>
          </a:prstGeom>
          <a:noFill/>
          <a:ln>
            <a:noFill/>
          </a:ln>
        </p:spPr>
        <p:txBody>
          <a:bodyPr anchorCtr="0" anchor="t" bIns="46025" lIns="92050" spcFirstLastPara="1" rIns="92050"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8: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1139825"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9:notes"/>
          <p:cNvSpPr txBox="1"/>
          <p:nvPr>
            <p:ph idx="1" type="body"/>
          </p:nvPr>
        </p:nvSpPr>
        <p:spPr>
          <a:xfrm>
            <a:off x="381000" y="4365625"/>
            <a:ext cx="6172200" cy="413543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81"/>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10" name="Google Shape;10;p81"/>
          <p:cNvSpPr txBox="1"/>
          <p:nvPr>
            <p:ph idx="1" type="subTitle"/>
          </p:nvPr>
        </p:nvSpPr>
        <p:spPr>
          <a:xfrm>
            <a:off x="1371600" y="3886200"/>
            <a:ext cx="6400800" cy="1752600"/>
          </a:xfrm>
          <a:prstGeom prst="rect">
            <a:avLst/>
          </a:prstGeom>
          <a:noFill/>
          <a:ln>
            <a:noFill/>
          </a:ln>
        </p:spPr>
        <p:txBody>
          <a:bodyPr anchorCtr="0" anchor="t" bIns="46025" lIns="182550" spcFirstLastPara="1" rIns="182550" wrap="square" tIns="46025">
            <a:noAutofit/>
          </a:bodyPr>
          <a:lstStyle>
            <a:lvl1pPr lvl="0" algn="ctr">
              <a:spcBef>
                <a:spcPts val="560"/>
              </a:spcBef>
              <a:spcAft>
                <a:spcPts val="0"/>
              </a:spcAft>
              <a:buSzPts val="2100"/>
              <a:buNone/>
              <a:defRPr/>
            </a:lvl1pPr>
            <a:lvl2pPr lvl="1" algn="ctr">
              <a:spcBef>
                <a:spcPts val="480"/>
              </a:spcBef>
              <a:spcAft>
                <a:spcPts val="0"/>
              </a:spcAft>
              <a:buSzPts val="1800"/>
              <a:buNone/>
              <a:defRPr/>
            </a:lvl2pPr>
            <a:lvl3pPr lvl="2" algn="ctr">
              <a:spcBef>
                <a:spcPts val="400"/>
              </a:spcBef>
              <a:spcAft>
                <a:spcPts val="0"/>
              </a:spcAft>
              <a:buSzPts val="1500"/>
              <a:buNone/>
              <a:defRPr/>
            </a:lvl3pPr>
            <a:lvl4pPr lvl="3" algn="ctr">
              <a:spcBef>
                <a:spcPts val="400"/>
              </a:spcBef>
              <a:spcAft>
                <a:spcPts val="0"/>
              </a:spcAft>
              <a:buSzPts val="1500"/>
              <a:buNone/>
              <a:defRPr/>
            </a:lvl4pPr>
            <a:lvl5pPr lvl="4" algn="ctr">
              <a:spcBef>
                <a:spcPts val="400"/>
              </a:spcBef>
              <a:spcAft>
                <a:spcPts val="0"/>
              </a:spcAft>
              <a:buSzPts val="1500"/>
              <a:buNone/>
              <a:defRPr/>
            </a:lvl5pPr>
            <a:lvl6pPr lvl="5" algn="ctr">
              <a:spcBef>
                <a:spcPts val="400"/>
              </a:spcBef>
              <a:spcAft>
                <a:spcPts val="0"/>
              </a:spcAft>
              <a:buSzPts val="1500"/>
              <a:buNone/>
              <a:defRPr/>
            </a:lvl6pPr>
            <a:lvl7pPr lvl="6" algn="ctr">
              <a:spcBef>
                <a:spcPts val="400"/>
              </a:spcBef>
              <a:spcAft>
                <a:spcPts val="0"/>
              </a:spcAft>
              <a:buSzPts val="1500"/>
              <a:buNone/>
              <a:defRPr/>
            </a:lvl7pPr>
            <a:lvl8pPr lvl="7" algn="ctr">
              <a:spcBef>
                <a:spcPts val="400"/>
              </a:spcBef>
              <a:spcAft>
                <a:spcPts val="0"/>
              </a:spcAft>
              <a:buSzPts val="1500"/>
              <a:buNone/>
              <a:defRPr/>
            </a:lvl8pPr>
            <a:lvl9pPr lvl="8" algn="ctr">
              <a:spcBef>
                <a:spcPts val="400"/>
              </a:spcBef>
              <a:spcAft>
                <a:spcPts val="0"/>
              </a:spcAft>
              <a:buSzPts val="1500"/>
              <a:buNone/>
              <a:defRPr/>
            </a:lvl9pPr>
          </a:lstStyle>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9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 name="Shape 32"/>
        <p:cNvGrpSpPr/>
        <p:nvPr/>
      </p:nvGrpSpPr>
      <p:grpSpPr>
        <a:xfrm>
          <a:off x="0" y="0"/>
          <a:ext cx="0" cy="0"/>
          <a:chOff x="0" y="0"/>
          <a:chExt cx="0" cy="0"/>
        </a:xfrm>
      </p:grpSpPr>
      <p:sp>
        <p:nvSpPr>
          <p:cNvPr id="33" name="Google Shape;33;p9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34" name="Google Shape;34;p91"/>
          <p:cNvSpPr txBox="1"/>
          <p:nvPr>
            <p:ph idx="1" type="body"/>
          </p:nvPr>
        </p:nvSpPr>
        <p:spPr>
          <a:xfrm>
            <a:off x="3575050" y="273050"/>
            <a:ext cx="5111750" cy="5853113"/>
          </a:xfrm>
          <a:prstGeom prst="rect">
            <a:avLst/>
          </a:prstGeom>
          <a:noFill/>
          <a:ln>
            <a:noFill/>
          </a:ln>
        </p:spPr>
        <p:txBody>
          <a:bodyPr anchorCtr="0" anchor="t" bIns="46025" lIns="182550" spcFirstLastPara="1" rIns="182550" wrap="square" tIns="46025">
            <a:noAutofit/>
          </a:bodyPr>
          <a:lstStyle>
            <a:lvl1pPr indent="-381000" lvl="0" marL="457200" algn="l">
              <a:spcBef>
                <a:spcPts val="640"/>
              </a:spcBef>
              <a:spcAft>
                <a:spcPts val="0"/>
              </a:spcAft>
              <a:buSzPts val="2400"/>
              <a:buChar char="●"/>
              <a:defRPr sz="3200"/>
            </a:lvl1pPr>
            <a:lvl2pPr indent="-361950" lvl="1" marL="914400" algn="l">
              <a:spcBef>
                <a:spcPts val="560"/>
              </a:spcBef>
              <a:spcAft>
                <a:spcPts val="0"/>
              </a:spcAft>
              <a:buSzPts val="2100"/>
              <a:buChar char="●"/>
              <a:defRPr sz="2800"/>
            </a:lvl2pPr>
            <a:lvl3pPr indent="-342900" lvl="2" marL="1371600" algn="l">
              <a:spcBef>
                <a:spcPts val="480"/>
              </a:spcBef>
              <a:spcAft>
                <a:spcPts val="0"/>
              </a:spcAft>
              <a:buSzPts val="1800"/>
              <a:buChar char="●"/>
              <a:defRPr sz="2400"/>
            </a:lvl3pPr>
            <a:lvl4pPr indent="-323850" lvl="3" marL="1828800" algn="l">
              <a:spcBef>
                <a:spcPts val="400"/>
              </a:spcBef>
              <a:spcAft>
                <a:spcPts val="0"/>
              </a:spcAft>
              <a:buSzPts val="1500"/>
              <a:buChar char="●"/>
              <a:defRPr sz="2000"/>
            </a:lvl4pPr>
            <a:lvl5pPr indent="-323850" lvl="4" marL="2286000" algn="l">
              <a:spcBef>
                <a:spcPts val="400"/>
              </a:spcBef>
              <a:spcAft>
                <a:spcPts val="0"/>
              </a:spcAft>
              <a:buSzPts val="1500"/>
              <a:buChar char="●"/>
              <a:defRPr sz="20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35" name="Google Shape;35;p91"/>
          <p:cNvSpPr txBox="1"/>
          <p:nvPr>
            <p:ph idx="2" type="body"/>
          </p:nvPr>
        </p:nvSpPr>
        <p:spPr>
          <a:xfrm>
            <a:off x="457200" y="1435100"/>
            <a:ext cx="3008313" cy="4691063"/>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 name="Shape 36"/>
        <p:cNvGrpSpPr/>
        <p:nvPr/>
      </p:nvGrpSpPr>
      <p:grpSpPr>
        <a:xfrm>
          <a:off x="0" y="0"/>
          <a:ext cx="0" cy="0"/>
          <a:chOff x="0" y="0"/>
          <a:chExt cx="0" cy="0"/>
        </a:xfrm>
      </p:grpSpPr>
      <p:sp>
        <p:nvSpPr>
          <p:cNvPr id="37" name="Google Shape;37;p9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38" name="Google Shape;38;p92"/>
          <p:cNvSpPr/>
          <p:nvPr>
            <p:ph idx="2" type="pic"/>
          </p:nvPr>
        </p:nvSpPr>
        <p:spPr>
          <a:xfrm>
            <a:off x="1792288" y="612775"/>
            <a:ext cx="5486400" cy="4114800"/>
          </a:xfrm>
          <a:prstGeom prst="rect">
            <a:avLst/>
          </a:prstGeom>
          <a:noFill/>
          <a:ln>
            <a:noFill/>
          </a:ln>
        </p:spPr>
      </p:sp>
      <p:sp>
        <p:nvSpPr>
          <p:cNvPr id="39" name="Google Shape;39;p92"/>
          <p:cNvSpPr txBox="1"/>
          <p:nvPr>
            <p:ph idx="1" type="body"/>
          </p:nvPr>
        </p:nvSpPr>
        <p:spPr>
          <a:xfrm>
            <a:off x="1792288" y="5367338"/>
            <a:ext cx="5486400" cy="804862"/>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 name="Shape 40"/>
        <p:cNvGrpSpPr/>
        <p:nvPr/>
      </p:nvGrpSpPr>
      <p:grpSpPr>
        <a:xfrm>
          <a:off x="0" y="0"/>
          <a:ext cx="0" cy="0"/>
          <a:chOff x="0" y="0"/>
          <a:chExt cx="0" cy="0"/>
        </a:xfrm>
      </p:grpSpPr>
      <p:sp>
        <p:nvSpPr>
          <p:cNvPr id="41" name="Google Shape;41;p9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2" name="Google Shape;42;p93"/>
          <p:cNvSpPr txBox="1"/>
          <p:nvPr>
            <p:ph idx="1" type="body"/>
          </p:nvPr>
        </p:nvSpPr>
        <p:spPr>
          <a:xfrm rot="5400000">
            <a:off x="2171700" y="-647700"/>
            <a:ext cx="4800600" cy="83820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94"/>
          <p:cNvSpPr txBox="1"/>
          <p:nvPr>
            <p:ph type="title"/>
          </p:nvPr>
        </p:nvSpPr>
        <p:spPr>
          <a:xfrm rot="5400000">
            <a:off x="4880769" y="2061369"/>
            <a:ext cx="5668962" cy="2095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45" name="Google Shape;45;p94"/>
          <p:cNvSpPr txBox="1"/>
          <p:nvPr>
            <p:ph idx="1" type="body"/>
          </p:nvPr>
        </p:nvSpPr>
        <p:spPr>
          <a:xfrm rot="5400000">
            <a:off x="613569" y="42069"/>
            <a:ext cx="5668962" cy="61341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 name="Shape 12"/>
        <p:cNvGrpSpPr/>
        <p:nvPr/>
      </p:nvGrpSpPr>
      <p:grpSpPr>
        <a:xfrm>
          <a:off x="0" y="0"/>
          <a:ext cx="0" cy="0"/>
          <a:chOff x="0" y="0"/>
          <a:chExt cx="0" cy="0"/>
        </a:xfrm>
      </p:grpSpPr>
      <p:sp>
        <p:nvSpPr>
          <p:cNvPr id="13" name="Google Shape;13;p83"/>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4" name="Shape 14"/>
        <p:cNvGrpSpPr/>
        <p:nvPr/>
      </p:nvGrpSpPr>
      <p:grpSpPr>
        <a:xfrm>
          <a:off x="0" y="0"/>
          <a:ext cx="0" cy="0"/>
          <a:chOff x="0" y="0"/>
          <a:chExt cx="0" cy="0"/>
        </a:xfrm>
      </p:grpSpPr>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 name="Shape 15"/>
        <p:cNvGrpSpPr/>
        <p:nvPr/>
      </p:nvGrpSpPr>
      <p:grpSpPr>
        <a:xfrm>
          <a:off x="0" y="0"/>
          <a:ext cx="0" cy="0"/>
          <a:chOff x="0" y="0"/>
          <a:chExt cx="0" cy="0"/>
        </a:xfrm>
      </p:grpSpPr>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6" name="Shape 16"/>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8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19" name="Google Shape;19;p87"/>
          <p:cNvSpPr txBox="1"/>
          <p:nvPr>
            <p:ph idx="1" type="body"/>
          </p:nvPr>
        </p:nvSpPr>
        <p:spPr>
          <a:xfrm>
            <a:off x="722313" y="2906713"/>
            <a:ext cx="7772400" cy="1500187"/>
          </a:xfrm>
          <a:prstGeom prst="rect">
            <a:avLst/>
          </a:prstGeom>
          <a:noFill/>
          <a:ln>
            <a:noFill/>
          </a:ln>
        </p:spPr>
        <p:txBody>
          <a:bodyPr anchorCtr="0" anchor="b" bIns="46025" lIns="182550" spcFirstLastPara="1" rIns="182550" wrap="square" tIns="46025">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20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050"/>
              <a:buNone/>
              <a:defRPr sz="1400"/>
            </a:lvl5pPr>
            <a:lvl6pPr indent="-228600" lvl="5" marL="2743200" algn="l">
              <a:spcBef>
                <a:spcPts val="280"/>
              </a:spcBef>
              <a:spcAft>
                <a:spcPts val="0"/>
              </a:spcAft>
              <a:buSzPts val="1050"/>
              <a:buNone/>
              <a:defRPr sz="1400"/>
            </a:lvl6pPr>
            <a:lvl7pPr indent="-228600" lvl="6" marL="3200400" algn="l">
              <a:spcBef>
                <a:spcPts val="280"/>
              </a:spcBef>
              <a:spcAft>
                <a:spcPts val="0"/>
              </a:spcAft>
              <a:buSzPts val="1050"/>
              <a:buNone/>
              <a:defRPr sz="1400"/>
            </a:lvl7pPr>
            <a:lvl8pPr indent="-228600" lvl="7" marL="3657600" algn="l">
              <a:spcBef>
                <a:spcPts val="280"/>
              </a:spcBef>
              <a:spcAft>
                <a:spcPts val="0"/>
              </a:spcAft>
              <a:buSzPts val="1050"/>
              <a:buNone/>
              <a:defRPr sz="1400"/>
            </a:lvl8pPr>
            <a:lvl9pPr indent="-228600" lvl="8" marL="4114800" algn="l">
              <a:spcBef>
                <a:spcPts val="280"/>
              </a:spcBef>
              <a:spcAft>
                <a:spcPts val="0"/>
              </a:spcAft>
              <a:buSzPts val="1050"/>
              <a:buNone/>
              <a:defRPr sz="1400"/>
            </a:lvl9pPr>
          </a:lstStyle>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8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2" name="Google Shape;22;p88"/>
          <p:cNvSpPr txBox="1"/>
          <p:nvPr>
            <p:ph idx="1" type="body"/>
          </p:nvPr>
        </p:nvSpPr>
        <p:spPr>
          <a:xfrm>
            <a:off x="3810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3" name="Google Shape;23;p88"/>
          <p:cNvSpPr txBox="1"/>
          <p:nvPr>
            <p:ph idx="2" type="body"/>
          </p:nvPr>
        </p:nvSpPr>
        <p:spPr>
          <a:xfrm>
            <a:off x="46482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8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26" name="Google Shape;26;p89"/>
          <p:cNvSpPr txBox="1"/>
          <p:nvPr>
            <p:ph idx="1" type="body"/>
          </p:nvPr>
        </p:nvSpPr>
        <p:spPr>
          <a:xfrm>
            <a:off x="457200" y="1535113"/>
            <a:ext cx="4040188"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7" name="Google Shape;27;p89"/>
          <p:cNvSpPr txBox="1"/>
          <p:nvPr>
            <p:ph idx="2" type="body"/>
          </p:nvPr>
        </p:nvSpPr>
        <p:spPr>
          <a:xfrm>
            <a:off x="457200" y="2174875"/>
            <a:ext cx="4040188"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28" name="Google Shape;28;p89"/>
          <p:cNvSpPr txBox="1"/>
          <p:nvPr>
            <p:ph idx="3" type="body"/>
          </p:nvPr>
        </p:nvSpPr>
        <p:spPr>
          <a:xfrm>
            <a:off x="4645025" y="1535113"/>
            <a:ext cx="4041775"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9" name="Google Shape;29;p89"/>
          <p:cNvSpPr txBox="1"/>
          <p:nvPr>
            <p:ph idx="4" type="body"/>
          </p:nvPr>
        </p:nvSpPr>
        <p:spPr>
          <a:xfrm>
            <a:off x="4645025" y="2174875"/>
            <a:ext cx="4041775"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0"/>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7" name="Google Shape;7;p80"/>
          <p:cNvSpPr txBox="1"/>
          <p:nvPr/>
        </p:nvSpPr>
        <p:spPr>
          <a:xfrm>
            <a:off x="76200" y="6400800"/>
            <a:ext cx="685800" cy="2746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11-</a:t>
            </a:r>
            <a:fld id="{00000000-1234-1234-1234-123412341234}" type="slidenum">
              <a:rPr b="1" i="0" lang="en-US"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vmlDrawing" Target="../drawings/vmlDrawing1.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vmlDrawing" Target="../drawings/vmlDrawing2.vml"/><Relationship Id="rId4" Type="http://schemas.openxmlformats.org/officeDocument/2006/relationships/oleObject" Target="../embeddings/Microsoft_Excel_Sheet2.xls"/><Relationship Id="rId5" Type="http://schemas.openxmlformats.org/officeDocument/2006/relationships/oleObject" Target="../embeddings/Microsoft_Excel_Sheet2.xls"/><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vmlDrawing" Target="../drawings/vmlDrawing3.vml"/><Relationship Id="rId4" Type="http://schemas.openxmlformats.org/officeDocument/2006/relationships/oleObject" Target="../embeddings/Microsoft_Excel_Sheet3.xls"/><Relationship Id="rId5" Type="http://schemas.openxmlformats.org/officeDocument/2006/relationships/oleObject" Target="../embeddings/Microsoft_Excel_Sheet3.xls"/><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vmlDrawing" Target="../drawings/vmlDrawing4.vml"/><Relationship Id="rId4" Type="http://schemas.openxmlformats.org/officeDocument/2006/relationships/oleObject" Target="../embeddings/Microsoft_Excel_Sheet4.xls"/><Relationship Id="rId5" Type="http://schemas.openxmlformats.org/officeDocument/2006/relationships/oleObject" Target="../embeddings/Microsoft_Excel_Sheet4.xls"/><Relationship Id="rId6"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vmlDrawing" Target="../drawings/vmlDrawing5.vml"/><Relationship Id="rId4" Type="http://schemas.openxmlformats.org/officeDocument/2006/relationships/oleObject" Target="../embeddings/Microsoft_Excel_Sheet5.xls"/><Relationship Id="rId5" Type="http://schemas.openxmlformats.org/officeDocument/2006/relationships/oleObject" Target="../embeddings/Microsoft_Excel_Sheet5.xls"/><Relationship Id="rId6"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vmlDrawing" Target="../drawings/vmlDrawing6.vml"/><Relationship Id="rId4" Type="http://schemas.openxmlformats.org/officeDocument/2006/relationships/oleObject" Target="../embeddings/Microsoft_Excel_Sheet6.xls"/><Relationship Id="rId5" Type="http://schemas.openxmlformats.org/officeDocument/2006/relationships/oleObject" Target="../embeddings/Microsoft_Excel_Sheet6.xls"/><Relationship Id="rId6"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vmlDrawing" Target="../drawings/vmlDrawing7.vml"/><Relationship Id="rId4" Type="http://schemas.openxmlformats.org/officeDocument/2006/relationships/oleObject" Target="../embeddings/Microsoft_Excel_Sheet7.xls"/><Relationship Id="rId5" Type="http://schemas.openxmlformats.org/officeDocument/2006/relationships/oleObject" Target="../embeddings/Microsoft_Excel_Sheet7.xls"/><Relationship Id="rId6"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vmlDrawing" Target="../drawings/vmlDrawing8.vml"/><Relationship Id="rId4" Type="http://schemas.openxmlformats.org/officeDocument/2006/relationships/oleObject" Target="../embeddings/Microsoft_Excel_Sheet8.xls"/><Relationship Id="rId5" Type="http://schemas.openxmlformats.org/officeDocument/2006/relationships/oleObject" Target="../embeddings/Microsoft_Excel_Sheet8.xls"/><Relationship Id="rId6"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41.png"/><Relationship Id="rId6"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0.png"/><Relationship Id="rId4" Type="http://schemas.openxmlformats.org/officeDocument/2006/relationships/image" Target="../media/image36.png"/><Relationship Id="rId9" Type="http://schemas.openxmlformats.org/officeDocument/2006/relationships/image" Target="../media/image39.png"/><Relationship Id="rId5" Type="http://schemas.openxmlformats.org/officeDocument/2006/relationships/image" Target="../media/image37.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40.png"/><Relationship Id="rId7" Type="http://schemas.openxmlformats.org/officeDocument/2006/relationships/image" Target="../media/image46.png"/><Relationship Id="rId8"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5.png"/><Relationship Id="rId4" Type="http://schemas.openxmlformats.org/officeDocument/2006/relationships/image" Target="../media/image43.png"/><Relationship Id="rId5" Type="http://schemas.openxmlformats.org/officeDocument/2006/relationships/image" Target="../media/image50.png"/><Relationship Id="rId6" Type="http://schemas.openxmlformats.org/officeDocument/2006/relationships/image" Target="../media/image47.png"/><Relationship Id="rId7" Type="http://schemas.openxmlformats.org/officeDocument/2006/relationships/image" Target="../media/image44.png"/><Relationship Id="rId8"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1.png"/><Relationship Id="rId4" Type="http://schemas.openxmlformats.org/officeDocument/2006/relationships/image" Target="../media/image49.png"/><Relationship Id="rId5"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6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5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5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image" Target="../media/image6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5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6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6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0"/>
          <p:cNvSpPr txBox="1"/>
          <p:nvPr/>
        </p:nvSpPr>
        <p:spPr>
          <a:xfrm>
            <a:off x="609600" y="1990725"/>
            <a:ext cx="6324600" cy="8679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100">
                <a:solidFill>
                  <a:schemeClr val="dk1"/>
                </a:solidFill>
                <a:latin typeface="Arial"/>
                <a:ea typeface="Arial"/>
                <a:cs typeface="Arial"/>
                <a:sym typeface="Arial"/>
              </a:rPr>
              <a:t>The profession requires the method employed be “systematic and rational.”  Methods used include:</a:t>
            </a:r>
            <a:endParaRPr/>
          </a:p>
        </p:txBody>
      </p:sp>
      <p:sp>
        <p:nvSpPr>
          <p:cNvPr id="136" name="Google Shape;136;p10"/>
          <p:cNvSpPr txBox="1"/>
          <p:nvPr/>
        </p:nvSpPr>
        <p:spPr>
          <a:xfrm>
            <a:off x="609600" y="1371600"/>
            <a:ext cx="8001000" cy="530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Methods of Depreciation</a:t>
            </a:r>
            <a:endParaRPr/>
          </a:p>
        </p:txBody>
      </p:sp>
      <p:sp>
        <p:nvSpPr>
          <p:cNvPr id="137" name="Google Shape;137;p10"/>
          <p:cNvSpPr txBox="1"/>
          <p:nvPr/>
        </p:nvSpPr>
        <p:spPr>
          <a:xfrm>
            <a:off x="609600" y="2895600"/>
            <a:ext cx="7251700" cy="3140075"/>
          </a:xfrm>
          <a:prstGeom prst="rect">
            <a:avLst/>
          </a:prstGeom>
          <a:noFill/>
          <a:ln>
            <a:noFill/>
          </a:ln>
        </p:spPr>
        <p:txBody>
          <a:bodyPr anchorCtr="0" anchor="t" bIns="45700" lIns="91425" spcFirstLastPara="1" rIns="91425" wrap="square" tIns="45700">
            <a:spAutoFit/>
          </a:bodyPr>
          <a:lstStyle/>
          <a:p>
            <a:pPr indent="-457200" lvl="0" marL="688975" marR="0" rtl="0" algn="l">
              <a:lnSpc>
                <a:spcPct val="120000"/>
              </a:lnSpc>
              <a:spcBef>
                <a:spcPts val="0"/>
              </a:spcBef>
              <a:spcAft>
                <a:spcPts val="0"/>
              </a:spcAft>
              <a:buClr>
                <a:schemeClr val="dk1"/>
              </a:buClr>
              <a:buSzPts val="2000"/>
              <a:buFont typeface="Comic Sans MS"/>
              <a:buAutoNum type="arabicPeriod"/>
            </a:pPr>
            <a:r>
              <a:rPr b="0" lang="en-US" sz="2000">
                <a:solidFill>
                  <a:schemeClr val="dk1"/>
                </a:solidFill>
                <a:latin typeface="Arial"/>
                <a:ea typeface="Arial"/>
                <a:cs typeface="Arial"/>
                <a:sym typeface="Arial"/>
              </a:rPr>
              <a:t>Activity method (units of use or production).</a:t>
            </a:r>
            <a:endParaRPr/>
          </a:p>
          <a:p>
            <a:pPr indent="-457200" lvl="0" marL="688975" marR="0" rtl="0" algn="l">
              <a:lnSpc>
                <a:spcPct val="120000"/>
              </a:lnSpc>
              <a:spcBef>
                <a:spcPts val="1000"/>
              </a:spcBef>
              <a:spcAft>
                <a:spcPts val="0"/>
              </a:spcAft>
              <a:buClr>
                <a:schemeClr val="dk1"/>
              </a:buClr>
              <a:buSzPts val="2000"/>
              <a:buFont typeface="Comic Sans MS"/>
              <a:buAutoNum type="arabicPeriod"/>
            </a:pPr>
            <a:r>
              <a:rPr b="0" lang="en-US" sz="2000">
                <a:solidFill>
                  <a:schemeClr val="dk1"/>
                </a:solidFill>
                <a:latin typeface="Arial"/>
                <a:ea typeface="Arial"/>
                <a:cs typeface="Arial"/>
                <a:sym typeface="Arial"/>
              </a:rPr>
              <a:t>Straight-line method. 	</a:t>
            </a:r>
            <a:endParaRPr/>
          </a:p>
          <a:p>
            <a:pPr indent="-457200" lvl="0" marL="688975" marR="0" rtl="0" algn="l">
              <a:lnSpc>
                <a:spcPct val="120000"/>
              </a:lnSpc>
              <a:spcBef>
                <a:spcPts val="1000"/>
              </a:spcBef>
              <a:spcAft>
                <a:spcPts val="0"/>
              </a:spcAft>
              <a:buClr>
                <a:schemeClr val="dk1"/>
              </a:buClr>
              <a:buSzPts val="2000"/>
              <a:buFont typeface="Comic Sans MS"/>
              <a:buAutoNum type="arabicPeriod"/>
            </a:pPr>
            <a:r>
              <a:rPr b="0" lang="en-US" sz="2000">
                <a:solidFill>
                  <a:schemeClr val="dk1"/>
                </a:solidFill>
                <a:latin typeface="Arial"/>
                <a:ea typeface="Arial"/>
                <a:cs typeface="Arial"/>
                <a:sym typeface="Arial"/>
              </a:rPr>
              <a:t>Sum-of-the-years’-digits.</a:t>
            </a:r>
            <a:endParaRPr/>
          </a:p>
          <a:p>
            <a:pPr indent="-457200" lvl="0" marL="688975" marR="0" rtl="0" algn="l">
              <a:lnSpc>
                <a:spcPct val="120000"/>
              </a:lnSpc>
              <a:spcBef>
                <a:spcPts val="1000"/>
              </a:spcBef>
              <a:spcAft>
                <a:spcPts val="0"/>
              </a:spcAft>
              <a:buClr>
                <a:schemeClr val="dk1"/>
              </a:buClr>
              <a:buSzPts val="2000"/>
              <a:buFont typeface="Comic Sans MS"/>
              <a:buAutoNum type="arabicPeriod"/>
            </a:pPr>
            <a:r>
              <a:rPr b="0" lang="en-US" sz="2000">
                <a:solidFill>
                  <a:schemeClr val="dk1"/>
                </a:solidFill>
                <a:latin typeface="Arial"/>
                <a:ea typeface="Arial"/>
                <a:cs typeface="Arial"/>
                <a:sym typeface="Arial"/>
              </a:rPr>
              <a:t>Declining-balance method.</a:t>
            </a:r>
            <a:endParaRPr/>
          </a:p>
          <a:p>
            <a:pPr indent="-457200" lvl="0" marL="688975" marR="0" rtl="0" algn="l">
              <a:lnSpc>
                <a:spcPct val="120000"/>
              </a:lnSpc>
              <a:spcBef>
                <a:spcPts val="1000"/>
              </a:spcBef>
              <a:spcAft>
                <a:spcPts val="0"/>
              </a:spcAft>
              <a:buClr>
                <a:schemeClr val="dk1"/>
              </a:buClr>
              <a:buSzPts val="2000"/>
              <a:buFont typeface="Comic Sans MS"/>
              <a:buAutoNum type="arabicPeriod"/>
            </a:pPr>
            <a:r>
              <a:rPr b="0" lang="en-US" sz="2000">
                <a:solidFill>
                  <a:schemeClr val="dk1"/>
                </a:solidFill>
                <a:latin typeface="Arial"/>
                <a:ea typeface="Arial"/>
                <a:cs typeface="Arial"/>
                <a:sym typeface="Arial"/>
              </a:rPr>
              <a:t>Group and composite methods.</a:t>
            </a:r>
            <a:endParaRPr/>
          </a:p>
          <a:p>
            <a:pPr indent="-457200" lvl="0" marL="688975" marR="0" rtl="0" algn="l">
              <a:lnSpc>
                <a:spcPct val="120000"/>
              </a:lnSpc>
              <a:spcBef>
                <a:spcPts val="1000"/>
              </a:spcBef>
              <a:spcAft>
                <a:spcPts val="0"/>
              </a:spcAft>
              <a:buClr>
                <a:schemeClr val="dk1"/>
              </a:buClr>
              <a:buSzPts val="2000"/>
              <a:buFont typeface="Comic Sans MS"/>
              <a:buAutoNum type="arabicPeriod"/>
            </a:pPr>
            <a:r>
              <a:rPr b="0" lang="en-US" sz="2000">
                <a:solidFill>
                  <a:schemeClr val="dk1"/>
                </a:solidFill>
                <a:latin typeface="Arial"/>
                <a:ea typeface="Arial"/>
                <a:cs typeface="Arial"/>
                <a:sym typeface="Arial"/>
              </a:rPr>
              <a:t>Hybrid or combination methods.</a:t>
            </a:r>
            <a:endParaRPr/>
          </a:p>
        </p:txBody>
      </p:sp>
      <p:sp>
        <p:nvSpPr>
          <p:cNvPr id="138" name="Google Shape;138;p10"/>
          <p:cNvSpPr/>
          <p:nvPr/>
        </p:nvSpPr>
        <p:spPr>
          <a:xfrm>
            <a:off x="4724400" y="4054475"/>
            <a:ext cx="304800" cy="762000"/>
          </a:xfrm>
          <a:prstGeom prst="rightBrace">
            <a:avLst>
              <a:gd fmla="val 20833" name="adj1"/>
              <a:gd fmla="val 50000" name="adj2"/>
            </a:avLst>
          </a:prstGeom>
          <a:noFill/>
          <a:ln cap="sq" cmpd="sng" w="2857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39" name="Google Shape;139;p10"/>
          <p:cNvSpPr txBox="1"/>
          <p:nvPr/>
        </p:nvSpPr>
        <p:spPr>
          <a:xfrm>
            <a:off x="5181600" y="4230779"/>
            <a:ext cx="37338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000">
                <a:solidFill>
                  <a:schemeClr val="folHlink"/>
                </a:solidFill>
                <a:latin typeface="Arial"/>
                <a:ea typeface="Arial"/>
                <a:cs typeface="Arial"/>
                <a:sym typeface="Arial"/>
              </a:rPr>
              <a:t>Decreasing charge methods</a:t>
            </a:r>
            <a:endParaRPr/>
          </a:p>
        </p:txBody>
      </p:sp>
      <p:sp>
        <p:nvSpPr>
          <p:cNvPr id="140" name="Google Shape;140;p10"/>
          <p:cNvSpPr/>
          <p:nvPr/>
        </p:nvSpPr>
        <p:spPr>
          <a:xfrm>
            <a:off x="5257800" y="5073467"/>
            <a:ext cx="304800" cy="762000"/>
          </a:xfrm>
          <a:prstGeom prst="rightBrace">
            <a:avLst>
              <a:gd fmla="val 20833" name="adj1"/>
              <a:gd fmla="val 50000" name="adj2"/>
            </a:avLst>
          </a:prstGeom>
          <a:noFill/>
          <a:ln cap="sq" cmpd="sng" w="2857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41" name="Google Shape;141;p10"/>
          <p:cNvSpPr txBox="1"/>
          <p:nvPr/>
        </p:nvSpPr>
        <p:spPr>
          <a:xfrm>
            <a:off x="5715000" y="5249771"/>
            <a:ext cx="27432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000">
                <a:solidFill>
                  <a:schemeClr val="folHlink"/>
                </a:solidFill>
                <a:latin typeface="Arial"/>
                <a:ea typeface="Arial"/>
                <a:cs typeface="Arial"/>
                <a:sym typeface="Arial"/>
              </a:rPr>
              <a:t>Special methods</a:t>
            </a:r>
            <a:endParaRPr/>
          </a:p>
        </p:txBody>
      </p:sp>
      <p:cxnSp>
        <p:nvCxnSpPr>
          <p:cNvPr id="142" name="Google Shape;142;p1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43" name="Google Shape;143;p10"/>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pic>
        <p:nvPicPr>
          <p:cNvPr id="144" name="Google Shape;144;p10"/>
          <p:cNvPicPr preferRelativeResize="0"/>
          <p:nvPr/>
        </p:nvPicPr>
        <p:blipFill rotWithShape="1">
          <a:blip r:embed="rId3">
            <a:alphaModFix/>
          </a:blip>
          <a:srcRect b="0" l="0" r="0" t="0"/>
          <a:stretch/>
        </p:blipFill>
        <p:spPr>
          <a:xfrm>
            <a:off x="6840072" y="1371600"/>
            <a:ext cx="1977110" cy="1645902"/>
          </a:xfrm>
          <a:prstGeom prst="rect">
            <a:avLst/>
          </a:prstGeom>
          <a:noFill/>
          <a:ln>
            <a:noFill/>
          </a:ln>
        </p:spPr>
      </p:pic>
      <p:sp>
        <p:nvSpPr>
          <p:cNvPr id="145" name="Google Shape;145;p1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nvSpPr>
        <p:spPr>
          <a:xfrm>
            <a:off x="609600" y="1365250"/>
            <a:ext cx="4343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Activity Method</a:t>
            </a:r>
            <a:endParaRPr/>
          </a:p>
        </p:txBody>
      </p:sp>
      <p:sp>
        <p:nvSpPr>
          <p:cNvPr id="151" name="Google Shape;151;p11"/>
          <p:cNvSpPr txBox="1"/>
          <p:nvPr/>
        </p:nvSpPr>
        <p:spPr>
          <a:xfrm>
            <a:off x="6757896" y="1469341"/>
            <a:ext cx="1828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Data Used to Illustrate Depreciation Methods</a:t>
            </a:r>
            <a:endParaRPr/>
          </a:p>
        </p:txBody>
      </p:sp>
      <p:sp>
        <p:nvSpPr>
          <p:cNvPr id="152" name="Google Shape;152;p11"/>
          <p:cNvSpPr/>
          <p:nvPr/>
        </p:nvSpPr>
        <p:spPr>
          <a:xfrm>
            <a:off x="609600" y="3732213"/>
            <a:ext cx="8001000" cy="82867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If Stanley uses the crane for 4,000 hours the first year, the depreciation charge is:</a:t>
            </a:r>
            <a:endParaRPr/>
          </a:p>
        </p:txBody>
      </p:sp>
      <p:sp>
        <p:nvSpPr>
          <p:cNvPr id="153" name="Google Shape;153;p11"/>
          <p:cNvSpPr txBox="1"/>
          <p:nvPr/>
        </p:nvSpPr>
        <p:spPr>
          <a:xfrm>
            <a:off x="685800" y="2362200"/>
            <a:ext cx="2209800" cy="822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folHlink"/>
                </a:solidFill>
                <a:latin typeface="Arial"/>
                <a:ea typeface="Arial"/>
                <a:cs typeface="Arial"/>
                <a:sym typeface="Arial"/>
              </a:rPr>
              <a:t>Stanley Coal Mines Facts</a:t>
            </a:r>
            <a:endParaRPr/>
          </a:p>
        </p:txBody>
      </p:sp>
      <p:pic>
        <p:nvPicPr>
          <p:cNvPr id="154" name="Google Shape;154;p11"/>
          <p:cNvPicPr preferRelativeResize="0"/>
          <p:nvPr/>
        </p:nvPicPr>
        <p:blipFill rotWithShape="1">
          <a:blip r:embed="rId3">
            <a:alphaModFix/>
          </a:blip>
          <a:srcRect b="0" l="0" r="0" t="0"/>
          <a:stretch/>
        </p:blipFill>
        <p:spPr>
          <a:xfrm>
            <a:off x="3276600" y="2133600"/>
            <a:ext cx="5105400" cy="1420813"/>
          </a:xfrm>
          <a:prstGeom prst="rect">
            <a:avLst/>
          </a:prstGeom>
          <a:noFill/>
          <a:ln>
            <a:noFill/>
          </a:ln>
        </p:spPr>
      </p:pic>
      <p:pic>
        <p:nvPicPr>
          <p:cNvPr id="155" name="Google Shape;155;p11"/>
          <p:cNvPicPr preferRelativeResize="0"/>
          <p:nvPr/>
        </p:nvPicPr>
        <p:blipFill rotWithShape="1">
          <a:blip r:embed="rId4">
            <a:alphaModFix/>
          </a:blip>
          <a:srcRect b="0" l="0" r="0" t="0"/>
          <a:stretch/>
        </p:blipFill>
        <p:spPr>
          <a:xfrm>
            <a:off x="1447800" y="4876800"/>
            <a:ext cx="6096000" cy="1511300"/>
          </a:xfrm>
          <a:prstGeom prst="rect">
            <a:avLst/>
          </a:prstGeom>
          <a:noFill/>
          <a:ln>
            <a:noFill/>
          </a:ln>
        </p:spPr>
      </p:pic>
      <p:cxnSp>
        <p:nvCxnSpPr>
          <p:cNvPr id="156" name="Google Shape;156;p1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7" name="Google Shape;157;p11"/>
          <p:cNvSpPr txBox="1"/>
          <p:nvPr/>
        </p:nvSpPr>
        <p:spPr>
          <a:xfrm>
            <a:off x="5715000" y="4218517"/>
            <a:ext cx="2438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11-3</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Depreciation Calculation, Activity Method—Crane Example</a:t>
            </a:r>
            <a:endParaRPr/>
          </a:p>
        </p:txBody>
      </p:sp>
      <p:sp>
        <p:nvSpPr>
          <p:cNvPr id="158" name="Google Shape;158;p11"/>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159" name="Google Shape;159;p1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nvSpPr>
        <p:spPr>
          <a:xfrm>
            <a:off x="609600" y="1365250"/>
            <a:ext cx="8153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Straight-Line Method</a:t>
            </a:r>
            <a:endParaRPr/>
          </a:p>
        </p:txBody>
      </p:sp>
      <p:sp>
        <p:nvSpPr>
          <p:cNvPr id="165" name="Google Shape;165;p12"/>
          <p:cNvSpPr/>
          <p:nvPr/>
        </p:nvSpPr>
        <p:spPr>
          <a:xfrm>
            <a:off x="609600" y="3732213"/>
            <a:ext cx="8001000" cy="43236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Stanley computes depreciation as follows:</a:t>
            </a:r>
            <a:endParaRPr/>
          </a:p>
        </p:txBody>
      </p:sp>
      <p:sp>
        <p:nvSpPr>
          <p:cNvPr id="166" name="Google Shape;166;p12"/>
          <p:cNvSpPr txBox="1"/>
          <p:nvPr/>
        </p:nvSpPr>
        <p:spPr>
          <a:xfrm>
            <a:off x="685800" y="2362200"/>
            <a:ext cx="220980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folHlink"/>
                </a:solidFill>
                <a:latin typeface="Arial"/>
                <a:ea typeface="Arial"/>
                <a:cs typeface="Arial"/>
                <a:sym typeface="Arial"/>
              </a:rPr>
              <a:t>Stanley Coal Mines Facts</a:t>
            </a:r>
            <a:endParaRPr/>
          </a:p>
        </p:txBody>
      </p:sp>
      <p:pic>
        <p:nvPicPr>
          <p:cNvPr id="167" name="Google Shape;167;p12"/>
          <p:cNvPicPr preferRelativeResize="0"/>
          <p:nvPr/>
        </p:nvPicPr>
        <p:blipFill rotWithShape="1">
          <a:blip r:embed="rId3">
            <a:alphaModFix/>
          </a:blip>
          <a:srcRect b="0" l="0" r="0" t="0"/>
          <a:stretch/>
        </p:blipFill>
        <p:spPr>
          <a:xfrm>
            <a:off x="3276600" y="2133600"/>
            <a:ext cx="5105400" cy="1420813"/>
          </a:xfrm>
          <a:prstGeom prst="rect">
            <a:avLst/>
          </a:prstGeom>
          <a:noFill/>
          <a:ln>
            <a:noFill/>
          </a:ln>
        </p:spPr>
      </p:pic>
      <p:pic>
        <p:nvPicPr>
          <p:cNvPr id="168" name="Google Shape;168;p12"/>
          <p:cNvPicPr preferRelativeResize="0"/>
          <p:nvPr/>
        </p:nvPicPr>
        <p:blipFill rotWithShape="1">
          <a:blip r:embed="rId4">
            <a:alphaModFix/>
          </a:blip>
          <a:srcRect b="0" l="0" r="0" t="0"/>
          <a:stretch/>
        </p:blipFill>
        <p:spPr>
          <a:xfrm>
            <a:off x="1752600" y="4343400"/>
            <a:ext cx="5715000" cy="1598612"/>
          </a:xfrm>
          <a:prstGeom prst="rect">
            <a:avLst/>
          </a:prstGeom>
          <a:noFill/>
          <a:ln>
            <a:noFill/>
          </a:ln>
        </p:spPr>
      </p:pic>
      <p:cxnSp>
        <p:nvCxnSpPr>
          <p:cNvPr id="169" name="Google Shape;169;p1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70" name="Google Shape;170;p12"/>
          <p:cNvSpPr txBox="1"/>
          <p:nvPr/>
        </p:nvSpPr>
        <p:spPr>
          <a:xfrm>
            <a:off x="6757896" y="1469341"/>
            <a:ext cx="1828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Data Used to Illustrate Depreciation Methods</a:t>
            </a:r>
            <a:endParaRPr/>
          </a:p>
        </p:txBody>
      </p:sp>
      <p:sp>
        <p:nvSpPr>
          <p:cNvPr id="171" name="Google Shape;171;p12"/>
          <p:cNvSpPr txBox="1"/>
          <p:nvPr/>
        </p:nvSpPr>
        <p:spPr>
          <a:xfrm>
            <a:off x="1676400" y="5943505"/>
            <a:ext cx="5334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11-4</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Depreciation Calculation, Straight-Line Method— Crane Example</a:t>
            </a:r>
            <a:endParaRPr/>
          </a:p>
        </p:txBody>
      </p:sp>
      <p:sp>
        <p:nvSpPr>
          <p:cNvPr id="172" name="Google Shape;172;p12"/>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173" name="Google Shape;173;p1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nvSpPr>
        <p:spPr>
          <a:xfrm>
            <a:off x="609600" y="1365250"/>
            <a:ext cx="8153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Decreasing-Charge Methods</a:t>
            </a:r>
            <a:endParaRPr/>
          </a:p>
        </p:txBody>
      </p:sp>
      <p:sp>
        <p:nvSpPr>
          <p:cNvPr id="179" name="Google Shape;179;p13"/>
          <p:cNvSpPr txBox="1"/>
          <p:nvPr/>
        </p:nvSpPr>
        <p:spPr>
          <a:xfrm>
            <a:off x="685800" y="2362200"/>
            <a:ext cx="220980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folHlink"/>
                </a:solidFill>
                <a:latin typeface="Arial"/>
                <a:ea typeface="Arial"/>
                <a:cs typeface="Arial"/>
                <a:sym typeface="Arial"/>
              </a:rPr>
              <a:t>Stanley Coal Mines Facts</a:t>
            </a:r>
            <a:endParaRPr/>
          </a:p>
        </p:txBody>
      </p:sp>
      <p:sp>
        <p:nvSpPr>
          <p:cNvPr id="180" name="Google Shape;180;p13"/>
          <p:cNvSpPr/>
          <p:nvPr/>
        </p:nvSpPr>
        <p:spPr>
          <a:xfrm>
            <a:off x="609600" y="3711575"/>
            <a:ext cx="8077200" cy="169862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1" lang="en-US" sz="2100">
                <a:solidFill>
                  <a:schemeClr val="dk1"/>
                </a:solidFill>
                <a:latin typeface="Arial"/>
                <a:ea typeface="Arial"/>
                <a:cs typeface="Arial"/>
                <a:sym typeface="Arial"/>
              </a:rPr>
              <a:t>Sum-of-the-Years’-Digits.  </a:t>
            </a:r>
            <a:r>
              <a:rPr b="0" lang="en-US" sz="2100">
                <a:solidFill>
                  <a:schemeClr val="dk1"/>
                </a:solidFill>
                <a:latin typeface="Arial"/>
                <a:ea typeface="Arial"/>
                <a:cs typeface="Arial"/>
                <a:sym typeface="Arial"/>
              </a:rPr>
              <a:t>Each fraction uses the sum of the years as a </a:t>
            </a:r>
            <a:r>
              <a:rPr b="1" lang="en-US" sz="2100">
                <a:solidFill>
                  <a:schemeClr val="dk1"/>
                </a:solidFill>
                <a:latin typeface="Arial"/>
                <a:ea typeface="Arial"/>
                <a:cs typeface="Arial"/>
                <a:sym typeface="Arial"/>
              </a:rPr>
              <a:t>denominator</a:t>
            </a:r>
            <a:r>
              <a:rPr b="0" lang="en-US" sz="2100">
                <a:solidFill>
                  <a:schemeClr val="dk1"/>
                </a:solidFill>
                <a:latin typeface="Arial"/>
                <a:ea typeface="Arial"/>
                <a:cs typeface="Arial"/>
                <a:sym typeface="Arial"/>
              </a:rPr>
              <a:t> (5 + 4 + 3 + 2 + 1 = 15).  The </a:t>
            </a:r>
            <a:r>
              <a:rPr b="1" lang="en-US" sz="2100">
                <a:solidFill>
                  <a:schemeClr val="dk1"/>
                </a:solidFill>
                <a:latin typeface="Arial"/>
                <a:ea typeface="Arial"/>
                <a:cs typeface="Arial"/>
                <a:sym typeface="Arial"/>
              </a:rPr>
              <a:t>numerator</a:t>
            </a:r>
            <a:r>
              <a:rPr b="0" lang="en-US" sz="2100">
                <a:solidFill>
                  <a:schemeClr val="dk1"/>
                </a:solidFill>
                <a:latin typeface="Arial"/>
                <a:ea typeface="Arial"/>
                <a:cs typeface="Arial"/>
                <a:sym typeface="Arial"/>
              </a:rPr>
              <a:t> is the number of years of estimated life remaining as of the beginning of the year.</a:t>
            </a:r>
            <a:endParaRPr/>
          </a:p>
        </p:txBody>
      </p:sp>
      <p:pic>
        <p:nvPicPr>
          <p:cNvPr id="181" name="Google Shape;181;p13"/>
          <p:cNvPicPr preferRelativeResize="0"/>
          <p:nvPr/>
        </p:nvPicPr>
        <p:blipFill rotWithShape="1">
          <a:blip r:embed="rId3">
            <a:alphaModFix/>
          </a:blip>
          <a:srcRect b="0" l="0" r="0" t="0"/>
          <a:stretch/>
        </p:blipFill>
        <p:spPr>
          <a:xfrm>
            <a:off x="3276600" y="2133600"/>
            <a:ext cx="5105400" cy="1420813"/>
          </a:xfrm>
          <a:prstGeom prst="rect">
            <a:avLst/>
          </a:prstGeom>
          <a:noFill/>
          <a:ln>
            <a:noFill/>
          </a:ln>
        </p:spPr>
      </p:pic>
      <p:sp>
        <p:nvSpPr>
          <p:cNvPr id="182" name="Google Shape;182;p13"/>
          <p:cNvSpPr txBox="1"/>
          <p:nvPr/>
        </p:nvSpPr>
        <p:spPr>
          <a:xfrm>
            <a:off x="4267200" y="5667375"/>
            <a:ext cx="106680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folHlink"/>
                </a:solidFill>
                <a:latin typeface="Arial"/>
                <a:ea typeface="Arial"/>
                <a:cs typeface="Arial"/>
                <a:sym typeface="Arial"/>
              </a:rPr>
              <a:t>n(n+1)</a:t>
            </a:r>
            <a:endParaRPr/>
          </a:p>
        </p:txBody>
      </p:sp>
      <p:sp>
        <p:nvSpPr>
          <p:cNvPr id="183" name="Google Shape;183;p13"/>
          <p:cNvSpPr txBox="1"/>
          <p:nvPr/>
        </p:nvSpPr>
        <p:spPr>
          <a:xfrm>
            <a:off x="4267200" y="6034088"/>
            <a:ext cx="106680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folHlink"/>
                </a:solidFill>
                <a:latin typeface="Arial"/>
                <a:ea typeface="Arial"/>
                <a:cs typeface="Arial"/>
                <a:sym typeface="Arial"/>
              </a:rPr>
              <a:t>2</a:t>
            </a:r>
            <a:endParaRPr/>
          </a:p>
        </p:txBody>
      </p:sp>
      <p:cxnSp>
        <p:nvCxnSpPr>
          <p:cNvPr id="184" name="Google Shape;184;p13"/>
          <p:cNvCxnSpPr/>
          <p:nvPr/>
        </p:nvCxnSpPr>
        <p:spPr>
          <a:xfrm>
            <a:off x="4343400" y="6034088"/>
            <a:ext cx="914400" cy="0"/>
          </a:xfrm>
          <a:prstGeom prst="straightConnector1">
            <a:avLst/>
          </a:prstGeom>
          <a:noFill/>
          <a:ln cap="sq" cmpd="sng" w="19050">
            <a:solidFill>
              <a:schemeClr val="dk1"/>
            </a:solidFill>
            <a:prstDash val="solid"/>
            <a:round/>
            <a:headEnd len="med" w="med" type="none"/>
            <a:tailEnd len="med" w="med" type="none"/>
          </a:ln>
        </p:spPr>
      </p:cxnSp>
      <p:sp>
        <p:nvSpPr>
          <p:cNvPr id="185" name="Google Shape;185;p13"/>
          <p:cNvSpPr txBox="1"/>
          <p:nvPr/>
        </p:nvSpPr>
        <p:spPr>
          <a:xfrm>
            <a:off x="5334000" y="5881688"/>
            <a:ext cx="304800" cy="33972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1800">
                <a:solidFill>
                  <a:schemeClr val="folHlink"/>
                </a:solidFill>
                <a:latin typeface="Arial"/>
                <a:ea typeface="Arial"/>
                <a:cs typeface="Arial"/>
                <a:sym typeface="Arial"/>
              </a:rPr>
              <a:t>=</a:t>
            </a:r>
            <a:endParaRPr/>
          </a:p>
        </p:txBody>
      </p:sp>
      <p:sp>
        <p:nvSpPr>
          <p:cNvPr id="186" name="Google Shape;186;p13"/>
          <p:cNvSpPr txBox="1"/>
          <p:nvPr/>
        </p:nvSpPr>
        <p:spPr>
          <a:xfrm>
            <a:off x="5638800" y="5667375"/>
            <a:ext cx="106680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folHlink"/>
                </a:solidFill>
                <a:latin typeface="Arial"/>
                <a:ea typeface="Arial"/>
                <a:cs typeface="Arial"/>
                <a:sym typeface="Arial"/>
              </a:rPr>
              <a:t>5(5+1)</a:t>
            </a:r>
            <a:endParaRPr/>
          </a:p>
        </p:txBody>
      </p:sp>
      <p:sp>
        <p:nvSpPr>
          <p:cNvPr id="187" name="Google Shape;187;p13"/>
          <p:cNvSpPr txBox="1"/>
          <p:nvPr/>
        </p:nvSpPr>
        <p:spPr>
          <a:xfrm>
            <a:off x="5638800" y="6034088"/>
            <a:ext cx="106680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folHlink"/>
                </a:solidFill>
                <a:latin typeface="Arial"/>
                <a:ea typeface="Arial"/>
                <a:cs typeface="Arial"/>
                <a:sym typeface="Arial"/>
              </a:rPr>
              <a:t>2</a:t>
            </a:r>
            <a:endParaRPr/>
          </a:p>
        </p:txBody>
      </p:sp>
      <p:sp>
        <p:nvSpPr>
          <p:cNvPr id="188" name="Google Shape;188;p13"/>
          <p:cNvSpPr txBox="1"/>
          <p:nvPr/>
        </p:nvSpPr>
        <p:spPr>
          <a:xfrm>
            <a:off x="6705600" y="5867400"/>
            <a:ext cx="304800" cy="33972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1800">
                <a:solidFill>
                  <a:schemeClr val="folHlink"/>
                </a:solidFill>
                <a:latin typeface="Arial"/>
                <a:ea typeface="Arial"/>
                <a:cs typeface="Arial"/>
                <a:sym typeface="Arial"/>
              </a:rPr>
              <a:t>=</a:t>
            </a:r>
            <a:endParaRPr/>
          </a:p>
        </p:txBody>
      </p:sp>
      <p:sp>
        <p:nvSpPr>
          <p:cNvPr id="189" name="Google Shape;189;p13"/>
          <p:cNvSpPr txBox="1"/>
          <p:nvPr/>
        </p:nvSpPr>
        <p:spPr>
          <a:xfrm>
            <a:off x="6934200" y="5881688"/>
            <a:ext cx="533400" cy="31115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US" sz="1800">
                <a:solidFill>
                  <a:schemeClr val="folHlink"/>
                </a:solidFill>
                <a:latin typeface="Arial"/>
                <a:ea typeface="Arial"/>
                <a:cs typeface="Arial"/>
                <a:sym typeface="Arial"/>
              </a:rPr>
              <a:t>15</a:t>
            </a:r>
            <a:endParaRPr/>
          </a:p>
        </p:txBody>
      </p:sp>
      <p:cxnSp>
        <p:nvCxnSpPr>
          <p:cNvPr id="190" name="Google Shape;190;p13"/>
          <p:cNvCxnSpPr/>
          <p:nvPr/>
        </p:nvCxnSpPr>
        <p:spPr>
          <a:xfrm>
            <a:off x="5715000" y="6034088"/>
            <a:ext cx="914400" cy="0"/>
          </a:xfrm>
          <a:prstGeom prst="straightConnector1">
            <a:avLst/>
          </a:prstGeom>
          <a:noFill/>
          <a:ln cap="sq" cmpd="sng" w="19050">
            <a:solidFill>
              <a:schemeClr val="dk1"/>
            </a:solidFill>
            <a:prstDash val="solid"/>
            <a:round/>
            <a:headEnd len="med" w="med" type="none"/>
            <a:tailEnd len="med" w="med" type="none"/>
          </a:ln>
        </p:spPr>
      </p:cxnSp>
      <p:sp>
        <p:nvSpPr>
          <p:cNvPr id="191" name="Google Shape;191;p13"/>
          <p:cNvSpPr txBox="1"/>
          <p:nvPr/>
        </p:nvSpPr>
        <p:spPr>
          <a:xfrm>
            <a:off x="1447800" y="5715000"/>
            <a:ext cx="28194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folHlink"/>
                </a:solidFill>
                <a:latin typeface="Arial"/>
                <a:ea typeface="Arial"/>
                <a:cs typeface="Arial"/>
                <a:sym typeface="Arial"/>
              </a:rPr>
              <a:t>Alternate sum-of-the-years’ calculation</a:t>
            </a:r>
            <a:endParaRPr/>
          </a:p>
        </p:txBody>
      </p:sp>
      <p:sp>
        <p:nvSpPr>
          <p:cNvPr id="192" name="Google Shape;192;p13"/>
          <p:cNvSpPr/>
          <p:nvPr/>
        </p:nvSpPr>
        <p:spPr>
          <a:xfrm>
            <a:off x="1524000" y="5638800"/>
            <a:ext cx="5943600" cy="762000"/>
          </a:xfrm>
          <a:prstGeom prst="rect">
            <a:avLst/>
          </a:prstGeom>
          <a:noFill/>
          <a:ln cap="rnd" cmpd="sng" w="28575">
            <a:solidFill>
              <a:schemeClr val="dk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cxnSp>
        <p:nvCxnSpPr>
          <p:cNvPr id="193" name="Google Shape;193;p1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94" name="Google Shape;194;p13"/>
          <p:cNvSpPr txBox="1"/>
          <p:nvPr/>
        </p:nvSpPr>
        <p:spPr>
          <a:xfrm>
            <a:off x="6757896" y="1469341"/>
            <a:ext cx="1828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Data Used to Illustrate Depreciation Methods</a:t>
            </a:r>
            <a:endParaRPr/>
          </a:p>
        </p:txBody>
      </p:sp>
      <p:sp>
        <p:nvSpPr>
          <p:cNvPr id="195" name="Google Shape;195;p13"/>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196" name="Google Shape;196;p1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txBox="1"/>
          <p:nvPr/>
        </p:nvSpPr>
        <p:spPr>
          <a:xfrm>
            <a:off x="609600" y="1365250"/>
            <a:ext cx="8153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Sum-of-the-Years’-Digits</a:t>
            </a:r>
            <a:endParaRPr/>
          </a:p>
        </p:txBody>
      </p:sp>
      <p:pic>
        <p:nvPicPr>
          <p:cNvPr id="202" name="Google Shape;202;p14"/>
          <p:cNvPicPr preferRelativeResize="0"/>
          <p:nvPr/>
        </p:nvPicPr>
        <p:blipFill rotWithShape="1">
          <a:blip r:embed="rId3">
            <a:alphaModFix/>
          </a:blip>
          <a:srcRect b="0" l="0" r="0" t="0"/>
          <a:stretch/>
        </p:blipFill>
        <p:spPr>
          <a:xfrm>
            <a:off x="381000" y="2215616"/>
            <a:ext cx="8382000" cy="2813584"/>
          </a:xfrm>
          <a:prstGeom prst="rect">
            <a:avLst/>
          </a:prstGeom>
          <a:noFill/>
          <a:ln>
            <a:noFill/>
          </a:ln>
        </p:spPr>
      </p:pic>
      <p:cxnSp>
        <p:nvCxnSpPr>
          <p:cNvPr id="203" name="Google Shape;203;p1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04" name="Google Shape;204;p14"/>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205" name="Google Shape;205;p14"/>
          <p:cNvSpPr txBox="1"/>
          <p:nvPr/>
        </p:nvSpPr>
        <p:spPr>
          <a:xfrm>
            <a:off x="345144" y="5047128"/>
            <a:ext cx="5334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11-6</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Sum-of-the-Years’-Digits Depreciation Schedule— Crane Example</a:t>
            </a:r>
            <a:endParaRPr/>
          </a:p>
        </p:txBody>
      </p:sp>
      <p:sp>
        <p:nvSpPr>
          <p:cNvPr id="206" name="Google Shape;206;p1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nvSpPr>
        <p:spPr>
          <a:xfrm>
            <a:off x="609600" y="1365250"/>
            <a:ext cx="8153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Decreasing-Charge Methods</a:t>
            </a:r>
            <a:endParaRPr/>
          </a:p>
        </p:txBody>
      </p:sp>
      <p:sp>
        <p:nvSpPr>
          <p:cNvPr id="212" name="Google Shape;212;p15"/>
          <p:cNvSpPr txBox="1"/>
          <p:nvPr/>
        </p:nvSpPr>
        <p:spPr>
          <a:xfrm>
            <a:off x="685800" y="2362200"/>
            <a:ext cx="220980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chemeClr val="folHlink"/>
                </a:solidFill>
                <a:latin typeface="Arial"/>
                <a:ea typeface="Arial"/>
                <a:cs typeface="Arial"/>
                <a:sym typeface="Arial"/>
              </a:rPr>
              <a:t>Stanley Coal Mines Facts</a:t>
            </a:r>
            <a:endParaRPr/>
          </a:p>
        </p:txBody>
      </p:sp>
      <p:sp>
        <p:nvSpPr>
          <p:cNvPr id="213" name="Google Shape;213;p15"/>
          <p:cNvSpPr/>
          <p:nvPr/>
        </p:nvSpPr>
        <p:spPr>
          <a:xfrm>
            <a:off x="609600" y="3735388"/>
            <a:ext cx="7848600" cy="228441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1" lang="en-US" sz="2200">
                <a:solidFill>
                  <a:schemeClr val="folHlink"/>
                </a:solidFill>
                <a:latin typeface="Arial"/>
                <a:ea typeface="Arial"/>
                <a:cs typeface="Arial"/>
                <a:sym typeface="Arial"/>
              </a:rPr>
              <a:t>Declining-Balance Method</a:t>
            </a:r>
            <a:endParaRPr b="1" i="1" sz="2200">
              <a:solidFill>
                <a:schemeClr val="folHlink"/>
              </a:solidFill>
              <a:latin typeface="Arial"/>
              <a:ea typeface="Arial"/>
              <a:cs typeface="Arial"/>
              <a:sym typeface="Arial"/>
            </a:endParaRPr>
          </a:p>
          <a:p>
            <a:pPr indent="-457200" lvl="1" marL="685800" marR="0" rtl="0" algn="l">
              <a:lnSpc>
                <a:spcPct val="120000"/>
              </a:lnSpc>
              <a:spcBef>
                <a:spcPts val="1200"/>
              </a:spcBef>
              <a:spcAft>
                <a:spcPts val="0"/>
              </a:spcAft>
              <a:buClr>
                <a:srgbClr val="CC0000"/>
              </a:buClr>
              <a:buSzPts val="1600"/>
              <a:buFont typeface="Noto Sans Symbols"/>
              <a:buChar char="◆"/>
            </a:pPr>
            <a:r>
              <a:rPr b="0" i="0" lang="en-US" sz="2000" u="none" cap="none" strike="noStrike">
                <a:solidFill>
                  <a:schemeClr val="folHlink"/>
                </a:solidFill>
                <a:latin typeface="Arial"/>
                <a:ea typeface="Arial"/>
                <a:cs typeface="Arial"/>
                <a:sym typeface="Arial"/>
              </a:rPr>
              <a:t>Utilizes a depreciation rate (percentage) that is some multiple of the straight-line method.</a:t>
            </a:r>
            <a:endParaRPr/>
          </a:p>
          <a:p>
            <a:pPr indent="-457200" lvl="1" marL="685800" marR="0" rtl="0" algn="l">
              <a:lnSpc>
                <a:spcPct val="120000"/>
              </a:lnSpc>
              <a:spcBef>
                <a:spcPts val="1200"/>
              </a:spcBef>
              <a:spcAft>
                <a:spcPts val="0"/>
              </a:spcAft>
              <a:buClr>
                <a:srgbClr val="CC0000"/>
              </a:buClr>
              <a:buSzPts val="1600"/>
              <a:buFont typeface="Noto Sans Symbols"/>
              <a:buChar char="◆"/>
            </a:pPr>
            <a:r>
              <a:rPr b="0" i="0" lang="en-US" sz="2000" u="none" cap="none" strike="noStrike">
                <a:solidFill>
                  <a:schemeClr val="folHlink"/>
                </a:solidFill>
                <a:latin typeface="Arial"/>
                <a:ea typeface="Arial"/>
                <a:cs typeface="Arial"/>
                <a:sym typeface="Arial"/>
              </a:rPr>
              <a:t>Does not deduct the salvage value in computing the depreciation base.</a:t>
            </a:r>
            <a:endParaRPr/>
          </a:p>
        </p:txBody>
      </p:sp>
      <p:pic>
        <p:nvPicPr>
          <p:cNvPr id="214" name="Google Shape;214;p15"/>
          <p:cNvPicPr preferRelativeResize="0"/>
          <p:nvPr/>
        </p:nvPicPr>
        <p:blipFill rotWithShape="1">
          <a:blip r:embed="rId3">
            <a:alphaModFix/>
          </a:blip>
          <a:srcRect b="0" l="0" r="0" t="0"/>
          <a:stretch/>
        </p:blipFill>
        <p:spPr>
          <a:xfrm>
            <a:off x="3276600" y="2133600"/>
            <a:ext cx="5105400" cy="1420813"/>
          </a:xfrm>
          <a:prstGeom prst="rect">
            <a:avLst/>
          </a:prstGeom>
          <a:noFill/>
          <a:ln>
            <a:noFill/>
          </a:ln>
        </p:spPr>
      </p:pic>
      <p:cxnSp>
        <p:nvCxnSpPr>
          <p:cNvPr id="215" name="Google Shape;215;p1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16" name="Google Shape;216;p15"/>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217" name="Google Shape;217;p15"/>
          <p:cNvSpPr txBox="1"/>
          <p:nvPr/>
        </p:nvSpPr>
        <p:spPr>
          <a:xfrm>
            <a:off x="6757896" y="1469341"/>
            <a:ext cx="1828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Data Used to Illustrate Depreciation Methods</a:t>
            </a:r>
            <a:endParaRPr/>
          </a:p>
        </p:txBody>
      </p:sp>
      <p:sp>
        <p:nvSpPr>
          <p:cNvPr id="218" name="Google Shape;218;p1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nvSpPr>
        <p:spPr>
          <a:xfrm>
            <a:off x="609600" y="1365250"/>
            <a:ext cx="8153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Arial"/>
                <a:ea typeface="Arial"/>
                <a:cs typeface="Arial"/>
                <a:sym typeface="Arial"/>
              </a:rPr>
              <a:t>Declining-Balance Method</a:t>
            </a:r>
            <a:endParaRPr/>
          </a:p>
        </p:txBody>
      </p:sp>
      <p:pic>
        <p:nvPicPr>
          <p:cNvPr id="224" name="Google Shape;224;p16"/>
          <p:cNvPicPr preferRelativeResize="0"/>
          <p:nvPr/>
        </p:nvPicPr>
        <p:blipFill rotWithShape="1">
          <a:blip r:embed="rId3">
            <a:alphaModFix/>
          </a:blip>
          <a:srcRect b="0" l="0" r="0" t="0"/>
          <a:stretch/>
        </p:blipFill>
        <p:spPr>
          <a:xfrm>
            <a:off x="381000" y="2209800"/>
            <a:ext cx="8382000" cy="2588367"/>
          </a:xfrm>
          <a:prstGeom prst="rect">
            <a:avLst/>
          </a:prstGeom>
          <a:noFill/>
          <a:ln>
            <a:noFill/>
          </a:ln>
        </p:spPr>
      </p:pic>
      <p:cxnSp>
        <p:nvCxnSpPr>
          <p:cNvPr id="225" name="Google Shape;225;p1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6" name="Google Shape;226;p16"/>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227" name="Google Shape;227;p16"/>
          <p:cNvSpPr txBox="1"/>
          <p:nvPr/>
        </p:nvSpPr>
        <p:spPr>
          <a:xfrm>
            <a:off x="345144" y="4836479"/>
            <a:ext cx="5334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11-7</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Double-Declining Depreciation Schedule— Crane Example</a:t>
            </a:r>
            <a:endParaRPr/>
          </a:p>
        </p:txBody>
      </p:sp>
      <p:sp>
        <p:nvSpPr>
          <p:cNvPr id="228" name="Google Shape;228;p1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nvSpPr>
        <p:spPr>
          <a:xfrm>
            <a:off x="609600" y="1371600"/>
            <a:ext cx="80010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chemeClr val="dk1"/>
                </a:solidFill>
                <a:latin typeface="Arial"/>
                <a:ea typeface="Arial"/>
                <a:cs typeface="Arial"/>
                <a:sym typeface="Arial"/>
              </a:rPr>
              <a:t>Illustration—(Four Methods):</a:t>
            </a:r>
            <a:r>
              <a:rPr b="0" lang="en-US" sz="2000">
                <a:solidFill>
                  <a:schemeClr val="dk1"/>
                </a:solidFill>
                <a:latin typeface="Arial"/>
                <a:ea typeface="Arial"/>
                <a:cs typeface="Arial"/>
                <a:sym typeface="Arial"/>
              </a:rPr>
              <a:t> </a:t>
            </a:r>
            <a:r>
              <a:rPr b="1" lang="en-US" sz="2000">
                <a:solidFill>
                  <a:schemeClr val="dk1"/>
                </a:solidFill>
                <a:latin typeface="Arial"/>
                <a:ea typeface="Arial"/>
                <a:cs typeface="Arial"/>
                <a:sym typeface="Arial"/>
              </a:rPr>
              <a:t> </a:t>
            </a:r>
            <a:r>
              <a:rPr b="0" lang="en-US" sz="2000">
                <a:solidFill>
                  <a:schemeClr val="dk1"/>
                </a:solidFill>
                <a:latin typeface="Arial"/>
                <a:ea typeface="Arial"/>
                <a:cs typeface="Arial"/>
                <a:sym typeface="Arial"/>
              </a:rPr>
              <a:t>Maserati Corporation purchased a new machine for its assembly process on August 1, 2017.  The cost of this machine was $150,000.  The company estimated that the machine would have a salvage value of $24,000 at the end of its service life.  Its life is estimated at 5 years and its working hours are estimated at 21,000 hours. Year-end is December 31.</a:t>
            </a:r>
            <a:endParaRPr/>
          </a:p>
        </p:txBody>
      </p:sp>
      <p:sp>
        <p:nvSpPr>
          <p:cNvPr id="234" name="Google Shape;234;p17"/>
          <p:cNvSpPr/>
          <p:nvPr/>
        </p:nvSpPr>
        <p:spPr>
          <a:xfrm>
            <a:off x="609600" y="3800475"/>
            <a:ext cx="784860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000">
                <a:solidFill>
                  <a:schemeClr val="dk1"/>
                </a:solidFill>
                <a:latin typeface="Arial"/>
                <a:ea typeface="Arial"/>
                <a:cs typeface="Arial"/>
                <a:sym typeface="Arial"/>
              </a:rPr>
              <a:t>Instructions:</a:t>
            </a:r>
            <a:r>
              <a:rPr b="0" lang="en-US" sz="2000">
                <a:solidFill>
                  <a:schemeClr val="dk1"/>
                </a:solidFill>
                <a:latin typeface="Arial"/>
                <a:ea typeface="Arial"/>
                <a:cs typeface="Arial"/>
                <a:sym typeface="Arial"/>
              </a:rPr>
              <a:t> Compute the depreciation expense under the following methods. </a:t>
            </a:r>
            <a:endParaRPr/>
          </a:p>
          <a:p>
            <a:pPr indent="-395288" lvl="0" marL="395288" marR="0" rtl="0" algn="l">
              <a:lnSpc>
                <a:spcPct val="125000"/>
              </a:lnSpc>
              <a:spcBef>
                <a:spcPts val="600"/>
              </a:spcBef>
              <a:spcAft>
                <a:spcPts val="0"/>
              </a:spcAft>
              <a:buNone/>
            </a:pPr>
            <a:r>
              <a:rPr b="0" lang="en-US" sz="2000">
                <a:solidFill>
                  <a:schemeClr val="dk1"/>
                </a:solidFill>
                <a:latin typeface="Arial"/>
                <a:ea typeface="Arial"/>
                <a:cs typeface="Arial"/>
                <a:sym typeface="Arial"/>
              </a:rPr>
              <a:t>(a)  Straight-line depreciation. 	(c) 	Sum-of-the-years’-digits.</a:t>
            </a:r>
            <a:endParaRPr/>
          </a:p>
          <a:p>
            <a:pPr indent="-395288" lvl="0" marL="395288" marR="0" rtl="0" algn="l">
              <a:lnSpc>
                <a:spcPct val="125000"/>
              </a:lnSpc>
              <a:spcBef>
                <a:spcPts val="600"/>
              </a:spcBef>
              <a:spcAft>
                <a:spcPts val="0"/>
              </a:spcAft>
              <a:buNone/>
            </a:pPr>
            <a:r>
              <a:rPr b="0" lang="en-US" sz="2000">
                <a:solidFill>
                  <a:schemeClr val="dk1"/>
                </a:solidFill>
                <a:latin typeface="Arial"/>
                <a:ea typeface="Arial"/>
                <a:cs typeface="Arial"/>
                <a:sym typeface="Arial"/>
              </a:rPr>
              <a:t>(b)  Activity method	(d) 	Double-declining balance.</a:t>
            </a:r>
            <a:endParaRPr/>
          </a:p>
        </p:txBody>
      </p:sp>
      <p:cxnSp>
        <p:nvCxnSpPr>
          <p:cNvPr id="235" name="Google Shape;235;p1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36" name="Google Shape;236;p17"/>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237" name="Google Shape;237;p1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aphicFrame>
        <p:nvGraphicFramePr>
          <p:cNvPr id="242" name="Google Shape;242;p18"/>
          <p:cNvGraphicFramePr/>
          <p:nvPr/>
        </p:nvGraphicFramePr>
        <p:xfrm>
          <a:off x="533400" y="1779588"/>
          <a:ext cx="8413750" cy="4087812"/>
        </p:xfrm>
        <a:graphic>
          <a:graphicData uri="http://schemas.openxmlformats.org/presentationml/2006/ole">
            <mc:AlternateContent>
              <mc:Choice Requires="v">
                <p:oleObj r:id="rId4" imgH="4087812" imgW="8413750" progId="Excel.Sheet.8" spid="_x0000_s1">
                  <p:embed/>
                </p:oleObj>
              </mc:Choice>
              <mc:Fallback>
                <p:oleObj r:id="rId5" imgH="4087812" imgW="8413750" progId="Excel.Sheet.8">
                  <p:embed/>
                  <p:pic>
                    <p:nvPicPr>
                      <p:cNvPr id="242" name="Google Shape;242;p18"/>
                      <p:cNvPicPr preferRelativeResize="0"/>
                      <p:nvPr/>
                    </p:nvPicPr>
                    <p:blipFill rotWithShape="1">
                      <a:blip r:embed="rId6">
                        <a:alphaModFix/>
                      </a:blip>
                      <a:srcRect b="0" l="0" r="0" t="0"/>
                      <a:stretch/>
                    </p:blipFill>
                    <p:spPr>
                      <a:xfrm>
                        <a:off x="533400" y="1779588"/>
                        <a:ext cx="8413750" cy="4087812"/>
                      </a:xfrm>
                      <a:prstGeom prst="rect">
                        <a:avLst/>
                      </a:prstGeom>
                      <a:noFill/>
                      <a:ln>
                        <a:noFill/>
                      </a:ln>
                    </p:spPr>
                  </p:pic>
                </p:oleObj>
              </mc:Fallback>
            </mc:AlternateContent>
          </a:graphicData>
        </a:graphic>
      </p:graphicFrame>
      <p:sp>
        <p:nvSpPr>
          <p:cNvPr id="243" name="Google Shape;243;p18"/>
          <p:cNvSpPr/>
          <p:nvPr/>
        </p:nvSpPr>
        <p:spPr>
          <a:xfrm>
            <a:off x="3962400" y="27432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44" name="Google Shape;244;p18"/>
          <p:cNvSpPr/>
          <p:nvPr/>
        </p:nvSpPr>
        <p:spPr>
          <a:xfrm>
            <a:off x="5410200" y="27432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45" name="Google Shape;245;p18"/>
          <p:cNvSpPr/>
          <p:nvPr/>
        </p:nvSpPr>
        <p:spPr>
          <a:xfrm>
            <a:off x="6705600" y="27432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46" name="Google Shape;246;p18"/>
          <p:cNvSpPr/>
          <p:nvPr/>
        </p:nvSpPr>
        <p:spPr>
          <a:xfrm>
            <a:off x="7848600" y="27432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47" name="Google Shape;247;p18"/>
          <p:cNvSpPr/>
          <p:nvPr/>
        </p:nvSpPr>
        <p:spPr>
          <a:xfrm>
            <a:off x="3962400" y="30480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48" name="Google Shape;248;p18"/>
          <p:cNvSpPr/>
          <p:nvPr/>
        </p:nvSpPr>
        <p:spPr>
          <a:xfrm>
            <a:off x="5410200" y="30480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49" name="Google Shape;249;p18"/>
          <p:cNvSpPr/>
          <p:nvPr/>
        </p:nvSpPr>
        <p:spPr>
          <a:xfrm>
            <a:off x="6705600" y="30480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0" name="Google Shape;250;p18"/>
          <p:cNvSpPr/>
          <p:nvPr/>
        </p:nvSpPr>
        <p:spPr>
          <a:xfrm>
            <a:off x="7848600" y="30480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1" name="Google Shape;251;p18"/>
          <p:cNvSpPr/>
          <p:nvPr/>
        </p:nvSpPr>
        <p:spPr>
          <a:xfrm>
            <a:off x="3962400" y="33528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2" name="Google Shape;252;p18"/>
          <p:cNvSpPr/>
          <p:nvPr/>
        </p:nvSpPr>
        <p:spPr>
          <a:xfrm>
            <a:off x="5410200" y="33528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3" name="Google Shape;253;p18"/>
          <p:cNvSpPr/>
          <p:nvPr/>
        </p:nvSpPr>
        <p:spPr>
          <a:xfrm>
            <a:off x="6705600" y="33528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4" name="Google Shape;254;p18"/>
          <p:cNvSpPr/>
          <p:nvPr/>
        </p:nvSpPr>
        <p:spPr>
          <a:xfrm>
            <a:off x="7848600" y="33528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5" name="Google Shape;255;p18"/>
          <p:cNvSpPr/>
          <p:nvPr/>
        </p:nvSpPr>
        <p:spPr>
          <a:xfrm>
            <a:off x="3962400" y="36576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6" name="Google Shape;256;p18"/>
          <p:cNvSpPr/>
          <p:nvPr/>
        </p:nvSpPr>
        <p:spPr>
          <a:xfrm>
            <a:off x="5410200" y="36576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7" name="Google Shape;257;p18"/>
          <p:cNvSpPr/>
          <p:nvPr/>
        </p:nvSpPr>
        <p:spPr>
          <a:xfrm>
            <a:off x="6705600" y="36576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8" name="Google Shape;258;p18"/>
          <p:cNvSpPr/>
          <p:nvPr/>
        </p:nvSpPr>
        <p:spPr>
          <a:xfrm>
            <a:off x="7848600" y="36576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9" name="Google Shape;259;p18"/>
          <p:cNvSpPr/>
          <p:nvPr/>
        </p:nvSpPr>
        <p:spPr>
          <a:xfrm>
            <a:off x="3962400" y="39624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0" name="Google Shape;260;p18"/>
          <p:cNvSpPr/>
          <p:nvPr/>
        </p:nvSpPr>
        <p:spPr>
          <a:xfrm>
            <a:off x="5410200" y="39624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1" name="Google Shape;261;p18"/>
          <p:cNvSpPr/>
          <p:nvPr/>
        </p:nvSpPr>
        <p:spPr>
          <a:xfrm>
            <a:off x="6705600" y="39624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2" name="Google Shape;262;p18"/>
          <p:cNvSpPr/>
          <p:nvPr/>
        </p:nvSpPr>
        <p:spPr>
          <a:xfrm>
            <a:off x="7848600" y="39624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3" name="Google Shape;263;p18"/>
          <p:cNvSpPr/>
          <p:nvPr/>
        </p:nvSpPr>
        <p:spPr>
          <a:xfrm>
            <a:off x="3962400" y="42672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4" name="Google Shape;264;p18"/>
          <p:cNvSpPr/>
          <p:nvPr/>
        </p:nvSpPr>
        <p:spPr>
          <a:xfrm>
            <a:off x="5410200" y="4267200"/>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5" name="Google Shape;265;p18"/>
          <p:cNvSpPr/>
          <p:nvPr/>
        </p:nvSpPr>
        <p:spPr>
          <a:xfrm>
            <a:off x="6705600" y="42672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6" name="Google Shape;266;p18"/>
          <p:cNvSpPr/>
          <p:nvPr/>
        </p:nvSpPr>
        <p:spPr>
          <a:xfrm>
            <a:off x="7848600" y="42672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7" name="Google Shape;267;p18"/>
          <p:cNvSpPr/>
          <p:nvPr/>
        </p:nvSpPr>
        <p:spPr>
          <a:xfrm>
            <a:off x="6640308" y="4572000"/>
            <a:ext cx="117348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8" name="Google Shape;268;p18"/>
          <p:cNvSpPr/>
          <p:nvPr/>
        </p:nvSpPr>
        <p:spPr>
          <a:xfrm>
            <a:off x="5257800" y="5269653"/>
            <a:ext cx="1066800" cy="2766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69" name="Google Shape;269;p18"/>
          <p:cNvSpPr/>
          <p:nvPr/>
        </p:nvSpPr>
        <p:spPr>
          <a:xfrm>
            <a:off x="6781800" y="5562600"/>
            <a:ext cx="1066800" cy="2766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70" name="Google Shape;270;p18"/>
          <p:cNvSpPr txBox="1"/>
          <p:nvPr/>
        </p:nvSpPr>
        <p:spPr>
          <a:xfrm>
            <a:off x="533400" y="1319213"/>
            <a:ext cx="8153400" cy="5095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Straight-line Method</a:t>
            </a:r>
            <a:endParaRPr/>
          </a:p>
        </p:txBody>
      </p:sp>
      <p:cxnSp>
        <p:nvCxnSpPr>
          <p:cNvPr id="271" name="Google Shape;271;p1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72" name="Google Shape;272;p18"/>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273" name="Google Shape;273;p1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3"/>
                                        </p:tgtEl>
                                      </p:cBhvr>
                                    </p:animEffect>
                                    <p:set>
                                      <p:cBhvr>
                                        <p:cTn dur="1" fill="hold">
                                          <p:stCondLst>
                                            <p:cond delay="500"/>
                                          </p:stCondLst>
                                        </p:cTn>
                                        <p:tgtEl>
                                          <p:spTgt spid="2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5"/>
                                        </p:tgtEl>
                                      </p:cBhvr>
                                    </p:animEffect>
                                    <p:set>
                                      <p:cBhvr>
                                        <p:cTn dur="1" fill="hold">
                                          <p:stCondLst>
                                            <p:cond delay="500"/>
                                          </p:stCondLst>
                                        </p:cTn>
                                        <p:tgtEl>
                                          <p:spTgt spid="2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6"/>
                                        </p:tgtEl>
                                      </p:cBhvr>
                                    </p:animEffect>
                                    <p:set>
                                      <p:cBhvr>
                                        <p:cTn dur="1" fill="hold">
                                          <p:stCondLst>
                                            <p:cond delay="500"/>
                                          </p:stCondLst>
                                        </p:cTn>
                                        <p:tgtEl>
                                          <p:spTgt spid="2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8"/>
                                        </p:tgtEl>
                                      </p:cBhvr>
                                    </p:animEffect>
                                    <p:set>
                                      <p:cBhvr>
                                        <p:cTn dur="1" fill="hold">
                                          <p:stCondLst>
                                            <p:cond delay="500"/>
                                          </p:stCondLst>
                                        </p:cTn>
                                        <p:tgtEl>
                                          <p:spTgt spid="2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9"/>
                                        </p:tgtEl>
                                      </p:cBhvr>
                                    </p:animEffect>
                                    <p:set>
                                      <p:cBhvr>
                                        <p:cTn dur="1" fill="hold">
                                          <p:stCondLst>
                                            <p:cond delay="500"/>
                                          </p:stCondLst>
                                        </p:cTn>
                                        <p:tgtEl>
                                          <p:spTgt spid="2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8"/>
                                        </p:tgtEl>
                                      </p:cBhvr>
                                    </p:animEffect>
                                    <p:set>
                                      <p:cBhvr>
                                        <p:cTn dur="1" fill="hold">
                                          <p:stCondLst>
                                            <p:cond delay="500"/>
                                          </p:stCondLst>
                                        </p:cTn>
                                        <p:tgtEl>
                                          <p:spTgt spid="2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9"/>
                                        </p:tgtEl>
                                      </p:cBhvr>
                                    </p:animEffect>
                                    <p:set>
                                      <p:cBhvr>
                                        <p:cTn dur="1" fill="hold">
                                          <p:stCondLst>
                                            <p:cond delay="5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0"/>
                                        </p:tgtEl>
                                      </p:cBhvr>
                                    </p:animEffect>
                                    <p:set>
                                      <p:cBhvr>
                                        <p:cTn dur="1" fill="hold">
                                          <p:stCondLst>
                                            <p:cond delay="500"/>
                                          </p:stCondLst>
                                        </p:cTn>
                                        <p:tgtEl>
                                          <p:spTgt spid="2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1"/>
                                        </p:tgtEl>
                                      </p:cBhvr>
                                    </p:animEffect>
                                    <p:set>
                                      <p:cBhvr>
                                        <p:cTn dur="1" fill="hold">
                                          <p:stCondLst>
                                            <p:cond delay="500"/>
                                          </p:stCondLst>
                                        </p:cTn>
                                        <p:tgtEl>
                                          <p:spTgt spid="2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2"/>
                                        </p:tgtEl>
                                      </p:cBhvr>
                                    </p:animEffect>
                                    <p:set>
                                      <p:cBhvr>
                                        <p:cTn dur="1" fill="hold">
                                          <p:stCondLst>
                                            <p:cond delay="500"/>
                                          </p:stCondLst>
                                        </p:cTn>
                                        <p:tgtEl>
                                          <p:spTgt spid="2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3"/>
                                        </p:tgtEl>
                                      </p:cBhvr>
                                    </p:animEffect>
                                    <p:set>
                                      <p:cBhvr>
                                        <p:cTn dur="1" fill="hold">
                                          <p:stCondLst>
                                            <p:cond delay="500"/>
                                          </p:stCondLst>
                                        </p:cTn>
                                        <p:tgtEl>
                                          <p:spTgt spid="2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4"/>
                                        </p:tgtEl>
                                      </p:cBhvr>
                                    </p:animEffect>
                                    <p:set>
                                      <p:cBhvr>
                                        <p:cTn dur="1" fill="hold">
                                          <p:stCondLst>
                                            <p:cond delay="500"/>
                                          </p:stCondLst>
                                        </p:cTn>
                                        <p:tgtEl>
                                          <p:spTgt spid="2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5"/>
                                        </p:tgtEl>
                                      </p:cBhvr>
                                    </p:animEffect>
                                    <p:set>
                                      <p:cBhvr>
                                        <p:cTn dur="1" fill="hold">
                                          <p:stCondLst>
                                            <p:cond delay="500"/>
                                          </p:stCondLst>
                                        </p:cTn>
                                        <p:tgtEl>
                                          <p:spTgt spid="2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6"/>
                                        </p:tgtEl>
                                      </p:cBhvr>
                                    </p:animEffect>
                                    <p:set>
                                      <p:cBhvr>
                                        <p:cTn dur="1" fill="hold">
                                          <p:stCondLst>
                                            <p:cond delay="500"/>
                                          </p:stCondLst>
                                        </p:cTn>
                                        <p:tgtEl>
                                          <p:spTgt spid="2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7"/>
                                        </p:tgtEl>
                                      </p:cBhvr>
                                    </p:animEffect>
                                    <p:set>
                                      <p:cBhvr>
                                        <p:cTn dur="1" fill="hold">
                                          <p:stCondLst>
                                            <p:cond delay="500"/>
                                          </p:stCondLst>
                                        </p:cTn>
                                        <p:tgtEl>
                                          <p:spTgt spid="2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8"/>
                                        </p:tgtEl>
                                      </p:cBhvr>
                                    </p:animEffect>
                                    <p:set>
                                      <p:cBhvr>
                                        <p:cTn dur="1" fill="hold">
                                          <p:stCondLst>
                                            <p:cond delay="500"/>
                                          </p:stCondLst>
                                        </p:cTn>
                                        <p:tgtEl>
                                          <p:spTgt spid="2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9"/>
                                        </p:tgtEl>
                                      </p:cBhvr>
                                    </p:animEffect>
                                    <p:set>
                                      <p:cBhvr>
                                        <p:cTn dur="1" fill="hold">
                                          <p:stCondLst>
                                            <p:cond delay="500"/>
                                          </p:stCondLst>
                                        </p:cTn>
                                        <p:tgtEl>
                                          <p:spTgt spid="2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0"/>
                                        </p:tgtEl>
                                      </p:cBhvr>
                                    </p:animEffect>
                                    <p:set>
                                      <p:cBhvr>
                                        <p:cTn dur="1" fill="hold">
                                          <p:stCondLst>
                                            <p:cond delay="500"/>
                                          </p:stCondLst>
                                        </p:cTn>
                                        <p:tgtEl>
                                          <p:spTgt spid="2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1"/>
                                        </p:tgtEl>
                                      </p:cBhvr>
                                    </p:animEffect>
                                    <p:set>
                                      <p:cBhvr>
                                        <p:cTn dur="1" fill="hold">
                                          <p:stCondLst>
                                            <p:cond delay="500"/>
                                          </p:stCondLst>
                                        </p:cTn>
                                        <p:tgtEl>
                                          <p:spTgt spid="2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2"/>
                                        </p:tgtEl>
                                      </p:cBhvr>
                                    </p:animEffect>
                                    <p:set>
                                      <p:cBhvr>
                                        <p:cTn dur="1" fill="hold">
                                          <p:stCondLst>
                                            <p:cond delay="500"/>
                                          </p:stCondLst>
                                        </p:cTn>
                                        <p:tgtEl>
                                          <p:spTgt spid="2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3"/>
                                        </p:tgtEl>
                                      </p:cBhvr>
                                    </p:animEffect>
                                    <p:set>
                                      <p:cBhvr>
                                        <p:cTn dur="1" fill="hold">
                                          <p:stCondLst>
                                            <p:cond delay="500"/>
                                          </p:stCondLst>
                                        </p:cTn>
                                        <p:tgtEl>
                                          <p:spTgt spid="2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4"/>
                                        </p:tgtEl>
                                      </p:cBhvr>
                                    </p:animEffect>
                                    <p:set>
                                      <p:cBhvr>
                                        <p:cTn dur="1" fill="hold">
                                          <p:stCondLst>
                                            <p:cond delay="500"/>
                                          </p:stCondLst>
                                        </p:cTn>
                                        <p:tgtEl>
                                          <p:spTgt spid="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5"/>
                                        </p:tgtEl>
                                      </p:cBhvr>
                                    </p:animEffect>
                                    <p:set>
                                      <p:cBhvr>
                                        <p:cTn dur="1" fill="hold">
                                          <p:stCondLst>
                                            <p:cond delay="500"/>
                                          </p:stCondLst>
                                        </p:cTn>
                                        <p:tgtEl>
                                          <p:spTgt spid="2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19"/>
          <p:cNvGraphicFramePr/>
          <p:nvPr/>
        </p:nvGraphicFramePr>
        <p:xfrm>
          <a:off x="590550" y="1857375"/>
          <a:ext cx="7918450" cy="4565650"/>
        </p:xfrm>
        <a:graphic>
          <a:graphicData uri="http://schemas.openxmlformats.org/presentationml/2006/ole">
            <mc:AlternateContent>
              <mc:Choice Requires="v">
                <p:oleObj r:id="rId4" imgH="4565650" imgW="7918450" progId="Excel.Sheet.8" spid="_x0000_s1">
                  <p:embed/>
                </p:oleObj>
              </mc:Choice>
              <mc:Fallback>
                <p:oleObj r:id="rId5" imgH="4565650" imgW="7918450" progId="Excel.Sheet.8">
                  <p:embed/>
                  <p:pic>
                    <p:nvPicPr>
                      <p:cNvPr id="278" name="Google Shape;278;p19"/>
                      <p:cNvPicPr preferRelativeResize="0"/>
                      <p:nvPr/>
                    </p:nvPicPr>
                    <p:blipFill rotWithShape="1">
                      <a:blip r:embed="rId6">
                        <a:alphaModFix/>
                      </a:blip>
                      <a:srcRect b="0" l="0" r="0" t="0"/>
                      <a:stretch/>
                    </p:blipFill>
                    <p:spPr>
                      <a:xfrm>
                        <a:off x="590550" y="1857375"/>
                        <a:ext cx="7918450" cy="4565650"/>
                      </a:xfrm>
                      <a:prstGeom prst="rect">
                        <a:avLst/>
                      </a:prstGeom>
                      <a:noFill/>
                      <a:ln>
                        <a:noFill/>
                      </a:ln>
                    </p:spPr>
                  </p:pic>
                </p:oleObj>
              </mc:Fallback>
            </mc:AlternateContent>
          </a:graphicData>
        </a:graphic>
      </p:graphicFrame>
      <p:sp>
        <p:nvSpPr>
          <p:cNvPr id="279" name="Google Shape;279;p19"/>
          <p:cNvSpPr txBox="1"/>
          <p:nvPr/>
        </p:nvSpPr>
        <p:spPr>
          <a:xfrm>
            <a:off x="533400" y="1304925"/>
            <a:ext cx="8153400" cy="5095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Activity Method</a:t>
            </a:r>
            <a:endParaRPr/>
          </a:p>
        </p:txBody>
      </p:sp>
      <p:sp>
        <p:nvSpPr>
          <p:cNvPr id="280" name="Google Shape;280;p19"/>
          <p:cNvSpPr/>
          <p:nvPr/>
        </p:nvSpPr>
        <p:spPr>
          <a:xfrm>
            <a:off x="5257800" y="3216275"/>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81" name="Google Shape;281;p19"/>
          <p:cNvSpPr/>
          <p:nvPr/>
        </p:nvSpPr>
        <p:spPr>
          <a:xfrm>
            <a:off x="6172200" y="3216275"/>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82" name="Google Shape;282;p19"/>
          <p:cNvSpPr/>
          <p:nvPr/>
        </p:nvSpPr>
        <p:spPr>
          <a:xfrm>
            <a:off x="7391400" y="3216275"/>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83" name="Google Shape;283;p19"/>
          <p:cNvSpPr/>
          <p:nvPr/>
        </p:nvSpPr>
        <p:spPr>
          <a:xfrm>
            <a:off x="6172200" y="4783138"/>
            <a:ext cx="1143000" cy="2460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t/>
            </a:r>
            <a:endParaRPr b="1" sz="1800">
              <a:solidFill>
                <a:schemeClr val="dk1"/>
              </a:solidFill>
              <a:latin typeface="Arial"/>
              <a:ea typeface="Arial"/>
              <a:cs typeface="Arial"/>
              <a:sym typeface="Arial"/>
            </a:endParaRPr>
          </a:p>
        </p:txBody>
      </p:sp>
      <p:sp>
        <p:nvSpPr>
          <p:cNvPr id="284" name="Google Shape;284;p19"/>
          <p:cNvSpPr/>
          <p:nvPr/>
        </p:nvSpPr>
        <p:spPr>
          <a:xfrm>
            <a:off x="5181600" y="55626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85" name="Google Shape;285;p19"/>
          <p:cNvSpPr/>
          <p:nvPr/>
        </p:nvSpPr>
        <p:spPr>
          <a:xfrm>
            <a:off x="6324600" y="58674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86" name="Google Shape;286;p19"/>
          <p:cNvSpPr txBox="1"/>
          <p:nvPr/>
        </p:nvSpPr>
        <p:spPr>
          <a:xfrm>
            <a:off x="3429000" y="1385888"/>
            <a:ext cx="51054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folHlink"/>
                </a:solidFill>
                <a:latin typeface="Arial"/>
                <a:ea typeface="Arial"/>
                <a:cs typeface="Arial"/>
                <a:sym typeface="Arial"/>
              </a:rPr>
              <a:t>(Assume 800 hours used in 2017)</a:t>
            </a:r>
            <a:endParaRPr b="1" sz="2000">
              <a:solidFill>
                <a:schemeClr val="folHlink"/>
              </a:solidFill>
              <a:latin typeface="Arial"/>
              <a:ea typeface="Arial"/>
              <a:cs typeface="Arial"/>
              <a:sym typeface="Arial"/>
            </a:endParaRPr>
          </a:p>
        </p:txBody>
      </p:sp>
      <p:cxnSp>
        <p:nvCxnSpPr>
          <p:cNvPr id="287" name="Google Shape;287;p1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88" name="Google Shape;288;p19"/>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289" name="Google Shape;289;p19"/>
          <p:cNvSpPr/>
          <p:nvPr/>
        </p:nvSpPr>
        <p:spPr>
          <a:xfrm>
            <a:off x="4343400" y="3252696"/>
            <a:ext cx="8382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90" name="Google Shape;290;p19"/>
          <p:cNvSpPr/>
          <p:nvPr/>
        </p:nvSpPr>
        <p:spPr>
          <a:xfrm>
            <a:off x="2971800" y="3252696"/>
            <a:ext cx="572502"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91" name="Google Shape;291;p1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0"/>
                                        </p:tgtEl>
                                      </p:cBhvr>
                                    </p:animEffect>
                                    <p:set>
                                      <p:cBhvr>
                                        <p:cTn dur="1" fill="hold">
                                          <p:stCondLst>
                                            <p:cond delay="500"/>
                                          </p:stCondLst>
                                        </p:cTn>
                                        <p:tgtEl>
                                          <p:spTgt spid="2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9"/>
                                        </p:tgtEl>
                                      </p:cBhvr>
                                    </p:animEffect>
                                    <p:set>
                                      <p:cBhvr>
                                        <p:cTn dur="1" fill="hold">
                                          <p:stCondLst>
                                            <p:cond delay="500"/>
                                          </p:stCondLst>
                                        </p:cTn>
                                        <p:tgtEl>
                                          <p:spTgt spid="2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0"/>
                                        </p:tgtEl>
                                      </p:cBhvr>
                                    </p:animEffect>
                                    <p:set>
                                      <p:cBhvr>
                                        <p:cTn dur="1" fill="hold">
                                          <p:stCondLst>
                                            <p:cond delay="500"/>
                                          </p:stCondLst>
                                        </p:cTn>
                                        <p:tgtEl>
                                          <p:spTgt spid="2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1"/>
                                        </p:tgtEl>
                                      </p:cBhvr>
                                    </p:animEffect>
                                    <p:set>
                                      <p:cBhvr>
                                        <p:cTn dur="1" fill="hold">
                                          <p:stCondLst>
                                            <p:cond delay="500"/>
                                          </p:stCondLst>
                                        </p:cTn>
                                        <p:tgtEl>
                                          <p:spTgt spid="2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2"/>
                                        </p:tgtEl>
                                      </p:cBhvr>
                                    </p:animEffect>
                                    <p:set>
                                      <p:cBhvr>
                                        <p:cTn dur="1" fill="hold">
                                          <p:stCondLst>
                                            <p:cond delay="500"/>
                                          </p:stCondLst>
                                        </p:cTn>
                                        <p:tgtEl>
                                          <p:spTgt spid="2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3"/>
                                        </p:tgtEl>
                                      </p:cBhvr>
                                    </p:animEffect>
                                    <p:set>
                                      <p:cBhvr>
                                        <p:cTn dur="1" fill="hold">
                                          <p:stCondLst>
                                            <p:cond delay="500"/>
                                          </p:stCondLst>
                                        </p:cTn>
                                        <p:tgtEl>
                                          <p:spTgt spid="2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4"/>
                                        </p:tgtEl>
                                      </p:cBhvr>
                                    </p:animEffect>
                                    <p:set>
                                      <p:cBhvr>
                                        <p:cTn dur="1" fill="hold">
                                          <p:stCondLst>
                                            <p:cond delay="500"/>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5"/>
                                        </p:tgtEl>
                                      </p:cBhvr>
                                    </p:animEffect>
                                    <p:set>
                                      <p:cBhvr>
                                        <p:cTn dur="1" fill="hold">
                                          <p:stCondLst>
                                            <p:cond delay="500"/>
                                          </p:stCondLst>
                                        </p:cTn>
                                        <p:tgtEl>
                                          <p:spTgt spid="2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p:nvPr/>
        </p:nvSpPr>
        <p:spPr>
          <a:xfrm>
            <a:off x="381000" y="454581"/>
            <a:ext cx="7772400" cy="7212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600" u="none" cap="none" strike="noStrike">
                <a:solidFill>
                  <a:srgbClr val="00007F"/>
                </a:solidFill>
                <a:latin typeface="Arial"/>
                <a:ea typeface="Arial"/>
                <a:cs typeface="Arial"/>
                <a:sym typeface="Arial"/>
              </a:rPr>
              <a:t>PREVIEW OF CHAPTER 11</a:t>
            </a:r>
            <a:endParaRPr b="1" i="0" sz="3600" u="none" cap="none" strike="noStrike">
              <a:solidFill>
                <a:srgbClr val="00007F"/>
              </a:solidFill>
              <a:latin typeface="Arial"/>
              <a:ea typeface="Arial"/>
              <a:cs typeface="Arial"/>
              <a:sym typeface="Arial"/>
            </a:endParaRPr>
          </a:p>
        </p:txBody>
      </p:sp>
      <p:sp>
        <p:nvSpPr>
          <p:cNvPr id="56" name="Google Shape;56;p2"/>
          <p:cNvSpPr txBox="1"/>
          <p:nvPr/>
        </p:nvSpPr>
        <p:spPr>
          <a:xfrm>
            <a:off x="2286000" y="5524500"/>
            <a:ext cx="4498975" cy="1041446"/>
          </a:xfrm>
          <a:prstGeom prst="rect">
            <a:avLst/>
          </a:prstGeom>
          <a:noFill/>
          <a:ln>
            <a:noFill/>
          </a:ln>
        </p:spPr>
        <p:txBody>
          <a:bodyPr anchorCtr="0" anchor="t" bIns="43225" lIns="86475" spcFirstLastPara="1" rIns="86475" wrap="square" tIns="43225">
            <a:spAutoFit/>
          </a:bodyPr>
          <a:lstStyle/>
          <a:p>
            <a:pPr indent="0" lvl="0" marL="0" marR="0" rtl="0" algn="ctr">
              <a:spcBef>
                <a:spcPts val="0"/>
              </a:spcBef>
              <a:spcAft>
                <a:spcPts val="0"/>
              </a:spcAft>
              <a:buNone/>
            </a:pPr>
            <a:r>
              <a:rPr b="1" i="0" lang="en-US" sz="1900" u="none" cap="none" strike="noStrike">
                <a:solidFill>
                  <a:schemeClr val="dk1"/>
                </a:solidFill>
                <a:latin typeface="Arial"/>
                <a:ea typeface="Arial"/>
                <a:cs typeface="Arial"/>
                <a:sym typeface="Arial"/>
              </a:rPr>
              <a:t>Intermediate Accounting</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16th Edition</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Kieso  ● Weygandt  ● Warfield</a:t>
            </a:r>
            <a:r>
              <a:rPr b="1" i="0" lang="en-US" sz="1700" u="none" cap="none" strike="noStrike">
                <a:solidFill>
                  <a:schemeClr val="dk1"/>
                </a:solidFill>
                <a:latin typeface="Arial"/>
                <a:ea typeface="Arial"/>
                <a:cs typeface="Arial"/>
                <a:sym typeface="Arial"/>
              </a:rPr>
              <a:t> </a:t>
            </a:r>
            <a:endParaRPr/>
          </a:p>
        </p:txBody>
      </p:sp>
      <p:pic>
        <p:nvPicPr>
          <p:cNvPr id="57" name="Google Shape;57;p2"/>
          <p:cNvPicPr preferRelativeResize="0"/>
          <p:nvPr/>
        </p:nvPicPr>
        <p:blipFill rotWithShape="1">
          <a:blip r:embed="rId3">
            <a:alphaModFix/>
          </a:blip>
          <a:srcRect b="0" l="0" r="0" t="0"/>
          <a:stretch/>
        </p:blipFill>
        <p:spPr>
          <a:xfrm>
            <a:off x="168118" y="1535615"/>
            <a:ext cx="8807763" cy="3036385"/>
          </a:xfrm>
          <a:prstGeom prst="rect">
            <a:avLst/>
          </a:prstGeom>
          <a:noFill/>
          <a:ln>
            <a:noFill/>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aphicFrame>
        <p:nvGraphicFramePr>
          <p:cNvPr id="296" name="Google Shape;296;p20"/>
          <p:cNvGraphicFramePr/>
          <p:nvPr/>
        </p:nvGraphicFramePr>
        <p:xfrm>
          <a:off x="485775" y="1924050"/>
          <a:ext cx="8389938" cy="4519613"/>
        </p:xfrm>
        <a:graphic>
          <a:graphicData uri="http://schemas.openxmlformats.org/presentationml/2006/ole">
            <mc:AlternateContent>
              <mc:Choice Requires="v">
                <p:oleObj r:id="rId4" imgH="4519613" imgW="8389938" progId="Excel.Sheet.8" spid="_x0000_s1">
                  <p:embed/>
                </p:oleObj>
              </mc:Choice>
              <mc:Fallback>
                <p:oleObj r:id="rId5" imgH="4519613" imgW="8389938" progId="Excel.Sheet.8">
                  <p:embed/>
                  <p:pic>
                    <p:nvPicPr>
                      <p:cNvPr id="296" name="Google Shape;296;p20"/>
                      <p:cNvPicPr preferRelativeResize="0"/>
                      <p:nvPr/>
                    </p:nvPicPr>
                    <p:blipFill rotWithShape="1">
                      <a:blip r:embed="rId6">
                        <a:alphaModFix/>
                      </a:blip>
                      <a:srcRect b="0" l="0" r="0" t="0"/>
                      <a:stretch/>
                    </p:blipFill>
                    <p:spPr>
                      <a:xfrm>
                        <a:off x="485775" y="1924050"/>
                        <a:ext cx="8389938" cy="4519613"/>
                      </a:xfrm>
                      <a:prstGeom prst="rect">
                        <a:avLst/>
                      </a:prstGeom>
                      <a:noFill/>
                      <a:ln>
                        <a:noFill/>
                      </a:ln>
                    </p:spPr>
                  </p:pic>
                </p:oleObj>
              </mc:Fallback>
            </mc:AlternateContent>
          </a:graphicData>
        </a:graphic>
      </p:graphicFrame>
      <p:sp>
        <p:nvSpPr>
          <p:cNvPr id="297" name="Google Shape;297;p20"/>
          <p:cNvSpPr txBox="1"/>
          <p:nvPr/>
        </p:nvSpPr>
        <p:spPr>
          <a:xfrm>
            <a:off x="457200" y="1304925"/>
            <a:ext cx="5943600" cy="5095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Sum-of-the-Years’-Digits Method</a:t>
            </a:r>
            <a:endParaRPr/>
          </a:p>
        </p:txBody>
      </p:sp>
      <p:sp>
        <p:nvSpPr>
          <p:cNvPr id="298" name="Google Shape;298;p20"/>
          <p:cNvSpPr/>
          <p:nvPr/>
        </p:nvSpPr>
        <p:spPr>
          <a:xfrm>
            <a:off x="2895600" y="2924175"/>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99" name="Google Shape;299;p20"/>
          <p:cNvSpPr txBox="1"/>
          <p:nvPr/>
        </p:nvSpPr>
        <p:spPr>
          <a:xfrm>
            <a:off x="6705600" y="1235075"/>
            <a:ext cx="2057400" cy="669925"/>
          </a:xfrm>
          <a:prstGeom prst="rect">
            <a:avLst/>
          </a:prstGeom>
          <a:solidFill>
            <a:srgbClr val="FFFF00"/>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folHlink"/>
                </a:solidFill>
                <a:latin typeface="Arial"/>
                <a:ea typeface="Arial"/>
                <a:cs typeface="Arial"/>
                <a:sym typeface="Arial"/>
              </a:rPr>
              <a:t>5/12 = .41667</a:t>
            </a:r>
            <a:endParaRPr b="1" sz="1800">
              <a:solidFill>
                <a:schemeClr val="folHlink"/>
              </a:solidFill>
              <a:latin typeface="Arial"/>
              <a:ea typeface="Arial"/>
              <a:cs typeface="Arial"/>
              <a:sym typeface="Arial"/>
            </a:endParaRPr>
          </a:p>
          <a:p>
            <a:pPr indent="0" lvl="0" marL="0" marR="0" rtl="0" algn="ctr">
              <a:spcBef>
                <a:spcPts val="0"/>
              </a:spcBef>
              <a:spcAft>
                <a:spcPts val="0"/>
              </a:spcAft>
              <a:buNone/>
            </a:pPr>
            <a:r>
              <a:rPr b="1" lang="en-US" sz="1800">
                <a:solidFill>
                  <a:schemeClr val="folHlink"/>
                </a:solidFill>
                <a:latin typeface="Arial"/>
                <a:ea typeface="Arial"/>
                <a:cs typeface="Arial"/>
                <a:sym typeface="Arial"/>
              </a:rPr>
              <a:t>7/12 = .58333</a:t>
            </a:r>
            <a:endParaRPr b="1" sz="1800">
              <a:solidFill>
                <a:schemeClr val="folHlink"/>
              </a:solidFill>
              <a:latin typeface="Arial"/>
              <a:ea typeface="Arial"/>
              <a:cs typeface="Arial"/>
              <a:sym typeface="Arial"/>
            </a:endParaRPr>
          </a:p>
        </p:txBody>
      </p:sp>
      <p:sp>
        <p:nvSpPr>
          <p:cNvPr id="300" name="Google Shape;300;p20"/>
          <p:cNvSpPr/>
          <p:nvPr/>
        </p:nvSpPr>
        <p:spPr>
          <a:xfrm>
            <a:off x="4267200" y="2924175"/>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1" name="Google Shape;301;p20"/>
          <p:cNvSpPr/>
          <p:nvPr/>
        </p:nvSpPr>
        <p:spPr>
          <a:xfrm>
            <a:off x="5562600" y="2924175"/>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2" name="Google Shape;302;p20"/>
          <p:cNvSpPr/>
          <p:nvPr/>
        </p:nvSpPr>
        <p:spPr>
          <a:xfrm>
            <a:off x="6735480" y="2924175"/>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3" name="Google Shape;303;p20"/>
          <p:cNvSpPr/>
          <p:nvPr/>
        </p:nvSpPr>
        <p:spPr>
          <a:xfrm>
            <a:off x="7848600" y="2924175"/>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4" name="Google Shape;304;p20"/>
          <p:cNvSpPr/>
          <p:nvPr/>
        </p:nvSpPr>
        <p:spPr>
          <a:xfrm>
            <a:off x="2895600" y="333533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5" name="Google Shape;305;p20"/>
          <p:cNvSpPr/>
          <p:nvPr/>
        </p:nvSpPr>
        <p:spPr>
          <a:xfrm>
            <a:off x="4267200" y="333533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6" name="Google Shape;306;p20"/>
          <p:cNvSpPr/>
          <p:nvPr/>
        </p:nvSpPr>
        <p:spPr>
          <a:xfrm>
            <a:off x="5562600" y="333533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7" name="Google Shape;307;p20"/>
          <p:cNvSpPr/>
          <p:nvPr/>
        </p:nvSpPr>
        <p:spPr>
          <a:xfrm>
            <a:off x="6705600" y="3335338"/>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8" name="Google Shape;308;p20"/>
          <p:cNvSpPr/>
          <p:nvPr/>
        </p:nvSpPr>
        <p:spPr>
          <a:xfrm>
            <a:off x="7848600" y="333533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09" name="Google Shape;309;p20"/>
          <p:cNvSpPr/>
          <p:nvPr/>
        </p:nvSpPr>
        <p:spPr>
          <a:xfrm>
            <a:off x="2895600" y="3733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0" name="Google Shape;310;p20"/>
          <p:cNvSpPr/>
          <p:nvPr/>
        </p:nvSpPr>
        <p:spPr>
          <a:xfrm>
            <a:off x="4267200" y="3733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1" name="Google Shape;311;p20"/>
          <p:cNvSpPr/>
          <p:nvPr/>
        </p:nvSpPr>
        <p:spPr>
          <a:xfrm>
            <a:off x="5562600" y="3733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2" name="Google Shape;312;p20"/>
          <p:cNvSpPr/>
          <p:nvPr/>
        </p:nvSpPr>
        <p:spPr>
          <a:xfrm>
            <a:off x="6705600" y="37338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3" name="Google Shape;313;p20"/>
          <p:cNvSpPr/>
          <p:nvPr/>
        </p:nvSpPr>
        <p:spPr>
          <a:xfrm>
            <a:off x="7848600" y="3733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4" name="Google Shape;314;p20"/>
          <p:cNvSpPr/>
          <p:nvPr/>
        </p:nvSpPr>
        <p:spPr>
          <a:xfrm>
            <a:off x="2895600" y="4114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5" name="Google Shape;315;p20"/>
          <p:cNvSpPr/>
          <p:nvPr/>
        </p:nvSpPr>
        <p:spPr>
          <a:xfrm>
            <a:off x="4267200" y="4114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6" name="Google Shape;316;p20"/>
          <p:cNvSpPr/>
          <p:nvPr/>
        </p:nvSpPr>
        <p:spPr>
          <a:xfrm>
            <a:off x="5562600" y="4114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7" name="Google Shape;317;p20"/>
          <p:cNvSpPr/>
          <p:nvPr/>
        </p:nvSpPr>
        <p:spPr>
          <a:xfrm>
            <a:off x="6705600" y="411480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8" name="Google Shape;318;p20"/>
          <p:cNvSpPr/>
          <p:nvPr/>
        </p:nvSpPr>
        <p:spPr>
          <a:xfrm>
            <a:off x="7848600" y="41148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19" name="Google Shape;319;p20"/>
          <p:cNvSpPr/>
          <p:nvPr/>
        </p:nvSpPr>
        <p:spPr>
          <a:xfrm>
            <a:off x="2895600" y="451485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0" name="Google Shape;320;p20"/>
          <p:cNvSpPr/>
          <p:nvPr/>
        </p:nvSpPr>
        <p:spPr>
          <a:xfrm>
            <a:off x="4267200" y="451485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1" name="Google Shape;321;p20"/>
          <p:cNvSpPr/>
          <p:nvPr/>
        </p:nvSpPr>
        <p:spPr>
          <a:xfrm>
            <a:off x="5562600" y="451485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2" name="Google Shape;322;p20"/>
          <p:cNvSpPr/>
          <p:nvPr/>
        </p:nvSpPr>
        <p:spPr>
          <a:xfrm>
            <a:off x="6705600" y="4514850"/>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3" name="Google Shape;323;p20"/>
          <p:cNvSpPr/>
          <p:nvPr/>
        </p:nvSpPr>
        <p:spPr>
          <a:xfrm>
            <a:off x="7848600" y="451485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4" name="Google Shape;324;p20"/>
          <p:cNvSpPr/>
          <p:nvPr/>
        </p:nvSpPr>
        <p:spPr>
          <a:xfrm>
            <a:off x="2895600" y="491648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5" name="Google Shape;325;p20"/>
          <p:cNvSpPr/>
          <p:nvPr/>
        </p:nvSpPr>
        <p:spPr>
          <a:xfrm>
            <a:off x="4267200" y="491648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6" name="Google Shape;326;p20"/>
          <p:cNvSpPr/>
          <p:nvPr/>
        </p:nvSpPr>
        <p:spPr>
          <a:xfrm>
            <a:off x="5562600" y="491648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7" name="Google Shape;327;p20"/>
          <p:cNvSpPr/>
          <p:nvPr/>
        </p:nvSpPr>
        <p:spPr>
          <a:xfrm>
            <a:off x="6705600" y="4916488"/>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8" name="Google Shape;328;p20"/>
          <p:cNvSpPr/>
          <p:nvPr/>
        </p:nvSpPr>
        <p:spPr>
          <a:xfrm>
            <a:off x="7848600" y="4916488"/>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9" name="Google Shape;329;p20"/>
          <p:cNvSpPr/>
          <p:nvPr/>
        </p:nvSpPr>
        <p:spPr>
          <a:xfrm>
            <a:off x="6741456" y="5205504"/>
            <a:ext cx="1066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30" name="Google Shape;330;p20"/>
          <p:cNvSpPr/>
          <p:nvPr/>
        </p:nvSpPr>
        <p:spPr>
          <a:xfrm>
            <a:off x="5562600" y="5903913"/>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31" name="Google Shape;331;p20"/>
          <p:cNvSpPr/>
          <p:nvPr/>
        </p:nvSpPr>
        <p:spPr>
          <a:xfrm>
            <a:off x="6781800" y="61722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cxnSp>
        <p:nvCxnSpPr>
          <p:cNvPr id="332" name="Google Shape;332;p2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33" name="Google Shape;333;p20"/>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334" name="Google Shape;334;p2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8"/>
                                        </p:tgtEl>
                                      </p:cBhvr>
                                    </p:animEffect>
                                    <p:set>
                                      <p:cBhvr>
                                        <p:cTn dur="1" fill="hold">
                                          <p:stCondLst>
                                            <p:cond delay="500"/>
                                          </p:stCondLst>
                                        </p:cTn>
                                        <p:tgtEl>
                                          <p:spTgt spid="2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0"/>
                                        </p:tgtEl>
                                      </p:cBhvr>
                                    </p:animEffect>
                                    <p:set>
                                      <p:cBhvr>
                                        <p:cTn dur="1" fill="hold">
                                          <p:stCondLst>
                                            <p:cond delay="500"/>
                                          </p:stCondLst>
                                        </p:cTn>
                                        <p:tgtEl>
                                          <p:spTgt spid="3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1"/>
                                        </p:tgtEl>
                                      </p:cBhvr>
                                    </p:animEffect>
                                    <p:set>
                                      <p:cBhvr>
                                        <p:cTn dur="1" fill="hold">
                                          <p:stCondLst>
                                            <p:cond delay="500"/>
                                          </p:stCondLst>
                                        </p:cTn>
                                        <p:tgtEl>
                                          <p:spTgt spid="3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2"/>
                                        </p:tgtEl>
                                      </p:cBhvr>
                                    </p:animEffect>
                                    <p:set>
                                      <p:cBhvr>
                                        <p:cTn dur="1" fill="hold">
                                          <p:stCondLst>
                                            <p:cond delay="500"/>
                                          </p:stCondLst>
                                        </p:cTn>
                                        <p:tgtEl>
                                          <p:spTgt spid="3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3"/>
                                        </p:tgtEl>
                                      </p:cBhvr>
                                    </p:animEffect>
                                    <p:set>
                                      <p:cBhvr>
                                        <p:cTn dur="1" fill="hold">
                                          <p:stCondLst>
                                            <p:cond delay="500"/>
                                          </p:stCondLst>
                                        </p:cTn>
                                        <p:tgtEl>
                                          <p:spTgt spid="3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0"/>
                                        </p:tgtEl>
                                      </p:cBhvr>
                                    </p:animEffect>
                                    <p:set>
                                      <p:cBhvr>
                                        <p:cTn dur="1" fill="hold">
                                          <p:stCondLst>
                                            <p:cond delay="500"/>
                                          </p:stCondLst>
                                        </p:cTn>
                                        <p:tgtEl>
                                          <p:spTgt spid="3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1"/>
                                        </p:tgtEl>
                                      </p:cBhvr>
                                    </p:animEffect>
                                    <p:set>
                                      <p:cBhvr>
                                        <p:cTn dur="1" fill="hold">
                                          <p:stCondLst>
                                            <p:cond delay="500"/>
                                          </p:stCondLst>
                                        </p:cTn>
                                        <p:tgtEl>
                                          <p:spTgt spid="3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4"/>
                                        </p:tgtEl>
                                      </p:cBhvr>
                                    </p:animEffect>
                                    <p:set>
                                      <p:cBhvr>
                                        <p:cTn dur="1" fill="hold">
                                          <p:stCondLst>
                                            <p:cond delay="500"/>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6"/>
                                        </p:tgtEl>
                                      </p:cBhvr>
                                    </p:animEffect>
                                    <p:set>
                                      <p:cBhvr>
                                        <p:cTn dur="1" fill="hold">
                                          <p:stCondLst>
                                            <p:cond delay="500"/>
                                          </p:stCondLst>
                                        </p:cTn>
                                        <p:tgtEl>
                                          <p:spTgt spid="3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7"/>
                                        </p:tgtEl>
                                      </p:cBhvr>
                                    </p:animEffect>
                                    <p:set>
                                      <p:cBhvr>
                                        <p:cTn dur="1" fill="hold">
                                          <p:stCondLst>
                                            <p:cond delay="500"/>
                                          </p:stCondLst>
                                        </p:cTn>
                                        <p:tgtEl>
                                          <p:spTgt spid="3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8"/>
                                        </p:tgtEl>
                                      </p:cBhvr>
                                    </p:animEffect>
                                    <p:set>
                                      <p:cBhvr>
                                        <p:cTn dur="1" fill="hold">
                                          <p:stCondLst>
                                            <p:cond delay="500"/>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9"/>
                                        </p:tgtEl>
                                      </p:cBhvr>
                                    </p:animEffect>
                                    <p:set>
                                      <p:cBhvr>
                                        <p:cTn dur="1" fill="hold">
                                          <p:stCondLst>
                                            <p:cond delay="500"/>
                                          </p:stCondLst>
                                        </p:cTn>
                                        <p:tgtEl>
                                          <p:spTgt spid="3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0"/>
                                        </p:tgtEl>
                                      </p:cBhvr>
                                    </p:animEffect>
                                    <p:set>
                                      <p:cBhvr>
                                        <p:cTn dur="1" fill="hold">
                                          <p:stCondLst>
                                            <p:cond delay="500"/>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1"/>
                                        </p:tgtEl>
                                      </p:cBhvr>
                                    </p:animEffect>
                                    <p:set>
                                      <p:cBhvr>
                                        <p:cTn dur="1" fill="hold">
                                          <p:stCondLst>
                                            <p:cond delay="500"/>
                                          </p:stCondLst>
                                        </p:cTn>
                                        <p:tgtEl>
                                          <p:spTgt spid="3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2"/>
                                        </p:tgtEl>
                                      </p:cBhvr>
                                    </p:animEffect>
                                    <p:set>
                                      <p:cBhvr>
                                        <p:cTn dur="1" fill="hold">
                                          <p:stCondLst>
                                            <p:cond delay="500"/>
                                          </p:stCondLst>
                                        </p:cTn>
                                        <p:tgtEl>
                                          <p:spTgt spid="3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3"/>
                                        </p:tgtEl>
                                      </p:cBhvr>
                                    </p:animEffect>
                                    <p:set>
                                      <p:cBhvr>
                                        <p:cTn dur="1" fill="hold">
                                          <p:stCondLst>
                                            <p:cond delay="500"/>
                                          </p:stCondLst>
                                        </p:cTn>
                                        <p:tgtEl>
                                          <p:spTgt spid="3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4"/>
                                        </p:tgtEl>
                                      </p:cBhvr>
                                    </p:animEffect>
                                    <p:set>
                                      <p:cBhvr>
                                        <p:cTn dur="1" fill="hold">
                                          <p:stCondLst>
                                            <p:cond delay="500"/>
                                          </p:stCondLst>
                                        </p:cTn>
                                        <p:tgtEl>
                                          <p:spTgt spid="3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5"/>
                                        </p:tgtEl>
                                      </p:cBhvr>
                                    </p:animEffect>
                                    <p:set>
                                      <p:cBhvr>
                                        <p:cTn dur="1" fill="hold">
                                          <p:stCondLst>
                                            <p:cond delay="500"/>
                                          </p:stCondLst>
                                        </p:cTn>
                                        <p:tgtEl>
                                          <p:spTgt spid="3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6"/>
                                        </p:tgtEl>
                                      </p:cBhvr>
                                    </p:animEffect>
                                    <p:set>
                                      <p:cBhvr>
                                        <p:cTn dur="1" fill="hold">
                                          <p:stCondLst>
                                            <p:cond delay="500"/>
                                          </p:stCondLst>
                                        </p:cTn>
                                        <p:tgtEl>
                                          <p:spTgt spid="3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7"/>
                                        </p:tgtEl>
                                      </p:cBhvr>
                                    </p:animEffect>
                                    <p:set>
                                      <p:cBhvr>
                                        <p:cTn dur="1" fill="hold">
                                          <p:stCondLst>
                                            <p:cond delay="500"/>
                                          </p:stCondLst>
                                        </p:cTn>
                                        <p:tgtEl>
                                          <p:spTgt spid="3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8"/>
                                        </p:tgtEl>
                                      </p:cBhvr>
                                    </p:animEffect>
                                    <p:set>
                                      <p:cBhvr>
                                        <p:cTn dur="1" fill="hold">
                                          <p:stCondLst>
                                            <p:cond delay="500"/>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19"/>
                                        </p:tgtEl>
                                      </p:cBhvr>
                                    </p:animEffect>
                                    <p:set>
                                      <p:cBhvr>
                                        <p:cTn dur="1" fill="hold">
                                          <p:stCondLst>
                                            <p:cond delay="500"/>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0"/>
                                        </p:tgtEl>
                                      </p:cBhvr>
                                    </p:animEffect>
                                    <p:set>
                                      <p:cBhvr>
                                        <p:cTn dur="1" fill="hold">
                                          <p:stCondLst>
                                            <p:cond delay="50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1"/>
                                        </p:tgtEl>
                                      </p:cBhvr>
                                    </p:animEffect>
                                    <p:set>
                                      <p:cBhvr>
                                        <p:cTn dur="1" fill="hold">
                                          <p:stCondLst>
                                            <p:cond delay="500"/>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2"/>
                                        </p:tgtEl>
                                      </p:cBhvr>
                                    </p:animEffect>
                                    <p:set>
                                      <p:cBhvr>
                                        <p:cTn dur="1" fill="hold">
                                          <p:stCondLst>
                                            <p:cond delay="500"/>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3"/>
                                        </p:tgtEl>
                                      </p:cBhvr>
                                    </p:animEffect>
                                    <p:set>
                                      <p:cBhvr>
                                        <p:cTn dur="1" fill="hold">
                                          <p:stCondLst>
                                            <p:cond delay="500"/>
                                          </p:stCondLst>
                                        </p:cTn>
                                        <p:tgtEl>
                                          <p:spTgt spid="3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gtEl>
                                      </p:cBhvr>
                                    </p:animEffect>
                                    <p:set>
                                      <p:cBhvr>
                                        <p:cTn dur="1" fill="hold">
                                          <p:stCondLst>
                                            <p:cond delay="500"/>
                                          </p:stCondLst>
                                        </p:cTn>
                                        <p:tgtEl>
                                          <p:spTgt spid="3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5"/>
                                        </p:tgtEl>
                                      </p:cBhvr>
                                    </p:animEffect>
                                    <p:set>
                                      <p:cBhvr>
                                        <p:cTn dur="1" fill="hold">
                                          <p:stCondLst>
                                            <p:cond delay="500"/>
                                          </p:stCondLst>
                                        </p:cTn>
                                        <p:tgtEl>
                                          <p:spTgt spid="3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6"/>
                                        </p:tgtEl>
                                      </p:cBhvr>
                                    </p:animEffect>
                                    <p:set>
                                      <p:cBhvr>
                                        <p:cTn dur="1" fill="hold">
                                          <p:stCondLst>
                                            <p:cond delay="500"/>
                                          </p:stCondLst>
                                        </p:cTn>
                                        <p:tgtEl>
                                          <p:spTgt spid="3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7"/>
                                        </p:tgtEl>
                                      </p:cBhvr>
                                    </p:animEffect>
                                    <p:set>
                                      <p:cBhvr>
                                        <p:cTn dur="1" fill="hold">
                                          <p:stCondLst>
                                            <p:cond delay="500"/>
                                          </p:stCondLst>
                                        </p:cTn>
                                        <p:tgtEl>
                                          <p:spTgt spid="3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8"/>
                                        </p:tgtEl>
                                      </p:cBhvr>
                                    </p:animEffect>
                                    <p:set>
                                      <p:cBhvr>
                                        <p:cTn dur="1" fill="hold">
                                          <p:stCondLst>
                                            <p:cond delay="500"/>
                                          </p:stCondLst>
                                        </p:cTn>
                                        <p:tgtEl>
                                          <p:spTgt spid="3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9"/>
                                        </p:tgtEl>
                                      </p:cBhvr>
                                    </p:animEffect>
                                    <p:set>
                                      <p:cBhvr>
                                        <p:cTn dur="1" fill="hold">
                                          <p:stCondLst>
                                            <p:cond delay="500"/>
                                          </p:stCondLst>
                                        </p:cTn>
                                        <p:tgtEl>
                                          <p:spTgt spid="3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1"/>
          <p:cNvSpPr txBox="1"/>
          <p:nvPr/>
        </p:nvSpPr>
        <p:spPr>
          <a:xfrm>
            <a:off x="457200" y="1304925"/>
            <a:ext cx="8153400" cy="5095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Double-Declining Balance Method</a:t>
            </a:r>
            <a:endParaRPr/>
          </a:p>
        </p:txBody>
      </p:sp>
      <p:graphicFrame>
        <p:nvGraphicFramePr>
          <p:cNvPr id="340" name="Google Shape;340;p21"/>
          <p:cNvGraphicFramePr/>
          <p:nvPr/>
        </p:nvGraphicFramePr>
        <p:xfrm>
          <a:off x="552450" y="1752600"/>
          <a:ext cx="7669213" cy="4514850"/>
        </p:xfrm>
        <a:graphic>
          <a:graphicData uri="http://schemas.openxmlformats.org/presentationml/2006/ole">
            <mc:AlternateContent>
              <mc:Choice Requires="v">
                <p:oleObj r:id="rId4" imgH="4514850" imgW="7669213" progId="Excel.Sheet.8" spid="_x0000_s1">
                  <p:embed/>
                </p:oleObj>
              </mc:Choice>
              <mc:Fallback>
                <p:oleObj r:id="rId5" imgH="4514850" imgW="7669213" progId="Excel.Sheet.8">
                  <p:embed/>
                  <p:pic>
                    <p:nvPicPr>
                      <p:cNvPr id="340" name="Google Shape;340;p21"/>
                      <p:cNvPicPr preferRelativeResize="0"/>
                      <p:nvPr/>
                    </p:nvPicPr>
                    <p:blipFill rotWithShape="1">
                      <a:blip r:embed="rId6">
                        <a:alphaModFix/>
                      </a:blip>
                      <a:srcRect b="0" l="0" r="0" t="0"/>
                      <a:stretch/>
                    </p:blipFill>
                    <p:spPr>
                      <a:xfrm>
                        <a:off x="552450" y="1752600"/>
                        <a:ext cx="7669213" cy="4514850"/>
                      </a:xfrm>
                      <a:prstGeom prst="rect">
                        <a:avLst/>
                      </a:prstGeom>
                      <a:noFill/>
                      <a:ln>
                        <a:noFill/>
                      </a:ln>
                    </p:spPr>
                  </p:pic>
                </p:oleObj>
              </mc:Fallback>
            </mc:AlternateContent>
          </a:graphicData>
        </a:graphic>
      </p:graphicFrame>
      <p:cxnSp>
        <p:nvCxnSpPr>
          <p:cNvPr id="341" name="Google Shape;341;p21"/>
          <p:cNvCxnSpPr/>
          <p:nvPr/>
        </p:nvCxnSpPr>
        <p:spPr>
          <a:xfrm>
            <a:off x="6629400" y="4800600"/>
            <a:ext cx="381000" cy="0"/>
          </a:xfrm>
          <a:prstGeom prst="straightConnector1">
            <a:avLst/>
          </a:prstGeom>
          <a:noFill/>
          <a:ln>
            <a:noFill/>
          </a:ln>
        </p:spPr>
      </p:cxnSp>
      <p:sp>
        <p:nvSpPr>
          <p:cNvPr id="342" name="Google Shape;342;p21"/>
          <p:cNvSpPr/>
          <p:nvPr/>
        </p:nvSpPr>
        <p:spPr>
          <a:xfrm>
            <a:off x="1524000" y="2841625"/>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3" name="Google Shape;343;p21"/>
          <p:cNvSpPr/>
          <p:nvPr/>
        </p:nvSpPr>
        <p:spPr>
          <a:xfrm>
            <a:off x="3124200" y="2841625"/>
            <a:ext cx="685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4" name="Google Shape;344;p21"/>
          <p:cNvSpPr/>
          <p:nvPr/>
        </p:nvSpPr>
        <p:spPr>
          <a:xfrm>
            <a:off x="4267200" y="2841625"/>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5" name="Google Shape;345;p21"/>
          <p:cNvSpPr/>
          <p:nvPr/>
        </p:nvSpPr>
        <p:spPr>
          <a:xfrm>
            <a:off x="5715000" y="284162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6" name="Google Shape;346;p21"/>
          <p:cNvSpPr/>
          <p:nvPr/>
        </p:nvSpPr>
        <p:spPr>
          <a:xfrm>
            <a:off x="7010400" y="2841625"/>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7" name="Google Shape;347;p21"/>
          <p:cNvSpPr/>
          <p:nvPr/>
        </p:nvSpPr>
        <p:spPr>
          <a:xfrm>
            <a:off x="1524000" y="3281363"/>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8" name="Google Shape;348;p21"/>
          <p:cNvSpPr/>
          <p:nvPr/>
        </p:nvSpPr>
        <p:spPr>
          <a:xfrm>
            <a:off x="3124200" y="3281363"/>
            <a:ext cx="685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49" name="Google Shape;349;p21"/>
          <p:cNvSpPr/>
          <p:nvPr/>
        </p:nvSpPr>
        <p:spPr>
          <a:xfrm>
            <a:off x="4267200" y="3281363"/>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0" name="Google Shape;350;p21"/>
          <p:cNvSpPr/>
          <p:nvPr/>
        </p:nvSpPr>
        <p:spPr>
          <a:xfrm>
            <a:off x="5715000" y="3281363"/>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1" name="Google Shape;351;p21"/>
          <p:cNvSpPr/>
          <p:nvPr/>
        </p:nvSpPr>
        <p:spPr>
          <a:xfrm>
            <a:off x="7010400" y="3281363"/>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2" name="Google Shape;352;p21"/>
          <p:cNvSpPr/>
          <p:nvPr/>
        </p:nvSpPr>
        <p:spPr>
          <a:xfrm>
            <a:off x="1524000" y="3756025"/>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3" name="Google Shape;353;p21"/>
          <p:cNvSpPr/>
          <p:nvPr/>
        </p:nvSpPr>
        <p:spPr>
          <a:xfrm>
            <a:off x="3124200" y="3756025"/>
            <a:ext cx="685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4" name="Google Shape;354;p21"/>
          <p:cNvSpPr/>
          <p:nvPr/>
        </p:nvSpPr>
        <p:spPr>
          <a:xfrm>
            <a:off x="4267200" y="3756025"/>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5" name="Google Shape;355;p21"/>
          <p:cNvSpPr/>
          <p:nvPr/>
        </p:nvSpPr>
        <p:spPr>
          <a:xfrm>
            <a:off x="5715000" y="3756025"/>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6" name="Google Shape;356;p21"/>
          <p:cNvSpPr/>
          <p:nvPr/>
        </p:nvSpPr>
        <p:spPr>
          <a:xfrm>
            <a:off x="7010400" y="3756025"/>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7" name="Google Shape;357;p21"/>
          <p:cNvSpPr/>
          <p:nvPr/>
        </p:nvSpPr>
        <p:spPr>
          <a:xfrm>
            <a:off x="1524000" y="4203700"/>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8" name="Google Shape;358;p21"/>
          <p:cNvSpPr/>
          <p:nvPr/>
        </p:nvSpPr>
        <p:spPr>
          <a:xfrm>
            <a:off x="3124200" y="4203700"/>
            <a:ext cx="685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59" name="Google Shape;359;p21"/>
          <p:cNvSpPr/>
          <p:nvPr/>
        </p:nvSpPr>
        <p:spPr>
          <a:xfrm>
            <a:off x="4267200" y="420370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0" name="Google Shape;360;p21"/>
          <p:cNvSpPr/>
          <p:nvPr/>
        </p:nvSpPr>
        <p:spPr>
          <a:xfrm>
            <a:off x="5715000" y="4203700"/>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1" name="Google Shape;361;p21"/>
          <p:cNvSpPr/>
          <p:nvPr/>
        </p:nvSpPr>
        <p:spPr>
          <a:xfrm>
            <a:off x="7010400" y="4203700"/>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2" name="Google Shape;362;p21"/>
          <p:cNvSpPr/>
          <p:nvPr/>
        </p:nvSpPr>
        <p:spPr>
          <a:xfrm>
            <a:off x="1524000" y="4679950"/>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3" name="Google Shape;363;p21"/>
          <p:cNvSpPr/>
          <p:nvPr/>
        </p:nvSpPr>
        <p:spPr>
          <a:xfrm>
            <a:off x="3124200" y="4679950"/>
            <a:ext cx="6858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4" name="Google Shape;364;p21"/>
          <p:cNvSpPr/>
          <p:nvPr/>
        </p:nvSpPr>
        <p:spPr>
          <a:xfrm>
            <a:off x="4267200" y="4679950"/>
            <a:ext cx="9906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5" name="Google Shape;365;p21"/>
          <p:cNvSpPr/>
          <p:nvPr/>
        </p:nvSpPr>
        <p:spPr>
          <a:xfrm>
            <a:off x="5715000" y="4679950"/>
            <a:ext cx="9144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6" name="Google Shape;366;p21"/>
          <p:cNvSpPr/>
          <p:nvPr/>
        </p:nvSpPr>
        <p:spPr>
          <a:xfrm>
            <a:off x="7010400" y="4679950"/>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7" name="Google Shape;367;p21"/>
          <p:cNvSpPr/>
          <p:nvPr/>
        </p:nvSpPr>
        <p:spPr>
          <a:xfrm>
            <a:off x="7010400" y="4969440"/>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8" name="Google Shape;368;p21"/>
          <p:cNvSpPr/>
          <p:nvPr/>
        </p:nvSpPr>
        <p:spPr>
          <a:xfrm>
            <a:off x="5562600" y="5643288"/>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69" name="Google Shape;369;p21"/>
          <p:cNvSpPr/>
          <p:nvPr/>
        </p:nvSpPr>
        <p:spPr>
          <a:xfrm>
            <a:off x="7010400" y="5970313"/>
            <a:ext cx="1143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cxnSp>
        <p:nvCxnSpPr>
          <p:cNvPr id="370" name="Google Shape;370;p2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71" name="Google Shape;371;p21"/>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METHOD OF COST ALLOCATION</a:t>
            </a:r>
            <a:endParaRPr b="1" i="0" sz="3200">
              <a:solidFill>
                <a:srgbClr val="00007F"/>
              </a:solidFill>
              <a:latin typeface="Arial"/>
              <a:ea typeface="Arial"/>
              <a:cs typeface="Arial"/>
              <a:sym typeface="Arial"/>
            </a:endParaRPr>
          </a:p>
        </p:txBody>
      </p:sp>
      <p:sp>
        <p:nvSpPr>
          <p:cNvPr id="372" name="Google Shape;372;p2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2"/>
                                        </p:tgtEl>
                                      </p:cBhvr>
                                    </p:animEffect>
                                    <p:set>
                                      <p:cBhvr>
                                        <p:cTn dur="1" fill="hold">
                                          <p:stCondLst>
                                            <p:cond delay="500"/>
                                          </p:stCondLst>
                                        </p:cTn>
                                        <p:tgtEl>
                                          <p:spTgt spid="3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3"/>
                                        </p:tgtEl>
                                      </p:cBhvr>
                                    </p:animEffect>
                                    <p:set>
                                      <p:cBhvr>
                                        <p:cTn dur="1" fill="hold">
                                          <p:stCondLst>
                                            <p:cond delay="500"/>
                                          </p:stCondLst>
                                        </p:cTn>
                                        <p:tgtEl>
                                          <p:spTgt spid="3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4"/>
                                        </p:tgtEl>
                                      </p:cBhvr>
                                    </p:animEffect>
                                    <p:set>
                                      <p:cBhvr>
                                        <p:cTn dur="1" fill="hold">
                                          <p:stCondLst>
                                            <p:cond delay="500"/>
                                          </p:stCondLst>
                                        </p:cTn>
                                        <p:tgtEl>
                                          <p:spTgt spid="3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5"/>
                                        </p:tgtEl>
                                      </p:cBhvr>
                                    </p:animEffect>
                                    <p:set>
                                      <p:cBhvr>
                                        <p:cTn dur="1" fill="hold">
                                          <p:stCondLst>
                                            <p:cond delay="500"/>
                                          </p:stCondLst>
                                        </p:cTn>
                                        <p:tgtEl>
                                          <p:spTgt spid="3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6"/>
                                        </p:tgtEl>
                                      </p:cBhvr>
                                    </p:animEffect>
                                    <p:set>
                                      <p:cBhvr>
                                        <p:cTn dur="1" fill="hold">
                                          <p:stCondLst>
                                            <p:cond delay="500"/>
                                          </p:stCondLst>
                                        </p:cTn>
                                        <p:tgtEl>
                                          <p:spTgt spid="3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8"/>
                                        </p:tgtEl>
                                      </p:cBhvr>
                                    </p:animEffect>
                                    <p:set>
                                      <p:cBhvr>
                                        <p:cTn dur="1" fill="hold">
                                          <p:stCondLst>
                                            <p:cond delay="500"/>
                                          </p:stCondLst>
                                        </p:cTn>
                                        <p:tgtEl>
                                          <p:spTgt spid="3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9"/>
                                        </p:tgtEl>
                                      </p:cBhvr>
                                    </p:animEffect>
                                    <p:set>
                                      <p:cBhvr>
                                        <p:cTn dur="1" fill="hold">
                                          <p:stCondLst>
                                            <p:cond delay="500"/>
                                          </p:stCondLst>
                                        </p:cTn>
                                        <p:tgtEl>
                                          <p:spTgt spid="3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7"/>
                                        </p:tgtEl>
                                      </p:cBhvr>
                                    </p:animEffect>
                                    <p:set>
                                      <p:cBhvr>
                                        <p:cTn dur="1" fill="hold">
                                          <p:stCondLst>
                                            <p:cond delay="500"/>
                                          </p:stCondLst>
                                        </p:cTn>
                                        <p:tgtEl>
                                          <p:spTgt spid="3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0"/>
                                        </p:tgtEl>
                                      </p:cBhvr>
                                    </p:animEffect>
                                    <p:set>
                                      <p:cBhvr>
                                        <p:cTn dur="1" fill="hold">
                                          <p:stCondLst>
                                            <p:cond delay="500"/>
                                          </p:stCondLst>
                                        </p:cTn>
                                        <p:tgtEl>
                                          <p:spTgt spid="3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1"/>
                                        </p:tgtEl>
                                      </p:cBhvr>
                                    </p:animEffect>
                                    <p:set>
                                      <p:cBhvr>
                                        <p:cTn dur="1" fill="hold">
                                          <p:stCondLst>
                                            <p:cond delay="500"/>
                                          </p:stCondLst>
                                        </p:cTn>
                                        <p:tgtEl>
                                          <p:spTgt spid="3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2"/>
                                        </p:tgtEl>
                                      </p:cBhvr>
                                    </p:animEffect>
                                    <p:set>
                                      <p:cBhvr>
                                        <p:cTn dur="1" fill="hold">
                                          <p:stCondLst>
                                            <p:cond delay="500"/>
                                          </p:stCondLst>
                                        </p:cTn>
                                        <p:tgtEl>
                                          <p:spTgt spid="3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3"/>
                                        </p:tgtEl>
                                      </p:cBhvr>
                                    </p:animEffect>
                                    <p:set>
                                      <p:cBhvr>
                                        <p:cTn dur="1" fill="hold">
                                          <p:stCondLst>
                                            <p:cond delay="500"/>
                                          </p:stCondLst>
                                        </p:cTn>
                                        <p:tgtEl>
                                          <p:spTgt spid="3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4"/>
                                        </p:tgtEl>
                                      </p:cBhvr>
                                    </p:animEffect>
                                    <p:set>
                                      <p:cBhvr>
                                        <p:cTn dur="1" fill="hold">
                                          <p:stCondLst>
                                            <p:cond delay="500"/>
                                          </p:stCondLst>
                                        </p:cTn>
                                        <p:tgtEl>
                                          <p:spTgt spid="3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5"/>
                                        </p:tgtEl>
                                      </p:cBhvr>
                                    </p:animEffect>
                                    <p:set>
                                      <p:cBhvr>
                                        <p:cTn dur="1" fill="hold">
                                          <p:stCondLst>
                                            <p:cond delay="500"/>
                                          </p:stCondLst>
                                        </p:cTn>
                                        <p:tgtEl>
                                          <p:spTgt spid="3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6"/>
                                        </p:tgtEl>
                                      </p:cBhvr>
                                    </p:animEffect>
                                    <p:set>
                                      <p:cBhvr>
                                        <p:cTn dur="1" fill="hold">
                                          <p:stCondLst>
                                            <p:cond delay="500"/>
                                          </p:stCondLst>
                                        </p:cTn>
                                        <p:tgtEl>
                                          <p:spTgt spid="3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7"/>
                                        </p:tgtEl>
                                      </p:cBhvr>
                                    </p:animEffect>
                                    <p:set>
                                      <p:cBhvr>
                                        <p:cTn dur="1" fill="hold">
                                          <p:stCondLst>
                                            <p:cond delay="500"/>
                                          </p:stCondLst>
                                        </p:cTn>
                                        <p:tgtEl>
                                          <p:spTgt spid="3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8"/>
                                        </p:tgtEl>
                                      </p:cBhvr>
                                    </p:animEffect>
                                    <p:set>
                                      <p:cBhvr>
                                        <p:cTn dur="1" fill="hold">
                                          <p:stCondLst>
                                            <p:cond delay="500"/>
                                          </p:stCondLst>
                                        </p:cTn>
                                        <p:tgtEl>
                                          <p:spTgt spid="3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9"/>
                                        </p:tgtEl>
                                      </p:cBhvr>
                                    </p:animEffect>
                                    <p:set>
                                      <p:cBhvr>
                                        <p:cTn dur="1" fill="hold">
                                          <p:stCondLst>
                                            <p:cond delay="500"/>
                                          </p:stCondLst>
                                        </p:cTn>
                                        <p:tgtEl>
                                          <p:spTgt spid="3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0"/>
                                        </p:tgtEl>
                                      </p:cBhvr>
                                    </p:animEffect>
                                    <p:set>
                                      <p:cBhvr>
                                        <p:cTn dur="1" fill="hold">
                                          <p:stCondLst>
                                            <p:cond delay="500"/>
                                          </p:stCondLst>
                                        </p:cTn>
                                        <p:tgtEl>
                                          <p:spTgt spid="3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1"/>
                                        </p:tgtEl>
                                      </p:cBhvr>
                                    </p:animEffect>
                                    <p:set>
                                      <p:cBhvr>
                                        <p:cTn dur="1" fill="hold">
                                          <p:stCondLst>
                                            <p:cond delay="500"/>
                                          </p:stCondLst>
                                        </p:cTn>
                                        <p:tgtEl>
                                          <p:spTgt spid="3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2"/>
                                        </p:tgtEl>
                                      </p:cBhvr>
                                    </p:animEffect>
                                    <p:set>
                                      <p:cBhvr>
                                        <p:cTn dur="1" fill="hold">
                                          <p:stCondLst>
                                            <p:cond delay="500"/>
                                          </p:stCondLst>
                                        </p:cTn>
                                        <p:tgtEl>
                                          <p:spTgt spid="3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3"/>
                                        </p:tgtEl>
                                      </p:cBhvr>
                                    </p:animEffect>
                                    <p:set>
                                      <p:cBhvr>
                                        <p:cTn dur="1" fill="hold">
                                          <p:stCondLst>
                                            <p:cond delay="500"/>
                                          </p:stCondLst>
                                        </p:cTn>
                                        <p:tgtEl>
                                          <p:spTgt spid="3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4"/>
                                        </p:tgtEl>
                                      </p:cBhvr>
                                    </p:animEffect>
                                    <p:set>
                                      <p:cBhvr>
                                        <p:cTn dur="1" fill="hold">
                                          <p:stCondLst>
                                            <p:cond delay="500"/>
                                          </p:stCondLst>
                                        </p:cTn>
                                        <p:tgtEl>
                                          <p:spTgt spid="3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5"/>
                                        </p:tgtEl>
                                      </p:cBhvr>
                                    </p:animEffect>
                                    <p:set>
                                      <p:cBhvr>
                                        <p:cTn dur="1" fill="hold">
                                          <p:stCondLst>
                                            <p:cond delay="500"/>
                                          </p:stCondLst>
                                        </p:cTn>
                                        <p:tgtEl>
                                          <p:spTgt spid="3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6"/>
                                        </p:tgtEl>
                                      </p:cBhvr>
                                    </p:animEffect>
                                    <p:set>
                                      <p:cBhvr>
                                        <p:cTn dur="1" fill="hold">
                                          <p:stCondLst>
                                            <p:cond delay="500"/>
                                          </p:stCondLst>
                                        </p:cTn>
                                        <p:tgtEl>
                                          <p:spTgt spid="3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67"/>
                                        </p:tgtEl>
                                      </p:cBhvr>
                                    </p:animEffect>
                                    <p:set>
                                      <p:cBhvr>
                                        <p:cTn dur="1" fill="hold">
                                          <p:stCondLst>
                                            <p:cond delay="500"/>
                                          </p:stCondLst>
                                        </p:cTn>
                                        <p:tgtEl>
                                          <p:spTgt spid="3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2"/>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depreciation concepts and methods of depreciation.</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Explain special depreciation methods and other depreciation issues.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the accounting issues related to asset impairment.</a:t>
            </a:r>
            <a:endParaRPr/>
          </a:p>
        </p:txBody>
      </p:sp>
      <p:sp>
        <p:nvSpPr>
          <p:cNvPr id="378" name="Google Shape;378;p22"/>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379" name="Google Shape;379;p22"/>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the accounting procedures for depletion of natural resources.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how to report and analyze property, plant, equipment, and natural resources.</a:t>
            </a:r>
            <a:endParaRPr/>
          </a:p>
        </p:txBody>
      </p:sp>
      <p:sp>
        <p:nvSpPr>
          <p:cNvPr id="380" name="Google Shape;380;p22"/>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381" name="Google Shape;381;p22"/>
          <p:cNvSpPr/>
          <p:nvPr/>
        </p:nvSpPr>
        <p:spPr>
          <a:xfrm>
            <a:off x="2209800" y="155057"/>
            <a:ext cx="6629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800">
                <a:solidFill>
                  <a:srgbClr val="00007F"/>
                </a:solidFill>
                <a:latin typeface="Arial"/>
                <a:ea typeface="Arial"/>
                <a:cs typeface="Arial"/>
                <a:sym typeface="Arial"/>
              </a:rPr>
              <a:t>Depreciation, Impairments, and Depletion</a:t>
            </a:r>
            <a:endParaRPr/>
          </a:p>
        </p:txBody>
      </p:sp>
      <p:sp>
        <p:nvSpPr>
          <p:cNvPr id="382" name="Google Shape;382;p22"/>
          <p:cNvSpPr txBox="1"/>
          <p:nvPr/>
        </p:nvSpPr>
        <p:spPr>
          <a:xfrm>
            <a:off x="381000" y="76200"/>
            <a:ext cx="18288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11</a:t>
            </a:r>
            <a:endParaRPr b="0" sz="10700">
              <a:solidFill>
                <a:srgbClr val="006600"/>
              </a:solidFill>
              <a:latin typeface="Arial"/>
              <a:ea typeface="Arial"/>
              <a:cs typeface="Arial"/>
              <a:sym typeface="Arial"/>
            </a:endParaRPr>
          </a:p>
        </p:txBody>
      </p:sp>
      <p:cxnSp>
        <p:nvCxnSpPr>
          <p:cNvPr id="383" name="Google Shape;383;p22"/>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384" name="Google Shape;384;p22"/>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385" name="Google Shape;385;p2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3"/>
          <p:cNvSpPr txBox="1"/>
          <p:nvPr/>
        </p:nvSpPr>
        <p:spPr>
          <a:xfrm>
            <a:off x="609600" y="2476500"/>
            <a:ext cx="8077200" cy="48101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lang="en-US" sz="2300">
                <a:solidFill>
                  <a:schemeClr val="dk1"/>
                </a:solidFill>
                <a:latin typeface="Arial"/>
                <a:ea typeface="Arial"/>
                <a:cs typeface="Arial"/>
                <a:sym typeface="Arial"/>
              </a:rPr>
              <a:t>Two methods of depreciating multiple-asset accounts exist: </a:t>
            </a:r>
            <a:endParaRPr/>
          </a:p>
        </p:txBody>
      </p:sp>
      <p:sp>
        <p:nvSpPr>
          <p:cNvPr id="391" name="Google Shape;391;p23"/>
          <p:cNvSpPr txBox="1"/>
          <p:nvPr/>
        </p:nvSpPr>
        <p:spPr>
          <a:xfrm>
            <a:off x="609600" y="18161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800">
                <a:solidFill>
                  <a:srgbClr val="CC0000"/>
                </a:solidFill>
                <a:latin typeface="Arial"/>
                <a:ea typeface="Arial"/>
                <a:cs typeface="Arial"/>
                <a:sym typeface="Arial"/>
              </a:rPr>
              <a:t>Special Depreciation Methods</a:t>
            </a:r>
            <a:endParaRPr b="0" sz="2800">
              <a:solidFill>
                <a:srgbClr val="CC0000"/>
              </a:solidFill>
              <a:latin typeface="Arial"/>
              <a:ea typeface="Arial"/>
              <a:cs typeface="Arial"/>
              <a:sym typeface="Arial"/>
            </a:endParaRPr>
          </a:p>
        </p:txBody>
      </p:sp>
      <p:sp>
        <p:nvSpPr>
          <p:cNvPr id="392" name="Google Shape;392;p23"/>
          <p:cNvSpPr txBox="1"/>
          <p:nvPr/>
        </p:nvSpPr>
        <p:spPr>
          <a:xfrm>
            <a:off x="609600" y="3035300"/>
            <a:ext cx="8153400" cy="3323987"/>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920"/>
              <a:buFont typeface="Noto Sans Symbols"/>
              <a:buChar char="◆"/>
            </a:pPr>
            <a:r>
              <a:rPr b="1" i="0" lang="en-US" sz="2400" u="none" cap="none" strike="noStrike">
                <a:solidFill>
                  <a:srgbClr val="006600"/>
                </a:solidFill>
                <a:latin typeface="Arial"/>
                <a:ea typeface="Arial"/>
                <a:cs typeface="Arial"/>
                <a:sym typeface="Arial"/>
              </a:rPr>
              <a:t>Group method </a:t>
            </a:r>
            <a:r>
              <a:rPr b="0" i="0" lang="en-US" sz="2100" u="none" cap="none" strike="noStrike">
                <a:solidFill>
                  <a:schemeClr val="dk1"/>
                </a:solidFill>
                <a:latin typeface="Arial"/>
                <a:ea typeface="Arial"/>
                <a:cs typeface="Arial"/>
                <a:sym typeface="Arial"/>
              </a:rPr>
              <a:t>used when the assets are similar in nature and have approximately the same useful lives.</a:t>
            </a:r>
            <a:endParaRPr/>
          </a:p>
          <a:p>
            <a:pPr indent="-457200" lvl="1" marL="685800" marR="0" rtl="0" algn="l">
              <a:lnSpc>
                <a:spcPct val="120000"/>
              </a:lnSpc>
              <a:spcBef>
                <a:spcPts val="1200"/>
              </a:spcBef>
              <a:spcAft>
                <a:spcPts val="0"/>
              </a:spcAft>
              <a:buClr>
                <a:srgbClr val="CC0000"/>
              </a:buClr>
              <a:buSzPts val="1920"/>
              <a:buFont typeface="Noto Sans Symbols"/>
              <a:buChar char="◆"/>
            </a:pPr>
            <a:r>
              <a:rPr b="1" i="0" lang="en-US" sz="2400" u="none" cap="none" strike="noStrike">
                <a:solidFill>
                  <a:srgbClr val="006600"/>
                </a:solidFill>
                <a:latin typeface="Arial"/>
                <a:ea typeface="Arial"/>
                <a:cs typeface="Arial"/>
                <a:sym typeface="Arial"/>
              </a:rPr>
              <a:t>Composite method </a:t>
            </a:r>
            <a:r>
              <a:rPr b="0" i="0" lang="en-US" sz="2100" u="none" cap="none" strike="noStrike">
                <a:solidFill>
                  <a:schemeClr val="dk1"/>
                </a:solidFill>
                <a:latin typeface="Arial"/>
                <a:ea typeface="Arial"/>
                <a:cs typeface="Arial"/>
                <a:sym typeface="Arial"/>
              </a:rPr>
              <a:t>used when the assets are dissimilar and have different lives.</a:t>
            </a:r>
            <a:endParaRPr/>
          </a:p>
          <a:p>
            <a:pPr indent="0" lvl="0" marL="0" marR="0" rtl="0" algn="l">
              <a:lnSpc>
                <a:spcPct val="120000"/>
              </a:lnSpc>
              <a:spcBef>
                <a:spcPts val="1200"/>
              </a:spcBef>
              <a:spcAft>
                <a:spcPts val="0"/>
              </a:spcAft>
              <a:buNone/>
            </a:pPr>
            <a:r>
              <a:rPr b="0" lang="en-US" sz="2000">
                <a:solidFill>
                  <a:schemeClr val="dk1"/>
                </a:solidFill>
                <a:latin typeface="Arial"/>
                <a:ea typeface="Arial"/>
                <a:cs typeface="Arial"/>
                <a:sym typeface="Arial"/>
              </a:rPr>
              <a:t>The choice of method depends on the </a:t>
            </a:r>
            <a:r>
              <a:rPr b="1" lang="en-US" sz="2000">
                <a:solidFill>
                  <a:schemeClr val="dk1"/>
                </a:solidFill>
                <a:latin typeface="Arial"/>
                <a:ea typeface="Arial"/>
                <a:cs typeface="Arial"/>
                <a:sym typeface="Arial"/>
              </a:rPr>
              <a:t>nature of the assets involved</a:t>
            </a:r>
            <a:r>
              <a:rPr b="0" lang="en-US" sz="2000">
                <a:solidFill>
                  <a:schemeClr val="dk1"/>
                </a:solidFill>
                <a:latin typeface="Arial"/>
                <a:ea typeface="Arial"/>
                <a:cs typeface="Arial"/>
                <a:sym typeface="Arial"/>
              </a:rPr>
              <a:t>.</a:t>
            </a:r>
            <a:endParaRPr/>
          </a:p>
          <a:p>
            <a:pPr indent="0" lvl="0" marL="0" marR="0" rtl="0" algn="l">
              <a:lnSpc>
                <a:spcPct val="120000"/>
              </a:lnSpc>
              <a:spcBef>
                <a:spcPts val="1200"/>
              </a:spcBef>
              <a:spcAft>
                <a:spcPts val="0"/>
              </a:spcAft>
              <a:buNone/>
            </a:pPr>
            <a:r>
              <a:rPr b="0" lang="en-US" sz="2000">
                <a:solidFill>
                  <a:schemeClr val="dk1"/>
                </a:solidFill>
                <a:latin typeface="Arial"/>
                <a:ea typeface="Arial"/>
                <a:cs typeface="Arial"/>
                <a:sym typeface="Arial"/>
              </a:rPr>
              <a:t>The computation for group or composite methods is </a:t>
            </a:r>
            <a:r>
              <a:rPr b="1" lang="en-US" sz="2000">
                <a:solidFill>
                  <a:schemeClr val="dk1"/>
                </a:solidFill>
                <a:latin typeface="Arial"/>
                <a:ea typeface="Arial"/>
                <a:cs typeface="Arial"/>
                <a:sym typeface="Arial"/>
              </a:rPr>
              <a:t>essentially the same</a:t>
            </a:r>
            <a:r>
              <a:rPr b="0" lang="en-US" sz="2000">
                <a:solidFill>
                  <a:schemeClr val="dk1"/>
                </a:solidFill>
                <a:latin typeface="Arial"/>
                <a:ea typeface="Arial"/>
                <a:cs typeface="Arial"/>
                <a:sym typeface="Arial"/>
              </a:rPr>
              <a:t>: find an average and depreciate on that basis.</a:t>
            </a:r>
            <a:endParaRPr/>
          </a:p>
        </p:txBody>
      </p:sp>
      <p:cxnSp>
        <p:nvCxnSpPr>
          <p:cNvPr id="393" name="Google Shape;393;p23"/>
          <p:cNvCxnSpPr/>
          <p:nvPr/>
        </p:nvCxnSpPr>
        <p:spPr>
          <a:xfrm>
            <a:off x="381000" y="1511300"/>
            <a:ext cx="8382000" cy="0"/>
          </a:xfrm>
          <a:prstGeom prst="straightConnector1">
            <a:avLst/>
          </a:prstGeom>
          <a:noFill/>
          <a:ln cap="sq" cmpd="sng" w="57150">
            <a:solidFill>
              <a:schemeClr val="dk1"/>
            </a:solidFill>
            <a:prstDash val="solid"/>
            <a:round/>
            <a:headEnd len="sm" w="sm" type="none"/>
            <a:tailEnd len="sm" w="sm" type="none"/>
          </a:ln>
        </p:spPr>
      </p:cxnSp>
      <p:sp>
        <p:nvSpPr>
          <p:cNvPr id="394" name="Google Shape;394;p23"/>
          <p:cNvSpPr txBox="1"/>
          <p:nvPr/>
        </p:nvSpPr>
        <p:spPr>
          <a:xfrm>
            <a:off x="609600" y="381000"/>
            <a:ext cx="80772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SPECIAL DEPRECIATION METHODS AND OTHER ISSUES </a:t>
            </a:r>
            <a:endParaRPr b="1" i="0" sz="3200">
              <a:solidFill>
                <a:srgbClr val="00007F"/>
              </a:solidFill>
              <a:latin typeface="Arial"/>
              <a:ea typeface="Arial"/>
              <a:cs typeface="Arial"/>
              <a:sym typeface="Arial"/>
            </a:endParaRPr>
          </a:p>
        </p:txBody>
      </p:sp>
      <p:sp>
        <p:nvSpPr>
          <p:cNvPr id="395" name="Google Shape;395;p2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4"/>
          <p:cNvSpPr txBox="1"/>
          <p:nvPr/>
        </p:nvSpPr>
        <p:spPr>
          <a:xfrm>
            <a:off x="609600" y="1371600"/>
            <a:ext cx="8001000" cy="12557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Mooney Motors establishes the composite depreciation rate for its fleet of cars, trucks, and campers as shown below.</a:t>
            </a:r>
            <a:endParaRPr/>
          </a:p>
        </p:txBody>
      </p:sp>
      <p:sp>
        <p:nvSpPr>
          <p:cNvPr id="401" name="Google Shape;401;p24"/>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6600"/>
                </a:solidFill>
                <a:latin typeface="Arial"/>
                <a:ea typeface="Arial"/>
                <a:cs typeface="Arial"/>
                <a:sym typeface="Arial"/>
              </a:rPr>
              <a:t>Group and Composite Methods</a:t>
            </a:r>
            <a:endParaRPr b="1" i="0" sz="3200" u="none" cap="none" strike="noStrike">
              <a:solidFill>
                <a:srgbClr val="006600"/>
              </a:solidFill>
              <a:latin typeface="Arial"/>
              <a:ea typeface="Arial"/>
              <a:cs typeface="Arial"/>
              <a:sym typeface="Arial"/>
            </a:endParaRPr>
          </a:p>
        </p:txBody>
      </p:sp>
      <p:cxnSp>
        <p:nvCxnSpPr>
          <p:cNvPr id="402" name="Google Shape;402;p2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403" name="Google Shape;403;p24"/>
          <p:cNvPicPr preferRelativeResize="0"/>
          <p:nvPr/>
        </p:nvPicPr>
        <p:blipFill rotWithShape="1">
          <a:blip r:embed="rId3">
            <a:alphaModFix/>
          </a:blip>
          <a:srcRect b="0" l="0" r="0" t="0"/>
          <a:stretch/>
        </p:blipFill>
        <p:spPr>
          <a:xfrm>
            <a:off x="381000" y="2819400"/>
            <a:ext cx="8382000" cy="2789238"/>
          </a:xfrm>
          <a:prstGeom prst="rect">
            <a:avLst/>
          </a:prstGeom>
          <a:noFill/>
          <a:ln>
            <a:noFill/>
          </a:ln>
        </p:spPr>
      </p:pic>
      <p:sp>
        <p:nvSpPr>
          <p:cNvPr id="404" name="Google Shape;404;p24"/>
          <p:cNvSpPr txBox="1"/>
          <p:nvPr/>
        </p:nvSpPr>
        <p:spPr>
          <a:xfrm>
            <a:off x="363072" y="5628359"/>
            <a:ext cx="5334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11-8</a:t>
            </a:r>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Depreciation Calculation, Composite Basis</a:t>
            </a:r>
            <a:endParaRPr/>
          </a:p>
        </p:txBody>
      </p:sp>
      <p:sp>
        <p:nvSpPr>
          <p:cNvPr id="405" name="Google Shape;405;p2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5"/>
          <p:cNvSpPr txBox="1"/>
          <p:nvPr/>
        </p:nvSpPr>
        <p:spPr>
          <a:xfrm>
            <a:off x="609600" y="1371600"/>
            <a:ext cx="8001000" cy="25733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100">
                <a:solidFill>
                  <a:schemeClr val="dk1"/>
                </a:solidFill>
                <a:latin typeface="Arial"/>
                <a:ea typeface="Arial"/>
                <a:cs typeface="Arial"/>
                <a:sym typeface="Arial"/>
              </a:rPr>
              <a:t>If Mooney retires an asset before or after the average service life of the group is reached, it buries the resulting gain or loss in the Accumulated Depreciation account. </a:t>
            </a:r>
            <a:endParaRPr/>
          </a:p>
          <a:p>
            <a:pPr indent="0" lvl="0" marL="0" marR="0" rtl="0" algn="l">
              <a:lnSpc>
                <a:spcPct val="120000"/>
              </a:lnSpc>
              <a:spcBef>
                <a:spcPts val="1200"/>
              </a:spcBef>
              <a:spcAft>
                <a:spcPts val="0"/>
              </a:spcAft>
              <a:buNone/>
            </a:pPr>
            <a:r>
              <a:rPr b="1" lang="en-US" sz="2100">
                <a:solidFill>
                  <a:schemeClr val="dk1"/>
                </a:solidFill>
                <a:latin typeface="Arial"/>
                <a:ea typeface="Arial"/>
                <a:cs typeface="Arial"/>
                <a:sym typeface="Arial"/>
              </a:rPr>
              <a:t>Illustration: </a:t>
            </a:r>
            <a:r>
              <a:rPr b="0" lang="en-US" sz="2100">
                <a:solidFill>
                  <a:schemeClr val="dk1"/>
                </a:solidFill>
                <a:latin typeface="Arial"/>
                <a:ea typeface="Arial"/>
                <a:cs typeface="Arial"/>
                <a:sym typeface="Arial"/>
              </a:rPr>
              <a:t>Suppose that Mooney Motors sold one of the campers with a cost of $5,000 for $2,600 at the end of the third year. The entry is:</a:t>
            </a:r>
            <a:endParaRPr/>
          </a:p>
        </p:txBody>
      </p:sp>
      <p:cxnSp>
        <p:nvCxnSpPr>
          <p:cNvPr id="411" name="Google Shape;411;p2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12" name="Google Shape;412;p25"/>
          <p:cNvSpPr txBox="1"/>
          <p:nvPr/>
        </p:nvSpPr>
        <p:spPr>
          <a:xfrm>
            <a:off x="1143000" y="4191000"/>
            <a:ext cx="6858000" cy="137001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0" lang="en-US" sz="2100">
                <a:solidFill>
                  <a:schemeClr val="dk1"/>
                </a:solidFill>
                <a:latin typeface="Arial"/>
                <a:ea typeface="Arial"/>
                <a:cs typeface="Arial"/>
                <a:sym typeface="Arial"/>
              </a:rPr>
              <a:t>Accumulated Depreciation 	2,400</a:t>
            </a:r>
            <a:endParaRPr/>
          </a:p>
          <a:p>
            <a:pPr indent="-457200" lvl="0" marL="457200" marR="0" rtl="0" algn="l">
              <a:spcBef>
                <a:spcPts val="1200"/>
              </a:spcBef>
              <a:spcAft>
                <a:spcPts val="0"/>
              </a:spcAft>
              <a:buNone/>
            </a:pPr>
            <a:r>
              <a:rPr b="0" lang="en-US" sz="2100">
                <a:solidFill>
                  <a:schemeClr val="dk1"/>
                </a:solidFill>
                <a:latin typeface="Arial"/>
                <a:ea typeface="Arial"/>
                <a:cs typeface="Arial"/>
                <a:sym typeface="Arial"/>
              </a:rPr>
              <a:t>Cash	2,600</a:t>
            </a:r>
            <a:endParaRPr/>
          </a:p>
          <a:p>
            <a:pPr indent="-457200" lvl="0" marL="457200" marR="0" rtl="0" algn="l">
              <a:spcBef>
                <a:spcPts val="1200"/>
              </a:spcBef>
              <a:spcAft>
                <a:spcPts val="0"/>
              </a:spcAft>
              <a:buNone/>
            </a:pPr>
            <a:r>
              <a:rPr b="0" lang="en-US" sz="2100">
                <a:solidFill>
                  <a:schemeClr val="dk1"/>
                </a:solidFill>
                <a:latin typeface="Arial"/>
                <a:ea typeface="Arial"/>
                <a:cs typeface="Arial"/>
                <a:sym typeface="Arial"/>
              </a:rPr>
              <a:t>	Cars, Trucks, and Campers		5,000</a:t>
            </a:r>
            <a:endParaRPr/>
          </a:p>
        </p:txBody>
      </p:sp>
      <p:sp>
        <p:nvSpPr>
          <p:cNvPr id="413" name="Google Shape;413;p25"/>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Group and Composite Methods</a:t>
            </a:r>
            <a:endParaRPr b="1" i="0" sz="3200">
              <a:solidFill>
                <a:srgbClr val="006600"/>
              </a:solidFill>
              <a:latin typeface="Arial"/>
              <a:ea typeface="Arial"/>
              <a:cs typeface="Arial"/>
              <a:sym typeface="Arial"/>
            </a:endParaRPr>
          </a:p>
        </p:txBody>
      </p:sp>
      <p:sp>
        <p:nvSpPr>
          <p:cNvPr id="414" name="Google Shape;414;p2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500"/>
                                        <p:tgtEl>
                                          <p:spTgt spid="4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1" st="1"/>
                                            </p:txEl>
                                          </p:spTgt>
                                        </p:tgtEl>
                                        <p:attrNameLst>
                                          <p:attrName>style.visibility</p:attrName>
                                        </p:attrNameLst>
                                      </p:cBhvr>
                                      <p:to>
                                        <p:strVal val="visible"/>
                                      </p:to>
                                    </p:set>
                                    <p:animEffect filter="fade" transition="in">
                                      <p:cBhvr>
                                        <p:cTn dur="500"/>
                                        <p:tgtEl>
                                          <p:spTgt spid="4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2" st="2"/>
                                            </p:txEl>
                                          </p:spTgt>
                                        </p:tgtEl>
                                        <p:attrNameLst>
                                          <p:attrName>style.visibility</p:attrName>
                                        </p:attrNameLst>
                                      </p:cBhvr>
                                      <p:to>
                                        <p:strVal val="visible"/>
                                      </p:to>
                                    </p:set>
                                    <p:animEffect filter="fade" transition="in">
                                      <p:cBhvr>
                                        <p:cTn dur="500"/>
                                        <p:tgtEl>
                                          <p:spTgt spid="4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26"/>
          <p:cNvPicPr preferRelativeResize="0"/>
          <p:nvPr/>
        </p:nvPicPr>
        <p:blipFill rotWithShape="1">
          <a:blip r:embed="rId3">
            <a:alphaModFix/>
          </a:blip>
          <a:srcRect b="0" l="0" r="0" t="0"/>
          <a:stretch/>
        </p:blipFill>
        <p:spPr>
          <a:xfrm>
            <a:off x="462761" y="2895600"/>
            <a:ext cx="8218479" cy="1929791"/>
          </a:xfrm>
          <a:prstGeom prst="rect">
            <a:avLst/>
          </a:prstGeom>
          <a:noFill/>
          <a:ln>
            <a:noFill/>
          </a:ln>
        </p:spPr>
      </p:pic>
      <p:sp>
        <p:nvSpPr>
          <p:cNvPr id="420" name="Google Shape;420;p26"/>
          <p:cNvSpPr txBox="1"/>
          <p:nvPr/>
        </p:nvSpPr>
        <p:spPr>
          <a:xfrm>
            <a:off x="609600" y="1371600"/>
            <a:ext cx="8001000" cy="125572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100">
                <a:solidFill>
                  <a:schemeClr val="dk1"/>
                </a:solidFill>
                <a:latin typeface="Arial"/>
                <a:ea typeface="Arial"/>
                <a:cs typeface="Arial"/>
                <a:sym typeface="Arial"/>
              </a:rPr>
              <a:t>If Mooney purchases a new type of asset (mopeds, for example), it must compute a new depreciation rate and apply this rate in subsequent periods.</a:t>
            </a:r>
            <a:endParaRPr/>
          </a:p>
        </p:txBody>
      </p:sp>
      <p:cxnSp>
        <p:nvCxnSpPr>
          <p:cNvPr id="421" name="Google Shape;421;p2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22" name="Google Shape;422;p26"/>
          <p:cNvSpPr/>
          <p:nvPr/>
        </p:nvSpPr>
        <p:spPr>
          <a:xfrm>
            <a:off x="7086600" y="2613216"/>
            <a:ext cx="16764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11-9</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Disclosure of Group</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Depreciation Method</a:t>
            </a:r>
            <a:endParaRPr b="1" sz="1200">
              <a:solidFill>
                <a:schemeClr val="folHlink"/>
              </a:solidFill>
              <a:latin typeface="Arial"/>
              <a:ea typeface="Arial"/>
              <a:cs typeface="Arial"/>
              <a:sym typeface="Arial"/>
            </a:endParaRPr>
          </a:p>
        </p:txBody>
      </p:sp>
      <p:sp>
        <p:nvSpPr>
          <p:cNvPr id="423" name="Google Shape;423;p26"/>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Group and Composite Methods</a:t>
            </a:r>
            <a:endParaRPr b="1" i="0" sz="3200">
              <a:solidFill>
                <a:srgbClr val="006600"/>
              </a:solidFill>
              <a:latin typeface="Arial"/>
              <a:ea typeface="Arial"/>
              <a:cs typeface="Arial"/>
              <a:sym typeface="Arial"/>
            </a:endParaRPr>
          </a:p>
        </p:txBody>
      </p:sp>
      <p:sp>
        <p:nvSpPr>
          <p:cNvPr id="424" name="Google Shape;424;p2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27"/>
          <p:cNvPicPr preferRelativeResize="0"/>
          <p:nvPr/>
        </p:nvPicPr>
        <p:blipFill rotWithShape="1">
          <a:blip r:embed="rId3">
            <a:alphaModFix/>
          </a:blip>
          <a:srcRect b="0" l="0" r="0" t="0"/>
          <a:stretch/>
        </p:blipFill>
        <p:spPr>
          <a:xfrm>
            <a:off x="458262" y="3770355"/>
            <a:ext cx="8227476" cy="2325645"/>
          </a:xfrm>
          <a:prstGeom prst="rect">
            <a:avLst/>
          </a:prstGeom>
          <a:noFill/>
          <a:ln>
            <a:noFill/>
          </a:ln>
        </p:spPr>
      </p:pic>
      <p:sp>
        <p:nvSpPr>
          <p:cNvPr id="430" name="Google Shape;430;p27"/>
          <p:cNvSpPr txBox="1"/>
          <p:nvPr/>
        </p:nvSpPr>
        <p:spPr>
          <a:xfrm>
            <a:off x="609600" y="13716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800">
                <a:solidFill>
                  <a:srgbClr val="006600"/>
                </a:solidFill>
                <a:latin typeface="Arial"/>
                <a:ea typeface="Arial"/>
                <a:cs typeface="Arial"/>
                <a:sym typeface="Arial"/>
              </a:rPr>
              <a:t>Hybrid or Combination Methods</a:t>
            </a:r>
            <a:endParaRPr b="0" sz="2800">
              <a:solidFill>
                <a:srgbClr val="006600"/>
              </a:solidFill>
              <a:latin typeface="Arial"/>
              <a:ea typeface="Arial"/>
              <a:cs typeface="Arial"/>
              <a:sym typeface="Arial"/>
            </a:endParaRPr>
          </a:p>
        </p:txBody>
      </p:sp>
      <p:sp>
        <p:nvSpPr>
          <p:cNvPr id="431" name="Google Shape;431;p27"/>
          <p:cNvSpPr txBox="1"/>
          <p:nvPr/>
        </p:nvSpPr>
        <p:spPr>
          <a:xfrm>
            <a:off x="609600" y="1981200"/>
            <a:ext cx="8013700" cy="160787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100">
                <a:solidFill>
                  <a:schemeClr val="dk1"/>
                </a:solidFill>
                <a:latin typeface="Arial"/>
                <a:ea typeface="Arial"/>
                <a:cs typeface="Arial"/>
                <a:sym typeface="Arial"/>
              </a:rPr>
              <a:t>Companies are also free to develop tailor-made depreciation methods, provided the method results in the allocation of an asset’s cost over the asset’s life in a systematic and rational manner.</a:t>
            </a:r>
            <a:endParaRPr/>
          </a:p>
        </p:txBody>
      </p:sp>
      <p:sp>
        <p:nvSpPr>
          <p:cNvPr id="432" name="Google Shape;432;p27"/>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SPECIAL DEPRECIATION METHODS</a:t>
            </a:r>
            <a:endParaRPr b="1" i="0" sz="3200" u="none" cap="none" strike="noStrike">
              <a:solidFill>
                <a:srgbClr val="00007F"/>
              </a:solidFill>
              <a:latin typeface="Arial"/>
              <a:ea typeface="Arial"/>
              <a:cs typeface="Arial"/>
              <a:sym typeface="Arial"/>
            </a:endParaRPr>
          </a:p>
        </p:txBody>
      </p:sp>
      <p:cxnSp>
        <p:nvCxnSpPr>
          <p:cNvPr id="433" name="Google Shape;433;p2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34" name="Google Shape;434;p27"/>
          <p:cNvSpPr/>
          <p:nvPr/>
        </p:nvSpPr>
        <p:spPr>
          <a:xfrm>
            <a:off x="7010400" y="3517152"/>
            <a:ext cx="1905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11-10</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Disclosure of Hybrid Depreciation Method</a:t>
            </a:r>
            <a:endParaRPr b="1" sz="1200">
              <a:solidFill>
                <a:schemeClr val="folHlink"/>
              </a:solidFill>
              <a:latin typeface="Arial"/>
              <a:ea typeface="Arial"/>
              <a:cs typeface="Arial"/>
              <a:sym typeface="Arial"/>
            </a:endParaRPr>
          </a:p>
        </p:txBody>
      </p:sp>
      <p:sp>
        <p:nvSpPr>
          <p:cNvPr id="435" name="Google Shape;435;p2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8"/>
          <p:cNvSpPr/>
          <p:nvPr/>
        </p:nvSpPr>
        <p:spPr>
          <a:xfrm>
            <a:off x="381000" y="990600"/>
            <a:ext cx="8382000" cy="542418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700">
                <a:solidFill>
                  <a:schemeClr val="folHlink"/>
                </a:solidFill>
                <a:latin typeface="Arial"/>
                <a:ea typeface="Arial"/>
                <a:cs typeface="Arial"/>
                <a:sym typeface="Arial"/>
              </a:rPr>
              <a:t>Which depreciation method should management select? Many believe that the method that best matches revenues with expenses should be used. For example, if revenues generated by the asset are constant over its useful life, select straight-line depreciation. On the other hand, if revenues are higher (or lower) at the beginning of the asset’s life, then use a decreasing (or increasing) method. Thus, if a company can reliably estimate revenues from the asset, selecting a depreciation method that best matches costs with those revenues would seem to provide the most useful information to investors and creditors for assessing the future cash ﬂows from the asset. Managers in the real estate industry face a different challenge when considering depreciation choices. Real estate managers object to traditional depreciation methods because in their view, real estate often does not decline in value. In addition, because real estate is highly debt-ﬁnanced, most real estate concerns report losses in earlier years of operations when the sum of depreciation and interest exceeds the revenue from the real estate project. As a result, real estate companies, like Kimco Realty, argue for some form of increasing-charge method of depreciation (lower depreciation at the beginning and higher depreciation at the end). With such a method, companies would report higher total assets and net income in the earlier years of the project.</a:t>
            </a:r>
            <a:endParaRPr/>
          </a:p>
        </p:txBody>
      </p:sp>
      <p:sp>
        <p:nvSpPr>
          <p:cNvPr id="441" name="Google Shape;441;p28"/>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442" name="Google Shape;442;p28"/>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DECELERATING DEPRECIATION</a:t>
            </a:r>
            <a:endParaRPr b="1" sz="1800">
              <a:solidFill>
                <a:srgbClr val="660066"/>
              </a:solidFill>
              <a:latin typeface="Arial"/>
              <a:ea typeface="Arial"/>
              <a:cs typeface="Arial"/>
              <a:sym typeface="Arial"/>
            </a:endParaRPr>
          </a:p>
        </p:txBody>
      </p:sp>
      <p:cxnSp>
        <p:nvCxnSpPr>
          <p:cNvPr id="443" name="Google Shape;443;p28"/>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444" name="Google Shape;444;p28"/>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445" name="Google Shape;445;p2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9"/>
          <p:cNvSpPr txBox="1"/>
          <p:nvPr/>
        </p:nvSpPr>
        <p:spPr>
          <a:xfrm>
            <a:off x="609600" y="1981200"/>
            <a:ext cx="4648200" cy="394017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000000"/>
              </a:buClr>
              <a:buSzPts val="2200"/>
              <a:buFont typeface="Comic Sans MS"/>
              <a:buAutoNum type="arabicPeriod"/>
            </a:pPr>
            <a:r>
              <a:rPr b="0" i="0" lang="en-US" sz="2200" u="none" cap="none" strike="noStrike">
                <a:solidFill>
                  <a:srgbClr val="000000"/>
                </a:solidFill>
                <a:latin typeface="Arial"/>
                <a:ea typeface="Arial"/>
                <a:cs typeface="Arial"/>
                <a:sym typeface="Arial"/>
              </a:rPr>
              <a:t>How should companies compute depreciation for partial periods? </a:t>
            </a:r>
            <a:endParaRPr/>
          </a:p>
          <a:p>
            <a:pPr indent="-457200" lvl="1" marL="685800" marR="0" rtl="0" algn="l">
              <a:lnSpc>
                <a:spcPct val="125000"/>
              </a:lnSpc>
              <a:spcBef>
                <a:spcPts val="1800"/>
              </a:spcBef>
              <a:spcAft>
                <a:spcPts val="0"/>
              </a:spcAft>
              <a:buClr>
                <a:srgbClr val="000000"/>
              </a:buClr>
              <a:buSzPts val="2200"/>
              <a:buFont typeface="Comic Sans MS"/>
              <a:buAutoNum type="arabicPeriod"/>
            </a:pPr>
            <a:r>
              <a:rPr b="0" i="0" lang="en-US" sz="2200" u="none" cap="none" strike="noStrike">
                <a:solidFill>
                  <a:srgbClr val="000000"/>
                </a:solidFill>
                <a:latin typeface="Arial"/>
                <a:ea typeface="Arial"/>
                <a:cs typeface="Arial"/>
                <a:sym typeface="Arial"/>
              </a:rPr>
              <a:t>Does depreciation provide for the replacement of assets?</a:t>
            </a:r>
            <a:endParaRPr/>
          </a:p>
          <a:p>
            <a:pPr indent="-457200" lvl="1" marL="685800" marR="0" rtl="0" algn="l">
              <a:lnSpc>
                <a:spcPct val="125000"/>
              </a:lnSpc>
              <a:spcBef>
                <a:spcPts val="1800"/>
              </a:spcBef>
              <a:spcAft>
                <a:spcPts val="0"/>
              </a:spcAft>
              <a:buClr>
                <a:srgbClr val="000000"/>
              </a:buClr>
              <a:buSzPts val="2200"/>
              <a:buFont typeface="Comic Sans MS"/>
              <a:buAutoNum type="arabicPeriod"/>
            </a:pPr>
            <a:r>
              <a:rPr b="0" i="0" lang="en-US" sz="2200" u="none" cap="none" strike="noStrike">
                <a:solidFill>
                  <a:srgbClr val="000000"/>
                </a:solidFill>
                <a:latin typeface="Arial"/>
                <a:ea typeface="Arial"/>
                <a:cs typeface="Arial"/>
                <a:sym typeface="Arial"/>
              </a:rPr>
              <a:t>How should companies handle revisions in depreciation rates?</a:t>
            </a:r>
            <a:endParaRPr/>
          </a:p>
        </p:txBody>
      </p:sp>
      <p:sp>
        <p:nvSpPr>
          <p:cNvPr id="451" name="Google Shape;451;p29"/>
          <p:cNvSpPr txBox="1"/>
          <p:nvPr/>
        </p:nvSpPr>
        <p:spPr>
          <a:xfrm>
            <a:off x="609600" y="13716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800">
                <a:solidFill>
                  <a:srgbClr val="CC0000"/>
                </a:solidFill>
                <a:latin typeface="Arial"/>
                <a:ea typeface="Arial"/>
                <a:cs typeface="Arial"/>
                <a:sym typeface="Arial"/>
              </a:rPr>
              <a:t>Other Depreciation Issues</a:t>
            </a:r>
            <a:endParaRPr b="0" sz="2800">
              <a:solidFill>
                <a:srgbClr val="CC0000"/>
              </a:solidFill>
              <a:latin typeface="Arial"/>
              <a:ea typeface="Arial"/>
              <a:cs typeface="Arial"/>
              <a:sym typeface="Arial"/>
            </a:endParaRPr>
          </a:p>
        </p:txBody>
      </p:sp>
      <p:sp>
        <p:nvSpPr>
          <p:cNvPr id="452" name="Google Shape;452;p29"/>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METHOD OF COST ALLOCATION</a:t>
            </a:r>
            <a:endParaRPr b="1" i="0" sz="3200" u="none" cap="none" strike="noStrike">
              <a:solidFill>
                <a:srgbClr val="00007F"/>
              </a:solidFill>
              <a:latin typeface="Arial"/>
              <a:ea typeface="Arial"/>
              <a:cs typeface="Arial"/>
              <a:sym typeface="Arial"/>
            </a:endParaRPr>
          </a:p>
        </p:txBody>
      </p:sp>
      <p:cxnSp>
        <p:nvCxnSpPr>
          <p:cNvPr id="453" name="Google Shape;453;p2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54" name="Google Shape;454;p29"/>
          <p:cNvSpPr txBox="1"/>
          <p:nvPr/>
        </p:nvSpPr>
        <p:spPr>
          <a:xfrm>
            <a:off x="6096000" y="2286000"/>
            <a:ext cx="2133600" cy="769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folHlink"/>
                </a:solidFill>
                <a:latin typeface="Arial"/>
                <a:ea typeface="Arial"/>
                <a:cs typeface="Arial"/>
                <a:sym typeface="Arial"/>
              </a:rPr>
              <a:t>See slides for LO 1</a:t>
            </a:r>
            <a:endParaRPr b="0" sz="2200">
              <a:solidFill>
                <a:schemeClr val="folHlink"/>
              </a:solidFill>
              <a:latin typeface="Arial"/>
              <a:ea typeface="Arial"/>
              <a:cs typeface="Arial"/>
              <a:sym typeface="Arial"/>
            </a:endParaRPr>
          </a:p>
        </p:txBody>
      </p:sp>
      <p:sp>
        <p:nvSpPr>
          <p:cNvPr id="455" name="Google Shape;455;p29"/>
          <p:cNvSpPr txBox="1"/>
          <p:nvPr/>
        </p:nvSpPr>
        <p:spPr>
          <a:xfrm>
            <a:off x="5715000" y="3278188"/>
            <a:ext cx="2895600" cy="14462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folHlink"/>
                </a:solidFill>
                <a:latin typeface="Arial"/>
                <a:ea typeface="Arial"/>
                <a:cs typeface="Arial"/>
                <a:sym typeface="Arial"/>
              </a:rPr>
              <a:t>Funds for the replacement of assets come from revenues.</a:t>
            </a:r>
            <a:endParaRPr/>
          </a:p>
        </p:txBody>
      </p:sp>
      <p:cxnSp>
        <p:nvCxnSpPr>
          <p:cNvPr id="456" name="Google Shape;456;p29"/>
          <p:cNvCxnSpPr/>
          <p:nvPr/>
        </p:nvCxnSpPr>
        <p:spPr>
          <a:xfrm>
            <a:off x="4876800" y="2670175"/>
            <a:ext cx="1219200" cy="0"/>
          </a:xfrm>
          <a:prstGeom prst="straightConnector1">
            <a:avLst/>
          </a:prstGeom>
          <a:noFill/>
          <a:ln cap="sq" cmpd="sng" w="28575">
            <a:solidFill>
              <a:srgbClr val="CC0000"/>
            </a:solidFill>
            <a:prstDash val="solid"/>
            <a:round/>
            <a:headEnd len="med" w="med" type="none"/>
            <a:tailEnd len="med" w="med" type="stealth"/>
          </a:ln>
        </p:spPr>
      </p:cxnSp>
      <p:cxnSp>
        <p:nvCxnSpPr>
          <p:cNvPr id="457" name="Google Shape;457;p29"/>
          <p:cNvCxnSpPr/>
          <p:nvPr/>
        </p:nvCxnSpPr>
        <p:spPr>
          <a:xfrm>
            <a:off x="5181600" y="3951288"/>
            <a:ext cx="533400" cy="0"/>
          </a:xfrm>
          <a:prstGeom prst="straightConnector1">
            <a:avLst/>
          </a:prstGeom>
          <a:noFill/>
          <a:ln cap="sq" cmpd="sng" w="28575">
            <a:solidFill>
              <a:srgbClr val="CC0000"/>
            </a:solidFill>
            <a:prstDash val="solid"/>
            <a:round/>
            <a:headEnd len="med" w="med" type="none"/>
            <a:tailEnd len="med" w="med" type="stealth"/>
          </a:ln>
        </p:spPr>
      </p:cxnSp>
      <p:cxnSp>
        <p:nvCxnSpPr>
          <p:cNvPr id="458" name="Google Shape;458;p29"/>
          <p:cNvCxnSpPr/>
          <p:nvPr/>
        </p:nvCxnSpPr>
        <p:spPr>
          <a:xfrm>
            <a:off x="4343400" y="5181600"/>
            <a:ext cx="4267200" cy="0"/>
          </a:xfrm>
          <a:prstGeom prst="straightConnector1">
            <a:avLst/>
          </a:prstGeom>
          <a:noFill/>
          <a:ln cap="sq" cmpd="sng" w="28575">
            <a:solidFill>
              <a:srgbClr val="CC0000"/>
            </a:solidFill>
            <a:prstDash val="solid"/>
            <a:round/>
            <a:headEnd len="med" w="med" type="none"/>
            <a:tailEnd len="med" w="med" type="stealth"/>
          </a:ln>
        </p:spPr>
      </p:cxnSp>
      <p:sp>
        <p:nvSpPr>
          <p:cNvPr id="459" name="Google Shape;459;p2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lang="en-US" sz="1900">
                <a:solidFill>
                  <a:srgbClr val="CC0000"/>
                </a:solidFill>
                <a:latin typeface="Arial"/>
                <a:ea typeface="Arial"/>
                <a:cs typeface="Arial"/>
                <a:sym typeface="Arial"/>
              </a:rPr>
              <a:t>Understand depreciation concepts and methods of depreciation.</a:t>
            </a:r>
            <a:endParaRPr sz="1900">
              <a:solidFill>
                <a:srgbClr val="CC0000"/>
              </a:solidFill>
              <a:latin typeface="Arial"/>
              <a:ea typeface="Arial"/>
              <a:cs typeface="Arial"/>
              <a:sym typeface="Arial"/>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special depreciation methods and other depreciation issues.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the accounting issues related to asset impairment.</a:t>
            </a:r>
            <a:endParaRPr/>
          </a:p>
        </p:txBody>
      </p:sp>
      <p:sp>
        <p:nvSpPr>
          <p:cNvPr id="63" name="Google Shape;63;p3"/>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4" name="Google Shape;64;p3"/>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Explain the accounting procedures for depletion of natural resources.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Explain how to report and analyze property, plant, equipment, and natural resources.</a:t>
            </a:r>
            <a:endParaRPr/>
          </a:p>
        </p:txBody>
      </p:sp>
      <p:sp>
        <p:nvSpPr>
          <p:cNvPr id="65" name="Google Shape;65;p3"/>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66" name="Google Shape;66;p3"/>
          <p:cNvSpPr/>
          <p:nvPr/>
        </p:nvSpPr>
        <p:spPr>
          <a:xfrm>
            <a:off x="2642650" y="330907"/>
            <a:ext cx="6629400" cy="1561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3800" u="none" cap="none" strike="noStrike">
                <a:solidFill>
                  <a:srgbClr val="00007F"/>
                </a:solidFill>
                <a:latin typeface="Arial"/>
                <a:ea typeface="Arial"/>
                <a:cs typeface="Arial"/>
                <a:sym typeface="Arial"/>
              </a:rPr>
              <a:t>Depreciation, Impairments, and Depletion</a:t>
            </a:r>
            <a:endParaRPr b="1" i="0" sz="3800" u="none" cap="none" strike="noStrike">
              <a:solidFill>
                <a:srgbClr val="00007F"/>
              </a:solidFill>
              <a:latin typeface="Arial"/>
              <a:ea typeface="Arial"/>
              <a:cs typeface="Arial"/>
              <a:sym typeface="Arial"/>
            </a:endParaRPr>
          </a:p>
        </p:txBody>
      </p:sp>
      <p:sp>
        <p:nvSpPr>
          <p:cNvPr id="67" name="Google Shape;67;p3"/>
          <p:cNvSpPr txBox="1"/>
          <p:nvPr/>
        </p:nvSpPr>
        <p:spPr>
          <a:xfrm>
            <a:off x="381000" y="76200"/>
            <a:ext cx="18288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11</a:t>
            </a:r>
            <a:endParaRPr b="0" i="0" sz="10700" u="none" cap="none" strike="noStrike">
              <a:solidFill>
                <a:srgbClr val="006600"/>
              </a:solidFill>
              <a:latin typeface="Arial"/>
              <a:ea typeface="Arial"/>
              <a:cs typeface="Arial"/>
              <a:sym typeface="Arial"/>
            </a:endParaRPr>
          </a:p>
        </p:txBody>
      </p:sp>
      <p:cxnSp>
        <p:nvCxnSpPr>
          <p:cNvPr id="68" name="Google Shape;68;p3"/>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69" name="Google Shape;69;p3"/>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0" name="Google Shape;70;p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0"/>
          <p:cNvSpPr txBox="1"/>
          <p:nvPr/>
        </p:nvSpPr>
        <p:spPr>
          <a:xfrm>
            <a:off x="609600" y="1981200"/>
            <a:ext cx="7556500" cy="2516188"/>
          </a:xfrm>
          <a:prstGeom prst="rect">
            <a:avLst/>
          </a:prstGeom>
          <a:noFill/>
          <a:ln>
            <a:noFill/>
          </a:ln>
        </p:spPr>
        <p:txBody>
          <a:bodyPr anchorCtr="0" anchor="t" bIns="45700" lIns="91425" spcFirstLastPara="1" rIns="91425" wrap="square" tIns="45700">
            <a:spAutoFit/>
          </a:bodyPr>
          <a:lstStyle/>
          <a:p>
            <a:pPr indent="-454025" lvl="1" marL="682625" marR="0" rtl="0" algn="l">
              <a:lnSpc>
                <a:spcPct val="125000"/>
              </a:lnSpc>
              <a:spcBef>
                <a:spcPts val="0"/>
              </a:spcBef>
              <a:spcAft>
                <a:spcPts val="0"/>
              </a:spcAft>
              <a:buClr>
                <a:srgbClr val="CC0000"/>
              </a:buClr>
              <a:buSzPts val="1760"/>
              <a:buFont typeface="Noto Sans Symbols"/>
              <a:buChar char="◆"/>
            </a:pPr>
            <a:r>
              <a:rPr b="1" i="0" lang="en-US" sz="2200" u="none" cap="none" strike="noStrike">
                <a:solidFill>
                  <a:srgbClr val="000000"/>
                </a:solidFill>
                <a:latin typeface="Arial"/>
                <a:ea typeface="Arial"/>
                <a:cs typeface="Arial"/>
                <a:sym typeface="Arial"/>
              </a:rPr>
              <a:t>Changes in estimates </a:t>
            </a:r>
            <a:r>
              <a:rPr b="0" i="0" lang="en-US" sz="2200" u="none" cap="none" strike="noStrike">
                <a:solidFill>
                  <a:srgbClr val="000000"/>
                </a:solidFill>
                <a:latin typeface="Arial"/>
                <a:ea typeface="Arial"/>
                <a:cs typeface="Arial"/>
                <a:sym typeface="Arial"/>
              </a:rPr>
              <a:t>are a continual and inherent part of any estimation process.</a:t>
            </a:r>
            <a:endParaRPr/>
          </a:p>
          <a:p>
            <a:pPr indent="-454025" lvl="1" marL="682625"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rgbClr val="000000"/>
                </a:solidFill>
                <a:latin typeface="Arial"/>
                <a:ea typeface="Arial"/>
                <a:cs typeface="Arial"/>
                <a:sym typeface="Arial"/>
              </a:rPr>
              <a:t>Accounted for in the current period and prospective periods.</a:t>
            </a:r>
            <a:endParaRPr/>
          </a:p>
          <a:p>
            <a:pPr indent="-454025" lvl="1" marL="682625"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rgbClr val="000000"/>
                </a:solidFill>
                <a:latin typeface="Arial"/>
                <a:ea typeface="Arial"/>
                <a:cs typeface="Arial"/>
                <a:sym typeface="Arial"/>
              </a:rPr>
              <a:t>No change to previously reported results.</a:t>
            </a:r>
            <a:endParaRPr/>
          </a:p>
        </p:txBody>
      </p:sp>
      <p:sp>
        <p:nvSpPr>
          <p:cNvPr id="465" name="Google Shape;465;p30"/>
          <p:cNvSpPr txBox="1"/>
          <p:nvPr/>
        </p:nvSpPr>
        <p:spPr>
          <a:xfrm>
            <a:off x="609600" y="13716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800">
                <a:solidFill>
                  <a:srgbClr val="006600"/>
                </a:solidFill>
                <a:latin typeface="Arial"/>
                <a:ea typeface="Arial"/>
                <a:cs typeface="Arial"/>
                <a:sym typeface="Arial"/>
              </a:rPr>
              <a:t>Revision of Depreciation Rates</a:t>
            </a:r>
            <a:endParaRPr b="0" sz="2800">
              <a:solidFill>
                <a:srgbClr val="006600"/>
              </a:solidFill>
              <a:latin typeface="Arial"/>
              <a:ea typeface="Arial"/>
              <a:cs typeface="Arial"/>
              <a:sym typeface="Arial"/>
            </a:endParaRPr>
          </a:p>
        </p:txBody>
      </p:sp>
      <p:sp>
        <p:nvSpPr>
          <p:cNvPr id="466" name="Google Shape;466;p30"/>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CC0000"/>
                </a:solidFill>
                <a:latin typeface="Arial"/>
                <a:ea typeface="Arial"/>
                <a:cs typeface="Arial"/>
                <a:sym typeface="Arial"/>
              </a:rPr>
              <a:t>Other Depreciation Issues</a:t>
            </a:r>
            <a:endParaRPr/>
          </a:p>
        </p:txBody>
      </p:sp>
      <p:cxnSp>
        <p:nvCxnSpPr>
          <p:cNvPr id="467" name="Google Shape;467;p3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68" name="Google Shape;468;p3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1"/>
          <p:cNvSpPr txBox="1"/>
          <p:nvPr/>
        </p:nvSpPr>
        <p:spPr>
          <a:xfrm>
            <a:off x="609600" y="3962400"/>
            <a:ext cx="5334000" cy="2255838"/>
          </a:xfrm>
          <a:prstGeom prst="rect">
            <a:avLst/>
          </a:prstGeom>
          <a:noFill/>
          <a:ln>
            <a:noFill/>
          </a:ln>
        </p:spPr>
        <p:txBody>
          <a:bodyPr anchorCtr="0" anchor="t" bIns="44450" lIns="90475" spcFirstLastPara="1" rIns="90475" wrap="square" tIns="44450">
            <a:spAutoFit/>
          </a:bodyPr>
          <a:lstStyle/>
          <a:p>
            <a:pPr indent="0" lvl="0" marL="0" marR="0" rtl="0" algn="l">
              <a:lnSpc>
                <a:spcPct val="120000"/>
              </a:lnSpc>
              <a:spcBef>
                <a:spcPts val="0"/>
              </a:spcBef>
              <a:spcAft>
                <a:spcPts val="0"/>
              </a:spcAft>
              <a:buClr>
                <a:schemeClr val="accent2"/>
              </a:buClr>
              <a:buSzPts val="1650"/>
              <a:buFont typeface="Noto Sans Symbols"/>
              <a:buNone/>
            </a:pPr>
            <a:r>
              <a:rPr b="1" lang="en-US" sz="2200">
                <a:solidFill>
                  <a:srgbClr val="CC0000"/>
                </a:solidFill>
                <a:latin typeface="Arial"/>
                <a:ea typeface="Arial"/>
                <a:cs typeface="Arial"/>
                <a:sym typeface="Arial"/>
              </a:rPr>
              <a:t>Questions:</a:t>
            </a:r>
            <a:endParaRPr/>
          </a:p>
          <a:p>
            <a:pPr indent="-450850" lvl="1" marL="682625" marR="0" rtl="0" algn="l">
              <a:lnSpc>
                <a:spcPct val="120000"/>
              </a:lnSpc>
              <a:spcBef>
                <a:spcPts val="440"/>
              </a:spcBef>
              <a:spcAft>
                <a:spcPts val="0"/>
              </a:spcAft>
              <a:buClr>
                <a:srgbClr val="CC0000"/>
              </a:buClr>
              <a:buSzPts val="1650"/>
              <a:buFont typeface="Noto Sans Symbols"/>
              <a:buChar char="●"/>
            </a:pPr>
            <a:r>
              <a:rPr b="0" i="0" lang="en-US" sz="2200" u="none" cap="none" strike="noStrike">
                <a:solidFill>
                  <a:schemeClr val="lt2"/>
                </a:solidFill>
                <a:latin typeface="Arial"/>
                <a:ea typeface="Arial"/>
                <a:cs typeface="Arial"/>
                <a:sym typeface="Arial"/>
              </a:rPr>
              <a:t>What is the journal entry to correct the prior years’ depreciation?</a:t>
            </a:r>
            <a:endParaRPr/>
          </a:p>
          <a:p>
            <a:pPr indent="-450850" lvl="1" marL="682625" marR="0" rtl="0" algn="l">
              <a:lnSpc>
                <a:spcPct val="120000"/>
              </a:lnSpc>
              <a:spcBef>
                <a:spcPts val="440"/>
              </a:spcBef>
              <a:spcAft>
                <a:spcPts val="0"/>
              </a:spcAft>
              <a:buClr>
                <a:srgbClr val="CC0000"/>
              </a:buClr>
              <a:buSzPts val="1650"/>
              <a:buFont typeface="Noto Sans Symbols"/>
              <a:buChar char="●"/>
            </a:pPr>
            <a:r>
              <a:rPr b="0" i="0" lang="en-US" sz="2200" u="none" cap="none" strike="noStrike">
                <a:solidFill>
                  <a:schemeClr val="lt2"/>
                </a:solidFill>
                <a:latin typeface="Arial"/>
                <a:ea typeface="Arial"/>
                <a:cs typeface="Arial"/>
                <a:sym typeface="Arial"/>
              </a:rPr>
              <a:t>Calculate the depreciation expense                                   for 2017.</a:t>
            </a:r>
            <a:endParaRPr b="0" i="0" sz="2200" u="none" cap="none" strike="noStrike">
              <a:solidFill>
                <a:schemeClr val="accent2"/>
              </a:solidFill>
              <a:latin typeface="Arial"/>
              <a:ea typeface="Arial"/>
              <a:cs typeface="Arial"/>
              <a:sym typeface="Arial"/>
            </a:endParaRPr>
          </a:p>
        </p:txBody>
      </p:sp>
      <p:sp>
        <p:nvSpPr>
          <p:cNvPr id="474" name="Google Shape;474;p31"/>
          <p:cNvSpPr txBox="1"/>
          <p:nvPr/>
        </p:nvSpPr>
        <p:spPr>
          <a:xfrm>
            <a:off x="6477000" y="4573588"/>
            <a:ext cx="1752600" cy="65405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No Entry </a:t>
            </a:r>
            <a:endParaRPr/>
          </a:p>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Required</a:t>
            </a:r>
            <a:endParaRPr/>
          </a:p>
        </p:txBody>
      </p:sp>
      <p:sp>
        <p:nvSpPr>
          <p:cNvPr id="475" name="Google Shape;475;p31"/>
          <p:cNvSpPr txBox="1"/>
          <p:nvPr>
            <p:ph idx="1" type="body"/>
          </p:nvPr>
        </p:nvSpPr>
        <p:spPr>
          <a:xfrm>
            <a:off x="620713" y="1371600"/>
            <a:ext cx="7989887" cy="2527300"/>
          </a:xfrm>
          <a:prstGeom prst="rect">
            <a:avLst/>
          </a:prstGeom>
          <a:solidFill>
            <a:srgbClr val="FFFFFF"/>
          </a:solidFill>
          <a:ln>
            <a:noFill/>
          </a:ln>
        </p:spPr>
        <p:txBody>
          <a:bodyPr anchorCtr="0" anchor="t" bIns="44450" lIns="90475" spcFirstLastPara="1" rIns="90475" wrap="square" tIns="44450">
            <a:spAutoFit/>
          </a:bodyPr>
          <a:lstStyle/>
          <a:p>
            <a:pPr indent="0" lvl="0" marL="0" rtl="0" algn="l">
              <a:lnSpc>
                <a:spcPct val="120000"/>
              </a:lnSpc>
              <a:spcBef>
                <a:spcPts val="0"/>
              </a:spcBef>
              <a:spcAft>
                <a:spcPts val="0"/>
              </a:spcAft>
              <a:buSzPts val="1650"/>
              <a:buFont typeface="Noto Sans Symbols"/>
              <a:buNone/>
            </a:pPr>
            <a:r>
              <a:rPr b="0" lang="en-US" sz="2200">
                <a:latin typeface="Arial"/>
                <a:ea typeface="Arial"/>
                <a:cs typeface="Arial"/>
                <a:sym typeface="Arial"/>
              </a:rPr>
              <a:t>Arcadia HS, purchased equipment for $510,000 which was estimated to have a useful life of 10 years with a residual value of $10,000 at the end of that time.  Depreciation has been recorded for 7 years on a straight-line basis. In 2017 (year 8), it is determined that the total estimated life should be 15 years with a residual value of $5,000 at the end of that time.</a:t>
            </a:r>
            <a:endParaRPr b="0" sz="2200">
              <a:solidFill>
                <a:schemeClr val="accent2"/>
              </a:solidFill>
              <a:latin typeface="Arial"/>
              <a:ea typeface="Arial"/>
              <a:cs typeface="Arial"/>
              <a:sym typeface="Arial"/>
            </a:endParaRPr>
          </a:p>
        </p:txBody>
      </p:sp>
      <p:cxnSp>
        <p:nvCxnSpPr>
          <p:cNvPr id="476" name="Google Shape;476;p31"/>
          <p:cNvCxnSpPr/>
          <p:nvPr/>
        </p:nvCxnSpPr>
        <p:spPr>
          <a:xfrm>
            <a:off x="6553200" y="5684838"/>
            <a:ext cx="1524000" cy="0"/>
          </a:xfrm>
          <a:prstGeom prst="straightConnector1">
            <a:avLst/>
          </a:prstGeom>
          <a:noFill/>
          <a:ln cap="sq" cmpd="sng" w="38100">
            <a:solidFill>
              <a:srgbClr val="CC0000"/>
            </a:solidFill>
            <a:prstDash val="solid"/>
            <a:round/>
            <a:headEnd len="sm" w="sm" type="none"/>
            <a:tailEnd len="sm" w="sm" type="triangle"/>
          </a:ln>
        </p:spPr>
      </p:cxnSp>
      <p:sp>
        <p:nvSpPr>
          <p:cNvPr id="477" name="Google Shape;477;p31"/>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6600"/>
                </a:solidFill>
                <a:latin typeface="Arial"/>
                <a:ea typeface="Arial"/>
                <a:cs typeface="Arial"/>
                <a:sym typeface="Arial"/>
              </a:rPr>
              <a:t>Revision of Depreciation Rates</a:t>
            </a:r>
            <a:endParaRPr b="1" i="0" sz="3200" u="none" cap="none" strike="noStrike">
              <a:solidFill>
                <a:srgbClr val="006600"/>
              </a:solidFill>
              <a:latin typeface="Arial"/>
              <a:ea typeface="Arial"/>
              <a:cs typeface="Arial"/>
              <a:sym typeface="Arial"/>
            </a:endParaRPr>
          </a:p>
        </p:txBody>
      </p:sp>
      <p:cxnSp>
        <p:nvCxnSpPr>
          <p:cNvPr id="478" name="Google Shape;478;p3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79" name="Google Shape;479;p3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2"/>
          <p:cNvSpPr/>
          <p:nvPr/>
        </p:nvSpPr>
        <p:spPr>
          <a:xfrm>
            <a:off x="1524000" y="3962400"/>
            <a:ext cx="5943600" cy="20574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485" name="Google Shape;485;p32"/>
          <p:cNvSpPr txBox="1"/>
          <p:nvPr/>
        </p:nvSpPr>
        <p:spPr>
          <a:xfrm>
            <a:off x="2057400" y="4572000"/>
            <a:ext cx="1676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dk1"/>
                </a:solidFill>
                <a:latin typeface="Arial"/>
                <a:ea typeface="Arial"/>
                <a:cs typeface="Arial"/>
                <a:sym typeface="Arial"/>
              </a:rPr>
              <a:t>Equipment</a:t>
            </a:r>
            <a:endParaRPr/>
          </a:p>
        </p:txBody>
      </p:sp>
      <p:sp>
        <p:nvSpPr>
          <p:cNvPr id="486" name="Google Shape;486;p32"/>
          <p:cNvSpPr txBox="1"/>
          <p:nvPr/>
        </p:nvSpPr>
        <p:spPr>
          <a:xfrm>
            <a:off x="5562600" y="4572000"/>
            <a:ext cx="1676400" cy="4270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lang="en-US" sz="2200">
                <a:solidFill>
                  <a:schemeClr val="dk1"/>
                </a:solidFill>
                <a:latin typeface="Arial"/>
                <a:ea typeface="Arial"/>
                <a:cs typeface="Arial"/>
                <a:sym typeface="Arial"/>
              </a:rPr>
              <a:t>$510,000</a:t>
            </a:r>
            <a:endParaRPr/>
          </a:p>
        </p:txBody>
      </p:sp>
      <p:sp>
        <p:nvSpPr>
          <p:cNvPr id="487" name="Google Shape;487;p32"/>
          <p:cNvSpPr txBox="1"/>
          <p:nvPr/>
        </p:nvSpPr>
        <p:spPr>
          <a:xfrm>
            <a:off x="2057400" y="4953000"/>
            <a:ext cx="40386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dk1"/>
                </a:solidFill>
                <a:latin typeface="Arial"/>
                <a:ea typeface="Arial"/>
                <a:cs typeface="Arial"/>
                <a:sym typeface="Arial"/>
              </a:rPr>
              <a:t>Accumulated depreciation</a:t>
            </a:r>
            <a:endParaRPr/>
          </a:p>
        </p:txBody>
      </p:sp>
      <p:sp>
        <p:nvSpPr>
          <p:cNvPr id="488" name="Google Shape;488;p32"/>
          <p:cNvSpPr txBox="1"/>
          <p:nvPr/>
        </p:nvSpPr>
        <p:spPr>
          <a:xfrm>
            <a:off x="5562600" y="4953000"/>
            <a:ext cx="1676400" cy="4270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lang="en-US" sz="2200">
                <a:solidFill>
                  <a:schemeClr val="dk1"/>
                </a:solidFill>
                <a:latin typeface="Arial"/>
                <a:ea typeface="Arial"/>
                <a:cs typeface="Arial"/>
                <a:sym typeface="Arial"/>
              </a:rPr>
              <a:t>  350,000</a:t>
            </a:r>
            <a:endParaRPr/>
          </a:p>
        </p:txBody>
      </p:sp>
      <p:sp>
        <p:nvSpPr>
          <p:cNvPr id="489" name="Google Shape;489;p32"/>
          <p:cNvSpPr txBox="1"/>
          <p:nvPr/>
        </p:nvSpPr>
        <p:spPr>
          <a:xfrm>
            <a:off x="2057400" y="5410200"/>
            <a:ext cx="40386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dk1"/>
                </a:solidFill>
                <a:latin typeface="Arial"/>
                <a:ea typeface="Arial"/>
                <a:cs typeface="Arial"/>
                <a:sym typeface="Arial"/>
              </a:rPr>
              <a:t>   Net book value (NBV)</a:t>
            </a:r>
            <a:endParaRPr/>
          </a:p>
        </p:txBody>
      </p:sp>
      <p:sp>
        <p:nvSpPr>
          <p:cNvPr id="490" name="Google Shape;490;p32"/>
          <p:cNvSpPr txBox="1"/>
          <p:nvPr/>
        </p:nvSpPr>
        <p:spPr>
          <a:xfrm>
            <a:off x="5562600" y="5410200"/>
            <a:ext cx="1676400" cy="427038"/>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200">
                <a:solidFill>
                  <a:srgbClr val="CC0000"/>
                </a:solidFill>
                <a:latin typeface="Arial"/>
                <a:ea typeface="Arial"/>
                <a:cs typeface="Arial"/>
                <a:sym typeface="Arial"/>
              </a:rPr>
              <a:t>$160,000</a:t>
            </a:r>
            <a:endParaRPr/>
          </a:p>
        </p:txBody>
      </p:sp>
      <p:sp>
        <p:nvSpPr>
          <p:cNvPr id="491" name="Google Shape;491;p32"/>
          <p:cNvSpPr txBox="1"/>
          <p:nvPr/>
        </p:nvSpPr>
        <p:spPr>
          <a:xfrm>
            <a:off x="3200400" y="4068763"/>
            <a:ext cx="4114800" cy="427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u="sng">
                <a:solidFill>
                  <a:schemeClr val="dk1"/>
                </a:solidFill>
                <a:latin typeface="Arial"/>
                <a:ea typeface="Arial"/>
                <a:cs typeface="Arial"/>
                <a:sym typeface="Arial"/>
              </a:rPr>
              <a:t>Balance Sheet</a:t>
            </a:r>
            <a:r>
              <a:rPr b="0" lang="en-US" sz="2200">
                <a:solidFill>
                  <a:schemeClr val="dk1"/>
                </a:solidFill>
                <a:latin typeface="Arial"/>
                <a:ea typeface="Arial"/>
                <a:cs typeface="Arial"/>
                <a:sym typeface="Arial"/>
              </a:rPr>
              <a:t>   </a:t>
            </a:r>
            <a:r>
              <a:rPr b="0" lang="en-US" sz="2000">
                <a:solidFill>
                  <a:schemeClr val="dk1"/>
                </a:solidFill>
                <a:latin typeface="Arial"/>
                <a:ea typeface="Arial"/>
                <a:cs typeface="Arial"/>
                <a:sym typeface="Arial"/>
              </a:rPr>
              <a:t>(Dec. 31, 2016)</a:t>
            </a:r>
            <a:endParaRPr b="0" sz="2000">
              <a:solidFill>
                <a:schemeClr val="dk1"/>
              </a:solidFill>
              <a:latin typeface="Arial"/>
              <a:ea typeface="Arial"/>
              <a:cs typeface="Arial"/>
              <a:sym typeface="Arial"/>
            </a:endParaRPr>
          </a:p>
        </p:txBody>
      </p:sp>
      <p:sp>
        <p:nvSpPr>
          <p:cNvPr id="492" name="Google Shape;492;p32"/>
          <p:cNvSpPr txBox="1"/>
          <p:nvPr/>
        </p:nvSpPr>
        <p:spPr>
          <a:xfrm>
            <a:off x="7162800" y="196850"/>
            <a:ext cx="1524000" cy="76835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dk1"/>
                </a:solidFill>
                <a:latin typeface="Arial"/>
                <a:ea typeface="Arial"/>
                <a:cs typeface="Arial"/>
                <a:sym typeface="Arial"/>
              </a:rPr>
              <a:t>After 7 years</a:t>
            </a:r>
            <a:endParaRPr/>
          </a:p>
        </p:txBody>
      </p:sp>
      <p:sp>
        <p:nvSpPr>
          <p:cNvPr id="493" name="Google Shape;493;p32"/>
          <p:cNvSpPr txBox="1"/>
          <p:nvPr/>
        </p:nvSpPr>
        <p:spPr>
          <a:xfrm>
            <a:off x="609600" y="1395413"/>
            <a:ext cx="4724400" cy="20559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dk1"/>
                </a:solidFill>
                <a:latin typeface="Arial"/>
                <a:ea typeface="Arial"/>
                <a:cs typeface="Arial"/>
                <a:sym typeface="Arial"/>
              </a:rPr>
              <a:t>Equipment cost 	$510,000</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Salvage value	           -   10,000</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Depreciable base	500,000</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Useful life (original)	    10 years</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Annual depreciation	    $ 50,000</a:t>
            </a:r>
            <a:endParaRPr/>
          </a:p>
        </p:txBody>
      </p:sp>
      <p:sp>
        <p:nvSpPr>
          <p:cNvPr id="494" name="Google Shape;494;p32"/>
          <p:cNvSpPr txBox="1"/>
          <p:nvPr/>
        </p:nvSpPr>
        <p:spPr>
          <a:xfrm>
            <a:off x="5334000" y="2995613"/>
            <a:ext cx="3352800" cy="4270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dk1"/>
                </a:solidFill>
                <a:latin typeface="Arial"/>
                <a:ea typeface="Arial"/>
                <a:cs typeface="Arial"/>
                <a:sym typeface="Arial"/>
              </a:rPr>
              <a:t>x  7 years  =  </a:t>
            </a:r>
            <a:r>
              <a:rPr b="1" lang="en-US" sz="2200">
                <a:solidFill>
                  <a:srgbClr val="CC0000"/>
                </a:solidFill>
                <a:latin typeface="Arial"/>
                <a:ea typeface="Arial"/>
                <a:cs typeface="Arial"/>
                <a:sym typeface="Arial"/>
              </a:rPr>
              <a:t>$350,000 </a:t>
            </a:r>
            <a:endParaRPr/>
          </a:p>
        </p:txBody>
      </p:sp>
      <p:sp>
        <p:nvSpPr>
          <p:cNvPr id="495" name="Google Shape;495;p32"/>
          <p:cNvSpPr txBox="1"/>
          <p:nvPr/>
        </p:nvSpPr>
        <p:spPr>
          <a:xfrm>
            <a:off x="5867400" y="1524000"/>
            <a:ext cx="2819400" cy="1125538"/>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dk1"/>
                </a:solidFill>
                <a:latin typeface="Arial"/>
                <a:ea typeface="Arial"/>
                <a:cs typeface="Arial"/>
                <a:sym typeface="Arial"/>
              </a:rPr>
              <a:t>First, establish NBV at date of change in estimate.</a:t>
            </a:r>
            <a:endParaRPr/>
          </a:p>
        </p:txBody>
      </p:sp>
      <p:sp>
        <p:nvSpPr>
          <p:cNvPr id="496" name="Google Shape;496;p32"/>
          <p:cNvSpPr/>
          <p:nvPr/>
        </p:nvSpPr>
        <p:spPr>
          <a:xfrm>
            <a:off x="3962400" y="3021013"/>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cxnSp>
        <p:nvCxnSpPr>
          <p:cNvPr id="497" name="Google Shape;497;p32"/>
          <p:cNvCxnSpPr/>
          <p:nvPr/>
        </p:nvCxnSpPr>
        <p:spPr>
          <a:xfrm>
            <a:off x="3962400" y="2209800"/>
            <a:ext cx="1219200" cy="0"/>
          </a:xfrm>
          <a:prstGeom prst="straightConnector1">
            <a:avLst/>
          </a:prstGeom>
          <a:noFill/>
          <a:ln cap="sq" cmpd="sng" w="28575">
            <a:solidFill>
              <a:schemeClr val="dk1"/>
            </a:solidFill>
            <a:prstDash val="solid"/>
            <a:round/>
            <a:headEnd len="sm" w="sm" type="none"/>
            <a:tailEnd len="sm" w="sm" type="none"/>
          </a:ln>
        </p:spPr>
      </p:cxnSp>
      <p:sp>
        <p:nvSpPr>
          <p:cNvPr id="498" name="Google Shape;498;p32"/>
          <p:cNvSpPr/>
          <p:nvPr/>
        </p:nvSpPr>
        <p:spPr>
          <a:xfrm>
            <a:off x="3962400" y="3427413"/>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499" name="Google Shape;499;p32"/>
          <p:cNvSpPr/>
          <p:nvPr/>
        </p:nvSpPr>
        <p:spPr>
          <a:xfrm>
            <a:off x="3962400" y="3503613"/>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00" name="Google Shape;500;p32"/>
          <p:cNvSpPr/>
          <p:nvPr/>
        </p:nvSpPr>
        <p:spPr>
          <a:xfrm>
            <a:off x="5943600" y="5380038"/>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01" name="Google Shape;501;p32"/>
          <p:cNvSpPr/>
          <p:nvPr/>
        </p:nvSpPr>
        <p:spPr>
          <a:xfrm>
            <a:off x="5943600" y="5835650"/>
            <a:ext cx="1204913" cy="1588"/>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02" name="Google Shape;502;p32"/>
          <p:cNvSpPr txBox="1"/>
          <p:nvPr>
            <p:ph type="title"/>
          </p:nvPr>
        </p:nvSpPr>
        <p:spPr>
          <a:xfrm>
            <a:off x="609600" y="381000"/>
            <a:ext cx="66675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BF"/>
                </a:solidFill>
                <a:latin typeface="Arial"/>
                <a:ea typeface="Arial"/>
                <a:cs typeface="Arial"/>
                <a:sym typeface="Arial"/>
              </a:rPr>
              <a:t>Revision of Depreciation Rates</a:t>
            </a:r>
            <a:endParaRPr b="1" i="0" sz="3200" u="none" cap="none" strike="noStrike">
              <a:solidFill>
                <a:srgbClr val="0000BF"/>
              </a:solidFill>
              <a:latin typeface="Arial"/>
              <a:ea typeface="Arial"/>
              <a:cs typeface="Arial"/>
              <a:sym typeface="Arial"/>
            </a:endParaRPr>
          </a:p>
        </p:txBody>
      </p:sp>
      <p:cxnSp>
        <p:nvCxnSpPr>
          <p:cNvPr id="503" name="Google Shape;503;p3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04" name="Google Shape;504;p3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3"/>
          <p:cNvSpPr/>
          <p:nvPr/>
        </p:nvSpPr>
        <p:spPr>
          <a:xfrm>
            <a:off x="609600" y="4343400"/>
            <a:ext cx="8001000" cy="18288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10" name="Google Shape;510;p33"/>
          <p:cNvSpPr txBox="1"/>
          <p:nvPr/>
        </p:nvSpPr>
        <p:spPr>
          <a:xfrm>
            <a:off x="609600" y="1395413"/>
            <a:ext cx="5029200" cy="2055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dk1"/>
                </a:solidFill>
                <a:latin typeface="Arial"/>
                <a:ea typeface="Arial"/>
                <a:cs typeface="Arial"/>
                <a:sym typeface="Arial"/>
              </a:rPr>
              <a:t>Net book value 	</a:t>
            </a:r>
            <a:r>
              <a:rPr b="1" lang="en-US" sz="2200">
                <a:solidFill>
                  <a:srgbClr val="CC0000"/>
                </a:solidFill>
                <a:latin typeface="Arial"/>
                <a:ea typeface="Arial"/>
                <a:cs typeface="Arial"/>
                <a:sym typeface="Arial"/>
              </a:rPr>
              <a:t>$160,000</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Salvage value (new)          	5,000</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Depreciable base	155,000</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Useful life remaining	    8 years</a:t>
            </a:r>
            <a:endParaRPr/>
          </a:p>
          <a:p>
            <a:pPr indent="0" lvl="0" marL="0" marR="0" rtl="0" algn="l">
              <a:spcBef>
                <a:spcPts val="440"/>
              </a:spcBef>
              <a:spcAft>
                <a:spcPts val="0"/>
              </a:spcAft>
              <a:buNone/>
            </a:pPr>
            <a:r>
              <a:rPr b="0" lang="en-US" sz="2200">
                <a:solidFill>
                  <a:schemeClr val="dk1"/>
                </a:solidFill>
                <a:latin typeface="Arial"/>
                <a:ea typeface="Arial"/>
                <a:cs typeface="Arial"/>
                <a:sym typeface="Arial"/>
              </a:rPr>
              <a:t>Annual depreciation	    </a:t>
            </a:r>
            <a:r>
              <a:rPr b="1" lang="en-US" sz="2200">
                <a:solidFill>
                  <a:srgbClr val="CC0000"/>
                </a:solidFill>
                <a:latin typeface="Arial"/>
                <a:ea typeface="Arial"/>
                <a:cs typeface="Arial"/>
                <a:sym typeface="Arial"/>
              </a:rPr>
              <a:t>$ 19,375</a:t>
            </a:r>
            <a:endParaRPr/>
          </a:p>
        </p:txBody>
      </p:sp>
      <p:sp>
        <p:nvSpPr>
          <p:cNvPr id="511" name="Google Shape;511;p33"/>
          <p:cNvSpPr txBox="1"/>
          <p:nvPr/>
        </p:nvSpPr>
        <p:spPr>
          <a:xfrm>
            <a:off x="5867400" y="1524000"/>
            <a:ext cx="2819400" cy="1125538"/>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dk1"/>
                </a:solidFill>
                <a:latin typeface="Arial"/>
                <a:ea typeface="Arial"/>
                <a:cs typeface="Arial"/>
                <a:sym typeface="Arial"/>
              </a:rPr>
              <a:t>Depreciation Expense calculation for 2017.</a:t>
            </a:r>
            <a:endParaRPr b="0" sz="2200">
              <a:solidFill>
                <a:schemeClr val="dk1"/>
              </a:solidFill>
              <a:latin typeface="Arial"/>
              <a:ea typeface="Arial"/>
              <a:cs typeface="Arial"/>
              <a:sym typeface="Arial"/>
            </a:endParaRPr>
          </a:p>
        </p:txBody>
      </p:sp>
      <p:sp>
        <p:nvSpPr>
          <p:cNvPr id="512" name="Google Shape;512;p33"/>
          <p:cNvSpPr txBox="1"/>
          <p:nvPr/>
        </p:nvSpPr>
        <p:spPr>
          <a:xfrm>
            <a:off x="1219200" y="4860925"/>
            <a:ext cx="6858000" cy="94138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0" lang="en-US" sz="2400">
                <a:solidFill>
                  <a:schemeClr val="dk1"/>
                </a:solidFill>
                <a:latin typeface="Arial"/>
                <a:ea typeface="Arial"/>
                <a:cs typeface="Arial"/>
                <a:sym typeface="Arial"/>
              </a:rPr>
              <a:t>Depreciation Expense 	19,375</a:t>
            </a:r>
            <a:endParaRPr/>
          </a:p>
          <a:p>
            <a:pPr indent="-457200" lvl="0" marL="457200" marR="0" rtl="0" algn="l">
              <a:spcBef>
                <a:spcPts val="720"/>
              </a:spcBef>
              <a:spcAft>
                <a:spcPts val="0"/>
              </a:spcAft>
              <a:buNone/>
            </a:pPr>
            <a:r>
              <a:rPr b="0" lang="en-US" sz="2400">
                <a:solidFill>
                  <a:schemeClr val="dk1"/>
                </a:solidFill>
                <a:latin typeface="Arial"/>
                <a:ea typeface="Arial"/>
                <a:cs typeface="Arial"/>
                <a:sym typeface="Arial"/>
              </a:rPr>
              <a:t>	Accumulated Depreciation 		19,375</a:t>
            </a:r>
            <a:endParaRPr/>
          </a:p>
        </p:txBody>
      </p:sp>
      <p:sp>
        <p:nvSpPr>
          <p:cNvPr id="513" name="Google Shape;513;p33"/>
          <p:cNvSpPr txBox="1"/>
          <p:nvPr/>
        </p:nvSpPr>
        <p:spPr>
          <a:xfrm>
            <a:off x="914400" y="4086225"/>
            <a:ext cx="3581400" cy="461963"/>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0" lang="en-US" sz="2400">
                <a:solidFill>
                  <a:schemeClr val="dk1"/>
                </a:solidFill>
                <a:latin typeface="Arial"/>
                <a:ea typeface="Arial"/>
                <a:cs typeface="Arial"/>
                <a:sym typeface="Arial"/>
              </a:rPr>
              <a:t>Journal entry for 2017</a:t>
            </a:r>
            <a:endParaRPr b="0" sz="2400">
              <a:solidFill>
                <a:schemeClr val="dk1"/>
              </a:solidFill>
              <a:latin typeface="Arial"/>
              <a:ea typeface="Arial"/>
              <a:cs typeface="Arial"/>
              <a:sym typeface="Arial"/>
            </a:endParaRPr>
          </a:p>
        </p:txBody>
      </p:sp>
      <p:sp>
        <p:nvSpPr>
          <p:cNvPr id="514" name="Google Shape;514;p33"/>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BF"/>
                </a:solidFill>
                <a:latin typeface="Arial"/>
                <a:ea typeface="Arial"/>
                <a:cs typeface="Arial"/>
                <a:sym typeface="Arial"/>
              </a:rPr>
              <a:t>Revision of Depreciation Rates</a:t>
            </a:r>
            <a:endParaRPr b="1" i="0" sz="3200" u="none" cap="none" strike="noStrike">
              <a:solidFill>
                <a:srgbClr val="0000BF"/>
              </a:solidFill>
              <a:latin typeface="Arial"/>
              <a:ea typeface="Arial"/>
              <a:cs typeface="Arial"/>
              <a:sym typeface="Arial"/>
            </a:endParaRPr>
          </a:p>
        </p:txBody>
      </p:sp>
      <p:cxnSp>
        <p:nvCxnSpPr>
          <p:cNvPr id="515" name="Google Shape;515;p3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16" name="Google Shape;516;p33"/>
          <p:cNvSpPr txBox="1"/>
          <p:nvPr/>
        </p:nvSpPr>
        <p:spPr>
          <a:xfrm>
            <a:off x="7162800" y="196850"/>
            <a:ext cx="1524000" cy="76835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dk1"/>
                </a:solidFill>
                <a:latin typeface="Arial"/>
                <a:ea typeface="Arial"/>
                <a:cs typeface="Arial"/>
                <a:sym typeface="Arial"/>
              </a:rPr>
              <a:t>After 7 years</a:t>
            </a:r>
            <a:endParaRPr/>
          </a:p>
        </p:txBody>
      </p:sp>
      <p:sp>
        <p:nvSpPr>
          <p:cNvPr id="517" name="Google Shape;517;p33"/>
          <p:cNvSpPr/>
          <p:nvPr/>
        </p:nvSpPr>
        <p:spPr>
          <a:xfrm>
            <a:off x="3962400" y="3021013"/>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cxnSp>
        <p:nvCxnSpPr>
          <p:cNvPr id="518" name="Google Shape;518;p33"/>
          <p:cNvCxnSpPr/>
          <p:nvPr/>
        </p:nvCxnSpPr>
        <p:spPr>
          <a:xfrm>
            <a:off x="3962400" y="2209800"/>
            <a:ext cx="1219200" cy="0"/>
          </a:xfrm>
          <a:prstGeom prst="straightConnector1">
            <a:avLst/>
          </a:prstGeom>
          <a:noFill/>
          <a:ln cap="sq" cmpd="sng" w="28575">
            <a:solidFill>
              <a:schemeClr val="dk1"/>
            </a:solidFill>
            <a:prstDash val="solid"/>
            <a:round/>
            <a:headEnd len="sm" w="sm" type="none"/>
            <a:tailEnd len="sm" w="sm" type="none"/>
          </a:ln>
        </p:spPr>
      </p:cxnSp>
      <p:sp>
        <p:nvSpPr>
          <p:cNvPr id="519" name="Google Shape;519;p33"/>
          <p:cNvSpPr/>
          <p:nvPr/>
        </p:nvSpPr>
        <p:spPr>
          <a:xfrm>
            <a:off x="3962400" y="3427413"/>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20" name="Google Shape;520;p33"/>
          <p:cNvSpPr/>
          <p:nvPr/>
        </p:nvSpPr>
        <p:spPr>
          <a:xfrm>
            <a:off x="3962400" y="3503613"/>
            <a:ext cx="1204913" cy="1587"/>
          </a:xfrm>
          <a:custGeom>
            <a:rect b="b" l="l" r="r" t="t"/>
            <a:pathLst>
              <a:path extrusionOk="0" h="1" w="759">
                <a:moveTo>
                  <a:pt x="0" y="0"/>
                </a:moveTo>
                <a:lnTo>
                  <a:pt x="759" y="0"/>
                </a:lnTo>
              </a:path>
            </a:pathLst>
          </a:custGeom>
          <a:noFill/>
          <a:ln cap="sq"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21" name="Google Shape;521;p3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500"/>
                                        <p:tgtEl>
                                          <p:spTgt spid="5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animEffect filter="fade" transition="in">
                                      <p:cBhvr>
                                        <p:cTn dur="500"/>
                                        <p:tgtEl>
                                          <p:spTgt spid="51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4"/>
          <p:cNvSpPr/>
          <p:nvPr/>
        </p:nvSpPr>
        <p:spPr>
          <a:xfrm>
            <a:off x="381000" y="990600"/>
            <a:ext cx="8382000" cy="542418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t/>
            </a:r>
            <a:endParaRPr b="0" sz="1700">
              <a:solidFill>
                <a:schemeClr val="folHlink"/>
              </a:solidFill>
              <a:latin typeface="Arial"/>
              <a:ea typeface="Arial"/>
              <a:cs typeface="Arial"/>
              <a:sym typeface="Arial"/>
            </a:endParaRPr>
          </a:p>
        </p:txBody>
      </p:sp>
      <p:sp>
        <p:nvSpPr>
          <p:cNvPr id="527" name="Google Shape;527;p34"/>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528" name="Google Shape;528;p34"/>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DEPRECIATION CHOICES</a:t>
            </a:r>
            <a:endParaRPr b="1" sz="1800">
              <a:solidFill>
                <a:srgbClr val="660066"/>
              </a:solidFill>
              <a:latin typeface="Arial"/>
              <a:ea typeface="Arial"/>
              <a:cs typeface="Arial"/>
              <a:sym typeface="Arial"/>
            </a:endParaRPr>
          </a:p>
        </p:txBody>
      </p:sp>
      <p:cxnSp>
        <p:nvCxnSpPr>
          <p:cNvPr id="529" name="Google Shape;529;p34"/>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530" name="Google Shape;530;p34"/>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531" name="Google Shape;531;p34"/>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532" name="Google Shape;532;p34"/>
          <p:cNvSpPr/>
          <p:nvPr/>
        </p:nvSpPr>
        <p:spPr>
          <a:xfrm>
            <a:off x="457200" y="1182688"/>
            <a:ext cx="4114800" cy="509370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en-US" sz="1600">
                <a:solidFill>
                  <a:schemeClr val="folHlink"/>
                </a:solidFill>
                <a:latin typeface="Arial"/>
                <a:ea typeface="Arial"/>
                <a:cs typeface="Arial"/>
                <a:sym typeface="Arial"/>
              </a:rPr>
              <a:t>The amount of depreciation expense recorded depends on both the depreciation method used and estimates of service lives and salvage values of the assets. Differences in these choices and estimates can signiﬁcantly impact a company’s reported results and can make it difﬁcult to compare the depreciation numbers of different companies. </a:t>
            </a:r>
            <a:endParaRPr b="0" sz="1600">
              <a:solidFill>
                <a:schemeClr val="folHlink"/>
              </a:solidFill>
              <a:latin typeface="Arial"/>
              <a:ea typeface="Arial"/>
              <a:cs typeface="Arial"/>
              <a:sym typeface="Arial"/>
            </a:endParaRPr>
          </a:p>
          <a:p>
            <a:pPr indent="0" lvl="0" marL="0" marR="0" rtl="0" algn="just">
              <a:spcBef>
                <a:spcPts val="600"/>
              </a:spcBef>
              <a:spcAft>
                <a:spcPts val="0"/>
              </a:spcAft>
              <a:buNone/>
            </a:pPr>
            <a:r>
              <a:rPr b="0" lang="en-US" sz="1600">
                <a:solidFill>
                  <a:schemeClr val="folHlink"/>
                </a:solidFill>
                <a:latin typeface="Arial"/>
                <a:ea typeface="Arial"/>
                <a:cs typeface="Arial"/>
                <a:sym typeface="Arial"/>
              </a:rPr>
              <a:t>An analyst determines the impact of these management choices and judgments on the amount of depreciation expense by examining the notes to ﬁnancial statements. For example, </a:t>
            </a:r>
            <a:r>
              <a:rPr b="1" lang="en-US" sz="1600">
                <a:solidFill>
                  <a:srgbClr val="CC0000"/>
                </a:solidFill>
                <a:latin typeface="Arial"/>
                <a:ea typeface="Arial"/>
                <a:cs typeface="Arial"/>
                <a:sym typeface="Arial"/>
              </a:rPr>
              <a:t>Willamette Industries</a:t>
            </a:r>
            <a:r>
              <a:rPr b="0" lang="en-US" sz="1600">
                <a:solidFill>
                  <a:schemeClr val="folHlink"/>
                </a:solidFill>
                <a:latin typeface="Arial"/>
                <a:ea typeface="Arial"/>
                <a:cs typeface="Arial"/>
                <a:sym typeface="Arial"/>
              </a:rPr>
              <a:t> provided the note to the right to its ﬁnancial statements. As indicated, when Willamette Industries extended the estimated service lives of its machinery and equipment by ﬁve years, it increased income by nearly $54 million. </a:t>
            </a:r>
            <a:endParaRPr/>
          </a:p>
        </p:txBody>
      </p:sp>
      <p:sp>
        <p:nvSpPr>
          <p:cNvPr id="533" name="Google Shape;533;p34"/>
          <p:cNvSpPr/>
          <p:nvPr/>
        </p:nvSpPr>
        <p:spPr>
          <a:xfrm>
            <a:off x="4654176" y="1143000"/>
            <a:ext cx="4038600" cy="51054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just">
              <a:spcBef>
                <a:spcPts val="0"/>
              </a:spcBef>
              <a:spcAft>
                <a:spcPts val="0"/>
              </a:spcAft>
              <a:buNone/>
            </a:pPr>
            <a:r>
              <a:rPr b="0" lang="en-US" sz="1600">
                <a:solidFill>
                  <a:schemeClr val="folHlink"/>
                </a:solidFill>
                <a:latin typeface="Arial"/>
                <a:ea typeface="Arial"/>
                <a:cs typeface="Arial"/>
                <a:sym typeface="Arial"/>
              </a:rPr>
              <a:t>During the year, the estimated service lives for most machinery and </a:t>
            </a:r>
            <a:r>
              <a:rPr b="0" lang="en-US" sz="1600">
                <a:solidFill>
                  <a:schemeClr val="dk1"/>
                </a:solidFill>
                <a:latin typeface="Arial"/>
                <a:ea typeface="Arial"/>
                <a:cs typeface="Arial"/>
                <a:sym typeface="Arial"/>
              </a:rPr>
              <a:t>e</a:t>
            </a:r>
            <a:r>
              <a:rPr b="0" lang="en-US" sz="1600">
                <a:solidFill>
                  <a:schemeClr val="folHlink"/>
                </a:solidFill>
                <a:latin typeface="Arial"/>
                <a:ea typeface="Arial"/>
                <a:cs typeface="Arial"/>
                <a:sym typeface="Arial"/>
              </a:rPr>
              <a:t>quipment were extended five years. The change was based upon a study performed by the company’s engineering department, comparisons to typical industry practices, and the effect of the company’s extensive capital investments which have resulted in a mix of assets with longer productive lives due to technological advances. As a result of the change, net income was increased by $54,000,000.</a:t>
            </a:r>
            <a:endParaRPr/>
          </a:p>
        </p:txBody>
      </p:sp>
      <p:pic>
        <p:nvPicPr>
          <p:cNvPr id="534" name="Google Shape;534;p34"/>
          <p:cNvPicPr preferRelativeResize="0"/>
          <p:nvPr/>
        </p:nvPicPr>
        <p:blipFill rotWithShape="1">
          <a:blip r:embed="rId3">
            <a:alphaModFix/>
          </a:blip>
          <a:srcRect b="0" l="0" r="0" t="0"/>
          <a:stretch/>
        </p:blipFill>
        <p:spPr>
          <a:xfrm>
            <a:off x="4738314" y="1292226"/>
            <a:ext cx="3878262" cy="1721942"/>
          </a:xfrm>
          <a:prstGeom prst="rect">
            <a:avLst/>
          </a:prstGeom>
          <a:solidFill>
            <a:schemeClr val="accent3"/>
          </a:solidFill>
          <a:ln>
            <a:noFill/>
          </a:ln>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5"/>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depreciation concepts and methods of depreciation.</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special depreciation methods and other depreciation issues.</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Explain the accounting issues related to asset impairment.</a:t>
            </a:r>
            <a:endParaRPr/>
          </a:p>
        </p:txBody>
      </p:sp>
      <p:sp>
        <p:nvSpPr>
          <p:cNvPr id="540" name="Google Shape;540;p35"/>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541" name="Google Shape;541;p35"/>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the accounting procedures for depletion of natural resources.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how to report and analyze property, plant, equipment, and natural resources.</a:t>
            </a:r>
            <a:endParaRPr/>
          </a:p>
        </p:txBody>
      </p:sp>
      <p:sp>
        <p:nvSpPr>
          <p:cNvPr id="542" name="Google Shape;542;p35"/>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543" name="Google Shape;543;p35"/>
          <p:cNvSpPr/>
          <p:nvPr/>
        </p:nvSpPr>
        <p:spPr>
          <a:xfrm>
            <a:off x="2209800" y="155057"/>
            <a:ext cx="6629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800">
                <a:solidFill>
                  <a:srgbClr val="00007F"/>
                </a:solidFill>
                <a:latin typeface="Arial"/>
                <a:ea typeface="Arial"/>
                <a:cs typeface="Arial"/>
                <a:sym typeface="Arial"/>
              </a:rPr>
              <a:t>Depreciation, Impairments, and Depletion</a:t>
            </a:r>
            <a:endParaRPr/>
          </a:p>
        </p:txBody>
      </p:sp>
      <p:sp>
        <p:nvSpPr>
          <p:cNvPr id="544" name="Google Shape;544;p35"/>
          <p:cNvSpPr txBox="1"/>
          <p:nvPr/>
        </p:nvSpPr>
        <p:spPr>
          <a:xfrm>
            <a:off x="381000" y="76200"/>
            <a:ext cx="18288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11</a:t>
            </a:r>
            <a:endParaRPr b="0" sz="10700">
              <a:solidFill>
                <a:srgbClr val="006600"/>
              </a:solidFill>
              <a:latin typeface="Arial"/>
              <a:ea typeface="Arial"/>
              <a:cs typeface="Arial"/>
              <a:sym typeface="Arial"/>
            </a:endParaRPr>
          </a:p>
        </p:txBody>
      </p:sp>
      <p:cxnSp>
        <p:nvCxnSpPr>
          <p:cNvPr id="545" name="Google Shape;545;p35"/>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546" name="Google Shape;546;p35"/>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547" name="Google Shape;547;p3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6"/>
          <p:cNvSpPr txBox="1"/>
          <p:nvPr/>
        </p:nvSpPr>
        <p:spPr>
          <a:xfrm>
            <a:off x="609600" y="2381250"/>
            <a:ext cx="8013700" cy="399641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200">
                <a:solidFill>
                  <a:schemeClr val="dk1"/>
                </a:solidFill>
                <a:latin typeface="Arial"/>
                <a:ea typeface="Arial"/>
                <a:cs typeface="Arial"/>
                <a:sym typeface="Arial"/>
              </a:rPr>
              <a:t>Events leading to an impairment:</a:t>
            </a:r>
            <a:endParaRPr/>
          </a:p>
          <a:p>
            <a:pPr indent="-457200" lvl="1" marL="685800" marR="0" rtl="0" algn="l">
              <a:lnSpc>
                <a:spcPct val="120000"/>
              </a:lnSpc>
              <a:spcBef>
                <a:spcPts val="9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 significant decrease in the fair value of an asset.  </a:t>
            </a:r>
            <a:endParaRPr/>
          </a:p>
          <a:p>
            <a:pPr indent="-457200" lvl="1" marL="685800" marR="0" rtl="0" algn="l">
              <a:lnSpc>
                <a:spcPct val="120000"/>
              </a:lnSpc>
              <a:spcBef>
                <a:spcPts val="9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 significant change in the manner in which an asset is used.</a:t>
            </a:r>
            <a:endParaRPr/>
          </a:p>
          <a:p>
            <a:pPr indent="-457200" lvl="1" marL="685800" marR="0" rtl="0" algn="l">
              <a:lnSpc>
                <a:spcPct val="120000"/>
              </a:lnSpc>
              <a:spcBef>
                <a:spcPts val="9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 significant adverse change in legal factors or in the business climate that affects the value of an asset.</a:t>
            </a:r>
            <a:endParaRPr/>
          </a:p>
          <a:p>
            <a:pPr indent="-457200" lvl="1" marL="685800" marR="0" rtl="0" algn="l">
              <a:lnSpc>
                <a:spcPct val="120000"/>
              </a:lnSpc>
              <a:spcBef>
                <a:spcPts val="9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An accumulation of costs in excess of the amount originally expected to acquire or construct an asset.</a:t>
            </a:r>
            <a:endParaRPr/>
          </a:p>
          <a:p>
            <a:pPr indent="-457200" lvl="1" marL="685800" marR="0" rtl="0" algn="l">
              <a:lnSpc>
                <a:spcPct val="120000"/>
              </a:lnSpc>
              <a:spcBef>
                <a:spcPts val="9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 projection or forecast that demonstrates continuing losses associated with an asset.</a:t>
            </a:r>
            <a:endParaRPr/>
          </a:p>
        </p:txBody>
      </p:sp>
      <p:sp>
        <p:nvSpPr>
          <p:cNvPr id="553" name="Google Shape;553;p36"/>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IMPAIRMENTS</a:t>
            </a:r>
            <a:endParaRPr b="1" i="0" sz="3200" u="none" cap="none" strike="noStrike">
              <a:solidFill>
                <a:srgbClr val="00007F"/>
              </a:solidFill>
              <a:latin typeface="Arial"/>
              <a:ea typeface="Arial"/>
              <a:cs typeface="Arial"/>
              <a:sym typeface="Arial"/>
            </a:endParaRPr>
          </a:p>
        </p:txBody>
      </p:sp>
      <p:sp>
        <p:nvSpPr>
          <p:cNvPr id="554" name="Google Shape;554;p36"/>
          <p:cNvSpPr txBox="1"/>
          <p:nvPr/>
        </p:nvSpPr>
        <p:spPr>
          <a:xfrm>
            <a:off x="609600" y="1371600"/>
            <a:ext cx="8001000" cy="938719"/>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200">
                <a:solidFill>
                  <a:schemeClr val="dk1"/>
                </a:solidFill>
                <a:latin typeface="Arial"/>
                <a:ea typeface="Arial"/>
                <a:cs typeface="Arial"/>
                <a:sym typeface="Arial"/>
              </a:rPr>
              <a:t>When the carrying amount of an asset is not recoverable, a company records a write-off referred to as an </a:t>
            </a:r>
            <a:r>
              <a:rPr b="1" lang="en-US" sz="2200">
                <a:solidFill>
                  <a:schemeClr val="dk1"/>
                </a:solidFill>
                <a:latin typeface="Arial"/>
                <a:ea typeface="Arial"/>
                <a:cs typeface="Arial"/>
                <a:sym typeface="Arial"/>
              </a:rPr>
              <a:t>impairment</a:t>
            </a:r>
            <a:r>
              <a:rPr b="0" lang="en-US" sz="2200">
                <a:solidFill>
                  <a:schemeClr val="dk1"/>
                </a:solidFill>
                <a:latin typeface="Arial"/>
                <a:ea typeface="Arial"/>
                <a:cs typeface="Arial"/>
                <a:sym typeface="Arial"/>
              </a:rPr>
              <a:t>.</a:t>
            </a:r>
            <a:r>
              <a:rPr b="1" lang="en-US" sz="2200">
                <a:solidFill>
                  <a:schemeClr val="dk1"/>
                </a:solidFill>
                <a:latin typeface="Arial"/>
                <a:ea typeface="Arial"/>
                <a:cs typeface="Arial"/>
                <a:sym typeface="Arial"/>
              </a:rPr>
              <a:t> </a:t>
            </a:r>
            <a:endParaRPr/>
          </a:p>
        </p:txBody>
      </p:sp>
      <p:cxnSp>
        <p:nvCxnSpPr>
          <p:cNvPr id="555" name="Google Shape;555;p3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56" name="Google Shape;556;p3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7"/>
          <p:cNvSpPr txBox="1"/>
          <p:nvPr/>
        </p:nvSpPr>
        <p:spPr>
          <a:xfrm>
            <a:off x="609600" y="1981200"/>
            <a:ext cx="7848600" cy="4242443"/>
          </a:xfrm>
          <a:prstGeom prst="rect">
            <a:avLst/>
          </a:prstGeom>
          <a:noFill/>
          <a:ln>
            <a:noFill/>
          </a:ln>
        </p:spPr>
        <p:txBody>
          <a:bodyPr anchorCtr="0" anchor="t" bIns="45700" lIns="91425" spcFirstLastPara="1" rIns="91425" wrap="square" tIns="45700">
            <a:spAutoFit/>
          </a:bodyPr>
          <a:lstStyle/>
          <a:p>
            <a:pPr indent="-450850" lvl="0" marL="682625" marR="0" rtl="0" algn="l">
              <a:lnSpc>
                <a:spcPct val="120000"/>
              </a:lnSpc>
              <a:spcBef>
                <a:spcPts val="0"/>
              </a:spcBef>
              <a:spcAft>
                <a:spcPts val="0"/>
              </a:spcAft>
              <a:buClr>
                <a:schemeClr val="dk1"/>
              </a:buClr>
              <a:buSzPts val="2100"/>
              <a:buFont typeface="Arial"/>
              <a:buAutoNum type="arabicPeriod"/>
            </a:pPr>
            <a:r>
              <a:rPr b="0" lang="en-US" sz="2100">
                <a:solidFill>
                  <a:schemeClr val="dk1"/>
                </a:solidFill>
                <a:latin typeface="Arial"/>
                <a:ea typeface="Arial"/>
                <a:cs typeface="Arial"/>
                <a:sym typeface="Arial"/>
              </a:rPr>
              <a:t>Review events for possible impairment.</a:t>
            </a:r>
            <a:endParaRPr/>
          </a:p>
          <a:p>
            <a:pPr indent="-450850" lvl="0" marL="682625" marR="0" rtl="0" algn="l">
              <a:lnSpc>
                <a:spcPct val="120000"/>
              </a:lnSpc>
              <a:spcBef>
                <a:spcPts val="1200"/>
              </a:spcBef>
              <a:spcAft>
                <a:spcPts val="0"/>
              </a:spcAft>
              <a:buClr>
                <a:schemeClr val="dk1"/>
              </a:buClr>
              <a:buSzPts val="2100"/>
              <a:buFont typeface="Arial"/>
              <a:buAutoNum type="arabicPeriod"/>
            </a:pPr>
            <a:r>
              <a:rPr b="0" lang="en-US" sz="2100">
                <a:solidFill>
                  <a:schemeClr val="dk1"/>
                </a:solidFill>
                <a:latin typeface="Arial"/>
                <a:ea typeface="Arial"/>
                <a:cs typeface="Arial"/>
                <a:sym typeface="Arial"/>
              </a:rPr>
              <a:t>If the review indicates impairment, apply the recoverability test.  If the sum of the expected future net cash flows from the long-lived asset is less than the carrying amount of the asset, an impairment has occurred.</a:t>
            </a:r>
            <a:endParaRPr/>
          </a:p>
          <a:p>
            <a:pPr indent="-450850" lvl="0" marL="682625" marR="0" rtl="0" algn="l">
              <a:lnSpc>
                <a:spcPct val="120000"/>
              </a:lnSpc>
              <a:spcBef>
                <a:spcPts val="1200"/>
              </a:spcBef>
              <a:spcAft>
                <a:spcPts val="0"/>
              </a:spcAft>
              <a:buNone/>
            </a:pPr>
            <a:r>
              <a:rPr b="0" lang="en-US" sz="2100">
                <a:solidFill>
                  <a:schemeClr val="dk1"/>
                </a:solidFill>
                <a:latin typeface="Arial"/>
                <a:ea typeface="Arial"/>
                <a:cs typeface="Arial"/>
                <a:sym typeface="Arial"/>
              </a:rPr>
              <a:t>3. 	Assuming an impairment, the impairment loss is the amount by which the carrying amount of the asset exceeds the fair value of the asset. The fair value is the market value or the present value of expected future net cash flows.</a:t>
            </a:r>
            <a:endParaRPr/>
          </a:p>
        </p:txBody>
      </p:sp>
      <p:sp>
        <p:nvSpPr>
          <p:cNvPr id="562" name="Google Shape;562;p37"/>
          <p:cNvSpPr txBox="1"/>
          <p:nvPr/>
        </p:nvSpPr>
        <p:spPr>
          <a:xfrm>
            <a:off x="622300" y="1371600"/>
            <a:ext cx="8001000" cy="530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Measuring Impairments</a:t>
            </a:r>
            <a:endParaRPr/>
          </a:p>
        </p:txBody>
      </p:sp>
      <p:cxnSp>
        <p:nvCxnSpPr>
          <p:cNvPr id="563" name="Google Shape;563;p3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64" name="Google Shape;564;p3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565" name="Google Shape;565;p3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38"/>
          <p:cNvPicPr preferRelativeResize="0"/>
          <p:nvPr/>
        </p:nvPicPr>
        <p:blipFill rotWithShape="1">
          <a:blip r:embed="rId3">
            <a:alphaModFix/>
          </a:blip>
          <a:srcRect b="0" l="0" r="0" t="0"/>
          <a:stretch/>
        </p:blipFill>
        <p:spPr>
          <a:xfrm>
            <a:off x="489659" y="265109"/>
            <a:ext cx="8197141" cy="6182011"/>
          </a:xfrm>
          <a:prstGeom prst="rect">
            <a:avLst/>
          </a:prstGeom>
          <a:noFill/>
          <a:ln>
            <a:noFill/>
          </a:ln>
        </p:spPr>
      </p:pic>
      <p:sp>
        <p:nvSpPr>
          <p:cNvPr id="571" name="Google Shape;571;p38"/>
          <p:cNvSpPr/>
          <p:nvPr/>
        </p:nvSpPr>
        <p:spPr>
          <a:xfrm>
            <a:off x="6858000" y="381000"/>
            <a:ext cx="1752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11-16</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Graphic of Accounting for Impairments</a:t>
            </a:r>
            <a:endParaRPr/>
          </a:p>
        </p:txBody>
      </p:sp>
      <p:sp>
        <p:nvSpPr>
          <p:cNvPr id="572" name="Google Shape;572;p38"/>
          <p:cNvSpPr/>
          <p:nvPr/>
        </p:nvSpPr>
        <p:spPr>
          <a:xfrm>
            <a:off x="228600" y="4572000"/>
            <a:ext cx="2133600" cy="1277938"/>
          </a:xfrm>
          <a:prstGeom prst="rect">
            <a:avLst/>
          </a:prstGeom>
          <a:solidFill>
            <a:schemeClr val="accent3"/>
          </a:solidFill>
          <a:ln cap="sq" cmpd="sng" w="1905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lang="en-US" sz="1400">
                <a:solidFill>
                  <a:schemeClr val="folHlink"/>
                </a:solidFill>
                <a:latin typeface="Arial"/>
                <a:ea typeface="Arial"/>
                <a:cs typeface="Arial"/>
                <a:sym typeface="Arial"/>
              </a:rPr>
              <a:t>Loss reported as part of income from continuing operations, in the “Other expenses and losses” section.</a:t>
            </a:r>
            <a:endParaRPr/>
          </a:p>
        </p:txBody>
      </p:sp>
      <p:sp>
        <p:nvSpPr>
          <p:cNvPr id="573" name="Google Shape;573;p3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cxnSp>
        <p:nvCxnSpPr>
          <p:cNvPr id="578" name="Google Shape;578;p3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graphicFrame>
        <p:nvGraphicFramePr>
          <p:cNvPr id="579" name="Google Shape;579;p39"/>
          <p:cNvGraphicFramePr/>
          <p:nvPr/>
        </p:nvGraphicFramePr>
        <p:xfrm>
          <a:off x="879475" y="3849688"/>
          <a:ext cx="7197725" cy="2322512"/>
        </p:xfrm>
        <a:graphic>
          <a:graphicData uri="http://schemas.openxmlformats.org/presentationml/2006/ole">
            <mc:AlternateContent>
              <mc:Choice Requires="v">
                <p:oleObj r:id="rId4" imgH="2322512" imgW="7197725" progId="Excel.Sheet.8" spid="_x0000_s1">
                  <p:embed/>
                </p:oleObj>
              </mc:Choice>
              <mc:Fallback>
                <p:oleObj r:id="rId5" imgH="2322512" imgW="7197725" progId="Excel.Sheet.8">
                  <p:embed/>
                  <p:pic>
                    <p:nvPicPr>
                      <p:cNvPr id="579" name="Google Shape;579;p39"/>
                      <p:cNvPicPr preferRelativeResize="0"/>
                      <p:nvPr/>
                    </p:nvPicPr>
                    <p:blipFill rotWithShape="1">
                      <a:blip r:embed="rId6">
                        <a:alphaModFix/>
                      </a:blip>
                      <a:srcRect b="0" l="0" r="0" t="0"/>
                      <a:stretch/>
                    </p:blipFill>
                    <p:spPr>
                      <a:xfrm>
                        <a:off x="879475" y="3849688"/>
                        <a:ext cx="7197725" cy="2322512"/>
                      </a:xfrm>
                      <a:prstGeom prst="rect">
                        <a:avLst/>
                      </a:prstGeom>
                      <a:noFill/>
                      <a:ln>
                        <a:noFill/>
                      </a:ln>
                    </p:spPr>
                  </p:pic>
                </p:oleObj>
              </mc:Fallback>
            </mc:AlternateContent>
          </a:graphicData>
        </a:graphic>
      </p:graphicFrame>
      <p:sp>
        <p:nvSpPr>
          <p:cNvPr id="580" name="Google Shape;580;p39"/>
          <p:cNvSpPr/>
          <p:nvPr/>
        </p:nvSpPr>
        <p:spPr>
          <a:xfrm>
            <a:off x="6400800" y="3886200"/>
            <a:ext cx="17526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81" name="Google Shape;581;p39"/>
          <p:cNvSpPr/>
          <p:nvPr/>
        </p:nvSpPr>
        <p:spPr>
          <a:xfrm>
            <a:off x="990600" y="4800600"/>
            <a:ext cx="51816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82" name="Google Shape;582;p39"/>
          <p:cNvSpPr/>
          <p:nvPr/>
        </p:nvSpPr>
        <p:spPr>
          <a:xfrm>
            <a:off x="990600" y="5181600"/>
            <a:ext cx="71628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83" name="Google Shape;583;p39"/>
          <p:cNvSpPr/>
          <p:nvPr/>
        </p:nvSpPr>
        <p:spPr>
          <a:xfrm>
            <a:off x="6400800" y="5638800"/>
            <a:ext cx="17526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84" name="Google Shape;584;p39"/>
          <p:cNvSpPr txBox="1"/>
          <p:nvPr/>
        </p:nvSpPr>
        <p:spPr>
          <a:xfrm>
            <a:off x="3886200" y="5791200"/>
            <a:ext cx="1943100" cy="830263"/>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lang="en-US" sz="2400">
                <a:solidFill>
                  <a:srgbClr val="CC0000"/>
                </a:solidFill>
                <a:latin typeface="Arial"/>
                <a:ea typeface="Arial"/>
                <a:cs typeface="Arial"/>
                <a:sym typeface="Arial"/>
              </a:rPr>
              <a:t>No Impairment</a:t>
            </a:r>
            <a:endParaRPr/>
          </a:p>
        </p:txBody>
      </p:sp>
      <p:sp>
        <p:nvSpPr>
          <p:cNvPr id="585" name="Google Shape;585;p39"/>
          <p:cNvSpPr txBox="1"/>
          <p:nvPr/>
        </p:nvSpPr>
        <p:spPr>
          <a:xfrm>
            <a:off x="609600" y="1295400"/>
            <a:ext cx="81534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rgbClr val="006600"/>
                </a:solidFill>
                <a:latin typeface="Arial"/>
                <a:ea typeface="Arial"/>
                <a:cs typeface="Arial"/>
                <a:sym typeface="Arial"/>
              </a:rPr>
              <a:t>Example 1:</a:t>
            </a:r>
            <a:r>
              <a:rPr b="0" lang="en-US" sz="2000">
                <a:solidFill>
                  <a:schemeClr val="folHlink"/>
                </a:solidFill>
                <a:latin typeface="Arial"/>
                <a:ea typeface="Arial"/>
                <a:cs typeface="Arial"/>
                <a:sym typeface="Arial"/>
              </a:rPr>
              <a:t> M. Alou Inc. has equipment that, due to changes in its use, it reviews for possible impairment. The equipment’s carrying amount is $600,000 ($800,000 cost less $200,000 accumulated depreciation). Alou determines the expected future net cash flows (undiscounted) from the use of the equipment and its eventual disposal to be </a:t>
            </a:r>
            <a:r>
              <a:rPr b="1" lang="en-US" sz="2000">
                <a:solidFill>
                  <a:schemeClr val="folHlink"/>
                </a:solidFill>
                <a:latin typeface="Arial"/>
                <a:ea typeface="Arial"/>
                <a:cs typeface="Arial"/>
                <a:sym typeface="Arial"/>
              </a:rPr>
              <a:t>$650,000</a:t>
            </a:r>
            <a:r>
              <a:rPr b="0" lang="en-US" sz="2000">
                <a:solidFill>
                  <a:schemeClr val="folHlink"/>
                </a:solidFill>
                <a:latin typeface="Arial"/>
                <a:ea typeface="Arial"/>
                <a:cs typeface="Arial"/>
                <a:sym typeface="Arial"/>
              </a:rPr>
              <a:t>.  Determine whether an impairment has occurred.</a:t>
            </a:r>
            <a:endParaRPr/>
          </a:p>
        </p:txBody>
      </p:sp>
      <p:sp>
        <p:nvSpPr>
          <p:cNvPr id="586" name="Google Shape;586;p39"/>
          <p:cNvSpPr/>
          <p:nvPr/>
        </p:nvSpPr>
        <p:spPr>
          <a:xfrm>
            <a:off x="6781800" y="228600"/>
            <a:ext cx="1981200" cy="708025"/>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a:solidFill>
                  <a:srgbClr val="0000BF"/>
                </a:solidFill>
                <a:latin typeface="Arial"/>
                <a:ea typeface="Arial"/>
                <a:cs typeface="Arial"/>
                <a:sym typeface="Arial"/>
              </a:rPr>
              <a:t>Recoverability Test</a:t>
            </a:r>
            <a:endParaRPr b="1" sz="2000">
              <a:solidFill>
                <a:srgbClr val="0000BF"/>
              </a:solidFill>
              <a:latin typeface="Arial"/>
              <a:ea typeface="Arial"/>
              <a:cs typeface="Arial"/>
              <a:sym typeface="Arial"/>
            </a:endParaRPr>
          </a:p>
        </p:txBody>
      </p:sp>
      <p:sp>
        <p:nvSpPr>
          <p:cNvPr id="587" name="Google Shape;587;p3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588" name="Google Shape;588;p3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0"/>
                                        </p:tgtEl>
                                      </p:cBhvr>
                                    </p:animEffect>
                                    <p:set>
                                      <p:cBhvr>
                                        <p:cTn dur="1" fill="hold">
                                          <p:stCondLst>
                                            <p:cond delay="500"/>
                                          </p:stCondLst>
                                        </p:cTn>
                                        <p:tgtEl>
                                          <p:spTgt spid="5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1"/>
                                        </p:tgtEl>
                                      </p:cBhvr>
                                    </p:animEffect>
                                    <p:set>
                                      <p:cBhvr>
                                        <p:cTn dur="1" fill="hold">
                                          <p:stCondLst>
                                            <p:cond delay="500"/>
                                          </p:stCondLst>
                                        </p:cTn>
                                        <p:tgtEl>
                                          <p:spTgt spid="5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2"/>
                                        </p:tgtEl>
                                      </p:cBhvr>
                                    </p:animEffect>
                                    <p:set>
                                      <p:cBhvr>
                                        <p:cTn dur="1" fill="hold">
                                          <p:stCondLst>
                                            <p:cond delay="500"/>
                                          </p:stCondLst>
                                        </p:cTn>
                                        <p:tgtEl>
                                          <p:spTgt spid="5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3"/>
                                        </p:tgtEl>
                                      </p:cBhvr>
                                    </p:animEffect>
                                    <p:set>
                                      <p:cBhvr>
                                        <p:cTn dur="1" fill="hold">
                                          <p:stCondLst>
                                            <p:cond delay="500"/>
                                          </p:stCondLst>
                                        </p:cTn>
                                        <p:tgtEl>
                                          <p:spTgt spid="5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nvSpPr>
        <p:spPr>
          <a:xfrm>
            <a:off x="609600" y="3657600"/>
            <a:ext cx="7556500" cy="21796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200" u="none" cap="none" strike="noStrike">
                <a:solidFill>
                  <a:schemeClr val="dk1"/>
                </a:solidFill>
                <a:latin typeface="Arial"/>
                <a:ea typeface="Arial"/>
                <a:cs typeface="Arial"/>
                <a:sym typeface="Arial"/>
              </a:rPr>
              <a:t>Allocating costs of long-lived assets:</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Fixed assets = Depreciation expense</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Intangibles = Amortization expense</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Natural resources = Depletion expense</a:t>
            </a:r>
            <a:endParaRPr/>
          </a:p>
        </p:txBody>
      </p:sp>
      <p:sp>
        <p:nvSpPr>
          <p:cNvPr id="76" name="Google Shape;76;p4"/>
          <p:cNvSpPr txBox="1"/>
          <p:nvPr/>
        </p:nvSpPr>
        <p:spPr>
          <a:xfrm>
            <a:off x="609600" y="1828800"/>
            <a:ext cx="8001000" cy="17351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300" u="none" cap="none" strike="noStrike">
                <a:solidFill>
                  <a:srgbClr val="00007F"/>
                </a:solidFill>
                <a:latin typeface="Arial"/>
                <a:ea typeface="Arial"/>
                <a:cs typeface="Arial"/>
                <a:sym typeface="Arial"/>
              </a:rPr>
              <a:t>Depreciatio</a:t>
            </a:r>
            <a:r>
              <a:rPr b="1" i="0" lang="en-US" sz="2200" u="none" cap="none" strike="noStrike">
                <a:solidFill>
                  <a:srgbClr val="00007F"/>
                </a:solidFill>
                <a:latin typeface="Arial"/>
                <a:ea typeface="Arial"/>
                <a:cs typeface="Arial"/>
                <a:sym typeface="Arial"/>
              </a:rPr>
              <a:t>n</a:t>
            </a:r>
            <a:r>
              <a:rPr b="0" i="0" lang="en-US" sz="2200" u="none" cap="none" strike="noStrike">
                <a:solidFill>
                  <a:schemeClr val="dk1"/>
                </a:solidFill>
                <a:latin typeface="Arial"/>
                <a:ea typeface="Arial"/>
                <a:cs typeface="Arial"/>
                <a:sym typeface="Arial"/>
              </a:rPr>
              <a:t> is the accounting process of allocating the </a:t>
            </a:r>
            <a:r>
              <a:rPr b="1" i="0" lang="en-US" sz="2200" u="none" cap="none" strike="noStrike">
                <a:solidFill>
                  <a:schemeClr val="dk1"/>
                </a:solidFill>
                <a:latin typeface="Arial"/>
                <a:ea typeface="Arial"/>
                <a:cs typeface="Arial"/>
                <a:sym typeface="Arial"/>
              </a:rPr>
              <a:t>cost of tangible assets to expense </a:t>
            </a:r>
            <a:r>
              <a:rPr b="0" i="0" lang="en-US" sz="2200" u="none" cap="none" strike="noStrike">
                <a:solidFill>
                  <a:schemeClr val="dk1"/>
                </a:solidFill>
                <a:latin typeface="Arial"/>
                <a:ea typeface="Arial"/>
                <a:cs typeface="Arial"/>
                <a:sym typeface="Arial"/>
              </a:rPr>
              <a:t>in a systematic and rational manner to those periods expected to benefit from the use of the asset.</a:t>
            </a:r>
            <a:endParaRPr/>
          </a:p>
        </p:txBody>
      </p:sp>
      <p:sp>
        <p:nvSpPr>
          <p:cNvPr id="77" name="Google Shape;77;p4"/>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DEPRECIATION—METHOD OF COST ALLOCATION</a:t>
            </a:r>
            <a:endParaRPr b="1" i="0" sz="3200" u="none" cap="none" strike="noStrike">
              <a:solidFill>
                <a:srgbClr val="00007F"/>
              </a:solidFill>
              <a:latin typeface="Arial"/>
              <a:ea typeface="Arial"/>
              <a:cs typeface="Arial"/>
              <a:sym typeface="Arial"/>
            </a:endParaRPr>
          </a:p>
        </p:txBody>
      </p:sp>
      <p:cxnSp>
        <p:nvCxnSpPr>
          <p:cNvPr id="78" name="Google Shape;78;p4"/>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79" name="Google Shape;79;p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aphicFrame>
        <p:nvGraphicFramePr>
          <p:cNvPr id="593" name="Google Shape;593;p40"/>
          <p:cNvGraphicFramePr/>
          <p:nvPr/>
        </p:nvGraphicFramePr>
        <p:xfrm>
          <a:off x="879475" y="3849688"/>
          <a:ext cx="7197725" cy="2322512"/>
        </p:xfrm>
        <a:graphic>
          <a:graphicData uri="http://schemas.openxmlformats.org/presentationml/2006/ole">
            <mc:AlternateContent>
              <mc:Choice Requires="v">
                <p:oleObj r:id="rId4" imgH="2322512" imgW="7197725" progId="Excel.Sheet.8" spid="_x0000_s1">
                  <p:embed/>
                </p:oleObj>
              </mc:Choice>
              <mc:Fallback>
                <p:oleObj r:id="rId5" imgH="2322512" imgW="7197725" progId="Excel.Sheet.8">
                  <p:embed/>
                  <p:pic>
                    <p:nvPicPr>
                      <p:cNvPr id="593" name="Google Shape;593;p40"/>
                      <p:cNvPicPr preferRelativeResize="0"/>
                      <p:nvPr/>
                    </p:nvPicPr>
                    <p:blipFill rotWithShape="1">
                      <a:blip r:embed="rId6">
                        <a:alphaModFix/>
                      </a:blip>
                      <a:srcRect b="0" l="0" r="0" t="0"/>
                      <a:stretch/>
                    </p:blipFill>
                    <p:spPr>
                      <a:xfrm>
                        <a:off x="879475" y="3849688"/>
                        <a:ext cx="7197725" cy="2322512"/>
                      </a:xfrm>
                      <a:prstGeom prst="rect">
                        <a:avLst/>
                      </a:prstGeom>
                      <a:noFill/>
                      <a:ln>
                        <a:noFill/>
                      </a:ln>
                    </p:spPr>
                  </p:pic>
                </p:oleObj>
              </mc:Fallback>
            </mc:AlternateContent>
          </a:graphicData>
        </a:graphic>
      </p:graphicFrame>
      <p:sp>
        <p:nvSpPr>
          <p:cNvPr id="594" name="Google Shape;594;p40"/>
          <p:cNvSpPr txBox="1"/>
          <p:nvPr/>
        </p:nvSpPr>
        <p:spPr>
          <a:xfrm>
            <a:off x="609600" y="1295400"/>
            <a:ext cx="81534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rgbClr val="006600"/>
                </a:solidFill>
                <a:latin typeface="Arial"/>
                <a:ea typeface="Arial"/>
                <a:cs typeface="Arial"/>
                <a:sym typeface="Arial"/>
              </a:rPr>
              <a:t>Example 2:</a:t>
            </a:r>
            <a:r>
              <a:rPr b="0" lang="en-US" sz="2000">
                <a:solidFill>
                  <a:schemeClr val="folHlink"/>
                </a:solidFill>
                <a:latin typeface="Arial"/>
                <a:ea typeface="Arial"/>
                <a:cs typeface="Arial"/>
                <a:sym typeface="Arial"/>
              </a:rPr>
              <a:t> M. Alou Inc. has equipment that, due to changes in its use, it reviews for possible impairment. The equipment’s carrying amount is $600,000 ($800,000 cost less $200,000 accumulated depreciation). Alou determines the expected future net cash flows (undiscounted) from the use of the equipment and its eventual disposal to be </a:t>
            </a:r>
            <a:r>
              <a:rPr b="1" lang="en-US" sz="2000">
                <a:solidFill>
                  <a:schemeClr val="folHlink"/>
                </a:solidFill>
                <a:latin typeface="Arial"/>
                <a:ea typeface="Arial"/>
                <a:cs typeface="Arial"/>
                <a:sym typeface="Arial"/>
              </a:rPr>
              <a:t>$580,000</a:t>
            </a:r>
            <a:r>
              <a:rPr b="0" lang="en-US" sz="2000">
                <a:solidFill>
                  <a:schemeClr val="folHlink"/>
                </a:solidFill>
                <a:latin typeface="Arial"/>
                <a:ea typeface="Arial"/>
                <a:cs typeface="Arial"/>
                <a:sym typeface="Arial"/>
              </a:rPr>
              <a:t>.  Determine whether an impairment has occurred.</a:t>
            </a:r>
            <a:endParaRPr/>
          </a:p>
        </p:txBody>
      </p:sp>
      <p:cxnSp>
        <p:nvCxnSpPr>
          <p:cNvPr id="595" name="Google Shape;595;p4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96" name="Google Shape;596;p40"/>
          <p:cNvSpPr/>
          <p:nvPr/>
        </p:nvSpPr>
        <p:spPr>
          <a:xfrm>
            <a:off x="6400800" y="3886200"/>
            <a:ext cx="17526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97" name="Google Shape;597;p40"/>
          <p:cNvSpPr/>
          <p:nvPr/>
        </p:nvSpPr>
        <p:spPr>
          <a:xfrm>
            <a:off x="990600" y="4800600"/>
            <a:ext cx="51816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98" name="Google Shape;598;p40"/>
          <p:cNvSpPr/>
          <p:nvPr/>
        </p:nvSpPr>
        <p:spPr>
          <a:xfrm>
            <a:off x="990600" y="5181600"/>
            <a:ext cx="71628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599" name="Google Shape;599;p40"/>
          <p:cNvSpPr/>
          <p:nvPr/>
        </p:nvSpPr>
        <p:spPr>
          <a:xfrm>
            <a:off x="6400800" y="5638800"/>
            <a:ext cx="17526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600" name="Google Shape;600;p40"/>
          <p:cNvSpPr txBox="1"/>
          <p:nvPr/>
        </p:nvSpPr>
        <p:spPr>
          <a:xfrm>
            <a:off x="3543300" y="5943600"/>
            <a:ext cx="2286000" cy="461963"/>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lang="en-US" sz="2400">
                <a:solidFill>
                  <a:srgbClr val="CC0000"/>
                </a:solidFill>
                <a:latin typeface="Arial"/>
                <a:ea typeface="Arial"/>
                <a:cs typeface="Arial"/>
                <a:sym typeface="Arial"/>
              </a:rPr>
              <a:t>Impairment</a:t>
            </a:r>
            <a:endParaRPr/>
          </a:p>
        </p:txBody>
      </p:sp>
      <p:sp>
        <p:nvSpPr>
          <p:cNvPr id="601" name="Google Shape;601;p40"/>
          <p:cNvSpPr/>
          <p:nvPr/>
        </p:nvSpPr>
        <p:spPr>
          <a:xfrm>
            <a:off x="6781800" y="228600"/>
            <a:ext cx="1981200" cy="708025"/>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a:solidFill>
                  <a:srgbClr val="0000BF"/>
                </a:solidFill>
                <a:latin typeface="Arial"/>
                <a:ea typeface="Arial"/>
                <a:cs typeface="Arial"/>
                <a:sym typeface="Arial"/>
              </a:rPr>
              <a:t>Recoverability Test</a:t>
            </a:r>
            <a:endParaRPr b="1" sz="2000">
              <a:solidFill>
                <a:srgbClr val="0000BF"/>
              </a:solidFill>
              <a:latin typeface="Arial"/>
              <a:ea typeface="Arial"/>
              <a:cs typeface="Arial"/>
              <a:sym typeface="Arial"/>
            </a:endParaRPr>
          </a:p>
        </p:txBody>
      </p:sp>
      <p:sp>
        <p:nvSpPr>
          <p:cNvPr id="602" name="Google Shape;602;p4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603" name="Google Shape;603;p4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6"/>
                                        </p:tgtEl>
                                      </p:cBhvr>
                                    </p:animEffect>
                                    <p:set>
                                      <p:cBhvr>
                                        <p:cTn dur="1" fill="hold">
                                          <p:stCondLst>
                                            <p:cond delay="500"/>
                                          </p:stCondLst>
                                        </p:cTn>
                                        <p:tgtEl>
                                          <p:spTgt spid="5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7"/>
                                        </p:tgtEl>
                                      </p:cBhvr>
                                    </p:animEffect>
                                    <p:set>
                                      <p:cBhvr>
                                        <p:cTn dur="1" fill="hold">
                                          <p:stCondLst>
                                            <p:cond delay="500"/>
                                          </p:stCondLst>
                                        </p:cTn>
                                        <p:tgtEl>
                                          <p:spTgt spid="5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8"/>
                                        </p:tgtEl>
                                      </p:cBhvr>
                                    </p:animEffect>
                                    <p:set>
                                      <p:cBhvr>
                                        <p:cTn dur="1" fill="hold">
                                          <p:stCondLst>
                                            <p:cond delay="500"/>
                                          </p:stCondLst>
                                        </p:cTn>
                                        <p:tgtEl>
                                          <p:spTgt spid="5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9"/>
                                        </p:tgtEl>
                                      </p:cBhvr>
                                    </p:animEffect>
                                    <p:set>
                                      <p:cBhvr>
                                        <p:cTn dur="1" fill="hold">
                                          <p:stCondLst>
                                            <p:cond delay="500"/>
                                          </p:stCondLst>
                                        </p:cTn>
                                        <p:tgtEl>
                                          <p:spTgt spid="5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aphicFrame>
        <p:nvGraphicFramePr>
          <p:cNvPr id="608" name="Google Shape;608;p41"/>
          <p:cNvGraphicFramePr/>
          <p:nvPr/>
        </p:nvGraphicFramePr>
        <p:xfrm>
          <a:off x="879475" y="3429000"/>
          <a:ext cx="7197725" cy="2322513"/>
        </p:xfrm>
        <a:graphic>
          <a:graphicData uri="http://schemas.openxmlformats.org/presentationml/2006/ole">
            <mc:AlternateContent>
              <mc:Choice Requires="v">
                <p:oleObj r:id="rId4" imgH="2322513" imgW="7197725" progId="Excel.Sheet.8" spid="_x0000_s1">
                  <p:embed/>
                </p:oleObj>
              </mc:Choice>
              <mc:Fallback>
                <p:oleObj r:id="rId5" imgH="2322513" imgW="7197725" progId="Excel.Sheet.8">
                  <p:embed/>
                  <p:pic>
                    <p:nvPicPr>
                      <p:cNvPr id="608" name="Google Shape;608;p41"/>
                      <p:cNvPicPr preferRelativeResize="0"/>
                      <p:nvPr/>
                    </p:nvPicPr>
                    <p:blipFill rotWithShape="1">
                      <a:blip r:embed="rId6">
                        <a:alphaModFix/>
                      </a:blip>
                      <a:srcRect b="0" l="0" r="0" t="0"/>
                      <a:stretch/>
                    </p:blipFill>
                    <p:spPr>
                      <a:xfrm>
                        <a:off x="879475" y="3429000"/>
                        <a:ext cx="7197725" cy="2322513"/>
                      </a:xfrm>
                      <a:prstGeom prst="rect">
                        <a:avLst/>
                      </a:prstGeom>
                      <a:noFill/>
                      <a:ln>
                        <a:noFill/>
                      </a:ln>
                    </p:spPr>
                  </p:pic>
                </p:oleObj>
              </mc:Fallback>
            </mc:AlternateContent>
          </a:graphicData>
        </a:graphic>
      </p:graphicFrame>
      <p:sp>
        <p:nvSpPr>
          <p:cNvPr id="609" name="Google Shape;609;p41"/>
          <p:cNvSpPr txBox="1"/>
          <p:nvPr/>
        </p:nvSpPr>
        <p:spPr>
          <a:xfrm>
            <a:off x="609600" y="1295400"/>
            <a:ext cx="8153400" cy="19383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rgbClr val="006600"/>
                </a:solidFill>
                <a:latin typeface="Arial"/>
                <a:ea typeface="Arial"/>
                <a:cs typeface="Arial"/>
                <a:sym typeface="Arial"/>
              </a:rPr>
              <a:t>Example 2:</a:t>
            </a:r>
            <a:r>
              <a:rPr b="0" lang="en-US" sz="2000">
                <a:solidFill>
                  <a:schemeClr val="folHlink"/>
                </a:solidFill>
                <a:latin typeface="Arial"/>
                <a:ea typeface="Arial"/>
                <a:cs typeface="Arial"/>
                <a:sym typeface="Arial"/>
              </a:rPr>
              <a:t> The recoverability test indicates that the expected future net cash flows of $580,000 from the use of the asset are less than its carrying amount of $600,000. Therefore, an impairment has occurred.  </a:t>
            </a:r>
            <a:r>
              <a:rPr b="1" lang="en-US" sz="2000">
                <a:solidFill>
                  <a:schemeClr val="folHlink"/>
                </a:solidFill>
                <a:latin typeface="Arial"/>
                <a:ea typeface="Arial"/>
                <a:cs typeface="Arial"/>
                <a:sym typeface="Arial"/>
              </a:rPr>
              <a:t>Assume this asset has a fair value of $525,000. Determine the impairment loss, if any.</a:t>
            </a:r>
            <a:endParaRPr/>
          </a:p>
        </p:txBody>
      </p:sp>
      <p:cxnSp>
        <p:nvCxnSpPr>
          <p:cNvPr id="610" name="Google Shape;610;p4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11" name="Google Shape;611;p41"/>
          <p:cNvSpPr/>
          <p:nvPr/>
        </p:nvSpPr>
        <p:spPr>
          <a:xfrm>
            <a:off x="6477000" y="3352800"/>
            <a:ext cx="17526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612" name="Google Shape;612;p41"/>
          <p:cNvSpPr/>
          <p:nvPr/>
        </p:nvSpPr>
        <p:spPr>
          <a:xfrm>
            <a:off x="838200" y="5257800"/>
            <a:ext cx="73152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613" name="Google Shape;613;p41"/>
          <p:cNvSpPr txBox="1"/>
          <p:nvPr/>
        </p:nvSpPr>
        <p:spPr>
          <a:xfrm>
            <a:off x="3886200" y="5562600"/>
            <a:ext cx="1943100" cy="830263"/>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lang="en-US" sz="2400">
                <a:solidFill>
                  <a:srgbClr val="CC0000"/>
                </a:solidFill>
                <a:latin typeface="Arial"/>
                <a:ea typeface="Arial"/>
                <a:cs typeface="Arial"/>
                <a:sym typeface="Arial"/>
              </a:rPr>
              <a:t>Impairment</a:t>
            </a:r>
            <a:endParaRPr/>
          </a:p>
          <a:p>
            <a:pPr indent="0" lvl="0" marL="0" marR="0" rtl="0" algn="ctr">
              <a:lnSpc>
                <a:spcPct val="100000"/>
              </a:lnSpc>
              <a:spcBef>
                <a:spcPts val="0"/>
              </a:spcBef>
              <a:spcAft>
                <a:spcPts val="0"/>
              </a:spcAft>
              <a:buNone/>
            </a:pPr>
            <a:r>
              <a:rPr b="1" lang="en-US" sz="2400">
                <a:solidFill>
                  <a:srgbClr val="CC0000"/>
                </a:solidFill>
                <a:latin typeface="Arial"/>
                <a:ea typeface="Arial"/>
                <a:cs typeface="Arial"/>
                <a:sym typeface="Arial"/>
              </a:rPr>
              <a:t>Loss</a:t>
            </a:r>
            <a:endParaRPr/>
          </a:p>
        </p:txBody>
      </p:sp>
      <p:sp>
        <p:nvSpPr>
          <p:cNvPr id="614" name="Google Shape;614;p41"/>
          <p:cNvSpPr/>
          <p:nvPr/>
        </p:nvSpPr>
        <p:spPr>
          <a:xfrm>
            <a:off x="6781800" y="228600"/>
            <a:ext cx="1981200" cy="708025"/>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a:solidFill>
                  <a:srgbClr val="0000BF"/>
                </a:solidFill>
                <a:latin typeface="Arial"/>
                <a:ea typeface="Arial"/>
                <a:cs typeface="Arial"/>
                <a:sym typeface="Arial"/>
              </a:rPr>
              <a:t>Measurement of Loss</a:t>
            </a:r>
            <a:endParaRPr/>
          </a:p>
        </p:txBody>
      </p:sp>
      <p:sp>
        <p:nvSpPr>
          <p:cNvPr id="615" name="Google Shape;615;p4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616" name="Google Shape;616;p4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11"/>
                                        </p:tgtEl>
                                      </p:cBhvr>
                                    </p:animEffect>
                                    <p:set>
                                      <p:cBhvr>
                                        <p:cTn dur="1" fill="hold">
                                          <p:stCondLst>
                                            <p:cond delay="500"/>
                                          </p:stCondLst>
                                        </p:cTn>
                                        <p:tgtEl>
                                          <p:spTgt spid="6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12"/>
                                        </p:tgtEl>
                                      </p:cBhvr>
                                    </p:animEffect>
                                    <p:set>
                                      <p:cBhvr>
                                        <p:cTn dur="1" fill="hold">
                                          <p:stCondLst>
                                            <p:cond delay="500"/>
                                          </p:stCondLst>
                                        </p:cTn>
                                        <p:tgtEl>
                                          <p:spTgt spid="612"/>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aphicFrame>
        <p:nvGraphicFramePr>
          <p:cNvPr id="621" name="Google Shape;621;p42"/>
          <p:cNvGraphicFramePr/>
          <p:nvPr/>
        </p:nvGraphicFramePr>
        <p:xfrm>
          <a:off x="879475" y="1828800"/>
          <a:ext cx="7197725" cy="2322513"/>
        </p:xfrm>
        <a:graphic>
          <a:graphicData uri="http://schemas.openxmlformats.org/presentationml/2006/ole">
            <mc:AlternateContent>
              <mc:Choice Requires="v">
                <p:oleObj r:id="rId4" imgH="2322513" imgW="7197725" progId="Excel.Sheet.8" spid="_x0000_s1">
                  <p:embed/>
                </p:oleObj>
              </mc:Choice>
              <mc:Fallback>
                <p:oleObj r:id="rId5" imgH="2322513" imgW="7197725" progId="Excel.Sheet.8">
                  <p:embed/>
                  <p:pic>
                    <p:nvPicPr>
                      <p:cNvPr id="621" name="Google Shape;621;p42"/>
                      <p:cNvPicPr preferRelativeResize="0"/>
                      <p:nvPr/>
                    </p:nvPicPr>
                    <p:blipFill rotWithShape="1">
                      <a:blip r:embed="rId6">
                        <a:alphaModFix/>
                      </a:blip>
                      <a:srcRect b="0" l="0" r="0" t="0"/>
                      <a:stretch/>
                    </p:blipFill>
                    <p:spPr>
                      <a:xfrm>
                        <a:off x="879475" y="1828800"/>
                        <a:ext cx="7197725" cy="2322513"/>
                      </a:xfrm>
                      <a:prstGeom prst="rect">
                        <a:avLst/>
                      </a:prstGeom>
                      <a:noFill/>
                      <a:ln>
                        <a:noFill/>
                      </a:ln>
                    </p:spPr>
                  </p:pic>
                </p:oleObj>
              </mc:Fallback>
            </mc:AlternateContent>
          </a:graphicData>
        </a:graphic>
      </p:graphicFrame>
      <p:sp>
        <p:nvSpPr>
          <p:cNvPr id="622" name="Google Shape;622;p42"/>
          <p:cNvSpPr txBox="1"/>
          <p:nvPr/>
        </p:nvSpPr>
        <p:spPr>
          <a:xfrm>
            <a:off x="609600" y="1295400"/>
            <a:ext cx="8153400" cy="42774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rgbClr val="006600"/>
                </a:solidFill>
                <a:latin typeface="Arial"/>
                <a:ea typeface="Arial"/>
                <a:cs typeface="Arial"/>
                <a:sym typeface="Arial"/>
              </a:rPr>
              <a:t>Example 2:</a:t>
            </a:r>
            <a:endParaRPr b="0" sz="2000">
              <a:solidFill>
                <a:schemeClr val="folHlink"/>
              </a:solidFill>
              <a:latin typeface="Arial"/>
              <a:ea typeface="Arial"/>
              <a:cs typeface="Arial"/>
              <a:sym typeface="Arial"/>
            </a:endParaRPr>
          </a:p>
        </p:txBody>
      </p:sp>
      <p:cxnSp>
        <p:nvCxnSpPr>
          <p:cNvPr id="623" name="Google Shape;623;p4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24" name="Google Shape;624;p42"/>
          <p:cNvSpPr/>
          <p:nvPr/>
        </p:nvSpPr>
        <p:spPr>
          <a:xfrm>
            <a:off x="6781800" y="228600"/>
            <a:ext cx="1981200" cy="708025"/>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000">
                <a:solidFill>
                  <a:srgbClr val="0000BF"/>
                </a:solidFill>
                <a:latin typeface="Arial"/>
                <a:ea typeface="Arial"/>
                <a:cs typeface="Arial"/>
                <a:sym typeface="Arial"/>
              </a:rPr>
              <a:t>Measurement of Loss</a:t>
            </a:r>
            <a:endParaRPr/>
          </a:p>
        </p:txBody>
      </p:sp>
      <p:sp>
        <p:nvSpPr>
          <p:cNvPr id="625" name="Google Shape;625;p42"/>
          <p:cNvSpPr txBox="1"/>
          <p:nvPr/>
        </p:nvSpPr>
        <p:spPr>
          <a:xfrm>
            <a:off x="838200" y="4914900"/>
            <a:ext cx="7696200" cy="800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0" lang="en-US" sz="2000">
                <a:solidFill>
                  <a:schemeClr val="dk1"/>
                </a:solidFill>
                <a:latin typeface="Arial"/>
                <a:ea typeface="Arial"/>
                <a:cs typeface="Arial"/>
                <a:sym typeface="Arial"/>
              </a:rPr>
              <a:t>Loss on Impairment 	75,000</a:t>
            </a:r>
            <a:endParaRPr/>
          </a:p>
          <a:p>
            <a:pPr indent="-457200" lvl="0" marL="457200" marR="0" rtl="0" algn="l">
              <a:spcBef>
                <a:spcPts val="600"/>
              </a:spcBef>
              <a:spcAft>
                <a:spcPts val="0"/>
              </a:spcAft>
              <a:buNone/>
            </a:pPr>
            <a:r>
              <a:rPr b="0" lang="en-US" sz="2000">
                <a:solidFill>
                  <a:schemeClr val="dk1"/>
                </a:solidFill>
                <a:latin typeface="Arial"/>
                <a:ea typeface="Arial"/>
                <a:cs typeface="Arial"/>
                <a:sym typeface="Arial"/>
              </a:rPr>
              <a:t>	Accumulated Depreciation 		75,000</a:t>
            </a:r>
            <a:endParaRPr/>
          </a:p>
        </p:txBody>
      </p:sp>
      <p:sp>
        <p:nvSpPr>
          <p:cNvPr id="626" name="Google Shape;626;p42"/>
          <p:cNvSpPr txBox="1"/>
          <p:nvPr/>
        </p:nvSpPr>
        <p:spPr>
          <a:xfrm>
            <a:off x="609600" y="4267200"/>
            <a:ext cx="8153400" cy="46196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000">
                <a:solidFill>
                  <a:schemeClr val="folHlink"/>
                </a:solidFill>
                <a:latin typeface="Arial"/>
                <a:ea typeface="Arial"/>
                <a:cs typeface="Arial"/>
                <a:sym typeface="Arial"/>
              </a:rPr>
              <a:t>M. Alou records the impairment loss as follows:</a:t>
            </a:r>
            <a:endParaRPr/>
          </a:p>
        </p:txBody>
      </p:sp>
      <p:sp>
        <p:nvSpPr>
          <p:cNvPr id="627" name="Google Shape;627;p4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628" name="Google Shape;628;p4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xEl>
                                              <p:pRg end="0" st="0"/>
                                            </p:txEl>
                                          </p:spTgt>
                                        </p:tgtEl>
                                        <p:attrNameLst>
                                          <p:attrName>style.visibility</p:attrName>
                                        </p:attrNameLst>
                                      </p:cBhvr>
                                      <p:to>
                                        <p:strVal val="visible"/>
                                      </p:to>
                                    </p:set>
                                    <p:animEffect filter="fade" transition="in">
                                      <p:cBhvr>
                                        <p:cTn dur="500"/>
                                        <p:tgtEl>
                                          <p:spTgt spid="6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xEl>
                                              <p:pRg end="1" st="1"/>
                                            </p:txEl>
                                          </p:spTgt>
                                        </p:tgtEl>
                                        <p:attrNameLst>
                                          <p:attrName>style.visibility</p:attrName>
                                        </p:attrNameLst>
                                      </p:cBhvr>
                                      <p:to>
                                        <p:strVal val="visible"/>
                                      </p:to>
                                    </p:set>
                                    <p:animEffect filter="fade" transition="in">
                                      <p:cBhvr>
                                        <p:cTn dur="500"/>
                                        <p:tgtEl>
                                          <p:spTgt spid="62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3"/>
          <p:cNvSpPr txBox="1"/>
          <p:nvPr/>
        </p:nvSpPr>
        <p:spPr>
          <a:xfrm>
            <a:off x="609600" y="1981200"/>
            <a:ext cx="7848600" cy="38290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chemeClr val="dk1"/>
                </a:solidFill>
                <a:latin typeface="Arial"/>
                <a:ea typeface="Arial"/>
                <a:cs typeface="Arial"/>
                <a:sym typeface="Arial"/>
              </a:rPr>
              <a:t>After recording an impairment loss, </a:t>
            </a:r>
            <a:endParaRPr/>
          </a:p>
          <a:p>
            <a:pPr indent="-450850" lvl="0" marL="682625" marR="0" rtl="0" algn="l">
              <a:lnSpc>
                <a:spcPct val="120000"/>
              </a:lnSpc>
              <a:spcBef>
                <a:spcPts val="1200"/>
              </a:spcBef>
              <a:spcAft>
                <a:spcPts val="0"/>
              </a:spcAft>
              <a:buClr>
                <a:srgbClr val="CC0000"/>
              </a:buClr>
              <a:buSzPts val="1680"/>
              <a:buFont typeface="Noto Sans Symbols"/>
              <a:buChar char="◆"/>
            </a:pPr>
            <a:r>
              <a:rPr b="0" lang="en-US" sz="2100">
                <a:solidFill>
                  <a:schemeClr val="dk1"/>
                </a:solidFill>
                <a:latin typeface="Arial"/>
                <a:ea typeface="Arial"/>
                <a:cs typeface="Arial"/>
                <a:sym typeface="Arial"/>
              </a:rPr>
              <a:t>the reduced carrying amount becomes its new cost basis. </a:t>
            </a:r>
            <a:endParaRPr/>
          </a:p>
          <a:p>
            <a:pPr indent="-450850" lvl="0" marL="682625" marR="0" rtl="0" algn="l">
              <a:lnSpc>
                <a:spcPct val="120000"/>
              </a:lnSpc>
              <a:spcBef>
                <a:spcPts val="1200"/>
              </a:spcBef>
              <a:spcAft>
                <a:spcPts val="0"/>
              </a:spcAft>
              <a:buClr>
                <a:srgbClr val="CC0000"/>
              </a:buClr>
              <a:buSzPts val="1680"/>
              <a:buFont typeface="Noto Sans Symbols"/>
              <a:buChar char="◆"/>
            </a:pPr>
            <a:r>
              <a:rPr b="0" lang="en-US" sz="2100">
                <a:solidFill>
                  <a:schemeClr val="dk1"/>
                </a:solidFill>
                <a:latin typeface="Arial"/>
                <a:ea typeface="Arial"/>
                <a:cs typeface="Arial"/>
                <a:sym typeface="Arial"/>
              </a:rPr>
              <a:t>No change in the new cost basis except for depreciation or amortization in future periods or for additional impairments.</a:t>
            </a:r>
            <a:endParaRPr/>
          </a:p>
          <a:p>
            <a:pPr indent="-450850" lvl="0" marL="682625" marR="0" rtl="0" algn="l">
              <a:lnSpc>
                <a:spcPct val="120000"/>
              </a:lnSpc>
              <a:spcBef>
                <a:spcPts val="1200"/>
              </a:spcBef>
              <a:spcAft>
                <a:spcPts val="0"/>
              </a:spcAft>
              <a:buClr>
                <a:srgbClr val="CC0000"/>
              </a:buClr>
              <a:buSzPts val="1680"/>
              <a:buFont typeface="Noto Sans Symbols"/>
              <a:buChar char="◆"/>
            </a:pPr>
            <a:r>
              <a:rPr b="0" lang="en-US" sz="2100">
                <a:solidFill>
                  <a:schemeClr val="dk1"/>
                </a:solidFill>
                <a:latin typeface="Arial"/>
                <a:ea typeface="Arial"/>
                <a:cs typeface="Arial"/>
                <a:sym typeface="Arial"/>
              </a:rPr>
              <a:t>No restoration of impairment loss for an asset held for use. </a:t>
            </a:r>
            <a:endParaRPr/>
          </a:p>
          <a:p>
            <a:pPr indent="-450850" lvl="1" marL="1255713" marR="0" rtl="0" algn="l">
              <a:lnSpc>
                <a:spcPct val="120000"/>
              </a:lnSpc>
              <a:spcBef>
                <a:spcPts val="1200"/>
              </a:spcBef>
              <a:spcAft>
                <a:spcPts val="0"/>
              </a:spcAft>
              <a:buClr>
                <a:srgbClr val="CC0000"/>
              </a:buClr>
              <a:buSzPts val="1800"/>
              <a:buFont typeface="Arial"/>
              <a:buChar char="►"/>
            </a:pPr>
            <a:r>
              <a:rPr b="0" i="0" lang="en-US" sz="2000" u="none" cap="none" strike="noStrike">
                <a:solidFill>
                  <a:schemeClr val="dk1"/>
                </a:solidFill>
                <a:latin typeface="Arial"/>
                <a:ea typeface="Arial"/>
                <a:cs typeface="Arial"/>
                <a:sym typeface="Arial"/>
              </a:rPr>
              <a:t>Rationale is that the new cost basis puts the impaired asset on an equal basis with other assets that are unimpaired.</a:t>
            </a:r>
            <a:endParaRPr/>
          </a:p>
        </p:txBody>
      </p:sp>
      <p:sp>
        <p:nvSpPr>
          <p:cNvPr id="634" name="Google Shape;634;p43"/>
          <p:cNvSpPr txBox="1"/>
          <p:nvPr/>
        </p:nvSpPr>
        <p:spPr>
          <a:xfrm>
            <a:off x="622300" y="1371600"/>
            <a:ext cx="8001000" cy="530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Restoration of Impairment Loss</a:t>
            </a:r>
            <a:endParaRPr/>
          </a:p>
        </p:txBody>
      </p:sp>
      <p:cxnSp>
        <p:nvCxnSpPr>
          <p:cNvPr id="635" name="Google Shape;635;p4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36" name="Google Shape;636;p4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637" name="Google Shape;637;p4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44"/>
          <p:cNvSpPr txBox="1"/>
          <p:nvPr/>
        </p:nvSpPr>
        <p:spPr>
          <a:xfrm>
            <a:off x="609600" y="1981200"/>
            <a:ext cx="7848600" cy="40624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chemeClr val="dk1"/>
                </a:solidFill>
                <a:latin typeface="Arial"/>
                <a:ea typeface="Arial"/>
                <a:cs typeface="Arial"/>
                <a:sym typeface="Arial"/>
              </a:rPr>
              <a:t>Assets held for disposal are like inventory; companies</a:t>
            </a:r>
            <a:endParaRPr/>
          </a:p>
          <a:p>
            <a:pPr indent="-450850" lvl="0" marL="682625" marR="0" rtl="0" algn="l">
              <a:lnSpc>
                <a:spcPct val="120000"/>
              </a:lnSpc>
              <a:spcBef>
                <a:spcPts val="1200"/>
              </a:spcBef>
              <a:spcAft>
                <a:spcPts val="0"/>
              </a:spcAft>
              <a:buClr>
                <a:srgbClr val="CC0000"/>
              </a:buClr>
              <a:buSzPts val="1600"/>
              <a:buFont typeface="Noto Sans Symbols"/>
              <a:buChar char="◆"/>
            </a:pPr>
            <a:r>
              <a:rPr b="0" lang="en-US" sz="2000">
                <a:solidFill>
                  <a:schemeClr val="dk1"/>
                </a:solidFill>
                <a:latin typeface="Arial"/>
                <a:ea typeface="Arial"/>
                <a:cs typeface="Arial"/>
                <a:sym typeface="Arial"/>
              </a:rPr>
              <a:t>Should report them at the lower-of-cost-or-net realizable value.</a:t>
            </a:r>
            <a:endParaRPr/>
          </a:p>
          <a:p>
            <a:pPr indent="-450850" lvl="0" marL="682625" marR="0" rtl="0" algn="l">
              <a:lnSpc>
                <a:spcPct val="120000"/>
              </a:lnSpc>
              <a:spcBef>
                <a:spcPts val="1200"/>
              </a:spcBef>
              <a:spcAft>
                <a:spcPts val="0"/>
              </a:spcAft>
              <a:buClr>
                <a:srgbClr val="CC0000"/>
              </a:buClr>
              <a:buSzPts val="1600"/>
              <a:buFont typeface="Noto Sans Symbols"/>
              <a:buChar char="◆"/>
            </a:pPr>
            <a:r>
              <a:rPr b="0" lang="en-US" sz="2000">
                <a:solidFill>
                  <a:schemeClr val="dk1"/>
                </a:solidFill>
                <a:latin typeface="Arial"/>
                <a:ea typeface="Arial"/>
                <a:cs typeface="Arial"/>
                <a:sym typeface="Arial"/>
              </a:rPr>
              <a:t>Can write up or down an asset held for disposal in future periods, as long as the carrying value after the write-up never exceeds the carrying amount of the asset before the impairment.</a:t>
            </a:r>
            <a:endParaRPr/>
          </a:p>
          <a:p>
            <a:pPr indent="-450850" lvl="0" marL="682625" marR="0" rtl="0" algn="l">
              <a:lnSpc>
                <a:spcPct val="120000"/>
              </a:lnSpc>
              <a:spcBef>
                <a:spcPts val="1200"/>
              </a:spcBef>
              <a:spcAft>
                <a:spcPts val="0"/>
              </a:spcAft>
              <a:buClr>
                <a:srgbClr val="CC0000"/>
              </a:buClr>
              <a:buSzPts val="1600"/>
              <a:buFont typeface="Noto Sans Symbols"/>
              <a:buChar char="◆"/>
            </a:pPr>
            <a:r>
              <a:rPr b="0" lang="en-US" sz="2000">
                <a:solidFill>
                  <a:schemeClr val="dk1"/>
                </a:solidFill>
                <a:latin typeface="Arial"/>
                <a:ea typeface="Arial"/>
                <a:cs typeface="Arial"/>
                <a:sym typeface="Arial"/>
              </a:rPr>
              <a:t>Should report losses or gains related to these impaired assets as part of income from continuing operations.</a:t>
            </a:r>
            <a:endParaRPr/>
          </a:p>
        </p:txBody>
      </p:sp>
      <p:sp>
        <p:nvSpPr>
          <p:cNvPr id="643" name="Google Shape;643;p44"/>
          <p:cNvSpPr txBox="1"/>
          <p:nvPr/>
        </p:nvSpPr>
        <p:spPr>
          <a:xfrm>
            <a:off x="622300" y="1371600"/>
            <a:ext cx="8001000" cy="530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Impairment of Assets to Be Disposed Of</a:t>
            </a:r>
            <a:endParaRPr/>
          </a:p>
        </p:txBody>
      </p:sp>
      <p:cxnSp>
        <p:nvCxnSpPr>
          <p:cNvPr id="644" name="Google Shape;644;p4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45" name="Google Shape;645;p4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IMPAIRMENTS</a:t>
            </a:r>
            <a:endParaRPr b="1" i="0" sz="3200">
              <a:solidFill>
                <a:srgbClr val="00007F"/>
              </a:solidFill>
              <a:latin typeface="Arial"/>
              <a:ea typeface="Arial"/>
              <a:cs typeface="Arial"/>
              <a:sym typeface="Arial"/>
            </a:endParaRPr>
          </a:p>
        </p:txBody>
      </p:sp>
      <p:sp>
        <p:nvSpPr>
          <p:cNvPr id="646" name="Google Shape;646;p4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5"/>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depreciation concepts and methods of depreciation.</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special depreciation methods and other depreciation issues.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the accounting issues related to asset impairment.</a:t>
            </a:r>
            <a:endParaRPr/>
          </a:p>
        </p:txBody>
      </p:sp>
      <p:sp>
        <p:nvSpPr>
          <p:cNvPr id="652" name="Google Shape;652;p45"/>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653" name="Google Shape;653;p45"/>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Explain the accounting procedures for depletion of natural resources.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how to report and analyze property, plant, equipment, and natural resources.</a:t>
            </a:r>
            <a:endParaRPr/>
          </a:p>
        </p:txBody>
      </p:sp>
      <p:sp>
        <p:nvSpPr>
          <p:cNvPr id="654" name="Google Shape;654;p45"/>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655" name="Google Shape;655;p45"/>
          <p:cNvSpPr/>
          <p:nvPr/>
        </p:nvSpPr>
        <p:spPr>
          <a:xfrm>
            <a:off x="2209800" y="155057"/>
            <a:ext cx="6629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800">
                <a:solidFill>
                  <a:srgbClr val="00007F"/>
                </a:solidFill>
                <a:latin typeface="Arial"/>
                <a:ea typeface="Arial"/>
                <a:cs typeface="Arial"/>
                <a:sym typeface="Arial"/>
              </a:rPr>
              <a:t>Depreciation, Impairments, and Depletion</a:t>
            </a:r>
            <a:endParaRPr/>
          </a:p>
        </p:txBody>
      </p:sp>
      <p:sp>
        <p:nvSpPr>
          <p:cNvPr id="656" name="Google Shape;656;p45"/>
          <p:cNvSpPr txBox="1"/>
          <p:nvPr/>
        </p:nvSpPr>
        <p:spPr>
          <a:xfrm>
            <a:off x="381000" y="76200"/>
            <a:ext cx="18288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11</a:t>
            </a:r>
            <a:endParaRPr b="0" sz="10700">
              <a:solidFill>
                <a:srgbClr val="006600"/>
              </a:solidFill>
              <a:latin typeface="Arial"/>
              <a:ea typeface="Arial"/>
              <a:cs typeface="Arial"/>
              <a:sym typeface="Arial"/>
            </a:endParaRPr>
          </a:p>
        </p:txBody>
      </p:sp>
      <p:cxnSp>
        <p:nvCxnSpPr>
          <p:cNvPr id="657" name="Google Shape;657;p45"/>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658" name="Google Shape;658;p45"/>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659" name="Google Shape;659;p4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6"/>
          <p:cNvSpPr txBox="1"/>
          <p:nvPr/>
        </p:nvSpPr>
        <p:spPr>
          <a:xfrm>
            <a:off x="609600" y="1371600"/>
            <a:ext cx="8001000" cy="273050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400">
                <a:solidFill>
                  <a:srgbClr val="00007F"/>
                </a:solidFill>
                <a:latin typeface="Arial"/>
                <a:ea typeface="Arial"/>
                <a:cs typeface="Arial"/>
                <a:sym typeface="Arial"/>
              </a:rPr>
              <a:t>Natural resources</a:t>
            </a:r>
            <a:r>
              <a:rPr b="0" lang="en-US" sz="2400">
                <a:solidFill>
                  <a:schemeClr val="dk1"/>
                </a:solidFill>
                <a:latin typeface="Arial"/>
                <a:ea typeface="Arial"/>
                <a:cs typeface="Arial"/>
                <a:sym typeface="Arial"/>
              </a:rPr>
              <a:t>, </a:t>
            </a:r>
            <a:r>
              <a:rPr b="0" lang="en-US" sz="2200">
                <a:solidFill>
                  <a:schemeClr val="dk1"/>
                </a:solidFill>
                <a:latin typeface="Arial"/>
                <a:ea typeface="Arial"/>
                <a:cs typeface="Arial"/>
                <a:sym typeface="Arial"/>
              </a:rPr>
              <a:t>often called wasting assets, include petroleum, minerals, and timber.</a:t>
            </a:r>
            <a:endParaRPr/>
          </a:p>
          <a:p>
            <a:pPr indent="0" lvl="0" marL="0" marR="0" rtl="0" algn="l">
              <a:lnSpc>
                <a:spcPct val="125000"/>
              </a:lnSpc>
              <a:spcBef>
                <a:spcPts val="1200"/>
              </a:spcBef>
              <a:spcAft>
                <a:spcPts val="0"/>
              </a:spcAft>
              <a:buNone/>
            </a:pPr>
            <a:r>
              <a:rPr b="0" lang="en-US" sz="2200">
                <a:solidFill>
                  <a:schemeClr val="dk1"/>
                </a:solidFill>
                <a:latin typeface="Arial"/>
                <a:ea typeface="Arial"/>
                <a:cs typeface="Arial"/>
                <a:sym typeface="Arial"/>
              </a:rPr>
              <a:t>They have two main features:</a:t>
            </a:r>
            <a:endParaRPr/>
          </a:p>
          <a:p>
            <a:pPr indent="-457200" lvl="1" marL="685800" marR="0" rtl="0" algn="l">
              <a:lnSpc>
                <a:spcPct val="125000"/>
              </a:lnSpc>
              <a:spcBef>
                <a:spcPts val="1200"/>
              </a:spcBef>
              <a:spcAft>
                <a:spcPts val="0"/>
              </a:spcAft>
              <a:buClr>
                <a:schemeClr val="dk1"/>
              </a:buClr>
              <a:buSzPts val="2200"/>
              <a:buFont typeface="Arial"/>
              <a:buAutoNum type="arabicPeriod"/>
            </a:pPr>
            <a:r>
              <a:rPr b="0" i="0" lang="en-US" sz="2200" u="none" cap="none" strike="noStrike">
                <a:solidFill>
                  <a:schemeClr val="dk1"/>
                </a:solidFill>
                <a:latin typeface="Arial"/>
                <a:ea typeface="Arial"/>
                <a:cs typeface="Arial"/>
                <a:sym typeface="Arial"/>
              </a:rPr>
              <a:t>complete removal (consumption) of the asset,  and</a:t>
            </a:r>
            <a:endParaRPr/>
          </a:p>
          <a:p>
            <a:pPr indent="-457200" lvl="1" marL="685800" marR="0" rtl="0" algn="l">
              <a:lnSpc>
                <a:spcPct val="125000"/>
              </a:lnSpc>
              <a:spcBef>
                <a:spcPts val="1200"/>
              </a:spcBef>
              <a:spcAft>
                <a:spcPts val="0"/>
              </a:spcAft>
              <a:buClr>
                <a:schemeClr val="dk1"/>
              </a:buClr>
              <a:buSzPts val="2200"/>
              <a:buFont typeface="Arial"/>
              <a:buAutoNum type="arabicPeriod"/>
            </a:pPr>
            <a:r>
              <a:rPr b="0" i="0" lang="en-US" sz="2200" u="none" cap="none" strike="noStrike">
                <a:solidFill>
                  <a:schemeClr val="dk1"/>
                </a:solidFill>
                <a:latin typeface="Arial"/>
                <a:ea typeface="Arial"/>
                <a:cs typeface="Arial"/>
                <a:sym typeface="Arial"/>
              </a:rPr>
              <a:t>replacement of the asset only by an act of nature.</a:t>
            </a:r>
            <a:endParaRPr/>
          </a:p>
        </p:txBody>
      </p:sp>
      <p:sp>
        <p:nvSpPr>
          <p:cNvPr id="665" name="Google Shape;665;p46"/>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DEPLETION</a:t>
            </a:r>
            <a:endParaRPr b="1" i="0" sz="3200" u="none" cap="none" strike="noStrike">
              <a:solidFill>
                <a:srgbClr val="00007F"/>
              </a:solidFill>
              <a:latin typeface="Arial"/>
              <a:ea typeface="Arial"/>
              <a:cs typeface="Arial"/>
              <a:sym typeface="Arial"/>
            </a:endParaRPr>
          </a:p>
        </p:txBody>
      </p:sp>
      <p:sp>
        <p:nvSpPr>
          <p:cNvPr id="666" name="Google Shape;666;p46"/>
          <p:cNvSpPr txBox="1"/>
          <p:nvPr/>
        </p:nvSpPr>
        <p:spPr>
          <a:xfrm>
            <a:off x="609600" y="4572000"/>
            <a:ext cx="8077200" cy="40005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Depletion</a:t>
            </a:r>
            <a:r>
              <a:rPr b="1" lang="en-US" sz="2000">
                <a:solidFill>
                  <a:srgbClr val="009AA6"/>
                </a:solidFill>
                <a:latin typeface="Arial"/>
                <a:ea typeface="Arial"/>
                <a:cs typeface="Arial"/>
                <a:sym typeface="Arial"/>
              </a:rPr>
              <a:t> </a:t>
            </a:r>
            <a:r>
              <a:rPr b="0" lang="en-US" sz="2000">
                <a:solidFill>
                  <a:srgbClr val="000000"/>
                </a:solidFill>
                <a:latin typeface="Arial"/>
                <a:ea typeface="Arial"/>
                <a:cs typeface="Arial"/>
                <a:sym typeface="Arial"/>
              </a:rPr>
              <a:t>is the process of allocating the cost of natural resources.</a:t>
            </a:r>
            <a:endParaRPr/>
          </a:p>
        </p:txBody>
      </p:sp>
      <p:cxnSp>
        <p:nvCxnSpPr>
          <p:cNvPr id="667" name="Google Shape;667;p4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68" name="Google Shape;668;p4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7"/>
          <p:cNvSpPr txBox="1"/>
          <p:nvPr/>
        </p:nvSpPr>
        <p:spPr>
          <a:xfrm>
            <a:off x="609600" y="1368425"/>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Establishing a Depletion Base</a:t>
            </a:r>
            <a:endParaRPr/>
          </a:p>
        </p:txBody>
      </p:sp>
      <p:sp>
        <p:nvSpPr>
          <p:cNvPr id="674" name="Google Shape;674;p47"/>
          <p:cNvSpPr/>
          <p:nvPr/>
        </p:nvSpPr>
        <p:spPr>
          <a:xfrm>
            <a:off x="609600" y="1981200"/>
            <a:ext cx="8229600" cy="301307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300">
                <a:solidFill>
                  <a:schemeClr val="folHlink"/>
                </a:solidFill>
                <a:latin typeface="Arial"/>
                <a:ea typeface="Arial"/>
                <a:cs typeface="Arial"/>
                <a:sym typeface="Arial"/>
              </a:rPr>
              <a:t>Computation of the depletion base involves four factors: </a:t>
            </a:r>
            <a:endParaRPr/>
          </a:p>
          <a:p>
            <a:pPr indent="-571500" lvl="1" marL="800100" marR="0" rtl="0" algn="l">
              <a:lnSpc>
                <a:spcPct val="125000"/>
              </a:lnSpc>
              <a:spcBef>
                <a:spcPts val="1320"/>
              </a:spcBef>
              <a:spcAft>
                <a:spcPts val="0"/>
              </a:spcAft>
              <a:buClr>
                <a:schemeClr val="folHlink"/>
              </a:buClr>
              <a:buSzPts val="2200"/>
              <a:buFont typeface="Arial"/>
              <a:buAutoNum type="arabicParenBoth"/>
            </a:pPr>
            <a:r>
              <a:rPr b="0" i="0" lang="en-US" sz="2200" u="none" cap="none" strike="noStrike">
                <a:solidFill>
                  <a:schemeClr val="folHlink"/>
                </a:solidFill>
                <a:latin typeface="Arial"/>
                <a:ea typeface="Arial"/>
                <a:cs typeface="Arial"/>
                <a:sym typeface="Arial"/>
              </a:rPr>
              <a:t>Acquisition cost. </a:t>
            </a:r>
            <a:endParaRPr/>
          </a:p>
          <a:p>
            <a:pPr indent="-571500" lvl="1" marL="800100" marR="0" rtl="0" algn="l">
              <a:lnSpc>
                <a:spcPct val="125000"/>
              </a:lnSpc>
              <a:spcBef>
                <a:spcPts val="1320"/>
              </a:spcBef>
              <a:spcAft>
                <a:spcPts val="0"/>
              </a:spcAft>
              <a:buClr>
                <a:schemeClr val="folHlink"/>
              </a:buClr>
              <a:buSzPts val="2200"/>
              <a:buFont typeface="Arial"/>
              <a:buAutoNum type="arabicParenBoth"/>
            </a:pPr>
            <a:r>
              <a:rPr b="0" i="0" lang="en-US" sz="2200" u="none" cap="none" strike="noStrike">
                <a:solidFill>
                  <a:schemeClr val="folHlink"/>
                </a:solidFill>
                <a:latin typeface="Arial"/>
                <a:ea typeface="Arial"/>
                <a:cs typeface="Arial"/>
                <a:sym typeface="Arial"/>
              </a:rPr>
              <a:t>Exploration costs. </a:t>
            </a:r>
            <a:endParaRPr/>
          </a:p>
          <a:p>
            <a:pPr indent="-571500" lvl="1" marL="800100" marR="0" rtl="0" algn="l">
              <a:lnSpc>
                <a:spcPct val="125000"/>
              </a:lnSpc>
              <a:spcBef>
                <a:spcPts val="1320"/>
              </a:spcBef>
              <a:spcAft>
                <a:spcPts val="0"/>
              </a:spcAft>
              <a:buClr>
                <a:schemeClr val="folHlink"/>
              </a:buClr>
              <a:buSzPts val="2200"/>
              <a:buFont typeface="Arial"/>
              <a:buAutoNum type="arabicParenBoth"/>
            </a:pPr>
            <a:r>
              <a:rPr b="0" i="0" lang="en-US" sz="2200" u="none" cap="none" strike="noStrike">
                <a:solidFill>
                  <a:schemeClr val="folHlink"/>
                </a:solidFill>
                <a:latin typeface="Arial"/>
                <a:ea typeface="Arial"/>
                <a:cs typeface="Arial"/>
                <a:sym typeface="Arial"/>
              </a:rPr>
              <a:t>Development costs. </a:t>
            </a:r>
            <a:endParaRPr/>
          </a:p>
          <a:p>
            <a:pPr indent="-571500" lvl="1" marL="800100" marR="0" rtl="0" algn="l">
              <a:lnSpc>
                <a:spcPct val="125000"/>
              </a:lnSpc>
              <a:spcBef>
                <a:spcPts val="1320"/>
              </a:spcBef>
              <a:spcAft>
                <a:spcPts val="0"/>
              </a:spcAft>
              <a:buClr>
                <a:schemeClr val="folHlink"/>
              </a:buClr>
              <a:buSzPts val="2200"/>
              <a:buFont typeface="Arial"/>
              <a:buAutoNum type="arabicParenBoth"/>
            </a:pPr>
            <a:r>
              <a:rPr b="0" i="0" lang="en-US" sz="2200" u="none" cap="none" strike="noStrike">
                <a:solidFill>
                  <a:schemeClr val="folHlink"/>
                </a:solidFill>
                <a:latin typeface="Arial"/>
                <a:ea typeface="Arial"/>
                <a:cs typeface="Arial"/>
                <a:sym typeface="Arial"/>
              </a:rPr>
              <a:t>Restoration costs.</a:t>
            </a:r>
            <a:endParaRPr/>
          </a:p>
        </p:txBody>
      </p:sp>
      <p:cxnSp>
        <p:nvCxnSpPr>
          <p:cNvPr id="675" name="Google Shape;675;p4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76" name="Google Shape;676;p47"/>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677" name="Google Shape;677;p4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48"/>
          <p:cNvSpPr/>
          <p:nvPr/>
        </p:nvSpPr>
        <p:spPr>
          <a:xfrm>
            <a:off x="609600" y="4114800"/>
            <a:ext cx="7924800" cy="1752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683" name="Google Shape;683;p48"/>
          <p:cNvSpPr txBox="1"/>
          <p:nvPr/>
        </p:nvSpPr>
        <p:spPr>
          <a:xfrm>
            <a:off x="609600" y="1368425"/>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Write-off of Resource Cost</a:t>
            </a:r>
            <a:endParaRPr/>
          </a:p>
        </p:txBody>
      </p:sp>
      <p:sp>
        <p:nvSpPr>
          <p:cNvPr id="684" name="Google Shape;684;p48"/>
          <p:cNvSpPr/>
          <p:nvPr/>
        </p:nvSpPr>
        <p:spPr>
          <a:xfrm>
            <a:off x="609600" y="1981200"/>
            <a:ext cx="8229600" cy="193675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200">
                <a:solidFill>
                  <a:schemeClr val="dk1"/>
                </a:solidFill>
                <a:latin typeface="Arial"/>
                <a:ea typeface="Arial"/>
                <a:cs typeface="Arial"/>
                <a:sym typeface="Arial"/>
              </a:rPr>
              <a:t>Normally, companies compute depletion (</a:t>
            </a:r>
            <a:r>
              <a:rPr b="1" lang="en-US" sz="2200">
                <a:solidFill>
                  <a:srgbClr val="00007F"/>
                </a:solidFill>
                <a:latin typeface="Arial"/>
                <a:ea typeface="Arial"/>
                <a:cs typeface="Arial"/>
                <a:sym typeface="Arial"/>
              </a:rPr>
              <a:t>cost depletion</a:t>
            </a:r>
            <a:r>
              <a:rPr b="0" lang="en-US" sz="2200">
                <a:solidFill>
                  <a:schemeClr val="dk1"/>
                </a:solidFill>
                <a:latin typeface="Arial"/>
                <a:ea typeface="Arial"/>
                <a:cs typeface="Arial"/>
                <a:sym typeface="Arial"/>
              </a:rPr>
              <a:t>) on a </a:t>
            </a:r>
            <a:r>
              <a:rPr b="1" lang="en-US" sz="2200">
                <a:solidFill>
                  <a:schemeClr val="dk1"/>
                </a:solidFill>
                <a:latin typeface="Arial"/>
                <a:ea typeface="Arial"/>
                <a:cs typeface="Arial"/>
                <a:sym typeface="Arial"/>
              </a:rPr>
              <a:t>units-of-production method </a:t>
            </a:r>
            <a:r>
              <a:rPr b="0" lang="en-US" sz="2200">
                <a:solidFill>
                  <a:schemeClr val="dk1"/>
                </a:solidFill>
                <a:latin typeface="Arial"/>
                <a:ea typeface="Arial"/>
                <a:cs typeface="Arial"/>
                <a:sym typeface="Arial"/>
              </a:rPr>
              <a:t>(activity approach).  Depletion is a function of the </a:t>
            </a:r>
            <a:r>
              <a:rPr b="0" lang="en-US" sz="2200" u="sng">
                <a:solidFill>
                  <a:schemeClr val="dk1"/>
                </a:solidFill>
                <a:latin typeface="Arial"/>
                <a:ea typeface="Arial"/>
                <a:cs typeface="Arial"/>
                <a:sym typeface="Arial"/>
              </a:rPr>
              <a:t>number of units extracted</a:t>
            </a:r>
            <a:r>
              <a:rPr b="0" lang="en-US" sz="2200">
                <a:solidFill>
                  <a:schemeClr val="dk1"/>
                </a:solidFill>
                <a:latin typeface="Arial"/>
                <a:ea typeface="Arial"/>
                <a:cs typeface="Arial"/>
                <a:sym typeface="Arial"/>
              </a:rPr>
              <a:t> during the period.</a:t>
            </a:r>
            <a:endParaRPr/>
          </a:p>
          <a:p>
            <a:pPr indent="0" lvl="0" marL="0" marR="0" rtl="0" algn="l">
              <a:lnSpc>
                <a:spcPct val="125000"/>
              </a:lnSpc>
              <a:spcBef>
                <a:spcPts val="1100"/>
              </a:spcBef>
              <a:spcAft>
                <a:spcPts val="0"/>
              </a:spcAft>
              <a:buNone/>
            </a:pPr>
            <a:r>
              <a:rPr b="1" lang="en-US" sz="2200">
                <a:solidFill>
                  <a:schemeClr val="dk1"/>
                </a:solidFill>
                <a:latin typeface="Arial"/>
                <a:ea typeface="Arial"/>
                <a:cs typeface="Arial"/>
                <a:sym typeface="Arial"/>
              </a:rPr>
              <a:t>Calculation:</a:t>
            </a:r>
            <a:endParaRPr/>
          </a:p>
        </p:txBody>
      </p:sp>
      <p:sp>
        <p:nvSpPr>
          <p:cNvPr id="685" name="Google Shape;685;p48"/>
          <p:cNvSpPr txBox="1"/>
          <p:nvPr/>
        </p:nvSpPr>
        <p:spPr>
          <a:xfrm>
            <a:off x="838200" y="4191000"/>
            <a:ext cx="4038600" cy="4270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folHlink"/>
                </a:solidFill>
                <a:latin typeface="Arial"/>
                <a:ea typeface="Arial"/>
                <a:cs typeface="Arial"/>
                <a:sym typeface="Arial"/>
              </a:rPr>
              <a:t>Total cost – Salvage value</a:t>
            </a:r>
            <a:endParaRPr/>
          </a:p>
        </p:txBody>
      </p:sp>
      <p:sp>
        <p:nvSpPr>
          <p:cNvPr id="686" name="Google Shape;686;p48"/>
          <p:cNvSpPr txBox="1"/>
          <p:nvPr/>
        </p:nvSpPr>
        <p:spPr>
          <a:xfrm>
            <a:off x="609600" y="4678363"/>
            <a:ext cx="4572000" cy="427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folHlink"/>
                </a:solidFill>
                <a:latin typeface="Arial"/>
                <a:ea typeface="Arial"/>
                <a:cs typeface="Arial"/>
                <a:sym typeface="Arial"/>
              </a:rPr>
              <a:t>Total estimated units available</a:t>
            </a:r>
            <a:endParaRPr/>
          </a:p>
        </p:txBody>
      </p:sp>
      <p:sp>
        <p:nvSpPr>
          <p:cNvPr id="687" name="Google Shape;687;p48"/>
          <p:cNvSpPr txBox="1"/>
          <p:nvPr/>
        </p:nvSpPr>
        <p:spPr>
          <a:xfrm>
            <a:off x="5181600" y="4419600"/>
            <a:ext cx="35814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folHlink"/>
                </a:solidFill>
                <a:latin typeface="Arial"/>
                <a:ea typeface="Arial"/>
                <a:cs typeface="Arial"/>
                <a:sym typeface="Arial"/>
              </a:rPr>
              <a:t>=  Depletion cost per unit</a:t>
            </a:r>
            <a:endParaRPr/>
          </a:p>
        </p:txBody>
      </p:sp>
      <p:cxnSp>
        <p:nvCxnSpPr>
          <p:cNvPr id="688" name="Google Shape;688;p48"/>
          <p:cNvCxnSpPr/>
          <p:nvPr/>
        </p:nvCxnSpPr>
        <p:spPr>
          <a:xfrm>
            <a:off x="762000" y="4648200"/>
            <a:ext cx="4191000" cy="0"/>
          </a:xfrm>
          <a:prstGeom prst="straightConnector1">
            <a:avLst/>
          </a:prstGeom>
          <a:noFill/>
          <a:ln cap="sq" cmpd="sng" w="28575">
            <a:solidFill>
              <a:schemeClr val="dk1"/>
            </a:solidFill>
            <a:prstDash val="solid"/>
            <a:round/>
            <a:headEnd len="med" w="med" type="none"/>
            <a:tailEnd len="med" w="med" type="none"/>
          </a:ln>
        </p:spPr>
      </p:cxnSp>
      <p:sp>
        <p:nvSpPr>
          <p:cNvPr id="689" name="Google Shape;689;p48"/>
          <p:cNvSpPr txBox="1"/>
          <p:nvPr/>
        </p:nvSpPr>
        <p:spPr>
          <a:xfrm>
            <a:off x="685800" y="5364163"/>
            <a:ext cx="4495800" cy="427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200">
                <a:solidFill>
                  <a:schemeClr val="folHlink"/>
                </a:solidFill>
                <a:latin typeface="Arial"/>
                <a:ea typeface="Arial"/>
                <a:cs typeface="Arial"/>
                <a:sym typeface="Arial"/>
              </a:rPr>
              <a:t>Units extracted x Cost per unit</a:t>
            </a:r>
            <a:endParaRPr/>
          </a:p>
        </p:txBody>
      </p:sp>
      <p:sp>
        <p:nvSpPr>
          <p:cNvPr id="690" name="Google Shape;690;p48"/>
          <p:cNvSpPr txBox="1"/>
          <p:nvPr/>
        </p:nvSpPr>
        <p:spPr>
          <a:xfrm>
            <a:off x="5181600" y="5364163"/>
            <a:ext cx="3581400" cy="4270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200">
                <a:solidFill>
                  <a:schemeClr val="folHlink"/>
                </a:solidFill>
                <a:latin typeface="Arial"/>
                <a:ea typeface="Arial"/>
                <a:cs typeface="Arial"/>
                <a:sym typeface="Arial"/>
              </a:rPr>
              <a:t>=  Depletion</a:t>
            </a:r>
            <a:endParaRPr/>
          </a:p>
        </p:txBody>
      </p:sp>
      <p:cxnSp>
        <p:nvCxnSpPr>
          <p:cNvPr id="691" name="Google Shape;691;p4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92" name="Google Shape;692;p48"/>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693" name="Google Shape;693;p4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49"/>
          <p:cNvPicPr preferRelativeResize="0"/>
          <p:nvPr/>
        </p:nvPicPr>
        <p:blipFill rotWithShape="1">
          <a:blip r:embed="rId3">
            <a:alphaModFix/>
          </a:blip>
          <a:srcRect b="0" l="0" r="0" t="0"/>
          <a:stretch/>
        </p:blipFill>
        <p:spPr>
          <a:xfrm>
            <a:off x="685800" y="4103688"/>
            <a:ext cx="7772400" cy="1839912"/>
          </a:xfrm>
          <a:prstGeom prst="rect">
            <a:avLst/>
          </a:prstGeom>
          <a:noFill/>
          <a:ln>
            <a:noFill/>
          </a:ln>
        </p:spPr>
      </p:pic>
      <p:sp>
        <p:nvSpPr>
          <p:cNvPr id="699" name="Google Shape;699;p49"/>
          <p:cNvSpPr txBox="1"/>
          <p:nvPr/>
        </p:nvSpPr>
        <p:spPr>
          <a:xfrm>
            <a:off x="609600" y="1371600"/>
            <a:ext cx="8001000" cy="24193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100">
                <a:solidFill>
                  <a:schemeClr val="dk1"/>
                </a:solidFill>
                <a:latin typeface="Arial"/>
                <a:ea typeface="Arial"/>
                <a:cs typeface="Arial"/>
                <a:sym typeface="Arial"/>
              </a:rPr>
              <a:t>Illustration:</a:t>
            </a:r>
            <a:r>
              <a:rPr b="0" lang="en-US" sz="2100">
                <a:solidFill>
                  <a:schemeClr val="dk1"/>
                </a:solidFill>
                <a:latin typeface="Arial"/>
                <a:ea typeface="Arial"/>
                <a:cs typeface="Arial"/>
                <a:sym typeface="Arial"/>
              </a:rPr>
              <a:t> MaClede Co. acquired the right to use 1,000 acres of land in Alaska to mine for silver. The lease cost is $50,000, and the related exploration costs on the property are $100,000. Intangible development costs incurred in opening the mine are $850,000. MaClede estimates that the mine will provide approximately 100,000 ounces of silver. </a:t>
            </a:r>
            <a:endParaRPr b="0" sz="2100">
              <a:solidFill>
                <a:schemeClr val="dk1"/>
              </a:solidFill>
              <a:latin typeface="Arial"/>
              <a:ea typeface="Arial"/>
              <a:cs typeface="Arial"/>
              <a:sym typeface="Arial"/>
            </a:endParaRPr>
          </a:p>
        </p:txBody>
      </p:sp>
      <p:cxnSp>
        <p:nvCxnSpPr>
          <p:cNvPr id="700" name="Google Shape;700;p4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701" name="Google Shape;701;p49"/>
          <p:cNvPicPr preferRelativeResize="0"/>
          <p:nvPr/>
        </p:nvPicPr>
        <p:blipFill rotWithShape="1">
          <a:blip r:embed="rId4">
            <a:alphaModFix/>
          </a:blip>
          <a:srcRect b="0" l="0" r="0" t="0"/>
          <a:stretch/>
        </p:blipFill>
        <p:spPr>
          <a:xfrm>
            <a:off x="3352800" y="5086350"/>
            <a:ext cx="1524000" cy="323850"/>
          </a:xfrm>
          <a:prstGeom prst="rect">
            <a:avLst/>
          </a:prstGeom>
          <a:noFill/>
          <a:ln>
            <a:noFill/>
          </a:ln>
        </p:spPr>
      </p:pic>
      <p:pic>
        <p:nvPicPr>
          <p:cNvPr id="702" name="Google Shape;702;p49"/>
          <p:cNvPicPr preferRelativeResize="0"/>
          <p:nvPr/>
        </p:nvPicPr>
        <p:blipFill rotWithShape="1">
          <a:blip r:embed="rId5">
            <a:alphaModFix/>
          </a:blip>
          <a:srcRect b="0" l="0" r="0" t="0"/>
          <a:stretch/>
        </p:blipFill>
        <p:spPr>
          <a:xfrm>
            <a:off x="3352800" y="5486400"/>
            <a:ext cx="1524000" cy="323850"/>
          </a:xfrm>
          <a:prstGeom prst="rect">
            <a:avLst/>
          </a:prstGeom>
          <a:noFill/>
          <a:ln>
            <a:noFill/>
          </a:ln>
        </p:spPr>
      </p:pic>
      <p:pic>
        <p:nvPicPr>
          <p:cNvPr id="703" name="Google Shape;703;p49"/>
          <p:cNvPicPr preferRelativeResize="0"/>
          <p:nvPr/>
        </p:nvPicPr>
        <p:blipFill rotWithShape="1">
          <a:blip r:embed="rId6">
            <a:alphaModFix/>
          </a:blip>
          <a:srcRect b="0" l="0" r="0" t="0"/>
          <a:stretch/>
        </p:blipFill>
        <p:spPr>
          <a:xfrm>
            <a:off x="5181600" y="5257800"/>
            <a:ext cx="1828800" cy="388938"/>
          </a:xfrm>
          <a:prstGeom prst="rect">
            <a:avLst/>
          </a:prstGeom>
          <a:noFill/>
          <a:ln>
            <a:noFill/>
          </a:ln>
        </p:spPr>
      </p:pic>
      <p:sp>
        <p:nvSpPr>
          <p:cNvPr id="704" name="Google Shape;704;p4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705" name="Google Shape;705;p49"/>
          <p:cNvSpPr/>
          <p:nvPr/>
        </p:nvSpPr>
        <p:spPr>
          <a:xfrm>
            <a:off x="633504" y="5945124"/>
            <a:ext cx="34050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11-17</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Computation of Depletion Rate</a:t>
            </a:r>
            <a:endParaRPr/>
          </a:p>
        </p:txBody>
      </p:sp>
      <p:sp>
        <p:nvSpPr>
          <p:cNvPr id="706" name="Google Shape;706;p4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1"/>
                                        </p:tgtEl>
                                      </p:cBhvr>
                                    </p:animEffect>
                                    <p:set>
                                      <p:cBhvr>
                                        <p:cTn dur="1" fill="hold">
                                          <p:stCondLst>
                                            <p:cond delay="500"/>
                                          </p:stCondLst>
                                        </p:cTn>
                                        <p:tgtEl>
                                          <p:spTgt spid="7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2"/>
                                        </p:tgtEl>
                                      </p:cBhvr>
                                    </p:animEffect>
                                    <p:set>
                                      <p:cBhvr>
                                        <p:cTn dur="1" fill="hold">
                                          <p:stCondLst>
                                            <p:cond delay="500"/>
                                          </p:stCondLst>
                                        </p:cTn>
                                        <p:tgtEl>
                                          <p:spTgt spid="702"/>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703"/>
                                        </p:tgtEl>
                                      </p:cBhvr>
                                    </p:animEffect>
                                    <p:set>
                                      <p:cBhvr>
                                        <p:cTn dur="1" fill="hold">
                                          <p:stCondLst>
                                            <p:cond delay="500"/>
                                          </p:stCondLst>
                                        </p:cTn>
                                        <p:tgtEl>
                                          <p:spTgt spid="7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nvSpPr>
        <p:spPr>
          <a:xfrm>
            <a:off x="609600" y="13716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C0000"/>
                </a:solidFill>
                <a:latin typeface="Arial"/>
                <a:ea typeface="Arial"/>
                <a:cs typeface="Arial"/>
                <a:sym typeface="Arial"/>
              </a:rPr>
              <a:t>Factors Involved in the Depreciation Process</a:t>
            </a:r>
            <a:endParaRPr b="0" i="0" sz="2800" u="none" cap="none" strike="noStrike">
              <a:solidFill>
                <a:srgbClr val="CC0000"/>
              </a:solidFill>
              <a:latin typeface="Arial"/>
              <a:ea typeface="Arial"/>
              <a:cs typeface="Arial"/>
              <a:sym typeface="Arial"/>
            </a:endParaRPr>
          </a:p>
        </p:txBody>
      </p:sp>
      <p:sp>
        <p:nvSpPr>
          <p:cNvPr id="85" name="Google Shape;85;p5"/>
          <p:cNvSpPr txBox="1"/>
          <p:nvPr/>
        </p:nvSpPr>
        <p:spPr>
          <a:xfrm>
            <a:off x="596900" y="2011363"/>
            <a:ext cx="8013700" cy="260379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0" lang="en-US" sz="2300" u="none" cap="none" strike="noStrike">
                <a:solidFill>
                  <a:schemeClr val="dk1"/>
                </a:solidFill>
                <a:latin typeface="Arial"/>
                <a:ea typeface="Arial"/>
                <a:cs typeface="Arial"/>
                <a:sym typeface="Arial"/>
              </a:rPr>
              <a:t>Three basic questions:</a:t>
            </a:r>
            <a:endParaRPr/>
          </a:p>
          <a:p>
            <a:pPr indent="-504825" lvl="0" marL="736600" marR="0" rtl="0" algn="l">
              <a:lnSpc>
                <a:spcPct val="120000"/>
              </a:lnSpc>
              <a:spcBef>
                <a:spcPts val="1200"/>
              </a:spcBef>
              <a:spcAft>
                <a:spcPts val="0"/>
              </a:spcAft>
              <a:buClr>
                <a:schemeClr val="dk1"/>
              </a:buClr>
              <a:buSzPts val="2200"/>
              <a:buFont typeface="Arial"/>
              <a:buAutoNum type="arabicParenBoth"/>
            </a:pPr>
            <a:r>
              <a:rPr b="0" i="0" lang="en-US" sz="2200" u="none" cap="none" strike="noStrike">
                <a:solidFill>
                  <a:schemeClr val="dk1"/>
                </a:solidFill>
                <a:latin typeface="Arial"/>
                <a:ea typeface="Arial"/>
                <a:cs typeface="Arial"/>
                <a:sym typeface="Arial"/>
              </a:rPr>
              <a:t>What depreciable base is to be used?</a:t>
            </a:r>
            <a:endParaRPr/>
          </a:p>
          <a:p>
            <a:pPr indent="-504825" lvl="0" marL="736600" marR="0" rtl="0" algn="l">
              <a:lnSpc>
                <a:spcPct val="120000"/>
              </a:lnSpc>
              <a:spcBef>
                <a:spcPts val="1200"/>
              </a:spcBef>
              <a:spcAft>
                <a:spcPts val="0"/>
              </a:spcAft>
              <a:buClr>
                <a:schemeClr val="dk1"/>
              </a:buClr>
              <a:buSzPts val="2200"/>
              <a:buFont typeface="Arial"/>
              <a:buAutoNum type="arabicParenBoth"/>
            </a:pPr>
            <a:r>
              <a:rPr b="0" i="0" lang="en-US" sz="2200" u="none" cap="none" strike="noStrike">
                <a:solidFill>
                  <a:schemeClr val="dk1"/>
                </a:solidFill>
                <a:latin typeface="Arial"/>
                <a:ea typeface="Arial"/>
                <a:cs typeface="Arial"/>
                <a:sym typeface="Arial"/>
              </a:rPr>
              <a:t>What is the asset’s useful life?</a:t>
            </a:r>
            <a:endParaRPr/>
          </a:p>
          <a:p>
            <a:pPr indent="-504825" lvl="0" marL="736600" marR="0" rtl="0" algn="l">
              <a:lnSpc>
                <a:spcPct val="120000"/>
              </a:lnSpc>
              <a:spcBef>
                <a:spcPts val="1200"/>
              </a:spcBef>
              <a:spcAft>
                <a:spcPts val="0"/>
              </a:spcAft>
              <a:buClr>
                <a:schemeClr val="dk1"/>
              </a:buClr>
              <a:buSzPts val="2200"/>
              <a:buFont typeface="Arial"/>
              <a:buAutoNum type="arabicParenBoth"/>
            </a:pPr>
            <a:r>
              <a:rPr b="0" i="0" lang="en-US" sz="2200" u="none" cap="none" strike="noStrike">
                <a:solidFill>
                  <a:schemeClr val="dk1"/>
                </a:solidFill>
                <a:latin typeface="Arial"/>
                <a:ea typeface="Arial"/>
                <a:cs typeface="Arial"/>
                <a:sym typeface="Arial"/>
              </a:rPr>
              <a:t>What method of cost apportionment is best for this asset?</a:t>
            </a:r>
            <a:endParaRPr/>
          </a:p>
        </p:txBody>
      </p:sp>
      <p:sp>
        <p:nvSpPr>
          <p:cNvPr id="86" name="Google Shape;86;p5"/>
          <p:cNvSpPr txBox="1"/>
          <p:nvPr>
            <p:ph type="title"/>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METHOD OF COST ALLOCATION</a:t>
            </a:r>
            <a:endParaRPr b="1" i="0" sz="3200" u="none" cap="none" strike="noStrike">
              <a:solidFill>
                <a:srgbClr val="00007F"/>
              </a:solidFill>
              <a:latin typeface="Arial"/>
              <a:ea typeface="Arial"/>
              <a:cs typeface="Arial"/>
              <a:sym typeface="Arial"/>
            </a:endParaRPr>
          </a:p>
        </p:txBody>
      </p:sp>
      <p:cxnSp>
        <p:nvCxnSpPr>
          <p:cNvPr id="87" name="Google Shape;87;p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8" name="Google Shape;88;p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50"/>
          <p:cNvPicPr preferRelativeResize="0"/>
          <p:nvPr/>
        </p:nvPicPr>
        <p:blipFill rotWithShape="1">
          <a:blip r:embed="rId3">
            <a:alphaModFix/>
          </a:blip>
          <a:srcRect b="0" l="0" r="0" t="0"/>
          <a:stretch/>
        </p:blipFill>
        <p:spPr>
          <a:xfrm>
            <a:off x="620382" y="4784245"/>
            <a:ext cx="7903235" cy="1006955"/>
          </a:xfrm>
          <a:prstGeom prst="rect">
            <a:avLst/>
          </a:prstGeom>
          <a:noFill/>
          <a:ln>
            <a:noFill/>
          </a:ln>
        </p:spPr>
      </p:pic>
      <p:sp>
        <p:nvSpPr>
          <p:cNvPr id="712" name="Google Shape;712;p50"/>
          <p:cNvSpPr txBox="1"/>
          <p:nvPr/>
        </p:nvSpPr>
        <p:spPr>
          <a:xfrm>
            <a:off x="609600" y="1371600"/>
            <a:ext cx="8001000" cy="8679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100">
                <a:solidFill>
                  <a:schemeClr val="dk1"/>
                </a:solidFill>
                <a:latin typeface="Arial"/>
                <a:ea typeface="Arial"/>
                <a:cs typeface="Arial"/>
                <a:sym typeface="Arial"/>
              </a:rPr>
              <a:t>If MaClede extracts 25,000 ounces in the first year, then the depletion for the year is $250,000 (25,000 ounces x $10). </a:t>
            </a:r>
            <a:endParaRPr/>
          </a:p>
        </p:txBody>
      </p:sp>
      <p:sp>
        <p:nvSpPr>
          <p:cNvPr id="713" name="Google Shape;713;p50"/>
          <p:cNvSpPr/>
          <p:nvPr/>
        </p:nvSpPr>
        <p:spPr>
          <a:xfrm>
            <a:off x="914400" y="2389188"/>
            <a:ext cx="7467600" cy="963612"/>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b="0" lang="en-US" sz="2100">
                <a:solidFill>
                  <a:schemeClr val="folHlink"/>
                </a:solidFill>
                <a:latin typeface="Arial"/>
                <a:ea typeface="Arial"/>
                <a:cs typeface="Arial"/>
                <a:sym typeface="Arial"/>
              </a:rPr>
              <a:t>Inventory (silver)	250,000</a:t>
            </a:r>
            <a:endParaRPr/>
          </a:p>
          <a:p>
            <a:pPr indent="-457200" lvl="0" marL="457200" marR="0" rtl="0" algn="l">
              <a:spcBef>
                <a:spcPts val="735"/>
              </a:spcBef>
              <a:spcAft>
                <a:spcPts val="0"/>
              </a:spcAft>
              <a:buNone/>
            </a:pPr>
            <a:r>
              <a:rPr b="0" lang="en-US" sz="2100">
                <a:solidFill>
                  <a:schemeClr val="folHlink"/>
                </a:solidFill>
                <a:latin typeface="Arial"/>
                <a:ea typeface="Arial"/>
                <a:cs typeface="Arial"/>
                <a:sym typeface="Arial"/>
              </a:rPr>
              <a:t>	Silver Mine		250,000</a:t>
            </a:r>
            <a:endParaRPr/>
          </a:p>
        </p:txBody>
      </p:sp>
      <p:sp>
        <p:nvSpPr>
          <p:cNvPr id="714" name="Google Shape;714;p50"/>
          <p:cNvSpPr/>
          <p:nvPr/>
        </p:nvSpPr>
        <p:spPr>
          <a:xfrm>
            <a:off x="609600" y="3810000"/>
            <a:ext cx="7848600" cy="83026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000">
                <a:solidFill>
                  <a:schemeClr val="dk1"/>
                </a:solidFill>
                <a:latin typeface="Arial"/>
                <a:ea typeface="Arial"/>
                <a:cs typeface="Arial"/>
                <a:sym typeface="Arial"/>
              </a:rPr>
              <a:t>Some companies use an </a:t>
            </a:r>
            <a:r>
              <a:rPr b="1" lang="en-US" sz="2000">
                <a:solidFill>
                  <a:schemeClr val="dk1"/>
                </a:solidFill>
                <a:latin typeface="Arial"/>
                <a:ea typeface="Arial"/>
                <a:cs typeface="Arial"/>
                <a:sym typeface="Arial"/>
              </a:rPr>
              <a:t>Accumulated Depletion </a:t>
            </a:r>
            <a:r>
              <a:rPr b="0" lang="en-US" sz="2000">
                <a:solidFill>
                  <a:schemeClr val="dk1"/>
                </a:solidFill>
                <a:latin typeface="Arial"/>
                <a:ea typeface="Arial"/>
                <a:cs typeface="Arial"/>
                <a:sym typeface="Arial"/>
              </a:rPr>
              <a:t>account. </a:t>
            </a:r>
            <a:r>
              <a:rPr b="1" lang="en-US" sz="2000">
                <a:solidFill>
                  <a:schemeClr val="dk1"/>
                </a:solidFill>
                <a:latin typeface="Arial"/>
                <a:ea typeface="Arial"/>
                <a:cs typeface="Arial"/>
                <a:sym typeface="Arial"/>
              </a:rPr>
              <a:t>In that case</a:t>
            </a:r>
            <a:r>
              <a:rPr b="0" lang="en-US" sz="2000">
                <a:solidFill>
                  <a:schemeClr val="dk1"/>
                </a:solidFill>
                <a:latin typeface="Arial"/>
                <a:ea typeface="Arial"/>
                <a:cs typeface="Arial"/>
                <a:sym typeface="Arial"/>
              </a:rPr>
              <a:t>, MaClede’s balance sheet would presented as follows:</a:t>
            </a:r>
            <a:endParaRPr/>
          </a:p>
        </p:txBody>
      </p:sp>
      <p:sp>
        <p:nvSpPr>
          <p:cNvPr id="715" name="Google Shape;715;p50"/>
          <p:cNvSpPr/>
          <p:nvPr/>
        </p:nvSpPr>
        <p:spPr>
          <a:xfrm>
            <a:off x="990600" y="5855448"/>
            <a:ext cx="4876800" cy="86177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000">
                <a:solidFill>
                  <a:schemeClr val="folHlink"/>
                </a:solidFill>
                <a:latin typeface="Arial"/>
                <a:ea typeface="Arial"/>
                <a:cs typeface="Arial"/>
                <a:sym typeface="Arial"/>
              </a:rPr>
              <a:t>MaClede debits Cost of Goods Sold when the silver is sold.</a:t>
            </a:r>
            <a:endParaRPr/>
          </a:p>
        </p:txBody>
      </p:sp>
      <p:cxnSp>
        <p:nvCxnSpPr>
          <p:cNvPr id="716" name="Google Shape;716;p50"/>
          <p:cNvCxnSpPr/>
          <p:nvPr/>
        </p:nvCxnSpPr>
        <p:spPr>
          <a:xfrm>
            <a:off x="304800" y="3581400"/>
            <a:ext cx="8458200" cy="0"/>
          </a:xfrm>
          <a:prstGeom prst="straightConnector1">
            <a:avLst/>
          </a:prstGeom>
          <a:noFill/>
          <a:ln cap="sq" cmpd="sng" w="28575">
            <a:solidFill>
              <a:schemeClr val="dk1"/>
            </a:solidFill>
            <a:prstDash val="solid"/>
            <a:round/>
            <a:headEnd len="med" w="med" type="none"/>
            <a:tailEnd len="med" w="med" type="none"/>
          </a:ln>
        </p:spPr>
      </p:cxnSp>
      <p:cxnSp>
        <p:nvCxnSpPr>
          <p:cNvPr id="717" name="Google Shape;717;p5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18" name="Google Shape;718;p5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719" name="Google Shape;719;p50"/>
          <p:cNvSpPr/>
          <p:nvPr/>
        </p:nvSpPr>
        <p:spPr>
          <a:xfrm>
            <a:off x="6280901" y="5821080"/>
            <a:ext cx="25582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11-17</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Computation of Depletion Rate</a:t>
            </a:r>
            <a:endParaRPr/>
          </a:p>
        </p:txBody>
      </p:sp>
      <p:sp>
        <p:nvSpPr>
          <p:cNvPr id="720" name="Google Shape;720;p5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51"/>
          <p:cNvSpPr txBox="1"/>
          <p:nvPr/>
        </p:nvSpPr>
        <p:spPr>
          <a:xfrm>
            <a:off x="609600" y="1371600"/>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Estimating Recoverable Reserves</a:t>
            </a:r>
            <a:endParaRPr/>
          </a:p>
        </p:txBody>
      </p:sp>
      <p:sp>
        <p:nvSpPr>
          <p:cNvPr id="726" name="Google Shape;726;p51"/>
          <p:cNvSpPr/>
          <p:nvPr/>
        </p:nvSpPr>
        <p:spPr>
          <a:xfrm>
            <a:off x="838200" y="2019300"/>
            <a:ext cx="7848600" cy="225901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30000"/>
              </a:lnSpc>
              <a:spcBef>
                <a:spcPts val="0"/>
              </a:spcBef>
              <a:spcAft>
                <a:spcPts val="0"/>
              </a:spcAft>
              <a:buClr>
                <a:srgbClr val="CC0000"/>
              </a:buClr>
              <a:buSzPts val="1760"/>
              <a:buFont typeface="Noto Sans Symbols"/>
              <a:buChar char="◆"/>
            </a:pPr>
            <a:r>
              <a:rPr b="0" lang="en-US" sz="2200">
                <a:solidFill>
                  <a:schemeClr val="folHlink"/>
                </a:solidFill>
                <a:latin typeface="Arial"/>
                <a:ea typeface="Arial"/>
                <a:cs typeface="Arial"/>
                <a:sym typeface="Arial"/>
              </a:rPr>
              <a:t>Same as accounting for changes in estimates.</a:t>
            </a:r>
            <a:endParaRPr/>
          </a:p>
          <a:p>
            <a:pPr indent="-457200" lvl="0" marL="457200" marR="0" rtl="0" algn="l">
              <a:lnSpc>
                <a:spcPct val="130000"/>
              </a:lnSpc>
              <a:spcBef>
                <a:spcPts val="1320"/>
              </a:spcBef>
              <a:spcAft>
                <a:spcPts val="0"/>
              </a:spcAft>
              <a:buClr>
                <a:srgbClr val="CC0000"/>
              </a:buClr>
              <a:buSzPts val="1760"/>
              <a:buFont typeface="Noto Sans Symbols"/>
              <a:buChar char="◆"/>
            </a:pPr>
            <a:r>
              <a:rPr b="0" lang="en-US" sz="2200">
                <a:solidFill>
                  <a:schemeClr val="folHlink"/>
                </a:solidFill>
                <a:latin typeface="Arial"/>
                <a:ea typeface="Arial"/>
                <a:cs typeface="Arial"/>
                <a:sym typeface="Arial"/>
              </a:rPr>
              <a:t>Revise the depletion rate on a prospective basis.</a:t>
            </a:r>
            <a:endParaRPr/>
          </a:p>
          <a:p>
            <a:pPr indent="-457200" lvl="0" marL="457200" marR="0" rtl="0" algn="l">
              <a:lnSpc>
                <a:spcPct val="130000"/>
              </a:lnSpc>
              <a:spcBef>
                <a:spcPts val="1320"/>
              </a:spcBef>
              <a:spcAft>
                <a:spcPts val="0"/>
              </a:spcAft>
              <a:buClr>
                <a:srgbClr val="CC0000"/>
              </a:buClr>
              <a:buSzPts val="1760"/>
              <a:buFont typeface="Noto Sans Symbols"/>
              <a:buChar char="◆"/>
            </a:pPr>
            <a:r>
              <a:rPr b="0" lang="en-US" sz="2200">
                <a:solidFill>
                  <a:schemeClr val="folHlink"/>
                </a:solidFill>
                <a:latin typeface="Arial"/>
                <a:ea typeface="Arial"/>
                <a:cs typeface="Arial"/>
                <a:sym typeface="Arial"/>
              </a:rPr>
              <a:t>Divide the remaining cost by the new estimate of the recoverable reserves.</a:t>
            </a:r>
            <a:endParaRPr/>
          </a:p>
        </p:txBody>
      </p:sp>
      <p:cxnSp>
        <p:nvCxnSpPr>
          <p:cNvPr id="727" name="Google Shape;727;p5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28" name="Google Shape;728;p5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729" name="Google Shape;729;p5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52"/>
          <p:cNvSpPr/>
          <p:nvPr/>
        </p:nvSpPr>
        <p:spPr>
          <a:xfrm>
            <a:off x="381000" y="990600"/>
            <a:ext cx="8382000" cy="542418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800">
                <a:solidFill>
                  <a:schemeClr val="folHlink"/>
                </a:solidFill>
                <a:latin typeface="Arial"/>
                <a:ea typeface="Arial"/>
                <a:cs typeface="Arial"/>
                <a:sym typeface="Arial"/>
              </a:rPr>
              <a:t>Cuts in the estimates of oil and natural gas reserves at Royal Dutch Shell, El Paso Corporation, and other energy companies at one time highlighted the importance of reserve disclosures. Investors believe that these disclosures provide useful information for assessing the future cash ﬂows from a company’s oil and gas reserves. For example, when Shell’s estimates turned out to be overly optimistic (to the tune of 3.9 billion barrels or 20 percent of reserves), Shell’s stock price fell. </a:t>
            </a:r>
            <a:endParaRPr/>
          </a:p>
          <a:p>
            <a:pPr indent="0" lvl="0" marL="0" marR="0" rtl="0" algn="just">
              <a:lnSpc>
                <a:spcPct val="112000"/>
              </a:lnSpc>
              <a:spcBef>
                <a:spcPts val="600"/>
              </a:spcBef>
              <a:spcAft>
                <a:spcPts val="0"/>
              </a:spcAft>
              <a:buNone/>
            </a:pPr>
            <a:r>
              <a:rPr b="0" lang="en-US" sz="1800">
                <a:solidFill>
                  <a:schemeClr val="folHlink"/>
                </a:solidFill>
                <a:latin typeface="Arial"/>
                <a:ea typeface="Arial"/>
                <a:cs typeface="Arial"/>
                <a:sym typeface="Arial"/>
              </a:rPr>
              <a:t>The experience at Shell and other companies has led the SEC to look at how companies are estimating their “proved” reserves. Proved reserves are quantities of oil and gas that can be shown “with reasonable certainty to be recoverable in future years. . . .” The phrase “reasonable certainty” is crucial to this guidance, but differences in interpretation of what is reasonably certain can result in a wide range of estimates.</a:t>
            </a:r>
            <a:endParaRPr/>
          </a:p>
          <a:p>
            <a:pPr indent="0" lvl="0" marL="0" marR="0" rtl="0" algn="just">
              <a:lnSpc>
                <a:spcPct val="112000"/>
              </a:lnSpc>
              <a:spcBef>
                <a:spcPts val="600"/>
              </a:spcBef>
              <a:spcAft>
                <a:spcPts val="0"/>
              </a:spcAft>
              <a:buNone/>
            </a:pPr>
            <a:r>
              <a:rPr b="0" lang="en-US" sz="1800">
                <a:solidFill>
                  <a:schemeClr val="folHlink"/>
                </a:solidFill>
                <a:latin typeface="Arial"/>
                <a:ea typeface="Arial"/>
                <a:cs typeface="Arial"/>
                <a:sym typeface="Arial"/>
              </a:rPr>
              <a:t>And the problem of evaluation is compounded by determining the prices for crude oil. For example, the price of crude oil fell more than 50 percent from $115 per barrel in June 2014 to $50 per barrel in early January 2015. These</a:t>
            </a:r>
            <a:endParaRPr/>
          </a:p>
        </p:txBody>
      </p:sp>
      <p:sp>
        <p:nvSpPr>
          <p:cNvPr id="735" name="Google Shape;735;p52"/>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736" name="Google Shape;736;p52"/>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RESERVE SURPRISE</a:t>
            </a:r>
            <a:endParaRPr b="1" sz="1800">
              <a:solidFill>
                <a:srgbClr val="660066"/>
              </a:solidFill>
              <a:latin typeface="Arial"/>
              <a:ea typeface="Arial"/>
              <a:cs typeface="Arial"/>
              <a:sym typeface="Arial"/>
            </a:endParaRPr>
          </a:p>
        </p:txBody>
      </p:sp>
      <p:cxnSp>
        <p:nvCxnSpPr>
          <p:cNvPr id="737" name="Google Shape;737;p52"/>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38" name="Google Shape;738;p52"/>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739" name="Google Shape;739;p52"/>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
        <p:nvSpPr>
          <p:cNvPr id="740" name="Google Shape;740;p52"/>
          <p:cNvSpPr txBox="1"/>
          <p:nvPr/>
        </p:nvSpPr>
        <p:spPr>
          <a:xfrm>
            <a:off x="6489595" y="6414780"/>
            <a:ext cx="1511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a:solidFill>
                  <a:schemeClr val="folHlink"/>
                </a:solidFill>
                <a:latin typeface="Arial"/>
                <a:ea typeface="Arial"/>
                <a:cs typeface="Arial"/>
                <a:sym typeface="Arial"/>
              </a:rPr>
              <a:t>(continued)</a:t>
            </a:r>
            <a:endParaRPr b="0" sz="1400">
              <a:solidFill>
                <a:schemeClr val="folHlink"/>
              </a:solidFill>
              <a:latin typeface="Arial"/>
              <a:ea typeface="Arial"/>
              <a:cs typeface="Arial"/>
              <a:sym typeface="Arial"/>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53"/>
          <p:cNvSpPr/>
          <p:nvPr/>
        </p:nvSpPr>
        <p:spPr>
          <a:xfrm>
            <a:off x="381000" y="990600"/>
            <a:ext cx="8382000" cy="492125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800">
                <a:solidFill>
                  <a:schemeClr val="folHlink"/>
                </a:solidFill>
                <a:latin typeface="Arial"/>
                <a:ea typeface="Arial"/>
                <a:cs typeface="Arial"/>
                <a:sym typeface="Arial"/>
              </a:rPr>
              <a:t>rapidly changing oil prices can make it difﬁcult to judge the present value of assets for investment decisions on capital allocation or for evaluation of impairments. In one case, for example, ExxonMobil’s estimate was 29 percent higher than an estimate the SEC developed. ExxonMobil was more optimistic about the effects of new technology that enables the industry to retrieve more of the oil and gas it ﬁnds. Thus, to ensure the continued usefulness of reserve information disclosures, the SEC continues to work on measurement methodologies that keep up with technology changes in the oil and gas industry.</a:t>
            </a:r>
            <a:endParaRPr/>
          </a:p>
          <a:p>
            <a:pPr indent="0" lvl="0" marL="0" marR="0" rtl="0" algn="just">
              <a:lnSpc>
                <a:spcPct val="112000"/>
              </a:lnSpc>
              <a:spcBef>
                <a:spcPts val="600"/>
              </a:spcBef>
              <a:spcAft>
                <a:spcPts val="0"/>
              </a:spcAft>
              <a:buNone/>
            </a:pPr>
            <a:r>
              <a:t/>
            </a:r>
            <a:endParaRPr b="0" sz="1800">
              <a:solidFill>
                <a:schemeClr val="folHlink"/>
              </a:solidFill>
              <a:latin typeface="Arial"/>
              <a:ea typeface="Arial"/>
              <a:cs typeface="Arial"/>
              <a:sym typeface="Arial"/>
            </a:endParaRPr>
          </a:p>
          <a:p>
            <a:pPr indent="0" lvl="0" marL="0" marR="0" rtl="0" algn="just">
              <a:lnSpc>
                <a:spcPct val="112000"/>
              </a:lnSpc>
              <a:spcBef>
                <a:spcPts val="600"/>
              </a:spcBef>
              <a:spcAft>
                <a:spcPts val="0"/>
              </a:spcAft>
              <a:buNone/>
            </a:pPr>
            <a:r>
              <a:rPr b="0" lang="en-US" sz="1400">
                <a:solidFill>
                  <a:schemeClr val="folHlink"/>
                </a:solidFill>
                <a:latin typeface="Arial"/>
                <a:ea typeface="Arial"/>
                <a:cs typeface="Arial"/>
                <a:sym typeface="Arial"/>
              </a:rPr>
              <a:t>Sources: S. Labaton and J. Gerth, “At Shell, New Accounting and Rosier Outlook,” New York Times (nytimes.com) (March 12, 2004); J. Ball, C. Cummins, and B. Bahree, “Big Oil Differs with SEC on Methods to Calculate the Industry’s Reserves,” Wall Street Journal (February 24, 2005), p. C1; and H. Bashir and D. Holtam, “The Impact of Plummeting Crude Oil Prices on Company Finances,” Deloitte UK (2015), http://www2.deloitte.com/uk/en/pages/ energy-and-resources/articles/crude-awakening.html#.</a:t>
            </a:r>
            <a:endParaRPr/>
          </a:p>
        </p:txBody>
      </p:sp>
      <p:sp>
        <p:nvSpPr>
          <p:cNvPr id="746" name="Google Shape;746;p5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747" name="Google Shape;747;p53"/>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 RESERVE SURPRISE</a:t>
            </a:r>
            <a:endParaRPr b="1" sz="1800">
              <a:solidFill>
                <a:srgbClr val="660066"/>
              </a:solidFill>
              <a:latin typeface="Arial"/>
              <a:ea typeface="Arial"/>
              <a:cs typeface="Arial"/>
              <a:sym typeface="Arial"/>
            </a:endParaRPr>
          </a:p>
        </p:txBody>
      </p:sp>
      <p:cxnSp>
        <p:nvCxnSpPr>
          <p:cNvPr id="748" name="Google Shape;748;p5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49" name="Google Shape;749;p5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750" name="Google Shape;750;p5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54"/>
          <p:cNvSpPr txBox="1"/>
          <p:nvPr/>
        </p:nvSpPr>
        <p:spPr>
          <a:xfrm>
            <a:off x="609600" y="1371600"/>
            <a:ext cx="8001000" cy="9302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800">
                <a:solidFill>
                  <a:srgbClr val="CC0000"/>
                </a:solidFill>
                <a:latin typeface="Arial"/>
                <a:ea typeface="Arial"/>
                <a:cs typeface="Arial"/>
                <a:sym typeface="Arial"/>
              </a:rPr>
              <a:t>Liquidating Dividends </a:t>
            </a:r>
            <a:r>
              <a:rPr b="0" lang="en-US" sz="2800">
                <a:solidFill>
                  <a:schemeClr val="folHlink"/>
                </a:solidFill>
                <a:latin typeface="Arial"/>
                <a:ea typeface="Arial"/>
                <a:cs typeface="Arial"/>
                <a:sym typeface="Arial"/>
              </a:rPr>
              <a:t>-</a:t>
            </a:r>
            <a:r>
              <a:rPr b="0" lang="en-US" sz="2200">
                <a:solidFill>
                  <a:schemeClr val="folHlink"/>
                </a:solidFill>
                <a:latin typeface="Arial"/>
                <a:ea typeface="Arial"/>
                <a:cs typeface="Arial"/>
                <a:sym typeface="Arial"/>
              </a:rPr>
              <a:t> Dividends greater than the amount of accumulated net income.</a:t>
            </a:r>
            <a:endParaRPr b="0" sz="2200">
              <a:solidFill>
                <a:schemeClr val="lt2"/>
              </a:solidFill>
              <a:latin typeface="Arial"/>
              <a:ea typeface="Arial"/>
              <a:cs typeface="Arial"/>
              <a:sym typeface="Arial"/>
            </a:endParaRPr>
          </a:p>
        </p:txBody>
      </p:sp>
      <p:sp>
        <p:nvSpPr>
          <p:cNvPr id="756" name="Google Shape;756;p54"/>
          <p:cNvSpPr/>
          <p:nvPr/>
        </p:nvSpPr>
        <p:spPr>
          <a:xfrm>
            <a:off x="609600" y="2438400"/>
            <a:ext cx="81534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800000"/>
              </a:buClr>
              <a:buSzPts val="2000"/>
              <a:buFont typeface="Noto Sans Symbols"/>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Callahan Mining had a retained earnings balance of $1,650,000, accumulated depletion on mineral properties of $2,100,000, and paid-in capital in excess of par of $5,435,493. Callahan’s board declared a dividend of $3 a share on the 1,000,000 shares outstanding. It records the $3,000,000 cash dividend as follows. </a:t>
            </a:r>
            <a:endParaRPr/>
          </a:p>
        </p:txBody>
      </p:sp>
      <p:sp>
        <p:nvSpPr>
          <p:cNvPr id="757" name="Google Shape;757;p54"/>
          <p:cNvSpPr/>
          <p:nvPr/>
        </p:nvSpPr>
        <p:spPr>
          <a:xfrm>
            <a:off x="990600" y="4845050"/>
            <a:ext cx="7772400" cy="1292662"/>
          </a:xfrm>
          <a:prstGeom prst="rect">
            <a:avLst/>
          </a:prstGeom>
          <a:noFill/>
          <a:ln>
            <a:noFill/>
          </a:ln>
        </p:spPr>
        <p:txBody>
          <a:bodyPr anchorCtr="0" anchor="t" bIns="45700" lIns="91425" spcFirstLastPara="1" rIns="91425" wrap="square" tIns="45700">
            <a:spAutoFit/>
          </a:bodyPr>
          <a:lstStyle/>
          <a:p>
            <a:pPr indent="-457200" lvl="0" marL="457200" marR="0" rtl="0" algn="l">
              <a:lnSpc>
                <a:spcPct val="130000"/>
              </a:lnSpc>
              <a:spcBef>
                <a:spcPts val="0"/>
              </a:spcBef>
              <a:spcAft>
                <a:spcPts val="0"/>
              </a:spcAft>
              <a:buNone/>
            </a:pPr>
            <a:r>
              <a:rPr b="0" lang="en-US" sz="2000">
                <a:solidFill>
                  <a:schemeClr val="folHlink"/>
                </a:solidFill>
                <a:latin typeface="Arial"/>
                <a:ea typeface="Arial"/>
                <a:cs typeface="Arial"/>
                <a:sym typeface="Arial"/>
              </a:rPr>
              <a:t>Retained Earnings 	1,650,000</a:t>
            </a:r>
            <a:endParaRPr/>
          </a:p>
          <a:p>
            <a:pPr indent="-457200" lvl="0" marL="457200" marR="0" rtl="0" algn="l">
              <a:lnSpc>
                <a:spcPct val="130000"/>
              </a:lnSpc>
              <a:spcBef>
                <a:spcPts val="0"/>
              </a:spcBef>
              <a:spcAft>
                <a:spcPts val="0"/>
              </a:spcAft>
              <a:buNone/>
            </a:pPr>
            <a:r>
              <a:rPr b="0" lang="en-US" sz="2000">
                <a:solidFill>
                  <a:schemeClr val="folHlink"/>
                </a:solidFill>
                <a:latin typeface="Arial"/>
                <a:ea typeface="Arial"/>
                <a:cs typeface="Arial"/>
                <a:sym typeface="Arial"/>
              </a:rPr>
              <a:t>Paid-in Capital in Excess of Par</a:t>
            </a:r>
            <a:r>
              <a:rPr b="1" lang="en-US" sz="2000">
                <a:solidFill>
                  <a:schemeClr val="folHlink"/>
                </a:solidFill>
                <a:latin typeface="Arial"/>
                <a:ea typeface="Arial"/>
                <a:cs typeface="Arial"/>
                <a:sym typeface="Arial"/>
              </a:rPr>
              <a:t> </a:t>
            </a:r>
            <a:r>
              <a:rPr b="0" lang="en-US" sz="2000">
                <a:solidFill>
                  <a:schemeClr val="folHlink"/>
                </a:solidFill>
                <a:latin typeface="Arial"/>
                <a:ea typeface="Arial"/>
                <a:cs typeface="Arial"/>
                <a:sym typeface="Arial"/>
              </a:rPr>
              <a:t>	1,350,000</a:t>
            </a:r>
            <a:endParaRPr/>
          </a:p>
          <a:p>
            <a:pPr indent="-457200" lvl="0" marL="457200" marR="0" rtl="0" algn="l">
              <a:lnSpc>
                <a:spcPct val="130000"/>
              </a:lnSpc>
              <a:spcBef>
                <a:spcPts val="0"/>
              </a:spcBef>
              <a:spcAft>
                <a:spcPts val="0"/>
              </a:spcAft>
              <a:buNone/>
            </a:pPr>
            <a:r>
              <a:rPr b="0" lang="en-US" sz="2000">
                <a:solidFill>
                  <a:schemeClr val="folHlink"/>
                </a:solidFill>
                <a:latin typeface="Arial"/>
                <a:ea typeface="Arial"/>
                <a:cs typeface="Arial"/>
                <a:sym typeface="Arial"/>
              </a:rPr>
              <a:t>	Cash 		3,000,000</a:t>
            </a:r>
            <a:endParaRPr/>
          </a:p>
        </p:txBody>
      </p:sp>
      <p:cxnSp>
        <p:nvCxnSpPr>
          <p:cNvPr id="758" name="Google Shape;758;p5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59" name="Google Shape;759;p54"/>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760" name="Google Shape;760;p5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xEl>
                                              <p:pRg end="0" st="0"/>
                                            </p:txEl>
                                          </p:spTgt>
                                        </p:tgtEl>
                                        <p:attrNameLst>
                                          <p:attrName>style.visibility</p:attrName>
                                        </p:attrNameLst>
                                      </p:cBhvr>
                                      <p:to>
                                        <p:strVal val="visible"/>
                                      </p:to>
                                    </p:set>
                                    <p:animEffect filter="fade" transition="in">
                                      <p:cBhvr>
                                        <p:cTn dur="500"/>
                                        <p:tgtEl>
                                          <p:spTgt spid="7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xEl>
                                              <p:pRg end="1" st="1"/>
                                            </p:txEl>
                                          </p:spTgt>
                                        </p:tgtEl>
                                        <p:attrNameLst>
                                          <p:attrName>style.visibility</p:attrName>
                                        </p:attrNameLst>
                                      </p:cBhvr>
                                      <p:to>
                                        <p:strVal val="visible"/>
                                      </p:to>
                                    </p:set>
                                    <p:animEffect filter="fade" transition="in">
                                      <p:cBhvr>
                                        <p:cTn dur="500"/>
                                        <p:tgtEl>
                                          <p:spTgt spid="7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xEl>
                                              <p:pRg end="2" st="2"/>
                                            </p:txEl>
                                          </p:spTgt>
                                        </p:tgtEl>
                                        <p:attrNameLst>
                                          <p:attrName>style.visibility</p:attrName>
                                        </p:attrNameLst>
                                      </p:cBhvr>
                                      <p:to>
                                        <p:strVal val="visible"/>
                                      </p:to>
                                    </p:set>
                                    <p:animEffect filter="fade" transition="in">
                                      <p:cBhvr>
                                        <p:cTn dur="500"/>
                                        <p:tgtEl>
                                          <p:spTgt spid="7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55"/>
          <p:cNvSpPr txBox="1"/>
          <p:nvPr/>
        </p:nvSpPr>
        <p:spPr>
          <a:xfrm>
            <a:off x="609600" y="1981200"/>
            <a:ext cx="8001000" cy="1703388"/>
          </a:xfrm>
          <a:prstGeom prst="rect">
            <a:avLst/>
          </a:prstGeom>
          <a:noFill/>
          <a:ln>
            <a:noFill/>
          </a:ln>
        </p:spPr>
        <p:txBody>
          <a:bodyPr anchorCtr="0" anchor="t" bIns="45700" lIns="91425" spcFirstLastPara="1" rIns="91425" wrap="square" tIns="45700">
            <a:spAutoFit/>
          </a:bodyPr>
          <a:lstStyle/>
          <a:p>
            <a:pPr indent="0" lvl="1" marL="0" marR="0" rtl="0" algn="l">
              <a:lnSpc>
                <a:spcPct val="130000"/>
              </a:lnSpc>
              <a:spcBef>
                <a:spcPts val="0"/>
              </a:spcBef>
              <a:spcAft>
                <a:spcPts val="0"/>
              </a:spcAft>
              <a:buClr>
                <a:srgbClr val="800000"/>
              </a:buClr>
              <a:buSzPts val="1840"/>
              <a:buFont typeface="Noto Sans Symbols"/>
              <a:buNone/>
            </a:pPr>
            <a:r>
              <a:rPr b="0" i="0" lang="en-US" sz="2300" u="none" cap="none" strike="noStrike">
                <a:solidFill>
                  <a:schemeClr val="lt2"/>
                </a:solidFill>
                <a:latin typeface="Arial"/>
                <a:ea typeface="Arial"/>
                <a:cs typeface="Arial"/>
                <a:sym typeface="Arial"/>
              </a:rPr>
              <a:t>Oil and Gas Industry:</a:t>
            </a:r>
            <a:endParaRPr/>
          </a:p>
          <a:p>
            <a:pPr indent="-450850" lvl="2" marL="682625" marR="0" rtl="0" algn="l">
              <a:lnSpc>
                <a:spcPct val="130000"/>
              </a:lnSpc>
              <a:spcBef>
                <a:spcPts val="880"/>
              </a:spcBef>
              <a:spcAft>
                <a:spcPts val="0"/>
              </a:spcAft>
              <a:buClr>
                <a:srgbClr val="CC0000"/>
              </a:buClr>
              <a:buSzPts val="1760"/>
              <a:buFont typeface="Noto Sans Symbols"/>
              <a:buChar char="◆"/>
            </a:pPr>
            <a:r>
              <a:rPr b="1" i="0" lang="en-US" sz="2200" u="none" cap="none" strike="noStrike">
                <a:solidFill>
                  <a:srgbClr val="00007F"/>
                </a:solidFill>
                <a:latin typeface="Arial"/>
                <a:ea typeface="Arial"/>
                <a:cs typeface="Arial"/>
                <a:sym typeface="Arial"/>
              </a:rPr>
              <a:t>Full cost concept</a:t>
            </a:r>
            <a:endParaRPr/>
          </a:p>
          <a:p>
            <a:pPr indent="-450850" lvl="2" marL="682625" marR="0" rtl="0" algn="l">
              <a:lnSpc>
                <a:spcPct val="130000"/>
              </a:lnSpc>
              <a:spcBef>
                <a:spcPts val="880"/>
              </a:spcBef>
              <a:spcAft>
                <a:spcPts val="0"/>
              </a:spcAft>
              <a:buClr>
                <a:srgbClr val="CC0000"/>
              </a:buClr>
              <a:buSzPts val="1760"/>
              <a:buFont typeface="Noto Sans Symbols"/>
              <a:buChar char="◆"/>
            </a:pPr>
            <a:r>
              <a:rPr b="1" i="0" lang="en-US" sz="2200" u="none" cap="none" strike="noStrike">
                <a:solidFill>
                  <a:srgbClr val="00007F"/>
                </a:solidFill>
                <a:latin typeface="Arial"/>
                <a:ea typeface="Arial"/>
                <a:cs typeface="Arial"/>
                <a:sym typeface="Arial"/>
              </a:rPr>
              <a:t>Successful efforts concept</a:t>
            </a:r>
            <a:endParaRPr/>
          </a:p>
        </p:txBody>
      </p:sp>
      <p:sp>
        <p:nvSpPr>
          <p:cNvPr id="766" name="Google Shape;766;p55"/>
          <p:cNvSpPr txBox="1"/>
          <p:nvPr/>
        </p:nvSpPr>
        <p:spPr>
          <a:xfrm>
            <a:off x="609600" y="1371600"/>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Continuing Controversy</a:t>
            </a:r>
            <a:endParaRPr/>
          </a:p>
        </p:txBody>
      </p:sp>
      <p:cxnSp>
        <p:nvCxnSpPr>
          <p:cNvPr id="767" name="Google Shape;767;p5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68" name="Google Shape;768;p55"/>
          <p:cNvSpPr/>
          <p:nvPr/>
        </p:nvSpPr>
        <p:spPr>
          <a:xfrm>
            <a:off x="5791200" y="1905000"/>
            <a:ext cx="2800350" cy="2170113"/>
          </a:xfrm>
          <a:prstGeom prst="rect">
            <a:avLst/>
          </a:prstGeom>
          <a:solidFill>
            <a:schemeClr val="accent3"/>
          </a:solidFill>
          <a:ln cap="sq"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91425" lIns="91425" spcFirstLastPara="1" rIns="91425" wrap="square" tIns="45700">
            <a:spAutoFit/>
          </a:bodyPr>
          <a:lstStyle/>
          <a:p>
            <a:pPr indent="0" lvl="0" marL="0" marR="0" rtl="0" algn="ctr">
              <a:lnSpc>
                <a:spcPct val="120000"/>
              </a:lnSpc>
              <a:spcBef>
                <a:spcPts val="0"/>
              </a:spcBef>
              <a:spcAft>
                <a:spcPts val="0"/>
              </a:spcAft>
              <a:buNone/>
            </a:pPr>
            <a:r>
              <a:rPr b="0" lang="en-US" sz="2200">
                <a:solidFill>
                  <a:schemeClr val="folHlink"/>
                </a:solidFill>
                <a:latin typeface="Arial"/>
                <a:ea typeface="Arial"/>
                <a:cs typeface="Arial"/>
                <a:sym typeface="Arial"/>
              </a:rPr>
              <a:t>Cost of drilling</a:t>
            </a:r>
            <a:endParaRPr/>
          </a:p>
          <a:p>
            <a:pPr indent="0" lvl="0" marL="0" marR="0" rtl="0" algn="ctr">
              <a:lnSpc>
                <a:spcPct val="120000"/>
              </a:lnSpc>
              <a:spcBef>
                <a:spcPts val="0"/>
              </a:spcBef>
              <a:spcAft>
                <a:spcPts val="0"/>
              </a:spcAft>
              <a:buNone/>
            </a:pPr>
            <a:r>
              <a:rPr b="0" lang="en-US" sz="2200">
                <a:solidFill>
                  <a:schemeClr val="folHlink"/>
                </a:solidFill>
                <a:latin typeface="Arial"/>
                <a:ea typeface="Arial"/>
                <a:cs typeface="Arial"/>
                <a:sym typeface="Arial"/>
              </a:rPr>
              <a:t>a dry hole is a cost needed to find the  commercially profitable wells.</a:t>
            </a:r>
            <a:endParaRPr/>
          </a:p>
        </p:txBody>
      </p:sp>
      <p:sp>
        <p:nvSpPr>
          <p:cNvPr id="769" name="Google Shape;769;p55"/>
          <p:cNvSpPr/>
          <p:nvPr/>
        </p:nvSpPr>
        <p:spPr>
          <a:xfrm>
            <a:off x="1600200" y="4191000"/>
            <a:ext cx="2800350" cy="1763713"/>
          </a:xfrm>
          <a:prstGeom prst="rect">
            <a:avLst/>
          </a:prstGeom>
          <a:solidFill>
            <a:schemeClr val="accent3"/>
          </a:solidFill>
          <a:ln cap="sq" cmpd="sng" w="2857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t" bIns="91425" lIns="91425" spcFirstLastPara="1" rIns="91425" wrap="square" tIns="45700">
            <a:spAutoFit/>
          </a:bodyPr>
          <a:lstStyle/>
          <a:p>
            <a:pPr indent="0" lvl="0" marL="0" marR="0" rtl="0" algn="ctr">
              <a:lnSpc>
                <a:spcPct val="120000"/>
              </a:lnSpc>
              <a:spcBef>
                <a:spcPts val="0"/>
              </a:spcBef>
              <a:spcAft>
                <a:spcPts val="0"/>
              </a:spcAft>
              <a:buNone/>
            </a:pPr>
            <a:r>
              <a:rPr b="0" lang="en-US" sz="2200">
                <a:solidFill>
                  <a:schemeClr val="folHlink"/>
                </a:solidFill>
                <a:latin typeface="Arial"/>
                <a:ea typeface="Arial"/>
                <a:cs typeface="Arial"/>
                <a:sym typeface="Arial"/>
              </a:rPr>
              <a:t>Companies should capitalize only the costs of successful projects.</a:t>
            </a:r>
            <a:endParaRPr/>
          </a:p>
        </p:txBody>
      </p:sp>
      <p:cxnSp>
        <p:nvCxnSpPr>
          <p:cNvPr id="770" name="Google Shape;770;p55"/>
          <p:cNvCxnSpPr/>
          <p:nvPr/>
        </p:nvCxnSpPr>
        <p:spPr>
          <a:xfrm>
            <a:off x="3886200" y="2832100"/>
            <a:ext cx="1676400" cy="0"/>
          </a:xfrm>
          <a:prstGeom prst="straightConnector1">
            <a:avLst/>
          </a:prstGeom>
          <a:noFill/>
          <a:ln cap="sq" cmpd="sng" w="28575">
            <a:solidFill>
              <a:srgbClr val="CC0000"/>
            </a:solidFill>
            <a:prstDash val="solid"/>
            <a:round/>
            <a:headEnd len="med" w="med" type="none"/>
            <a:tailEnd len="med" w="med" type="stealth"/>
          </a:ln>
        </p:spPr>
      </p:cxnSp>
      <p:cxnSp>
        <p:nvCxnSpPr>
          <p:cNvPr id="771" name="Google Shape;771;p55"/>
          <p:cNvCxnSpPr/>
          <p:nvPr/>
        </p:nvCxnSpPr>
        <p:spPr>
          <a:xfrm>
            <a:off x="3000375" y="3684588"/>
            <a:ext cx="0" cy="390525"/>
          </a:xfrm>
          <a:prstGeom prst="straightConnector1">
            <a:avLst/>
          </a:prstGeom>
          <a:noFill/>
          <a:ln cap="sq" cmpd="sng" w="28575">
            <a:solidFill>
              <a:srgbClr val="CC0000"/>
            </a:solidFill>
            <a:prstDash val="solid"/>
            <a:round/>
            <a:headEnd len="med" w="med" type="none"/>
            <a:tailEnd len="med" w="med" type="stealth"/>
          </a:ln>
        </p:spPr>
      </p:cxnSp>
      <p:sp>
        <p:nvSpPr>
          <p:cNvPr id="772" name="Google Shape;772;p55"/>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DEPLETION</a:t>
            </a:r>
            <a:endParaRPr b="1" i="0" sz="3200">
              <a:solidFill>
                <a:srgbClr val="00007F"/>
              </a:solidFill>
              <a:latin typeface="Arial"/>
              <a:ea typeface="Arial"/>
              <a:cs typeface="Arial"/>
              <a:sym typeface="Arial"/>
            </a:endParaRPr>
          </a:p>
        </p:txBody>
      </p:sp>
      <p:sp>
        <p:nvSpPr>
          <p:cNvPr id="773" name="Google Shape;773;p5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56"/>
          <p:cNvSpPr/>
          <p:nvPr/>
        </p:nvSpPr>
        <p:spPr>
          <a:xfrm>
            <a:off x="381000" y="990600"/>
            <a:ext cx="8382000" cy="5257800"/>
          </a:xfrm>
          <a:prstGeom prst="rect">
            <a:avLst/>
          </a:prstGeom>
          <a:solidFill>
            <a:srgbClr val="EAEAEA"/>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800">
                <a:solidFill>
                  <a:schemeClr val="folHlink"/>
                </a:solidFill>
                <a:latin typeface="Arial"/>
                <a:ea typeface="Arial"/>
                <a:cs typeface="Arial"/>
                <a:sym typeface="Arial"/>
              </a:rPr>
              <a:t>The controversy in the oil and gas industry provides a number of lessons. First, it demonstrates the strong inﬂuence that the federal government has in ﬁnancial reporting matters. Second, the concern for economic consequences places pressure on the FASB to weigh the economic effects of any required standard. Third, the experience with RRA highlights the problems that accompany any proposed change from an historical cost to a fair value approach. Fourth, this controversy illustrates the difﬁculty of establishing standards when affected groups have differing viewpoints.</a:t>
            </a:r>
            <a:endParaRPr/>
          </a:p>
          <a:p>
            <a:pPr indent="0" lvl="0" marL="0" marR="0" rtl="0" algn="just">
              <a:lnSpc>
                <a:spcPct val="112000"/>
              </a:lnSpc>
              <a:spcBef>
                <a:spcPts val="600"/>
              </a:spcBef>
              <a:spcAft>
                <a:spcPts val="0"/>
              </a:spcAft>
              <a:buNone/>
            </a:pPr>
            <a:r>
              <a:rPr b="0" lang="en-US" sz="1800">
                <a:solidFill>
                  <a:schemeClr val="folHlink"/>
                </a:solidFill>
                <a:latin typeface="Arial"/>
                <a:ea typeface="Arial"/>
                <a:cs typeface="Arial"/>
                <a:sym typeface="Arial"/>
              </a:rPr>
              <a:t>Indeed, failure to consider the economic consequences of accounting principles is a frequent criticism of the profession. However, the neutrality concept requires that the statements be free from bias. Freedom from bias requires that the statements reﬂect economic reality, even if undesirable effects occur. Finally, the debate over oil and gas accounting reinforces the need for a conceptual framework with carefully developed guidelines for recognition, measurement, and reporting, so that interested parties can more easily resolve issues of this nature in the future. </a:t>
            </a:r>
            <a:endParaRPr/>
          </a:p>
        </p:txBody>
      </p:sp>
      <p:sp>
        <p:nvSpPr>
          <p:cNvPr id="779" name="Google Shape;779;p56"/>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780" name="Google Shape;780;p56"/>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7030A0"/>
                </a:solidFill>
                <a:latin typeface="Arial"/>
                <a:ea typeface="Arial"/>
                <a:cs typeface="Arial"/>
                <a:sym typeface="Arial"/>
              </a:rPr>
              <a:t>EVOLVING ISSUE</a:t>
            </a:r>
            <a:r>
              <a:rPr b="1" lang="en-US" sz="2100">
                <a:solidFill>
                  <a:srgbClr val="00007F"/>
                </a:solidFill>
                <a:latin typeface="Arial"/>
                <a:ea typeface="Arial"/>
                <a:cs typeface="Arial"/>
                <a:sym typeface="Arial"/>
              </a:rPr>
              <a:t>	</a:t>
            </a:r>
            <a:r>
              <a:rPr b="1" lang="en-US" sz="1800">
                <a:solidFill>
                  <a:schemeClr val="dk1"/>
                </a:solidFill>
                <a:latin typeface="Arial"/>
                <a:ea typeface="Arial"/>
                <a:cs typeface="Arial"/>
                <a:sym typeface="Arial"/>
              </a:rPr>
              <a:t>FULL-COST OR SUCCESSFUL-EFFORTS?</a:t>
            </a:r>
            <a:endParaRPr/>
          </a:p>
        </p:txBody>
      </p:sp>
      <p:cxnSp>
        <p:nvCxnSpPr>
          <p:cNvPr id="781" name="Google Shape;781;p56"/>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82" name="Google Shape;782;p56"/>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783" name="Google Shape;783;p5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57"/>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depreciation concepts and methods of depreciation.</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special depreciation methods and other depreciation issues.</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Explain the accounting issues related to asset impairment.</a:t>
            </a:r>
            <a:endParaRPr/>
          </a:p>
        </p:txBody>
      </p:sp>
      <p:sp>
        <p:nvSpPr>
          <p:cNvPr id="789" name="Google Shape;789;p57"/>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marR="0" rtl="0" algn="l">
              <a:lnSpc>
                <a:spcPct val="110000"/>
              </a:lnSpc>
              <a:spcBef>
                <a:spcPts val="0"/>
              </a:spcBef>
              <a:spcAft>
                <a:spcPts val="0"/>
              </a:spcAft>
              <a:buNone/>
            </a:pPr>
            <a:r>
              <a:rPr b="1" i="0" lang="en-US" sz="2400" u="none" cap="none" strike="noStrike">
                <a:solidFill>
                  <a:srgbClr val="CC0000"/>
                </a:solidFill>
                <a:latin typeface="Arial"/>
                <a:ea typeface="Arial"/>
                <a:cs typeface="Arial"/>
                <a:sym typeface="Arial"/>
              </a:rPr>
              <a:t>LEARNING OBJECTIVES</a:t>
            </a:r>
            <a:endParaRPr/>
          </a:p>
        </p:txBody>
      </p:sp>
      <p:sp>
        <p:nvSpPr>
          <p:cNvPr id="790" name="Google Shape;790;p57"/>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Explain the accounting procedures for depletion of natural resources.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Explain how to report and analyze property, plant, equipment, and natural resources.</a:t>
            </a:r>
            <a:endParaRPr/>
          </a:p>
        </p:txBody>
      </p:sp>
      <p:sp>
        <p:nvSpPr>
          <p:cNvPr id="791" name="Google Shape;791;p57"/>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792" name="Google Shape;792;p57"/>
          <p:cNvSpPr/>
          <p:nvPr/>
        </p:nvSpPr>
        <p:spPr>
          <a:xfrm>
            <a:off x="2209800" y="155057"/>
            <a:ext cx="6653306"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800">
                <a:solidFill>
                  <a:srgbClr val="00007F"/>
                </a:solidFill>
                <a:latin typeface="Arial"/>
                <a:ea typeface="Arial"/>
                <a:cs typeface="Arial"/>
                <a:sym typeface="Arial"/>
              </a:rPr>
              <a:t>Depreciation, Impairments, and Depletion</a:t>
            </a:r>
            <a:endParaRPr/>
          </a:p>
        </p:txBody>
      </p:sp>
      <p:sp>
        <p:nvSpPr>
          <p:cNvPr id="793" name="Google Shape;793;p57"/>
          <p:cNvSpPr txBox="1"/>
          <p:nvPr/>
        </p:nvSpPr>
        <p:spPr>
          <a:xfrm>
            <a:off x="381000" y="76200"/>
            <a:ext cx="1828800" cy="1738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11</a:t>
            </a:r>
            <a:endParaRPr b="0" sz="10700">
              <a:solidFill>
                <a:srgbClr val="006600"/>
              </a:solidFill>
              <a:latin typeface="Arial"/>
              <a:ea typeface="Arial"/>
              <a:cs typeface="Arial"/>
              <a:sym typeface="Arial"/>
            </a:endParaRPr>
          </a:p>
        </p:txBody>
      </p:sp>
      <p:cxnSp>
        <p:nvCxnSpPr>
          <p:cNvPr id="794" name="Google Shape;794;p57"/>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795" name="Google Shape;795;p57"/>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96" name="Google Shape;796;p5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58"/>
          <p:cNvSpPr txBox="1"/>
          <p:nvPr/>
        </p:nvSpPr>
        <p:spPr>
          <a:xfrm>
            <a:off x="609600" y="1371600"/>
            <a:ext cx="8382000" cy="9540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Presentation of Property, Plant, Equipment, and Natural Resources</a:t>
            </a:r>
            <a:endParaRPr/>
          </a:p>
        </p:txBody>
      </p:sp>
      <p:sp>
        <p:nvSpPr>
          <p:cNvPr id="802" name="Google Shape;802;p58"/>
          <p:cNvSpPr txBox="1"/>
          <p:nvPr>
            <p:ph type="title"/>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PRESENTATION AND ANALYSIS</a:t>
            </a:r>
            <a:endParaRPr b="1" i="0" sz="3200" u="none" cap="none" strike="noStrike">
              <a:solidFill>
                <a:srgbClr val="00007F"/>
              </a:solidFill>
              <a:latin typeface="Arial"/>
              <a:ea typeface="Arial"/>
              <a:cs typeface="Arial"/>
              <a:sym typeface="Arial"/>
            </a:endParaRPr>
          </a:p>
        </p:txBody>
      </p:sp>
      <p:sp>
        <p:nvSpPr>
          <p:cNvPr id="803" name="Google Shape;803;p58"/>
          <p:cNvSpPr txBox="1"/>
          <p:nvPr/>
        </p:nvSpPr>
        <p:spPr>
          <a:xfrm>
            <a:off x="609600" y="2438400"/>
            <a:ext cx="8001000" cy="35814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000">
                <a:solidFill>
                  <a:schemeClr val="dk1"/>
                </a:solidFill>
                <a:latin typeface="Arial"/>
                <a:ea typeface="Arial"/>
                <a:cs typeface="Arial"/>
                <a:sym typeface="Arial"/>
              </a:rPr>
              <a:t>Because of the significant impact on the financial statements of the depreciation method(s) used, companies should disclose the following.</a:t>
            </a:r>
            <a:endParaRPr/>
          </a:p>
          <a:p>
            <a:pPr indent="-450850" lvl="0" marL="682625" marR="0" rtl="0" algn="l">
              <a:lnSpc>
                <a:spcPct val="120000"/>
              </a:lnSpc>
              <a:spcBef>
                <a:spcPts val="600"/>
              </a:spcBef>
              <a:spcAft>
                <a:spcPts val="0"/>
              </a:spcAft>
              <a:buClr>
                <a:schemeClr val="dk1"/>
              </a:buClr>
              <a:buSzPts val="1900"/>
              <a:buFont typeface="Comic Sans MS"/>
              <a:buAutoNum type="arabicPeriod"/>
            </a:pPr>
            <a:r>
              <a:rPr b="0" lang="en-US" sz="1900">
                <a:solidFill>
                  <a:schemeClr val="dk1"/>
                </a:solidFill>
                <a:latin typeface="Arial"/>
                <a:ea typeface="Arial"/>
                <a:cs typeface="Arial"/>
                <a:sym typeface="Arial"/>
              </a:rPr>
              <a:t>Depreciation expense for the period.</a:t>
            </a:r>
            <a:endParaRPr/>
          </a:p>
          <a:p>
            <a:pPr indent="-450850" lvl="0" marL="682625" marR="0" rtl="0" algn="l">
              <a:lnSpc>
                <a:spcPct val="120000"/>
              </a:lnSpc>
              <a:spcBef>
                <a:spcPts val="600"/>
              </a:spcBef>
              <a:spcAft>
                <a:spcPts val="0"/>
              </a:spcAft>
              <a:buClr>
                <a:schemeClr val="dk1"/>
              </a:buClr>
              <a:buSzPts val="1900"/>
              <a:buFont typeface="Comic Sans MS"/>
              <a:buAutoNum type="arabicPeriod"/>
            </a:pPr>
            <a:r>
              <a:rPr b="0" lang="en-US" sz="1900">
                <a:solidFill>
                  <a:schemeClr val="dk1"/>
                </a:solidFill>
                <a:latin typeface="Arial"/>
                <a:ea typeface="Arial"/>
                <a:cs typeface="Arial"/>
                <a:sym typeface="Arial"/>
              </a:rPr>
              <a:t>Balances of major classes of depreciable assets, by nature and function.</a:t>
            </a:r>
            <a:endParaRPr/>
          </a:p>
          <a:p>
            <a:pPr indent="-450850" lvl="0" marL="682625" marR="0" rtl="0" algn="l">
              <a:lnSpc>
                <a:spcPct val="120000"/>
              </a:lnSpc>
              <a:spcBef>
                <a:spcPts val="600"/>
              </a:spcBef>
              <a:spcAft>
                <a:spcPts val="0"/>
              </a:spcAft>
              <a:buClr>
                <a:schemeClr val="dk1"/>
              </a:buClr>
              <a:buSzPts val="1900"/>
              <a:buFont typeface="Comic Sans MS"/>
              <a:buAutoNum type="arabicPeriod"/>
            </a:pPr>
            <a:r>
              <a:rPr b="0" lang="en-US" sz="1900">
                <a:solidFill>
                  <a:schemeClr val="dk1"/>
                </a:solidFill>
                <a:latin typeface="Arial"/>
                <a:ea typeface="Arial"/>
                <a:cs typeface="Arial"/>
                <a:sym typeface="Arial"/>
              </a:rPr>
              <a:t>Accumulated depreciation.</a:t>
            </a:r>
            <a:endParaRPr/>
          </a:p>
          <a:p>
            <a:pPr indent="-450850" lvl="0" marL="682625" marR="0" rtl="0" algn="l">
              <a:lnSpc>
                <a:spcPct val="120000"/>
              </a:lnSpc>
              <a:spcBef>
                <a:spcPts val="600"/>
              </a:spcBef>
              <a:spcAft>
                <a:spcPts val="0"/>
              </a:spcAft>
              <a:buClr>
                <a:schemeClr val="dk1"/>
              </a:buClr>
              <a:buSzPts val="1900"/>
              <a:buFont typeface="Comic Sans MS"/>
              <a:buAutoNum type="arabicPeriod"/>
            </a:pPr>
            <a:r>
              <a:rPr b="0" lang="en-US" sz="1900">
                <a:solidFill>
                  <a:schemeClr val="dk1"/>
                </a:solidFill>
                <a:latin typeface="Arial"/>
                <a:ea typeface="Arial"/>
                <a:cs typeface="Arial"/>
                <a:sym typeface="Arial"/>
              </a:rPr>
              <a:t>A general description of the method or methods used in computing depreciation with respect to major classes of depreciable assets.</a:t>
            </a:r>
            <a:endParaRPr/>
          </a:p>
        </p:txBody>
      </p:sp>
      <p:cxnSp>
        <p:nvCxnSpPr>
          <p:cNvPr id="804" name="Google Shape;804;p5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05" name="Google Shape;805;p5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pic>
        <p:nvPicPr>
          <p:cNvPr id="810" name="Google Shape;810;p59"/>
          <p:cNvPicPr preferRelativeResize="0"/>
          <p:nvPr/>
        </p:nvPicPr>
        <p:blipFill rotWithShape="1">
          <a:blip r:embed="rId3">
            <a:alphaModFix/>
          </a:blip>
          <a:srcRect b="0" l="0" r="0" t="0"/>
          <a:stretch/>
        </p:blipFill>
        <p:spPr>
          <a:xfrm>
            <a:off x="3089634" y="4749091"/>
            <a:ext cx="4636446" cy="1880309"/>
          </a:xfrm>
          <a:prstGeom prst="rect">
            <a:avLst/>
          </a:prstGeom>
          <a:noFill/>
          <a:ln>
            <a:noFill/>
          </a:ln>
        </p:spPr>
      </p:pic>
      <p:sp>
        <p:nvSpPr>
          <p:cNvPr id="811" name="Google Shape;811;p59"/>
          <p:cNvSpPr txBox="1"/>
          <p:nvPr>
            <p:ph idx="1" type="body"/>
          </p:nvPr>
        </p:nvSpPr>
        <p:spPr>
          <a:xfrm>
            <a:off x="5562600" y="2667000"/>
            <a:ext cx="2895600" cy="1774825"/>
          </a:xfrm>
          <a:prstGeom prst="rect">
            <a:avLst/>
          </a:prstGeom>
          <a:solidFill>
            <a:schemeClr val="lt1"/>
          </a:solidFill>
          <a:ln>
            <a:noFill/>
          </a:ln>
        </p:spPr>
        <p:txBody>
          <a:bodyPr anchorCtr="0" anchor="t" bIns="46025" lIns="182550" spcFirstLastPara="1" rIns="182550" wrap="square" tIns="46025">
            <a:spAutoFit/>
          </a:bodyPr>
          <a:lstStyle/>
          <a:p>
            <a:pPr indent="0" lvl="0" marL="0" rtl="0" algn="ctr">
              <a:lnSpc>
                <a:spcPct val="115000"/>
              </a:lnSpc>
              <a:spcBef>
                <a:spcPts val="0"/>
              </a:spcBef>
              <a:spcAft>
                <a:spcPts val="0"/>
              </a:spcAft>
              <a:buSzPts val="1425"/>
              <a:buFont typeface="Noto Sans Symbols"/>
              <a:buNone/>
            </a:pPr>
            <a:r>
              <a:rPr lang="en-US" sz="1900">
                <a:latin typeface="Arial"/>
                <a:ea typeface="Arial"/>
                <a:cs typeface="Arial"/>
                <a:sym typeface="Arial"/>
              </a:rPr>
              <a:t>Measure of a firm’s ability to generate sales from a particular investment in assets.  </a:t>
            </a:r>
            <a:endParaRPr/>
          </a:p>
        </p:txBody>
      </p:sp>
      <p:sp>
        <p:nvSpPr>
          <p:cNvPr id="812" name="Google Shape;812;p59"/>
          <p:cNvSpPr txBox="1"/>
          <p:nvPr/>
        </p:nvSpPr>
        <p:spPr>
          <a:xfrm>
            <a:off x="609600" y="1371600"/>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Analysis of Property, Plant, and Equipment</a:t>
            </a:r>
            <a:endParaRPr/>
          </a:p>
        </p:txBody>
      </p:sp>
      <p:sp>
        <p:nvSpPr>
          <p:cNvPr id="813" name="Google Shape;813;p59"/>
          <p:cNvSpPr/>
          <p:nvPr/>
        </p:nvSpPr>
        <p:spPr>
          <a:xfrm>
            <a:off x="609600" y="1981200"/>
            <a:ext cx="3402013" cy="4778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06600"/>
                </a:solidFill>
                <a:latin typeface="Arial"/>
                <a:ea typeface="Arial"/>
                <a:cs typeface="Arial"/>
                <a:sym typeface="Arial"/>
              </a:rPr>
              <a:t>Asset Turnover Ratio</a:t>
            </a:r>
            <a:endParaRPr/>
          </a:p>
        </p:txBody>
      </p:sp>
      <p:pic>
        <p:nvPicPr>
          <p:cNvPr id="814" name="Google Shape;814;p59"/>
          <p:cNvPicPr preferRelativeResize="0"/>
          <p:nvPr/>
        </p:nvPicPr>
        <p:blipFill rotWithShape="1">
          <a:blip r:embed="rId4">
            <a:alphaModFix/>
          </a:blip>
          <a:srcRect b="0" l="0" r="0" t="0"/>
          <a:stretch/>
        </p:blipFill>
        <p:spPr>
          <a:xfrm>
            <a:off x="2166938" y="2868613"/>
            <a:ext cx="1262062" cy="407987"/>
          </a:xfrm>
          <a:prstGeom prst="rect">
            <a:avLst/>
          </a:prstGeom>
          <a:noFill/>
          <a:ln>
            <a:noFill/>
          </a:ln>
        </p:spPr>
      </p:pic>
      <p:cxnSp>
        <p:nvCxnSpPr>
          <p:cNvPr id="815" name="Google Shape;815;p5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816" name="Google Shape;816;p59"/>
          <p:cNvPicPr preferRelativeResize="0"/>
          <p:nvPr/>
        </p:nvPicPr>
        <p:blipFill rotWithShape="1">
          <a:blip r:embed="rId5">
            <a:alphaModFix/>
          </a:blip>
          <a:srcRect b="0" l="0" r="0" t="0"/>
          <a:stretch/>
        </p:blipFill>
        <p:spPr>
          <a:xfrm>
            <a:off x="533400" y="2620963"/>
            <a:ext cx="4572000" cy="1976437"/>
          </a:xfrm>
          <a:prstGeom prst="rect">
            <a:avLst/>
          </a:prstGeom>
          <a:noFill/>
          <a:ln>
            <a:noFill/>
          </a:ln>
        </p:spPr>
      </p:pic>
      <p:pic>
        <p:nvPicPr>
          <p:cNvPr id="817" name="Google Shape;817;p59"/>
          <p:cNvPicPr preferRelativeResize="0"/>
          <p:nvPr/>
        </p:nvPicPr>
        <p:blipFill rotWithShape="1">
          <a:blip r:embed="rId6">
            <a:alphaModFix/>
          </a:blip>
          <a:srcRect b="0" l="0" r="0" t="0"/>
          <a:stretch/>
        </p:blipFill>
        <p:spPr>
          <a:xfrm>
            <a:off x="5242864" y="5522256"/>
            <a:ext cx="2052638" cy="304800"/>
          </a:xfrm>
          <a:prstGeom prst="rect">
            <a:avLst/>
          </a:prstGeom>
          <a:noFill/>
          <a:ln>
            <a:noFill/>
          </a:ln>
        </p:spPr>
      </p:pic>
      <p:pic>
        <p:nvPicPr>
          <p:cNvPr id="818" name="Google Shape;818;p59"/>
          <p:cNvPicPr preferRelativeResize="0"/>
          <p:nvPr/>
        </p:nvPicPr>
        <p:blipFill rotWithShape="1">
          <a:blip r:embed="rId7">
            <a:alphaModFix/>
          </a:blip>
          <a:srcRect b="0" l="0" r="0" t="0"/>
          <a:stretch/>
        </p:blipFill>
        <p:spPr>
          <a:xfrm>
            <a:off x="5127548" y="5888038"/>
            <a:ext cx="2355273" cy="304800"/>
          </a:xfrm>
          <a:prstGeom prst="rect">
            <a:avLst/>
          </a:prstGeom>
          <a:noFill/>
          <a:ln>
            <a:noFill/>
          </a:ln>
        </p:spPr>
      </p:pic>
      <p:pic>
        <p:nvPicPr>
          <p:cNvPr id="819" name="Google Shape;819;p59"/>
          <p:cNvPicPr preferRelativeResize="0"/>
          <p:nvPr/>
        </p:nvPicPr>
        <p:blipFill rotWithShape="1">
          <a:blip r:embed="rId8">
            <a:alphaModFix/>
          </a:blip>
          <a:srcRect b="0" l="0" r="0" t="0"/>
          <a:stretch/>
        </p:blipFill>
        <p:spPr>
          <a:xfrm>
            <a:off x="5105400" y="6212544"/>
            <a:ext cx="838200" cy="304800"/>
          </a:xfrm>
          <a:prstGeom prst="rect">
            <a:avLst/>
          </a:prstGeom>
          <a:noFill/>
          <a:ln>
            <a:noFill/>
          </a:ln>
        </p:spPr>
      </p:pic>
      <p:sp>
        <p:nvSpPr>
          <p:cNvPr id="820" name="Google Shape;820;p59"/>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pic>
        <p:nvPicPr>
          <p:cNvPr id="821" name="Google Shape;821;p59"/>
          <p:cNvPicPr preferRelativeResize="0"/>
          <p:nvPr/>
        </p:nvPicPr>
        <p:blipFill rotWithShape="1">
          <a:blip r:embed="rId9">
            <a:alphaModFix/>
          </a:blip>
          <a:srcRect b="0" l="0" r="0" t="0"/>
          <a:stretch/>
        </p:blipFill>
        <p:spPr>
          <a:xfrm>
            <a:off x="557304" y="3069696"/>
            <a:ext cx="4497897" cy="1420128"/>
          </a:xfrm>
          <a:prstGeom prst="rect">
            <a:avLst/>
          </a:prstGeom>
          <a:noFill/>
          <a:ln>
            <a:noFill/>
          </a:ln>
        </p:spPr>
      </p:pic>
      <p:sp>
        <p:nvSpPr>
          <p:cNvPr id="822" name="Google Shape;822;p59"/>
          <p:cNvSpPr/>
          <p:nvPr/>
        </p:nvSpPr>
        <p:spPr>
          <a:xfrm>
            <a:off x="1178499" y="6096000"/>
            <a:ext cx="18695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11-20</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Asset Turnover</a:t>
            </a:r>
            <a:endParaRPr/>
          </a:p>
        </p:txBody>
      </p:sp>
      <p:sp>
        <p:nvSpPr>
          <p:cNvPr id="823" name="Google Shape;823;p5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17"/>
                                        </p:tgtEl>
                                      </p:cBhvr>
                                    </p:animEffect>
                                    <p:set>
                                      <p:cBhvr>
                                        <p:cTn dur="1" fill="hold">
                                          <p:stCondLst>
                                            <p:cond delay="500"/>
                                          </p:stCondLst>
                                        </p:cTn>
                                        <p:tgtEl>
                                          <p:spTgt spid="8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18"/>
                                        </p:tgtEl>
                                      </p:cBhvr>
                                    </p:animEffect>
                                    <p:set>
                                      <p:cBhvr>
                                        <p:cTn dur="1" fill="hold">
                                          <p:stCondLst>
                                            <p:cond delay="500"/>
                                          </p:stCondLst>
                                        </p:cTn>
                                        <p:tgtEl>
                                          <p:spTgt spid="8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19"/>
                                        </p:tgtEl>
                                      </p:cBhvr>
                                    </p:animEffect>
                                    <p:set>
                                      <p:cBhvr>
                                        <p:cTn dur="1" fill="hold">
                                          <p:stCondLst>
                                            <p:cond delay="500"/>
                                          </p:stCondLst>
                                        </p:cTn>
                                        <p:tgtEl>
                                          <p:spTgt spid="8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nvSpPr>
        <p:spPr>
          <a:xfrm>
            <a:off x="609600" y="2045448"/>
            <a:ext cx="78613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Depreciable Base for the Asset</a:t>
            </a:r>
            <a:endParaRPr/>
          </a:p>
        </p:txBody>
      </p:sp>
      <p:pic>
        <p:nvPicPr>
          <p:cNvPr id="94" name="Google Shape;94;p6"/>
          <p:cNvPicPr preferRelativeResize="0"/>
          <p:nvPr/>
        </p:nvPicPr>
        <p:blipFill rotWithShape="1">
          <a:blip r:embed="rId3">
            <a:alphaModFix/>
          </a:blip>
          <a:srcRect b="0" l="0" r="0" t="0"/>
          <a:stretch/>
        </p:blipFill>
        <p:spPr>
          <a:xfrm>
            <a:off x="1482168" y="3048000"/>
            <a:ext cx="6172200" cy="1841500"/>
          </a:xfrm>
          <a:prstGeom prst="rect">
            <a:avLst/>
          </a:prstGeom>
          <a:noFill/>
          <a:ln>
            <a:noFill/>
          </a:ln>
        </p:spPr>
      </p:pic>
      <p:cxnSp>
        <p:nvCxnSpPr>
          <p:cNvPr id="95" name="Google Shape;95;p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6" name="Google Shape;96;p6"/>
          <p:cNvSpPr txBox="1"/>
          <p:nvPr/>
        </p:nvSpPr>
        <p:spPr>
          <a:xfrm>
            <a:off x="609600" y="13716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C0000"/>
                </a:solidFill>
                <a:latin typeface="Arial"/>
                <a:ea typeface="Arial"/>
                <a:cs typeface="Arial"/>
                <a:sym typeface="Arial"/>
              </a:rPr>
              <a:t>Factors Involved in the Depreciation Process</a:t>
            </a:r>
            <a:endParaRPr b="0" i="0" sz="2800" u="none" cap="none" strike="noStrike">
              <a:solidFill>
                <a:srgbClr val="CC0000"/>
              </a:solidFill>
              <a:latin typeface="Arial"/>
              <a:ea typeface="Arial"/>
              <a:cs typeface="Arial"/>
              <a:sym typeface="Arial"/>
            </a:endParaRPr>
          </a:p>
        </p:txBody>
      </p:sp>
      <p:sp>
        <p:nvSpPr>
          <p:cNvPr id="97" name="Google Shape;97;p6"/>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METHOD OF COST ALLOCATION</a:t>
            </a:r>
            <a:endParaRPr b="1" i="0" sz="3200" u="none" cap="none" strike="noStrike">
              <a:solidFill>
                <a:srgbClr val="00007F"/>
              </a:solidFill>
              <a:latin typeface="Arial"/>
              <a:ea typeface="Arial"/>
              <a:cs typeface="Arial"/>
              <a:sym typeface="Arial"/>
            </a:endParaRPr>
          </a:p>
        </p:txBody>
      </p:sp>
      <p:sp>
        <p:nvSpPr>
          <p:cNvPr id="98" name="Google Shape;98;p6"/>
          <p:cNvSpPr txBox="1"/>
          <p:nvPr/>
        </p:nvSpPr>
        <p:spPr>
          <a:xfrm>
            <a:off x="1426584" y="4885833"/>
            <a:ext cx="3520440" cy="4196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rgbClr val="006600"/>
                </a:solidFill>
                <a:latin typeface="Arial"/>
                <a:ea typeface="Arial"/>
                <a:cs typeface="Arial"/>
                <a:sym typeface="Arial"/>
              </a:rPr>
              <a:t>ILLUSTRATION 11-1</a:t>
            </a:r>
            <a:endParaRPr b="1" i="0" sz="1200" u="none" cap="none" strike="noStrike">
              <a:solidFill>
                <a:srgbClr val="006600"/>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Computation of Depreciation Base</a:t>
            </a:r>
            <a:endParaRPr/>
          </a:p>
        </p:txBody>
      </p:sp>
      <p:sp>
        <p:nvSpPr>
          <p:cNvPr id="99" name="Google Shape;99;p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pic>
        <p:nvPicPr>
          <p:cNvPr id="828" name="Google Shape;828;p60"/>
          <p:cNvPicPr preferRelativeResize="0"/>
          <p:nvPr/>
        </p:nvPicPr>
        <p:blipFill rotWithShape="1">
          <a:blip r:embed="rId3">
            <a:alphaModFix/>
          </a:blip>
          <a:srcRect b="0" l="0" r="0" t="0"/>
          <a:stretch/>
        </p:blipFill>
        <p:spPr>
          <a:xfrm>
            <a:off x="3228255" y="4773528"/>
            <a:ext cx="4772745" cy="1731864"/>
          </a:xfrm>
          <a:prstGeom prst="rect">
            <a:avLst/>
          </a:prstGeom>
          <a:noFill/>
          <a:ln>
            <a:noFill/>
          </a:ln>
        </p:spPr>
      </p:pic>
      <p:sp>
        <p:nvSpPr>
          <p:cNvPr id="829" name="Google Shape;829;p60"/>
          <p:cNvSpPr/>
          <p:nvPr/>
        </p:nvSpPr>
        <p:spPr>
          <a:xfrm>
            <a:off x="609600" y="1981200"/>
            <a:ext cx="3571875" cy="4778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06600"/>
                </a:solidFill>
                <a:latin typeface="Arial"/>
                <a:ea typeface="Arial"/>
                <a:cs typeface="Arial"/>
                <a:sym typeface="Arial"/>
              </a:rPr>
              <a:t>Profit Margin on Sales</a:t>
            </a:r>
            <a:endParaRPr/>
          </a:p>
        </p:txBody>
      </p:sp>
      <p:cxnSp>
        <p:nvCxnSpPr>
          <p:cNvPr id="830" name="Google Shape;830;p60"/>
          <p:cNvCxnSpPr/>
          <p:nvPr/>
        </p:nvCxnSpPr>
        <p:spPr>
          <a:xfrm flipH="1" rot="10800000">
            <a:off x="3233261" y="4759325"/>
            <a:ext cx="4767739" cy="931"/>
          </a:xfrm>
          <a:prstGeom prst="straightConnector1">
            <a:avLst/>
          </a:prstGeom>
          <a:noFill/>
          <a:ln cap="sq" cmpd="sng" w="19050">
            <a:solidFill>
              <a:schemeClr val="dk1"/>
            </a:solidFill>
            <a:prstDash val="solid"/>
            <a:round/>
            <a:headEnd len="med" w="med" type="none"/>
            <a:tailEnd len="med" w="med" type="none"/>
          </a:ln>
        </p:spPr>
      </p:cxnSp>
      <p:cxnSp>
        <p:nvCxnSpPr>
          <p:cNvPr id="831" name="Google Shape;831;p60"/>
          <p:cNvCxnSpPr/>
          <p:nvPr/>
        </p:nvCxnSpPr>
        <p:spPr>
          <a:xfrm flipH="1" rot="10800000">
            <a:off x="3233261" y="6477000"/>
            <a:ext cx="4767739" cy="28392"/>
          </a:xfrm>
          <a:prstGeom prst="straightConnector1">
            <a:avLst/>
          </a:prstGeom>
          <a:noFill/>
          <a:ln cap="sq" cmpd="sng" w="19050">
            <a:solidFill>
              <a:schemeClr val="dk1"/>
            </a:solidFill>
            <a:prstDash val="solid"/>
            <a:round/>
            <a:headEnd len="med" w="med" type="none"/>
            <a:tailEnd len="med" w="med" type="none"/>
          </a:ln>
        </p:spPr>
      </p:cxnSp>
      <p:cxnSp>
        <p:nvCxnSpPr>
          <p:cNvPr id="832" name="Google Shape;832;p6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33" name="Google Shape;833;p60"/>
          <p:cNvSpPr txBox="1"/>
          <p:nvPr/>
        </p:nvSpPr>
        <p:spPr>
          <a:xfrm>
            <a:off x="609600" y="1371600"/>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Analysis of Property, Plant, and Equipment</a:t>
            </a:r>
            <a:endParaRPr/>
          </a:p>
        </p:txBody>
      </p:sp>
      <p:pic>
        <p:nvPicPr>
          <p:cNvPr id="834" name="Google Shape;834;p60"/>
          <p:cNvPicPr preferRelativeResize="0"/>
          <p:nvPr/>
        </p:nvPicPr>
        <p:blipFill rotWithShape="1">
          <a:blip r:embed="rId4">
            <a:alphaModFix/>
          </a:blip>
          <a:srcRect b="0" l="0" r="0" t="0"/>
          <a:stretch/>
        </p:blipFill>
        <p:spPr>
          <a:xfrm>
            <a:off x="6253163" y="5486400"/>
            <a:ext cx="985837" cy="304800"/>
          </a:xfrm>
          <a:prstGeom prst="rect">
            <a:avLst/>
          </a:prstGeom>
          <a:noFill/>
          <a:ln>
            <a:noFill/>
          </a:ln>
        </p:spPr>
      </p:pic>
      <p:pic>
        <p:nvPicPr>
          <p:cNvPr id="835" name="Google Shape;835;p60"/>
          <p:cNvPicPr preferRelativeResize="0"/>
          <p:nvPr/>
        </p:nvPicPr>
        <p:blipFill rotWithShape="1">
          <a:blip r:embed="rId5">
            <a:alphaModFix/>
          </a:blip>
          <a:srcRect b="0" l="0" r="0" t="0"/>
          <a:stretch/>
        </p:blipFill>
        <p:spPr>
          <a:xfrm>
            <a:off x="6284256" y="5849472"/>
            <a:ext cx="985838" cy="304800"/>
          </a:xfrm>
          <a:prstGeom prst="rect">
            <a:avLst/>
          </a:prstGeom>
          <a:noFill/>
          <a:ln>
            <a:noFill/>
          </a:ln>
        </p:spPr>
      </p:pic>
      <p:pic>
        <p:nvPicPr>
          <p:cNvPr id="836" name="Google Shape;836;p60"/>
          <p:cNvPicPr preferRelativeResize="0"/>
          <p:nvPr/>
        </p:nvPicPr>
        <p:blipFill rotWithShape="1">
          <a:blip r:embed="rId6">
            <a:alphaModFix/>
          </a:blip>
          <a:srcRect b="0" l="0" r="0" t="0"/>
          <a:stretch/>
        </p:blipFill>
        <p:spPr>
          <a:xfrm>
            <a:off x="6253163" y="6172200"/>
            <a:ext cx="985837" cy="304800"/>
          </a:xfrm>
          <a:prstGeom prst="rect">
            <a:avLst/>
          </a:prstGeom>
          <a:noFill/>
          <a:ln>
            <a:noFill/>
          </a:ln>
        </p:spPr>
      </p:pic>
      <p:pic>
        <p:nvPicPr>
          <p:cNvPr id="837" name="Google Shape;837;p60"/>
          <p:cNvPicPr preferRelativeResize="0"/>
          <p:nvPr/>
        </p:nvPicPr>
        <p:blipFill rotWithShape="1">
          <a:blip r:embed="rId7">
            <a:alphaModFix/>
          </a:blip>
          <a:srcRect b="0" l="0" r="0" t="0"/>
          <a:stretch/>
        </p:blipFill>
        <p:spPr>
          <a:xfrm>
            <a:off x="533400" y="2620963"/>
            <a:ext cx="4572000" cy="1976437"/>
          </a:xfrm>
          <a:prstGeom prst="rect">
            <a:avLst/>
          </a:prstGeom>
          <a:noFill/>
          <a:ln>
            <a:noFill/>
          </a:ln>
        </p:spPr>
      </p:pic>
      <p:sp>
        <p:nvSpPr>
          <p:cNvPr id="838" name="Google Shape;838;p60"/>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pic>
        <p:nvPicPr>
          <p:cNvPr id="839" name="Google Shape;839;p60"/>
          <p:cNvPicPr preferRelativeResize="0"/>
          <p:nvPr/>
        </p:nvPicPr>
        <p:blipFill rotWithShape="1">
          <a:blip r:embed="rId8">
            <a:alphaModFix/>
          </a:blip>
          <a:srcRect b="0" l="0" r="0" t="0"/>
          <a:stretch/>
        </p:blipFill>
        <p:spPr>
          <a:xfrm>
            <a:off x="557304" y="3069696"/>
            <a:ext cx="4497897" cy="1420128"/>
          </a:xfrm>
          <a:prstGeom prst="rect">
            <a:avLst/>
          </a:prstGeom>
          <a:noFill/>
          <a:ln>
            <a:noFill/>
          </a:ln>
        </p:spPr>
      </p:pic>
      <p:sp>
        <p:nvSpPr>
          <p:cNvPr id="840" name="Google Shape;840;p60"/>
          <p:cNvSpPr txBox="1"/>
          <p:nvPr/>
        </p:nvSpPr>
        <p:spPr>
          <a:xfrm>
            <a:off x="5562600" y="2667000"/>
            <a:ext cx="2895600" cy="1774825"/>
          </a:xfrm>
          <a:prstGeom prst="rect">
            <a:avLst/>
          </a:prstGeom>
          <a:solidFill>
            <a:schemeClr val="lt1"/>
          </a:solidFill>
          <a:ln>
            <a:noFill/>
          </a:ln>
        </p:spPr>
        <p:txBody>
          <a:bodyPr anchorCtr="0" anchor="t" bIns="46025" lIns="182550" spcFirstLastPara="1" rIns="182550" wrap="square" tIns="46025">
            <a:spAutoFit/>
          </a:bodyPr>
          <a:lstStyle/>
          <a:p>
            <a:pPr indent="0" lvl="0" marL="0" marR="0" rtl="0" algn="ctr">
              <a:lnSpc>
                <a:spcPct val="115000"/>
              </a:lnSpc>
              <a:spcBef>
                <a:spcPts val="0"/>
              </a:spcBef>
              <a:spcAft>
                <a:spcPts val="0"/>
              </a:spcAft>
              <a:buClr>
                <a:schemeClr val="accent2"/>
              </a:buClr>
              <a:buSzPts val="1425"/>
              <a:buFont typeface="Noto Sans Symbols"/>
              <a:buNone/>
            </a:pPr>
            <a:r>
              <a:rPr b="1" lang="en-US" sz="1900">
                <a:solidFill>
                  <a:schemeClr val="lt2"/>
                </a:solidFill>
                <a:latin typeface="Arial"/>
                <a:ea typeface="Arial"/>
                <a:cs typeface="Arial"/>
                <a:sym typeface="Arial"/>
              </a:rPr>
              <a:t>Measure of the ability to generate operating income from a particular level of sales.</a:t>
            </a:r>
            <a:endParaRPr b="1" sz="1900">
              <a:solidFill>
                <a:schemeClr val="lt2"/>
              </a:solidFill>
              <a:latin typeface="Arial"/>
              <a:ea typeface="Arial"/>
              <a:cs typeface="Arial"/>
              <a:sym typeface="Arial"/>
            </a:endParaRPr>
          </a:p>
        </p:txBody>
      </p:sp>
      <p:sp>
        <p:nvSpPr>
          <p:cNvPr id="841" name="Google Shape;841;p60"/>
          <p:cNvSpPr/>
          <p:nvPr/>
        </p:nvSpPr>
        <p:spPr>
          <a:xfrm>
            <a:off x="1178499" y="6096000"/>
            <a:ext cx="18695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11-21</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Profit Margin on Sales</a:t>
            </a:r>
            <a:endParaRPr/>
          </a:p>
        </p:txBody>
      </p:sp>
      <p:sp>
        <p:nvSpPr>
          <p:cNvPr id="842" name="Google Shape;842;p6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4"/>
                                        </p:tgtEl>
                                      </p:cBhvr>
                                    </p:animEffect>
                                    <p:set>
                                      <p:cBhvr>
                                        <p:cTn dur="1" fill="hold">
                                          <p:stCondLst>
                                            <p:cond delay="500"/>
                                          </p:stCondLst>
                                        </p:cTn>
                                        <p:tgtEl>
                                          <p:spTgt spid="8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5"/>
                                        </p:tgtEl>
                                      </p:cBhvr>
                                    </p:animEffect>
                                    <p:set>
                                      <p:cBhvr>
                                        <p:cTn dur="1" fill="hold">
                                          <p:stCondLst>
                                            <p:cond delay="500"/>
                                          </p:stCondLst>
                                        </p:cTn>
                                        <p:tgtEl>
                                          <p:spTgt spid="8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6"/>
                                        </p:tgtEl>
                                      </p:cBhvr>
                                    </p:animEffect>
                                    <p:set>
                                      <p:cBhvr>
                                        <p:cTn dur="1" fill="hold">
                                          <p:stCondLst>
                                            <p:cond delay="500"/>
                                          </p:stCondLst>
                                        </p:cTn>
                                        <p:tgtEl>
                                          <p:spTgt spid="8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p61"/>
          <p:cNvPicPr preferRelativeResize="0"/>
          <p:nvPr/>
        </p:nvPicPr>
        <p:blipFill rotWithShape="1">
          <a:blip r:embed="rId3">
            <a:alphaModFix/>
          </a:blip>
          <a:srcRect b="0" l="0" r="0" t="0"/>
          <a:stretch/>
        </p:blipFill>
        <p:spPr>
          <a:xfrm>
            <a:off x="2765597" y="4713105"/>
            <a:ext cx="5272062" cy="1916295"/>
          </a:xfrm>
          <a:prstGeom prst="rect">
            <a:avLst/>
          </a:prstGeom>
          <a:noFill/>
          <a:ln>
            <a:noFill/>
          </a:ln>
        </p:spPr>
      </p:pic>
      <p:sp>
        <p:nvSpPr>
          <p:cNvPr id="848" name="Google Shape;848;p61"/>
          <p:cNvSpPr/>
          <p:nvPr/>
        </p:nvSpPr>
        <p:spPr>
          <a:xfrm>
            <a:off x="609600" y="1981200"/>
            <a:ext cx="4002088" cy="4778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006600"/>
                </a:solidFill>
                <a:latin typeface="Arial"/>
                <a:ea typeface="Arial"/>
                <a:cs typeface="Arial"/>
                <a:sym typeface="Arial"/>
              </a:rPr>
              <a:t>Rate of Return on Assets</a:t>
            </a:r>
            <a:endParaRPr/>
          </a:p>
        </p:txBody>
      </p:sp>
      <p:cxnSp>
        <p:nvCxnSpPr>
          <p:cNvPr id="849" name="Google Shape;849;p6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50" name="Google Shape;850;p61"/>
          <p:cNvSpPr txBox="1"/>
          <p:nvPr/>
        </p:nvSpPr>
        <p:spPr>
          <a:xfrm>
            <a:off x="609600" y="1371600"/>
            <a:ext cx="80010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C0000"/>
                </a:solidFill>
                <a:latin typeface="Arial"/>
                <a:ea typeface="Arial"/>
                <a:cs typeface="Arial"/>
                <a:sym typeface="Arial"/>
              </a:rPr>
              <a:t>Analysis of Property, Plant, and Equipment</a:t>
            </a:r>
            <a:endParaRPr/>
          </a:p>
        </p:txBody>
      </p:sp>
      <p:pic>
        <p:nvPicPr>
          <p:cNvPr id="851" name="Google Shape;851;p61"/>
          <p:cNvPicPr preferRelativeResize="0"/>
          <p:nvPr/>
        </p:nvPicPr>
        <p:blipFill rotWithShape="1">
          <a:blip r:embed="rId4">
            <a:alphaModFix/>
          </a:blip>
          <a:srcRect b="0" l="0" r="0" t="0"/>
          <a:stretch/>
        </p:blipFill>
        <p:spPr>
          <a:xfrm>
            <a:off x="533400" y="2620963"/>
            <a:ext cx="4572000" cy="1976437"/>
          </a:xfrm>
          <a:prstGeom prst="rect">
            <a:avLst/>
          </a:prstGeom>
          <a:noFill/>
          <a:ln>
            <a:noFill/>
          </a:ln>
        </p:spPr>
      </p:pic>
      <p:pic>
        <p:nvPicPr>
          <p:cNvPr id="852" name="Google Shape;852;p61"/>
          <p:cNvPicPr preferRelativeResize="0"/>
          <p:nvPr/>
        </p:nvPicPr>
        <p:blipFill rotWithShape="1">
          <a:blip r:embed="rId5">
            <a:alphaModFix/>
          </a:blip>
          <a:srcRect b="0" l="0" r="0" t="0"/>
          <a:stretch/>
        </p:blipFill>
        <p:spPr>
          <a:xfrm>
            <a:off x="5943600" y="5499840"/>
            <a:ext cx="985838" cy="304800"/>
          </a:xfrm>
          <a:prstGeom prst="rect">
            <a:avLst/>
          </a:prstGeom>
          <a:noFill/>
          <a:ln>
            <a:noFill/>
          </a:ln>
        </p:spPr>
      </p:pic>
      <p:pic>
        <p:nvPicPr>
          <p:cNvPr id="853" name="Google Shape;853;p61"/>
          <p:cNvPicPr preferRelativeResize="0"/>
          <p:nvPr/>
        </p:nvPicPr>
        <p:blipFill rotWithShape="1">
          <a:blip r:embed="rId6">
            <a:alphaModFix/>
          </a:blip>
          <a:srcRect b="0" l="0" r="0" t="0"/>
          <a:stretch/>
        </p:blipFill>
        <p:spPr>
          <a:xfrm>
            <a:off x="5181600" y="5846015"/>
            <a:ext cx="2819400" cy="304800"/>
          </a:xfrm>
          <a:prstGeom prst="rect">
            <a:avLst/>
          </a:prstGeom>
          <a:noFill/>
          <a:ln>
            <a:noFill/>
          </a:ln>
        </p:spPr>
      </p:pic>
      <p:pic>
        <p:nvPicPr>
          <p:cNvPr id="854" name="Google Shape;854;p61"/>
          <p:cNvPicPr preferRelativeResize="0"/>
          <p:nvPr/>
        </p:nvPicPr>
        <p:blipFill rotWithShape="1">
          <a:blip r:embed="rId7">
            <a:alphaModFix/>
          </a:blip>
          <a:srcRect b="0" l="0" r="0" t="0"/>
          <a:stretch/>
        </p:blipFill>
        <p:spPr>
          <a:xfrm>
            <a:off x="5181600" y="6220008"/>
            <a:ext cx="990600" cy="304800"/>
          </a:xfrm>
          <a:prstGeom prst="rect">
            <a:avLst/>
          </a:prstGeom>
          <a:noFill/>
          <a:ln>
            <a:noFill/>
          </a:ln>
        </p:spPr>
      </p:pic>
      <p:sp>
        <p:nvSpPr>
          <p:cNvPr id="855" name="Google Shape;855;p61"/>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pic>
        <p:nvPicPr>
          <p:cNvPr id="856" name="Google Shape;856;p61"/>
          <p:cNvPicPr preferRelativeResize="0"/>
          <p:nvPr/>
        </p:nvPicPr>
        <p:blipFill rotWithShape="1">
          <a:blip r:embed="rId8">
            <a:alphaModFix/>
          </a:blip>
          <a:srcRect b="0" l="0" r="0" t="0"/>
          <a:stretch/>
        </p:blipFill>
        <p:spPr>
          <a:xfrm>
            <a:off x="557304" y="3069696"/>
            <a:ext cx="4497897" cy="1420128"/>
          </a:xfrm>
          <a:prstGeom prst="rect">
            <a:avLst/>
          </a:prstGeom>
          <a:noFill/>
          <a:ln>
            <a:noFill/>
          </a:ln>
        </p:spPr>
      </p:pic>
      <p:sp>
        <p:nvSpPr>
          <p:cNvPr id="857" name="Google Shape;857;p61"/>
          <p:cNvSpPr/>
          <p:nvPr/>
        </p:nvSpPr>
        <p:spPr>
          <a:xfrm>
            <a:off x="936751" y="6087049"/>
            <a:ext cx="186950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11-22</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Return on Assets</a:t>
            </a:r>
            <a:endParaRPr/>
          </a:p>
        </p:txBody>
      </p:sp>
      <p:sp>
        <p:nvSpPr>
          <p:cNvPr id="858" name="Google Shape;858;p61"/>
          <p:cNvSpPr txBox="1"/>
          <p:nvPr/>
        </p:nvSpPr>
        <p:spPr>
          <a:xfrm>
            <a:off x="5562600" y="2667000"/>
            <a:ext cx="2895600" cy="1409361"/>
          </a:xfrm>
          <a:prstGeom prst="rect">
            <a:avLst/>
          </a:prstGeom>
          <a:solidFill>
            <a:schemeClr val="lt1"/>
          </a:solidFill>
          <a:ln>
            <a:noFill/>
          </a:ln>
        </p:spPr>
        <p:txBody>
          <a:bodyPr anchorCtr="0" anchor="t" bIns="46025" lIns="182550" spcFirstLastPara="1" rIns="182550" wrap="square" tIns="46025">
            <a:spAutoFit/>
          </a:bodyPr>
          <a:lstStyle/>
          <a:p>
            <a:pPr indent="0" lvl="0" marL="0" marR="0" rtl="0" algn="ctr">
              <a:lnSpc>
                <a:spcPct val="115000"/>
              </a:lnSpc>
              <a:spcBef>
                <a:spcPts val="0"/>
              </a:spcBef>
              <a:spcAft>
                <a:spcPts val="0"/>
              </a:spcAft>
              <a:buClr>
                <a:schemeClr val="accent2"/>
              </a:buClr>
              <a:buSzPts val="1425"/>
              <a:buFont typeface="Noto Sans Symbols"/>
              <a:buNone/>
            </a:pPr>
            <a:r>
              <a:rPr b="1" lang="en-US" sz="1900">
                <a:solidFill>
                  <a:schemeClr val="lt2"/>
                </a:solidFill>
                <a:latin typeface="Arial"/>
                <a:ea typeface="Arial"/>
                <a:cs typeface="Arial"/>
                <a:sym typeface="Arial"/>
              </a:rPr>
              <a:t>Measures a firm’s success in using assets to generate earnings.</a:t>
            </a:r>
            <a:endParaRPr/>
          </a:p>
        </p:txBody>
      </p:sp>
      <p:sp>
        <p:nvSpPr>
          <p:cNvPr id="859" name="Google Shape;859;p6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2"/>
                                        </p:tgtEl>
                                      </p:cBhvr>
                                    </p:animEffect>
                                    <p:set>
                                      <p:cBhvr>
                                        <p:cTn dur="1" fill="hold">
                                          <p:stCondLst>
                                            <p:cond delay="500"/>
                                          </p:stCondLst>
                                        </p:cTn>
                                        <p:tgtEl>
                                          <p:spTgt spid="8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3"/>
                                        </p:tgtEl>
                                      </p:cBhvr>
                                    </p:animEffect>
                                    <p:set>
                                      <p:cBhvr>
                                        <p:cTn dur="1" fill="hold">
                                          <p:stCondLst>
                                            <p:cond delay="500"/>
                                          </p:stCondLst>
                                        </p:cTn>
                                        <p:tgtEl>
                                          <p:spTgt spid="8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4"/>
                                        </p:tgtEl>
                                      </p:cBhvr>
                                    </p:animEffect>
                                    <p:set>
                                      <p:cBhvr>
                                        <p:cTn dur="1" fill="hold">
                                          <p:stCondLst>
                                            <p:cond delay="500"/>
                                          </p:stCondLst>
                                        </p:cTn>
                                        <p:tgtEl>
                                          <p:spTgt spid="8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62"/>
          <p:cNvSpPr txBox="1"/>
          <p:nvPr>
            <p:ph idx="1" type="body"/>
          </p:nvPr>
        </p:nvSpPr>
        <p:spPr>
          <a:xfrm>
            <a:off x="609600" y="1371600"/>
            <a:ext cx="8382000" cy="1368425"/>
          </a:xfrm>
          <a:prstGeom prst="rect">
            <a:avLst/>
          </a:prstGeom>
          <a:solidFill>
            <a:schemeClr val="lt1"/>
          </a:solidFill>
          <a:ln>
            <a:noFill/>
          </a:ln>
        </p:spPr>
        <p:txBody>
          <a:bodyPr anchorCtr="0" anchor="t" bIns="46025" lIns="91425" spcFirstLastPara="1" rIns="182550" wrap="square" tIns="46025">
            <a:noAutofit/>
          </a:bodyPr>
          <a:lstStyle/>
          <a:p>
            <a:pPr indent="0" lvl="0" marL="0" rtl="0" algn="l">
              <a:lnSpc>
                <a:spcPct val="120000"/>
              </a:lnSpc>
              <a:spcBef>
                <a:spcPts val="0"/>
              </a:spcBef>
              <a:spcAft>
                <a:spcPts val="0"/>
              </a:spcAft>
              <a:buSzPts val="1575"/>
              <a:buFont typeface="Noto Sans Symbols"/>
              <a:buNone/>
            </a:pPr>
            <a:r>
              <a:rPr b="0" lang="en-US" sz="2100">
                <a:solidFill>
                  <a:schemeClr val="dk1"/>
                </a:solidFill>
                <a:latin typeface="Arial"/>
                <a:ea typeface="Arial"/>
                <a:cs typeface="Arial"/>
                <a:sym typeface="Arial"/>
              </a:rPr>
              <a:t>Analyst obtains further insight into the behavior of ROA by </a:t>
            </a:r>
            <a:r>
              <a:rPr lang="en-US" sz="2100">
                <a:solidFill>
                  <a:schemeClr val="dk1"/>
                </a:solidFill>
                <a:latin typeface="Arial"/>
                <a:ea typeface="Arial"/>
                <a:cs typeface="Arial"/>
                <a:sym typeface="Arial"/>
              </a:rPr>
              <a:t>disaggregating</a:t>
            </a:r>
            <a:r>
              <a:rPr b="0" lang="en-US" sz="2100">
                <a:solidFill>
                  <a:schemeClr val="dk1"/>
                </a:solidFill>
                <a:latin typeface="Arial"/>
                <a:ea typeface="Arial"/>
                <a:cs typeface="Arial"/>
                <a:sym typeface="Arial"/>
              </a:rPr>
              <a:t> it into components of profit margin on sales and asset turnover as follows:</a:t>
            </a:r>
            <a:endParaRPr/>
          </a:p>
        </p:txBody>
      </p:sp>
      <p:sp>
        <p:nvSpPr>
          <p:cNvPr id="865" name="Google Shape;865;p62"/>
          <p:cNvSpPr txBox="1"/>
          <p:nvPr/>
        </p:nvSpPr>
        <p:spPr>
          <a:xfrm>
            <a:off x="838200" y="3914775"/>
            <a:ext cx="1752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Net Income  </a:t>
            </a:r>
            <a:endParaRPr/>
          </a:p>
        </p:txBody>
      </p:sp>
      <p:cxnSp>
        <p:nvCxnSpPr>
          <p:cNvPr id="866" name="Google Shape;866;p62"/>
          <p:cNvCxnSpPr/>
          <p:nvPr/>
        </p:nvCxnSpPr>
        <p:spPr>
          <a:xfrm>
            <a:off x="381000" y="4448175"/>
            <a:ext cx="2590800" cy="0"/>
          </a:xfrm>
          <a:prstGeom prst="straightConnector1">
            <a:avLst/>
          </a:prstGeom>
          <a:noFill/>
          <a:ln cap="flat" cmpd="sng" w="38100">
            <a:solidFill>
              <a:schemeClr val="dk1"/>
            </a:solidFill>
            <a:prstDash val="solid"/>
            <a:round/>
            <a:headEnd len="med" w="med" type="none"/>
            <a:tailEnd len="med" w="med" type="none"/>
          </a:ln>
        </p:spPr>
      </p:cxnSp>
      <p:sp>
        <p:nvSpPr>
          <p:cNvPr id="867" name="Google Shape;867;p62"/>
          <p:cNvSpPr txBox="1"/>
          <p:nvPr/>
        </p:nvSpPr>
        <p:spPr>
          <a:xfrm>
            <a:off x="228600" y="4584700"/>
            <a:ext cx="2895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Average Total Assets  </a:t>
            </a:r>
            <a:endParaRPr/>
          </a:p>
        </p:txBody>
      </p:sp>
      <p:sp>
        <p:nvSpPr>
          <p:cNvPr id="868" name="Google Shape;868;p62"/>
          <p:cNvSpPr txBox="1"/>
          <p:nvPr/>
        </p:nvSpPr>
        <p:spPr>
          <a:xfrm>
            <a:off x="685800" y="3048000"/>
            <a:ext cx="1981200" cy="714375"/>
          </a:xfrm>
          <a:prstGeom prst="rect">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Rate of Return on Assets  </a:t>
            </a:r>
            <a:endParaRPr/>
          </a:p>
        </p:txBody>
      </p:sp>
      <p:sp>
        <p:nvSpPr>
          <p:cNvPr id="869" name="Google Shape;869;p62"/>
          <p:cNvSpPr txBox="1"/>
          <p:nvPr/>
        </p:nvSpPr>
        <p:spPr>
          <a:xfrm>
            <a:off x="2971800" y="32004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  </a:t>
            </a:r>
            <a:endParaRPr/>
          </a:p>
        </p:txBody>
      </p:sp>
      <p:sp>
        <p:nvSpPr>
          <p:cNvPr id="870" name="Google Shape;870;p62"/>
          <p:cNvSpPr txBox="1"/>
          <p:nvPr/>
        </p:nvSpPr>
        <p:spPr>
          <a:xfrm>
            <a:off x="3733800" y="3914775"/>
            <a:ext cx="1752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Net Income  </a:t>
            </a:r>
            <a:endParaRPr/>
          </a:p>
        </p:txBody>
      </p:sp>
      <p:sp>
        <p:nvSpPr>
          <p:cNvPr id="871" name="Google Shape;871;p62"/>
          <p:cNvSpPr txBox="1"/>
          <p:nvPr/>
        </p:nvSpPr>
        <p:spPr>
          <a:xfrm>
            <a:off x="3124200" y="4584700"/>
            <a:ext cx="2895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Net Sales  </a:t>
            </a:r>
            <a:endParaRPr/>
          </a:p>
        </p:txBody>
      </p:sp>
      <p:cxnSp>
        <p:nvCxnSpPr>
          <p:cNvPr id="872" name="Google Shape;872;p62"/>
          <p:cNvCxnSpPr/>
          <p:nvPr/>
        </p:nvCxnSpPr>
        <p:spPr>
          <a:xfrm>
            <a:off x="3276600" y="4448175"/>
            <a:ext cx="2590800" cy="0"/>
          </a:xfrm>
          <a:prstGeom prst="straightConnector1">
            <a:avLst/>
          </a:prstGeom>
          <a:noFill/>
          <a:ln cap="flat" cmpd="sng" w="38100">
            <a:solidFill>
              <a:schemeClr val="dk1"/>
            </a:solidFill>
            <a:prstDash val="solid"/>
            <a:round/>
            <a:headEnd len="med" w="med" type="none"/>
            <a:tailEnd len="med" w="med" type="none"/>
          </a:ln>
        </p:spPr>
      </p:cxnSp>
      <p:sp>
        <p:nvSpPr>
          <p:cNvPr id="873" name="Google Shape;873;p62"/>
          <p:cNvSpPr txBox="1"/>
          <p:nvPr/>
        </p:nvSpPr>
        <p:spPr>
          <a:xfrm>
            <a:off x="3581400" y="3048000"/>
            <a:ext cx="2133600" cy="714375"/>
          </a:xfrm>
          <a:prstGeom prst="rect">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Profit Margin on Sales  </a:t>
            </a:r>
            <a:endParaRPr/>
          </a:p>
        </p:txBody>
      </p:sp>
      <p:sp>
        <p:nvSpPr>
          <p:cNvPr id="874" name="Google Shape;874;p62"/>
          <p:cNvSpPr txBox="1"/>
          <p:nvPr/>
        </p:nvSpPr>
        <p:spPr>
          <a:xfrm>
            <a:off x="2971800" y="4219575"/>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  </a:t>
            </a:r>
            <a:endParaRPr/>
          </a:p>
        </p:txBody>
      </p:sp>
      <p:sp>
        <p:nvSpPr>
          <p:cNvPr id="875" name="Google Shape;875;p62"/>
          <p:cNvSpPr txBox="1"/>
          <p:nvPr/>
        </p:nvSpPr>
        <p:spPr>
          <a:xfrm>
            <a:off x="6172200" y="3914775"/>
            <a:ext cx="2590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Net Sales</a:t>
            </a:r>
            <a:endParaRPr/>
          </a:p>
        </p:txBody>
      </p:sp>
      <p:cxnSp>
        <p:nvCxnSpPr>
          <p:cNvPr id="876" name="Google Shape;876;p62"/>
          <p:cNvCxnSpPr/>
          <p:nvPr/>
        </p:nvCxnSpPr>
        <p:spPr>
          <a:xfrm>
            <a:off x="6172200" y="4448175"/>
            <a:ext cx="2590800" cy="0"/>
          </a:xfrm>
          <a:prstGeom prst="straightConnector1">
            <a:avLst/>
          </a:prstGeom>
          <a:noFill/>
          <a:ln cap="flat" cmpd="sng" w="38100">
            <a:solidFill>
              <a:schemeClr val="dk1"/>
            </a:solidFill>
            <a:prstDash val="solid"/>
            <a:round/>
            <a:headEnd len="med" w="med" type="none"/>
            <a:tailEnd len="med" w="med" type="none"/>
          </a:ln>
        </p:spPr>
      </p:cxnSp>
      <p:sp>
        <p:nvSpPr>
          <p:cNvPr id="877" name="Google Shape;877;p62"/>
          <p:cNvSpPr txBox="1"/>
          <p:nvPr/>
        </p:nvSpPr>
        <p:spPr>
          <a:xfrm>
            <a:off x="6477000" y="3048000"/>
            <a:ext cx="1981200" cy="409575"/>
          </a:xfrm>
          <a:prstGeom prst="rect">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Asset Turnover  </a:t>
            </a:r>
            <a:endParaRPr/>
          </a:p>
        </p:txBody>
      </p:sp>
      <p:sp>
        <p:nvSpPr>
          <p:cNvPr id="878" name="Google Shape;878;p62"/>
          <p:cNvSpPr txBox="1"/>
          <p:nvPr/>
        </p:nvSpPr>
        <p:spPr>
          <a:xfrm>
            <a:off x="5791200" y="32004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x  </a:t>
            </a:r>
            <a:endParaRPr/>
          </a:p>
        </p:txBody>
      </p:sp>
      <p:sp>
        <p:nvSpPr>
          <p:cNvPr id="879" name="Google Shape;879;p62"/>
          <p:cNvSpPr txBox="1"/>
          <p:nvPr/>
        </p:nvSpPr>
        <p:spPr>
          <a:xfrm>
            <a:off x="5791200" y="42037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x  </a:t>
            </a:r>
            <a:endParaRPr/>
          </a:p>
        </p:txBody>
      </p:sp>
      <p:sp>
        <p:nvSpPr>
          <p:cNvPr id="880" name="Google Shape;880;p62"/>
          <p:cNvSpPr txBox="1"/>
          <p:nvPr/>
        </p:nvSpPr>
        <p:spPr>
          <a:xfrm>
            <a:off x="6019800" y="4584700"/>
            <a:ext cx="2895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Average Total Assets  </a:t>
            </a:r>
            <a:endParaRPr/>
          </a:p>
        </p:txBody>
      </p:sp>
      <p:cxnSp>
        <p:nvCxnSpPr>
          <p:cNvPr id="881" name="Google Shape;881;p62"/>
          <p:cNvCxnSpPr/>
          <p:nvPr/>
        </p:nvCxnSpPr>
        <p:spPr>
          <a:xfrm>
            <a:off x="6705600" y="4114800"/>
            <a:ext cx="1524000" cy="0"/>
          </a:xfrm>
          <a:prstGeom prst="straightConnector1">
            <a:avLst/>
          </a:prstGeom>
          <a:noFill/>
          <a:ln cap="flat" cmpd="sng" w="38100">
            <a:solidFill>
              <a:srgbClr val="CC0000"/>
            </a:solidFill>
            <a:prstDash val="solid"/>
            <a:round/>
            <a:headEnd len="med" w="med" type="none"/>
            <a:tailEnd len="med" w="med" type="none"/>
          </a:ln>
        </p:spPr>
      </p:cxnSp>
      <p:cxnSp>
        <p:nvCxnSpPr>
          <p:cNvPr id="882" name="Google Shape;882;p62"/>
          <p:cNvCxnSpPr/>
          <p:nvPr/>
        </p:nvCxnSpPr>
        <p:spPr>
          <a:xfrm>
            <a:off x="3810000" y="4800600"/>
            <a:ext cx="1524000" cy="0"/>
          </a:xfrm>
          <a:prstGeom prst="straightConnector1">
            <a:avLst/>
          </a:prstGeom>
          <a:noFill/>
          <a:ln cap="flat" cmpd="sng" w="38100">
            <a:solidFill>
              <a:srgbClr val="CC0000"/>
            </a:solidFill>
            <a:prstDash val="solid"/>
            <a:round/>
            <a:headEnd len="med" w="med" type="none"/>
            <a:tailEnd len="med" w="med" type="none"/>
          </a:ln>
        </p:spPr>
      </p:cxnSp>
      <p:cxnSp>
        <p:nvCxnSpPr>
          <p:cNvPr id="883" name="Google Shape;883;p6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84" name="Google Shape;884;p62"/>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
        <p:nvSpPr>
          <p:cNvPr id="885" name="Google Shape;885;p6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par>
                                <p:cTn fill="hold" nodeType="with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63"/>
          <p:cNvSpPr txBox="1"/>
          <p:nvPr/>
        </p:nvSpPr>
        <p:spPr>
          <a:xfrm>
            <a:off x="838200" y="3914775"/>
            <a:ext cx="1752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folHlink"/>
                </a:solidFill>
                <a:latin typeface="Arial"/>
                <a:ea typeface="Arial"/>
                <a:cs typeface="Arial"/>
                <a:sym typeface="Arial"/>
              </a:rPr>
              <a:t>$16,323</a:t>
            </a:r>
            <a:endParaRPr b="0" sz="2000">
              <a:solidFill>
                <a:schemeClr val="folHlink"/>
              </a:solidFill>
              <a:latin typeface="Arial"/>
              <a:ea typeface="Arial"/>
              <a:cs typeface="Arial"/>
              <a:sym typeface="Arial"/>
            </a:endParaRPr>
          </a:p>
        </p:txBody>
      </p:sp>
      <p:cxnSp>
        <p:nvCxnSpPr>
          <p:cNvPr id="891" name="Google Shape;891;p63"/>
          <p:cNvCxnSpPr/>
          <p:nvPr/>
        </p:nvCxnSpPr>
        <p:spPr>
          <a:xfrm>
            <a:off x="381000" y="4448175"/>
            <a:ext cx="2590800" cy="0"/>
          </a:xfrm>
          <a:prstGeom prst="straightConnector1">
            <a:avLst/>
          </a:prstGeom>
          <a:noFill/>
          <a:ln cap="flat" cmpd="sng" w="38100">
            <a:solidFill>
              <a:schemeClr val="dk1"/>
            </a:solidFill>
            <a:prstDash val="solid"/>
            <a:round/>
            <a:headEnd len="med" w="med" type="none"/>
            <a:tailEnd len="med" w="med" type="none"/>
          </a:ln>
        </p:spPr>
      </p:cxnSp>
      <p:sp>
        <p:nvSpPr>
          <p:cNvPr id="892" name="Google Shape;892;p63"/>
          <p:cNvSpPr txBox="1"/>
          <p:nvPr/>
        </p:nvSpPr>
        <p:spPr>
          <a:xfrm>
            <a:off x="228600" y="4584700"/>
            <a:ext cx="2819400" cy="1169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folHlink"/>
                </a:solidFill>
                <a:latin typeface="Arial"/>
                <a:ea typeface="Arial"/>
                <a:cs typeface="Arial"/>
                <a:sym typeface="Arial"/>
              </a:rPr>
              <a:t>($131,119 + $132,683) ÷ 2</a:t>
            </a:r>
            <a:endParaRPr/>
          </a:p>
          <a:p>
            <a:pPr indent="0" lvl="0" marL="0" marR="0" rtl="0" algn="ctr">
              <a:spcBef>
                <a:spcPts val="1000"/>
              </a:spcBef>
              <a:spcAft>
                <a:spcPts val="0"/>
              </a:spcAft>
              <a:buNone/>
            </a:pPr>
            <a:r>
              <a:t/>
            </a:r>
            <a:endParaRPr b="0" sz="2000">
              <a:solidFill>
                <a:schemeClr val="folHlink"/>
              </a:solidFill>
              <a:latin typeface="Arial"/>
              <a:ea typeface="Arial"/>
              <a:cs typeface="Arial"/>
              <a:sym typeface="Arial"/>
            </a:endParaRPr>
          </a:p>
        </p:txBody>
      </p:sp>
      <p:sp>
        <p:nvSpPr>
          <p:cNvPr id="893" name="Google Shape;893;p63"/>
          <p:cNvSpPr txBox="1"/>
          <p:nvPr/>
        </p:nvSpPr>
        <p:spPr>
          <a:xfrm>
            <a:off x="685800" y="3048000"/>
            <a:ext cx="1981200" cy="714375"/>
          </a:xfrm>
          <a:prstGeom prst="rect">
            <a:avLst/>
          </a:prstGeom>
          <a:solidFill>
            <a:srgbClr val="FFFF99"/>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Rate of Return on Assets  </a:t>
            </a:r>
            <a:endParaRPr/>
          </a:p>
        </p:txBody>
      </p:sp>
      <p:sp>
        <p:nvSpPr>
          <p:cNvPr id="894" name="Google Shape;894;p63"/>
          <p:cNvSpPr txBox="1"/>
          <p:nvPr/>
        </p:nvSpPr>
        <p:spPr>
          <a:xfrm>
            <a:off x="2971800" y="32004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  </a:t>
            </a:r>
            <a:endParaRPr/>
          </a:p>
        </p:txBody>
      </p:sp>
      <p:sp>
        <p:nvSpPr>
          <p:cNvPr id="895" name="Google Shape;895;p63"/>
          <p:cNvSpPr txBox="1"/>
          <p:nvPr/>
        </p:nvSpPr>
        <p:spPr>
          <a:xfrm>
            <a:off x="3733800" y="3914775"/>
            <a:ext cx="1752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folHlink"/>
                </a:solidFill>
                <a:latin typeface="Arial"/>
                <a:ea typeface="Arial"/>
                <a:cs typeface="Arial"/>
                <a:sym typeface="Arial"/>
              </a:rPr>
              <a:t>$16,323</a:t>
            </a:r>
            <a:endParaRPr b="0" sz="2000">
              <a:solidFill>
                <a:schemeClr val="folHlink"/>
              </a:solidFill>
              <a:latin typeface="Arial"/>
              <a:ea typeface="Arial"/>
              <a:cs typeface="Arial"/>
              <a:sym typeface="Arial"/>
            </a:endParaRPr>
          </a:p>
        </p:txBody>
      </p:sp>
      <p:sp>
        <p:nvSpPr>
          <p:cNvPr id="896" name="Google Shape;896;p63"/>
          <p:cNvSpPr txBox="1"/>
          <p:nvPr/>
        </p:nvSpPr>
        <p:spPr>
          <a:xfrm>
            <a:off x="3124200" y="4584700"/>
            <a:ext cx="28956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folHlink"/>
                </a:solidFill>
                <a:latin typeface="Arial"/>
                <a:ea typeface="Arial"/>
                <a:cs typeface="Arial"/>
                <a:sym typeface="Arial"/>
              </a:rPr>
              <a:t>$74,331</a:t>
            </a:r>
            <a:endParaRPr b="0" sz="2000">
              <a:solidFill>
                <a:schemeClr val="folHlink"/>
              </a:solidFill>
              <a:latin typeface="Arial"/>
              <a:ea typeface="Arial"/>
              <a:cs typeface="Arial"/>
              <a:sym typeface="Arial"/>
            </a:endParaRPr>
          </a:p>
        </p:txBody>
      </p:sp>
      <p:cxnSp>
        <p:nvCxnSpPr>
          <p:cNvPr id="897" name="Google Shape;897;p63"/>
          <p:cNvCxnSpPr/>
          <p:nvPr/>
        </p:nvCxnSpPr>
        <p:spPr>
          <a:xfrm>
            <a:off x="3276600" y="4448175"/>
            <a:ext cx="2590800" cy="0"/>
          </a:xfrm>
          <a:prstGeom prst="straightConnector1">
            <a:avLst/>
          </a:prstGeom>
          <a:noFill/>
          <a:ln cap="flat" cmpd="sng" w="38100">
            <a:solidFill>
              <a:schemeClr val="dk1"/>
            </a:solidFill>
            <a:prstDash val="solid"/>
            <a:round/>
            <a:headEnd len="med" w="med" type="none"/>
            <a:tailEnd len="med" w="med" type="none"/>
          </a:ln>
        </p:spPr>
      </p:cxnSp>
      <p:sp>
        <p:nvSpPr>
          <p:cNvPr id="898" name="Google Shape;898;p63"/>
          <p:cNvSpPr txBox="1"/>
          <p:nvPr/>
        </p:nvSpPr>
        <p:spPr>
          <a:xfrm>
            <a:off x="3581400" y="3048000"/>
            <a:ext cx="2133600" cy="714375"/>
          </a:xfrm>
          <a:prstGeom prst="rect">
            <a:avLst/>
          </a:prstGeom>
          <a:solidFill>
            <a:srgbClr val="FFFF99"/>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Profit Margin on Sales  </a:t>
            </a:r>
            <a:endParaRPr/>
          </a:p>
        </p:txBody>
      </p:sp>
      <p:sp>
        <p:nvSpPr>
          <p:cNvPr id="899" name="Google Shape;899;p63"/>
          <p:cNvSpPr txBox="1"/>
          <p:nvPr/>
        </p:nvSpPr>
        <p:spPr>
          <a:xfrm>
            <a:off x="2971800" y="4219575"/>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  </a:t>
            </a:r>
            <a:endParaRPr/>
          </a:p>
        </p:txBody>
      </p:sp>
      <p:sp>
        <p:nvSpPr>
          <p:cNvPr id="900" name="Google Shape;900;p63"/>
          <p:cNvSpPr txBox="1"/>
          <p:nvPr/>
        </p:nvSpPr>
        <p:spPr>
          <a:xfrm>
            <a:off x="6172200" y="3914775"/>
            <a:ext cx="25908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folHlink"/>
                </a:solidFill>
                <a:latin typeface="Arial"/>
                <a:ea typeface="Arial"/>
                <a:cs typeface="Arial"/>
                <a:sym typeface="Arial"/>
              </a:rPr>
              <a:t>$74,331</a:t>
            </a:r>
            <a:endParaRPr b="0" sz="2000">
              <a:solidFill>
                <a:schemeClr val="folHlink"/>
              </a:solidFill>
              <a:latin typeface="Arial"/>
              <a:ea typeface="Arial"/>
              <a:cs typeface="Arial"/>
              <a:sym typeface="Arial"/>
            </a:endParaRPr>
          </a:p>
        </p:txBody>
      </p:sp>
      <p:cxnSp>
        <p:nvCxnSpPr>
          <p:cNvPr id="901" name="Google Shape;901;p63"/>
          <p:cNvCxnSpPr/>
          <p:nvPr/>
        </p:nvCxnSpPr>
        <p:spPr>
          <a:xfrm>
            <a:off x="6172200" y="4448175"/>
            <a:ext cx="2590800" cy="0"/>
          </a:xfrm>
          <a:prstGeom prst="straightConnector1">
            <a:avLst/>
          </a:prstGeom>
          <a:noFill/>
          <a:ln cap="flat" cmpd="sng" w="38100">
            <a:solidFill>
              <a:schemeClr val="dk1"/>
            </a:solidFill>
            <a:prstDash val="solid"/>
            <a:round/>
            <a:headEnd len="med" w="med" type="none"/>
            <a:tailEnd len="med" w="med" type="none"/>
          </a:ln>
        </p:spPr>
      </p:cxnSp>
      <p:sp>
        <p:nvSpPr>
          <p:cNvPr id="902" name="Google Shape;902;p63"/>
          <p:cNvSpPr txBox="1"/>
          <p:nvPr/>
        </p:nvSpPr>
        <p:spPr>
          <a:xfrm>
            <a:off x="6477000" y="3048000"/>
            <a:ext cx="1981200" cy="409575"/>
          </a:xfrm>
          <a:prstGeom prst="rect">
            <a:avLst/>
          </a:prstGeom>
          <a:solidFill>
            <a:srgbClr val="FFFF99"/>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Asset Turnover  </a:t>
            </a:r>
            <a:endParaRPr/>
          </a:p>
        </p:txBody>
      </p:sp>
      <p:sp>
        <p:nvSpPr>
          <p:cNvPr id="903" name="Google Shape;903;p63"/>
          <p:cNvSpPr txBox="1"/>
          <p:nvPr/>
        </p:nvSpPr>
        <p:spPr>
          <a:xfrm>
            <a:off x="5791200" y="32004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x  </a:t>
            </a:r>
            <a:endParaRPr/>
          </a:p>
        </p:txBody>
      </p:sp>
      <p:sp>
        <p:nvSpPr>
          <p:cNvPr id="904" name="Google Shape;904;p63"/>
          <p:cNvSpPr txBox="1"/>
          <p:nvPr/>
        </p:nvSpPr>
        <p:spPr>
          <a:xfrm>
            <a:off x="5791200" y="42037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x  </a:t>
            </a:r>
            <a:endParaRPr/>
          </a:p>
        </p:txBody>
      </p:sp>
      <p:sp>
        <p:nvSpPr>
          <p:cNvPr id="905" name="Google Shape;905;p63"/>
          <p:cNvSpPr txBox="1"/>
          <p:nvPr/>
        </p:nvSpPr>
        <p:spPr>
          <a:xfrm>
            <a:off x="914400" y="5426075"/>
            <a:ext cx="1600200" cy="400050"/>
          </a:xfrm>
          <a:prstGeom prst="rect">
            <a:avLst/>
          </a:prstGeom>
          <a:solidFill>
            <a:schemeClr val="lt1"/>
          </a:solidFill>
          <a:ln cap="flat" cmpd="sng" w="38100">
            <a:solidFill>
              <a:srgbClr val="CC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12.37%  </a:t>
            </a:r>
            <a:endParaRPr b="0" sz="2000">
              <a:solidFill>
                <a:schemeClr val="dk1"/>
              </a:solidFill>
              <a:latin typeface="Arial"/>
              <a:ea typeface="Arial"/>
              <a:cs typeface="Arial"/>
              <a:sym typeface="Arial"/>
            </a:endParaRPr>
          </a:p>
        </p:txBody>
      </p:sp>
      <p:sp>
        <p:nvSpPr>
          <p:cNvPr id="906" name="Google Shape;906;p63"/>
          <p:cNvSpPr txBox="1"/>
          <p:nvPr/>
        </p:nvSpPr>
        <p:spPr>
          <a:xfrm>
            <a:off x="3733800" y="5426075"/>
            <a:ext cx="1600200" cy="400050"/>
          </a:xfrm>
          <a:prstGeom prst="rect">
            <a:avLst/>
          </a:prstGeom>
          <a:solidFill>
            <a:schemeClr val="lt1"/>
          </a:solidFill>
          <a:ln cap="flat" cmpd="sng" w="38100">
            <a:solidFill>
              <a:srgbClr val="CC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21.96% </a:t>
            </a:r>
            <a:endParaRPr b="0" sz="2000">
              <a:solidFill>
                <a:schemeClr val="dk1"/>
              </a:solidFill>
              <a:latin typeface="Arial"/>
              <a:ea typeface="Arial"/>
              <a:cs typeface="Arial"/>
              <a:sym typeface="Arial"/>
            </a:endParaRPr>
          </a:p>
        </p:txBody>
      </p:sp>
      <p:sp>
        <p:nvSpPr>
          <p:cNvPr id="907" name="Google Shape;907;p63"/>
          <p:cNvSpPr txBox="1"/>
          <p:nvPr/>
        </p:nvSpPr>
        <p:spPr>
          <a:xfrm>
            <a:off x="2895600" y="54102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  </a:t>
            </a:r>
            <a:endParaRPr/>
          </a:p>
        </p:txBody>
      </p:sp>
      <p:sp>
        <p:nvSpPr>
          <p:cNvPr id="908" name="Google Shape;908;p63"/>
          <p:cNvSpPr txBox="1"/>
          <p:nvPr/>
        </p:nvSpPr>
        <p:spPr>
          <a:xfrm>
            <a:off x="5791200" y="5410200"/>
            <a:ext cx="38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x  </a:t>
            </a:r>
            <a:endParaRPr/>
          </a:p>
        </p:txBody>
      </p:sp>
      <p:sp>
        <p:nvSpPr>
          <p:cNvPr id="909" name="Google Shape;909;p63"/>
          <p:cNvSpPr txBox="1"/>
          <p:nvPr/>
        </p:nvSpPr>
        <p:spPr>
          <a:xfrm>
            <a:off x="6781800" y="5426075"/>
            <a:ext cx="1600200" cy="400050"/>
          </a:xfrm>
          <a:prstGeom prst="rect">
            <a:avLst/>
          </a:prstGeom>
          <a:solidFill>
            <a:schemeClr val="lt1"/>
          </a:solidFill>
          <a:ln cap="flat" cmpd="sng" w="38100">
            <a:solidFill>
              <a:srgbClr val="CC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Arial"/>
                <a:ea typeface="Arial"/>
                <a:cs typeface="Arial"/>
                <a:sym typeface="Arial"/>
              </a:rPr>
              <a:t>.56</a:t>
            </a:r>
            <a:endParaRPr b="0" sz="2000">
              <a:solidFill>
                <a:schemeClr val="dk1"/>
              </a:solidFill>
              <a:latin typeface="Arial"/>
              <a:ea typeface="Arial"/>
              <a:cs typeface="Arial"/>
              <a:sym typeface="Arial"/>
            </a:endParaRPr>
          </a:p>
        </p:txBody>
      </p:sp>
      <p:sp>
        <p:nvSpPr>
          <p:cNvPr id="910" name="Google Shape;910;p63"/>
          <p:cNvSpPr txBox="1"/>
          <p:nvPr/>
        </p:nvSpPr>
        <p:spPr>
          <a:xfrm>
            <a:off x="6096000" y="4572000"/>
            <a:ext cx="28194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folHlink"/>
                </a:solidFill>
                <a:latin typeface="Arial"/>
                <a:ea typeface="Arial"/>
                <a:cs typeface="Arial"/>
                <a:sym typeface="Arial"/>
              </a:rPr>
              <a:t>($131,119 + $132,683) ÷ 2</a:t>
            </a:r>
            <a:endParaRPr/>
          </a:p>
        </p:txBody>
      </p:sp>
      <p:cxnSp>
        <p:nvCxnSpPr>
          <p:cNvPr id="911" name="Google Shape;911;p6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12" name="Google Shape;912;p63"/>
          <p:cNvSpPr txBox="1"/>
          <p:nvPr/>
        </p:nvSpPr>
        <p:spPr>
          <a:xfrm>
            <a:off x="609600" y="1371600"/>
            <a:ext cx="8382000" cy="1368425"/>
          </a:xfrm>
          <a:prstGeom prst="rect">
            <a:avLst/>
          </a:prstGeom>
          <a:solidFill>
            <a:schemeClr val="lt1"/>
          </a:solidFill>
          <a:ln>
            <a:noFill/>
          </a:ln>
        </p:spPr>
        <p:txBody>
          <a:bodyPr anchorCtr="0" anchor="t" bIns="46025" lIns="91425" spcFirstLastPara="1" rIns="182550" wrap="square" tIns="46025">
            <a:noAutofit/>
          </a:bodyPr>
          <a:lstStyle/>
          <a:p>
            <a:pPr indent="0" lvl="0" marL="0" marR="0" rtl="0" algn="l">
              <a:lnSpc>
                <a:spcPct val="120000"/>
              </a:lnSpc>
              <a:spcBef>
                <a:spcPts val="0"/>
              </a:spcBef>
              <a:spcAft>
                <a:spcPts val="0"/>
              </a:spcAft>
              <a:buClr>
                <a:schemeClr val="accent2"/>
              </a:buClr>
              <a:buSzPts val="1575"/>
              <a:buFont typeface="Noto Sans Symbols"/>
              <a:buNone/>
            </a:pPr>
            <a:r>
              <a:rPr b="0" lang="en-US" sz="2100">
                <a:solidFill>
                  <a:schemeClr val="dk1"/>
                </a:solidFill>
                <a:latin typeface="Arial"/>
                <a:ea typeface="Arial"/>
                <a:cs typeface="Arial"/>
                <a:sym typeface="Arial"/>
              </a:rPr>
              <a:t>Analyst obtains further insight into the behavior of ROA by </a:t>
            </a:r>
            <a:r>
              <a:rPr b="1" lang="en-US" sz="2100">
                <a:solidFill>
                  <a:schemeClr val="dk1"/>
                </a:solidFill>
                <a:latin typeface="Arial"/>
                <a:ea typeface="Arial"/>
                <a:cs typeface="Arial"/>
                <a:sym typeface="Arial"/>
              </a:rPr>
              <a:t>disaggregating</a:t>
            </a:r>
            <a:r>
              <a:rPr b="0" lang="en-US" sz="2100">
                <a:solidFill>
                  <a:schemeClr val="dk1"/>
                </a:solidFill>
                <a:latin typeface="Arial"/>
                <a:ea typeface="Arial"/>
                <a:cs typeface="Arial"/>
                <a:sym typeface="Arial"/>
              </a:rPr>
              <a:t> it into components of profit margin on sales and asset turnover as follows:</a:t>
            </a:r>
            <a:endParaRPr/>
          </a:p>
        </p:txBody>
      </p:sp>
      <p:sp>
        <p:nvSpPr>
          <p:cNvPr id="913" name="Google Shape;913;p63"/>
          <p:cNvSpPr txBox="1"/>
          <p:nvPr/>
        </p:nvSpPr>
        <p:spPr>
          <a:xfrm>
            <a:off x="609600" y="381000"/>
            <a:ext cx="82296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PRESENTATION AND ANALYSIS</a:t>
            </a:r>
            <a:endParaRPr b="1" i="0" sz="3200">
              <a:solidFill>
                <a:srgbClr val="00007F"/>
              </a:solidFill>
              <a:latin typeface="Arial"/>
              <a:ea typeface="Arial"/>
              <a:cs typeface="Arial"/>
              <a:sym typeface="Arial"/>
            </a:endParaRPr>
          </a:p>
        </p:txBody>
      </p:sp>
      <p:sp>
        <p:nvSpPr>
          <p:cNvPr id="914" name="Google Shape;914;p6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64"/>
          <p:cNvSpPr txBox="1"/>
          <p:nvPr/>
        </p:nvSpPr>
        <p:spPr>
          <a:xfrm>
            <a:off x="1143000" y="6369050"/>
            <a:ext cx="7924800" cy="336550"/>
          </a:xfrm>
          <a:prstGeom prst="rect">
            <a:avLst/>
          </a:prstGeom>
          <a:solidFill>
            <a:schemeClr val="lt1"/>
          </a:solidFill>
          <a:ln>
            <a:noFill/>
          </a:ln>
        </p:spPr>
        <p:txBody>
          <a:bodyPr anchorCtr="0" anchor="t" bIns="45700" lIns="91425" spcFirstLastPara="1" rIns="91425" wrap="square" tIns="45700">
            <a:spAutoFit/>
          </a:bodyPr>
          <a:lstStyle/>
          <a:p>
            <a:pPr indent="-576263" lvl="0" marL="3035300" marR="0" rtl="0" algn="r">
              <a:spcBef>
                <a:spcPts val="0"/>
              </a:spcBef>
              <a:spcAft>
                <a:spcPts val="0"/>
              </a:spcAft>
              <a:buNone/>
            </a:pPr>
            <a:r>
              <a:rPr b="1" i="1" lang="en-US" sz="1600">
                <a:solidFill>
                  <a:schemeClr val="lt2"/>
                </a:solidFill>
                <a:latin typeface="Arial"/>
                <a:ea typeface="Arial"/>
                <a:cs typeface="Arial"/>
                <a:sym typeface="Arial"/>
              </a:rPr>
              <a:t>LO 6  Describe income tax methods of depreciation.</a:t>
            </a:r>
            <a:endParaRPr/>
          </a:p>
        </p:txBody>
      </p:sp>
      <p:sp>
        <p:nvSpPr>
          <p:cNvPr id="920" name="Google Shape;920;p64"/>
          <p:cNvSpPr/>
          <p:nvPr/>
        </p:nvSpPr>
        <p:spPr>
          <a:xfrm>
            <a:off x="609600" y="1374775"/>
            <a:ext cx="8077200" cy="104124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MODIFIED ACCELERATED COST RECOVERY SYSTEM</a:t>
            </a:r>
            <a:endParaRPr b="1" sz="2800">
              <a:solidFill>
                <a:srgbClr val="00007F"/>
              </a:solidFill>
              <a:latin typeface="Arial"/>
              <a:ea typeface="Arial"/>
              <a:cs typeface="Arial"/>
              <a:sym typeface="Arial"/>
            </a:endParaRPr>
          </a:p>
        </p:txBody>
      </p:sp>
      <p:sp>
        <p:nvSpPr>
          <p:cNvPr id="921" name="Google Shape;921;p64"/>
          <p:cNvSpPr/>
          <p:nvPr/>
        </p:nvSpPr>
        <p:spPr>
          <a:xfrm>
            <a:off x="609600" y="2511638"/>
            <a:ext cx="8077200" cy="266996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200">
                <a:solidFill>
                  <a:schemeClr val="folHlink"/>
                </a:solidFill>
                <a:latin typeface="Arial"/>
                <a:ea typeface="Arial"/>
                <a:cs typeface="Arial"/>
                <a:sym typeface="Arial"/>
              </a:rPr>
              <a:t>MACRS differs from GAAP in three respects: </a:t>
            </a:r>
            <a:endParaRPr/>
          </a:p>
          <a:p>
            <a:pPr indent="-457200" lvl="1" marL="685800" marR="0" rtl="0" algn="l">
              <a:lnSpc>
                <a:spcPct val="125000"/>
              </a:lnSpc>
              <a:spcBef>
                <a:spcPts val="1200"/>
              </a:spcBef>
              <a:spcAft>
                <a:spcPts val="0"/>
              </a:spcAft>
              <a:buClr>
                <a:schemeClr val="folHlink"/>
              </a:buClr>
              <a:buSzPts val="2200"/>
              <a:buFont typeface="Arial"/>
              <a:buAutoNum type="arabicPeriod"/>
            </a:pPr>
            <a:r>
              <a:rPr b="0" i="0" lang="en-US" sz="2200" u="none" cap="none" strike="noStrike">
                <a:solidFill>
                  <a:schemeClr val="folHlink"/>
                </a:solidFill>
                <a:latin typeface="Arial"/>
                <a:ea typeface="Arial"/>
                <a:cs typeface="Arial"/>
                <a:sym typeface="Arial"/>
              </a:rPr>
              <a:t>a mandated tax life, which is generally shorter than the economic life; </a:t>
            </a:r>
            <a:endParaRPr/>
          </a:p>
          <a:p>
            <a:pPr indent="-457200" lvl="1" marL="685800" marR="0" rtl="0" algn="l">
              <a:lnSpc>
                <a:spcPct val="125000"/>
              </a:lnSpc>
              <a:spcBef>
                <a:spcPts val="1200"/>
              </a:spcBef>
              <a:spcAft>
                <a:spcPts val="0"/>
              </a:spcAft>
              <a:buClr>
                <a:schemeClr val="folHlink"/>
              </a:buClr>
              <a:buSzPts val="2200"/>
              <a:buFont typeface="Arial"/>
              <a:buAutoNum type="arabicPeriod"/>
            </a:pPr>
            <a:r>
              <a:rPr b="0" i="0" lang="en-US" sz="2200" u="none" cap="none" strike="noStrike">
                <a:solidFill>
                  <a:schemeClr val="folHlink"/>
                </a:solidFill>
                <a:latin typeface="Arial"/>
                <a:ea typeface="Arial"/>
                <a:cs typeface="Arial"/>
                <a:sym typeface="Arial"/>
              </a:rPr>
              <a:t>cost recovery on an accelerated basis; and </a:t>
            </a:r>
            <a:endParaRPr/>
          </a:p>
          <a:p>
            <a:pPr indent="-457200" lvl="1" marL="685800" marR="0" rtl="0" algn="l">
              <a:lnSpc>
                <a:spcPct val="125000"/>
              </a:lnSpc>
              <a:spcBef>
                <a:spcPts val="1200"/>
              </a:spcBef>
              <a:spcAft>
                <a:spcPts val="0"/>
              </a:spcAft>
              <a:buClr>
                <a:schemeClr val="folHlink"/>
              </a:buClr>
              <a:buSzPts val="2200"/>
              <a:buFont typeface="Arial"/>
              <a:buAutoNum type="arabicPeriod"/>
            </a:pPr>
            <a:r>
              <a:rPr b="0" i="0" lang="en-US" sz="2200" u="none" cap="none" strike="noStrike">
                <a:solidFill>
                  <a:schemeClr val="folHlink"/>
                </a:solidFill>
                <a:latin typeface="Arial"/>
                <a:ea typeface="Arial"/>
                <a:cs typeface="Arial"/>
                <a:sym typeface="Arial"/>
              </a:rPr>
              <a:t>an assigned salvage value of zero.</a:t>
            </a:r>
            <a:endParaRPr/>
          </a:p>
        </p:txBody>
      </p:sp>
      <p:sp>
        <p:nvSpPr>
          <p:cNvPr id="922" name="Google Shape;922;p64"/>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923" name="Google Shape;923;p64"/>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65"/>
          <p:cNvSpPr/>
          <p:nvPr/>
        </p:nvSpPr>
        <p:spPr>
          <a:xfrm>
            <a:off x="609600" y="1374775"/>
            <a:ext cx="8077200" cy="5826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Modified Accelerated Cost Recovery System</a:t>
            </a:r>
            <a:endParaRPr/>
          </a:p>
        </p:txBody>
      </p:sp>
      <p:sp>
        <p:nvSpPr>
          <p:cNvPr id="929" name="Google Shape;929;p65"/>
          <p:cNvSpPr/>
          <p:nvPr/>
        </p:nvSpPr>
        <p:spPr>
          <a:xfrm>
            <a:off x="609600" y="2057400"/>
            <a:ext cx="4818063" cy="492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CC0000"/>
                </a:solidFill>
                <a:latin typeface="Arial"/>
                <a:ea typeface="Arial"/>
                <a:cs typeface="Arial"/>
                <a:sym typeface="Arial"/>
              </a:rPr>
              <a:t>Tax Lives (Recovery Periods)</a:t>
            </a:r>
            <a:endParaRPr/>
          </a:p>
        </p:txBody>
      </p:sp>
      <p:sp>
        <p:nvSpPr>
          <p:cNvPr id="930" name="Google Shape;930;p65"/>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pic>
        <p:nvPicPr>
          <p:cNvPr id="931" name="Google Shape;931;p65"/>
          <p:cNvPicPr preferRelativeResize="0"/>
          <p:nvPr/>
        </p:nvPicPr>
        <p:blipFill rotWithShape="1">
          <a:blip r:embed="rId3">
            <a:alphaModFix/>
          </a:blip>
          <a:srcRect b="0" l="0" r="0" t="0"/>
          <a:stretch/>
        </p:blipFill>
        <p:spPr>
          <a:xfrm>
            <a:off x="685800" y="2806700"/>
            <a:ext cx="7924800" cy="2755900"/>
          </a:xfrm>
          <a:prstGeom prst="rect">
            <a:avLst/>
          </a:prstGeom>
          <a:noFill/>
          <a:ln>
            <a:noFill/>
          </a:ln>
        </p:spPr>
      </p:pic>
      <p:sp>
        <p:nvSpPr>
          <p:cNvPr id="932" name="Google Shape;932;p65"/>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933" name="Google Shape;933;p65"/>
          <p:cNvSpPr/>
          <p:nvPr/>
        </p:nvSpPr>
        <p:spPr>
          <a:xfrm>
            <a:off x="667872" y="5592480"/>
            <a:ext cx="329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11A-1</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MACRS Property Classes</a:t>
            </a:r>
            <a:endParaRPr/>
          </a:p>
        </p:txBody>
      </p:sp>
      <p:sp>
        <p:nvSpPr>
          <p:cNvPr id="934" name="Google Shape;934;p6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66"/>
          <p:cNvSpPr/>
          <p:nvPr/>
        </p:nvSpPr>
        <p:spPr>
          <a:xfrm>
            <a:off x="609600" y="1374775"/>
            <a:ext cx="80772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Modified Accelerated Cost Recovery System</a:t>
            </a:r>
            <a:endParaRPr/>
          </a:p>
        </p:txBody>
      </p:sp>
      <p:sp>
        <p:nvSpPr>
          <p:cNvPr id="940" name="Google Shape;940;p66"/>
          <p:cNvSpPr/>
          <p:nvPr/>
        </p:nvSpPr>
        <p:spPr>
          <a:xfrm>
            <a:off x="609600" y="2057400"/>
            <a:ext cx="4313238" cy="492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CC0000"/>
                </a:solidFill>
                <a:latin typeface="Arial"/>
                <a:ea typeface="Arial"/>
                <a:cs typeface="Arial"/>
                <a:sym typeface="Arial"/>
              </a:rPr>
              <a:t>Tax Depreciation Methods</a:t>
            </a:r>
            <a:endParaRPr/>
          </a:p>
        </p:txBody>
      </p:sp>
      <p:sp>
        <p:nvSpPr>
          <p:cNvPr id="941" name="Google Shape;941;p66"/>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pic>
        <p:nvPicPr>
          <p:cNvPr id="942" name="Google Shape;942;p66"/>
          <p:cNvPicPr preferRelativeResize="0"/>
          <p:nvPr/>
        </p:nvPicPr>
        <p:blipFill rotWithShape="1">
          <a:blip r:embed="rId3">
            <a:alphaModFix/>
          </a:blip>
          <a:srcRect b="0" l="0" r="0" t="0"/>
          <a:stretch/>
        </p:blipFill>
        <p:spPr>
          <a:xfrm>
            <a:off x="609600" y="2838450"/>
            <a:ext cx="8001000" cy="1533525"/>
          </a:xfrm>
          <a:prstGeom prst="rect">
            <a:avLst/>
          </a:prstGeom>
          <a:noFill/>
          <a:ln>
            <a:noFill/>
          </a:ln>
        </p:spPr>
      </p:pic>
      <p:sp>
        <p:nvSpPr>
          <p:cNvPr id="943" name="Google Shape;943;p66"/>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944" name="Google Shape;944;p66"/>
          <p:cNvSpPr/>
          <p:nvPr/>
        </p:nvSpPr>
        <p:spPr>
          <a:xfrm>
            <a:off x="551328" y="4379256"/>
            <a:ext cx="52398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11A-2</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Depreciation Method for Various MACRS Property Classes</a:t>
            </a:r>
            <a:endParaRPr/>
          </a:p>
        </p:txBody>
      </p:sp>
      <p:sp>
        <p:nvSpPr>
          <p:cNvPr id="945" name="Google Shape;945;p6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pic>
        <p:nvPicPr>
          <p:cNvPr id="950" name="Google Shape;950;p67"/>
          <p:cNvPicPr preferRelativeResize="0"/>
          <p:nvPr/>
        </p:nvPicPr>
        <p:blipFill rotWithShape="1">
          <a:blip r:embed="rId3">
            <a:alphaModFix/>
          </a:blip>
          <a:srcRect b="0" l="0" r="0" t="0"/>
          <a:stretch/>
        </p:blipFill>
        <p:spPr>
          <a:xfrm>
            <a:off x="457200" y="3068613"/>
            <a:ext cx="7933171" cy="2646387"/>
          </a:xfrm>
          <a:prstGeom prst="rect">
            <a:avLst/>
          </a:prstGeom>
          <a:noFill/>
          <a:ln>
            <a:noFill/>
          </a:ln>
        </p:spPr>
      </p:pic>
      <p:sp>
        <p:nvSpPr>
          <p:cNvPr id="951" name="Google Shape;951;p67"/>
          <p:cNvSpPr/>
          <p:nvPr/>
        </p:nvSpPr>
        <p:spPr>
          <a:xfrm>
            <a:off x="609600" y="1374775"/>
            <a:ext cx="80772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Modified Accelerated Cost Recovery System</a:t>
            </a:r>
            <a:endParaRPr/>
          </a:p>
        </p:txBody>
      </p:sp>
      <p:sp>
        <p:nvSpPr>
          <p:cNvPr id="952" name="Google Shape;952;p67"/>
          <p:cNvSpPr/>
          <p:nvPr/>
        </p:nvSpPr>
        <p:spPr>
          <a:xfrm>
            <a:off x="609600" y="2032000"/>
            <a:ext cx="8001000" cy="863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200">
                <a:solidFill>
                  <a:schemeClr val="dk1"/>
                </a:solidFill>
                <a:latin typeface="Arial"/>
                <a:ea typeface="Arial"/>
                <a:cs typeface="Arial"/>
                <a:sym typeface="Arial"/>
              </a:rPr>
              <a:t>Illustration:</a:t>
            </a:r>
            <a:r>
              <a:rPr b="0" lang="en-US" sz="2200">
                <a:solidFill>
                  <a:schemeClr val="dk1"/>
                </a:solidFill>
                <a:latin typeface="Arial"/>
                <a:ea typeface="Arial"/>
                <a:cs typeface="Arial"/>
                <a:sym typeface="Arial"/>
              </a:rPr>
              <a:t> Computer and peripheral equipment purchased by Denise Rode Company on January 1, 2016.</a:t>
            </a:r>
            <a:endParaRPr b="0" sz="2200">
              <a:solidFill>
                <a:schemeClr val="dk1"/>
              </a:solidFill>
              <a:latin typeface="Arial"/>
              <a:ea typeface="Arial"/>
              <a:cs typeface="Arial"/>
              <a:sym typeface="Arial"/>
            </a:endParaRPr>
          </a:p>
        </p:txBody>
      </p:sp>
      <p:sp>
        <p:nvSpPr>
          <p:cNvPr id="953" name="Google Shape;953;p67"/>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sp>
        <p:nvSpPr>
          <p:cNvPr id="954" name="Google Shape;954;p67"/>
          <p:cNvSpPr/>
          <p:nvPr/>
        </p:nvSpPr>
        <p:spPr>
          <a:xfrm>
            <a:off x="6858000" y="5410200"/>
            <a:ext cx="533400" cy="457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955" name="Google Shape;955;p67"/>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956" name="Google Shape;956;p6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68"/>
          <p:cNvSpPr/>
          <p:nvPr/>
        </p:nvSpPr>
        <p:spPr>
          <a:xfrm>
            <a:off x="609600" y="1374775"/>
            <a:ext cx="80772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Modified Accelerated Cost Recovery System</a:t>
            </a:r>
            <a:endParaRPr/>
          </a:p>
        </p:txBody>
      </p:sp>
      <p:sp>
        <p:nvSpPr>
          <p:cNvPr id="962" name="Google Shape;962;p68"/>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pic>
        <p:nvPicPr>
          <p:cNvPr id="963" name="Google Shape;963;p68"/>
          <p:cNvPicPr preferRelativeResize="0"/>
          <p:nvPr/>
        </p:nvPicPr>
        <p:blipFill rotWithShape="1">
          <a:blip r:embed="rId3">
            <a:alphaModFix/>
          </a:blip>
          <a:srcRect b="0" l="0" r="0" t="0"/>
          <a:stretch/>
        </p:blipFill>
        <p:spPr>
          <a:xfrm>
            <a:off x="533400" y="2667000"/>
            <a:ext cx="8229600" cy="3008313"/>
          </a:xfrm>
          <a:prstGeom prst="rect">
            <a:avLst/>
          </a:prstGeom>
          <a:noFill/>
          <a:ln>
            <a:noFill/>
          </a:ln>
        </p:spPr>
      </p:pic>
      <p:sp>
        <p:nvSpPr>
          <p:cNvPr id="964" name="Google Shape;964;p68"/>
          <p:cNvSpPr/>
          <p:nvPr/>
        </p:nvSpPr>
        <p:spPr>
          <a:xfrm>
            <a:off x="609600" y="2032000"/>
            <a:ext cx="1905000" cy="44852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200">
                <a:solidFill>
                  <a:schemeClr val="dk1"/>
                </a:solidFill>
                <a:latin typeface="Arial"/>
                <a:ea typeface="Arial"/>
                <a:cs typeface="Arial"/>
                <a:sym typeface="Arial"/>
              </a:rPr>
              <a:t>Illustration:</a:t>
            </a:r>
            <a:endParaRPr b="0" sz="2200">
              <a:solidFill>
                <a:schemeClr val="dk1"/>
              </a:solidFill>
              <a:latin typeface="Arial"/>
              <a:ea typeface="Arial"/>
              <a:cs typeface="Arial"/>
              <a:sym typeface="Arial"/>
            </a:endParaRPr>
          </a:p>
        </p:txBody>
      </p:sp>
      <p:sp>
        <p:nvSpPr>
          <p:cNvPr id="965" name="Google Shape;965;p68"/>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966" name="Google Shape;966;p68"/>
          <p:cNvSpPr/>
          <p:nvPr/>
        </p:nvSpPr>
        <p:spPr>
          <a:xfrm>
            <a:off x="551328" y="5740415"/>
            <a:ext cx="52398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11A-3</a:t>
            </a:r>
            <a:endParaRPr/>
          </a:p>
          <a:p>
            <a:pPr indent="0" lvl="0" marL="0" marR="0" rtl="0" algn="l">
              <a:spcBef>
                <a:spcPts val="0"/>
              </a:spcBef>
              <a:spcAft>
                <a:spcPts val="0"/>
              </a:spcAft>
              <a:buNone/>
            </a:pPr>
            <a:r>
              <a:rPr b="0" lang="en-US" sz="1200">
                <a:solidFill>
                  <a:schemeClr val="folHlink"/>
                </a:solidFill>
                <a:latin typeface="Arial"/>
                <a:ea typeface="Arial"/>
                <a:cs typeface="Arial"/>
                <a:sym typeface="Arial"/>
              </a:rPr>
              <a:t>IRS Table of MACRS Depreciation Rates, by Property Class</a:t>
            </a:r>
            <a:endParaRPr/>
          </a:p>
        </p:txBody>
      </p:sp>
      <p:sp>
        <p:nvSpPr>
          <p:cNvPr id="967" name="Google Shape;967;p6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6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
        <p:nvSpPr>
          <p:cNvPr id="973" name="Google Shape;973;p69"/>
          <p:cNvSpPr/>
          <p:nvPr/>
        </p:nvSpPr>
        <p:spPr>
          <a:xfrm>
            <a:off x="609600" y="1374775"/>
            <a:ext cx="80772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Modified Accelerated Cost Recovery System</a:t>
            </a:r>
            <a:endParaRPr/>
          </a:p>
        </p:txBody>
      </p:sp>
      <p:sp>
        <p:nvSpPr>
          <p:cNvPr id="974" name="Google Shape;974;p69"/>
          <p:cNvSpPr txBox="1"/>
          <p:nvPr/>
        </p:nvSpPr>
        <p:spPr>
          <a:xfrm>
            <a:off x="6477000" y="2057400"/>
            <a:ext cx="2057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11A-4</a:t>
            </a:r>
            <a:endParaRPr b="1" sz="1200">
              <a:solidFill>
                <a:srgbClr val="006600"/>
              </a:solidFill>
              <a:latin typeface="Arial"/>
              <a:ea typeface="Arial"/>
              <a:cs typeface="Arial"/>
              <a:sym typeface="Arial"/>
            </a:endParaRPr>
          </a:p>
        </p:txBody>
      </p:sp>
      <p:cxnSp>
        <p:nvCxnSpPr>
          <p:cNvPr id="975" name="Google Shape;975;p69"/>
          <p:cNvCxnSpPr/>
          <p:nvPr/>
        </p:nvCxnSpPr>
        <p:spPr>
          <a:xfrm>
            <a:off x="3581400" y="3657600"/>
            <a:ext cx="1295400" cy="0"/>
          </a:xfrm>
          <a:prstGeom prst="straightConnector1">
            <a:avLst/>
          </a:prstGeom>
          <a:noFill/>
          <a:ln cap="sq" cmpd="sng" w="28575">
            <a:solidFill>
              <a:srgbClr val="CC0000"/>
            </a:solidFill>
            <a:prstDash val="solid"/>
            <a:round/>
            <a:headEnd len="med" w="med" type="none"/>
            <a:tailEnd len="med" w="med" type="triangle"/>
          </a:ln>
        </p:spPr>
      </p:cxnSp>
      <p:sp>
        <p:nvSpPr>
          <p:cNvPr id="976" name="Google Shape;976;p69"/>
          <p:cNvSpPr txBox="1"/>
          <p:nvPr/>
        </p:nvSpPr>
        <p:spPr>
          <a:xfrm>
            <a:off x="6324600" y="4602163"/>
            <a:ext cx="2133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11A-5</a:t>
            </a:r>
            <a:endParaRPr b="1" sz="1200">
              <a:solidFill>
                <a:srgbClr val="006600"/>
              </a:solidFill>
              <a:latin typeface="Arial"/>
              <a:ea typeface="Arial"/>
              <a:cs typeface="Arial"/>
              <a:sym typeface="Arial"/>
            </a:endParaRPr>
          </a:p>
        </p:txBody>
      </p:sp>
      <p:sp>
        <p:nvSpPr>
          <p:cNvPr id="977" name="Google Shape;977;p69"/>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pic>
        <p:nvPicPr>
          <p:cNvPr id="978" name="Google Shape;978;p69"/>
          <p:cNvPicPr preferRelativeResize="0"/>
          <p:nvPr/>
        </p:nvPicPr>
        <p:blipFill rotWithShape="1">
          <a:blip r:embed="rId3">
            <a:alphaModFix/>
          </a:blip>
          <a:srcRect b="0" l="0" r="0" t="0"/>
          <a:stretch/>
        </p:blipFill>
        <p:spPr>
          <a:xfrm>
            <a:off x="2667000" y="4895850"/>
            <a:ext cx="5715000" cy="1504950"/>
          </a:xfrm>
          <a:prstGeom prst="rect">
            <a:avLst/>
          </a:prstGeom>
          <a:noFill/>
          <a:ln>
            <a:noFill/>
          </a:ln>
        </p:spPr>
      </p:pic>
      <p:sp>
        <p:nvSpPr>
          <p:cNvPr id="979" name="Google Shape;979;p69"/>
          <p:cNvSpPr/>
          <p:nvPr/>
        </p:nvSpPr>
        <p:spPr>
          <a:xfrm>
            <a:off x="609600" y="2032000"/>
            <a:ext cx="3924300" cy="186204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0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Using the rates from the MACRS depreciation rate schedule for a 5-year class of property, Rode computes depreciation as follows</a:t>
            </a:r>
            <a:endParaRPr/>
          </a:p>
        </p:txBody>
      </p:sp>
      <p:pic>
        <p:nvPicPr>
          <p:cNvPr id="980" name="Google Shape;980;p69"/>
          <p:cNvPicPr preferRelativeResize="0"/>
          <p:nvPr/>
        </p:nvPicPr>
        <p:blipFill rotWithShape="1">
          <a:blip r:embed="rId4">
            <a:alphaModFix/>
          </a:blip>
          <a:srcRect b="0" l="0" r="0" t="0"/>
          <a:stretch/>
        </p:blipFill>
        <p:spPr>
          <a:xfrm>
            <a:off x="2792413" y="5867400"/>
            <a:ext cx="1627187" cy="304800"/>
          </a:xfrm>
          <a:prstGeom prst="rect">
            <a:avLst/>
          </a:prstGeom>
          <a:noFill/>
          <a:ln>
            <a:noFill/>
          </a:ln>
        </p:spPr>
      </p:pic>
      <p:sp>
        <p:nvSpPr>
          <p:cNvPr id="981" name="Google Shape;981;p69"/>
          <p:cNvSpPr/>
          <p:nvPr/>
        </p:nvSpPr>
        <p:spPr>
          <a:xfrm>
            <a:off x="254000" y="4114800"/>
            <a:ext cx="2317750" cy="221615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lang="en-US" sz="2000">
                <a:solidFill>
                  <a:schemeClr val="dk1"/>
                </a:solidFill>
                <a:latin typeface="Arial"/>
                <a:ea typeface="Arial"/>
                <a:cs typeface="Arial"/>
                <a:sym typeface="Arial"/>
              </a:rPr>
              <a:t>For GAAP, Rode used straight-line, with $16,000 salvage value and a useful life of 7 years.</a:t>
            </a:r>
            <a:endParaRPr/>
          </a:p>
        </p:txBody>
      </p:sp>
      <p:sp>
        <p:nvSpPr>
          <p:cNvPr id="982" name="Google Shape;982;p69"/>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pic>
        <p:nvPicPr>
          <p:cNvPr id="983" name="Google Shape;983;p69"/>
          <p:cNvPicPr preferRelativeResize="0"/>
          <p:nvPr/>
        </p:nvPicPr>
        <p:blipFill rotWithShape="1">
          <a:blip r:embed="rId5">
            <a:alphaModFix/>
          </a:blip>
          <a:srcRect b="0" l="0" r="0" t="0"/>
          <a:stretch/>
        </p:blipFill>
        <p:spPr>
          <a:xfrm>
            <a:off x="5321625" y="2362200"/>
            <a:ext cx="3136575" cy="2073329"/>
          </a:xfrm>
          <a:prstGeom prst="rect">
            <a:avLst/>
          </a:prstGeom>
          <a:noFill/>
          <a:ln>
            <a:noFill/>
          </a:ln>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nvSpPr>
        <p:spPr>
          <a:xfrm>
            <a:off x="609600" y="2047875"/>
            <a:ext cx="78613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600" u="none" cap="none" strike="noStrike">
                <a:solidFill>
                  <a:srgbClr val="006600"/>
                </a:solidFill>
                <a:latin typeface="Arial"/>
                <a:ea typeface="Arial"/>
                <a:cs typeface="Arial"/>
                <a:sym typeface="Arial"/>
              </a:rPr>
              <a:t>Estimation of Service Lives</a:t>
            </a:r>
            <a:endParaRPr/>
          </a:p>
        </p:txBody>
      </p:sp>
      <p:sp>
        <p:nvSpPr>
          <p:cNvPr id="105" name="Google Shape;105;p7"/>
          <p:cNvSpPr/>
          <p:nvPr/>
        </p:nvSpPr>
        <p:spPr>
          <a:xfrm>
            <a:off x="609600" y="2660650"/>
            <a:ext cx="7391400" cy="299085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Service life often differs from physical life.</a:t>
            </a:r>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folHlink"/>
                </a:solidFill>
                <a:latin typeface="Arial"/>
                <a:ea typeface="Arial"/>
                <a:cs typeface="Arial"/>
                <a:sym typeface="Arial"/>
              </a:rPr>
              <a:t>Companies retire assets for two reasons: </a:t>
            </a:r>
            <a:endParaRPr/>
          </a:p>
          <a:p>
            <a:pPr indent="-457200" lvl="2" marL="1257300" marR="0" rtl="0" algn="l">
              <a:lnSpc>
                <a:spcPct val="120000"/>
              </a:lnSpc>
              <a:spcBef>
                <a:spcPts val="1200"/>
              </a:spcBef>
              <a:spcAft>
                <a:spcPts val="0"/>
              </a:spcAft>
              <a:buClr>
                <a:schemeClr val="folHlink"/>
              </a:buClr>
              <a:buSzPts val="2100"/>
              <a:buFont typeface="Noto Sans Symbols"/>
              <a:buAutoNum type="arabicPeriod"/>
            </a:pPr>
            <a:r>
              <a:rPr b="1" i="0" lang="en-US" sz="2100" u="none" cap="none" strike="noStrike">
                <a:solidFill>
                  <a:schemeClr val="folHlink"/>
                </a:solidFill>
                <a:latin typeface="Arial"/>
                <a:ea typeface="Arial"/>
                <a:cs typeface="Arial"/>
                <a:sym typeface="Arial"/>
              </a:rPr>
              <a:t>Physical factors </a:t>
            </a:r>
            <a:r>
              <a:rPr b="0" i="0" lang="en-US" sz="2100" u="none" cap="none" strike="noStrike">
                <a:solidFill>
                  <a:schemeClr val="folHlink"/>
                </a:solidFill>
                <a:latin typeface="Arial"/>
                <a:ea typeface="Arial"/>
                <a:cs typeface="Arial"/>
                <a:sym typeface="Arial"/>
              </a:rPr>
              <a:t>(casualty or expiration of physical life).</a:t>
            </a:r>
            <a:endParaRPr/>
          </a:p>
          <a:p>
            <a:pPr indent="-457200" lvl="2" marL="1257300" marR="0" rtl="0" algn="l">
              <a:lnSpc>
                <a:spcPct val="120000"/>
              </a:lnSpc>
              <a:spcBef>
                <a:spcPts val="1200"/>
              </a:spcBef>
              <a:spcAft>
                <a:spcPts val="0"/>
              </a:spcAft>
              <a:buClr>
                <a:schemeClr val="folHlink"/>
              </a:buClr>
              <a:buSzPts val="2100"/>
              <a:buFont typeface="Noto Sans Symbols"/>
              <a:buAutoNum type="arabicPeriod"/>
            </a:pPr>
            <a:r>
              <a:rPr b="1" i="0" lang="en-US" sz="2100" u="none" cap="none" strike="noStrike">
                <a:solidFill>
                  <a:schemeClr val="folHlink"/>
                </a:solidFill>
                <a:latin typeface="Arial"/>
                <a:ea typeface="Arial"/>
                <a:cs typeface="Arial"/>
                <a:sym typeface="Arial"/>
              </a:rPr>
              <a:t>Economic factors </a:t>
            </a:r>
            <a:r>
              <a:rPr b="0" i="0" lang="en-US" sz="2100" u="none" cap="none" strike="noStrike">
                <a:solidFill>
                  <a:schemeClr val="folHlink"/>
                </a:solidFill>
                <a:latin typeface="Arial"/>
                <a:ea typeface="Arial"/>
                <a:cs typeface="Arial"/>
                <a:sym typeface="Arial"/>
              </a:rPr>
              <a:t>(</a:t>
            </a:r>
            <a:r>
              <a:rPr b="1" i="0" lang="en-US" sz="2100" u="none" cap="none" strike="noStrike">
                <a:solidFill>
                  <a:srgbClr val="00007F"/>
                </a:solidFill>
                <a:latin typeface="Arial"/>
                <a:ea typeface="Arial"/>
                <a:cs typeface="Arial"/>
                <a:sym typeface="Arial"/>
              </a:rPr>
              <a:t>inadequacy</a:t>
            </a:r>
            <a:r>
              <a:rPr b="0" i="0" lang="en-US" sz="2100" u="none" cap="none" strike="noStrike">
                <a:solidFill>
                  <a:schemeClr val="folHlink"/>
                </a:solidFill>
                <a:latin typeface="Arial"/>
                <a:ea typeface="Arial"/>
                <a:cs typeface="Arial"/>
                <a:sym typeface="Arial"/>
              </a:rPr>
              <a:t>, </a:t>
            </a:r>
            <a:r>
              <a:rPr b="1" i="0" lang="en-US" sz="2100" u="none" cap="none" strike="noStrike">
                <a:solidFill>
                  <a:srgbClr val="00007F"/>
                </a:solidFill>
                <a:latin typeface="Arial"/>
                <a:ea typeface="Arial"/>
                <a:cs typeface="Arial"/>
                <a:sym typeface="Arial"/>
              </a:rPr>
              <a:t>supersession</a:t>
            </a:r>
            <a:r>
              <a:rPr b="0" i="0" lang="en-US" sz="2100" u="none" cap="none" strike="noStrike">
                <a:solidFill>
                  <a:schemeClr val="folHlink"/>
                </a:solidFill>
                <a:latin typeface="Arial"/>
                <a:ea typeface="Arial"/>
                <a:cs typeface="Arial"/>
                <a:sym typeface="Arial"/>
              </a:rPr>
              <a:t>, and </a:t>
            </a:r>
            <a:r>
              <a:rPr b="1" i="0" lang="en-US" sz="2100" u="none" cap="none" strike="noStrike">
                <a:solidFill>
                  <a:srgbClr val="00007F"/>
                </a:solidFill>
                <a:latin typeface="Arial"/>
                <a:ea typeface="Arial"/>
                <a:cs typeface="Arial"/>
                <a:sym typeface="Arial"/>
              </a:rPr>
              <a:t>obsolescence</a:t>
            </a:r>
            <a:r>
              <a:rPr b="0" i="0" lang="en-US" sz="2100" u="none" cap="none" strike="noStrike">
                <a:solidFill>
                  <a:schemeClr val="folHlink"/>
                </a:solidFill>
                <a:latin typeface="Arial"/>
                <a:ea typeface="Arial"/>
                <a:cs typeface="Arial"/>
                <a:sym typeface="Arial"/>
              </a:rPr>
              <a:t>).</a:t>
            </a:r>
            <a:endParaRPr/>
          </a:p>
        </p:txBody>
      </p:sp>
      <p:cxnSp>
        <p:nvCxnSpPr>
          <p:cNvPr id="106" name="Google Shape;106;p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7" name="Google Shape;107;p7"/>
          <p:cNvSpPr txBox="1"/>
          <p:nvPr/>
        </p:nvSpPr>
        <p:spPr>
          <a:xfrm>
            <a:off x="609600" y="1371600"/>
            <a:ext cx="8001000" cy="5295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800" u="none" cap="none" strike="noStrike">
                <a:solidFill>
                  <a:srgbClr val="CC0000"/>
                </a:solidFill>
                <a:latin typeface="Arial"/>
                <a:ea typeface="Arial"/>
                <a:cs typeface="Arial"/>
                <a:sym typeface="Arial"/>
              </a:rPr>
              <a:t>Factors Involved in the Depreciation Process</a:t>
            </a:r>
            <a:endParaRPr b="0" i="0" sz="2800" u="none" cap="none" strike="noStrike">
              <a:solidFill>
                <a:srgbClr val="CC0000"/>
              </a:solidFill>
              <a:latin typeface="Arial"/>
              <a:ea typeface="Arial"/>
              <a:cs typeface="Arial"/>
              <a:sym typeface="Arial"/>
            </a:endParaRPr>
          </a:p>
        </p:txBody>
      </p:sp>
      <p:sp>
        <p:nvSpPr>
          <p:cNvPr id="108" name="Google Shape;108;p7"/>
          <p:cNvSpPr txBox="1"/>
          <p:nvPr/>
        </p:nvSpPr>
        <p:spPr>
          <a:xfrm>
            <a:off x="609600" y="381000"/>
            <a:ext cx="8382000" cy="560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METHOD OF COST ALLOCATION</a:t>
            </a:r>
            <a:endParaRPr b="1" i="0" sz="3200" u="none" cap="none" strike="noStrike">
              <a:solidFill>
                <a:srgbClr val="00007F"/>
              </a:solidFill>
              <a:latin typeface="Arial"/>
              <a:ea typeface="Arial"/>
              <a:cs typeface="Arial"/>
              <a:sym typeface="Arial"/>
            </a:endParaRPr>
          </a:p>
        </p:txBody>
      </p:sp>
      <p:sp>
        <p:nvSpPr>
          <p:cNvPr id="109" name="Google Shape;109;p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70"/>
          <p:cNvSpPr/>
          <p:nvPr/>
        </p:nvSpPr>
        <p:spPr>
          <a:xfrm>
            <a:off x="609600" y="1374775"/>
            <a:ext cx="80772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OPTIONAL STRAIGHT-LINE METHOD</a:t>
            </a:r>
            <a:endParaRPr b="1" sz="2800">
              <a:solidFill>
                <a:srgbClr val="00007F"/>
              </a:solidFill>
              <a:latin typeface="Arial"/>
              <a:ea typeface="Arial"/>
              <a:cs typeface="Arial"/>
              <a:sym typeface="Arial"/>
            </a:endParaRPr>
          </a:p>
        </p:txBody>
      </p:sp>
      <p:sp>
        <p:nvSpPr>
          <p:cNvPr id="989" name="Google Shape;989;p70"/>
          <p:cNvSpPr txBox="1"/>
          <p:nvPr/>
        </p:nvSpPr>
        <p:spPr>
          <a:xfrm>
            <a:off x="609600" y="2036763"/>
            <a:ext cx="7848600" cy="2092325"/>
          </a:xfrm>
          <a:prstGeom prst="rect">
            <a:avLst/>
          </a:prstGeom>
          <a:noFill/>
          <a:ln>
            <a:noFill/>
          </a:ln>
        </p:spPr>
        <p:txBody>
          <a:bodyPr anchorCtr="0" anchor="t" bIns="45700" lIns="91425" spcFirstLastPara="1" rIns="91425" wrap="square" tIns="45700">
            <a:spAutoFit/>
          </a:bodyPr>
          <a:lstStyle/>
          <a:p>
            <a:pPr indent="-463550" lvl="0" marL="688975" marR="0" rtl="0" algn="l">
              <a:lnSpc>
                <a:spcPct val="125000"/>
              </a:lnSpc>
              <a:spcBef>
                <a:spcPts val="0"/>
              </a:spcBef>
              <a:spcAft>
                <a:spcPts val="0"/>
              </a:spcAft>
              <a:buClr>
                <a:srgbClr val="CC0000"/>
              </a:buClr>
              <a:buSzPts val="1760"/>
              <a:buFont typeface="Noto Sans Symbols"/>
              <a:buChar char="◆"/>
            </a:pPr>
            <a:r>
              <a:rPr b="0" lang="en-US" sz="2200">
                <a:solidFill>
                  <a:schemeClr val="folHlink"/>
                </a:solidFill>
                <a:latin typeface="Arial"/>
                <a:ea typeface="Arial"/>
                <a:cs typeface="Arial"/>
                <a:sym typeface="Arial"/>
              </a:rPr>
              <a:t>Applies to six classes of property previously described.</a:t>
            </a:r>
            <a:endParaRPr/>
          </a:p>
          <a:p>
            <a:pPr indent="-463550" lvl="0" marL="688975" marR="0" rtl="0" algn="l">
              <a:lnSpc>
                <a:spcPct val="125000"/>
              </a:lnSpc>
              <a:spcBef>
                <a:spcPts val="1200"/>
              </a:spcBef>
              <a:spcAft>
                <a:spcPts val="0"/>
              </a:spcAft>
              <a:buClr>
                <a:srgbClr val="CC0000"/>
              </a:buClr>
              <a:buSzPts val="1760"/>
              <a:buFont typeface="Noto Sans Symbols"/>
              <a:buChar char="◆"/>
            </a:pPr>
            <a:r>
              <a:rPr b="0" lang="en-US" sz="2200">
                <a:solidFill>
                  <a:schemeClr val="folHlink"/>
                </a:solidFill>
                <a:latin typeface="Arial"/>
                <a:ea typeface="Arial"/>
                <a:cs typeface="Arial"/>
                <a:sym typeface="Arial"/>
              </a:rPr>
              <a:t>Applies the straight-line method to the MACRS recovery periods. </a:t>
            </a:r>
            <a:endParaRPr/>
          </a:p>
          <a:p>
            <a:pPr indent="-463550" lvl="0" marL="688975" marR="0" rtl="0" algn="l">
              <a:lnSpc>
                <a:spcPct val="125000"/>
              </a:lnSpc>
              <a:spcBef>
                <a:spcPts val="1200"/>
              </a:spcBef>
              <a:spcAft>
                <a:spcPts val="0"/>
              </a:spcAft>
              <a:buClr>
                <a:srgbClr val="CC0000"/>
              </a:buClr>
              <a:buSzPts val="1760"/>
              <a:buFont typeface="Noto Sans Symbols"/>
              <a:buChar char="◆"/>
            </a:pPr>
            <a:r>
              <a:rPr b="0" lang="en-US" sz="2200">
                <a:solidFill>
                  <a:schemeClr val="folHlink"/>
                </a:solidFill>
                <a:latin typeface="Arial"/>
                <a:ea typeface="Arial"/>
                <a:cs typeface="Arial"/>
                <a:sym typeface="Arial"/>
              </a:rPr>
              <a:t>Ignores salvage value.</a:t>
            </a:r>
            <a:endParaRPr/>
          </a:p>
        </p:txBody>
      </p:sp>
      <p:sp>
        <p:nvSpPr>
          <p:cNvPr id="990" name="Google Shape;990;p70"/>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sp>
        <p:nvSpPr>
          <p:cNvPr id="991" name="Google Shape;991;p70"/>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992" name="Google Shape;992;p7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71"/>
          <p:cNvSpPr/>
          <p:nvPr/>
        </p:nvSpPr>
        <p:spPr>
          <a:xfrm>
            <a:off x="609600" y="1374775"/>
            <a:ext cx="8077200" cy="5878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7F"/>
                </a:solidFill>
                <a:latin typeface="Arial"/>
                <a:ea typeface="Arial"/>
                <a:cs typeface="Arial"/>
                <a:sym typeface="Arial"/>
              </a:rPr>
              <a:t>TAX VERSUS BOOK DEPRECIATION</a:t>
            </a:r>
            <a:endParaRPr b="1" sz="2800">
              <a:solidFill>
                <a:srgbClr val="00007F"/>
              </a:solidFill>
              <a:latin typeface="Arial"/>
              <a:ea typeface="Arial"/>
              <a:cs typeface="Arial"/>
              <a:sym typeface="Arial"/>
            </a:endParaRPr>
          </a:p>
        </p:txBody>
      </p:sp>
      <p:sp>
        <p:nvSpPr>
          <p:cNvPr id="998" name="Google Shape;998;p71"/>
          <p:cNvSpPr txBox="1"/>
          <p:nvPr/>
        </p:nvSpPr>
        <p:spPr>
          <a:xfrm>
            <a:off x="609600" y="2036763"/>
            <a:ext cx="7848600" cy="422751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2200">
                <a:solidFill>
                  <a:schemeClr val="folHlink"/>
                </a:solidFill>
                <a:latin typeface="Arial"/>
                <a:ea typeface="Arial"/>
                <a:cs typeface="Arial"/>
                <a:sym typeface="Arial"/>
              </a:rPr>
              <a:t>Tax laws and financial reporting have different objectives. The purpose of:</a:t>
            </a:r>
            <a:endParaRPr/>
          </a:p>
          <a:p>
            <a:pPr indent="-463550" lvl="0" marL="688975" marR="0" rtl="0" algn="l">
              <a:lnSpc>
                <a:spcPct val="120000"/>
              </a:lnSpc>
              <a:spcBef>
                <a:spcPts val="1200"/>
              </a:spcBef>
              <a:spcAft>
                <a:spcPts val="0"/>
              </a:spcAft>
              <a:buClr>
                <a:srgbClr val="CC0000"/>
              </a:buClr>
              <a:buSzPts val="1680"/>
              <a:buFont typeface="Noto Sans Symbols"/>
              <a:buChar char="◆"/>
            </a:pPr>
            <a:r>
              <a:rPr b="1" lang="en-US" sz="2100">
                <a:solidFill>
                  <a:schemeClr val="folHlink"/>
                </a:solidFill>
                <a:latin typeface="Arial"/>
                <a:ea typeface="Arial"/>
                <a:cs typeface="Arial"/>
                <a:sym typeface="Arial"/>
              </a:rPr>
              <a:t>taxation </a:t>
            </a:r>
            <a:r>
              <a:rPr b="0" lang="en-US" sz="2100">
                <a:solidFill>
                  <a:schemeClr val="folHlink"/>
                </a:solidFill>
                <a:latin typeface="Arial"/>
                <a:ea typeface="Arial"/>
                <a:cs typeface="Arial"/>
                <a:sym typeface="Arial"/>
              </a:rPr>
              <a:t>is to raise revenue from constituents in an equitable manner. </a:t>
            </a:r>
            <a:endParaRPr/>
          </a:p>
          <a:p>
            <a:pPr indent="-463550" lvl="0" marL="688975" marR="0" rtl="0" algn="l">
              <a:lnSpc>
                <a:spcPct val="120000"/>
              </a:lnSpc>
              <a:spcBef>
                <a:spcPts val="1200"/>
              </a:spcBef>
              <a:spcAft>
                <a:spcPts val="0"/>
              </a:spcAft>
              <a:buClr>
                <a:srgbClr val="CC0000"/>
              </a:buClr>
              <a:buSzPts val="1680"/>
              <a:buFont typeface="Noto Sans Symbols"/>
              <a:buChar char="◆"/>
            </a:pPr>
            <a:r>
              <a:rPr b="1" lang="en-US" sz="2100">
                <a:solidFill>
                  <a:schemeClr val="folHlink"/>
                </a:solidFill>
                <a:latin typeface="Arial"/>
                <a:ea typeface="Arial"/>
                <a:cs typeface="Arial"/>
                <a:sym typeface="Arial"/>
              </a:rPr>
              <a:t>financial</a:t>
            </a:r>
            <a:r>
              <a:rPr b="0" lang="en-US" sz="2100">
                <a:solidFill>
                  <a:schemeClr val="folHlink"/>
                </a:solidFill>
                <a:latin typeface="Arial"/>
                <a:ea typeface="Arial"/>
                <a:cs typeface="Arial"/>
                <a:sym typeface="Arial"/>
              </a:rPr>
              <a:t> reporting is to reflect the economic substance of a transaction as closely as possible and to help predict the amounts, timing, and uncertainty of future cash flows.</a:t>
            </a:r>
            <a:endParaRPr/>
          </a:p>
          <a:p>
            <a:pPr indent="0" lvl="0" marL="225425" marR="0" rtl="0" algn="l">
              <a:lnSpc>
                <a:spcPct val="120000"/>
              </a:lnSpc>
              <a:spcBef>
                <a:spcPts val="1200"/>
              </a:spcBef>
              <a:spcAft>
                <a:spcPts val="0"/>
              </a:spcAft>
              <a:buNone/>
            </a:pPr>
            <a:r>
              <a:rPr b="0" lang="en-US" sz="2100">
                <a:solidFill>
                  <a:schemeClr val="folHlink"/>
                </a:solidFill>
                <a:latin typeface="Arial"/>
                <a:ea typeface="Arial"/>
                <a:cs typeface="Arial"/>
                <a:sym typeface="Arial"/>
              </a:rPr>
              <a:t>The adoption of one method for both tax and book purposes in all cases is not in accordance with GAAP.</a:t>
            </a:r>
            <a:endParaRPr/>
          </a:p>
        </p:txBody>
      </p:sp>
      <p:sp>
        <p:nvSpPr>
          <p:cNvPr id="999" name="Google Shape;999;p71"/>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2300">
                <a:solidFill>
                  <a:schemeClr val="lt1"/>
                </a:solidFill>
                <a:latin typeface="Arial"/>
                <a:ea typeface="Arial"/>
                <a:cs typeface="Arial"/>
                <a:sym typeface="Arial"/>
              </a:rPr>
              <a:t>INCOME TAX DEPRECIATION</a:t>
            </a:r>
            <a:endParaRPr/>
          </a:p>
        </p:txBody>
      </p:sp>
      <p:sp>
        <p:nvSpPr>
          <p:cNvPr id="1000" name="Google Shape;1000;p71"/>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 </a:t>
            </a:r>
            <a:r>
              <a:rPr b="1" lang="en-US" sz="2800">
                <a:solidFill>
                  <a:srgbClr val="00007F"/>
                </a:solidFill>
                <a:latin typeface="Arial"/>
                <a:ea typeface="Arial"/>
                <a:cs typeface="Arial"/>
                <a:sym typeface="Arial"/>
              </a:rPr>
              <a:t>11A</a:t>
            </a:r>
            <a:endParaRPr b="1" sz="2800">
              <a:solidFill>
                <a:srgbClr val="00007F"/>
              </a:solidFill>
              <a:latin typeface="Arial"/>
              <a:ea typeface="Arial"/>
              <a:cs typeface="Arial"/>
              <a:sym typeface="Arial"/>
            </a:endParaRPr>
          </a:p>
        </p:txBody>
      </p:sp>
      <p:sp>
        <p:nvSpPr>
          <p:cNvPr id="1001" name="Google Shape;1001;p7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72"/>
          <p:cNvSpPr txBox="1"/>
          <p:nvPr/>
        </p:nvSpPr>
        <p:spPr>
          <a:xfrm>
            <a:off x="3962400" y="6197600"/>
            <a:ext cx="5029200" cy="58420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 Compare the accounting for property, plant, and equipment under GAAP and IFRS.</a:t>
            </a:r>
            <a:endParaRPr/>
          </a:p>
        </p:txBody>
      </p:sp>
      <p:sp>
        <p:nvSpPr>
          <p:cNvPr id="1007" name="Google Shape;1007;p72"/>
          <p:cNvSpPr txBox="1"/>
          <p:nvPr/>
        </p:nvSpPr>
        <p:spPr>
          <a:xfrm>
            <a:off x="533400" y="1447800"/>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Similarities</a:t>
            </a:r>
            <a:endParaRPr/>
          </a:p>
        </p:txBody>
      </p:sp>
      <p:sp>
        <p:nvSpPr>
          <p:cNvPr id="1008" name="Google Shape;1008;p72"/>
          <p:cNvSpPr/>
          <p:nvPr/>
        </p:nvSpPr>
        <p:spPr>
          <a:xfrm>
            <a:off x="457200" y="1933575"/>
            <a:ext cx="8229600" cy="4150367"/>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definition of property, plant, and equipment is essentially the same under GAAP and IFRS.</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Under both GAAP and IFRS, changes in depreciation method and changes in useful life are treated in the current and future periods. Prior periods are not affected. </a:t>
            </a:r>
            <a:endParaRPr b="0" i="0" sz="1800" u="none" cap="none" strike="noStrike">
              <a:solidFill>
                <a:schemeClr val="folHlink"/>
              </a:solidFill>
              <a:latin typeface="Arial"/>
              <a:ea typeface="Arial"/>
              <a:cs typeface="Arial"/>
              <a:sym typeface="Arial"/>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accounting for plant asset disposals is the same under GAAP and IFRS.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accounting for the initial costs to acquire natural resources is similar under GAAP and IFRS.</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Under both GAAP and IFRS, interest costs incurred during construction must be capitalized. Recently, IFRS converged to GAAP.</a:t>
            </a:r>
            <a:endParaRPr/>
          </a:p>
        </p:txBody>
      </p:sp>
      <p:pic>
        <p:nvPicPr>
          <p:cNvPr id="1009" name="Google Shape;1009;p72"/>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73"/>
          <p:cNvSpPr/>
          <p:nvPr/>
        </p:nvSpPr>
        <p:spPr>
          <a:xfrm>
            <a:off x="457200" y="1933575"/>
            <a:ext cx="8229600" cy="246062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The accounting for exchanges of nonmonetary assets has recently converged between IFRS and GAAP. GAAP now requires that gains on exchanges of nonmonetary assets be recognized if the exchange has commercial substance. This is the same framework used in IFRS.</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GAAP also views depreciation as allocation of cost over an asset’s life. GAAP permits the same depreciation methods (straight-line, diminishing-balance, units-of-production) as IFRS.</a:t>
            </a:r>
            <a:endParaRPr/>
          </a:p>
        </p:txBody>
      </p:sp>
      <p:pic>
        <p:nvPicPr>
          <p:cNvPr id="1015" name="Google Shape;1015;p73"/>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016" name="Google Shape;1016;p73"/>
          <p:cNvSpPr txBox="1"/>
          <p:nvPr/>
        </p:nvSpPr>
        <p:spPr>
          <a:xfrm>
            <a:off x="533400" y="1447800"/>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Similarities</a:t>
            </a:r>
            <a:endParaRPr/>
          </a:p>
        </p:txBody>
      </p:sp>
      <p:sp>
        <p:nvSpPr>
          <p:cNvPr id="1017" name="Google Shape;1017;p7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74"/>
          <p:cNvSpPr txBox="1"/>
          <p:nvPr/>
        </p:nvSpPr>
        <p:spPr>
          <a:xfrm>
            <a:off x="533400" y="1447800"/>
            <a:ext cx="47244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a:t>
            </a:r>
            <a:r>
              <a:rPr b="1" lang="en-US" sz="2000">
                <a:solidFill>
                  <a:schemeClr val="dk1"/>
                </a:solidFill>
                <a:latin typeface="Arial"/>
                <a:ea typeface="Arial"/>
                <a:cs typeface="Arial"/>
                <a:sym typeface="Arial"/>
              </a:rPr>
              <a:t>- </a:t>
            </a:r>
            <a:r>
              <a:rPr b="1" lang="en-US" sz="2000">
                <a:solidFill>
                  <a:srgbClr val="006600"/>
                </a:solidFill>
                <a:latin typeface="Arial"/>
                <a:ea typeface="Arial"/>
                <a:cs typeface="Arial"/>
                <a:sym typeface="Arial"/>
              </a:rPr>
              <a:t>Differences</a:t>
            </a:r>
            <a:endParaRPr/>
          </a:p>
        </p:txBody>
      </p:sp>
      <p:sp>
        <p:nvSpPr>
          <p:cNvPr id="1023" name="Google Shape;1023;p74"/>
          <p:cNvSpPr/>
          <p:nvPr/>
        </p:nvSpPr>
        <p:spPr>
          <a:xfrm>
            <a:off x="457200" y="1933575"/>
            <a:ext cx="8229600" cy="3554413"/>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requires component depreciation. Under GAAP, component depreciation is permitted but is rarely used.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Under IFRS, companies can use either the historical cost model or the revaluation model. GAAP does not permit revaluations of property, plant, and equipment or mineral resources.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In testing for impairments of long-lived assets, GAAP uses a two-step model to test for impairments. As long as future undiscounted cash flows exceed the carrying amount of the asset, no impairment is recorded. The IFRS impairment test is stricter. However, unlike GAAP, reversals of impairment losses are permitted.</a:t>
            </a:r>
            <a:endParaRPr/>
          </a:p>
        </p:txBody>
      </p:sp>
      <p:pic>
        <p:nvPicPr>
          <p:cNvPr id="1024" name="Google Shape;1024;p74"/>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025" name="Google Shape;1025;p7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75"/>
          <p:cNvSpPr txBox="1"/>
          <p:nvPr/>
        </p:nvSpPr>
        <p:spPr>
          <a:xfrm>
            <a:off x="533400" y="1447800"/>
            <a:ext cx="42672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ON THE HORIZON</a:t>
            </a:r>
            <a:endParaRPr/>
          </a:p>
        </p:txBody>
      </p:sp>
      <p:sp>
        <p:nvSpPr>
          <p:cNvPr id="1031" name="Google Shape;1031;p75"/>
          <p:cNvSpPr txBox="1"/>
          <p:nvPr/>
        </p:nvSpPr>
        <p:spPr>
          <a:xfrm>
            <a:off x="533400" y="1905000"/>
            <a:ext cx="8229600" cy="20859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lang="en-US" sz="1800">
                <a:solidFill>
                  <a:schemeClr val="folHlink"/>
                </a:solidFill>
                <a:latin typeface="Arial"/>
                <a:ea typeface="Arial"/>
                <a:cs typeface="Arial"/>
                <a:sym typeface="Arial"/>
              </a:rPr>
              <a:t>With respect to revaluations, as part of the conceptual framework project, the Boards will examine the measurement bases used in accounting. It is too early to say whether a converged conceptual framework will recommend fair value measurement (and revaluation accounting) for property, plant, and equipment. However, this is likely to be one of the more contentious issues, given the long-standing use of historical cost as a measurement basis in GAAP.</a:t>
            </a:r>
            <a:endParaRPr/>
          </a:p>
        </p:txBody>
      </p:sp>
      <p:pic>
        <p:nvPicPr>
          <p:cNvPr id="1032" name="Google Shape;1032;p75"/>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033" name="Google Shape;1033;p7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76"/>
          <p:cNvSpPr/>
          <p:nvPr/>
        </p:nvSpPr>
        <p:spPr>
          <a:xfrm>
            <a:off x="533400" y="1981200"/>
            <a:ext cx="8077200" cy="3985706"/>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b="0" lang="en-US" sz="2000">
                <a:solidFill>
                  <a:schemeClr val="dk1"/>
                </a:solidFill>
                <a:latin typeface="Arial"/>
                <a:ea typeface="Arial"/>
                <a:cs typeface="Arial"/>
                <a:sym typeface="Arial"/>
              </a:rPr>
              <a:t>Which of the following statements is </a:t>
            </a:r>
            <a:r>
              <a:rPr b="1" lang="en-US" sz="2000">
                <a:solidFill>
                  <a:schemeClr val="dk1"/>
                </a:solidFill>
                <a:latin typeface="Arial"/>
                <a:ea typeface="Arial"/>
                <a:cs typeface="Arial"/>
                <a:sym typeface="Arial"/>
              </a:rPr>
              <a:t>correct</a:t>
            </a:r>
            <a:r>
              <a:rPr b="0" lang="en-US" sz="2000">
                <a:solidFill>
                  <a:schemeClr val="dk1"/>
                </a:solidFill>
                <a:latin typeface="Arial"/>
                <a:ea typeface="Arial"/>
                <a:cs typeface="Arial"/>
                <a:sym typeface="Arial"/>
              </a:rPr>
              <a: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Both IFRS and GAAP permit revaluation of property, plant, and equipment.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IFRS permits revaluation of property, plant, and equipment but not GAAP.</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Both IFRS and GAAP do not permit revaluation of property, plant, and equipment.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GAAP permits revaluation of property, plant, and equipment but not IFRS.</a:t>
            </a:r>
            <a:endParaRPr/>
          </a:p>
        </p:txBody>
      </p:sp>
      <p:sp>
        <p:nvSpPr>
          <p:cNvPr id="1039" name="Google Shape;1039;p76"/>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040" name="Google Shape;1040;p76"/>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041" name="Google Shape;1041;p76"/>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pic>
        <p:nvPicPr>
          <p:cNvPr id="1042" name="Google Shape;1042;p76"/>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043" name="Google Shape;1043;p76"/>
          <p:cNvSpPr/>
          <p:nvPr/>
        </p:nvSpPr>
        <p:spPr>
          <a:xfrm>
            <a:off x="228600" y="3376704"/>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
        <p:nvSpPr>
          <p:cNvPr id="1044" name="Google Shape;1044;p7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77"/>
          <p:cNvSpPr/>
          <p:nvPr/>
        </p:nvSpPr>
        <p:spPr>
          <a:xfrm>
            <a:off x="533400" y="1981200"/>
            <a:ext cx="8077200" cy="398621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0" lang="en-US" sz="2000">
                <a:solidFill>
                  <a:schemeClr val="dk1"/>
                </a:solidFill>
                <a:latin typeface="Arial"/>
                <a:ea typeface="Arial"/>
                <a:cs typeface="Arial"/>
                <a:sym typeface="Arial"/>
              </a:rPr>
              <a:t>Hilo Company has land that cost $350,000 but now a fair value of  $500,000. Hilo Company decides to use the revaluation method specified in IFRS to account for the land. Which of the following statements is correct?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Hilo Company must continue to report the land at $350,000.</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Hilo Company would report a net income increase of $150,000 due to an increase in the value of the land.</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Hilo Company would debit Revaluation Surplus for $150,000.</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Hilo Company would credit Revaluation Surplus by $150,000.</a:t>
            </a:r>
            <a:endParaRPr/>
          </a:p>
        </p:txBody>
      </p:sp>
      <p:sp>
        <p:nvSpPr>
          <p:cNvPr id="1050" name="Google Shape;1050;p77"/>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051" name="Google Shape;1051;p77"/>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052" name="Google Shape;1052;p77"/>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pic>
        <p:nvPicPr>
          <p:cNvPr id="1053" name="Google Shape;1053;p77"/>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054" name="Google Shape;1054;p77"/>
          <p:cNvSpPr/>
          <p:nvPr/>
        </p:nvSpPr>
        <p:spPr>
          <a:xfrm>
            <a:off x="228600" y="5491026"/>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
        <p:nvSpPr>
          <p:cNvPr id="1055" name="Google Shape;1055;p7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78"/>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061" name="Google Shape;1061;p78"/>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folHlink"/>
              </a:solidFill>
              <a:latin typeface="Arial"/>
              <a:ea typeface="Arial"/>
              <a:cs typeface="Arial"/>
              <a:sym typeface="Arial"/>
            </a:endParaRPr>
          </a:p>
        </p:txBody>
      </p:sp>
      <p:sp>
        <p:nvSpPr>
          <p:cNvPr id="1062" name="Google Shape;1062;p78"/>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1063" name="Google Shape;1063;p78"/>
          <p:cNvSpPr/>
          <p:nvPr/>
        </p:nvSpPr>
        <p:spPr>
          <a:xfrm>
            <a:off x="533400" y="1981200"/>
            <a:ext cx="8077200" cy="244682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b="0" lang="en-US" sz="2000">
                <a:solidFill>
                  <a:schemeClr val="dk1"/>
                </a:solidFill>
                <a:latin typeface="Arial"/>
                <a:ea typeface="Arial"/>
                <a:cs typeface="Arial"/>
                <a:sym typeface="Arial"/>
              </a:rPr>
              <a:t>Under IFRS, value-in-use is defined as: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net realizable value.</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fair value.</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future cash flows discounted to present value.</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total future undiscounted cash flows.</a:t>
            </a:r>
            <a:endParaRPr/>
          </a:p>
        </p:txBody>
      </p:sp>
      <p:pic>
        <p:nvPicPr>
          <p:cNvPr id="1064" name="Google Shape;1064;p78"/>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065" name="Google Shape;1065;p78"/>
          <p:cNvSpPr/>
          <p:nvPr/>
        </p:nvSpPr>
        <p:spPr>
          <a:xfrm>
            <a:off x="228600" y="3487410"/>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SzPts val="2400"/>
              <a:buFont typeface="Comic Sans MS"/>
              <a:buNone/>
            </a:pPr>
            <a:r>
              <a:t/>
            </a:r>
            <a:endParaRPr b="0" i="0" sz="2400" u="none" cap="none" strike="noStrike">
              <a:solidFill>
                <a:schemeClr val="dk1"/>
              </a:solidFill>
              <a:latin typeface="Arial"/>
              <a:ea typeface="Arial"/>
              <a:cs typeface="Arial"/>
              <a:sym typeface="Arial"/>
            </a:endParaRPr>
          </a:p>
        </p:txBody>
      </p:sp>
      <p:sp>
        <p:nvSpPr>
          <p:cNvPr id="1066" name="Google Shape;1066;p7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500"/>
                                        <p:tgtEl>
                                          <p:spTgt spid="10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79"/>
          <p:cNvSpPr/>
          <p:nvPr/>
        </p:nvSpPr>
        <p:spPr>
          <a:xfrm>
            <a:off x="609600" y="1371600"/>
            <a:ext cx="8001000" cy="4060825"/>
          </a:xfrm>
          <a:prstGeom prst="rect">
            <a:avLst/>
          </a:prstGeom>
          <a:noFill/>
          <a:ln>
            <a:noFill/>
          </a:ln>
        </p:spPr>
        <p:txBody>
          <a:bodyPr anchorCtr="0" anchor="t" bIns="46025" lIns="92075" spcFirstLastPara="1" rIns="92075" wrap="square" tIns="46025">
            <a:spAutoFit/>
          </a:bodyPr>
          <a:lstStyle/>
          <a:p>
            <a:pPr indent="0" lvl="0" marL="0" marR="0" rtl="0" algn="just">
              <a:lnSpc>
                <a:spcPct val="130000"/>
              </a:lnSpc>
              <a:spcBef>
                <a:spcPts val="0"/>
              </a:spcBef>
              <a:spcAft>
                <a:spcPts val="0"/>
              </a:spcAft>
              <a:buNone/>
            </a:pPr>
            <a:r>
              <a:rPr b="0" i="0" lang="en-US" sz="2000">
                <a:solidFill>
                  <a:schemeClr val="dk1"/>
                </a:solidFill>
                <a:latin typeface="Arial"/>
                <a:ea typeface="Arial"/>
                <a:cs typeface="Arial"/>
                <a:sym typeface="Arial"/>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1072" name="Google Shape;1072;p79"/>
          <p:cNvSpPr/>
          <p:nvPr/>
        </p:nvSpPr>
        <p:spPr>
          <a:xfrm>
            <a:off x="609600" y="304800"/>
            <a:ext cx="82296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COPYRIGHT</a:t>
            </a:r>
            <a:endParaRPr b="1" i="0" sz="3200">
              <a:solidFill>
                <a:srgbClr val="00007F"/>
              </a:solidFill>
              <a:latin typeface="Arial"/>
              <a:ea typeface="Arial"/>
              <a:cs typeface="Arial"/>
              <a:sym typeface="Arial"/>
            </a:endParaRPr>
          </a:p>
        </p:txBody>
      </p:sp>
      <p:cxnSp>
        <p:nvCxnSpPr>
          <p:cNvPr id="1073" name="Google Shape;1073;p79"/>
          <p:cNvCxnSpPr/>
          <p:nvPr/>
        </p:nvCxnSpPr>
        <p:spPr>
          <a:xfrm>
            <a:off x="304800" y="990600"/>
            <a:ext cx="85344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p:nvPr/>
        </p:nvSpPr>
        <p:spPr>
          <a:xfrm>
            <a:off x="381000" y="990600"/>
            <a:ext cx="8382000" cy="542418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i="0" lang="en-US" sz="1800" u="none" cap="none" strike="noStrike">
                <a:solidFill>
                  <a:schemeClr val="folHlink"/>
                </a:solidFill>
                <a:latin typeface="Arial"/>
                <a:ea typeface="Arial"/>
                <a:cs typeface="Arial"/>
                <a:sym typeface="Arial"/>
              </a:rPr>
              <a:t>Some companies try to imply that depreciation is not a cost. For example, in their press releases they will often make a bigger deal over earnings before interest, taxes, depreciation, and amortization (often referred to as EBITDA) than net income under GAAP. They like it because it “dresses up” their earnings numbers. Some on Wall Street buy this hype because they don’t like the allocations that are required to determine net income. Some banks, without batting an eyelash, even let companies base their loan covenants on EBITDA. For example, look at Premier Parks, which operates the Six Flags chain of amusement parks. Premier touts its EBITDA performance. But that number masks a big part of how the company operates—and how it spends its money. Premier argues that analysts should ignore depreciation for big-ticket items like roller coasters because the rides have a long life. Critics, however, say that the amusement industry has to spend as much as 50 percent of its EBITDA just to keep its rides and attractions current. Those expenses are not optional—let the rides get a little rusty, and ticket sales start to tail off. That means analysts really should view depreciation associated with the costs of maintaining the rides (or buying new ones) as an everyday expense. </a:t>
            </a:r>
            <a:endParaRPr b="0" i="0" sz="1800" u="none" cap="none" strike="noStrike">
              <a:solidFill>
                <a:schemeClr val="folHlink"/>
              </a:solidFill>
              <a:latin typeface="Arial"/>
              <a:ea typeface="Arial"/>
              <a:cs typeface="Arial"/>
              <a:sym typeface="Arial"/>
            </a:endParaRPr>
          </a:p>
        </p:txBody>
      </p:sp>
      <p:sp>
        <p:nvSpPr>
          <p:cNvPr id="115" name="Google Shape;115;p8"/>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u="none" cap="none" strike="noStrike">
                <a:solidFill>
                  <a:schemeClr val="lt1"/>
                </a:solidFill>
                <a:latin typeface="Arial"/>
                <a:ea typeface="Arial"/>
                <a:cs typeface="Arial"/>
                <a:sym typeface="Arial"/>
              </a:rPr>
              <a:t>WHAT’S YOUR PRINCIPLE</a:t>
            </a:r>
            <a:endParaRPr/>
          </a:p>
        </p:txBody>
      </p:sp>
      <p:sp>
        <p:nvSpPr>
          <p:cNvPr id="116" name="Google Shape;116;p8"/>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660066"/>
                </a:solidFill>
                <a:latin typeface="Arial"/>
                <a:ea typeface="Arial"/>
                <a:cs typeface="Arial"/>
                <a:sym typeface="Arial"/>
              </a:rPr>
              <a:t>ALPHEBET DUPE</a:t>
            </a:r>
            <a:endParaRPr b="1" i="0" sz="1800" u="none" cap="none" strike="noStrike">
              <a:solidFill>
                <a:srgbClr val="660066"/>
              </a:solidFill>
              <a:latin typeface="Arial"/>
              <a:ea typeface="Arial"/>
              <a:cs typeface="Arial"/>
              <a:sym typeface="Arial"/>
            </a:endParaRPr>
          </a:p>
        </p:txBody>
      </p:sp>
      <p:cxnSp>
        <p:nvCxnSpPr>
          <p:cNvPr id="117" name="Google Shape;117;p8"/>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18" name="Google Shape;118;p8"/>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19" name="Google Shape;119;p8"/>
          <p:cNvSpPr txBox="1"/>
          <p:nvPr/>
        </p:nvSpPr>
        <p:spPr>
          <a:xfrm>
            <a:off x="6489595" y="6414780"/>
            <a:ext cx="151140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folHlink"/>
                </a:solidFill>
                <a:latin typeface="Arial"/>
                <a:ea typeface="Arial"/>
                <a:cs typeface="Arial"/>
                <a:sym typeface="Arial"/>
              </a:rPr>
              <a:t>(continued)</a:t>
            </a:r>
            <a:endParaRPr b="0" sz="1400">
              <a:solidFill>
                <a:schemeClr val="folHlink"/>
              </a:solidFill>
              <a:latin typeface="Arial"/>
              <a:ea typeface="Arial"/>
              <a:cs typeface="Arial"/>
              <a:sym typeface="Arial"/>
            </a:endParaRPr>
          </a:p>
        </p:txBody>
      </p:sp>
      <p:sp>
        <p:nvSpPr>
          <p:cNvPr id="120" name="Google Shape;120;p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a:solidFill>
                  <a:schemeClr val="lt2"/>
                </a:solidFill>
                <a:latin typeface="Arial"/>
                <a:ea typeface="Arial"/>
                <a:cs typeface="Arial"/>
                <a:sym typeface="Arial"/>
              </a:rPr>
              <a:t>LO 1</a:t>
            </a:r>
            <a:endParaRPr b="1" i="1" sz="1600" u="none">
              <a:solidFill>
                <a:schemeClr val="lt2"/>
              </a:solidFill>
              <a:latin typeface="Arial"/>
              <a:ea typeface="Arial"/>
              <a:cs typeface="Arial"/>
              <a:sym typeface="Arial"/>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p:nvPr/>
        </p:nvSpPr>
        <p:spPr>
          <a:xfrm>
            <a:off x="385482" y="990600"/>
            <a:ext cx="8382000" cy="45720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lang="en-US" sz="1800">
                <a:solidFill>
                  <a:schemeClr val="folHlink"/>
                </a:solidFill>
                <a:latin typeface="Arial"/>
                <a:ea typeface="Arial"/>
                <a:cs typeface="Arial"/>
                <a:sym typeface="Arial"/>
              </a:rPr>
              <a:t>It also means investors in those companies should have strong stomachs. What’s the risk of trusting a fad accounting measure? Just look at one year’s bankruptcy numbers. Of the 147 companies tracked by Moody’s that defaulted on their debt, most borrowed money based on EBITDA performance. The bankers in those deals probably wish they had looked at a few other factors. On the other hand, nonﬁnancial companies in the S&amp;P 500 recently generated a substantial EBITDA margin of 20.9 percent. Some analysts are concerned that such a high number suggests that companies are reluctant to incur costs and want to stockpile cash. The lesson? Investors will do well to avoid focus on any single accounting measure.</a:t>
            </a:r>
            <a:endParaRPr/>
          </a:p>
          <a:p>
            <a:pPr indent="0" lvl="0" marL="0" marR="0" rtl="0" algn="just">
              <a:lnSpc>
                <a:spcPct val="112000"/>
              </a:lnSpc>
              <a:spcBef>
                <a:spcPts val="600"/>
              </a:spcBef>
              <a:spcAft>
                <a:spcPts val="0"/>
              </a:spcAft>
              <a:buNone/>
            </a:pPr>
            <a:r>
              <a:t/>
            </a:r>
            <a:endParaRPr b="0" sz="1800">
              <a:solidFill>
                <a:schemeClr val="folHlink"/>
              </a:solidFill>
              <a:latin typeface="Arial"/>
              <a:ea typeface="Arial"/>
              <a:cs typeface="Arial"/>
              <a:sym typeface="Arial"/>
            </a:endParaRPr>
          </a:p>
          <a:p>
            <a:pPr indent="0" lvl="0" marL="0" marR="0" rtl="0" algn="just">
              <a:lnSpc>
                <a:spcPct val="112000"/>
              </a:lnSpc>
              <a:spcBef>
                <a:spcPts val="600"/>
              </a:spcBef>
              <a:spcAft>
                <a:spcPts val="0"/>
              </a:spcAft>
              <a:buNone/>
            </a:pPr>
            <a:r>
              <a:rPr b="0" lang="en-US" sz="1400">
                <a:solidFill>
                  <a:schemeClr val="folHlink"/>
                </a:solidFill>
                <a:latin typeface="Arial"/>
                <a:ea typeface="Arial"/>
                <a:cs typeface="Arial"/>
                <a:sym typeface="Arial"/>
              </a:rPr>
              <a:t>Sources: Adapted from Herb Greenberg, “Alphabet Dupe: Why EBITDA Falls Short,” Fortune (July 10, 2000), p. 240; and V. Monga, “Operating  Efficiency Runs High at U.S. Firms,” Wall Street Journal (February 28, 2012), p. B7.</a:t>
            </a:r>
            <a:endParaRPr/>
          </a:p>
        </p:txBody>
      </p:sp>
      <p:sp>
        <p:nvSpPr>
          <p:cNvPr id="126" name="Google Shape;126;p9"/>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1" i="1" lang="en-US" sz="2000">
                <a:solidFill>
                  <a:schemeClr val="lt1"/>
                </a:solidFill>
                <a:latin typeface="Arial"/>
                <a:ea typeface="Arial"/>
                <a:cs typeface="Arial"/>
                <a:sym typeface="Arial"/>
              </a:rPr>
              <a:t>WHAT’S YOUR PRINCIPLE</a:t>
            </a:r>
            <a:endParaRPr/>
          </a:p>
        </p:txBody>
      </p:sp>
      <p:sp>
        <p:nvSpPr>
          <p:cNvPr id="127" name="Google Shape;127;p9"/>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ALPHEBET DUPE</a:t>
            </a:r>
            <a:endParaRPr b="1" sz="1800">
              <a:solidFill>
                <a:srgbClr val="660066"/>
              </a:solidFill>
              <a:latin typeface="Arial"/>
              <a:ea typeface="Arial"/>
              <a:cs typeface="Arial"/>
              <a:sym typeface="Arial"/>
            </a:endParaRPr>
          </a:p>
        </p:txBody>
      </p:sp>
      <p:cxnSp>
        <p:nvCxnSpPr>
          <p:cNvPr id="128" name="Google Shape;128;p9"/>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29" name="Google Shape;129;p9"/>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30" name="Google Shape;130;p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1997-03-28T18:03:02Z</dcterms:created>
  <dc:creator>Coby Harmon</dc:creator>
</cp:coreProperties>
</file>