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36"/>
  </p:notesMasterIdLst>
  <p:handoutMasterIdLst>
    <p:handoutMasterId r:id="rId37"/>
  </p:handoutMasterIdLst>
  <p:sldIdLst>
    <p:sldId id="309" r:id="rId2"/>
    <p:sldId id="341" r:id="rId3"/>
    <p:sldId id="349" r:id="rId4"/>
    <p:sldId id="311" r:id="rId5"/>
    <p:sldId id="342" r:id="rId6"/>
    <p:sldId id="312" r:id="rId7"/>
    <p:sldId id="313" r:id="rId8"/>
    <p:sldId id="314" r:id="rId9"/>
    <p:sldId id="350" r:id="rId10"/>
    <p:sldId id="315" r:id="rId11"/>
    <p:sldId id="316" r:id="rId12"/>
    <p:sldId id="347" r:id="rId13"/>
    <p:sldId id="317" r:id="rId14"/>
    <p:sldId id="318" r:id="rId15"/>
    <p:sldId id="319" r:id="rId16"/>
    <p:sldId id="320" r:id="rId17"/>
    <p:sldId id="321" r:id="rId18"/>
    <p:sldId id="322" r:id="rId19"/>
    <p:sldId id="348" r:id="rId20"/>
    <p:sldId id="323" r:id="rId21"/>
    <p:sldId id="324" r:id="rId22"/>
    <p:sldId id="343" r:id="rId23"/>
    <p:sldId id="325" r:id="rId24"/>
    <p:sldId id="326" r:id="rId25"/>
    <p:sldId id="345" r:id="rId26"/>
    <p:sldId id="344" r:id="rId27"/>
    <p:sldId id="327" r:id="rId28"/>
    <p:sldId id="328" r:id="rId29"/>
    <p:sldId id="346" r:id="rId30"/>
    <p:sldId id="329" r:id="rId31"/>
    <p:sldId id="330" r:id="rId32"/>
    <p:sldId id="331" r:id="rId33"/>
    <p:sldId id="332" r:id="rId34"/>
    <p:sldId id="333" r:id="rId35"/>
  </p:sldIdLst>
  <p:sldSz cx="9144000" cy="6858000" type="screen4x3"/>
  <p:notesSz cx="6858000" cy="92964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1B6FEAF-82BA-48A2-870B-725CFC165420}">
          <p14:sldIdLst>
            <p14:sldId id="309"/>
            <p14:sldId id="341"/>
            <p14:sldId id="349"/>
            <p14:sldId id="311"/>
            <p14:sldId id="342"/>
            <p14:sldId id="312"/>
            <p14:sldId id="313"/>
            <p14:sldId id="314"/>
            <p14:sldId id="350"/>
            <p14:sldId id="315"/>
            <p14:sldId id="316"/>
            <p14:sldId id="347"/>
            <p14:sldId id="317"/>
            <p14:sldId id="318"/>
            <p14:sldId id="319"/>
            <p14:sldId id="320"/>
            <p14:sldId id="321"/>
            <p14:sldId id="322"/>
            <p14:sldId id="348"/>
            <p14:sldId id="323"/>
            <p14:sldId id="324"/>
            <p14:sldId id="343"/>
            <p14:sldId id="325"/>
            <p14:sldId id="326"/>
            <p14:sldId id="345"/>
            <p14:sldId id="344"/>
            <p14:sldId id="327"/>
            <p14:sldId id="328"/>
            <p14:sldId id="346"/>
            <p14:sldId id="329"/>
            <p14:sldId id="330"/>
            <p14:sldId id="331"/>
            <p14:sldId id="332"/>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357"/>
    <a:srgbClr val="F47024"/>
    <a:srgbClr val="897DBB"/>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7324" autoAdjust="0"/>
  </p:normalViewPr>
  <p:slideViewPr>
    <p:cSldViewPr>
      <p:cViewPr varScale="1">
        <p:scale>
          <a:sx n="74" d="100"/>
          <a:sy n="74" d="100"/>
        </p:scale>
        <p:origin x="99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066A86E-5E6C-4301-9392-38D8449F6C20}" type="datetimeFigureOut">
              <a:rPr lang="en-US" smtClean="0"/>
              <a:pPr/>
              <a:t>3/17/2021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C3C2692-D876-482B-9DDD-ADF8955EC435}" type="slidenum">
              <a:rPr lang="en-US" smtClean="0"/>
              <a:pPr/>
              <a:t>‹#›</a:t>
            </a:fld>
            <a:endParaRPr lang="en-US"/>
          </a:p>
        </p:txBody>
      </p:sp>
    </p:spTree>
    <p:extLst>
      <p:ext uri="{BB962C8B-B14F-4D97-AF65-F5344CB8AC3E}">
        <p14:creationId xmlns:p14="http://schemas.microsoft.com/office/powerpoint/2010/main" val="315341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A8D846-932C-4F23-A6CE-D1E7373B31A2}" type="datetimeFigureOut">
              <a:rPr lang="en-US"/>
              <a:pPr>
                <a:defRPr/>
              </a:pPr>
              <a:t>3/17/2021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807AB4-E51C-4E19-9902-6E73444E15E1}" type="slidenum">
              <a:rPr lang="en-US"/>
              <a:pPr>
                <a:defRPr/>
              </a:pPr>
              <a:t>‹#›</a:t>
            </a:fld>
            <a:endParaRPr lang="en-US" dirty="0"/>
          </a:p>
        </p:txBody>
      </p:sp>
    </p:spTree>
    <p:extLst>
      <p:ext uri="{BB962C8B-B14F-4D97-AF65-F5344CB8AC3E}">
        <p14:creationId xmlns:p14="http://schemas.microsoft.com/office/powerpoint/2010/main" val="3585030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The Egyptian pyramids and the Great Wall of China are proof that projects of tremendous scope, employing tens of thousands of people, were completed in ancient times.</a:t>
            </a:r>
          </a:p>
        </p:txBody>
      </p:sp>
      <p:sp>
        <p:nvSpPr>
          <p:cNvPr id="4" name="Slide Number Placeholder 3"/>
          <p:cNvSpPr>
            <a:spLocks noGrp="1"/>
          </p:cNvSpPr>
          <p:nvPr>
            <p:ph type="sldNum" sz="quarter" idx="5"/>
          </p:nvPr>
        </p:nvSpPr>
        <p:spPr/>
        <p:txBody>
          <a:bodyPr/>
          <a:lstStyle/>
          <a:p>
            <a:pPr>
              <a:defRPr/>
            </a:pPr>
            <a:fld id="{1B3420EA-F233-4EAC-BBE0-DCDABF6E5A1F}" type="slidenum">
              <a:rPr lang="en-US" smtClean="0"/>
              <a:pPr>
                <a:defRPr/>
              </a:pPr>
              <a:t>4</a:t>
            </a:fld>
            <a:endParaRPr lang="en-US" dirty="0"/>
          </a:p>
        </p:txBody>
      </p:sp>
    </p:spTree>
    <p:extLst>
      <p:ext uri="{BB962C8B-B14F-4D97-AF65-F5344CB8AC3E}">
        <p14:creationId xmlns:p14="http://schemas.microsoft.com/office/powerpoint/2010/main" val="91462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EBDFF3F-8FD5-4023-837C-FED6450BD7B7}" type="slidenum">
              <a:rPr lang="en-US" smtClean="0"/>
              <a:pPr>
                <a:defRPr/>
              </a:pPr>
              <a:t>16</a:t>
            </a:fld>
            <a:endParaRPr lang="en-US" dirty="0"/>
          </a:p>
        </p:txBody>
      </p:sp>
    </p:spTree>
    <p:extLst>
      <p:ext uri="{BB962C8B-B14F-4D97-AF65-F5344CB8AC3E}">
        <p14:creationId xmlns:p14="http://schemas.microsoft.com/office/powerpoint/2010/main" val="61344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36B1495-5F80-4C15-948C-5D5670EB0FDE}" type="slidenum">
              <a:rPr lang="en-US" smtClean="0"/>
              <a:pPr>
                <a:defRPr/>
              </a:pPr>
              <a:t>17</a:t>
            </a:fld>
            <a:endParaRPr lang="en-US" dirty="0"/>
          </a:p>
        </p:txBody>
      </p:sp>
    </p:spTree>
    <p:extLst>
      <p:ext uri="{BB962C8B-B14F-4D97-AF65-F5344CB8AC3E}">
        <p14:creationId xmlns:p14="http://schemas.microsoft.com/office/powerpoint/2010/main" val="289518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Max Weber (pronounced VAY-</a:t>
            </a:r>
            <a:r>
              <a:rPr lang="en-US" dirty="0" err="1" smtClean="0">
                <a:cs typeface="Arial" charset="0"/>
              </a:rPr>
              <a:t>ber</a:t>
            </a:r>
            <a:r>
              <a:rPr lang="en-US" dirty="0" smtClean="0">
                <a:cs typeface="Arial" charset="0"/>
              </a:rPr>
              <a:t>) was a German sociologist who studied organizations.  Writing in the early 1900s, he developed a theory of authority structures and relations based on an ideal type of organization he called a </a:t>
            </a:r>
            <a:r>
              <a:rPr lang="en-US" b="1" dirty="0" smtClean="0">
                <a:cs typeface="Arial" charset="0"/>
              </a:rPr>
              <a:t>bureaucracy</a:t>
            </a:r>
            <a:r>
              <a:rPr lang="en-US" dirty="0" smtClean="0">
                <a:cs typeface="Arial" charset="0"/>
              </a:rPr>
              <a:t>—a form of organization characterized by division of labor, a clearly defined hierarchy, detailed rules and regulations, and impersonal relationships. (See Exhibit MH-4.)</a:t>
            </a:r>
          </a:p>
        </p:txBody>
      </p:sp>
      <p:sp>
        <p:nvSpPr>
          <p:cNvPr id="4" name="Slide Number Placeholder 3"/>
          <p:cNvSpPr>
            <a:spLocks noGrp="1"/>
          </p:cNvSpPr>
          <p:nvPr>
            <p:ph type="sldNum" sz="quarter" idx="5"/>
          </p:nvPr>
        </p:nvSpPr>
        <p:spPr/>
        <p:txBody>
          <a:bodyPr/>
          <a:lstStyle/>
          <a:p>
            <a:pPr>
              <a:defRPr/>
            </a:pPr>
            <a:fld id="{1EA3AA7F-7240-4A61-BE41-60D652E7E119}" type="slidenum">
              <a:rPr lang="en-US" smtClean="0"/>
              <a:pPr>
                <a:defRPr/>
              </a:pPr>
              <a:t>18</a:t>
            </a:fld>
            <a:endParaRPr lang="en-US" dirty="0"/>
          </a:p>
        </p:txBody>
      </p:sp>
    </p:spTree>
    <p:extLst>
      <p:ext uri="{BB962C8B-B14F-4D97-AF65-F5344CB8AC3E}">
        <p14:creationId xmlns:p14="http://schemas.microsoft.com/office/powerpoint/2010/main" val="3756640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36FB1820-1D3E-4FD4-82D5-059D3EE2D00A}" type="slidenum">
              <a:rPr lang="en-US" smtClean="0"/>
              <a:pPr>
                <a:defRPr/>
              </a:pPr>
              <a:t>20</a:t>
            </a:fld>
            <a:endParaRPr lang="en-US" dirty="0"/>
          </a:p>
        </p:txBody>
      </p:sp>
    </p:spTree>
    <p:extLst>
      <p:ext uri="{BB962C8B-B14F-4D97-AF65-F5344CB8AC3E}">
        <p14:creationId xmlns:p14="http://schemas.microsoft.com/office/powerpoint/2010/main" val="133999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The field of study that researches the actions (behavior) of people at work is called </a:t>
            </a:r>
            <a:r>
              <a:rPr lang="en-US" b="1" dirty="0" smtClean="0">
                <a:cs typeface="Arial" charset="0"/>
              </a:rPr>
              <a:t>organizational behavior (OB)</a:t>
            </a:r>
            <a:r>
              <a:rPr lang="en-US" dirty="0" smtClean="0">
                <a:cs typeface="Arial" charset="0"/>
              </a:rPr>
              <a:t>. Much of what managers do today when managing people—motivating, leading, building trust, working with a team, managing conflict, and so forth—has come out of OB research.</a:t>
            </a:r>
          </a:p>
          <a:p>
            <a:pPr eaLnBrk="1" hangingPunct="1"/>
            <a:endParaRPr lang="en-US" dirty="0" smtClean="0">
              <a:cs typeface="Arial" charset="0"/>
            </a:endParaRPr>
          </a:p>
          <a:p>
            <a:pPr eaLnBrk="1" hangingPunct="1"/>
            <a:r>
              <a:rPr lang="en-US" dirty="0" smtClean="0">
                <a:cs typeface="Arial" charset="0"/>
              </a:rPr>
              <a:t>Although a number of individuals in the early twentieth century recognized the importance of people to an organization’s success, four stand out as early advocates of the OB approach: Robert Owen, Hugo Munsterberg, Mary Parker Follett, and Chester Barnard. Their contributions were varied and distinct, yet all believed that people were the most important asset of the organization and should be managed accordingly.</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2A72646-1095-49C0-B54C-3B834A1F475C}" type="slidenum">
              <a:rPr lang="en-US" smtClean="0"/>
              <a:pPr>
                <a:defRPr/>
              </a:pPr>
              <a:t>21</a:t>
            </a:fld>
            <a:endParaRPr lang="en-US" dirty="0"/>
          </a:p>
        </p:txBody>
      </p:sp>
    </p:spTree>
    <p:extLst>
      <p:ext uri="{BB962C8B-B14F-4D97-AF65-F5344CB8AC3E}">
        <p14:creationId xmlns:p14="http://schemas.microsoft.com/office/powerpoint/2010/main" val="296200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smtClean="0">
                <a:cs typeface="Arial" charset="0"/>
              </a:rPr>
              <a:t>Exhibit MH- 5 summarizes each individual’s most important ideas.</a:t>
            </a:r>
          </a:p>
        </p:txBody>
      </p:sp>
      <p:sp>
        <p:nvSpPr>
          <p:cNvPr id="4" name="Slide Number Placeholder 3"/>
          <p:cNvSpPr>
            <a:spLocks noGrp="1"/>
          </p:cNvSpPr>
          <p:nvPr>
            <p:ph type="sldNum" sz="quarter" idx="5"/>
          </p:nvPr>
        </p:nvSpPr>
        <p:spPr/>
        <p:txBody>
          <a:bodyPr/>
          <a:lstStyle/>
          <a:p>
            <a:pPr>
              <a:defRPr/>
            </a:pPr>
            <a:fld id="{62E13316-AAC2-481F-9E3B-5AA548FA5EAC}" type="slidenum">
              <a:rPr lang="en-US" smtClean="0"/>
              <a:pPr>
                <a:defRPr/>
              </a:pPr>
              <a:t>23</a:t>
            </a:fld>
            <a:endParaRPr lang="en-US" dirty="0"/>
          </a:p>
        </p:txBody>
      </p:sp>
    </p:spTree>
    <p:extLst>
      <p:ext uri="{BB962C8B-B14F-4D97-AF65-F5344CB8AC3E}">
        <p14:creationId xmlns:p14="http://schemas.microsoft.com/office/powerpoint/2010/main" val="3311588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Scholars generally agree that the Hawthorne Studies had a game-changing impact on management beliefs about the role of people in organizations. Elton Mayo conducted</a:t>
            </a:r>
            <a:r>
              <a:rPr lang="en-US" baseline="0" dirty="0" smtClean="0">
                <a:cs typeface="Arial" charset="0"/>
              </a:rPr>
              <a:t> the</a:t>
            </a:r>
            <a:r>
              <a:rPr lang="en-US" dirty="0" smtClean="0">
                <a:cs typeface="Arial" charset="0"/>
              </a:rPr>
              <a:t> </a:t>
            </a:r>
            <a:r>
              <a:rPr lang="en-US" b="1" dirty="0" smtClean="0">
                <a:cs typeface="Arial" charset="0"/>
              </a:rPr>
              <a:t>Hawthorne Studies</a:t>
            </a:r>
            <a:r>
              <a:rPr lang="en-US" b="0" dirty="0" smtClean="0">
                <a:cs typeface="Arial" charset="0"/>
              </a:rPr>
              <a:t>,</a:t>
            </a:r>
            <a:r>
              <a:rPr lang="en-US" b="1" dirty="0" smtClean="0">
                <a:cs typeface="Arial" charset="0"/>
              </a:rPr>
              <a:t> </a:t>
            </a:r>
            <a:r>
              <a:rPr lang="en-US" b="0" dirty="0" smtClean="0">
                <a:cs typeface="Arial" charset="0"/>
              </a:rPr>
              <a:t>a</a:t>
            </a:r>
            <a:r>
              <a:rPr lang="en-US" dirty="0" smtClean="0">
                <a:cs typeface="Arial" charset="0"/>
              </a:rPr>
              <a:t> series of studies during the 1920s and 1930s that provided new insights into individual and group behavior.  The studies concluded that people’s behavior and attitudes are closely related, that group factors significantly</a:t>
            </a:r>
            <a:r>
              <a:rPr lang="en-US" baseline="0" dirty="0" smtClean="0">
                <a:cs typeface="Arial" charset="0"/>
              </a:rPr>
              <a:t> </a:t>
            </a:r>
            <a:r>
              <a:rPr lang="en-US" dirty="0" smtClean="0">
                <a:cs typeface="Arial" charset="0"/>
              </a:rPr>
              <a:t>affect individual behavior, that group standards establish individual worker output, and that money is less a factor in determining output than group standards, group attitudes, and security. These conclusions led to a new emphasis on the human behavior factor in the management of organizations.</a:t>
            </a:r>
            <a:endParaRPr lang="en-US" b="1" dirty="0" smtClean="0">
              <a:cs typeface="Arial" charset="0"/>
            </a:endParaRPr>
          </a:p>
        </p:txBody>
      </p:sp>
      <p:sp>
        <p:nvSpPr>
          <p:cNvPr id="4" name="Slide Number Placeholder 3"/>
          <p:cNvSpPr>
            <a:spLocks noGrp="1"/>
          </p:cNvSpPr>
          <p:nvPr>
            <p:ph type="sldNum" sz="quarter" idx="5"/>
          </p:nvPr>
        </p:nvSpPr>
        <p:spPr/>
        <p:txBody>
          <a:bodyPr/>
          <a:lstStyle/>
          <a:p>
            <a:pPr>
              <a:defRPr/>
            </a:pPr>
            <a:fld id="{F2E959FC-CA8F-4E86-BCC9-5898E0C50486}" type="slidenum">
              <a:rPr lang="en-US" smtClean="0"/>
              <a:pPr>
                <a:defRPr/>
              </a:pPr>
              <a:t>24</a:t>
            </a:fld>
            <a:endParaRPr lang="en-US" dirty="0"/>
          </a:p>
        </p:txBody>
      </p:sp>
    </p:spTree>
    <p:extLst>
      <p:ext uri="{BB962C8B-B14F-4D97-AF65-F5344CB8AC3E}">
        <p14:creationId xmlns:p14="http://schemas.microsoft.com/office/powerpoint/2010/main" val="3470155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smtClean="0">
                <a:cs typeface="Arial" charset="0"/>
              </a:rPr>
              <a:t>The </a:t>
            </a:r>
            <a:r>
              <a:rPr lang="en-US" b="1" smtClean="0">
                <a:cs typeface="Arial" charset="0"/>
              </a:rPr>
              <a:t>quantitative approach </a:t>
            </a:r>
            <a:r>
              <a:rPr lang="en-US" smtClean="0">
                <a:cs typeface="Arial" charset="0"/>
              </a:rPr>
              <a:t>is the use of quantitative techniques to improve decision making. This approach also is known as </a:t>
            </a:r>
            <a:r>
              <a:rPr lang="en-US" i="1" smtClean="0">
                <a:cs typeface="Arial" charset="0"/>
              </a:rPr>
              <a:t>management science. </a:t>
            </a:r>
            <a:r>
              <a:rPr lang="en-US" smtClean="0">
                <a:cs typeface="Arial" charset="0"/>
              </a:rPr>
              <a:t>The quantitative approach evolved from mathematical and statistical solutions developed for military problems during World War II. After the war was over, many of these techniques used for military problems were applied to businesses.</a:t>
            </a:r>
          </a:p>
          <a:p>
            <a:pPr eaLnBrk="1" hangingPunct="1"/>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9B5589FF-68AB-4AA7-B8CC-EED11730DC95}" type="slidenum">
              <a:rPr lang="en-US" smtClean="0"/>
              <a:pPr>
                <a:defRPr/>
              </a:pPr>
              <a:t>27</a:t>
            </a:fld>
            <a:endParaRPr lang="en-US" dirty="0"/>
          </a:p>
        </p:txBody>
      </p:sp>
    </p:spTree>
    <p:extLst>
      <p:ext uri="{BB962C8B-B14F-4D97-AF65-F5344CB8AC3E}">
        <p14:creationId xmlns:p14="http://schemas.microsoft.com/office/powerpoint/2010/main" val="303870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Another area where quantitative techniques are used frequently is in </a:t>
            </a:r>
            <a:r>
              <a:rPr lang="en-US" b="1" dirty="0" smtClean="0">
                <a:cs typeface="Arial" charset="0"/>
              </a:rPr>
              <a:t>total quality management</a:t>
            </a:r>
            <a:r>
              <a:rPr lang="en-US" dirty="0" smtClean="0">
                <a:cs typeface="Arial" charset="0"/>
              </a:rPr>
              <a:t>. A quality revolution swept through both the business and public sectors in the 1980s and 1990s. It was inspired by a small group of quality experts; the most famous was W. Edwards Deming (pictured above) and Joseph M. </a:t>
            </a:r>
            <a:r>
              <a:rPr lang="en-US" dirty="0" err="1" smtClean="0">
                <a:cs typeface="Arial" charset="0"/>
              </a:rPr>
              <a:t>Juran</a:t>
            </a:r>
            <a:r>
              <a:rPr lang="en-US" dirty="0" smtClean="0">
                <a:cs typeface="Arial" charset="0"/>
              </a:rPr>
              <a:t>. The ideas and techniques they advocated in the 1950s had few supporters in the United States but were enthusiastically embraced by Japanese organizations. As Japanese manufacturers began beating U.S. competitors in quality comparisons, however, Western managers soon took a more serious look at Deming’s and </a:t>
            </a:r>
            <a:r>
              <a:rPr lang="en-US" dirty="0" err="1" smtClean="0">
                <a:cs typeface="Arial" charset="0"/>
              </a:rPr>
              <a:t>Juran’s</a:t>
            </a:r>
            <a:r>
              <a:rPr lang="en-US" dirty="0" smtClean="0">
                <a:cs typeface="Arial" charset="0"/>
              </a:rPr>
              <a:t> ideas, which became the basis for today’s quality management programs.</a:t>
            </a:r>
          </a:p>
          <a:p>
            <a:pPr eaLnBrk="1" hangingPunct="1"/>
            <a:endParaRPr lang="en-US" dirty="0" smtClean="0">
              <a:cs typeface="Arial" charset="0"/>
            </a:endParaRPr>
          </a:p>
          <a:p>
            <a:pPr eaLnBrk="1" hangingPunct="1"/>
            <a:r>
              <a:rPr lang="en-US" b="1" dirty="0" smtClean="0">
                <a:cs typeface="Arial" charset="0"/>
              </a:rPr>
              <a:t>Total quality management</a:t>
            </a:r>
            <a:r>
              <a:rPr lang="en-US" dirty="0" smtClean="0">
                <a:cs typeface="Arial" charset="0"/>
              </a:rPr>
              <a:t>, or TQM, is a management philosophy devoted to continual improvement and responding to customer needs and expectations. (See Exhibit MH-6.) The term </a:t>
            </a:r>
            <a:r>
              <a:rPr lang="en-US" i="1" dirty="0" smtClean="0">
                <a:cs typeface="Arial" charset="0"/>
              </a:rPr>
              <a:t>customer </a:t>
            </a:r>
            <a:r>
              <a:rPr lang="en-US" dirty="0" smtClean="0">
                <a:cs typeface="Arial" charset="0"/>
              </a:rPr>
              <a:t>includes anyone who interacts with the organization’s product</a:t>
            </a:r>
            <a:r>
              <a:rPr lang="en-US" baseline="0" dirty="0" smtClean="0">
                <a:cs typeface="Arial" charset="0"/>
              </a:rPr>
              <a:t> </a:t>
            </a:r>
            <a:r>
              <a:rPr lang="en-US" dirty="0" smtClean="0">
                <a:cs typeface="Arial" charset="0"/>
              </a:rPr>
              <a:t>or services, internally or externally. It encompasses employees and suppliers as well as the people who purchase the organization’s goods or services.</a:t>
            </a:r>
          </a:p>
        </p:txBody>
      </p:sp>
      <p:sp>
        <p:nvSpPr>
          <p:cNvPr id="4" name="Slide Number Placeholder 3"/>
          <p:cNvSpPr>
            <a:spLocks noGrp="1"/>
          </p:cNvSpPr>
          <p:nvPr>
            <p:ph type="sldNum" sz="quarter" idx="5"/>
          </p:nvPr>
        </p:nvSpPr>
        <p:spPr/>
        <p:txBody>
          <a:bodyPr/>
          <a:lstStyle/>
          <a:p>
            <a:pPr>
              <a:defRPr/>
            </a:pPr>
            <a:fld id="{FC5E6EDD-66D1-4C06-B319-180EF70FC0BE}" type="slidenum">
              <a:rPr lang="en-US" smtClean="0"/>
              <a:pPr>
                <a:defRPr/>
              </a:pPr>
              <a:t>28</a:t>
            </a:fld>
            <a:endParaRPr lang="en-US" dirty="0"/>
          </a:p>
        </p:txBody>
      </p:sp>
    </p:spTree>
    <p:extLst>
      <p:ext uri="{BB962C8B-B14F-4D97-AF65-F5344CB8AC3E}">
        <p14:creationId xmlns:p14="http://schemas.microsoft.com/office/powerpoint/2010/main" val="3275561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4872816-555E-4842-A53C-2740ECA41C03}" type="slidenum">
              <a:rPr lang="en-US" smtClean="0"/>
              <a:pPr>
                <a:defRPr/>
              </a:pPr>
              <a:t>30</a:t>
            </a:fld>
            <a:endParaRPr lang="en-US" dirty="0"/>
          </a:p>
        </p:txBody>
      </p:sp>
    </p:spTree>
    <p:extLst>
      <p:ext uri="{BB962C8B-B14F-4D97-AF65-F5344CB8AC3E}">
        <p14:creationId xmlns:p14="http://schemas.microsoft.com/office/powerpoint/2010/main" val="375268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In 1776, Adam Smith published </a:t>
            </a:r>
            <a:r>
              <a:rPr lang="en-US" i="1" dirty="0" smtClean="0">
                <a:cs typeface="Arial" charset="0"/>
              </a:rPr>
              <a:t>The Wealth of Nations</a:t>
            </a:r>
            <a:r>
              <a:rPr lang="en-US" dirty="0" smtClean="0">
                <a:cs typeface="Arial" charset="0"/>
              </a:rPr>
              <a:t>, in which he argued the economic advantages that organizations and society would gain from the </a:t>
            </a:r>
            <a:r>
              <a:rPr lang="en-US" b="1" dirty="0" smtClean="0">
                <a:cs typeface="Arial" charset="0"/>
              </a:rPr>
              <a:t>division of labor </a:t>
            </a:r>
            <a:r>
              <a:rPr lang="en-US" dirty="0" smtClean="0">
                <a:cs typeface="Arial" charset="0"/>
              </a:rPr>
              <a:t>(or </a:t>
            </a:r>
            <a:r>
              <a:rPr lang="en-US" b="1" dirty="0" smtClean="0">
                <a:cs typeface="Arial" charset="0"/>
              </a:rPr>
              <a:t>job specialization</a:t>
            </a:r>
            <a:r>
              <a:rPr lang="en-US" dirty="0" smtClean="0">
                <a:cs typeface="Arial" charset="0"/>
              </a:rPr>
              <a:t>)—that is, breaking down jobs into narrow and repetitive tasks.</a:t>
            </a:r>
          </a:p>
          <a:p>
            <a:pPr eaLnBrk="1" hangingPunct="1"/>
            <a:endParaRPr lang="en-US" dirty="0" smtClean="0">
              <a:cs typeface="Arial" charset="0"/>
            </a:endParaRPr>
          </a:p>
          <a:p>
            <a:pPr eaLnBrk="1" hangingPunct="1"/>
            <a:r>
              <a:rPr lang="en-US" dirty="0" smtClean="0">
                <a:cs typeface="Arial" charset="0"/>
              </a:rPr>
              <a:t>Starting in the late eighteenth century when machine power was substituted for human power, a point in history known as the </a:t>
            </a:r>
            <a:r>
              <a:rPr lang="en-US" b="1" dirty="0" smtClean="0">
                <a:cs typeface="Arial" charset="0"/>
              </a:rPr>
              <a:t>industrial revolution</a:t>
            </a:r>
            <a:r>
              <a:rPr lang="en-US" dirty="0" smtClean="0">
                <a:cs typeface="Arial" charset="0"/>
              </a:rPr>
              <a:t>, it became more economical to manufacture goods in factories rather than at home. These large efficient factories needed someone to forecast demand, ensure that enough material was on hand to make products, assign tasks to people, direct daily activities, and so forth.</a:t>
            </a:r>
          </a:p>
        </p:txBody>
      </p:sp>
      <p:sp>
        <p:nvSpPr>
          <p:cNvPr id="4" name="Slide Number Placeholder 3"/>
          <p:cNvSpPr>
            <a:spLocks noGrp="1"/>
          </p:cNvSpPr>
          <p:nvPr>
            <p:ph type="sldNum" sz="quarter" idx="5"/>
          </p:nvPr>
        </p:nvSpPr>
        <p:spPr/>
        <p:txBody>
          <a:bodyPr/>
          <a:lstStyle/>
          <a:p>
            <a:pPr>
              <a:defRPr/>
            </a:pPr>
            <a:fld id="{84B6F9F9-9018-4B2C-9020-FD26B515D161}" type="slidenum">
              <a:rPr lang="en-US" smtClean="0"/>
              <a:pPr>
                <a:defRPr/>
              </a:pPr>
              <a:t>6</a:t>
            </a:fld>
            <a:endParaRPr lang="en-US" dirty="0"/>
          </a:p>
        </p:txBody>
      </p:sp>
    </p:spTree>
    <p:extLst>
      <p:ext uri="{BB962C8B-B14F-4D97-AF65-F5344CB8AC3E}">
        <p14:creationId xmlns:p14="http://schemas.microsoft.com/office/powerpoint/2010/main" val="2349579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Most of these earlier approaches focused on managers’ concerns </a:t>
            </a:r>
            <a:r>
              <a:rPr lang="en-US" i="1" dirty="0" smtClean="0">
                <a:cs typeface="Arial" charset="0"/>
              </a:rPr>
              <a:t>inside </a:t>
            </a:r>
            <a:r>
              <a:rPr lang="en-US" dirty="0" smtClean="0">
                <a:cs typeface="Arial" charset="0"/>
              </a:rPr>
              <a:t>the organization.  Starting in the 1960s, management researchers began to look at what was happening in the external environment </a:t>
            </a:r>
            <a:r>
              <a:rPr lang="en-US" i="1" dirty="0" smtClean="0">
                <a:cs typeface="Arial" charset="0"/>
              </a:rPr>
              <a:t>outside </a:t>
            </a:r>
            <a:r>
              <a:rPr lang="en-US" dirty="0" smtClean="0">
                <a:cs typeface="Arial" charset="0"/>
              </a:rPr>
              <a:t>the boundaries of the organization. Two contemporary management perspectives— systems and contingency—are part of this approach. Systems theory is a basic theory in the physical sciences, but had never been applied to organized human efforts.</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system </a:t>
            </a:r>
            <a:r>
              <a:rPr lang="en-US" dirty="0" smtClean="0">
                <a:cs typeface="Arial" charset="0"/>
              </a:rPr>
              <a:t>is a set of interrelated and interdependent parts arranged in a manner that produces a unified whole. The two basic types of systems are closed and open. </a:t>
            </a:r>
            <a:r>
              <a:rPr lang="en-US" b="1" dirty="0" smtClean="0">
                <a:cs typeface="Arial" charset="0"/>
              </a:rPr>
              <a:t>Closed systems </a:t>
            </a:r>
            <a:r>
              <a:rPr lang="en-US" dirty="0" smtClean="0">
                <a:cs typeface="Arial" charset="0"/>
              </a:rPr>
              <a:t>are not influenced by and do not interact with their environment. In contrast, </a:t>
            </a:r>
            <a:r>
              <a:rPr lang="en-US" b="1" dirty="0" smtClean="0">
                <a:cs typeface="Arial" charset="0"/>
              </a:rPr>
              <a:t>open systems </a:t>
            </a:r>
            <a:r>
              <a:rPr lang="en-US" dirty="0" smtClean="0">
                <a:cs typeface="Arial" charset="0"/>
              </a:rPr>
              <a:t>are influenced by and do interact with their environment. Today, when we describe organizations as systems, we mean open systems. </a:t>
            </a:r>
          </a:p>
        </p:txBody>
      </p:sp>
      <p:sp>
        <p:nvSpPr>
          <p:cNvPr id="4" name="Slide Number Placeholder 3"/>
          <p:cNvSpPr>
            <a:spLocks noGrp="1"/>
          </p:cNvSpPr>
          <p:nvPr>
            <p:ph type="sldNum" sz="quarter" idx="5"/>
          </p:nvPr>
        </p:nvSpPr>
        <p:spPr/>
        <p:txBody>
          <a:bodyPr/>
          <a:lstStyle/>
          <a:p>
            <a:pPr>
              <a:defRPr/>
            </a:pPr>
            <a:fld id="{918AED6B-EE22-4436-9617-AF34CC7B8EB1}" type="slidenum">
              <a:rPr lang="en-US" smtClean="0"/>
              <a:pPr>
                <a:defRPr/>
              </a:pPr>
              <a:t>31</a:t>
            </a:fld>
            <a:endParaRPr lang="en-US" dirty="0"/>
          </a:p>
        </p:txBody>
      </p:sp>
    </p:spTree>
    <p:extLst>
      <p:ext uri="{BB962C8B-B14F-4D97-AF65-F5344CB8AC3E}">
        <p14:creationId xmlns:p14="http://schemas.microsoft.com/office/powerpoint/2010/main" val="195490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 Exhibit MH-7 shows a diagram of an organization from an open systems’ perspective.</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619D26A-07B9-4D48-98BC-B21C5C905E2B}" type="slidenum">
              <a:rPr lang="en-US" smtClean="0"/>
              <a:pPr>
                <a:defRPr/>
              </a:pPr>
              <a:t>32</a:t>
            </a:fld>
            <a:endParaRPr lang="en-US" dirty="0"/>
          </a:p>
        </p:txBody>
      </p:sp>
    </p:spTree>
    <p:extLst>
      <p:ext uri="{BB962C8B-B14F-4D97-AF65-F5344CB8AC3E}">
        <p14:creationId xmlns:p14="http://schemas.microsoft.com/office/powerpoint/2010/main" val="325434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smtClean="0">
                <a:cs typeface="Arial" charset="0"/>
              </a:rPr>
              <a:t>Different and changing situations require managers to use different approaches and techniques. The </a:t>
            </a:r>
            <a:r>
              <a:rPr lang="en-US" b="1" smtClean="0">
                <a:cs typeface="Arial" charset="0"/>
              </a:rPr>
              <a:t>contingency approach </a:t>
            </a:r>
            <a:r>
              <a:rPr lang="en-US" smtClean="0">
                <a:cs typeface="Arial" charset="0"/>
              </a:rPr>
              <a:t>(sometimes called the </a:t>
            </a:r>
            <a:r>
              <a:rPr lang="en-US" i="1" smtClean="0">
                <a:cs typeface="Arial" charset="0"/>
              </a:rPr>
              <a:t>situational approach</a:t>
            </a:r>
            <a:r>
              <a:rPr lang="en-US" smtClean="0">
                <a:cs typeface="Arial" charset="0"/>
              </a:rPr>
              <a:t>) says that organizations are different, face different situations (contingencies), and require different ways of managing.</a:t>
            </a:r>
          </a:p>
        </p:txBody>
      </p:sp>
      <p:sp>
        <p:nvSpPr>
          <p:cNvPr id="4" name="Slide Number Placeholder 3"/>
          <p:cNvSpPr>
            <a:spLocks noGrp="1"/>
          </p:cNvSpPr>
          <p:nvPr>
            <p:ph type="sldNum" sz="quarter" idx="5"/>
          </p:nvPr>
        </p:nvSpPr>
        <p:spPr/>
        <p:txBody>
          <a:bodyPr/>
          <a:lstStyle/>
          <a:p>
            <a:pPr>
              <a:defRPr/>
            </a:pPr>
            <a:fld id="{02868132-DE4E-474E-97DB-A2CA9567EBEA}" type="slidenum">
              <a:rPr lang="en-US" smtClean="0"/>
              <a:pPr>
                <a:defRPr/>
              </a:pPr>
              <a:t>33</a:t>
            </a:fld>
            <a:endParaRPr lang="en-US" dirty="0"/>
          </a:p>
        </p:txBody>
      </p:sp>
    </p:spTree>
    <p:extLst>
      <p:ext uri="{BB962C8B-B14F-4D97-AF65-F5344CB8AC3E}">
        <p14:creationId xmlns:p14="http://schemas.microsoft.com/office/powerpoint/2010/main" val="3536205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smtClean="0">
                <a:cs typeface="Arial" charset="0"/>
              </a:rPr>
              <a:t>Exhibit MH-8 describes four popular contingency variables. Although the list is by no means comprehensive—more than 100 different variables have been identified— it represents those most widely used and gives you an idea of what we mean by the term </a:t>
            </a:r>
            <a:r>
              <a:rPr lang="en-US" i="1" smtClean="0">
                <a:cs typeface="Arial" charset="0"/>
              </a:rPr>
              <a:t>contingency variable. </a:t>
            </a:r>
            <a:r>
              <a:rPr lang="en-US" smtClean="0">
                <a:cs typeface="Arial" charset="0"/>
              </a:rPr>
              <a:t>The primary value of the contingency approach is that it stresses there are no simplistic or universal rules for managers to follow.</a:t>
            </a:r>
          </a:p>
        </p:txBody>
      </p:sp>
      <p:sp>
        <p:nvSpPr>
          <p:cNvPr id="4" name="Slide Number Placeholder 3"/>
          <p:cNvSpPr>
            <a:spLocks noGrp="1"/>
          </p:cNvSpPr>
          <p:nvPr>
            <p:ph type="sldNum" sz="quarter" idx="5"/>
          </p:nvPr>
        </p:nvSpPr>
        <p:spPr/>
        <p:txBody>
          <a:bodyPr/>
          <a:lstStyle/>
          <a:p>
            <a:pPr>
              <a:defRPr/>
            </a:pPr>
            <a:fld id="{B699B91F-A4E3-4DA9-9EC7-FD0675B4A64C}" type="slidenum">
              <a:rPr lang="en-US" smtClean="0"/>
              <a:pPr>
                <a:defRPr/>
              </a:pPr>
              <a:t>34</a:t>
            </a:fld>
            <a:endParaRPr lang="en-US" dirty="0"/>
          </a:p>
        </p:txBody>
      </p:sp>
    </p:spTree>
    <p:extLst>
      <p:ext uri="{BB962C8B-B14F-4D97-AF65-F5344CB8AC3E}">
        <p14:creationId xmlns:p14="http://schemas.microsoft.com/office/powerpoint/2010/main" val="341380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In this module, we’ll look at four major approaches to management theory: classical, behavioral, quantitative, and contemporary. (See Exhibit MH-1 above.)</a:t>
            </a:r>
          </a:p>
        </p:txBody>
      </p:sp>
      <p:sp>
        <p:nvSpPr>
          <p:cNvPr id="4" name="Slide Number Placeholder 3"/>
          <p:cNvSpPr>
            <a:spLocks noGrp="1"/>
          </p:cNvSpPr>
          <p:nvPr>
            <p:ph type="sldNum" sz="quarter" idx="5"/>
          </p:nvPr>
        </p:nvSpPr>
        <p:spPr/>
        <p:txBody>
          <a:bodyPr/>
          <a:lstStyle/>
          <a:p>
            <a:pPr>
              <a:defRPr/>
            </a:pPr>
            <a:fld id="{AEE164F7-D542-44D5-B09A-825606F8AD52}" type="slidenum">
              <a:rPr lang="en-US" smtClean="0"/>
              <a:pPr>
                <a:defRPr/>
              </a:pPr>
              <a:t>7</a:t>
            </a:fld>
            <a:endParaRPr lang="en-US" dirty="0"/>
          </a:p>
        </p:txBody>
      </p:sp>
    </p:spTree>
    <p:extLst>
      <p:ext uri="{BB962C8B-B14F-4D97-AF65-F5344CB8AC3E}">
        <p14:creationId xmlns:p14="http://schemas.microsoft.com/office/powerpoint/2010/main" val="8209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The first studies of management, often called the </a:t>
            </a:r>
            <a:r>
              <a:rPr lang="en-US" b="1" dirty="0" smtClean="0">
                <a:cs typeface="Arial" charset="0"/>
              </a:rPr>
              <a:t>classical approach</a:t>
            </a:r>
            <a:r>
              <a:rPr lang="en-US" dirty="0" smtClean="0">
                <a:cs typeface="Arial" charset="0"/>
              </a:rPr>
              <a:t>, emphasized rationality and making organizations and workers as efficient as possible. Two major theories comprise the classical approach: scientific management and general administrative theory. The two most important contributors to scientific management theory were Frederick W. Taylor and the husband-wife team of Frank and Lillian </a:t>
            </a:r>
            <a:r>
              <a:rPr lang="en-US" dirty="0" err="1" smtClean="0">
                <a:cs typeface="Arial" charset="0"/>
              </a:rPr>
              <a:t>Gilbreth</a:t>
            </a:r>
            <a:r>
              <a:rPr lang="en-US" dirty="0" smtClean="0">
                <a:cs typeface="Arial" charset="0"/>
              </a:rPr>
              <a:t>. The two most important contributors to general administrative theory were Henri </a:t>
            </a:r>
            <a:r>
              <a:rPr lang="en-US" dirty="0" err="1" smtClean="0">
                <a:cs typeface="Arial" charset="0"/>
              </a:rPr>
              <a:t>Fayol</a:t>
            </a:r>
            <a:r>
              <a:rPr lang="en-US" dirty="0" smtClean="0">
                <a:cs typeface="Arial" charset="0"/>
              </a:rPr>
              <a:t> and Max Weber. Let’s take a look at each of these important figures in management history.</a:t>
            </a:r>
          </a:p>
        </p:txBody>
      </p:sp>
      <p:sp>
        <p:nvSpPr>
          <p:cNvPr id="4" name="Slide Number Placeholder 3"/>
          <p:cNvSpPr>
            <a:spLocks noGrp="1"/>
          </p:cNvSpPr>
          <p:nvPr>
            <p:ph type="sldNum" sz="quarter" idx="5"/>
          </p:nvPr>
        </p:nvSpPr>
        <p:spPr/>
        <p:txBody>
          <a:bodyPr/>
          <a:lstStyle/>
          <a:p>
            <a:pPr>
              <a:defRPr/>
            </a:pPr>
            <a:fld id="{9E99C091-9490-4C30-A97A-0DB3242818B1}" type="slidenum">
              <a:rPr lang="en-US" smtClean="0"/>
              <a:pPr>
                <a:defRPr/>
              </a:pPr>
              <a:t>8</a:t>
            </a:fld>
            <a:endParaRPr lang="en-US" dirty="0"/>
          </a:p>
        </p:txBody>
      </p:sp>
    </p:spTree>
    <p:extLst>
      <p:ext uri="{BB962C8B-B14F-4D97-AF65-F5344CB8AC3E}">
        <p14:creationId xmlns:p14="http://schemas.microsoft.com/office/powerpoint/2010/main" val="194669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If you had to pinpoint when modern management theory was born, 1911 might be a good choice. That was when Frederick Winslow Taylor’s </a:t>
            </a:r>
            <a:r>
              <a:rPr lang="en-US" i="1" dirty="0" smtClean="0">
                <a:cs typeface="Arial" charset="0"/>
              </a:rPr>
              <a:t>Principles of Scientific Management </a:t>
            </a:r>
            <a:r>
              <a:rPr lang="en-US" dirty="0" smtClean="0">
                <a:cs typeface="Arial" charset="0"/>
              </a:rPr>
              <a:t>was published. Its contents were widely embraced by managers around the world. Taylor’s book described the theory of </a:t>
            </a:r>
            <a:r>
              <a:rPr lang="en-US" b="1" dirty="0" smtClean="0">
                <a:cs typeface="Arial" charset="0"/>
              </a:rPr>
              <a:t>scientific management</a:t>
            </a:r>
            <a:r>
              <a:rPr lang="en-US" b="0" baseline="0" dirty="0" smtClean="0">
                <a:cs typeface="Arial" charset="0"/>
              </a:rPr>
              <a:t> </a:t>
            </a:r>
            <a:r>
              <a:rPr lang="en-US" sz="1200" kern="1200" dirty="0" smtClean="0">
                <a:solidFill>
                  <a:schemeClr val="tx1"/>
                </a:solidFill>
                <a:effectLst/>
                <a:latin typeface="+mn-lt"/>
                <a:ea typeface="+mn-ea"/>
                <a:cs typeface="Arial" pitchFamily="34" charset="0"/>
              </a:rPr>
              <a:t>–</a:t>
            </a:r>
            <a:r>
              <a:rPr lang="en-US" dirty="0" smtClean="0">
                <a:effectLst/>
              </a:rPr>
              <a:t> </a:t>
            </a:r>
            <a:r>
              <a:rPr lang="en-US" dirty="0" smtClean="0">
                <a:cs typeface="Arial" charset="0"/>
              </a:rPr>
              <a:t>the use of scientific methods to define the “one best way” for a job to be done.</a:t>
            </a:r>
          </a:p>
        </p:txBody>
      </p:sp>
      <p:sp>
        <p:nvSpPr>
          <p:cNvPr id="4" name="Slide Number Placeholder 3"/>
          <p:cNvSpPr>
            <a:spLocks noGrp="1"/>
          </p:cNvSpPr>
          <p:nvPr>
            <p:ph type="sldNum" sz="quarter" idx="5"/>
          </p:nvPr>
        </p:nvSpPr>
        <p:spPr/>
        <p:txBody>
          <a:bodyPr/>
          <a:lstStyle/>
          <a:p>
            <a:pPr>
              <a:defRPr/>
            </a:pPr>
            <a:fld id="{EBCB8284-6595-4145-9199-F84C2C9540DE}" type="slidenum">
              <a:rPr lang="en-US" smtClean="0"/>
              <a:pPr>
                <a:defRPr/>
              </a:pPr>
              <a:t>10</a:t>
            </a:fld>
            <a:endParaRPr lang="en-US" dirty="0"/>
          </a:p>
        </p:txBody>
      </p:sp>
    </p:spTree>
    <p:extLst>
      <p:ext uri="{BB962C8B-B14F-4D97-AF65-F5344CB8AC3E}">
        <p14:creationId xmlns:p14="http://schemas.microsoft.com/office/powerpoint/2010/main" val="111833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Taylor’s experiences led him to define clear guidelines for improving production efficiency. He argued that these four principles of management (see Exhibit MH-2 above) would result in prosperity for both workers and managers.</a:t>
            </a:r>
          </a:p>
        </p:txBody>
      </p:sp>
      <p:sp>
        <p:nvSpPr>
          <p:cNvPr id="4" name="Slide Number Placeholder 3"/>
          <p:cNvSpPr>
            <a:spLocks noGrp="1"/>
          </p:cNvSpPr>
          <p:nvPr>
            <p:ph type="sldNum" sz="quarter" idx="5"/>
          </p:nvPr>
        </p:nvSpPr>
        <p:spPr/>
        <p:txBody>
          <a:bodyPr/>
          <a:lstStyle/>
          <a:p>
            <a:pPr>
              <a:defRPr/>
            </a:pPr>
            <a:fld id="{274D3037-1615-4CC1-ADCF-C99B22DC91B4}" type="slidenum">
              <a:rPr lang="en-US" smtClean="0"/>
              <a:pPr>
                <a:defRPr/>
              </a:pPr>
              <a:t>11</a:t>
            </a:fld>
            <a:endParaRPr lang="en-US" dirty="0"/>
          </a:p>
        </p:txBody>
      </p:sp>
    </p:spTree>
    <p:extLst>
      <p:ext uri="{BB962C8B-B14F-4D97-AF65-F5344CB8AC3E}">
        <p14:creationId xmlns:p14="http://schemas.microsoft.com/office/powerpoint/2010/main" val="2020687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Taylor’s most prominent followers were Frank and Lillian </a:t>
            </a:r>
            <a:r>
              <a:rPr lang="en-US" dirty="0" err="1" smtClean="0">
                <a:cs typeface="Arial" charset="0"/>
              </a:rPr>
              <a:t>Gilbreth</a:t>
            </a:r>
            <a:r>
              <a:rPr lang="en-US" dirty="0" smtClean="0">
                <a:cs typeface="Arial" charset="0"/>
              </a:rPr>
              <a:t>. Frank and his wife Lillian, a psychologist, studied work to eliminate inefficient hand-and-body motions. The </a:t>
            </a:r>
            <a:r>
              <a:rPr lang="en-US" dirty="0" err="1" smtClean="0">
                <a:cs typeface="Arial" charset="0"/>
              </a:rPr>
              <a:t>Gilbreths</a:t>
            </a:r>
            <a:r>
              <a:rPr lang="en-US" dirty="0" smtClean="0">
                <a:cs typeface="Arial" charset="0"/>
              </a:rPr>
              <a:t> also experimented with the design and use of the proper tools and equipment for optimizing work performance.</a:t>
            </a:r>
          </a:p>
          <a:p>
            <a:pPr eaLnBrk="1" hangingPunct="1"/>
            <a:endParaRPr lang="en-US" dirty="0" smtClean="0">
              <a:cs typeface="Arial" charset="0"/>
            </a:endParaRPr>
          </a:p>
          <a:p>
            <a:pPr eaLnBrk="1" hangingPunct="1"/>
            <a:r>
              <a:rPr lang="en-US" dirty="0" smtClean="0">
                <a:cs typeface="Arial" charset="0"/>
              </a:rPr>
              <a:t>The </a:t>
            </a:r>
            <a:r>
              <a:rPr lang="en-US" dirty="0" err="1" smtClean="0">
                <a:cs typeface="Arial" charset="0"/>
              </a:rPr>
              <a:t>Gilbreths</a:t>
            </a:r>
            <a:r>
              <a:rPr lang="en-US" dirty="0" smtClean="0">
                <a:cs typeface="Arial" charset="0"/>
              </a:rPr>
              <a:t> also devised a classification scheme to label 17 basic hand motions (such as search, grasp, hold), which they called </a:t>
            </a:r>
            <a:r>
              <a:rPr lang="en-US" b="1" dirty="0" err="1" smtClean="0">
                <a:cs typeface="Arial" charset="0"/>
              </a:rPr>
              <a:t>therbligs</a:t>
            </a:r>
            <a:r>
              <a:rPr lang="en-US" b="1" dirty="0" smtClean="0">
                <a:cs typeface="Arial" charset="0"/>
              </a:rPr>
              <a:t> </a:t>
            </a:r>
            <a:r>
              <a:rPr lang="en-US" dirty="0" smtClean="0">
                <a:cs typeface="Arial" charset="0"/>
              </a:rPr>
              <a:t>(</a:t>
            </a:r>
            <a:r>
              <a:rPr lang="en-US" dirty="0" err="1" smtClean="0">
                <a:cs typeface="Arial" charset="0"/>
              </a:rPr>
              <a:t>Gilbreth</a:t>
            </a:r>
            <a:r>
              <a:rPr lang="en-US" dirty="0" smtClean="0">
                <a:cs typeface="Arial" charset="0"/>
              </a:rPr>
              <a:t> spelled backward with the </a:t>
            </a:r>
            <a:r>
              <a:rPr lang="en-US" i="1" dirty="0" err="1" smtClean="0">
                <a:cs typeface="Arial" charset="0"/>
              </a:rPr>
              <a:t>th</a:t>
            </a:r>
            <a:r>
              <a:rPr lang="en-US" i="1" dirty="0" smtClean="0">
                <a:cs typeface="Arial" charset="0"/>
              </a:rPr>
              <a:t> </a:t>
            </a:r>
            <a:r>
              <a:rPr lang="en-US" dirty="0" smtClean="0">
                <a:cs typeface="Arial" charset="0"/>
              </a:rPr>
              <a:t>transposed). This scheme gave the </a:t>
            </a:r>
            <a:r>
              <a:rPr lang="en-US" dirty="0" err="1" smtClean="0">
                <a:cs typeface="Arial" charset="0"/>
              </a:rPr>
              <a:t>Gilbreths</a:t>
            </a:r>
            <a:r>
              <a:rPr lang="en-US" dirty="0" smtClean="0">
                <a:cs typeface="Arial" charset="0"/>
              </a:rPr>
              <a:t> a more precise way of analyzing a worker’s exact hand movements.</a:t>
            </a:r>
          </a:p>
        </p:txBody>
      </p:sp>
      <p:sp>
        <p:nvSpPr>
          <p:cNvPr id="4" name="Slide Number Placeholder 3"/>
          <p:cNvSpPr>
            <a:spLocks noGrp="1"/>
          </p:cNvSpPr>
          <p:nvPr>
            <p:ph type="sldNum" sz="quarter" idx="5"/>
          </p:nvPr>
        </p:nvSpPr>
        <p:spPr/>
        <p:txBody>
          <a:bodyPr/>
          <a:lstStyle/>
          <a:p>
            <a:pPr>
              <a:defRPr/>
            </a:pPr>
            <a:fld id="{9DF4AE9B-5FE6-4208-829D-C15398BFD04A}" type="slidenum">
              <a:rPr lang="en-US" smtClean="0"/>
              <a:pPr>
                <a:defRPr/>
              </a:pPr>
              <a:t>13</a:t>
            </a:fld>
            <a:endParaRPr lang="en-US" dirty="0"/>
          </a:p>
        </p:txBody>
      </p:sp>
    </p:spTree>
    <p:extLst>
      <p:ext uri="{BB962C8B-B14F-4D97-AF65-F5344CB8AC3E}">
        <p14:creationId xmlns:p14="http://schemas.microsoft.com/office/powerpoint/2010/main" val="49926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b="1" smtClean="0">
                <a:cs typeface="Arial" charset="0"/>
              </a:rPr>
              <a:t>General administrative theory </a:t>
            </a:r>
            <a:r>
              <a:rPr lang="en-US" smtClean="0">
                <a:cs typeface="Arial" charset="0"/>
              </a:rPr>
              <a:t>focused more on what managers do and what constituted good management practice. </a:t>
            </a:r>
          </a:p>
        </p:txBody>
      </p:sp>
      <p:sp>
        <p:nvSpPr>
          <p:cNvPr id="4" name="Slide Number Placeholder 3"/>
          <p:cNvSpPr>
            <a:spLocks noGrp="1"/>
          </p:cNvSpPr>
          <p:nvPr>
            <p:ph type="sldNum" sz="quarter" idx="5"/>
          </p:nvPr>
        </p:nvSpPr>
        <p:spPr/>
        <p:txBody>
          <a:bodyPr/>
          <a:lstStyle/>
          <a:p>
            <a:pPr>
              <a:defRPr/>
            </a:pPr>
            <a:fld id="{31FE1F02-2324-4838-89F1-D3692058EBFE}" type="slidenum">
              <a:rPr lang="en-US" smtClean="0"/>
              <a:pPr>
                <a:defRPr/>
              </a:pPr>
              <a:t>14</a:t>
            </a:fld>
            <a:endParaRPr lang="en-US" dirty="0"/>
          </a:p>
        </p:txBody>
      </p:sp>
    </p:spTree>
    <p:extLst>
      <p:ext uri="{BB962C8B-B14F-4D97-AF65-F5344CB8AC3E}">
        <p14:creationId xmlns:p14="http://schemas.microsoft.com/office/powerpoint/2010/main" val="158115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Henri</a:t>
            </a:r>
            <a:r>
              <a:rPr lang="en-US" b="1" dirty="0" smtClean="0">
                <a:cs typeface="Arial" charset="0"/>
              </a:rPr>
              <a:t> </a:t>
            </a:r>
            <a:r>
              <a:rPr lang="en-US" dirty="0" err="1" smtClean="0">
                <a:cs typeface="Arial" charset="0"/>
              </a:rPr>
              <a:t>Fayol</a:t>
            </a:r>
            <a:r>
              <a:rPr lang="en-US" dirty="0" smtClean="0">
                <a:cs typeface="Arial" charset="0"/>
              </a:rPr>
              <a:t> described the practice of management as something distinct from accounting, finance, production, distribution, and other typical business functions. His belief that management was an activity common to all business endeavors, government, and even the home, led him to develop 14 </a:t>
            </a:r>
            <a:r>
              <a:rPr lang="en-US" b="1" dirty="0" smtClean="0">
                <a:cs typeface="Arial" charset="0"/>
              </a:rPr>
              <a:t>principles of management</a:t>
            </a:r>
            <a:r>
              <a:rPr lang="en-US" dirty="0" smtClean="0">
                <a:cs typeface="Arial" charset="0"/>
              </a:rPr>
              <a:t>—fundamental rules of management that could be applied to all organizational situations and taught in schools. These principles are shown in Exhibit MH-3.</a:t>
            </a:r>
          </a:p>
        </p:txBody>
      </p:sp>
      <p:sp>
        <p:nvSpPr>
          <p:cNvPr id="4" name="Slide Number Placeholder 3"/>
          <p:cNvSpPr>
            <a:spLocks noGrp="1"/>
          </p:cNvSpPr>
          <p:nvPr>
            <p:ph type="sldNum" sz="quarter" idx="5"/>
          </p:nvPr>
        </p:nvSpPr>
        <p:spPr/>
        <p:txBody>
          <a:bodyPr/>
          <a:lstStyle/>
          <a:p>
            <a:pPr>
              <a:defRPr/>
            </a:pPr>
            <a:fld id="{3D6C0FF8-8218-4FAE-A16C-14C5429E5D26}" type="slidenum">
              <a:rPr lang="en-US" smtClean="0"/>
              <a:pPr>
                <a:defRPr/>
              </a:pPr>
              <a:t>15</a:t>
            </a:fld>
            <a:endParaRPr lang="en-US" dirty="0"/>
          </a:p>
        </p:txBody>
      </p:sp>
    </p:spTree>
    <p:extLst>
      <p:ext uri="{BB962C8B-B14F-4D97-AF65-F5344CB8AC3E}">
        <p14:creationId xmlns:p14="http://schemas.microsoft.com/office/powerpoint/2010/main" val="524445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cover banner.jpg"/>
          <p:cNvPicPr>
            <a:picLocks noChangeAspect="1"/>
          </p:cNvPicPr>
          <p:nvPr userDrawn="1"/>
        </p:nvPicPr>
        <p:blipFill>
          <a:blip r:embed="rId2" cstate="print"/>
          <a:stretch>
            <a:fillRect/>
          </a:stretch>
        </p:blipFill>
        <p:spPr>
          <a:xfrm>
            <a:off x="0" y="6015228"/>
            <a:ext cx="1369640" cy="856800"/>
          </a:xfrm>
          <a:prstGeom prst="rect">
            <a:avLst/>
          </a:prstGeom>
        </p:spPr>
      </p:pic>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365967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76977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71476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120068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2"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212956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4" name="Picture 13"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344881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6" name="Picture 15"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3"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301784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1" name="Picture 10"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225172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0" name="Picture 9"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6"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404243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5" name="Picture 14"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112709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spTree>
    <p:extLst>
      <p:ext uri="{BB962C8B-B14F-4D97-AF65-F5344CB8AC3E}">
        <p14:creationId xmlns:p14="http://schemas.microsoft.com/office/powerpoint/2010/main" val="103113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txBox="1">
            <a:spLocks/>
          </p:cNvSpPr>
          <p:nvPr userDrawn="1"/>
        </p:nvSpPr>
        <p:spPr>
          <a:xfrm>
            <a:off x="1371600" y="6416675"/>
            <a:ext cx="3733800" cy="365125"/>
          </a:xfrm>
          <a:prstGeom prst="rect">
            <a:avLst/>
          </a:prstGeo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Arial" charset="0"/>
              </a:rPr>
              <a:t>  </a:t>
            </a:r>
            <a:endParaRPr kumimoji="0" lang="en-US" sz="12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2" name="Footer Placeholder 4"/>
          <p:cNvSpPr txBox="1">
            <a:spLocks/>
          </p:cNvSpPr>
          <p:nvPr userDrawn="1"/>
        </p:nvSpPr>
        <p:spPr>
          <a:xfrm>
            <a:off x="1371600" y="6256338"/>
            <a:ext cx="37338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t>Copyright © 2014 Pearson Education, Ltd</a:t>
            </a:r>
            <a:endParaRPr lang="en-US" dirty="0"/>
          </a:p>
        </p:txBody>
      </p:sp>
      <p:sp>
        <p:nvSpPr>
          <p:cNvPr id="17" name="Rectangle 16"/>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ooter Placeholder 4"/>
          <p:cNvSpPr>
            <a:spLocks noGrp="1"/>
          </p:cNvSpPr>
          <p:nvPr>
            <p:ph type="ftr" sz="quarter" idx="3"/>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Pearson Education, Ltd.</a:t>
            </a:r>
            <a:endParaRPr lang="en-US" dirty="0"/>
          </a:p>
        </p:txBody>
      </p:sp>
      <p:sp>
        <p:nvSpPr>
          <p:cNvPr id="1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1a-</a:t>
            </a:r>
            <a:fld id="{8B37D5FE-740C-46F5-801A-FA5477D9711F}" type="slidenum">
              <a:rPr lang="en-US" smtClean="0"/>
              <a:pPr/>
              <a:t>‹#›</a:t>
            </a:fld>
            <a:endParaRPr lang="en-US" dirty="0"/>
          </a:p>
        </p:txBody>
      </p:sp>
      <p:pic>
        <p:nvPicPr>
          <p:cNvPr id="10" name="Picture 9" descr="cover banner.jpg"/>
          <p:cNvPicPr>
            <a:picLocks noChangeAspect="1"/>
          </p:cNvPicPr>
          <p:nvPr userDrawn="1"/>
        </p:nvPicPr>
        <p:blipFill>
          <a:blip r:embed="rId14" cstate="print"/>
          <a:stretch>
            <a:fillRect/>
          </a:stretch>
        </p:blipFill>
        <p:spPr>
          <a:xfrm>
            <a:off x="0" y="6015228"/>
            <a:ext cx="1369640" cy="856800"/>
          </a:xfrm>
          <a:prstGeom prst="rect">
            <a:avLst/>
          </a:prstGeom>
        </p:spPr>
      </p:pic>
    </p:spTree>
    <p:extLst>
      <p:ext uri="{BB962C8B-B14F-4D97-AF65-F5344CB8AC3E}">
        <p14:creationId xmlns:p14="http://schemas.microsoft.com/office/powerpoint/2010/main" val="245420342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FF1D1D"/>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Tx/>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Tx/>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0" y="6477000"/>
            <a:ext cx="641931" cy="246221"/>
          </a:xfrm>
          <a:prstGeom prst="rect">
            <a:avLst/>
          </a:prstGeom>
          <a:noFill/>
        </p:spPr>
        <p:txBody>
          <a:bodyPr wrap="square" rtlCol="0">
            <a:spAutoFit/>
          </a:bodyPr>
          <a:lstStyle/>
          <a:p>
            <a:r>
              <a:rPr lang="en-US" sz="1000" dirty="0" smtClean="0"/>
              <a:t>1a - 1</a:t>
            </a:r>
            <a:endParaRPr lang="en-US" sz="1000" dirty="0"/>
          </a:p>
        </p:txBody>
      </p:sp>
      <p:pic>
        <p:nvPicPr>
          <p:cNvPr id="8" name="Picture 2"/>
          <p:cNvPicPr>
            <a:picLocks noChangeAspect="1" noChangeArrowheads="1"/>
          </p:cNvPicPr>
          <p:nvPr/>
        </p:nvPicPr>
        <p:blipFill>
          <a:blip r:embed="rId2" cstate="print"/>
          <a:srcRect b="7692"/>
          <a:stretch>
            <a:fillRect/>
          </a:stretch>
        </p:blipFill>
        <p:spPr bwMode="auto">
          <a:xfrm>
            <a:off x="0" y="0"/>
            <a:ext cx="505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p:cNvSpPr>
          <p:nvPr/>
        </p:nvSpPr>
        <p:spPr>
          <a:xfrm>
            <a:off x="5216855" y="990600"/>
            <a:ext cx="3766132" cy="1470025"/>
          </a:xfrm>
          <a:prstGeom prst="rect">
            <a:avLst/>
          </a:prstGeom>
        </p:spPr>
        <p:txBody>
          <a:bodyPr vert="horz" lIns="0" tIns="45720" rIns="0" bIns="45720" rtlCol="0" anchor="b" anchorCtr="0">
            <a:normAutofit fontScale="9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latin typeface="HelveticaNeue-Light"/>
              </a:rPr>
              <a:t>Management History </a:t>
            </a:r>
            <a:r>
              <a:rPr lang="en-US" i="1" dirty="0">
                <a:latin typeface="HelveticaNeue-Light"/>
              </a:rPr>
              <a:t>Module</a:t>
            </a:r>
            <a:endParaRPr lang="en-US" dirty="0">
              <a:solidFill>
                <a:schemeClr val="tx2"/>
              </a:solidFill>
            </a:endParaRPr>
          </a:p>
        </p:txBody>
      </p:sp>
      <p:sp>
        <p:nvSpPr>
          <p:cNvPr id="11" name="Footer Placeholder 10"/>
          <p:cNvSpPr>
            <a:spLocks noGrp="1"/>
          </p:cNvSpPr>
          <p:nvPr>
            <p:ph type="ftr" sz="quarter" idx="11"/>
          </p:nvPr>
        </p:nvSpPr>
        <p:spPr/>
        <p:txBody>
          <a:bodyPr/>
          <a:lstStyle/>
          <a:p>
            <a:r>
              <a:rPr lang="en-IN" smtClean="0"/>
              <a:t>Copyright © 2016 Pearson Education, Ltd.</a:t>
            </a:r>
            <a:endParaRPr lang="en-US" dirty="0"/>
          </a:p>
        </p:txBody>
      </p:sp>
      <p:sp>
        <p:nvSpPr>
          <p:cNvPr id="12" name="Slide Number Placeholder 11"/>
          <p:cNvSpPr>
            <a:spLocks noGrp="1"/>
          </p:cNvSpPr>
          <p:nvPr>
            <p:ph type="sldNum" sz="quarter" idx="4"/>
          </p:nvPr>
        </p:nvSpPr>
        <p:spPr/>
        <p:txBody>
          <a:bodyPr/>
          <a:lstStyle/>
          <a:p>
            <a:r>
              <a:rPr lang="en-US" smtClean="0"/>
              <a:t>1a-</a:t>
            </a:r>
            <a:fld id="{8B37D5FE-740C-46F5-801A-FA5477D9711F}" type="slidenum">
              <a:rPr lang="en-US" smtClean="0"/>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p:cNvSpPr>
          <p:nvPr/>
        </p:nvSpPr>
        <p:spPr bwMode="auto">
          <a:xfrm>
            <a:off x="446964" y="1429011"/>
            <a:ext cx="8229600" cy="4525963"/>
          </a:xfrm>
          <a:prstGeom prst="rect">
            <a:avLst/>
          </a:prstGeom>
          <a:noFill/>
          <a:ln w="9525">
            <a:noFill/>
            <a:miter lim="800000"/>
            <a:headEnd/>
            <a:tailEnd/>
          </a:ln>
        </p:spPr>
        <p:txBody>
          <a:bodyPr/>
          <a:lstStyle/>
          <a:p>
            <a:pPr marL="342900" indent="-342900" eaLnBrk="0" hangingPunct="0">
              <a:spcBef>
                <a:spcPct val="40000"/>
              </a:spcBef>
              <a:buFont typeface="Arial" charset="0"/>
              <a:buChar char="•"/>
            </a:pPr>
            <a:r>
              <a:rPr lang="en-US" sz="3200" b="1" dirty="0"/>
              <a:t>Fredrick Winslow Taylor</a:t>
            </a:r>
          </a:p>
          <a:p>
            <a:pPr marL="742950" lvl="1" indent="-285750" eaLnBrk="0" hangingPunct="0">
              <a:spcBef>
                <a:spcPct val="40000"/>
              </a:spcBef>
              <a:buFont typeface="Arial" charset="0"/>
              <a:buChar char="–"/>
            </a:pPr>
            <a:r>
              <a:rPr lang="en-US" sz="2800" dirty="0"/>
              <a:t>The “father” of scientific management</a:t>
            </a:r>
          </a:p>
          <a:p>
            <a:pPr marL="342900" indent="-342900" eaLnBrk="0" hangingPunct="0">
              <a:spcBef>
                <a:spcPct val="20000"/>
              </a:spcBef>
              <a:buFont typeface="Arial" charset="0"/>
              <a:buChar char="•"/>
            </a:pPr>
            <a:r>
              <a:rPr lang="en-US" sz="3200" b="1" dirty="0"/>
              <a:t>Scientific management </a:t>
            </a:r>
            <a:r>
              <a:rPr lang="en-US" sz="3200" dirty="0" smtClean="0"/>
              <a:t>–</a:t>
            </a:r>
            <a:r>
              <a:rPr lang="en-US" sz="3200" b="1" dirty="0" smtClean="0"/>
              <a:t> </a:t>
            </a:r>
            <a:r>
              <a:rPr lang="en-US" sz="3200" dirty="0"/>
              <a:t>an approach that involves using the scientific method to find the “</a:t>
            </a:r>
            <a:r>
              <a:rPr lang="en-US" sz="3200" dirty="0">
                <a:solidFill>
                  <a:srgbClr val="FF0000"/>
                </a:solidFill>
              </a:rPr>
              <a:t>one best way” for a job to be done</a:t>
            </a:r>
            <a:r>
              <a:rPr lang="en-US" sz="3200" dirty="0" smtClean="0">
                <a:solidFill>
                  <a:srgbClr val="FF0000"/>
                </a:solidFill>
              </a:rPr>
              <a:t>.</a:t>
            </a:r>
          </a:p>
          <a:p>
            <a:pPr marL="342900" indent="-342900" eaLnBrk="0" hangingPunct="0">
              <a:spcBef>
                <a:spcPct val="20000"/>
              </a:spcBef>
              <a:buFont typeface="Arial" charset="0"/>
              <a:buChar char="•"/>
            </a:pPr>
            <a:r>
              <a:rPr lang="en-US" sz="3200" dirty="0" smtClean="0">
                <a:solidFill>
                  <a:srgbClr val="FF0000"/>
                </a:solidFill>
              </a:rPr>
              <a:t>Pig iron experiment (output 12.5 tons)-increase productivity to 47-48 tons per day </a:t>
            </a:r>
            <a:endParaRPr lang="en-US" sz="3200" dirty="0">
              <a:solidFill>
                <a:srgbClr val="FF0000"/>
              </a:solidFill>
            </a:endParaRPr>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10</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Scientific Management</a:t>
            </a:r>
            <a:endParaRPr lang="en-US" b="1"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457200" y="304800"/>
            <a:ext cx="8229600" cy="1143000"/>
          </a:xfrm>
        </p:spPr>
        <p:txBody>
          <a:bodyPr>
            <a:noAutofit/>
          </a:bodyPr>
          <a:lstStyle/>
          <a:p>
            <a:pPr algn="ctr"/>
            <a:r>
              <a:rPr lang="en-US" sz="3200" dirty="0" smtClean="0"/>
              <a:t>Exhibit MH-2</a:t>
            </a:r>
            <a:br>
              <a:rPr lang="en-US" sz="3200" dirty="0" smtClean="0"/>
            </a:br>
            <a:r>
              <a:rPr lang="en-US" sz="3200" dirty="0" smtClean="0"/>
              <a:t> Taylor’s Scientific </a:t>
            </a:r>
            <a:br>
              <a:rPr lang="en-US" sz="3200" dirty="0" smtClean="0"/>
            </a:br>
            <a:r>
              <a:rPr lang="en-US" sz="3200" dirty="0" smtClean="0"/>
              <a:t>Management Principles</a:t>
            </a:r>
            <a:endParaRPr lang="en-US" sz="3200" dirty="0" smtClean="0">
              <a:latin typeface="Calibri" pitchFamily="34" charset="0"/>
            </a:endParaRPr>
          </a:p>
        </p:txBody>
      </p:sp>
      <p:pic>
        <p:nvPicPr>
          <p:cNvPr id="41986" name="Picture 2"/>
          <p:cNvPicPr>
            <a:picLocks noChangeAspect="1" noChangeArrowheads="1"/>
          </p:cNvPicPr>
          <p:nvPr/>
        </p:nvPicPr>
        <p:blipFill>
          <a:blip r:embed="rId3" cstate="print"/>
          <a:srcRect/>
          <a:stretch>
            <a:fillRect/>
          </a:stretch>
        </p:blipFill>
        <p:spPr bwMode="auto">
          <a:xfrm>
            <a:off x="-76200" y="1905000"/>
            <a:ext cx="9132888" cy="2590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Arial" charset="0"/>
              </a:rPr>
              <a:t>Frank and Lillian Gilbreth</a:t>
            </a:r>
            <a:r>
              <a:rPr lang="en-US" dirty="0">
                <a:latin typeface="Calibri" pitchFamily="34" charset="0"/>
              </a:rPr>
              <a:t/>
            </a:r>
            <a:br>
              <a:rPr lang="en-US" dirty="0">
                <a:latin typeface="Calibri" pitchFamily="34" charset="0"/>
              </a:rPr>
            </a:br>
            <a:endParaRPr lang="en-US" dirty="0"/>
          </a:p>
        </p:txBody>
      </p:sp>
      <p:sp>
        <p:nvSpPr>
          <p:cNvPr id="3" name="Content Placeholder 2"/>
          <p:cNvSpPr>
            <a:spLocks noGrp="1"/>
          </p:cNvSpPr>
          <p:nvPr>
            <p:ph idx="1"/>
          </p:nvPr>
        </p:nvSpPr>
        <p:spPr/>
        <p:txBody>
          <a:bodyPr>
            <a:normAutofit fontScale="92500"/>
          </a:bodyPr>
          <a:lstStyle/>
          <a:p>
            <a:pPr hangingPunct="0"/>
            <a:r>
              <a:rPr lang="en-US" sz="2400" dirty="0">
                <a:latin typeface="Arial" panose="020B0604020202020204" pitchFamily="34" charset="0"/>
                <a:cs typeface="Arial" panose="020B0604020202020204" pitchFamily="34" charset="0"/>
              </a:rPr>
              <a:t>Frank and Lillian Gilbreth were inspired by Taylor’s work and proceeded to study and develop their own methods of scientific management.</a:t>
            </a:r>
          </a:p>
          <a:p>
            <a:pPr hangingPunct="0"/>
            <a:r>
              <a:rPr lang="en-US" sz="2400" dirty="0">
                <a:latin typeface="Arial" panose="020B0604020202020204" pitchFamily="34" charset="0"/>
                <a:cs typeface="Arial" panose="020B0604020202020204" pitchFamily="34" charset="0"/>
              </a:rPr>
              <a:t>a.	Frank Gilbreth is probably best known for his </a:t>
            </a:r>
            <a:r>
              <a:rPr lang="en-US" sz="2400" b="1" dirty="0">
                <a:latin typeface="Arial" panose="020B0604020202020204" pitchFamily="34" charset="0"/>
                <a:cs typeface="Arial" panose="020B0604020202020204" pitchFamily="34" charset="0"/>
              </a:rPr>
              <a:t>experiments</a:t>
            </a:r>
            <a:r>
              <a:rPr lang="en-US" sz="2400" dirty="0">
                <a:latin typeface="Arial" panose="020B0604020202020204" pitchFamily="34" charset="0"/>
                <a:cs typeface="Arial" panose="020B0604020202020204" pitchFamily="34" charset="0"/>
              </a:rPr>
              <a:t> in reducing the number of motions in </a:t>
            </a:r>
            <a:r>
              <a:rPr lang="en-US" sz="2400" dirty="0" smtClean="0">
                <a:solidFill>
                  <a:srgbClr val="FF0000"/>
                </a:solidFill>
                <a:latin typeface="Arial" panose="020B0604020202020204" pitchFamily="34" charset="0"/>
                <a:cs typeface="Arial" panose="020B0604020202020204" pitchFamily="34" charset="0"/>
              </a:rPr>
              <a:t>bricklaying (conclusions laying exterior from 18 to 5 and interior brick from 18 to 2 ) : device  called microhronometer</a:t>
            </a:r>
            <a:endParaRPr lang="en-US" sz="2400" dirty="0">
              <a:solidFill>
                <a:srgbClr val="FF0000"/>
              </a:solidFill>
              <a:latin typeface="Arial" panose="020B0604020202020204" pitchFamily="34" charset="0"/>
              <a:cs typeface="Arial" panose="020B0604020202020204" pitchFamily="34" charset="0"/>
            </a:endParaRPr>
          </a:p>
          <a:p>
            <a:pPr hangingPunct="0"/>
            <a:r>
              <a:rPr lang="en-US" sz="2400" dirty="0">
                <a:latin typeface="Arial" panose="020B0604020202020204" pitchFamily="34" charset="0"/>
                <a:cs typeface="Arial" panose="020B0604020202020204" pitchFamily="34" charset="0"/>
              </a:rPr>
              <a:t>b.	The Gilbreths were among the first to use motion picture films to study </a:t>
            </a:r>
            <a:r>
              <a:rPr lang="en-US" sz="2400" b="1" dirty="0">
                <a:solidFill>
                  <a:srgbClr val="FF0000"/>
                </a:solidFill>
                <a:latin typeface="Arial" panose="020B0604020202020204" pitchFamily="34" charset="0"/>
                <a:cs typeface="Arial" panose="020B0604020202020204" pitchFamily="34" charset="0"/>
              </a:rPr>
              <a:t>hand-and-body motions</a:t>
            </a:r>
            <a:r>
              <a:rPr lang="en-US" sz="2400" dirty="0">
                <a:latin typeface="Arial" panose="020B0604020202020204" pitchFamily="34" charset="0"/>
                <a:cs typeface="Arial" panose="020B0604020202020204" pitchFamily="34" charset="0"/>
              </a:rPr>
              <a:t> in order to </a:t>
            </a:r>
            <a:r>
              <a:rPr lang="en-US" sz="2400" b="1" dirty="0">
                <a:solidFill>
                  <a:srgbClr val="FF0000"/>
                </a:solidFill>
                <a:latin typeface="Arial" panose="020B0604020202020204" pitchFamily="34" charset="0"/>
                <a:cs typeface="Arial" panose="020B0604020202020204" pitchFamily="34" charset="0"/>
              </a:rPr>
              <a:t>eliminate wasteful motions</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12</a:t>
            </a:fld>
            <a:endParaRPr lang="en-US" dirty="0"/>
          </a:p>
        </p:txBody>
      </p:sp>
    </p:spTree>
    <p:extLst>
      <p:ext uri="{BB962C8B-B14F-4D97-AF65-F5344CB8AC3E}">
        <p14:creationId xmlns:p14="http://schemas.microsoft.com/office/powerpoint/2010/main" val="338508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p:cNvSpPr>
          <p:nvPr/>
        </p:nvSpPr>
        <p:spPr bwMode="auto">
          <a:xfrm>
            <a:off x="447040" y="1295400"/>
            <a:ext cx="3884613" cy="4960938"/>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err="1"/>
              <a:t>Therbligs</a:t>
            </a:r>
            <a:r>
              <a:rPr lang="en-US" sz="3200" b="1" dirty="0"/>
              <a:t> </a:t>
            </a:r>
            <a:r>
              <a:rPr lang="en-US" sz="3200" dirty="0" smtClean="0"/>
              <a:t>–</a:t>
            </a:r>
            <a:r>
              <a:rPr lang="en-US" sz="3200" b="1" dirty="0" smtClean="0"/>
              <a:t> </a:t>
            </a:r>
            <a:r>
              <a:rPr lang="en-US" sz="3200" dirty="0"/>
              <a:t>a classification scheme for  labeling basic hand </a:t>
            </a:r>
            <a:r>
              <a:rPr lang="en-US" sz="3200" dirty="0" smtClean="0"/>
              <a:t>motions</a:t>
            </a:r>
          </a:p>
          <a:p>
            <a:pPr eaLnBrk="0" hangingPunct="0">
              <a:spcBef>
                <a:spcPct val="20000"/>
              </a:spcBef>
            </a:pPr>
            <a:r>
              <a:rPr lang="en-US" sz="3200" dirty="0"/>
              <a:t>label 17 basic hand motions </a:t>
            </a:r>
            <a:r>
              <a:rPr lang="en-US" sz="3200" dirty="0" smtClean="0"/>
              <a:t>.</a:t>
            </a:r>
            <a:endParaRPr lang="en-US" sz="3200" dirty="0"/>
          </a:p>
        </p:txBody>
      </p:sp>
      <p:pic>
        <p:nvPicPr>
          <p:cNvPr id="44035" name="Picture 2"/>
          <p:cNvPicPr>
            <a:picLocks noChangeAspect="1" noChangeArrowheads="1"/>
          </p:cNvPicPr>
          <p:nvPr/>
        </p:nvPicPr>
        <p:blipFill>
          <a:blip r:embed="rId3" cstate="print"/>
          <a:srcRect/>
          <a:stretch>
            <a:fillRect/>
          </a:stretch>
        </p:blipFill>
        <p:spPr bwMode="auto">
          <a:xfrm>
            <a:off x="4341813" y="1576316"/>
            <a:ext cx="4344988" cy="2971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13</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cs typeface="Arial" charset="0"/>
              </a:rPr>
              <a:t>Frank and Lillian Gilbreth</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p:cNvSpPr>
          <p:nvPr/>
        </p:nvSpPr>
        <p:spPr bwMode="auto">
          <a:xfrm>
            <a:off x="457200" y="1417638"/>
            <a:ext cx="81534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General administrative theory </a:t>
            </a:r>
            <a:r>
              <a:rPr lang="en-US" sz="3200" dirty="0" smtClean="0"/>
              <a:t>–</a:t>
            </a:r>
            <a:r>
              <a:rPr lang="en-US" sz="3200" b="1" dirty="0" smtClean="0"/>
              <a:t> </a:t>
            </a:r>
            <a:r>
              <a:rPr lang="en-US" sz="3200" dirty="0"/>
              <a:t>an approach to management that focuses on describing </a:t>
            </a:r>
            <a:r>
              <a:rPr lang="en-US" sz="3200" b="1" dirty="0"/>
              <a:t>what managers do </a:t>
            </a:r>
            <a:r>
              <a:rPr lang="en-US" sz="3200" dirty="0"/>
              <a:t>and </a:t>
            </a:r>
            <a:r>
              <a:rPr lang="en-US" sz="3200" b="1" dirty="0"/>
              <a:t>what constitutes good management </a:t>
            </a:r>
            <a:r>
              <a:rPr lang="en-US" sz="3200" b="1" dirty="0" smtClean="0"/>
              <a:t>practice.</a:t>
            </a:r>
            <a:endParaRPr lang="en-US" sz="3200" b="1"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14</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General Administrative Theory</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p:cNvSpPr>
          <p:nvPr/>
        </p:nvSpPr>
        <p:spPr bwMode="auto">
          <a:xfrm>
            <a:off x="457200" y="1417638"/>
            <a:ext cx="6019800" cy="4602162"/>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dirty="0" smtClean="0"/>
              <a:t>Fayol </a:t>
            </a:r>
            <a:r>
              <a:rPr lang="en-US" sz="3200" dirty="0"/>
              <a:t>focused on activities common to all </a:t>
            </a:r>
            <a:r>
              <a:rPr lang="en-US" sz="3200" dirty="0" smtClean="0"/>
              <a:t>managers</a:t>
            </a:r>
          </a:p>
          <a:p>
            <a:pPr marL="342900" indent="-342900" eaLnBrk="0" hangingPunct="0">
              <a:spcBef>
                <a:spcPct val="20000"/>
              </a:spcBef>
              <a:buFont typeface="Arial" charset="0"/>
              <a:buChar char="•"/>
            </a:pPr>
            <a:r>
              <a:rPr lang="en-US" sz="2400" dirty="0" smtClean="0"/>
              <a:t>Five functions(planning –organizing- commanding –coordinating and controlling )</a:t>
            </a:r>
            <a:endParaRPr lang="en-US" sz="2400" dirty="0"/>
          </a:p>
          <a:p>
            <a:pPr marL="342900" indent="-342900" eaLnBrk="0" hangingPunct="0">
              <a:spcBef>
                <a:spcPct val="20000"/>
              </a:spcBef>
              <a:buFont typeface="Arial" charset="0"/>
              <a:buChar char="•"/>
            </a:pPr>
            <a:r>
              <a:rPr lang="en-US" sz="3200" b="1" dirty="0" smtClean="0"/>
              <a:t>Principles </a:t>
            </a:r>
            <a:r>
              <a:rPr lang="en-US" sz="3200" b="1" dirty="0"/>
              <a:t>of  management </a:t>
            </a:r>
            <a:r>
              <a:rPr lang="en-US" sz="3200" dirty="0"/>
              <a:t>– </a:t>
            </a:r>
            <a:r>
              <a:rPr lang="en-US" sz="2400" dirty="0" smtClean="0"/>
              <a:t>Fundamental </a:t>
            </a:r>
            <a:r>
              <a:rPr lang="en-US" sz="2400" dirty="0"/>
              <a:t>rules of management that could be </a:t>
            </a:r>
            <a:r>
              <a:rPr lang="en-US" sz="2400" dirty="0">
                <a:solidFill>
                  <a:srgbClr val="FF0000"/>
                </a:solidFill>
              </a:rPr>
              <a:t>applied in all organizational situations</a:t>
            </a:r>
            <a:r>
              <a:rPr lang="en-US" sz="2400" dirty="0"/>
              <a:t> and </a:t>
            </a:r>
            <a:r>
              <a:rPr lang="en-US" sz="2400" dirty="0">
                <a:solidFill>
                  <a:srgbClr val="FF0000"/>
                </a:solidFill>
              </a:rPr>
              <a:t>taught in </a:t>
            </a:r>
            <a:r>
              <a:rPr lang="en-US" sz="2400" dirty="0" smtClean="0">
                <a:solidFill>
                  <a:srgbClr val="FF0000"/>
                </a:solidFill>
              </a:rPr>
              <a:t>schools.(1,2,4&amp;8)</a:t>
            </a:r>
            <a:endParaRPr lang="en-US" sz="2400" dirty="0">
              <a:solidFill>
                <a:srgbClr val="FF0000"/>
              </a:solidFill>
            </a:endParaRPr>
          </a:p>
        </p:txBody>
      </p:sp>
      <p:pic>
        <p:nvPicPr>
          <p:cNvPr id="48131" name="Picture 2"/>
          <p:cNvPicPr>
            <a:picLocks noChangeAspect="1" noChangeArrowheads="1"/>
          </p:cNvPicPr>
          <p:nvPr/>
        </p:nvPicPr>
        <p:blipFill>
          <a:blip r:embed="rId3" cstate="print"/>
          <a:srcRect/>
          <a:stretch>
            <a:fillRect/>
          </a:stretch>
        </p:blipFill>
        <p:spPr bwMode="auto">
          <a:xfrm>
            <a:off x="6248400" y="1600200"/>
            <a:ext cx="2571750" cy="333851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15</a:t>
            </a:fld>
            <a:endParaRPr lang="en-US" dirty="0"/>
          </a:p>
        </p:txBody>
      </p:sp>
      <p:sp>
        <p:nvSpPr>
          <p:cNvPr id="12"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Henri Fayol</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1524000"/>
            <a:ext cx="8458200" cy="3733800"/>
          </a:xfrm>
          <a:prstGeom prst="rect">
            <a:avLst/>
          </a:prstGeom>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16</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9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Exhibit MH-3 </a:t>
            </a:r>
            <a:br>
              <a:rPr lang="en-US" smtClean="0"/>
            </a:br>
            <a:r>
              <a:rPr lang="en-US" smtClean="0"/>
              <a:t>Fayol’s 14 Principles of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457200" y="304800"/>
            <a:ext cx="8458200" cy="1143000"/>
          </a:xfrm>
        </p:spPr>
        <p:txBody>
          <a:bodyPr>
            <a:noAutofit/>
          </a:bodyPr>
          <a:lstStyle/>
          <a:p>
            <a:pPr algn="ctr"/>
            <a:r>
              <a:rPr lang="en-US" sz="2800" dirty="0" smtClean="0"/>
              <a:t>Exhibit MH-3</a:t>
            </a:r>
            <a:br>
              <a:rPr lang="en-US" sz="2800" dirty="0" smtClean="0"/>
            </a:br>
            <a:r>
              <a:rPr lang="en-US" sz="2800" dirty="0" smtClean="0"/>
              <a:t> Fayol’s 14 Principles of Management (cont.)</a:t>
            </a:r>
            <a:endParaRPr lang="en-US" sz="2800" dirty="0" smtClean="0">
              <a:latin typeface="Calibri" pitchFamily="34" charset="0"/>
            </a:endParaRPr>
          </a:p>
        </p:txBody>
      </p:sp>
      <p:pic>
        <p:nvPicPr>
          <p:cNvPr id="52226" name="Picture 3"/>
          <p:cNvPicPr>
            <a:picLocks noChangeAspect="1" noChangeArrowheads="1"/>
          </p:cNvPicPr>
          <p:nvPr/>
        </p:nvPicPr>
        <p:blipFill>
          <a:blip r:embed="rId3" cstate="print"/>
          <a:srcRect/>
          <a:stretch>
            <a:fillRect/>
          </a:stretch>
        </p:blipFill>
        <p:spPr bwMode="auto">
          <a:xfrm>
            <a:off x="647700" y="1785938"/>
            <a:ext cx="7848600" cy="32861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p:nvPr>
        </p:nvSpPr>
        <p:spPr>
          <a:xfrm>
            <a:off x="533400" y="274638"/>
            <a:ext cx="8153400" cy="1143000"/>
          </a:xfrm>
        </p:spPr>
        <p:txBody>
          <a:bodyPr>
            <a:normAutofit/>
          </a:bodyPr>
          <a:lstStyle/>
          <a:p>
            <a:pPr algn="ctr"/>
            <a:r>
              <a:rPr lang="en-US" sz="3200" dirty="0" smtClean="0"/>
              <a:t>General Administrative Theory</a:t>
            </a:r>
            <a:endParaRPr lang="en-US" sz="3200" dirty="0" smtClean="0">
              <a:latin typeface="Calibri" pitchFamily="34" charset="0"/>
            </a:endParaRPr>
          </a:p>
        </p:txBody>
      </p:sp>
      <p:sp>
        <p:nvSpPr>
          <p:cNvPr id="2" name="Rectangle 1"/>
          <p:cNvSpPr/>
          <p:nvPr/>
        </p:nvSpPr>
        <p:spPr>
          <a:xfrm>
            <a:off x="457200" y="1600200"/>
            <a:ext cx="5105400" cy="4401205"/>
          </a:xfrm>
          <a:prstGeom prst="rect">
            <a:avLst/>
          </a:prstGeom>
        </p:spPr>
        <p:txBody>
          <a:bodyPr wrap="square">
            <a:spAutoFit/>
          </a:bodyPr>
          <a:lstStyle/>
          <a:p>
            <a:pPr>
              <a:defRPr/>
            </a:pPr>
            <a:r>
              <a:rPr lang="en-US" sz="2800" b="1" dirty="0" smtClean="0">
                <a:latin typeface="Arial" pitchFamily="34" charset="0"/>
                <a:cs typeface="Arial" pitchFamily="34" charset="0"/>
              </a:rPr>
              <a:t>Bureaucracy </a:t>
            </a:r>
            <a:r>
              <a:rPr lang="en-US" sz="2800" dirty="0" smtClean="0"/>
              <a:t>–Max Weber  </a:t>
            </a:r>
          </a:p>
          <a:p>
            <a:pPr hangingPunct="0"/>
            <a:r>
              <a:rPr lang="en-US" sz="2800" dirty="0"/>
              <a:t>was a German sociologist who wrote in the early twentieth century.</a:t>
            </a:r>
          </a:p>
          <a:p>
            <a:pPr hangingPunct="0"/>
            <a:r>
              <a:rPr lang="en-US" sz="2800" dirty="0" smtClean="0"/>
              <a:t>Weber </a:t>
            </a:r>
            <a:r>
              <a:rPr lang="en-US" sz="2800" dirty="0"/>
              <a:t>developed a theory of </a:t>
            </a:r>
            <a:r>
              <a:rPr lang="en-US" sz="2800" b="1" dirty="0">
                <a:solidFill>
                  <a:srgbClr val="FF0000"/>
                </a:solidFill>
              </a:rPr>
              <a:t>authority structures </a:t>
            </a:r>
            <a:r>
              <a:rPr lang="en-US" sz="2800" dirty="0"/>
              <a:t>and described organizational activity based on authority relations.</a:t>
            </a:r>
          </a:p>
          <a:p>
            <a:endParaRPr lang="en-US" sz="2800" dirty="0">
              <a:latin typeface="Arial" pitchFamily="34" charset="0"/>
              <a:cs typeface="Arial" pitchFamily="34" charset="0"/>
            </a:endParaRPr>
          </a:p>
        </p:txBody>
      </p:sp>
      <p:pic>
        <p:nvPicPr>
          <p:cNvPr id="54275" name="Picture 2"/>
          <p:cNvPicPr>
            <a:picLocks noChangeAspect="1" noChangeArrowheads="1"/>
          </p:cNvPicPr>
          <p:nvPr/>
        </p:nvPicPr>
        <p:blipFill>
          <a:blip r:embed="rId3" cstate="print"/>
          <a:srcRect/>
          <a:stretch>
            <a:fillRect/>
          </a:stretch>
        </p:blipFill>
        <p:spPr bwMode="auto">
          <a:xfrm>
            <a:off x="5791200" y="1581150"/>
            <a:ext cx="2990850" cy="39243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Administrative Theory</a:t>
            </a:r>
          </a:p>
        </p:txBody>
      </p:sp>
      <p:sp>
        <p:nvSpPr>
          <p:cNvPr id="3" name="Content Placeholder 2"/>
          <p:cNvSpPr>
            <a:spLocks noGrp="1"/>
          </p:cNvSpPr>
          <p:nvPr>
            <p:ph idx="1"/>
          </p:nvPr>
        </p:nvSpPr>
        <p:spPr/>
        <p:txBody>
          <a:bodyPr/>
          <a:lstStyle/>
          <a:p>
            <a:endParaRPr lang="en-US" b="1" dirty="0" smtClean="0"/>
          </a:p>
          <a:p>
            <a:r>
              <a:rPr lang="en-US" sz="2800" dirty="0" smtClean="0">
                <a:latin typeface="Arial" panose="020B0604020202020204" pitchFamily="34" charset="0"/>
                <a:cs typeface="Arial" panose="020B0604020202020204" pitchFamily="34" charset="0"/>
              </a:rPr>
              <a:t>He </a:t>
            </a:r>
            <a:r>
              <a:rPr lang="en-US" sz="2800" dirty="0">
                <a:latin typeface="Arial" panose="020B0604020202020204" pitchFamily="34" charset="0"/>
                <a:cs typeface="Arial" panose="020B0604020202020204" pitchFamily="34" charset="0"/>
              </a:rPr>
              <a:t>described the </a:t>
            </a:r>
            <a:r>
              <a:rPr lang="en-US" sz="2800" b="1" dirty="0">
                <a:latin typeface="Arial" panose="020B0604020202020204" pitchFamily="34" charset="0"/>
                <a:cs typeface="Arial" panose="020B0604020202020204" pitchFamily="34" charset="0"/>
              </a:rPr>
              <a:t>ideal</a:t>
            </a:r>
            <a:r>
              <a:rPr lang="en-US" sz="2800" dirty="0">
                <a:latin typeface="Arial" panose="020B0604020202020204" pitchFamily="34" charset="0"/>
                <a:cs typeface="Arial" panose="020B0604020202020204" pitchFamily="34" charset="0"/>
              </a:rPr>
              <a:t> form of organization </a:t>
            </a:r>
            <a:r>
              <a:rPr lang="en-US" sz="2800" dirty="0" smtClean="0">
                <a:latin typeface="Arial" panose="020B0604020202020204" pitchFamily="34" charset="0"/>
                <a:cs typeface="Arial" panose="020B0604020202020204" pitchFamily="34" charset="0"/>
              </a:rPr>
              <a:t>as</a:t>
            </a:r>
            <a:r>
              <a:rPr lang="en-US" sz="2800" b="1" dirty="0" smtClean="0">
                <a:latin typeface="Arial" panose="020B0604020202020204" pitchFamily="34" charset="0"/>
                <a:cs typeface="Arial" panose="020B0604020202020204" pitchFamily="34" charset="0"/>
              </a:rPr>
              <a:t> bureaucracy</a:t>
            </a:r>
            <a:endParaRPr lang="en-US" sz="2800" b="1" dirty="0">
              <a:latin typeface="Arial" pitchFamily="34" charset="0"/>
              <a:cs typeface="Arial" pitchFamily="34" charset="0"/>
            </a:endParaRPr>
          </a:p>
          <a:p>
            <a:pPr>
              <a:defRPr/>
            </a:pPr>
            <a:r>
              <a:rPr lang="en-US" sz="2800" dirty="0">
                <a:latin typeface="Arial" pitchFamily="34" charset="0"/>
                <a:cs typeface="Arial" pitchFamily="34" charset="0"/>
              </a:rPr>
              <a:t>a form of organization characterized by division of labor, a clearly defined hierarchy, detailed rules and regulations, and impersonal relationships.</a:t>
            </a: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19</a:t>
            </a:fld>
            <a:endParaRPr lang="en-US" dirty="0"/>
          </a:p>
        </p:txBody>
      </p:sp>
    </p:spTree>
    <p:extLst>
      <p:ext uri="{BB962C8B-B14F-4D97-AF65-F5344CB8AC3E}">
        <p14:creationId xmlns:p14="http://schemas.microsoft.com/office/powerpoint/2010/main" val="900941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Learning Objectives</a:t>
            </a:r>
            <a:endParaRPr lang="en-US" b="1" dirty="0"/>
          </a:p>
        </p:txBody>
      </p:sp>
      <p:sp>
        <p:nvSpPr>
          <p:cNvPr id="30721" name="Content Placeholder 1"/>
          <p:cNvSpPr>
            <a:spLocks noGrp="1"/>
          </p:cNvSpPr>
          <p:nvPr>
            <p:ph idx="1"/>
          </p:nvPr>
        </p:nvSpPr>
        <p:spPr/>
        <p:txBody>
          <a:bodyPr>
            <a:normAutofit/>
          </a:bodyPr>
          <a:lstStyle/>
          <a:p>
            <a:pPr marL="514350" indent="-514350">
              <a:buFont typeface="+mj-lt"/>
              <a:buAutoNum type="arabicPeriod"/>
            </a:pPr>
            <a:r>
              <a:rPr lang="en-US" sz="2300" b="1" i="0" dirty="0" smtClean="0"/>
              <a:t>Describe </a:t>
            </a:r>
            <a:r>
              <a:rPr lang="en-US" sz="2300" i="0" dirty="0" smtClean="0"/>
              <a:t>some early management examples.</a:t>
            </a:r>
          </a:p>
          <a:p>
            <a:pPr marL="514350" indent="-514350">
              <a:buFont typeface="+mj-lt"/>
              <a:buAutoNum type="arabicPeriod"/>
            </a:pPr>
            <a:r>
              <a:rPr lang="en-US" sz="2300" b="1" i="0" dirty="0" smtClean="0"/>
              <a:t>Explain </a:t>
            </a:r>
            <a:r>
              <a:rPr lang="en-US" sz="2300" i="0" dirty="0" smtClean="0"/>
              <a:t>the various theories in the classical approach.</a:t>
            </a:r>
          </a:p>
          <a:p>
            <a:pPr marL="514350" indent="-514350">
              <a:buFont typeface="+mj-lt"/>
              <a:buAutoNum type="arabicPeriod"/>
            </a:pPr>
            <a:r>
              <a:rPr lang="en-US" sz="2300" b="1" i="0" dirty="0" smtClean="0"/>
              <a:t>Discuss </a:t>
            </a:r>
            <a:r>
              <a:rPr lang="en-US" sz="2300" i="0" dirty="0" smtClean="0"/>
              <a:t>the development and uses of the behavioral approach.</a:t>
            </a:r>
          </a:p>
          <a:p>
            <a:pPr marL="514350" indent="-514350">
              <a:buFont typeface="+mj-lt"/>
              <a:buAutoNum type="arabicPeriod"/>
            </a:pPr>
            <a:r>
              <a:rPr lang="en-US" sz="2300" b="1" i="0" dirty="0" smtClean="0"/>
              <a:t>Describe </a:t>
            </a:r>
            <a:r>
              <a:rPr lang="en-US" sz="2300" i="0" dirty="0" smtClean="0"/>
              <a:t>the quantitative approach.</a:t>
            </a:r>
          </a:p>
          <a:p>
            <a:pPr marL="514350" indent="-514350">
              <a:buFont typeface="+mj-lt"/>
              <a:buAutoNum type="arabicPeriod"/>
            </a:pPr>
            <a:r>
              <a:rPr lang="en-US" sz="2300" b="1" i="0" dirty="0" smtClean="0"/>
              <a:t>Explain </a:t>
            </a:r>
            <a:r>
              <a:rPr lang="en-US" sz="2300" i="0" dirty="0" smtClean="0"/>
              <a:t>the various theories in the contemporary approach.</a:t>
            </a:r>
            <a:endParaRPr lang="en-US" sz="2300" i="0" dirty="0" smtClean="0">
              <a:cs typeface="Arial" charset="0"/>
            </a:endParaRPr>
          </a:p>
        </p:txBody>
      </p:sp>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0026" y="1371600"/>
            <a:ext cx="8943974" cy="3886200"/>
          </a:xfrm>
          <a:prstGeom prst="rect">
            <a:avLst/>
          </a:prstGeom>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20</a:t>
            </a:fld>
            <a:endParaRPr lang="en-US" dirty="0"/>
          </a:p>
        </p:txBody>
      </p:sp>
      <p:sp>
        <p:nvSpPr>
          <p:cNvPr id="10"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smtClean="0"/>
              <a:t>Exhibit MH-4</a:t>
            </a:r>
            <a:br>
              <a:rPr lang="en-US" sz="2800" smtClean="0"/>
            </a:br>
            <a:r>
              <a:rPr lang="en-US" sz="2800" smtClean="0"/>
              <a:t>Characteristics of Weber’s Bureaucracy</a:t>
            </a: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p:cNvSpPr>
          <p:nvPr/>
        </p:nvSpPr>
        <p:spPr bwMode="auto">
          <a:xfrm>
            <a:off x="457200" y="1483602"/>
            <a:ext cx="8229600" cy="42672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Organizational behavior (OB) </a:t>
            </a:r>
            <a:r>
              <a:rPr lang="en-US" sz="3200" dirty="0"/>
              <a:t>– </a:t>
            </a:r>
            <a:r>
              <a:rPr lang="en-US" sz="3200" dirty="0" smtClean="0"/>
              <a:t>the </a:t>
            </a:r>
            <a:r>
              <a:rPr lang="en-US" sz="3200" dirty="0"/>
              <a:t>study of the </a:t>
            </a:r>
            <a:r>
              <a:rPr lang="en-US" sz="3200" b="1" dirty="0"/>
              <a:t>actions of people at work</a:t>
            </a:r>
            <a:r>
              <a:rPr lang="en-US" sz="3200" dirty="0" smtClean="0"/>
              <a:t>.</a:t>
            </a:r>
          </a:p>
          <a:p>
            <a:pPr marL="342900" indent="-342900" eaLnBrk="0" hangingPunct="0">
              <a:spcBef>
                <a:spcPct val="20000"/>
              </a:spcBef>
              <a:buFont typeface="Arial" charset="0"/>
              <a:buChar char="•"/>
            </a:pPr>
            <a:r>
              <a:rPr lang="en-US" sz="3200" dirty="0"/>
              <a:t>Organizational behavior (OB) research has contributed much of what we know about human resources management and contemporary views of motivation, leadership, trust, teamwork, and conflict management.</a:t>
            </a:r>
          </a:p>
          <a:p>
            <a:pPr marL="342900" indent="-342900" eaLnBrk="0" hangingPunct="0">
              <a:spcBef>
                <a:spcPct val="20000"/>
              </a:spcBef>
              <a:buFont typeface="Arial" charset="0"/>
              <a:buChar char="•"/>
            </a:pP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21</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Behavioral Approach</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Advocates of Organizational Behavior</a:t>
            </a:r>
          </a:p>
        </p:txBody>
      </p:sp>
      <p:sp>
        <p:nvSpPr>
          <p:cNvPr id="3" name="Content Placeholder 2"/>
          <p:cNvSpPr>
            <a:spLocks noGrp="1"/>
          </p:cNvSpPr>
          <p:nvPr>
            <p:ph idx="1"/>
          </p:nvPr>
        </p:nvSpPr>
        <p:spPr/>
        <p:txBody>
          <a:bodyPr/>
          <a:lstStyle/>
          <a:p>
            <a:pPr indent="-342900" eaLnBrk="0" hangingPunct="0">
              <a:spcBef>
                <a:spcPct val="30000"/>
              </a:spcBef>
              <a:buFont typeface="Arial" charset="0"/>
              <a:buChar char="•"/>
            </a:pPr>
            <a:r>
              <a:rPr lang="en-US" sz="2800" b="1" dirty="0">
                <a:latin typeface="Arial" panose="020B0604020202020204" pitchFamily="34" charset="0"/>
                <a:cs typeface="Arial" panose="020B0604020202020204" pitchFamily="34" charset="0"/>
              </a:rPr>
              <a:t>Early OB Advocates</a:t>
            </a:r>
          </a:p>
          <a:p>
            <a:pPr lvl="1" indent="-285750" eaLnBrk="0" hangingPunct="0">
              <a:spcBef>
                <a:spcPct val="30000"/>
              </a:spcBef>
              <a:buFont typeface="Arial" charset="0"/>
              <a:buChar char="–"/>
            </a:pPr>
            <a:r>
              <a:rPr lang="en-US" sz="2800" dirty="0">
                <a:latin typeface="Arial" panose="020B0604020202020204" pitchFamily="34" charset="0"/>
                <a:cs typeface="Arial" panose="020B0604020202020204" pitchFamily="34" charset="0"/>
              </a:rPr>
              <a:t>Robert Owen</a:t>
            </a:r>
          </a:p>
          <a:p>
            <a:pPr lvl="1" indent="-285750" eaLnBrk="0" hangingPunct="0">
              <a:spcBef>
                <a:spcPct val="30000"/>
              </a:spcBef>
              <a:buFont typeface="Arial" charset="0"/>
              <a:buChar char="–"/>
            </a:pPr>
            <a:r>
              <a:rPr lang="en-US" sz="2800" dirty="0">
                <a:latin typeface="Arial" panose="020B0604020202020204" pitchFamily="34" charset="0"/>
                <a:cs typeface="Arial" panose="020B0604020202020204" pitchFamily="34" charset="0"/>
              </a:rPr>
              <a:t>Hugo Munsterberg</a:t>
            </a:r>
          </a:p>
          <a:p>
            <a:pPr lvl="1" indent="-285750" eaLnBrk="0" hangingPunct="0">
              <a:spcBef>
                <a:spcPct val="30000"/>
              </a:spcBef>
              <a:buFont typeface="Arial" charset="0"/>
              <a:buChar char="–"/>
            </a:pPr>
            <a:r>
              <a:rPr lang="en-US" sz="2800" dirty="0">
                <a:latin typeface="Arial" panose="020B0604020202020204" pitchFamily="34" charset="0"/>
                <a:cs typeface="Arial" panose="020B0604020202020204" pitchFamily="34" charset="0"/>
              </a:rPr>
              <a:t>Mary Parker Follett</a:t>
            </a:r>
          </a:p>
          <a:p>
            <a:pPr lvl="1" indent="-285750" eaLnBrk="0" hangingPunct="0">
              <a:spcBef>
                <a:spcPct val="30000"/>
              </a:spcBef>
              <a:buFont typeface="Arial" charset="0"/>
              <a:buChar char="–"/>
            </a:pPr>
            <a:r>
              <a:rPr lang="en-US" sz="2800" dirty="0">
                <a:latin typeface="Arial" panose="020B0604020202020204" pitchFamily="34" charset="0"/>
                <a:cs typeface="Arial" panose="020B0604020202020204" pitchFamily="34" charset="0"/>
              </a:rPr>
              <a:t>Chester Barnard</a:t>
            </a:r>
          </a:p>
          <a:p>
            <a:r>
              <a:rPr lang="en-US" sz="2800" b="1" dirty="0" smtClean="0">
                <a:latin typeface="Arial" panose="020B0604020202020204" pitchFamily="34" charset="0"/>
                <a:cs typeface="Arial" panose="020B0604020202020204" pitchFamily="34" charset="0"/>
              </a:rPr>
              <a:t>Importance of people to an organization ‘s success (the most important assets)</a:t>
            </a:r>
            <a:endParaRPr lang="en-US" sz="28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22</a:t>
            </a:fld>
            <a:endParaRPr lang="en-US" dirty="0"/>
          </a:p>
        </p:txBody>
      </p:sp>
    </p:spTree>
    <p:extLst>
      <p:ext uri="{BB962C8B-B14F-4D97-AF65-F5344CB8AC3E}">
        <p14:creationId xmlns:p14="http://schemas.microsoft.com/office/powerpoint/2010/main" val="974775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1219200"/>
            <a:ext cx="8839200" cy="4648200"/>
          </a:xfrm>
          <a:prstGeom prst="rect">
            <a:avLst/>
          </a:prstGeom>
        </p:spPr>
      </p:pic>
      <p:sp>
        <p:nvSpPr>
          <p:cNvPr id="5" name="Footer Placeholder 4"/>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23</a:t>
            </a:fld>
            <a:endParaRPr lang="en-US" dirty="0"/>
          </a:p>
        </p:txBody>
      </p:sp>
      <p:sp>
        <p:nvSpPr>
          <p:cNvPr id="10"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Exhibit MH-5 </a:t>
            </a:r>
            <a:br>
              <a:rPr lang="en-US" sz="2800" dirty="0" smtClean="0"/>
            </a:br>
            <a:r>
              <a:rPr lang="en-US" sz="2800" dirty="0" smtClean="0"/>
              <a:t>Early OB Advocates</a:t>
            </a: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p:cNvSpPr>
          <p:nvPr/>
        </p:nvSpPr>
        <p:spPr bwMode="auto">
          <a:xfrm>
            <a:off x="381000" y="146768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Hawthorne Studies </a:t>
            </a:r>
            <a:r>
              <a:rPr lang="en-US" sz="3200" dirty="0" smtClean="0"/>
              <a:t>–</a:t>
            </a:r>
            <a:r>
              <a:rPr lang="en-US" sz="3200" b="1" dirty="0" smtClean="0"/>
              <a:t> </a:t>
            </a:r>
            <a:r>
              <a:rPr lang="en-US" sz="3200" dirty="0"/>
              <a:t>a series of studies during the 1920s and 1930s that provided new insights into individual and group </a:t>
            </a:r>
            <a:r>
              <a:rPr lang="en-US" sz="3200" dirty="0" smtClean="0"/>
              <a:t>behavior.</a:t>
            </a: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24</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The Hawthorne Studies</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examine the effect of various  lighting levels on worker productivity </a:t>
            </a:r>
            <a:endParaRPr lang="en-US" dirty="0"/>
          </a:p>
        </p:txBody>
      </p:sp>
      <p:sp>
        <p:nvSpPr>
          <p:cNvPr id="3" name="Text Placeholder 2"/>
          <p:cNvSpPr>
            <a:spLocks noGrp="1"/>
          </p:cNvSpPr>
          <p:nvPr>
            <p:ph type="body" idx="1"/>
          </p:nvPr>
        </p:nvSpPr>
        <p:spPr/>
        <p:txBody>
          <a:bodyPr/>
          <a:lstStyle/>
          <a:p>
            <a:r>
              <a:rPr lang="en-US" b="1" dirty="0" smtClean="0"/>
              <a:t>Experimental group </a:t>
            </a:r>
            <a:endParaRPr lang="en-US" b="1" dirty="0"/>
          </a:p>
        </p:txBody>
      </p:sp>
      <p:sp>
        <p:nvSpPr>
          <p:cNvPr id="4" name="Text Placeholder 3"/>
          <p:cNvSpPr>
            <a:spLocks noGrp="1"/>
          </p:cNvSpPr>
          <p:nvPr>
            <p:ph type="body" sz="quarter" idx="3"/>
          </p:nvPr>
        </p:nvSpPr>
        <p:spPr/>
        <p:txBody>
          <a:bodyPr/>
          <a:lstStyle/>
          <a:p>
            <a:r>
              <a:rPr lang="en-US" b="1" dirty="0" smtClean="0"/>
              <a:t>Control group </a:t>
            </a:r>
            <a:endParaRPr lang="en-US" b="1" dirty="0"/>
          </a:p>
        </p:txBody>
      </p:sp>
      <p:sp>
        <p:nvSpPr>
          <p:cNvPr id="5" name="Content Placeholder 4"/>
          <p:cNvSpPr>
            <a:spLocks noGrp="1"/>
          </p:cNvSpPr>
          <p:nvPr>
            <p:ph sz="quarter" idx="13"/>
          </p:nvPr>
        </p:nvSpPr>
        <p:spPr/>
        <p:txBody>
          <a:bodyPr>
            <a:normAutofit/>
          </a:bodyPr>
          <a:lstStyle/>
          <a:p>
            <a:r>
              <a:rPr lang="en-US" sz="2800" dirty="0" smtClean="0"/>
              <a:t>Exposed  to various lighting intensities </a:t>
            </a:r>
            <a:endParaRPr lang="en-US" sz="2800" dirty="0"/>
          </a:p>
        </p:txBody>
      </p:sp>
      <p:sp>
        <p:nvSpPr>
          <p:cNvPr id="6" name="Content Placeholder 5"/>
          <p:cNvSpPr>
            <a:spLocks noGrp="1"/>
          </p:cNvSpPr>
          <p:nvPr>
            <p:ph sz="quarter" idx="14"/>
          </p:nvPr>
        </p:nvSpPr>
        <p:spPr/>
        <p:txBody>
          <a:bodyPr>
            <a:normAutofit/>
          </a:bodyPr>
          <a:lstStyle/>
          <a:p>
            <a:r>
              <a:rPr lang="en-US" sz="2800" dirty="0" smtClean="0"/>
              <a:t>Working  under a constant intensity </a:t>
            </a:r>
            <a:endParaRPr lang="en-US" sz="2800" dirty="0"/>
          </a:p>
        </p:txBody>
      </p:sp>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25</a:t>
            </a:fld>
            <a:endParaRPr lang="en-US" dirty="0"/>
          </a:p>
        </p:txBody>
      </p:sp>
    </p:spTree>
    <p:extLst>
      <p:ext uri="{BB962C8B-B14F-4D97-AF65-F5344CB8AC3E}">
        <p14:creationId xmlns:p14="http://schemas.microsoft.com/office/powerpoint/2010/main" val="1046630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Hawthorne Studies</a:t>
            </a:r>
            <a:r>
              <a:rPr lang="en-US" dirty="0">
                <a:latin typeface="Calibri" pitchFamily="34" charset="0"/>
              </a:rPr>
              <a:t/>
            </a:r>
            <a:br>
              <a:rPr lang="en-US" dirty="0">
                <a:latin typeface="Calibri" pitchFamily="34" charset="0"/>
              </a:rPr>
            </a:br>
            <a:endParaRPr lang="en-US" dirty="0"/>
          </a:p>
        </p:txBody>
      </p:sp>
      <p:sp>
        <p:nvSpPr>
          <p:cNvPr id="3" name="Content Placeholder 2"/>
          <p:cNvSpPr>
            <a:spLocks noGrp="1"/>
          </p:cNvSpPr>
          <p:nvPr>
            <p:ph idx="1"/>
          </p:nvPr>
        </p:nvSpPr>
        <p:spPr/>
        <p:txBody>
          <a:bodyPr>
            <a:noAutofit/>
          </a:bodyPr>
          <a:lstStyle/>
          <a:p>
            <a:pPr lvl="2" hangingPunct="0"/>
            <a:r>
              <a:rPr lang="en-US" sz="2400" dirty="0">
                <a:latin typeface="Arial" panose="020B0604020202020204" pitchFamily="34" charset="0"/>
                <a:cs typeface="Arial" panose="020B0604020202020204" pitchFamily="34" charset="0"/>
              </a:rPr>
              <a:t>After Harvard professor </a:t>
            </a:r>
            <a:r>
              <a:rPr lang="en-US" sz="2400" b="1" dirty="0">
                <a:latin typeface="Arial" panose="020B0604020202020204" pitchFamily="34" charset="0"/>
                <a:cs typeface="Arial" panose="020B0604020202020204" pitchFamily="34" charset="0"/>
              </a:rPr>
              <a:t>Elton Mayo </a:t>
            </a:r>
            <a:r>
              <a:rPr lang="en-US" sz="2400" dirty="0">
                <a:latin typeface="Arial" panose="020B0604020202020204" pitchFamily="34" charset="0"/>
                <a:cs typeface="Arial" panose="020B0604020202020204" pitchFamily="34" charset="0"/>
              </a:rPr>
              <a:t>and his associates joined the study as consultants, other experiments were included to look at </a:t>
            </a:r>
            <a:r>
              <a:rPr lang="en-US" sz="2400" b="1" dirty="0">
                <a:latin typeface="Arial" panose="020B0604020202020204" pitchFamily="34" charset="0"/>
                <a:cs typeface="Arial" panose="020B0604020202020204" pitchFamily="34" charset="0"/>
              </a:rPr>
              <a:t>redesigning jobs, make changes in workday and workweek length, introduce rest periods, and </a:t>
            </a:r>
            <a:r>
              <a:rPr lang="en-US" sz="2400" dirty="0">
                <a:latin typeface="Arial" panose="020B0604020202020204" pitchFamily="34" charset="0"/>
                <a:cs typeface="Arial" panose="020B0604020202020204" pitchFamily="34" charset="0"/>
              </a:rPr>
              <a:t>introduce individual versus group wage plans</a:t>
            </a:r>
            <a:r>
              <a:rPr lang="en-US" sz="2400" dirty="0" smtClean="0">
                <a:latin typeface="Arial" panose="020B0604020202020204" pitchFamily="34" charset="0"/>
                <a:cs typeface="Arial" panose="020B0604020202020204" pitchFamily="34" charset="0"/>
              </a:rPr>
              <a:t>.</a:t>
            </a:r>
          </a:p>
          <a:p>
            <a:pPr lvl="2" hangingPunct="0"/>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researchers concluded that </a:t>
            </a:r>
            <a:r>
              <a:rPr lang="en-US" sz="2400" b="1" dirty="0">
                <a:latin typeface="Arial" panose="020B0604020202020204" pitchFamily="34" charset="0"/>
                <a:cs typeface="Arial" panose="020B0604020202020204" pitchFamily="34" charset="0"/>
              </a:rPr>
              <a:t>social norms or group standards were key determinants of individual work behavior. </a:t>
            </a: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26</a:t>
            </a:fld>
            <a:endParaRPr lang="en-US" dirty="0"/>
          </a:p>
        </p:txBody>
      </p:sp>
    </p:spTree>
    <p:extLst>
      <p:ext uri="{BB962C8B-B14F-4D97-AF65-F5344CB8AC3E}">
        <p14:creationId xmlns:p14="http://schemas.microsoft.com/office/powerpoint/2010/main" val="2560873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p:cNvSpPr>
          <p:nvPr/>
        </p:nvSpPr>
        <p:spPr bwMode="auto">
          <a:xfrm>
            <a:off x="457200" y="1546532"/>
            <a:ext cx="4343400" cy="4549468"/>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Quantitative approach </a:t>
            </a:r>
            <a:r>
              <a:rPr lang="en-US" sz="3200" dirty="0"/>
              <a:t>–</a:t>
            </a:r>
            <a:r>
              <a:rPr lang="en-US" sz="3200" b="1" dirty="0" smtClean="0"/>
              <a:t> </a:t>
            </a:r>
            <a:r>
              <a:rPr lang="en-US" sz="3200" dirty="0"/>
              <a:t>the use of quantitative techniques </a:t>
            </a:r>
            <a:r>
              <a:rPr lang="en-US" sz="3200" b="1" dirty="0">
                <a:solidFill>
                  <a:srgbClr val="FF0000"/>
                </a:solidFill>
              </a:rPr>
              <a:t>to improve decision </a:t>
            </a:r>
            <a:r>
              <a:rPr lang="en-US" sz="3200" b="1" dirty="0" smtClean="0">
                <a:solidFill>
                  <a:srgbClr val="FF0000"/>
                </a:solidFill>
              </a:rPr>
              <a:t>making.</a:t>
            </a:r>
          </a:p>
          <a:p>
            <a:pPr marL="342900" indent="-342900" eaLnBrk="0" hangingPunct="0">
              <a:spcBef>
                <a:spcPct val="20000"/>
              </a:spcBef>
              <a:buFont typeface="Arial" charset="0"/>
              <a:buChar char="•"/>
            </a:pPr>
            <a:r>
              <a:rPr lang="en-US" sz="3200" dirty="0"/>
              <a:t>known as </a:t>
            </a:r>
            <a:r>
              <a:rPr lang="en-US" sz="3200" dirty="0" smtClean="0"/>
              <a:t>m</a:t>
            </a:r>
            <a:r>
              <a:rPr lang="en-US" sz="3200" i="1" dirty="0" smtClean="0"/>
              <a:t>anagement </a:t>
            </a:r>
            <a:r>
              <a:rPr lang="en-US" sz="3200" i="1" dirty="0"/>
              <a:t>science</a:t>
            </a:r>
            <a:r>
              <a:rPr lang="en-US" sz="3200" dirty="0"/>
              <a:t>, </a:t>
            </a:r>
          </a:p>
        </p:txBody>
      </p:sp>
      <p:pic>
        <p:nvPicPr>
          <p:cNvPr id="64515" name="Picture 2"/>
          <p:cNvPicPr>
            <a:picLocks noChangeAspect="1" noChangeArrowheads="1"/>
          </p:cNvPicPr>
          <p:nvPr/>
        </p:nvPicPr>
        <p:blipFill>
          <a:blip r:embed="rId3" cstate="print"/>
          <a:srcRect/>
          <a:stretch>
            <a:fillRect/>
          </a:stretch>
        </p:blipFill>
        <p:spPr bwMode="auto">
          <a:xfrm>
            <a:off x="4953000" y="1546532"/>
            <a:ext cx="3733800" cy="41052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27</a:t>
            </a:fld>
            <a:endParaRPr lang="en-US" dirty="0"/>
          </a:p>
        </p:txBody>
      </p:sp>
      <p:sp>
        <p:nvSpPr>
          <p:cNvPr id="12"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latin typeface="Calibri" pitchFamily="34" charset="0"/>
              </a:rPr>
              <a:t>The  </a:t>
            </a:r>
            <a:r>
              <a:rPr lang="en-US" smtClean="0"/>
              <a:t>Quantitative Approach </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ctrTitle"/>
          </p:nvPr>
        </p:nvSpPr>
        <p:spPr>
          <a:xfrm>
            <a:off x="838200" y="381000"/>
            <a:ext cx="8001000" cy="1143000"/>
          </a:xfrm>
        </p:spPr>
        <p:txBody>
          <a:bodyPr>
            <a:normAutofit/>
          </a:bodyPr>
          <a:lstStyle/>
          <a:p>
            <a:pPr algn="ctr"/>
            <a:r>
              <a:rPr lang="en-US" sz="2800" b="1" dirty="0" smtClean="0"/>
              <a:t>Total Quality Management (TQM)</a:t>
            </a:r>
            <a:endParaRPr lang="en-US" sz="2800" dirty="0" smtClean="0">
              <a:latin typeface="Calibri" pitchFamily="34" charset="0"/>
            </a:endParaRPr>
          </a:p>
        </p:txBody>
      </p:sp>
      <p:sp>
        <p:nvSpPr>
          <p:cNvPr id="66562" name="Rectangle 3"/>
          <p:cNvSpPr txBox="1">
            <a:spLocks/>
          </p:cNvSpPr>
          <p:nvPr/>
        </p:nvSpPr>
        <p:spPr bwMode="auto">
          <a:xfrm>
            <a:off x="457200" y="1447800"/>
            <a:ext cx="4953000" cy="4114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Total quality management (TQM) </a:t>
            </a:r>
            <a:r>
              <a:rPr lang="en-US" sz="3200" dirty="0"/>
              <a:t>– </a:t>
            </a:r>
            <a:r>
              <a:rPr lang="en-US" sz="3200" dirty="0" smtClean="0"/>
              <a:t> </a:t>
            </a:r>
            <a:r>
              <a:rPr lang="en-US" sz="2800" dirty="0"/>
              <a:t>a philosophy of management that is driven by </a:t>
            </a:r>
            <a:r>
              <a:rPr lang="en-US" sz="2800" b="1" dirty="0">
                <a:solidFill>
                  <a:srgbClr val="FF0000"/>
                </a:solidFill>
              </a:rPr>
              <a:t>continuous improvement </a:t>
            </a:r>
            <a:r>
              <a:rPr lang="en-US" sz="2800" dirty="0"/>
              <a:t>and </a:t>
            </a:r>
            <a:r>
              <a:rPr lang="en-US" sz="2800" b="1" dirty="0">
                <a:solidFill>
                  <a:srgbClr val="FF0000"/>
                </a:solidFill>
              </a:rPr>
              <a:t>responsiveness to customer needs and </a:t>
            </a:r>
            <a:r>
              <a:rPr lang="en-US" sz="2800" b="1" dirty="0" smtClean="0">
                <a:solidFill>
                  <a:srgbClr val="FF0000"/>
                </a:solidFill>
              </a:rPr>
              <a:t>expectations.</a:t>
            </a:r>
            <a:endParaRPr lang="en-US" sz="2800" b="1" dirty="0">
              <a:solidFill>
                <a:srgbClr val="FF0000"/>
              </a:solidFill>
            </a:endParaRPr>
          </a:p>
        </p:txBody>
      </p:sp>
      <p:pic>
        <p:nvPicPr>
          <p:cNvPr id="66563" name="Picture 2"/>
          <p:cNvPicPr>
            <a:picLocks noChangeAspect="1" noChangeArrowheads="1"/>
          </p:cNvPicPr>
          <p:nvPr/>
        </p:nvPicPr>
        <p:blipFill>
          <a:blip r:embed="rId3" cstate="print"/>
          <a:srcRect/>
          <a:stretch>
            <a:fillRect/>
          </a:stretch>
        </p:blipFill>
        <p:spPr bwMode="auto">
          <a:xfrm>
            <a:off x="5638800" y="1600200"/>
            <a:ext cx="3276600" cy="3733800"/>
          </a:xfrm>
          <a:prstGeom prst="rect">
            <a:avLst/>
          </a:prstGeom>
          <a:noFill/>
          <a:ln w="9525">
            <a:noFill/>
            <a:miter lim="800000"/>
            <a:headEnd/>
            <a:tailEnd/>
          </a:ln>
        </p:spPr>
      </p:pic>
      <p:sp>
        <p:nvSpPr>
          <p:cNvPr id="7" name="Slide Number Placeholder 3"/>
          <p:cNvSpPr txBox="1">
            <a:spLocks/>
          </p:cNvSpPr>
          <p:nvPr/>
        </p:nvSpPr>
        <p:spPr>
          <a:xfrm>
            <a:off x="8229600" y="6477000"/>
            <a:ext cx="685800" cy="304800"/>
          </a:xfrm>
          <a:prstGeom prst="rect">
            <a:avLst/>
          </a:prstGeom>
        </p:spPr>
        <p:txBody>
          <a:bodyPr vert="horz" lIns="0" tIns="45720" rIns="0" bIns="0" rtlCol="0" anchor="b" anchorCtr="0">
            <a:normAutofit/>
          </a:bodyPr>
          <a:lstStyle>
            <a:defPPr>
              <a:defRPr lang="en-US"/>
            </a:defPPr>
            <a:lvl1pPr algn="r" rtl="0" fontAlgn="base">
              <a:spcBef>
                <a:spcPct val="0"/>
              </a:spcBef>
              <a:spcAft>
                <a:spcPct val="0"/>
              </a:spcAft>
              <a:defRPr sz="1100" b="1" kern="1200" baseline="0">
                <a:solidFill>
                  <a:srgbClr val="4D4D4D"/>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1a </a:t>
            </a:r>
            <a:r>
              <a:rPr lang="en-US" dirty="0" smtClean="0"/>
              <a:t>- </a:t>
            </a:r>
            <a:fld id="{8B37D5FE-740C-46F5-801A-FA5477D9711F}" type="slidenum">
              <a:rPr lang="en-US" smtClean="0"/>
              <a:pPr/>
              <a:t>28</a:t>
            </a:fld>
            <a:endParaRPr lang="en-US" dirty="0"/>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Total Quality Management (TQM)</a:t>
            </a:r>
            <a:endParaRPr lang="en-US" dirty="0"/>
          </a:p>
        </p:txBody>
      </p:sp>
      <p:sp>
        <p:nvSpPr>
          <p:cNvPr id="3" name="Content Placeholder 2"/>
          <p:cNvSpPr>
            <a:spLocks noGrp="1"/>
          </p:cNvSpPr>
          <p:nvPr>
            <p:ph idx="1"/>
          </p:nvPr>
        </p:nvSpPr>
        <p:spPr/>
        <p:txBody>
          <a:bodyPr>
            <a:normAutofit/>
          </a:bodyPr>
          <a:lstStyle/>
          <a:p>
            <a:pPr hangingPunct="0"/>
            <a:r>
              <a:rPr lang="en-US" sz="2800" dirty="0">
                <a:latin typeface="Arial" panose="020B0604020202020204" pitchFamily="34" charset="0"/>
                <a:cs typeface="Arial" panose="020B0604020202020204" pitchFamily="34" charset="0"/>
              </a:rPr>
              <a:t>TQM was inspired by a small group of quality experts, including </a:t>
            </a:r>
            <a:r>
              <a:rPr lang="en-US" sz="2800" b="1" dirty="0">
                <a:latin typeface="Arial" panose="020B0604020202020204" pitchFamily="34" charset="0"/>
                <a:cs typeface="Arial" panose="020B0604020202020204" pitchFamily="34" charset="0"/>
              </a:rPr>
              <a:t>W. Edwards Deming</a:t>
            </a:r>
            <a:r>
              <a:rPr lang="en-US" sz="2800" dirty="0">
                <a:latin typeface="Arial" panose="020B0604020202020204" pitchFamily="34" charset="0"/>
                <a:cs typeface="Arial" panose="020B0604020202020204" pitchFamily="34" charset="0"/>
              </a:rPr>
              <a:t>, who was one of its chief proponents</a:t>
            </a:r>
            <a:r>
              <a:rPr lang="en-US" sz="2800" dirty="0" smtClean="0">
                <a:latin typeface="Arial" panose="020B0604020202020204" pitchFamily="34" charset="0"/>
                <a:cs typeface="Arial" panose="020B0604020202020204" pitchFamily="34" charset="0"/>
              </a:rPr>
              <a:t>. And Joseph M. </a:t>
            </a:r>
            <a:r>
              <a:rPr lang="en-US" sz="2800" dirty="0" err="1" smtClean="0">
                <a:latin typeface="Arial" panose="020B0604020202020204" pitchFamily="34" charset="0"/>
                <a:cs typeface="Arial" panose="020B0604020202020204" pitchFamily="34" charset="0"/>
              </a:rPr>
              <a:t>Juran</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29</a:t>
            </a:fld>
            <a:endParaRPr lang="en-US" dirty="0"/>
          </a:p>
        </p:txBody>
      </p:sp>
    </p:spTree>
    <p:extLst>
      <p:ext uri="{BB962C8B-B14F-4D97-AF65-F5344CB8AC3E}">
        <p14:creationId xmlns:p14="http://schemas.microsoft.com/office/powerpoint/2010/main" val="2361080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Management</a:t>
            </a:r>
            <a:r>
              <a:rPr lang="en-US" dirty="0">
                <a:latin typeface="Calibri" pitchFamily="34" charset="0"/>
              </a:rPr>
              <a:t/>
            </a:r>
            <a:br>
              <a:rPr lang="en-US" dirty="0">
                <a:latin typeface="Calibri" pitchFamily="34" charset="0"/>
              </a:rPr>
            </a:br>
            <a:endParaRPr lang="en-US" dirty="0"/>
          </a:p>
        </p:txBody>
      </p:sp>
      <p:sp>
        <p:nvSpPr>
          <p:cNvPr id="3" name="Content Placeholder 2"/>
          <p:cNvSpPr>
            <a:spLocks noGrp="1"/>
          </p:cNvSpPr>
          <p:nvPr>
            <p:ph idx="1"/>
          </p:nvPr>
        </p:nvSpPr>
        <p:spPr/>
        <p:txBody>
          <a:bodyPr/>
          <a:lstStyle/>
          <a:p>
            <a:r>
              <a:rPr lang="en-US" dirty="0" smtClean="0"/>
              <a:t>Watch videos </a:t>
            </a:r>
            <a:endParaRPr lang="en-US" dirty="0"/>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3</a:t>
            </a:fld>
            <a:endParaRPr lang="en-US" dirty="0"/>
          </a:p>
        </p:txBody>
      </p:sp>
    </p:spTree>
    <p:extLst>
      <p:ext uri="{BB962C8B-B14F-4D97-AF65-F5344CB8AC3E}">
        <p14:creationId xmlns:p14="http://schemas.microsoft.com/office/powerpoint/2010/main" val="3464876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0" y="1676400"/>
            <a:ext cx="9067800" cy="38957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30</a:t>
            </a:fld>
            <a:endParaRPr lang="en-US" dirty="0"/>
          </a:p>
        </p:txBody>
      </p:sp>
      <p:sp>
        <p:nvSpPr>
          <p:cNvPr id="10"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97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Exhibit MH-6 page 66</a:t>
            </a:r>
            <a:br>
              <a:rPr lang="en-US" dirty="0" smtClean="0"/>
            </a:br>
            <a:r>
              <a:rPr lang="en-US" dirty="0" smtClean="0"/>
              <a:t>What Is Quality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txBox="1">
            <a:spLocks/>
          </p:cNvSpPr>
          <p:nvPr/>
        </p:nvSpPr>
        <p:spPr bwMode="auto">
          <a:xfrm>
            <a:off x="404884" y="1432968"/>
            <a:ext cx="8229600" cy="4525963"/>
          </a:xfrm>
          <a:prstGeom prst="rect">
            <a:avLst/>
          </a:prstGeom>
          <a:noFill/>
          <a:ln w="9525">
            <a:noFill/>
            <a:miter lim="800000"/>
            <a:headEnd/>
            <a:tailEnd/>
          </a:ln>
        </p:spPr>
        <p:txBody>
          <a:bodyPr/>
          <a:lstStyle/>
          <a:p>
            <a:pPr marL="342900" indent="-342900" eaLnBrk="0" hangingPunct="0">
              <a:spcBef>
                <a:spcPct val="25000"/>
              </a:spcBef>
              <a:buFont typeface="Arial" charset="0"/>
              <a:buChar char="•"/>
            </a:pPr>
            <a:r>
              <a:rPr lang="en-US" sz="2800" b="1" dirty="0"/>
              <a:t>System </a:t>
            </a:r>
            <a:r>
              <a:rPr lang="en-US" sz="2800" dirty="0"/>
              <a:t>– </a:t>
            </a:r>
            <a:r>
              <a:rPr lang="en-US" sz="2800" dirty="0" smtClean="0"/>
              <a:t>a </a:t>
            </a:r>
            <a:r>
              <a:rPr lang="en-US" sz="2800" dirty="0"/>
              <a:t>set of interrelated and  interdependent parts arranged in a manner that produces a unified whole.</a:t>
            </a:r>
          </a:p>
          <a:p>
            <a:pPr marL="342900" indent="-342900" eaLnBrk="0" hangingPunct="0">
              <a:spcBef>
                <a:spcPct val="20000"/>
              </a:spcBef>
              <a:buFont typeface="Arial" charset="0"/>
              <a:buChar char="•"/>
            </a:pPr>
            <a:r>
              <a:rPr lang="en-US" sz="2800" b="1" dirty="0"/>
              <a:t>Closed system </a:t>
            </a:r>
            <a:r>
              <a:rPr lang="en-US" sz="2800" dirty="0" smtClean="0"/>
              <a:t>–</a:t>
            </a:r>
            <a:r>
              <a:rPr lang="en-US" sz="2800" b="1" dirty="0" smtClean="0"/>
              <a:t> </a:t>
            </a:r>
            <a:r>
              <a:rPr lang="en-US" sz="2800" dirty="0"/>
              <a:t>systems that are </a:t>
            </a:r>
            <a:r>
              <a:rPr lang="en-US" sz="2800" b="1" dirty="0">
                <a:solidFill>
                  <a:srgbClr val="FF0000"/>
                </a:solidFill>
              </a:rPr>
              <a:t>not influenced by and do not interact with their </a:t>
            </a:r>
            <a:r>
              <a:rPr lang="en-US" sz="2800" b="1" dirty="0" smtClean="0">
                <a:solidFill>
                  <a:srgbClr val="FF0000"/>
                </a:solidFill>
              </a:rPr>
              <a:t>environment.</a:t>
            </a:r>
            <a:endParaRPr lang="en-US" sz="2800" b="1" dirty="0">
              <a:solidFill>
                <a:srgbClr val="FF0000"/>
              </a:solidFill>
            </a:endParaRPr>
          </a:p>
          <a:p>
            <a:pPr marL="342900" indent="-342900" eaLnBrk="0" hangingPunct="0">
              <a:spcBef>
                <a:spcPct val="20000"/>
              </a:spcBef>
              <a:buFont typeface="Arial" charset="0"/>
              <a:buChar char="•"/>
            </a:pPr>
            <a:r>
              <a:rPr lang="en-US" sz="2800" b="1" dirty="0"/>
              <a:t>Open system </a:t>
            </a:r>
            <a:r>
              <a:rPr lang="en-US" sz="2800" dirty="0" smtClean="0"/>
              <a:t>–</a:t>
            </a:r>
            <a:r>
              <a:rPr lang="en-US" sz="2800" b="1" dirty="0" smtClean="0"/>
              <a:t> </a:t>
            </a:r>
            <a:r>
              <a:rPr lang="en-US" sz="2800" dirty="0"/>
              <a:t>systems that </a:t>
            </a:r>
            <a:r>
              <a:rPr lang="en-US" sz="2800" b="1" dirty="0"/>
              <a:t>interact with </a:t>
            </a:r>
            <a:r>
              <a:rPr lang="en-US" sz="2800" dirty="0"/>
              <a:t>their </a:t>
            </a:r>
            <a:r>
              <a:rPr lang="en-US" sz="2800" dirty="0" smtClean="0"/>
              <a:t>environment</a:t>
            </a:r>
            <a:r>
              <a:rPr lang="en-US" sz="3200" dirty="0" smtClean="0"/>
              <a:t>.</a:t>
            </a:r>
          </a:p>
          <a:p>
            <a:pPr marL="342900" indent="-342900" eaLnBrk="0" hangingPunct="0">
              <a:spcBef>
                <a:spcPct val="20000"/>
              </a:spcBef>
              <a:buFont typeface="Arial" charset="0"/>
              <a:buChar char="•"/>
            </a:pPr>
            <a:r>
              <a:rPr lang="en-US" sz="3200" dirty="0" smtClean="0"/>
              <a:t>Chester  Barnard </a:t>
            </a: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31</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Contemporary Approaches</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00200"/>
            <a:ext cx="9144000" cy="4353990"/>
          </a:xfrm>
          <a:prstGeom prst="rect">
            <a:avLst/>
          </a:prstGeom>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32</a:t>
            </a:fld>
            <a:endParaRPr lang="en-US" dirty="0"/>
          </a:p>
        </p:txBody>
      </p:sp>
      <p:sp>
        <p:nvSpPr>
          <p:cNvPr id="10"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97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Exhibit MH-7</a:t>
            </a:r>
            <a:br>
              <a:rPr lang="en-US" smtClean="0"/>
            </a:br>
            <a:r>
              <a:rPr lang="en-US" smtClean="0"/>
              <a:t> Organization as an Open System</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txBox="1">
            <a:spLocks/>
          </p:cNvSpPr>
          <p:nvPr/>
        </p:nvSpPr>
        <p:spPr bwMode="auto">
          <a:xfrm>
            <a:off x="4572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Contingency approach </a:t>
            </a:r>
            <a:r>
              <a:rPr lang="en-US" sz="3200" dirty="0" smtClean="0"/>
              <a:t>–</a:t>
            </a:r>
            <a:r>
              <a:rPr lang="en-US" sz="3200" b="1" dirty="0" smtClean="0"/>
              <a:t> </a:t>
            </a:r>
            <a:r>
              <a:rPr lang="en-US" sz="3200" dirty="0"/>
              <a:t>a management approach that recognizes organizations as different, which means they </a:t>
            </a:r>
            <a:r>
              <a:rPr lang="en-US" sz="3200" b="1" dirty="0">
                <a:solidFill>
                  <a:srgbClr val="FF0000"/>
                </a:solidFill>
              </a:rPr>
              <a:t>face different situations </a:t>
            </a:r>
            <a:r>
              <a:rPr lang="en-US" sz="3200" dirty="0"/>
              <a:t>(</a:t>
            </a:r>
            <a:r>
              <a:rPr lang="en-US" sz="3200" dirty="0">
                <a:solidFill>
                  <a:srgbClr val="FF0000"/>
                </a:solidFill>
              </a:rPr>
              <a:t>contingencies) </a:t>
            </a:r>
            <a:r>
              <a:rPr lang="en-US" sz="3200" dirty="0"/>
              <a:t>and </a:t>
            </a:r>
            <a:r>
              <a:rPr lang="en-US" sz="3200" b="1" dirty="0">
                <a:solidFill>
                  <a:srgbClr val="FF0000"/>
                </a:solidFill>
              </a:rPr>
              <a:t>require different ways of </a:t>
            </a:r>
            <a:r>
              <a:rPr lang="en-US" sz="3200" b="1" dirty="0" smtClean="0">
                <a:solidFill>
                  <a:srgbClr val="FF0000"/>
                </a:solidFill>
              </a:rPr>
              <a:t>managing.</a:t>
            </a:r>
          </a:p>
          <a:p>
            <a:pPr marL="342900" indent="-342900" eaLnBrk="0" hangingPunct="0">
              <a:spcBef>
                <a:spcPct val="20000"/>
              </a:spcBef>
              <a:buFont typeface="Arial" charset="0"/>
              <a:buChar char="•"/>
            </a:pPr>
            <a:r>
              <a:rPr lang="en-US" sz="3200" dirty="0" smtClean="0"/>
              <a:t>Called  </a:t>
            </a:r>
            <a:r>
              <a:rPr lang="en-US" sz="3200" b="1" dirty="0" smtClean="0"/>
              <a:t>situational approach </a:t>
            </a:r>
          </a:p>
          <a:p>
            <a:pPr marL="342900" indent="-342900" eaLnBrk="0" hangingPunct="0">
              <a:spcBef>
                <a:spcPct val="20000"/>
              </a:spcBef>
              <a:buFont typeface="Arial" charset="0"/>
              <a:buChar char="•"/>
            </a:pPr>
            <a:r>
              <a:rPr lang="en-US" sz="2400" b="1" dirty="0" smtClean="0"/>
              <a:t>A good way to describe contingency is “if ,then .”if this is the way my situation is, then this is the best way for me to mange in this situation.</a:t>
            </a:r>
            <a:endParaRPr lang="en-US" sz="2400" b="1"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33</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The Contingency Approach</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b="1656"/>
          <a:stretch>
            <a:fillRect/>
          </a:stretch>
        </p:blipFill>
        <p:spPr bwMode="auto">
          <a:xfrm>
            <a:off x="334963" y="1524000"/>
            <a:ext cx="8820150" cy="3733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34</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97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Exhibit MH-8</a:t>
            </a:r>
            <a:br>
              <a:rPr lang="en-US" smtClean="0"/>
            </a:br>
            <a:r>
              <a:rPr lang="en-US" smtClean="0"/>
              <a:t>Popular Contingency Variables</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p:cNvSpPr>
          <p:nvPr/>
        </p:nvSpPr>
        <p:spPr bwMode="auto">
          <a:xfrm>
            <a:off x="457200" y="1600201"/>
            <a:ext cx="8229600" cy="1066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Ancient Management </a:t>
            </a:r>
            <a:r>
              <a:rPr lang="en-US" sz="3200" dirty="0" smtClean="0"/>
              <a:t>– </a:t>
            </a:r>
            <a:r>
              <a:rPr lang="en-US" sz="3200" dirty="0"/>
              <a:t>Egypt (pyramids) and China (Great Wall)</a:t>
            </a:r>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4</a:t>
            </a:fld>
            <a:endParaRPr lang="en-US" dirty="0"/>
          </a:p>
        </p:txBody>
      </p:sp>
      <p:sp>
        <p:nvSpPr>
          <p:cNvPr id="12"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Early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Management</a:t>
            </a:r>
            <a:r>
              <a:rPr lang="en-US" dirty="0">
                <a:latin typeface="Calibri" pitchFamily="34" charset="0"/>
              </a:rPr>
              <a:t/>
            </a:r>
            <a:br>
              <a:rPr lang="en-US" dirty="0">
                <a:latin typeface="Calibri" pitchFamily="34" charset="0"/>
              </a:rPr>
            </a:br>
            <a:endParaRPr lang="en-US" dirty="0"/>
          </a:p>
        </p:txBody>
      </p:sp>
      <p:sp>
        <p:nvSpPr>
          <p:cNvPr id="3" name="Text Placeholder 2"/>
          <p:cNvSpPr>
            <a:spLocks noGrp="1"/>
          </p:cNvSpPr>
          <p:nvPr>
            <p:ph type="body" idx="1"/>
          </p:nvPr>
        </p:nvSpPr>
        <p:spPr/>
        <p:txBody>
          <a:bodyPr/>
          <a:lstStyle/>
          <a:p>
            <a:r>
              <a:rPr lang="en-US" dirty="0" smtClean="0"/>
              <a:t>Egypt (pyramids)</a:t>
            </a:r>
            <a:endParaRPr lang="en-US" dirty="0"/>
          </a:p>
        </p:txBody>
      </p:sp>
      <p:sp>
        <p:nvSpPr>
          <p:cNvPr id="4" name="Text Placeholder 3"/>
          <p:cNvSpPr>
            <a:spLocks noGrp="1"/>
          </p:cNvSpPr>
          <p:nvPr>
            <p:ph type="body" sz="quarter" idx="3"/>
          </p:nvPr>
        </p:nvSpPr>
        <p:spPr/>
        <p:txBody>
          <a:bodyPr/>
          <a:lstStyle/>
          <a:p>
            <a:r>
              <a:rPr lang="en-US" dirty="0" smtClean="0"/>
              <a:t>Great wall </a:t>
            </a:r>
            <a:endParaRPr lang="en-US" dirty="0"/>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263776"/>
            <a:ext cx="3657600" cy="3235325"/>
          </a:xfrm>
        </p:spPr>
      </p:pic>
      <p:pic>
        <p:nvPicPr>
          <p:cNvPr id="10" name="Content Placeholder 9"/>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00600" y="2263777"/>
            <a:ext cx="3657600" cy="3235324"/>
          </a:xfrm>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5</a:t>
            </a:fld>
            <a:endParaRPr lang="en-US" dirty="0"/>
          </a:p>
        </p:txBody>
      </p:sp>
    </p:spTree>
    <p:extLst>
      <p:ext uri="{BB962C8B-B14F-4D97-AF65-F5344CB8AC3E}">
        <p14:creationId xmlns:p14="http://schemas.microsoft.com/office/powerpoint/2010/main" val="46208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p:cNvSpPr>
          <p:nvPr/>
        </p:nvSpPr>
        <p:spPr bwMode="auto">
          <a:xfrm>
            <a:off x="457200" y="14478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Adam Smith </a:t>
            </a:r>
            <a:r>
              <a:rPr lang="en-US" sz="2800" b="1" i="1" dirty="0"/>
              <a:t>The Wealth of Nations </a:t>
            </a:r>
            <a:r>
              <a:rPr lang="en-US" sz="2800" b="1" dirty="0"/>
              <a:t>in 1776</a:t>
            </a:r>
          </a:p>
          <a:p>
            <a:pPr marL="742950" lvl="1" indent="-285750" eaLnBrk="0" hangingPunct="0">
              <a:spcBef>
                <a:spcPct val="20000"/>
              </a:spcBef>
              <a:buFont typeface="Arial" charset="0"/>
              <a:buChar char="–"/>
            </a:pPr>
            <a:r>
              <a:rPr lang="en-US" sz="2800" b="1" dirty="0"/>
              <a:t>Division of labor (job specialization) </a:t>
            </a:r>
            <a:r>
              <a:rPr lang="en-US" sz="2800" dirty="0"/>
              <a:t>– </a:t>
            </a:r>
            <a:r>
              <a:rPr lang="en-US" sz="2800" b="1" dirty="0" smtClean="0"/>
              <a:t> </a:t>
            </a:r>
            <a:r>
              <a:rPr lang="en-US" sz="2800" dirty="0"/>
              <a:t>the breakdown of jobs into narrow and repetitive tasks</a:t>
            </a:r>
            <a:r>
              <a:rPr lang="en-US" sz="2800" dirty="0" smtClean="0"/>
              <a:t>.(</a:t>
            </a:r>
            <a:r>
              <a:rPr lang="en-US" sz="2800" b="1" dirty="0" smtClean="0"/>
              <a:t>pin industry )-increased productivity </a:t>
            </a:r>
          </a:p>
          <a:p>
            <a:pPr lvl="1" eaLnBrk="0" hangingPunct="0">
              <a:spcBef>
                <a:spcPct val="20000"/>
              </a:spcBef>
            </a:pPr>
            <a:r>
              <a:rPr lang="en-US" sz="2800" b="1" dirty="0" smtClean="0"/>
              <a:t>Saving time ,increase workers skill </a:t>
            </a:r>
            <a:endParaRPr lang="en-US" sz="2800" b="1" dirty="0"/>
          </a:p>
          <a:p>
            <a:pPr marL="342900" indent="-342900" eaLnBrk="0" hangingPunct="0">
              <a:spcBef>
                <a:spcPct val="20000"/>
              </a:spcBef>
              <a:buFont typeface="Arial" charset="0"/>
              <a:buChar char="•"/>
            </a:pPr>
            <a:r>
              <a:rPr lang="en-US" sz="2800" b="1" dirty="0"/>
              <a:t>Industrial Revolution</a:t>
            </a:r>
          </a:p>
          <a:p>
            <a:pPr marL="742950" lvl="1" indent="-285750" eaLnBrk="0" hangingPunct="0">
              <a:spcBef>
                <a:spcPct val="20000"/>
              </a:spcBef>
              <a:buFont typeface="Arial" charset="0"/>
              <a:buChar char="–"/>
            </a:pPr>
            <a:r>
              <a:rPr lang="en-US" sz="2800" dirty="0"/>
              <a:t>Substituted machine power for human labor</a:t>
            </a:r>
          </a:p>
          <a:p>
            <a:pPr marL="742950" lvl="1" indent="-285750" eaLnBrk="0" hangingPunct="0">
              <a:spcBef>
                <a:spcPct val="20000"/>
              </a:spcBef>
              <a:buFont typeface="Arial" charset="0"/>
              <a:buChar char="–"/>
            </a:pPr>
            <a:r>
              <a:rPr lang="en-US" sz="2800" dirty="0"/>
              <a:t>Created large organizations in need of management</a:t>
            </a:r>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6</a:t>
            </a:fld>
            <a:endParaRPr lang="en-US" dirty="0"/>
          </a:p>
        </p:txBody>
      </p:sp>
      <p:sp>
        <p:nvSpPr>
          <p:cNvPr id="13"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Early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47800"/>
            <a:ext cx="9144000" cy="4575931"/>
          </a:xfrm>
          <a:prstGeom prst="rect">
            <a:avLst/>
          </a:prstGeom>
        </p:spPr>
      </p:pic>
      <p:sp>
        <p:nvSpPr>
          <p:cNvPr id="7" name="Footer Placeholder 6"/>
          <p:cNvSpPr>
            <a:spLocks noGrp="1"/>
          </p:cNvSpPr>
          <p:nvPr>
            <p:ph type="ftr" sz="quarter" idx="11"/>
          </p:nvPr>
        </p:nvSpPr>
        <p:spPr/>
        <p:txBody>
          <a:bodyPr/>
          <a:lstStyle/>
          <a:p>
            <a:r>
              <a:rPr lang="en-IN" smtClean="0"/>
              <a:t>Copyright © 2016 Pearson Education, Ltd.</a:t>
            </a:r>
            <a:endParaRPr lang="en-US" dirty="0"/>
          </a:p>
        </p:txBody>
      </p:sp>
      <p:sp>
        <p:nvSpPr>
          <p:cNvPr id="8" name="Slide Number Placeholder 7"/>
          <p:cNvSpPr>
            <a:spLocks noGrp="1"/>
          </p:cNvSpPr>
          <p:nvPr>
            <p:ph type="sldNum" sz="quarter" idx="4"/>
          </p:nvPr>
        </p:nvSpPr>
        <p:spPr/>
        <p:txBody>
          <a:bodyPr/>
          <a:lstStyle/>
          <a:p>
            <a:r>
              <a:rPr lang="en-US" smtClean="0"/>
              <a:t>1a-</a:t>
            </a:r>
            <a:fld id="{8B37D5FE-740C-46F5-801A-FA5477D9711F}" type="slidenum">
              <a:rPr lang="en-US" smtClean="0"/>
              <a:pPr/>
              <a:t>7</a:t>
            </a:fld>
            <a:endParaRPr lang="en-US" dirty="0"/>
          </a:p>
        </p:txBody>
      </p:sp>
      <p:sp>
        <p:nvSpPr>
          <p:cNvPr id="10" name="Rectangle 2"/>
          <p:cNvSpPr txBox="1">
            <a:spLocks noChangeArrowheads="1"/>
          </p:cNvSpPr>
          <p:nvPr/>
        </p:nvSpPr>
        <p:spPr>
          <a:xfrm>
            <a:off x="685800" y="274638"/>
            <a:ext cx="7772400" cy="1143000"/>
          </a:xfrm>
          <a:prstGeom prst="rect">
            <a:avLst/>
          </a:prstGeom>
        </p:spPr>
        <p:txBody>
          <a:bodyPr vert="horz" lIns="0" tIns="45720" rIns="0" bIns="45720" rtlCol="0" anchor="ctr">
            <a:normAutofit fontScale="9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Exhibit MH-1</a:t>
            </a:r>
            <a:br>
              <a:rPr lang="en-US" smtClean="0"/>
            </a:br>
            <a:r>
              <a:rPr lang="en-US" smtClean="0"/>
              <a:t>Major Approaches to Management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p:cNvSpPr>
          <p:nvPr/>
        </p:nvSpPr>
        <p:spPr bwMode="auto">
          <a:xfrm>
            <a:off x="533400" y="14478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Classical approach </a:t>
            </a:r>
            <a:r>
              <a:rPr lang="en-US" sz="3200" dirty="0" smtClean="0"/>
              <a:t>–</a:t>
            </a:r>
            <a:r>
              <a:rPr lang="en-US" sz="3200" b="1" dirty="0" smtClean="0"/>
              <a:t> </a:t>
            </a:r>
            <a:r>
              <a:rPr lang="en-US" sz="3200" dirty="0"/>
              <a:t>first studies of management, which </a:t>
            </a:r>
            <a:r>
              <a:rPr lang="en-US" sz="3200" dirty="0">
                <a:solidFill>
                  <a:srgbClr val="FF0000"/>
                </a:solidFill>
              </a:rPr>
              <a:t>emphasized rationality and making organizations and workers as efficient as </a:t>
            </a:r>
            <a:r>
              <a:rPr lang="en-US" sz="3200" dirty="0" smtClean="0">
                <a:solidFill>
                  <a:srgbClr val="FF0000"/>
                </a:solidFill>
              </a:rPr>
              <a:t>possible</a:t>
            </a:r>
            <a:r>
              <a:rPr lang="en-US" sz="3200" dirty="0" smtClean="0"/>
              <a:t>.</a:t>
            </a:r>
            <a:endParaRPr lang="en-US" sz="3200" dirty="0"/>
          </a:p>
        </p:txBody>
      </p:sp>
      <p:sp>
        <p:nvSpPr>
          <p:cNvPr id="6" name="Footer Placeholder 5"/>
          <p:cNvSpPr>
            <a:spLocks noGrp="1"/>
          </p:cNvSpPr>
          <p:nvPr>
            <p:ph type="ftr" sz="quarter" idx="11"/>
          </p:nvPr>
        </p:nvSpPr>
        <p:spPr/>
        <p:txBody>
          <a:bodyPr/>
          <a:lstStyle/>
          <a:p>
            <a:r>
              <a:rPr lang="en-IN" smtClean="0"/>
              <a:t>Copyright © 2016 Pearson Education, Ltd.</a:t>
            </a:r>
            <a:endParaRPr lang="en-US" dirty="0"/>
          </a:p>
        </p:txBody>
      </p:sp>
      <p:sp>
        <p:nvSpPr>
          <p:cNvPr id="7" name="Slide Number Placeholder 6"/>
          <p:cNvSpPr>
            <a:spLocks noGrp="1"/>
          </p:cNvSpPr>
          <p:nvPr>
            <p:ph type="sldNum" sz="quarter" idx="4"/>
          </p:nvPr>
        </p:nvSpPr>
        <p:spPr/>
        <p:txBody>
          <a:bodyPr/>
          <a:lstStyle/>
          <a:p>
            <a:r>
              <a:rPr lang="en-US" smtClean="0"/>
              <a:t>1a-</a:t>
            </a:r>
            <a:fld id="{8B37D5FE-740C-46F5-801A-FA5477D9711F}" type="slidenum">
              <a:rPr lang="en-US" smtClean="0"/>
              <a:pPr/>
              <a:t>8</a:t>
            </a:fld>
            <a:endParaRPr lang="en-US" dirty="0"/>
          </a:p>
        </p:txBody>
      </p:sp>
      <p:sp>
        <p:nvSpPr>
          <p:cNvPr id="11" name="Rectangle 2"/>
          <p:cNvSpPr txBox="1">
            <a:spLocks noChangeArrowheads="1"/>
          </p:cNvSpPr>
          <p:nvPr/>
        </p:nvSpPr>
        <p:spPr>
          <a:xfrm>
            <a:off x="685800" y="274638"/>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Classical Approach</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Classical Approach</a:t>
            </a:r>
            <a:r>
              <a:rPr lang="en-US" dirty="0">
                <a:latin typeface="Calibri" pitchFamily="34" charset="0"/>
              </a:rPr>
              <a:t/>
            </a:r>
            <a:br>
              <a:rPr lang="en-US" dirty="0">
                <a:latin typeface="Calibri" pitchFamily="34" charset="0"/>
              </a:rPr>
            </a:br>
            <a:endParaRPr lang="en-US" dirty="0"/>
          </a:p>
        </p:txBody>
      </p:sp>
      <p:sp>
        <p:nvSpPr>
          <p:cNvPr id="3" name="Content Placeholder 2"/>
          <p:cNvSpPr>
            <a:spLocks noGrp="1"/>
          </p:cNvSpPr>
          <p:nvPr>
            <p:ph idx="1"/>
          </p:nvPr>
        </p:nvSpPr>
        <p:spPr/>
        <p:txBody>
          <a:bodyPr/>
          <a:lstStyle/>
          <a:p>
            <a:r>
              <a:rPr lang="en-US" b="1" dirty="0"/>
              <a:t>Scientific </a:t>
            </a:r>
            <a:r>
              <a:rPr lang="en-US" b="1" dirty="0" smtClean="0"/>
              <a:t>Management</a:t>
            </a:r>
          </a:p>
          <a:p>
            <a:r>
              <a:rPr lang="en-US" b="1" dirty="0"/>
              <a:t>General administrative theory</a:t>
            </a:r>
            <a:endParaRPr lang="en-US" b="1" dirty="0">
              <a:latin typeface="Calibri" pitchFamily="34" charset="0"/>
            </a:endParaRPr>
          </a:p>
          <a:p>
            <a:endParaRPr lang="en-US" dirty="0"/>
          </a:p>
        </p:txBody>
      </p:sp>
      <p:sp>
        <p:nvSpPr>
          <p:cNvPr id="4" name="Footer Placeholder 3"/>
          <p:cNvSpPr>
            <a:spLocks noGrp="1"/>
          </p:cNvSpPr>
          <p:nvPr>
            <p:ph type="ftr" sz="quarter" idx="11"/>
          </p:nvPr>
        </p:nvSpPr>
        <p:spPr/>
        <p:txBody>
          <a:bodyPr/>
          <a:lstStyle/>
          <a:p>
            <a:r>
              <a:rPr lang="en-IN" smtClean="0"/>
              <a:t>Copyright © 2016 Pearson Education, Ltd.</a:t>
            </a:r>
            <a:endParaRPr lang="en-US" dirty="0"/>
          </a:p>
        </p:txBody>
      </p:sp>
      <p:sp>
        <p:nvSpPr>
          <p:cNvPr id="5" name="Slide Number Placeholder 4"/>
          <p:cNvSpPr>
            <a:spLocks noGrp="1"/>
          </p:cNvSpPr>
          <p:nvPr>
            <p:ph type="sldNum" sz="quarter" idx="4"/>
          </p:nvPr>
        </p:nvSpPr>
        <p:spPr/>
        <p:txBody>
          <a:bodyPr/>
          <a:lstStyle/>
          <a:p>
            <a:r>
              <a:rPr lang="en-US" smtClean="0"/>
              <a:t>1a-</a:t>
            </a:r>
            <a:fld id="{8B37D5FE-740C-46F5-801A-FA5477D9711F}" type="slidenum">
              <a:rPr lang="en-US" smtClean="0"/>
              <a:pPr/>
              <a:t>9</a:t>
            </a:fld>
            <a:endParaRPr lang="en-US" dirty="0"/>
          </a:p>
        </p:txBody>
      </p:sp>
    </p:spTree>
    <p:extLst>
      <p:ext uri="{BB962C8B-B14F-4D97-AF65-F5344CB8AC3E}">
        <p14:creationId xmlns:p14="http://schemas.microsoft.com/office/powerpoint/2010/main" val="33981399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2494</TotalTime>
  <Words>2563</Words>
  <Application>Microsoft Office PowerPoint</Application>
  <PresentationFormat>On-screen Show (4:3)</PresentationFormat>
  <Paragraphs>219</Paragraphs>
  <Slides>34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Gill Sans MT</vt:lpstr>
      <vt:lpstr>HelveticaNeue-Light</vt:lpstr>
      <vt:lpstr>Wingdings 3</vt:lpstr>
      <vt:lpstr>1_Urban Pop</vt:lpstr>
      <vt:lpstr>PowerPoint Presentation</vt:lpstr>
      <vt:lpstr>Learning Objectives</vt:lpstr>
      <vt:lpstr>Early Management </vt:lpstr>
      <vt:lpstr>PowerPoint Presentation</vt:lpstr>
      <vt:lpstr>Early Management </vt:lpstr>
      <vt:lpstr>PowerPoint Presentation</vt:lpstr>
      <vt:lpstr>PowerPoint Presentation</vt:lpstr>
      <vt:lpstr>PowerPoint Presentation</vt:lpstr>
      <vt:lpstr>Classical Approach </vt:lpstr>
      <vt:lpstr>PowerPoint Presentation</vt:lpstr>
      <vt:lpstr>Exhibit MH-2  Taylor’s Scientific  Management Principles</vt:lpstr>
      <vt:lpstr>Frank and Lillian Gilbreth </vt:lpstr>
      <vt:lpstr>PowerPoint Presentation</vt:lpstr>
      <vt:lpstr>PowerPoint Presentation</vt:lpstr>
      <vt:lpstr>PowerPoint Presentation</vt:lpstr>
      <vt:lpstr>PowerPoint Presentation</vt:lpstr>
      <vt:lpstr>Exhibit MH-3  Fayol’s 14 Principles of Management (cont.)</vt:lpstr>
      <vt:lpstr>General Administrative Theory</vt:lpstr>
      <vt:lpstr>General Administrative Theory</vt:lpstr>
      <vt:lpstr>PowerPoint Presentation</vt:lpstr>
      <vt:lpstr>PowerPoint Presentation</vt:lpstr>
      <vt:lpstr>Early Advocates of Organizational Behavior</vt:lpstr>
      <vt:lpstr>PowerPoint Presentation</vt:lpstr>
      <vt:lpstr>PowerPoint Presentation</vt:lpstr>
      <vt:lpstr>To examine the effect of various  lighting levels on worker productivity </vt:lpstr>
      <vt:lpstr>The Hawthorne Studies </vt:lpstr>
      <vt:lpstr>PowerPoint Presentation</vt:lpstr>
      <vt:lpstr>Total Quality Management (TQM)</vt:lpstr>
      <vt:lpstr>Total Quality Management (TQM)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Maisa Y Burbar</cp:lastModifiedBy>
  <cp:revision>231</cp:revision>
  <cp:lastPrinted>2014-09-08T20:27:59Z</cp:lastPrinted>
  <dcterms:created xsi:type="dcterms:W3CDTF">2012-10-07T22:51:25Z</dcterms:created>
  <dcterms:modified xsi:type="dcterms:W3CDTF">2021-03-17T11:48:40Z</dcterms:modified>
</cp:coreProperties>
</file>