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8" r:id="rId3"/>
    <p:sldId id="270" r:id="rId4"/>
    <p:sldId id="261" r:id="rId5"/>
    <p:sldId id="257" r:id="rId6"/>
    <p:sldId id="260" r:id="rId7"/>
    <p:sldId id="259" r:id="rId8"/>
    <p:sldId id="262" r:id="rId9"/>
    <p:sldId id="264" r:id="rId10"/>
    <p:sldId id="266" r:id="rId11"/>
    <p:sldId id="265" r:id="rId12"/>
    <p:sldId id="263" r:id="rId13"/>
    <p:sldId id="267"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1" d="100"/>
          <a:sy n="81" d="100"/>
        </p:scale>
        <p:origin x="-1498" y="-1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134F5D-D6B9-47D9-9D9F-CA14D90D528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34F5D-D6B9-47D9-9D9F-CA14D90D528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34F5D-D6B9-47D9-9D9F-CA14D90D528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34F5D-D6B9-47D9-9D9F-CA14D90D528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34F5D-D6B9-47D9-9D9F-CA14D90D528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34F5D-D6B9-47D9-9D9F-CA14D90D528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34F5D-D6B9-47D9-9D9F-CA14D90D528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34F5D-D6B9-47D9-9D9F-CA14D90D528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34F5D-D6B9-47D9-9D9F-CA14D90D528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34F5D-D6B9-47D9-9D9F-CA14D90D528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34F5D-D6B9-47D9-9D9F-CA14D90D528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8140A-5D7A-4EB5-8C04-174F55044B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34F5D-D6B9-47D9-9D9F-CA14D90D528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8140A-5D7A-4EB5-8C04-174F55044B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hatsApp Image 2020-12-08 at 12.16.40 PM.jpeg"/>
          <p:cNvPicPr>
            <a:picLocks noChangeAspect="1"/>
          </p:cNvPicPr>
          <p:nvPr/>
        </p:nvPicPr>
        <p:blipFill>
          <a:blip r:embed="rId2"/>
          <a:stretch>
            <a:fillRect/>
          </a:stretch>
        </p:blipFill>
        <p:spPr>
          <a:xfrm>
            <a:off x="2362200" y="2971800"/>
            <a:ext cx="6629400" cy="3886200"/>
          </a:xfrm>
          <a:prstGeom prst="rect">
            <a:avLst/>
          </a:prstGeom>
        </p:spPr>
      </p:pic>
      <p:pic>
        <p:nvPicPr>
          <p:cNvPr id="5" name="Picture 4" descr="bzu-social-logo.png"/>
          <p:cNvPicPr>
            <a:picLocks noChangeAspect="1"/>
          </p:cNvPicPr>
          <p:nvPr/>
        </p:nvPicPr>
        <p:blipFill>
          <a:blip r:embed="rId3"/>
          <a:stretch>
            <a:fillRect/>
          </a:stretch>
        </p:blipFill>
        <p:spPr>
          <a:xfrm>
            <a:off x="3505200" y="0"/>
            <a:ext cx="4648200" cy="2324100"/>
          </a:xfrm>
          <a:prstGeom prst="rect">
            <a:avLst/>
          </a:prstGeom>
        </p:spPr>
      </p:pic>
      <p:sp>
        <p:nvSpPr>
          <p:cNvPr id="13313" name="Rectangle 1"/>
          <p:cNvSpPr>
            <a:spLocks noChangeArrowheads="1"/>
          </p:cNvSpPr>
          <p:nvPr/>
        </p:nvSpPr>
        <p:spPr bwMode="auto">
          <a:xfrm>
            <a:off x="4114800" y="1981200"/>
            <a:ext cx="345280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PRINCIPLES OF SPATIAL PLANNING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ENPL333</a:t>
            </a: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0" y="0"/>
            <a:ext cx="2362200" cy="6858000"/>
          </a:xfrm>
          <a:prstGeom prst="rect">
            <a:avLst/>
          </a:prstGeom>
          <a:blipFill>
            <a:blip r:embed="rId4"/>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228600" y="1828800"/>
            <a:ext cx="2209800" cy="2308324"/>
          </a:xfrm>
          <a:prstGeom prst="rect">
            <a:avLst/>
          </a:prstGeom>
          <a:noFill/>
        </p:spPr>
        <p:txBody>
          <a:bodyPr wrap="square" rtlCol="0">
            <a:spAutoFit/>
          </a:bodyPr>
          <a:lstStyle/>
          <a:p>
            <a:r>
              <a:rPr lang="en-US" dirty="0" err="1" smtClean="0"/>
              <a:t>Sundus</a:t>
            </a:r>
            <a:r>
              <a:rPr lang="en-US" dirty="0" smtClean="0"/>
              <a:t> </a:t>
            </a:r>
            <a:r>
              <a:rPr lang="en-US" dirty="0" err="1"/>
              <a:t>S</a:t>
            </a:r>
            <a:r>
              <a:rPr lang="en-US" dirty="0" err="1" smtClean="0"/>
              <a:t>aleh</a:t>
            </a:r>
            <a:r>
              <a:rPr lang="en-US" dirty="0" smtClean="0"/>
              <a:t>            </a:t>
            </a:r>
            <a:endParaRPr lang="ar-SA" dirty="0" smtClean="0"/>
          </a:p>
          <a:p>
            <a:r>
              <a:rPr lang="en-US" dirty="0" smtClean="0"/>
              <a:t>1180461 </a:t>
            </a:r>
            <a:endParaRPr lang="ar-SA" dirty="0" smtClean="0"/>
          </a:p>
          <a:p>
            <a:endParaRPr lang="en-US" dirty="0" smtClean="0"/>
          </a:p>
          <a:p>
            <a:r>
              <a:rPr lang="en-US" dirty="0" err="1" smtClean="0"/>
              <a:t>Amal</a:t>
            </a:r>
            <a:r>
              <a:rPr lang="en-US" dirty="0" smtClean="0"/>
              <a:t> Bader               1182367</a:t>
            </a:r>
            <a:endParaRPr lang="ar-SA" dirty="0" smtClean="0"/>
          </a:p>
          <a:p>
            <a:endParaRPr lang="en-US" dirty="0" smtClean="0"/>
          </a:p>
          <a:p>
            <a:r>
              <a:rPr lang="en-US" dirty="0" err="1" smtClean="0"/>
              <a:t>Batool</a:t>
            </a:r>
            <a:r>
              <a:rPr lang="en-US" dirty="0" smtClean="0"/>
              <a:t> </a:t>
            </a:r>
            <a:r>
              <a:rPr lang="en-US" dirty="0" err="1" smtClean="0"/>
              <a:t>Nobani</a:t>
            </a:r>
            <a:r>
              <a:rPr lang="en-US" dirty="0" smtClean="0"/>
              <a:t>          1182499</a:t>
            </a:r>
          </a:p>
        </p:txBody>
      </p:sp>
      <p:sp>
        <p:nvSpPr>
          <p:cNvPr id="8" name="TextBox 7"/>
          <p:cNvSpPr txBox="1"/>
          <p:nvPr/>
        </p:nvSpPr>
        <p:spPr>
          <a:xfrm>
            <a:off x="228600" y="4267200"/>
            <a:ext cx="2057400" cy="369332"/>
          </a:xfrm>
          <a:prstGeom prst="rect">
            <a:avLst/>
          </a:prstGeom>
          <a:noFill/>
        </p:spPr>
        <p:txBody>
          <a:bodyPr wrap="square" rtlCol="0">
            <a:spAutoFit/>
          </a:bodyPr>
          <a:lstStyle/>
          <a:p>
            <a:r>
              <a:rPr lang="en-US" dirty="0" err="1" smtClean="0"/>
              <a:t>Dr.Sanaa</a:t>
            </a:r>
            <a:r>
              <a:rPr lang="en-US" dirty="0" smtClean="0"/>
              <a:t> </a:t>
            </a:r>
            <a:r>
              <a:rPr lang="en-US" dirty="0" err="1" smtClean="0"/>
              <a:t>Anabtawi</a:t>
            </a:r>
            <a:endParaRPr lang="en-US" dirty="0"/>
          </a:p>
        </p:txBody>
      </p:sp>
      <p:sp>
        <p:nvSpPr>
          <p:cNvPr id="10" name="TextBox 9"/>
          <p:cNvSpPr txBox="1"/>
          <p:nvPr/>
        </p:nvSpPr>
        <p:spPr>
          <a:xfrm>
            <a:off x="3505200" y="2667000"/>
            <a:ext cx="5105400" cy="461665"/>
          </a:xfrm>
          <a:prstGeom prst="rect">
            <a:avLst/>
          </a:prstGeom>
          <a:noFill/>
        </p:spPr>
        <p:txBody>
          <a:bodyPr wrap="square" rtlCol="0">
            <a:spAutoFit/>
          </a:bodyPr>
          <a:lstStyle/>
          <a:p>
            <a:r>
              <a:rPr lang="en-US" sz="2400" b="1" dirty="0" smtClean="0">
                <a:solidFill>
                  <a:srgbClr val="FF0000"/>
                </a:solidFill>
              </a:rPr>
              <a:t>Sustainable </a:t>
            </a:r>
            <a:r>
              <a:rPr lang="en-US" sz="2400" b="1" dirty="0" smtClean="0">
                <a:solidFill>
                  <a:srgbClr val="FF0000"/>
                </a:solidFill>
              </a:rPr>
              <a:t>U</a:t>
            </a:r>
            <a:r>
              <a:rPr lang="en-US" sz="2400" b="1" dirty="0" smtClean="0">
                <a:solidFill>
                  <a:srgbClr val="FF0000"/>
                </a:solidFill>
              </a:rPr>
              <a:t>rban </a:t>
            </a:r>
            <a:r>
              <a:rPr lang="en-US" sz="2400" b="1" dirty="0" smtClean="0">
                <a:solidFill>
                  <a:srgbClr val="FF0000"/>
                </a:solidFill>
              </a:rPr>
              <a:t>M</a:t>
            </a:r>
            <a:r>
              <a:rPr lang="en-US" sz="2400" b="1" dirty="0" smtClean="0">
                <a:solidFill>
                  <a:srgbClr val="FF0000"/>
                </a:solidFill>
              </a:rPr>
              <a:t>obility &amp; TOD </a:t>
            </a:r>
            <a:endParaRPr lang="en-US" sz="24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0-12-08 at 9.56.16 AM.jpeg"/>
          <p:cNvPicPr>
            <a:picLocks noChangeAspect="1"/>
          </p:cNvPicPr>
          <p:nvPr/>
        </p:nvPicPr>
        <p:blipFill>
          <a:blip r:embed="rId2"/>
          <a:stretch>
            <a:fillRect/>
          </a:stretch>
        </p:blipFill>
        <p:spPr>
          <a:xfrm>
            <a:off x="0" y="149412"/>
            <a:ext cx="9144000" cy="65591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0-12-08 at 9.56.13 AM.jpeg"/>
          <p:cNvPicPr>
            <a:picLocks noChangeAspect="1"/>
          </p:cNvPicPr>
          <p:nvPr/>
        </p:nvPicPr>
        <p:blipFill>
          <a:blip r:embed="rId2"/>
          <a:stretch>
            <a:fillRect/>
          </a:stretch>
        </p:blipFill>
        <p:spPr>
          <a:xfrm>
            <a:off x="0" y="279482"/>
            <a:ext cx="9144000" cy="62990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atsApp Image 2020-12-08 at 9.50.25 AM.jpeg"/>
          <p:cNvPicPr>
            <a:picLocks noChangeAspect="1"/>
          </p:cNvPicPr>
          <p:nvPr/>
        </p:nvPicPr>
        <p:blipFill>
          <a:blip r:embed="rId2"/>
          <a:stretch>
            <a:fillRect/>
          </a:stretch>
        </p:blipFill>
        <p:spPr>
          <a:xfrm>
            <a:off x="0" y="142637"/>
            <a:ext cx="9144000" cy="65727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41148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25" name="Picture 1" descr="http://www.tod.org/images/249_Traffic10sm.jpg"/>
          <p:cNvPicPr>
            <a:picLocks noChangeAspect="1" noChangeArrowheads="1"/>
          </p:cNvPicPr>
          <p:nvPr/>
        </p:nvPicPr>
        <p:blipFill>
          <a:blip r:embed="rId3"/>
          <a:srcRect/>
          <a:stretch>
            <a:fillRect/>
          </a:stretch>
        </p:blipFill>
        <p:spPr bwMode="auto">
          <a:xfrm>
            <a:off x="4495800" y="1600200"/>
            <a:ext cx="4427220" cy="3200400"/>
          </a:xfrm>
          <a:prstGeom prst="rect">
            <a:avLst/>
          </a:prstGeom>
          <a:noFill/>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a:xfrm>
            <a:off x="228600" y="1295400"/>
            <a:ext cx="3505200" cy="3693319"/>
          </a:xfrm>
          <a:prstGeom prst="rect">
            <a:avLst/>
          </a:prstGeom>
        </p:spPr>
        <p:txBody>
          <a:bodyPr wrap="square">
            <a:spAutoFit/>
          </a:bodyPr>
          <a:lstStyle/>
          <a:p>
            <a:pPr>
              <a:buFont typeface="Wingdings" pitchFamily="2" charset="2"/>
              <a:buChar char="§"/>
            </a:pPr>
            <a:r>
              <a:rPr lang="en-US" dirty="0" smtClean="0"/>
              <a:t> Rapidly growing, mind-numbing traffic congestion nation-wide</a:t>
            </a:r>
          </a:p>
          <a:p>
            <a:pPr>
              <a:buFont typeface="Wingdings" pitchFamily="2" charset="2"/>
              <a:buChar char="§"/>
            </a:pPr>
            <a:r>
              <a:rPr lang="en-US" dirty="0" smtClean="0"/>
              <a:t> Growing distaste for suburbia and fry-pit strip development</a:t>
            </a:r>
          </a:p>
          <a:p>
            <a:pPr>
              <a:buFont typeface="Wingdings" pitchFamily="2" charset="2"/>
              <a:buChar char="§"/>
            </a:pPr>
            <a:r>
              <a:rPr lang="en-US" dirty="0" smtClean="0"/>
              <a:t> Growing desire for quality urban lifestyle</a:t>
            </a:r>
          </a:p>
          <a:p>
            <a:pPr>
              <a:buFont typeface="Wingdings" pitchFamily="2" charset="2"/>
              <a:buChar char="§"/>
            </a:pPr>
            <a:r>
              <a:rPr lang="en-US" dirty="0" smtClean="0"/>
              <a:t> Growing desire for more </a:t>
            </a:r>
            <a:r>
              <a:rPr lang="en-US" dirty="0" err="1" smtClean="0"/>
              <a:t>walkable</a:t>
            </a:r>
            <a:r>
              <a:rPr lang="en-US" dirty="0" smtClean="0"/>
              <a:t> lifestyles away from traffic</a:t>
            </a:r>
          </a:p>
          <a:p>
            <a:pPr>
              <a:buFont typeface="Wingdings" pitchFamily="2" charset="2"/>
              <a:buChar char="§"/>
            </a:pPr>
            <a:r>
              <a:rPr lang="en-US" dirty="0" smtClean="0"/>
              <a:t> Changes in family structures: more singles, empty-nesters, etc</a:t>
            </a:r>
          </a:p>
          <a:p>
            <a:pPr>
              <a:buFont typeface="Wingdings" pitchFamily="2" charset="2"/>
              <a:buChar char="§"/>
            </a:pPr>
            <a:r>
              <a:rPr lang="en-US" dirty="0" smtClean="0"/>
              <a:t> Growing national support for Smart Growth</a:t>
            </a:r>
          </a:p>
          <a:p>
            <a:pPr>
              <a:buFont typeface="Wingdings" pitchFamily="2" charset="2"/>
              <a:buChar char="§"/>
            </a:pPr>
            <a:r>
              <a:rPr lang="en-US" dirty="0" smtClean="0"/>
              <a:t>New focus of Federal policy</a:t>
            </a:r>
            <a:endParaRPr lang="en-US" dirty="0"/>
          </a:p>
        </p:txBody>
      </p:sp>
      <p:sp>
        <p:nvSpPr>
          <p:cNvPr id="9" name="Rectangle 8"/>
          <p:cNvSpPr/>
          <p:nvPr/>
        </p:nvSpPr>
        <p:spPr>
          <a:xfrm>
            <a:off x="762000" y="304800"/>
            <a:ext cx="4343400" cy="5334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FACTORS DRIVING THE TREND TOWARD TOD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1148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304800" y="1295400"/>
            <a:ext cx="3429000" cy="2308324"/>
          </a:xfrm>
          <a:prstGeom prst="rect">
            <a:avLst/>
          </a:prstGeom>
        </p:spPr>
        <p:txBody>
          <a:bodyPr wrap="square">
            <a:spAutoFit/>
          </a:bodyPr>
          <a:lstStyle/>
          <a:p>
            <a:endParaRPr lang="en-US" dirty="0" smtClean="0"/>
          </a:p>
          <a:p>
            <a:pPr>
              <a:buFont typeface="Wingdings" pitchFamily="2" charset="2"/>
              <a:buChar char="§"/>
            </a:pPr>
            <a:r>
              <a:rPr lang="en-US" dirty="0" smtClean="0"/>
              <a:t> Higher quality of life with better places to live, work, and play</a:t>
            </a:r>
          </a:p>
          <a:p>
            <a:pPr>
              <a:buFont typeface="Wingdings" pitchFamily="2" charset="2"/>
              <a:buChar char="§"/>
            </a:pPr>
            <a:r>
              <a:rPr lang="en-US" dirty="0" smtClean="0"/>
              <a:t> Greater mobility with ease of moving around</a:t>
            </a:r>
          </a:p>
          <a:p>
            <a:pPr>
              <a:buFont typeface="Wingdings" pitchFamily="2" charset="2"/>
              <a:buChar char="§"/>
            </a:pPr>
            <a:r>
              <a:rPr lang="en-US" dirty="0" smtClean="0"/>
              <a:t> Increased transit ridership</a:t>
            </a:r>
          </a:p>
          <a:p>
            <a:pPr>
              <a:buFont typeface="Wingdings" pitchFamily="2" charset="2"/>
              <a:buChar char="§"/>
            </a:pPr>
            <a:r>
              <a:rPr lang="en-US" dirty="0" smtClean="0"/>
              <a:t> Reduced traffic congestion, car accidents and injuries</a:t>
            </a:r>
            <a:endParaRPr lang="en-US" dirty="0"/>
          </a:p>
        </p:txBody>
      </p:sp>
      <p:sp>
        <p:nvSpPr>
          <p:cNvPr id="3" name="Rectangle 2"/>
          <p:cNvSpPr/>
          <p:nvPr/>
        </p:nvSpPr>
        <p:spPr>
          <a:xfrm>
            <a:off x="304800" y="3581400"/>
            <a:ext cx="3886200" cy="646331"/>
          </a:xfrm>
          <a:prstGeom prst="rect">
            <a:avLst/>
          </a:prstGeom>
        </p:spPr>
        <p:txBody>
          <a:bodyPr wrap="square">
            <a:spAutoFit/>
          </a:bodyPr>
          <a:lstStyle/>
          <a:p>
            <a:pPr>
              <a:buFont typeface="Wingdings" pitchFamily="2" charset="2"/>
              <a:buChar char="§"/>
            </a:pPr>
            <a:r>
              <a:rPr lang="en-US" dirty="0" smtClean="0"/>
              <a:t> Less expensive than building roads and sprawl</a:t>
            </a:r>
            <a:endParaRPr lang="en-US" dirty="0"/>
          </a:p>
        </p:txBody>
      </p:sp>
      <p:sp>
        <p:nvSpPr>
          <p:cNvPr id="4" name="Rectangle 3"/>
          <p:cNvSpPr/>
          <p:nvPr/>
        </p:nvSpPr>
        <p:spPr>
          <a:xfrm>
            <a:off x="304800" y="4267200"/>
            <a:ext cx="3962400" cy="923330"/>
          </a:xfrm>
          <a:prstGeom prst="rect">
            <a:avLst/>
          </a:prstGeom>
        </p:spPr>
        <p:txBody>
          <a:bodyPr wrap="square">
            <a:spAutoFit/>
          </a:bodyPr>
          <a:lstStyle/>
          <a:p>
            <a:pPr>
              <a:buFont typeface="Wingdings" pitchFamily="2" charset="2"/>
              <a:buChar char="§"/>
            </a:pPr>
            <a:r>
              <a:rPr lang="en-US" dirty="0" smtClean="0"/>
              <a:t> Greatly reduced dependence on foreign oil, reduced pollution and environmental damage</a:t>
            </a:r>
            <a:endParaRPr lang="en-US" dirty="0"/>
          </a:p>
        </p:txBody>
      </p:sp>
      <p:sp>
        <p:nvSpPr>
          <p:cNvPr id="6" name="Rectangle 5"/>
          <p:cNvSpPr/>
          <p:nvPr/>
        </p:nvSpPr>
        <p:spPr>
          <a:xfrm>
            <a:off x="2743200" y="685800"/>
            <a:ext cx="2362200" cy="5334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BENEFITS OF TOD</a:t>
            </a:r>
          </a:p>
        </p:txBody>
      </p:sp>
      <p:pic>
        <p:nvPicPr>
          <p:cNvPr id="7" name="Picture 6" descr="WhatsApp Image 2020-12-08 at 1.52.25 PM.jpeg"/>
          <p:cNvPicPr>
            <a:picLocks noChangeAspect="1"/>
          </p:cNvPicPr>
          <p:nvPr/>
        </p:nvPicPr>
        <p:blipFill>
          <a:blip r:embed="rId3"/>
          <a:stretch>
            <a:fillRect/>
          </a:stretch>
        </p:blipFill>
        <p:spPr>
          <a:xfrm>
            <a:off x="4648200" y="1676400"/>
            <a:ext cx="4038600" cy="4038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244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Rectangle 2"/>
          <p:cNvSpPr/>
          <p:nvPr/>
        </p:nvSpPr>
        <p:spPr>
          <a:xfrm>
            <a:off x="2667000" y="1219200"/>
            <a:ext cx="4953000" cy="2031325"/>
          </a:xfrm>
          <a:prstGeom prst="rect">
            <a:avLst/>
          </a:prstGeom>
        </p:spPr>
        <p:txBody>
          <a:bodyPr wrap="square">
            <a:spAutoFit/>
          </a:bodyPr>
          <a:lstStyle/>
          <a:p>
            <a:r>
              <a:rPr lang="en-US" dirty="0" smtClean="0"/>
              <a:t>“A </a:t>
            </a:r>
            <a:r>
              <a:rPr lang="en-US" b="1" dirty="0" smtClean="0"/>
              <a:t>Sustainable Urban Mobility Plan(SUMP) </a:t>
            </a:r>
            <a:r>
              <a:rPr lang="en-US" dirty="0" smtClean="0"/>
              <a:t>is a </a:t>
            </a:r>
            <a:r>
              <a:rPr lang="en-US" b="1" dirty="0" smtClean="0"/>
              <a:t>strategic plan </a:t>
            </a:r>
            <a:r>
              <a:rPr lang="en-US" dirty="0" smtClean="0"/>
              <a:t>designed to satisfy the mobility needs of people and businesses in cities and their surroundings </a:t>
            </a:r>
            <a:r>
              <a:rPr lang="en-US" b="1" dirty="0" smtClean="0"/>
              <a:t>for a better quality of life</a:t>
            </a:r>
            <a:r>
              <a:rPr lang="en-US" dirty="0" smtClean="0"/>
              <a:t>. It builds on </a:t>
            </a:r>
            <a:r>
              <a:rPr lang="en-US" b="1" dirty="0" smtClean="0"/>
              <a:t>existing planning </a:t>
            </a:r>
            <a:r>
              <a:rPr lang="en-US" dirty="0" smtClean="0"/>
              <a:t>practices and takes due consideration of integration, participation, and evaluation principles.”</a:t>
            </a:r>
            <a:endParaRPr lang="en-US" dirty="0"/>
          </a:p>
        </p:txBody>
      </p:sp>
      <p:sp>
        <p:nvSpPr>
          <p:cNvPr id="5" name="Rectangle 4"/>
          <p:cNvSpPr/>
          <p:nvPr/>
        </p:nvSpPr>
        <p:spPr>
          <a:xfrm>
            <a:off x="2438400" y="457200"/>
            <a:ext cx="4267200" cy="5334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2819400" y="533400"/>
            <a:ext cx="3555397" cy="400110"/>
          </a:xfrm>
          <a:prstGeom prst="rect">
            <a:avLst/>
          </a:prstGeom>
        </p:spPr>
        <p:txBody>
          <a:bodyPr wrap="none">
            <a:spAutoFit/>
          </a:bodyPr>
          <a:lstStyle/>
          <a:p>
            <a:r>
              <a:rPr lang="en-US" sz="2000" b="1" dirty="0" smtClean="0">
                <a:latin typeface="Arial Rounded MT Bold" pitchFamily="34" charset="0"/>
              </a:rPr>
              <a:t>Sustainable urban mobility </a:t>
            </a:r>
            <a:endParaRPr lang="en-US" sz="2000" b="1" dirty="0">
              <a:latin typeface="Arial Rounded MT Bold" pitchFamily="34" charset="0"/>
            </a:endParaRPr>
          </a:p>
        </p:txBody>
      </p:sp>
      <p:pic>
        <p:nvPicPr>
          <p:cNvPr id="7" name="Picture 6" descr="130268406_408450893538972_6520007412341971255_n.jpg"/>
          <p:cNvPicPr>
            <a:picLocks noChangeAspect="1"/>
          </p:cNvPicPr>
          <p:nvPr/>
        </p:nvPicPr>
        <p:blipFill>
          <a:blip r:embed="rId3"/>
          <a:stretch>
            <a:fillRect/>
          </a:stretch>
        </p:blipFill>
        <p:spPr>
          <a:xfrm>
            <a:off x="2362200" y="3657600"/>
            <a:ext cx="6781800" cy="3200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1336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2438400" y="1524000"/>
            <a:ext cx="6324600" cy="3693319"/>
          </a:xfrm>
          <a:prstGeom prst="rect">
            <a:avLst/>
          </a:prstGeom>
        </p:spPr>
        <p:txBody>
          <a:bodyPr wrap="square">
            <a:spAutoFit/>
          </a:bodyPr>
          <a:lstStyle/>
          <a:p>
            <a:pPr>
              <a:buFont typeface="Wingdings" pitchFamily="2" charset="2"/>
              <a:buChar char="§"/>
            </a:pPr>
            <a:r>
              <a:rPr lang="en-US" dirty="0" smtClean="0"/>
              <a:t> SUMP </a:t>
            </a:r>
            <a:r>
              <a:rPr lang="en-US" dirty="0" smtClean="0"/>
              <a:t>addresses all modes and forms of </a:t>
            </a:r>
            <a:r>
              <a:rPr lang="en-US" b="1" dirty="0" smtClean="0"/>
              <a:t>urban and regional transport</a:t>
            </a:r>
            <a:r>
              <a:rPr lang="en-US" dirty="0" smtClean="0"/>
              <a:t>. </a:t>
            </a:r>
          </a:p>
          <a:p>
            <a:pPr>
              <a:buFont typeface="Wingdings" pitchFamily="2" charset="2"/>
              <a:buChar char="§"/>
            </a:pPr>
            <a:r>
              <a:rPr lang="en-US" dirty="0" smtClean="0"/>
              <a:t> </a:t>
            </a:r>
            <a:r>
              <a:rPr lang="en-US" dirty="0" smtClean="0"/>
              <a:t>provide sustainable and </a:t>
            </a:r>
            <a:r>
              <a:rPr lang="en-US" b="1" dirty="0" smtClean="0"/>
              <a:t>high-quality</a:t>
            </a:r>
            <a:r>
              <a:rPr lang="en-US" dirty="0" smtClean="0"/>
              <a:t> transport and mobility in the agglomeration and enhance its </a:t>
            </a:r>
            <a:r>
              <a:rPr lang="en-US" b="1" dirty="0" smtClean="0"/>
              <a:t>accessibility.</a:t>
            </a:r>
          </a:p>
          <a:p>
            <a:pPr>
              <a:buFont typeface="Wingdings" pitchFamily="2" charset="2"/>
              <a:buChar char="§"/>
            </a:pPr>
            <a:r>
              <a:rPr lang="en-US" dirty="0" smtClean="0"/>
              <a:t> </a:t>
            </a:r>
            <a:r>
              <a:rPr lang="en-US" dirty="0" smtClean="0"/>
              <a:t>SUMP regards the entire urban area including its commuter </a:t>
            </a:r>
            <a:r>
              <a:rPr lang="en-US" dirty="0" smtClean="0"/>
              <a:t>hinterland </a:t>
            </a:r>
            <a:r>
              <a:rPr lang="en-US" dirty="0" smtClean="0"/>
              <a:t> Instead of addressing the needs of the administrative area </a:t>
            </a:r>
            <a:r>
              <a:rPr lang="en-US" dirty="0" smtClean="0"/>
              <a:t>only</a:t>
            </a:r>
            <a:endParaRPr lang="en-US" dirty="0" smtClean="0"/>
          </a:p>
          <a:p>
            <a:pPr>
              <a:buFont typeface="Wingdings" pitchFamily="2" charset="2"/>
              <a:buChar char="§"/>
            </a:pPr>
            <a:r>
              <a:rPr lang="en-US" dirty="0" smtClean="0"/>
              <a:t> </a:t>
            </a:r>
            <a:r>
              <a:rPr lang="en-US" dirty="0" smtClean="0"/>
              <a:t>  </a:t>
            </a:r>
            <a:r>
              <a:rPr lang="en-US" dirty="0" smtClean="0"/>
              <a:t>SUMP integrates technical, infrastructure, policy, and soft measures to improve performance and cost-effectiveness.</a:t>
            </a:r>
          </a:p>
          <a:p>
            <a:pPr>
              <a:buFont typeface="Wingdings" pitchFamily="2" charset="2"/>
              <a:buChar char="§"/>
            </a:pPr>
            <a:r>
              <a:rPr lang="en-US" dirty="0" smtClean="0"/>
              <a:t> </a:t>
            </a:r>
            <a:r>
              <a:rPr lang="en-US" dirty="0" smtClean="0"/>
              <a:t> It </a:t>
            </a:r>
            <a:r>
              <a:rPr lang="en-US" dirty="0" smtClean="0"/>
              <a:t>aims to meet the basic mobility needs of all users. </a:t>
            </a:r>
          </a:p>
          <a:p>
            <a:pPr>
              <a:buFont typeface="Wingdings" pitchFamily="2" charset="2"/>
              <a:buChar char="§"/>
            </a:pPr>
            <a:r>
              <a:rPr lang="en-US" dirty="0" smtClean="0"/>
              <a:t> The </a:t>
            </a:r>
            <a:r>
              <a:rPr lang="en-US" dirty="0" smtClean="0"/>
              <a:t>SUMP concept emphasizes aspects of participatory planning, vertical and horizontal integration, and mechanisms for monitoring, evaluation and quality control.</a:t>
            </a:r>
            <a:endParaRPr lang="en-US" dirty="0"/>
          </a:p>
        </p:txBody>
      </p:sp>
      <p:sp>
        <p:nvSpPr>
          <p:cNvPr id="4" name="Rectangle 3"/>
          <p:cNvSpPr/>
          <p:nvPr/>
        </p:nvSpPr>
        <p:spPr>
          <a:xfrm>
            <a:off x="2362200" y="533400"/>
            <a:ext cx="3048000" cy="5334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t>Objectives and A</a:t>
            </a:r>
            <a:r>
              <a:rPr lang="en-US" sz="2000" b="1" dirty="0" smtClean="0"/>
              <a:t>ims</a:t>
            </a: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s_figure3.jpg"/>
          <p:cNvPicPr>
            <a:picLocks noChangeAspect="1"/>
          </p:cNvPicPr>
          <p:nvPr/>
        </p:nvPicPr>
        <p:blipFill>
          <a:blip r:embed="rId2"/>
          <a:srcRect l="2234" t="4687" r="1827" b="4688"/>
          <a:stretch>
            <a:fillRect/>
          </a:stretch>
        </p:blipFill>
        <p:spPr>
          <a:xfrm>
            <a:off x="838200" y="1219200"/>
            <a:ext cx="8001000" cy="5334000"/>
          </a:xfrm>
          <a:prstGeom prst="rect">
            <a:avLst/>
          </a:prstGeom>
          <a:ln w="57150">
            <a:solidFill>
              <a:schemeClr val="accent2">
                <a:lumMod val="40000"/>
                <a:lumOff val="60000"/>
              </a:schemeClr>
            </a:solidFill>
          </a:ln>
        </p:spPr>
      </p:pic>
      <p:sp>
        <p:nvSpPr>
          <p:cNvPr id="4" name="Rectangle 3"/>
          <p:cNvSpPr/>
          <p:nvPr/>
        </p:nvSpPr>
        <p:spPr>
          <a:xfrm>
            <a:off x="0" y="304800"/>
            <a:ext cx="4267200" cy="5334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Rectangle 2"/>
          <p:cNvSpPr/>
          <p:nvPr/>
        </p:nvSpPr>
        <p:spPr>
          <a:xfrm>
            <a:off x="685800" y="381000"/>
            <a:ext cx="4572000" cy="400110"/>
          </a:xfrm>
          <a:prstGeom prst="rect">
            <a:avLst/>
          </a:prstGeom>
        </p:spPr>
        <p:txBody>
          <a:bodyPr>
            <a:spAutoFit/>
          </a:bodyPr>
          <a:lstStyle/>
          <a:p>
            <a:r>
              <a:rPr lang="en-US" sz="2000" b="1" dirty="0" smtClean="0"/>
              <a:t>Planning requirements</a:t>
            </a:r>
          </a:p>
        </p:txBody>
      </p:sp>
      <p:sp>
        <p:nvSpPr>
          <p:cNvPr id="5" name="Rectangle 4"/>
          <p:cNvSpPr/>
          <p:nvPr/>
        </p:nvSpPr>
        <p:spPr>
          <a:xfrm>
            <a:off x="0" y="0"/>
            <a:ext cx="609600" cy="6858000"/>
          </a:xfrm>
          <a:prstGeom prst="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mp-cycle_re-design_final.jpg"/>
          <p:cNvPicPr>
            <a:picLocks noChangeAspect="1"/>
          </p:cNvPicPr>
          <p:nvPr/>
        </p:nvPicPr>
        <p:blipFill>
          <a:blip r:embed="rId2"/>
          <a:srcRect l="1667" t="2222" r="1666" b="2222"/>
          <a:stretch>
            <a:fillRect/>
          </a:stretch>
        </p:blipFill>
        <p:spPr>
          <a:xfrm>
            <a:off x="152400" y="152400"/>
            <a:ext cx="8839200" cy="6553200"/>
          </a:xfrm>
          <a:prstGeom prst="rect">
            <a:avLst/>
          </a:prstGeom>
          <a:ln w="57150">
            <a:solidFill>
              <a:schemeClr val="accent2">
                <a:lumMod val="60000"/>
                <a:lumOff val="4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29718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3810000" y="1600200"/>
            <a:ext cx="2873800" cy="369332"/>
          </a:xfrm>
          <a:prstGeom prst="rect">
            <a:avLst/>
          </a:prstGeom>
        </p:spPr>
        <p:txBody>
          <a:bodyPr wrap="none">
            <a:spAutoFit/>
          </a:bodyPr>
          <a:lstStyle/>
          <a:p>
            <a:pPr>
              <a:buFont typeface="Wingdings" pitchFamily="2" charset="2"/>
              <a:buChar char="ü"/>
            </a:pPr>
            <a:r>
              <a:rPr lang="ar-SA" dirty="0" smtClean="0"/>
              <a:t> </a:t>
            </a:r>
            <a:r>
              <a:rPr lang="en-US" dirty="0" smtClean="0"/>
              <a:t>Working  for better health</a:t>
            </a:r>
            <a:endParaRPr lang="en-US" dirty="0"/>
          </a:p>
        </p:txBody>
      </p:sp>
      <p:sp>
        <p:nvSpPr>
          <p:cNvPr id="3" name="Rectangle 2"/>
          <p:cNvSpPr/>
          <p:nvPr/>
        </p:nvSpPr>
        <p:spPr>
          <a:xfrm>
            <a:off x="3810000" y="2057400"/>
            <a:ext cx="2101537" cy="369332"/>
          </a:xfrm>
          <a:prstGeom prst="rect">
            <a:avLst/>
          </a:prstGeom>
        </p:spPr>
        <p:txBody>
          <a:bodyPr wrap="none">
            <a:spAutoFit/>
          </a:bodyPr>
          <a:lstStyle/>
          <a:p>
            <a:pPr>
              <a:buFont typeface="Wingdings" pitchFamily="2" charset="2"/>
              <a:buChar char="ü"/>
            </a:pPr>
            <a:r>
              <a:rPr lang="ar-SA" dirty="0" smtClean="0"/>
              <a:t> </a:t>
            </a:r>
            <a:r>
              <a:rPr lang="en-US" dirty="0" smtClean="0"/>
              <a:t> health and safety</a:t>
            </a:r>
            <a:endParaRPr lang="en-US" dirty="0"/>
          </a:p>
        </p:txBody>
      </p:sp>
      <p:sp>
        <p:nvSpPr>
          <p:cNvPr id="4" name="Rectangle 3"/>
          <p:cNvSpPr/>
          <p:nvPr/>
        </p:nvSpPr>
        <p:spPr>
          <a:xfrm>
            <a:off x="3810000" y="2514600"/>
            <a:ext cx="4341060" cy="369332"/>
          </a:xfrm>
          <a:prstGeom prst="rect">
            <a:avLst/>
          </a:prstGeom>
        </p:spPr>
        <p:txBody>
          <a:bodyPr wrap="none">
            <a:spAutoFit/>
          </a:bodyPr>
          <a:lstStyle/>
          <a:p>
            <a:pPr>
              <a:buFont typeface="Wingdings" pitchFamily="2" charset="2"/>
              <a:buChar char="ü"/>
            </a:pPr>
            <a:r>
              <a:rPr lang="ar-SA" dirty="0" smtClean="0"/>
              <a:t> </a:t>
            </a:r>
            <a:r>
              <a:rPr lang="en-US" dirty="0" smtClean="0"/>
              <a:t>Getting there more easily, with fewer cars</a:t>
            </a:r>
            <a:endParaRPr lang="en-US" dirty="0"/>
          </a:p>
        </p:txBody>
      </p:sp>
      <p:sp>
        <p:nvSpPr>
          <p:cNvPr id="5" name="Rectangle 4"/>
          <p:cNvSpPr/>
          <p:nvPr/>
        </p:nvSpPr>
        <p:spPr>
          <a:xfrm>
            <a:off x="3810000" y="2971800"/>
            <a:ext cx="2624436" cy="369332"/>
          </a:xfrm>
          <a:prstGeom prst="rect">
            <a:avLst/>
          </a:prstGeom>
        </p:spPr>
        <p:txBody>
          <a:bodyPr wrap="none">
            <a:spAutoFit/>
          </a:bodyPr>
          <a:lstStyle/>
          <a:p>
            <a:pPr>
              <a:buFont typeface="Wingdings" pitchFamily="2" charset="2"/>
              <a:buChar char="ü"/>
            </a:pPr>
            <a:r>
              <a:rPr lang="ar-SA" dirty="0" smtClean="0"/>
              <a:t> </a:t>
            </a:r>
            <a:r>
              <a:rPr lang="en-US" dirty="0" smtClean="0"/>
              <a:t>Winning public support</a:t>
            </a:r>
            <a:endParaRPr lang="en-US" dirty="0"/>
          </a:p>
        </p:txBody>
      </p:sp>
      <p:sp>
        <p:nvSpPr>
          <p:cNvPr id="7" name="Rectangle 6"/>
          <p:cNvSpPr/>
          <p:nvPr/>
        </p:nvSpPr>
        <p:spPr>
          <a:xfrm>
            <a:off x="3810000" y="3429000"/>
            <a:ext cx="5181600" cy="369332"/>
          </a:xfrm>
          <a:prstGeom prst="rect">
            <a:avLst/>
          </a:prstGeom>
        </p:spPr>
        <p:txBody>
          <a:bodyPr wrap="square">
            <a:spAutoFit/>
          </a:bodyPr>
          <a:lstStyle/>
          <a:p>
            <a:pPr>
              <a:buFont typeface="Wingdings" pitchFamily="2" charset="2"/>
              <a:buChar char="ü"/>
            </a:pPr>
            <a:r>
              <a:rPr lang="ar-SA" dirty="0" smtClean="0"/>
              <a:t> </a:t>
            </a:r>
            <a:r>
              <a:rPr lang="en-US" dirty="0" smtClean="0"/>
              <a:t>Livability, a double win for people and business</a:t>
            </a:r>
          </a:p>
        </p:txBody>
      </p:sp>
      <p:sp>
        <p:nvSpPr>
          <p:cNvPr id="8" name="Rectangle 7"/>
          <p:cNvSpPr/>
          <p:nvPr/>
        </p:nvSpPr>
        <p:spPr>
          <a:xfrm>
            <a:off x="3810000" y="3962400"/>
            <a:ext cx="2590800" cy="369332"/>
          </a:xfrm>
          <a:prstGeom prst="rect">
            <a:avLst/>
          </a:prstGeom>
        </p:spPr>
        <p:txBody>
          <a:bodyPr wrap="square">
            <a:spAutoFit/>
          </a:bodyPr>
          <a:lstStyle/>
          <a:p>
            <a:pPr>
              <a:buFont typeface="Wingdings" pitchFamily="2" charset="2"/>
              <a:buChar char="ü"/>
            </a:pPr>
            <a:r>
              <a:rPr lang="ar-SA" dirty="0" smtClean="0"/>
              <a:t> </a:t>
            </a:r>
            <a:r>
              <a:rPr lang="en-US" dirty="0" smtClean="0"/>
              <a:t>Strength in unity</a:t>
            </a:r>
          </a:p>
        </p:txBody>
      </p:sp>
      <p:sp>
        <p:nvSpPr>
          <p:cNvPr id="10" name="Rectangle 9"/>
          <p:cNvSpPr/>
          <p:nvPr/>
        </p:nvSpPr>
        <p:spPr>
          <a:xfrm>
            <a:off x="3733800" y="990600"/>
            <a:ext cx="4572000" cy="369332"/>
          </a:xfrm>
          <a:prstGeom prst="rect">
            <a:avLst/>
          </a:prstGeom>
        </p:spPr>
        <p:txBody>
          <a:bodyPr>
            <a:spAutoFit/>
          </a:bodyPr>
          <a:lstStyle/>
          <a:p>
            <a:r>
              <a:rPr lang="en-US" b="1" dirty="0" smtClean="0"/>
              <a:t>What are the benefits of SUMP?</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s_figure1.jpg"/>
          <p:cNvPicPr>
            <a:picLocks noChangeAspect="1"/>
          </p:cNvPicPr>
          <p:nvPr/>
        </p:nvPicPr>
        <p:blipFill>
          <a:blip r:embed="rId2"/>
          <a:stretch>
            <a:fillRect/>
          </a:stretch>
        </p:blipFill>
        <p:spPr>
          <a:xfrm>
            <a:off x="0" y="0"/>
            <a:ext cx="9144000" cy="6858000"/>
          </a:xfrm>
          <a:prstGeom prst="rect">
            <a:avLst/>
          </a:prstGeom>
        </p:spPr>
      </p:pic>
      <p:sp>
        <p:nvSpPr>
          <p:cNvPr id="3" name="5-Point Star 2"/>
          <p:cNvSpPr/>
          <p:nvPr/>
        </p:nvSpPr>
        <p:spPr>
          <a:xfrm>
            <a:off x="4114800" y="914400"/>
            <a:ext cx="76200" cy="76200"/>
          </a:xfrm>
          <a:prstGeom prst="star5">
            <a:avLst/>
          </a:prstGeom>
          <a:solidFill>
            <a:srgbClr val="EBF01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4114800" y="1600200"/>
            <a:ext cx="76200" cy="76200"/>
          </a:xfrm>
          <a:prstGeom prst="star5">
            <a:avLst/>
          </a:prstGeom>
          <a:solidFill>
            <a:srgbClr val="EBF01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114800" y="2971800"/>
            <a:ext cx="76200" cy="76200"/>
          </a:xfrm>
          <a:prstGeom prst="star5">
            <a:avLst/>
          </a:prstGeom>
          <a:solidFill>
            <a:srgbClr val="EBF01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114800" y="4038600"/>
            <a:ext cx="76200" cy="76200"/>
          </a:xfrm>
          <a:prstGeom prst="star5">
            <a:avLst/>
          </a:prstGeom>
          <a:solidFill>
            <a:srgbClr val="EBF01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4114800" y="5715000"/>
            <a:ext cx="76200" cy="76200"/>
          </a:xfrm>
          <a:prstGeom prst="star5">
            <a:avLst/>
          </a:prstGeom>
          <a:solidFill>
            <a:srgbClr val="EBF01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00400" cy="6858000"/>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228600" y="914400"/>
            <a:ext cx="2895600" cy="5509200"/>
          </a:xfrm>
          <a:prstGeom prst="rect">
            <a:avLst/>
          </a:prstGeom>
        </p:spPr>
        <p:txBody>
          <a:bodyPr wrap="square">
            <a:spAutoFit/>
          </a:bodyPr>
          <a:lstStyle/>
          <a:p>
            <a:r>
              <a:rPr lang="en-US" sz="1600" dirty="0" smtClean="0"/>
              <a:t>TOD, or transit-oriented development, means integrated urban places designed to bring people, activities, buildings, and public space together, with easy walking and cycling connection between them and near-excellent transit service to the rest of the city. It means inclusive access for all to local and citywide opportunities and resources by the most efficient and healthful combination of mobility modes, at the lowest financial and environmental cost, and with the highest resilience to disruptive events. Inclusive TOD is a necessary foundation for long-term sustainability, equity, shared prosperity, and civil peace in cities</a:t>
            </a:r>
            <a:endParaRPr lang="en-US" sz="1600" dirty="0"/>
          </a:p>
        </p:txBody>
      </p:sp>
      <p:pic>
        <p:nvPicPr>
          <p:cNvPr id="3" name="Picture 2" descr="130007354_381891733032284_3637963948525983061_n.jpg"/>
          <p:cNvPicPr>
            <a:picLocks noChangeAspect="1"/>
          </p:cNvPicPr>
          <p:nvPr/>
        </p:nvPicPr>
        <p:blipFill>
          <a:blip r:embed="rId3"/>
          <a:stretch>
            <a:fillRect/>
          </a:stretch>
        </p:blipFill>
        <p:spPr>
          <a:xfrm>
            <a:off x="3886200" y="838200"/>
            <a:ext cx="4579620" cy="5334000"/>
          </a:xfrm>
          <a:prstGeom prst="rect">
            <a:avLst/>
          </a:prstGeom>
        </p:spPr>
      </p:pic>
      <p:sp>
        <p:nvSpPr>
          <p:cNvPr id="5" name="Rectangle 4"/>
          <p:cNvSpPr/>
          <p:nvPr/>
        </p:nvSpPr>
        <p:spPr>
          <a:xfrm>
            <a:off x="1905000" y="228600"/>
            <a:ext cx="2438400" cy="5334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TOD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0-12-08 at 9.55.08 AM.jpeg"/>
          <p:cNvPicPr>
            <a:picLocks noChangeAspect="1"/>
          </p:cNvPicPr>
          <p:nvPr/>
        </p:nvPicPr>
        <p:blipFill>
          <a:blip r:embed="rId2"/>
          <a:stretch>
            <a:fillRect/>
          </a:stretch>
        </p:blipFill>
        <p:spPr>
          <a:xfrm>
            <a:off x="0" y="199571"/>
            <a:ext cx="9144000" cy="64588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459</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MSS</dc:creator>
  <cp:lastModifiedBy>MSS</cp:lastModifiedBy>
  <cp:revision>82</cp:revision>
  <dcterms:created xsi:type="dcterms:W3CDTF">2020-12-06T15:38:30Z</dcterms:created>
  <dcterms:modified xsi:type="dcterms:W3CDTF">2020-12-09T11:20:15Z</dcterms:modified>
</cp:coreProperties>
</file>