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274" r:id="rId17"/>
    <p:sldId id="263" r:id="rId18"/>
    <p:sldId id="264" r:id="rId19"/>
    <p:sldId id="265" r:id="rId20"/>
    <p:sldId id="266" r:id="rId21"/>
    <p:sldId id="267" r:id="rId22"/>
    <p:sldId id="268" r:id="rId23"/>
    <p:sldId id="303" r:id="rId24"/>
    <p:sldId id="304" r:id="rId25"/>
    <p:sldId id="283" r:id="rId26"/>
    <p:sldId id="284" r:id="rId27"/>
    <p:sldId id="285" r:id="rId28"/>
    <p:sldId id="286" r:id="rId29"/>
    <p:sldId id="269" r:id="rId30"/>
    <p:sldId id="270" r:id="rId31"/>
    <p:sldId id="271" r:id="rId32"/>
    <p:sldId id="272" r:id="rId33"/>
    <p:sldId id="277" r:id="rId34"/>
    <p:sldId id="278" r:id="rId35"/>
    <p:sldId id="279" r:id="rId36"/>
    <p:sldId id="28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11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44218-4EFE-4F68-A3A0-AF32264E9697}" type="doc">
      <dgm:prSet loTypeId="urn:microsoft.com/office/officeart/2016/7/layout/BasicLinearProcessNumbered" loCatId="process" qsTypeId="urn:microsoft.com/office/officeart/2005/8/quickstyle/simple1" qsCatId="simple" csTypeId="urn:microsoft.com/office/officeart/2005/8/colors/ColorSchemeForSuggestions" csCatId="other"/>
      <dgm:spPr/>
      <dgm:t>
        <a:bodyPr/>
        <a:lstStyle/>
        <a:p>
          <a:endParaRPr lang="en-US"/>
        </a:p>
      </dgm:t>
    </dgm:pt>
    <dgm:pt modelId="{A4AEA033-0F18-4B1B-AE1C-C93D6BB15960}">
      <dgm:prSet/>
      <dgm:spPr/>
      <dgm:t>
        <a:bodyPr/>
        <a:lstStyle/>
        <a:p>
          <a:pPr algn="ctr"/>
          <a:r>
            <a:rPr lang="en-US" dirty="0"/>
            <a:t>Explain who studies language development and why.</a:t>
          </a:r>
        </a:p>
      </dgm:t>
    </dgm:pt>
    <dgm:pt modelId="{F91668F2-A487-4903-A3FD-51DAFB7C2196}" type="parTrans" cxnId="{496820C2-901B-4197-9221-66B4E4A09695}">
      <dgm:prSet/>
      <dgm:spPr/>
      <dgm:t>
        <a:bodyPr/>
        <a:lstStyle/>
        <a:p>
          <a:endParaRPr lang="en-US"/>
        </a:p>
      </dgm:t>
    </dgm:pt>
    <dgm:pt modelId="{8E9CA17F-37C1-45A2-B7FC-F19768734DA6}" type="sibTrans" cxnId="{496820C2-901B-4197-9221-66B4E4A09695}">
      <dgm:prSet phldrT="1" phldr="0"/>
      <dgm:spPr/>
      <dgm:t>
        <a:bodyPr/>
        <a:lstStyle/>
        <a:p>
          <a:r>
            <a:rPr lang="en-US"/>
            <a:t>1</a:t>
          </a:r>
        </a:p>
      </dgm:t>
    </dgm:pt>
    <dgm:pt modelId="{CA5A831C-99F2-4F2E-979A-155AA885B7F3}">
      <dgm:prSet/>
      <dgm:spPr/>
      <dgm:t>
        <a:bodyPr/>
        <a:lstStyle/>
        <a:p>
          <a:pPr algn="ctr"/>
          <a:r>
            <a:rPr lang="en-US" dirty="0"/>
            <a:t>Describe some major approaches to studying language development.</a:t>
          </a:r>
        </a:p>
      </dgm:t>
    </dgm:pt>
    <dgm:pt modelId="{F34F1692-5F5E-4B5C-84B0-9F8FF30539EC}" type="parTrans" cxnId="{5F679ED7-C24B-4999-8E29-CEBA02633DD8}">
      <dgm:prSet/>
      <dgm:spPr/>
      <dgm:t>
        <a:bodyPr/>
        <a:lstStyle/>
        <a:p>
          <a:endParaRPr lang="en-US"/>
        </a:p>
      </dgm:t>
    </dgm:pt>
    <dgm:pt modelId="{297CCBE0-0CE5-4BF5-9914-A56115F740A6}" type="sibTrans" cxnId="{5F679ED7-C24B-4999-8E29-CEBA02633DD8}">
      <dgm:prSet phldrT="2" phldr="0"/>
      <dgm:spPr/>
      <dgm:t>
        <a:bodyPr/>
        <a:lstStyle/>
        <a:p>
          <a:r>
            <a:rPr lang="en-US"/>
            <a:t>2</a:t>
          </a:r>
        </a:p>
      </dgm:t>
    </dgm:pt>
    <dgm:pt modelId="{D6D53054-0885-4D1E-9F85-0B0B09324F6F}" type="pres">
      <dgm:prSet presAssocID="{82844218-4EFE-4F68-A3A0-AF32264E9697}" presName="Name0" presStyleCnt="0">
        <dgm:presLayoutVars>
          <dgm:animLvl val="lvl"/>
          <dgm:resizeHandles val="exact"/>
        </dgm:presLayoutVars>
      </dgm:prSet>
      <dgm:spPr/>
    </dgm:pt>
    <dgm:pt modelId="{BE586E70-81B4-4B54-8753-CA6AE1E4A687}" type="pres">
      <dgm:prSet presAssocID="{A4AEA033-0F18-4B1B-AE1C-C93D6BB15960}" presName="compositeNode" presStyleCnt="0">
        <dgm:presLayoutVars>
          <dgm:bulletEnabled val="1"/>
        </dgm:presLayoutVars>
      </dgm:prSet>
      <dgm:spPr/>
    </dgm:pt>
    <dgm:pt modelId="{B7523344-800D-4E3C-993F-E62931A052B6}" type="pres">
      <dgm:prSet presAssocID="{A4AEA033-0F18-4B1B-AE1C-C93D6BB15960}" presName="bgRect" presStyleLbl="bgAccFollowNode1" presStyleIdx="0" presStyleCnt="2"/>
      <dgm:spPr/>
    </dgm:pt>
    <dgm:pt modelId="{025A935C-D1A7-4BD0-A27B-9EB79262BC26}" type="pres">
      <dgm:prSet presAssocID="{8E9CA17F-37C1-45A2-B7FC-F19768734DA6}" presName="sibTransNodeCircle" presStyleLbl="alignNode1" presStyleIdx="0" presStyleCnt="4">
        <dgm:presLayoutVars>
          <dgm:chMax val="0"/>
          <dgm:bulletEnabled/>
        </dgm:presLayoutVars>
      </dgm:prSet>
      <dgm:spPr/>
    </dgm:pt>
    <dgm:pt modelId="{5EDA14C7-2C2A-42F8-9865-EA6E2ADD6005}" type="pres">
      <dgm:prSet presAssocID="{A4AEA033-0F18-4B1B-AE1C-C93D6BB15960}" presName="bottomLine" presStyleLbl="alignNode1" presStyleIdx="1" presStyleCnt="4">
        <dgm:presLayoutVars/>
      </dgm:prSet>
      <dgm:spPr/>
    </dgm:pt>
    <dgm:pt modelId="{D60CB6B5-C37D-4C33-A5AF-1A9A8A0A0048}" type="pres">
      <dgm:prSet presAssocID="{A4AEA033-0F18-4B1B-AE1C-C93D6BB15960}" presName="nodeText" presStyleLbl="bgAccFollowNode1" presStyleIdx="0" presStyleCnt="2">
        <dgm:presLayoutVars>
          <dgm:bulletEnabled val="1"/>
        </dgm:presLayoutVars>
      </dgm:prSet>
      <dgm:spPr/>
    </dgm:pt>
    <dgm:pt modelId="{199CA1E0-0AA9-4091-B82C-E4BBCE6AB2C3}" type="pres">
      <dgm:prSet presAssocID="{8E9CA17F-37C1-45A2-B7FC-F19768734DA6}" presName="sibTrans" presStyleCnt="0"/>
      <dgm:spPr/>
    </dgm:pt>
    <dgm:pt modelId="{7A13BF90-4048-4264-926A-351F17963465}" type="pres">
      <dgm:prSet presAssocID="{CA5A831C-99F2-4F2E-979A-155AA885B7F3}" presName="compositeNode" presStyleCnt="0">
        <dgm:presLayoutVars>
          <dgm:bulletEnabled val="1"/>
        </dgm:presLayoutVars>
      </dgm:prSet>
      <dgm:spPr/>
    </dgm:pt>
    <dgm:pt modelId="{4A676205-38CE-463B-8E03-292CD461498D}" type="pres">
      <dgm:prSet presAssocID="{CA5A831C-99F2-4F2E-979A-155AA885B7F3}" presName="bgRect" presStyleLbl="bgAccFollowNode1" presStyleIdx="1" presStyleCnt="2"/>
      <dgm:spPr/>
    </dgm:pt>
    <dgm:pt modelId="{92361874-1A42-42A5-ACED-08AC5A7CF6FB}" type="pres">
      <dgm:prSet presAssocID="{297CCBE0-0CE5-4BF5-9914-A56115F740A6}" presName="sibTransNodeCircle" presStyleLbl="alignNode1" presStyleIdx="2" presStyleCnt="4">
        <dgm:presLayoutVars>
          <dgm:chMax val="0"/>
          <dgm:bulletEnabled/>
        </dgm:presLayoutVars>
      </dgm:prSet>
      <dgm:spPr/>
    </dgm:pt>
    <dgm:pt modelId="{696976B9-25EB-458D-8B2C-E6FCD38E14EE}" type="pres">
      <dgm:prSet presAssocID="{CA5A831C-99F2-4F2E-979A-155AA885B7F3}" presName="bottomLine" presStyleLbl="alignNode1" presStyleIdx="3" presStyleCnt="4">
        <dgm:presLayoutVars/>
      </dgm:prSet>
      <dgm:spPr/>
    </dgm:pt>
    <dgm:pt modelId="{AABCE110-99B1-45F2-955C-823E4D47344C}" type="pres">
      <dgm:prSet presAssocID="{CA5A831C-99F2-4F2E-979A-155AA885B7F3}" presName="nodeText" presStyleLbl="bgAccFollowNode1" presStyleIdx="1" presStyleCnt="2">
        <dgm:presLayoutVars>
          <dgm:bulletEnabled val="1"/>
        </dgm:presLayoutVars>
      </dgm:prSet>
      <dgm:spPr/>
    </dgm:pt>
  </dgm:ptLst>
  <dgm:cxnLst>
    <dgm:cxn modelId="{7C8CBB2F-3713-4B0E-8F3A-233E545CCA86}" type="presOf" srcId="{CA5A831C-99F2-4F2E-979A-155AA885B7F3}" destId="{AABCE110-99B1-45F2-955C-823E4D47344C}" srcOrd="1" destOrd="0" presId="urn:microsoft.com/office/officeart/2016/7/layout/BasicLinearProcessNumbered"/>
    <dgm:cxn modelId="{34C47C80-9179-4FAC-8F16-38A93D4ECB04}" type="presOf" srcId="{297CCBE0-0CE5-4BF5-9914-A56115F740A6}" destId="{92361874-1A42-42A5-ACED-08AC5A7CF6FB}" srcOrd="0" destOrd="0" presId="urn:microsoft.com/office/officeart/2016/7/layout/BasicLinearProcessNumbered"/>
    <dgm:cxn modelId="{E57DAA90-5687-4D74-8BF7-BD34F48756C0}" type="presOf" srcId="{A4AEA033-0F18-4B1B-AE1C-C93D6BB15960}" destId="{B7523344-800D-4E3C-993F-E62931A052B6}" srcOrd="0" destOrd="0" presId="urn:microsoft.com/office/officeart/2016/7/layout/BasicLinearProcessNumbered"/>
    <dgm:cxn modelId="{E63E5197-BE49-4082-B3E5-3ED4D7133D23}" type="presOf" srcId="{CA5A831C-99F2-4F2E-979A-155AA885B7F3}" destId="{4A676205-38CE-463B-8E03-292CD461498D}" srcOrd="0" destOrd="0" presId="urn:microsoft.com/office/officeart/2016/7/layout/BasicLinearProcessNumbered"/>
    <dgm:cxn modelId="{F64CA6AF-4C9A-4FA4-9BFB-23685EAA3E42}" type="presOf" srcId="{8E9CA17F-37C1-45A2-B7FC-F19768734DA6}" destId="{025A935C-D1A7-4BD0-A27B-9EB79262BC26}" srcOrd="0" destOrd="0" presId="urn:microsoft.com/office/officeart/2016/7/layout/BasicLinearProcessNumbered"/>
    <dgm:cxn modelId="{496820C2-901B-4197-9221-66B4E4A09695}" srcId="{82844218-4EFE-4F68-A3A0-AF32264E9697}" destId="{A4AEA033-0F18-4B1B-AE1C-C93D6BB15960}" srcOrd="0" destOrd="0" parTransId="{F91668F2-A487-4903-A3FD-51DAFB7C2196}" sibTransId="{8E9CA17F-37C1-45A2-B7FC-F19768734DA6}"/>
    <dgm:cxn modelId="{2C2573C3-F1D6-4874-B965-36EE9F7A70A9}" type="presOf" srcId="{A4AEA033-0F18-4B1B-AE1C-C93D6BB15960}" destId="{D60CB6B5-C37D-4C33-A5AF-1A9A8A0A0048}" srcOrd="1" destOrd="0" presId="urn:microsoft.com/office/officeart/2016/7/layout/BasicLinearProcessNumbered"/>
    <dgm:cxn modelId="{5F679ED7-C24B-4999-8E29-CEBA02633DD8}" srcId="{82844218-4EFE-4F68-A3A0-AF32264E9697}" destId="{CA5A831C-99F2-4F2E-979A-155AA885B7F3}" srcOrd="1" destOrd="0" parTransId="{F34F1692-5F5E-4B5C-84B0-9F8FF30539EC}" sibTransId="{297CCBE0-0CE5-4BF5-9914-A56115F740A6}"/>
    <dgm:cxn modelId="{9FDEE1FB-05DF-4658-917A-9449A063C0FD}" type="presOf" srcId="{82844218-4EFE-4F68-A3A0-AF32264E9697}" destId="{D6D53054-0885-4D1E-9F85-0B0B09324F6F}" srcOrd="0" destOrd="0" presId="urn:microsoft.com/office/officeart/2016/7/layout/BasicLinearProcessNumbered"/>
    <dgm:cxn modelId="{EB7509AD-5FD4-48C6-83A6-3A0CEF0622F9}" type="presParOf" srcId="{D6D53054-0885-4D1E-9F85-0B0B09324F6F}" destId="{BE586E70-81B4-4B54-8753-CA6AE1E4A687}" srcOrd="0" destOrd="0" presId="urn:microsoft.com/office/officeart/2016/7/layout/BasicLinearProcessNumbered"/>
    <dgm:cxn modelId="{81CEEFF5-14BE-404F-B7DC-6BEBF8B94436}" type="presParOf" srcId="{BE586E70-81B4-4B54-8753-CA6AE1E4A687}" destId="{B7523344-800D-4E3C-993F-E62931A052B6}" srcOrd="0" destOrd="0" presId="urn:microsoft.com/office/officeart/2016/7/layout/BasicLinearProcessNumbered"/>
    <dgm:cxn modelId="{23012294-095A-4B33-AEA0-08F329B3A760}" type="presParOf" srcId="{BE586E70-81B4-4B54-8753-CA6AE1E4A687}" destId="{025A935C-D1A7-4BD0-A27B-9EB79262BC26}" srcOrd="1" destOrd="0" presId="urn:microsoft.com/office/officeart/2016/7/layout/BasicLinearProcessNumbered"/>
    <dgm:cxn modelId="{AA9F72F0-3FEE-44F0-9215-84F26CE59ACB}" type="presParOf" srcId="{BE586E70-81B4-4B54-8753-CA6AE1E4A687}" destId="{5EDA14C7-2C2A-42F8-9865-EA6E2ADD6005}" srcOrd="2" destOrd="0" presId="urn:microsoft.com/office/officeart/2016/7/layout/BasicLinearProcessNumbered"/>
    <dgm:cxn modelId="{33026B43-D54A-42AA-AFC1-2088845ADF7F}" type="presParOf" srcId="{BE586E70-81B4-4B54-8753-CA6AE1E4A687}" destId="{D60CB6B5-C37D-4C33-A5AF-1A9A8A0A0048}" srcOrd="3" destOrd="0" presId="urn:microsoft.com/office/officeart/2016/7/layout/BasicLinearProcessNumbered"/>
    <dgm:cxn modelId="{B38C261A-DD45-497F-86CF-CF5CA9064BEB}" type="presParOf" srcId="{D6D53054-0885-4D1E-9F85-0B0B09324F6F}" destId="{199CA1E0-0AA9-4091-B82C-E4BBCE6AB2C3}" srcOrd="1" destOrd="0" presId="urn:microsoft.com/office/officeart/2016/7/layout/BasicLinearProcessNumbered"/>
    <dgm:cxn modelId="{8430F923-8E35-4E8F-90B6-BC821EC21840}" type="presParOf" srcId="{D6D53054-0885-4D1E-9F85-0B0B09324F6F}" destId="{7A13BF90-4048-4264-926A-351F17963465}" srcOrd="2" destOrd="0" presId="urn:microsoft.com/office/officeart/2016/7/layout/BasicLinearProcessNumbered"/>
    <dgm:cxn modelId="{ABEE986F-503E-46FF-A357-803F91320EC9}" type="presParOf" srcId="{7A13BF90-4048-4264-926A-351F17963465}" destId="{4A676205-38CE-463B-8E03-292CD461498D}" srcOrd="0" destOrd="0" presId="urn:microsoft.com/office/officeart/2016/7/layout/BasicLinearProcessNumbered"/>
    <dgm:cxn modelId="{ABF08191-94A8-470A-AEBA-725203909CD0}" type="presParOf" srcId="{7A13BF90-4048-4264-926A-351F17963465}" destId="{92361874-1A42-42A5-ACED-08AC5A7CF6FB}" srcOrd="1" destOrd="0" presId="urn:microsoft.com/office/officeart/2016/7/layout/BasicLinearProcessNumbered"/>
    <dgm:cxn modelId="{06F77B1E-6838-4231-A661-FE3B99673DB7}" type="presParOf" srcId="{7A13BF90-4048-4264-926A-351F17963465}" destId="{696976B9-25EB-458D-8B2C-E6FCD38E14EE}" srcOrd="2" destOrd="0" presId="urn:microsoft.com/office/officeart/2016/7/layout/BasicLinearProcessNumbered"/>
    <dgm:cxn modelId="{370595B7-A8CF-4A00-B581-5EA7C0C25AC5}" type="presParOf" srcId="{7A13BF90-4048-4264-926A-351F17963465}" destId="{AABCE110-99B1-45F2-955C-823E4D47344C}"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23344-800D-4E3C-993F-E62931A052B6}">
      <dsp:nvSpPr>
        <dsp:cNvPr id="0" name=""/>
        <dsp:cNvSpPr/>
      </dsp:nvSpPr>
      <dsp:spPr>
        <a:xfrm>
          <a:off x="1186" y="0"/>
          <a:ext cx="4627566" cy="4022725"/>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783" tIns="330200" rIns="360783" bIns="330200" numCol="1" spcCol="1270" anchor="t" anchorCtr="0">
          <a:noAutofit/>
        </a:bodyPr>
        <a:lstStyle/>
        <a:p>
          <a:pPr marL="0" lvl="0" indent="0" algn="ctr" defTabSz="1155700">
            <a:lnSpc>
              <a:spcPct val="90000"/>
            </a:lnSpc>
            <a:spcBef>
              <a:spcPct val="0"/>
            </a:spcBef>
            <a:spcAft>
              <a:spcPct val="35000"/>
            </a:spcAft>
            <a:buNone/>
          </a:pPr>
          <a:r>
            <a:rPr lang="en-US" sz="2600" kern="1200" dirty="0"/>
            <a:t>Explain who studies language development and why.</a:t>
          </a:r>
        </a:p>
      </dsp:txBody>
      <dsp:txXfrm>
        <a:off x="1186" y="1528635"/>
        <a:ext cx="4627566" cy="2413635"/>
      </dsp:txXfrm>
    </dsp:sp>
    <dsp:sp modelId="{025A935C-D1A7-4BD0-A27B-9EB79262BC26}">
      <dsp:nvSpPr>
        <dsp:cNvPr id="0" name=""/>
        <dsp:cNvSpPr/>
      </dsp:nvSpPr>
      <dsp:spPr>
        <a:xfrm>
          <a:off x="1711560" y="402272"/>
          <a:ext cx="1206817" cy="120681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888294" y="579006"/>
        <a:ext cx="853349" cy="853349"/>
      </dsp:txXfrm>
    </dsp:sp>
    <dsp:sp modelId="{5EDA14C7-2C2A-42F8-9865-EA6E2ADD6005}">
      <dsp:nvSpPr>
        <dsp:cNvPr id="0" name=""/>
        <dsp:cNvSpPr/>
      </dsp:nvSpPr>
      <dsp:spPr>
        <a:xfrm>
          <a:off x="1186" y="4022653"/>
          <a:ext cx="4627566"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676205-38CE-463B-8E03-292CD461498D}">
      <dsp:nvSpPr>
        <dsp:cNvPr id="0" name=""/>
        <dsp:cNvSpPr/>
      </dsp:nvSpPr>
      <dsp:spPr>
        <a:xfrm>
          <a:off x="5091509" y="0"/>
          <a:ext cx="4627566" cy="4022725"/>
        </a:xfrm>
        <a:prstGeom prst="rect">
          <a:avLst/>
        </a:prstGeom>
        <a:solidFill>
          <a:schemeClr val="bg1">
            <a:lumMod val="95000"/>
            <a:hueOff val="0"/>
            <a:satOff val="0"/>
            <a:lumOff val="0"/>
            <a:alphaOff val="0"/>
          </a:schemeClr>
        </a:solidFill>
        <a:ln w="15875" cap="flat" cmpd="sng" algn="ctr">
          <a:solidFill>
            <a:schemeClr val="bg1">
              <a:lumMod val="9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783" tIns="330200" rIns="360783" bIns="330200" numCol="1" spcCol="1270" anchor="t" anchorCtr="0">
          <a:noAutofit/>
        </a:bodyPr>
        <a:lstStyle/>
        <a:p>
          <a:pPr marL="0" lvl="0" indent="0" algn="ctr" defTabSz="1155700">
            <a:lnSpc>
              <a:spcPct val="90000"/>
            </a:lnSpc>
            <a:spcBef>
              <a:spcPct val="0"/>
            </a:spcBef>
            <a:spcAft>
              <a:spcPct val="35000"/>
            </a:spcAft>
            <a:buNone/>
          </a:pPr>
          <a:r>
            <a:rPr lang="en-US" sz="2600" kern="1200" dirty="0"/>
            <a:t>Describe some major approaches to studying language development.</a:t>
          </a:r>
        </a:p>
      </dsp:txBody>
      <dsp:txXfrm>
        <a:off x="5091509" y="1528635"/>
        <a:ext cx="4627566" cy="2413635"/>
      </dsp:txXfrm>
    </dsp:sp>
    <dsp:sp modelId="{92361874-1A42-42A5-ACED-08AC5A7CF6FB}">
      <dsp:nvSpPr>
        <dsp:cNvPr id="0" name=""/>
        <dsp:cNvSpPr/>
      </dsp:nvSpPr>
      <dsp:spPr>
        <a:xfrm>
          <a:off x="6801883" y="402272"/>
          <a:ext cx="1206817" cy="1206817"/>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088" tIns="12700" rIns="9408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6978617" y="579006"/>
        <a:ext cx="853349" cy="853349"/>
      </dsp:txXfrm>
    </dsp:sp>
    <dsp:sp modelId="{696976B9-25EB-458D-8B2C-E6FCD38E14EE}">
      <dsp:nvSpPr>
        <dsp:cNvPr id="0" name=""/>
        <dsp:cNvSpPr/>
      </dsp:nvSpPr>
      <dsp:spPr>
        <a:xfrm>
          <a:off x="5091509" y="4022653"/>
          <a:ext cx="4627566"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ED1F0B0-849B-49E5-86E2-9BAE22E4727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B585D-D798-4C26-B582-DCC915FBEFA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59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D1F0B0-849B-49E5-86E2-9BAE22E4727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B585D-D798-4C26-B582-DCC915FBEFAB}" type="slidenum">
              <a:rPr lang="en-US" smtClean="0"/>
              <a:t>‹#›</a:t>
            </a:fld>
            <a:endParaRPr lang="en-US"/>
          </a:p>
        </p:txBody>
      </p:sp>
    </p:spTree>
    <p:extLst>
      <p:ext uri="{BB962C8B-B14F-4D97-AF65-F5344CB8AC3E}">
        <p14:creationId xmlns:p14="http://schemas.microsoft.com/office/powerpoint/2010/main" val="60676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D1F0B0-849B-49E5-86E2-9BAE22E4727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B585D-D798-4C26-B582-DCC915FBEFA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7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D1F0B0-849B-49E5-86E2-9BAE22E4727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B585D-D798-4C26-B582-DCC915FBEFAB}" type="slidenum">
              <a:rPr lang="en-US" smtClean="0"/>
              <a:t>‹#›</a:t>
            </a:fld>
            <a:endParaRPr lang="en-US"/>
          </a:p>
        </p:txBody>
      </p:sp>
    </p:spTree>
    <p:extLst>
      <p:ext uri="{BB962C8B-B14F-4D97-AF65-F5344CB8AC3E}">
        <p14:creationId xmlns:p14="http://schemas.microsoft.com/office/powerpoint/2010/main" val="90759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D1F0B0-849B-49E5-86E2-9BAE22E4727A}"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B585D-D798-4C26-B582-DCC915FBEFA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91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D1F0B0-849B-49E5-86E2-9BAE22E4727A}"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B585D-D798-4C26-B582-DCC915FBEFAB}" type="slidenum">
              <a:rPr lang="en-US" smtClean="0"/>
              <a:t>‹#›</a:t>
            </a:fld>
            <a:endParaRPr lang="en-US"/>
          </a:p>
        </p:txBody>
      </p:sp>
    </p:spTree>
    <p:extLst>
      <p:ext uri="{BB962C8B-B14F-4D97-AF65-F5344CB8AC3E}">
        <p14:creationId xmlns:p14="http://schemas.microsoft.com/office/powerpoint/2010/main" val="69882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D1F0B0-849B-49E5-86E2-9BAE22E4727A}"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B585D-D798-4C26-B582-DCC915FBEFAB}" type="slidenum">
              <a:rPr lang="en-US" smtClean="0"/>
              <a:t>‹#›</a:t>
            </a:fld>
            <a:endParaRPr lang="en-US"/>
          </a:p>
        </p:txBody>
      </p:sp>
    </p:spTree>
    <p:extLst>
      <p:ext uri="{BB962C8B-B14F-4D97-AF65-F5344CB8AC3E}">
        <p14:creationId xmlns:p14="http://schemas.microsoft.com/office/powerpoint/2010/main" val="193827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D1F0B0-849B-49E5-86E2-9BAE22E4727A}"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B585D-D798-4C26-B582-DCC915FBEFAB}" type="slidenum">
              <a:rPr lang="en-US" smtClean="0"/>
              <a:t>‹#›</a:t>
            </a:fld>
            <a:endParaRPr lang="en-US"/>
          </a:p>
        </p:txBody>
      </p:sp>
    </p:spTree>
    <p:extLst>
      <p:ext uri="{BB962C8B-B14F-4D97-AF65-F5344CB8AC3E}">
        <p14:creationId xmlns:p14="http://schemas.microsoft.com/office/powerpoint/2010/main" val="221253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1F0B0-849B-49E5-86E2-9BAE22E4727A}"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B585D-D798-4C26-B582-DCC915FBEFAB}" type="slidenum">
              <a:rPr lang="en-US" smtClean="0"/>
              <a:t>‹#›</a:t>
            </a:fld>
            <a:endParaRPr lang="en-US"/>
          </a:p>
        </p:txBody>
      </p:sp>
    </p:spTree>
    <p:extLst>
      <p:ext uri="{BB962C8B-B14F-4D97-AF65-F5344CB8AC3E}">
        <p14:creationId xmlns:p14="http://schemas.microsoft.com/office/powerpoint/2010/main" val="264273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D1F0B0-849B-49E5-86E2-9BAE22E4727A}"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B585D-D798-4C26-B582-DCC915FBEFAB}" type="slidenum">
              <a:rPr lang="en-US" smtClean="0"/>
              <a:t>‹#›</a:t>
            </a:fld>
            <a:endParaRPr lang="en-US"/>
          </a:p>
        </p:txBody>
      </p:sp>
    </p:spTree>
    <p:extLst>
      <p:ext uri="{BB962C8B-B14F-4D97-AF65-F5344CB8AC3E}">
        <p14:creationId xmlns:p14="http://schemas.microsoft.com/office/powerpoint/2010/main" val="353604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D1F0B0-849B-49E5-86E2-9BAE22E4727A}"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B585D-D798-4C26-B582-DCC915FBEFA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21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ED1F0B0-849B-49E5-86E2-9BAE22E4727A}" type="datetimeFigureOut">
              <a:rPr lang="en-US" smtClean="0"/>
              <a:t>10/20/2021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F2B585D-D798-4C26-B582-DCC915FBEFA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397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science and theory of language development</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5708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Studying Speech Perception</a:t>
            </a:r>
          </a:p>
        </p:txBody>
      </p:sp>
      <p:sp>
        <p:nvSpPr>
          <p:cNvPr id="3" name="Content Placeholder 2"/>
          <p:cNvSpPr>
            <a:spLocks noGrp="1"/>
          </p:cNvSpPr>
          <p:nvPr>
            <p:ph idx="1"/>
          </p:nvPr>
        </p:nvSpPr>
        <p:spPr/>
        <p:txBody>
          <a:bodyPr/>
          <a:lstStyle/>
          <a:p>
            <a:r>
              <a:rPr lang="en-US" b="1" dirty="0">
                <a:solidFill>
                  <a:schemeClr val="accent2"/>
                </a:solidFill>
              </a:rPr>
              <a:t>Goal of speech Perception studies </a:t>
            </a:r>
            <a:r>
              <a:rPr lang="en-US" dirty="0"/>
              <a:t>understand how infants begin to parse the speech stream to begin to learn the sounds and words of their native language.</a:t>
            </a:r>
          </a:p>
          <a:p>
            <a:r>
              <a:rPr lang="en-US" b="1" dirty="0">
                <a:solidFill>
                  <a:schemeClr val="accent2"/>
                </a:solidFill>
              </a:rPr>
              <a:t>Methods for studying speech Perception</a:t>
            </a:r>
          </a:p>
          <a:p>
            <a:pPr>
              <a:buFont typeface="Wingdings" panose="05000000000000000000" pitchFamily="2" charset="2"/>
              <a:buChar char="§"/>
            </a:pPr>
            <a:r>
              <a:rPr lang="en-US" dirty="0"/>
              <a:t>head-turn preference procedure.</a:t>
            </a:r>
          </a:p>
          <a:p>
            <a:pPr>
              <a:buFont typeface="Wingdings" panose="05000000000000000000" pitchFamily="2" charset="2"/>
              <a:buChar char="§"/>
            </a:pPr>
            <a:r>
              <a:rPr lang="en-US" dirty="0"/>
              <a:t> high-amplitude nonnutritive sucking (HAS) procedure.</a:t>
            </a:r>
          </a:p>
          <a:p>
            <a:pPr>
              <a:buFont typeface="Wingdings" panose="05000000000000000000" pitchFamily="2" charset="2"/>
              <a:buChar char="§"/>
            </a:pPr>
            <a:r>
              <a:rPr lang="en-US" dirty="0"/>
              <a:t>Brain imaging techniques.</a:t>
            </a:r>
          </a:p>
          <a:p>
            <a:endParaRPr lang="en-US" dirty="0"/>
          </a:p>
        </p:txBody>
      </p:sp>
    </p:spTree>
    <p:extLst>
      <p:ext uri="{BB962C8B-B14F-4D97-AF65-F5344CB8AC3E}">
        <p14:creationId xmlns:p14="http://schemas.microsoft.com/office/powerpoint/2010/main" val="58305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TAMASYNT"/>
          <p:cNvPicPr>
            <a:picLocks noChangeAspect="1"/>
          </p:cNvPicPr>
          <p:nvPr/>
        </p:nvPicPr>
        <p:blipFill rotWithShape="1">
          <a:blip r:embed="rId2">
            <a:extLst>
              <a:ext uri="{28A0092B-C50C-407E-A947-70E740481C1C}">
                <a14:useLocalDpi xmlns:a14="http://schemas.microsoft.com/office/drawing/2010/main" val="0"/>
              </a:ext>
            </a:extLst>
          </a:blip>
          <a:srcRect t="5765" r="1" b="23380"/>
          <a:stretch/>
        </p:blipFill>
        <p:spPr>
          <a:xfrm>
            <a:off x="7407964" y="2359153"/>
            <a:ext cx="3999654" cy="2139694"/>
          </a:xfrm>
          <a:prstGeom prst="rect">
            <a:avLst/>
          </a:prstGeom>
        </p:spPr>
      </p:pic>
      <p:sp>
        <p:nvSpPr>
          <p:cNvPr id="2" name="Title 1"/>
          <p:cNvSpPr>
            <a:spLocks noGrp="1"/>
          </p:cNvSpPr>
          <p:nvPr>
            <p:ph type="title"/>
          </p:nvPr>
        </p:nvSpPr>
        <p:spPr>
          <a:xfrm>
            <a:off x="1024128" y="320173"/>
            <a:ext cx="5902061" cy="1499616"/>
          </a:xfrm>
        </p:spPr>
        <p:txBody>
          <a:bodyPr>
            <a:normAutofit/>
          </a:bodyPr>
          <a:lstStyle/>
          <a:p>
            <a:r>
              <a:rPr lang="en-US" dirty="0"/>
              <a:t>high-amplitude nonnutritive sucking </a:t>
            </a:r>
          </a:p>
        </p:txBody>
      </p:sp>
      <p:sp>
        <p:nvSpPr>
          <p:cNvPr id="12" name="Content Placeholder 11"/>
          <p:cNvSpPr>
            <a:spLocks noGrp="1"/>
          </p:cNvSpPr>
          <p:nvPr>
            <p:ph idx="1"/>
          </p:nvPr>
        </p:nvSpPr>
        <p:spPr>
          <a:xfrm>
            <a:off x="1024127" y="2040835"/>
            <a:ext cx="6383837" cy="4346713"/>
          </a:xfrm>
        </p:spPr>
        <p:txBody>
          <a:bodyPr>
            <a:normAutofit/>
          </a:bodyPr>
          <a:lstStyle/>
          <a:p>
            <a:endParaRPr lang="en-GB" altLang="en-US" sz="2400" b="1" dirty="0">
              <a:solidFill>
                <a:schemeClr val="accent2"/>
              </a:solidFill>
            </a:endParaRPr>
          </a:p>
          <a:p>
            <a:r>
              <a:rPr lang="en-GB" altLang="en-US" sz="2400" b="1" dirty="0">
                <a:solidFill>
                  <a:schemeClr val="accent2"/>
                </a:solidFill>
              </a:rPr>
              <a:t>What is it used for?</a:t>
            </a:r>
          </a:p>
          <a:p>
            <a:pPr lvl="1"/>
            <a:r>
              <a:rPr lang="en-GB" altLang="en-US" sz="2200" dirty="0"/>
              <a:t>To test whether infants can discriminate different stimuli (e.g., sounds /</a:t>
            </a:r>
            <a:r>
              <a:rPr lang="en-GB" altLang="en-US" sz="2200" dirty="0" err="1"/>
              <a:t>ba</a:t>
            </a:r>
            <a:r>
              <a:rPr lang="en-GB" altLang="en-US" sz="2200" dirty="0"/>
              <a:t>/-/pa/, language X and Y)</a:t>
            </a:r>
          </a:p>
          <a:p>
            <a:pPr lvl="1"/>
            <a:r>
              <a:rPr lang="en-GB" altLang="en-US" sz="2200" dirty="0"/>
              <a:t>Age range: 0-4 months</a:t>
            </a:r>
          </a:p>
          <a:p>
            <a:r>
              <a:rPr lang="en-GB" altLang="en-US" sz="2400" b="1" dirty="0">
                <a:solidFill>
                  <a:schemeClr val="accent2"/>
                </a:solidFill>
              </a:rPr>
              <a:t>Merits/demerits</a:t>
            </a:r>
          </a:p>
          <a:p>
            <a:pPr lvl="1"/>
            <a:r>
              <a:rPr lang="en-GB" altLang="en-US" sz="2200" dirty="0"/>
              <a:t>Can be used with very young infants</a:t>
            </a:r>
          </a:p>
          <a:p>
            <a:pPr lvl="1"/>
            <a:r>
              <a:rPr lang="en-GB" altLang="en-US" sz="2200" dirty="0"/>
              <a:t>Single observation per subject</a:t>
            </a:r>
          </a:p>
          <a:p>
            <a:endParaRPr lang="en-US" dirty="0"/>
          </a:p>
        </p:txBody>
      </p:sp>
    </p:spTree>
    <p:extLst>
      <p:ext uri="{BB962C8B-B14F-4D97-AF65-F5344CB8AC3E}">
        <p14:creationId xmlns:p14="http://schemas.microsoft.com/office/powerpoint/2010/main" val="352932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1" descr="Image result for headturn preference procedur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432614" y="556592"/>
            <a:ext cx="4759386" cy="5870712"/>
          </a:xfrm>
          <a:prstGeom prst="rect">
            <a:avLst/>
          </a:prstGeom>
        </p:spPr>
      </p:pic>
      <p:sp>
        <p:nvSpPr>
          <p:cNvPr id="2" name="Title 1"/>
          <p:cNvSpPr>
            <a:spLocks noGrp="1"/>
          </p:cNvSpPr>
          <p:nvPr>
            <p:ph type="title"/>
          </p:nvPr>
        </p:nvSpPr>
        <p:spPr>
          <a:xfrm>
            <a:off x="1024128" y="293668"/>
            <a:ext cx="5902061" cy="1499616"/>
          </a:xfrm>
        </p:spPr>
        <p:txBody>
          <a:bodyPr>
            <a:normAutofit/>
          </a:bodyPr>
          <a:lstStyle/>
          <a:p>
            <a:r>
              <a:rPr lang="en-GB" altLang="en-US" dirty="0"/>
              <a:t>Head-turn preference procedure </a:t>
            </a:r>
            <a:endParaRPr lang="en-US" dirty="0"/>
          </a:p>
        </p:txBody>
      </p:sp>
      <p:sp>
        <p:nvSpPr>
          <p:cNvPr id="9" name="Content Placeholder 8"/>
          <p:cNvSpPr>
            <a:spLocks noGrp="1"/>
          </p:cNvSpPr>
          <p:nvPr>
            <p:ph idx="1"/>
          </p:nvPr>
        </p:nvSpPr>
        <p:spPr>
          <a:xfrm>
            <a:off x="1024128" y="1793284"/>
            <a:ext cx="6408486" cy="4634020"/>
          </a:xfrm>
        </p:spPr>
        <p:txBody>
          <a:bodyPr>
            <a:normAutofit/>
          </a:bodyPr>
          <a:lstStyle/>
          <a:p>
            <a:endParaRPr lang="en-GB" altLang="en-US" sz="2400" b="1" dirty="0">
              <a:solidFill>
                <a:schemeClr val="accent2"/>
              </a:solidFill>
            </a:endParaRPr>
          </a:p>
          <a:p>
            <a:r>
              <a:rPr lang="en-GB" altLang="en-US" sz="2400" b="1" dirty="0">
                <a:solidFill>
                  <a:schemeClr val="accent2"/>
                </a:solidFill>
              </a:rPr>
              <a:t>What is it used for?</a:t>
            </a:r>
          </a:p>
          <a:p>
            <a:pPr lvl="1"/>
            <a:r>
              <a:rPr lang="en-GB" altLang="en-US" sz="2200" dirty="0"/>
              <a:t>To test whether children can discriminate one type of stimuli from another (e.g., infant- vs adult-directed speech; nativelike vs non-nativelike </a:t>
            </a:r>
            <a:r>
              <a:rPr lang="en-GB" altLang="en-US" sz="2200" dirty="0" err="1"/>
              <a:t>phonotactics</a:t>
            </a:r>
            <a:r>
              <a:rPr lang="en-GB" altLang="en-US" sz="2200" dirty="0"/>
              <a:t>)</a:t>
            </a:r>
          </a:p>
          <a:p>
            <a:pPr lvl="1"/>
            <a:r>
              <a:rPr lang="en-GB" altLang="en-US" sz="2200" dirty="0"/>
              <a:t>Age range: 4-24 months</a:t>
            </a:r>
          </a:p>
          <a:p>
            <a:r>
              <a:rPr lang="en-GB" altLang="en-US" sz="2400" b="1" dirty="0">
                <a:solidFill>
                  <a:schemeClr val="accent2"/>
                </a:solidFill>
              </a:rPr>
              <a:t>Merits/demerits</a:t>
            </a:r>
          </a:p>
          <a:p>
            <a:pPr lvl="1"/>
            <a:r>
              <a:rPr lang="en-GB" altLang="en-US" sz="2200" dirty="0"/>
              <a:t>Low task demands</a:t>
            </a:r>
          </a:p>
          <a:p>
            <a:pPr lvl="1"/>
            <a:r>
              <a:rPr lang="en-GB" altLang="en-US" sz="2200" dirty="0"/>
              <a:t>Only works with long stimuli (e.g., passages, repeated words)</a:t>
            </a:r>
          </a:p>
          <a:p>
            <a:pPr lvl="1"/>
            <a:r>
              <a:rPr lang="en-GB" altLang="en-US" sz="2200" dirty="0"/>
              <a:t>Familiarity vs novelty</a:t>
            </a:r>
          </a:p>
          <a:p>
            <a:endParaRPr lang="en-US" dirty="0"/>
          </a:p>
        </p:txBody>
      </p:sp>
    </p:spTree>
    <p:extLst>
      <p:ext uri="{BB962C8B-B14F-4D97-AF65-F5344CB8AC3E}">
        <p14:creationId xmlns:p14="http://schemas.microsoft.com/office/powerpoint/2010/main" val="3074985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Studying Language Production</a:t>
            </a:r>
          </a:p>
        </p:txBody>
      </p:sp>
      <p:sp>
        <p:nvSpPr>
          <p:cNvPr id="3" name="Content Placeholder 2"/>
          <p:cNvSpPr>
            <a:spLocks noGrp="1"/>
          </p:cNvSpPr>
          <p:nvPr>
            <p:ph idx="1"/>
          </p:nvPr>
        </p:nvSpPr>
        <p:spPr/>
        <p:txBody>
          <a:bodyPr/>
          <a:lstStyle/>
          <a:p>
            <a:pPr marL="0" indent="0">
              <a:buNone/>
            </a:pPr>
            <a:r>
              <a:rPr lang="en-US" b="1" dirty="0">
                <a:solidFill>
                  <a:schemeClr val="accent2"/>
                </a:solidFill>
              </a:rPr>
              <a:t>Goal of language production studies </a:t>
            </a:r>
            <a:r>
              <a:rPr lang="en-US" dirty="0"/>
              <a:t>is to help inform practitioners of children’s ability to use language expressively (emergent form, content, and use capabilities). </a:t>
            </a:r>
          </a:p>
          <a:p>
            <a:pPr marL="0" indent="0">
              <a:buNone/>
            </a:pPr>
            <a:r>
              <a:rPr lang="en-US" dirty="0"/>
              <a:t>Such studies may involve </a:t>
            </a:r>
            <a:r>
              <a:rPr lang="en-US" b="1" dirty="0">
                <a:solidFill>
                  <a:schemeClr val="accent2"/>
                </a:solidFill>
              </a:rPr>
              <a:t>normative research: </a:t>
            </a:r>
            <a:r>
              <a:rPr lang="en-US" dirty="0"/>
              <a:t>experts compile data from individual on a certain aspect of language development and form these data determine and chart the ages or grades by which </a:t>
            </a:r>
            <a:r>
              <a:rPr lang="en-GB" dirty="0"/>
              <a:t>children typically meet certain milestones</a:t>
            </a:r>
            <a:r>
              <a:rPr lang="en-US" dirty="0"/>
              <a:t> </a:t>
            </a:r>
            <a:r>
              <a:rPr lang="en-US" b="1" dirty="0">
                <a:solidFill>
                  <a:schemeClr val="accent2"/>
                </a:solidFill>
              </a:rPr>
              <a:t>.</a:t>
            </a:r>
          </a:p>
          <a:p>
            <a:pPr marL="0" indent="0">
              <a:buNone/>
            </a:pPr>
            <a:r>
              <a:rPr lang="en-US" b="1" dirty="0">
                <a:solidFill>
                  <a:schemeClr val="accent2"/>
                </a:solidFill>
              </a:rPr>
              <a:t>Methods for studying language Production</a:t>
            </a:r>
          </a:p>
          <a:p>
            <a:pPr>
              <a:buFont typeface="Wingdings" panose="05000000000000000000" pitchFamily="2" charset="2"/>
              <a:buChar char="§"/>
            </a:pPr>
            <a:r>
              <a:rPr lang="en-US" dirty="0"/>
              <a:t>Observational</a:t>
            </a:r>
          </a:p>
          <a:p>
            <a:pPr>
              <a:buFont typeface="Wingdings" panose="05000000000000000000" pitchFamily="2" charset="2"/>
              <a:buChar char="§"/>
            </a:pPr>
            <a:r>
              <a:rPr lang="en-US" dirty="0"/>
              <a:t>Experimental </a:t>
            </a:r>
          </a:p>
          <a:p>
            <a:pPr marL="0" indent="0">
              <a:buNone/>
            </a:pPr>
            <a:endParaRPr lang="en-US" b="1" dirty="0">
              <a:solidFill>
                <a:schemeClr val="accent2"/>
              </a:solidFill>
            </a:endParaRPr>
          </a:p>
        </p:txBody>
      </p:sp>
    </p:spTree>
    <p:extLst>
      <p:ext uri="{BB962C8B-B14F-4D97-AF65-F5344CB8AC3E}">
        <p14:creationId xmlns:p14="http://schemas.microsoft.com/office/powerpoint/2010/main" val="3563890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Observational studies </a:t>
            </a:r>
          </a:p>
        </p:txBody>
      </p:sp>
      <p:sp>
        <p:nvSpPr>
          <p:cNvPr id="3" name="Content Placeholder 2"/>
          <p:cNvSpPr>
            <a:spLocks noGrp="1"/>
          </p:cNvSpPr>
          <p:nvPr>
            <p:ph idx="1"/>
          </p:nvPr>
        </p:nvSpPr>
        <p:spPr/>
        <p:txBody>
          <a:bodyPr/>
          <a:lstStyle/>
          <a:p>
            <a:r>
              <a:rPr lang="en-US" b="1" dirty="0">
                <a:solidFill>
                  <a:schemeClr val="accent2"/>
                </a:solidFill>
              </a:rPr>
              <a:t>The context of these studies can either be :</a:t>
            </a:r>
          </a:p>
          <a:p>
            <a:pPr>
              <a:buFont typeface="Wingdings" panose="05000000000000000000" pitchFamily="2" charset="2"/>
              <a:buChar char="§"/>
            </a:pPr>
            <a:r>
              <a:rPr lang="en-US" dirty="0"/>
              <a:t> Natural </a:t>
            </a:r>
          </a:p>
          <a:p>
            <a:pPr>
              <a:buFont typeface="Wingdings" panose="05000000000000000000" pitchFamily="2" charset="2"/>
              <a:buChar char="§"/>
            </a:pPr>
            <a:r>
              <a:rPr lang="en-US" dirty="0"/>
              <a:t> Semi-structured (manipulate the environment)</a:t>
            </a:r>
          </a:p>
          <a:p>
            <a:pPr>
              <a:buFont typeface="Wingdings" panose="05000000000000000000" pitchFamily="2" charset="2"/>
              <a:buChar char="§"/>
            </a:pPr>
            <a:endParaRPr lang="en-US" dirty="0"/>
          </a:p>
          <a:p>
            <a:pPr marL="0" indent="0">
              <a:buNone/>
            </a:pPr>
            <a:r>
              <a:rPr lang="en-US" dirty="0"/>
              <a:t>In observational studies, researchers typically </a:t>
            </a:r>
            <a:r>
              <a:rPr lang="en-US" b="1" dirty="0">
                <a:solidFill>
                  <a:schemeClr val="accent2"/>
                </a:solidFill>
              </a:rPr>
              <a:t>record</a:t>
            </a:r>
            <a:r>
              <a:rPr lang="en-US" dirty="0"/>
              <a:t> children’s language for a certain period, after which they </a:t>
            </a:r>
            <a:r>
              <a:rPr lang="en-US" b="1" dirty="0">
                <a:solidFill>
                  <a:schemeClr val="accent2"/>
                </a:solidFill>
              </a:rPr>
              <a:t>transcribe</a:t>
            </a:r>
            <a:r>
              <a:rPr lang="en-US" dirty="0"/>
              <a:t> the language and</a:t>
            </a:r>
            <a:r>
              <a:rPr lang="en-US" b="1" dirty="0">
                <a:solidFill>
                  <a:schemeClr val="accent2"/>
                </a:solidFill>
              </a:rPr>
              <a:t> analyze </a:t>
            </a:r>
            <a:r>
              <a:rPr lang="en-US" dirty="0"/>
              <a:t>it for specific properties or qualities.</a:t>
            </a:r>
          </a:p>
        </p:txBody>
      </p:sp>
    </p:spTree>
    <p:extLst>
      <p:ext uri="{BB962C8B-B14F-4D97-AF65-F5344CB8AC3E}">
        <p14:creationId xmlns:p14="http://schemas.microsoft.com/office/powerpoint/2010/main" val="181647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studies </a:t>
            </a:r>
          </a:p>
        </p:txBody>
      </p:sp>
      <p:sp>
        <p:nvSpPr>
          <p:cNvPr id="3" name="Content Placeholder 2"/>
          <p:cNvSpPr>
            <a:spLocks noGrp="1"/>
          </p:cNvSpPr>
          <p:nvPr>
            <p:ph idx="1"/>
          </p:nvPr>
        </p:nvSpPr>
        <p:spPr/>
        <p:txBody>
          <a:bodyPr/>
          <a:lstStyle/>
          <a:p>
            <a:r>
              <a:rPr lang="en-US" dirty="0"/>
              <a:t>Experimental studies:</a:t>
            </a:r>
          </a:p>
          <a:p>
            <a:endParaRPr lang="en-US" dirty="0"/>
          </a:p>
          <a:p>
            <a:pPr>
              <a:buFont typeface="Wingdings" panose="05000000000000000000" pitchFamily="2" charset="2"/>
              <a:buChar char="q"/>
            </a:pPr>
            <a:r>
              <a:rPr lang="en-US" dirty="0"/>
              <a:t> researchers are inventive in designing experiments to assess children’s production abilities </a:t>
            </a:r>
          </a:p>
          <a:p>
            <a:pPr>
              <a:buFont typeface="Wingdings" panose="05000000000000000000" pitchFamily="2" charset="2"/>
              <a:buChar char="q"/>
            </a:pPr>
            <a:r>
              <a:rPr lang="en-US" dirty="0"/>
              <a:t>Manipulation variable of interest </a:t>
            </a:r>
          </a:p>
          <a:p>
            <a:pPr>
              <a:buFont typeface="Wingdings" panose="05000000000000000000" pitchFamily="2" charset="2"/>
              <a:buChar char="q"/>
            </a:pPr>
            <a:r>
              <a:rPr lang="en-US" dirty="0"/>
              <a:t>May include pseudowords to assess phonological skills and repetition of sentences to assess grammatical skills </a:t>
            </a:r>
          </a:p>
          <a:p>
            <a:pPr>
              <a:buFont typeface="Wingdings" panose="05000000000000000000" pitchFamily="2" charset="2"/>
              <a:buChar char="q"/>
            </a:pPr>
            <a:endParaRPr lang="en-US" dirty="0"/>
          </a:p>
          <a:p>
            <a:pPr>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235682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Studying Language comprehension </a:t>
            </a:r>
          </a:p>
        </p:txBody>
      </p:sp>
      <p:sp>
        <p:nvSpPr>
          <p:cNvPr id="3" name="Content Placeholder 2"/>
          <p:cNvSpPr>
            <a:spLocks noGrp="1"/>
          </p:cNvSpPr>
          <p:nvPr>
            <p:ph idx="1"/>
          </p:nvPr>
        </p:nvSpPr>
        <p:spPr/>
        <p:txBody>
          <a:bodyPr/>
          <a:lstStyle/>
          <a:p>
            <a:pPr marL="0" indent="0">
              <a:buNone/>
            </a:pPr>
            <a:r>
              <a:rPr lang="en-US" b="1" dirty="0">
                <a:solidFill>
                  <a:schemeClr val="accent2"/>
                </a:solidFill>
              </a:rPr>
              <a:t>Goal of language comprehension studies </a:t>
            </a:r>
            <a:r>
              <a:rPr lang="en-US" dirty="0"/>
              <a:t>is to assess what children understand about language </a:t>
            </a:r>
          </a:p>
          <a:p>
            <a:pPr marL="0" indent="0">
              <a:buNone/>
            </a:pPr>
            <a:r>
              <a:rPr lang="en-US" dirty="0"/>
              <a:t>Such studies may involve </a:t>
            </a:r>
            <a:r>
              <a:rPr lang="en-US" b="1" dirty="0">
                <a:solidFill>
                  <a:schemeClr val="accent2"/>
                </a:solidFill>
              </a:rPr>
              <a:t>visual fixation on a stimulus, pointing , acting out sentences.</a:t>
            </a:r>
          </a:p>
          <a:p>
            <a:pPr marL="0" indent="0">
              <a:buNone/>
            </a:pPr>
            <a:endParaRPr lang="en-US" b="1" dirty="0">
              <a:solidFill>
                <a:schemeClr val="accent2"/>
              </a:solidFill>
            </a:endParaRPr>
          </a:p>
        </p:txBody>
      </p:sp>
    </p:spTree>
    <p:extLst>
      <p:ext uri="{BB962C8B-B14F-4D97-AF65-F5344CB8AC3E}">
        <p14:creationId xmlns:p14="http://schemas.microsoft.com/office/powerpoint/2010/main" val="256362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err="1"/>
              <a:t>WhAT</a:t>
            </a:r>
            <a:r>
              <a:rPr lang="en-US" dirty="0"/>
              <a:t> Are </a:t>
            </a:r>
            <a:r>
              <a:rPr lang="en-US" dirty="0" err="1"/>
              <a:t>SOme</a:t>
            </a:r>
            <a:r>
              <a:rPr lang="en-US" dirty="0"/>
              <a:t> </a:t>
            </a:r>
            <a:r>
              <a:rPr lang="en-US" dirty="0" err="1"/>
              <a:t>mAJOr</a:t>
            </a:r>
            <a:r>
              <a:rPr lang="en-US" dirty="0"/>
              <a:t> </a:t>
            </a:r>
            <a:r>
              <a:rPr lang="en-US" dirty="0" err="1"/>
              <a:t>LAnguAge</a:t>
            </a:r>
            <a:r>
              <a:rPr lang="en-US" dirty="0"/>
              <a:t>- </a:t>
            </a:r>
            <a:r>
              <a:rPr lang="en-US" dirty="0" err="1"/>
              <a:t>DeveLOPmenT</a:t>
            </a:r>
            <a:r>
              <a:rPr lang="en-US" dirty="0"/>
              <a:t> </a:t>
            </a:r>
            <a:r>
              <a:rPr lang="en-US" dirty="0" err="1"/>
              <a:t>TheOrIeS</a:t>
            </a:r>
            <a:r>
              <a:rPr lang="en-US" dirty="0"/>
              <a:t>?</a:t>
            </a:r>
            <a:br>
              <a:rPr lang="en-US" dirty="0"/>
            </a:br>
            <a:endParaRPr lang="en-US" dirty="0"/>
          </a:p>
        </p:txBody>
      </p:sp>
      <p:sp>
        <p:nvSpPr>
          <p:cNvPr id="3" name="Content Placeholder 2"/>
          <p:cNvSpPr>
            <a:spLocks noGrp="1"/>
          </p:cNvSpPr>
          <p:nvPr>
            <p:ph idx="1"/>
          </p:nvPr>
        </p:nvSpPr>
        <p:spPr/>
        <p:txBody>
          <a:bodyPr/>
          <a:lstStyle/>
          <a:p>
            <a:r>
              <a:rPr lang="en-US" b="1" dirty="0">
                <a:solidFill>
                  <a:schemeClr val="accent1"/>
                </a:solidFill>
              </a:rPr>
              <a:t>Questions Language Theories Should Answer:</a:t>
            </a:r>
          </a:p>
          <a:p>
            <a:pPr>
              <a:buFont typeface="Wingdings" panose="05000000000000000000" pitchFamily="2" charset="2"/>
              <a:buChar char="§"/>
            </a:pPr>
            <a:r>
              <a:rPr lang="en-US" b="1" dirty="0">
                <a:solidFill>
                  <a:schemeClr val="accent1"/>
                </a:solidFill>
              </a:rPr>
              <a:t> </a:t>
            </a:r>
            <a:r>
              <a:rPr lang="en-US" dirty="0"/>
              <a:t>What do infants bring to the task of language learning?</a:t>
            </a:r>
          </a:p>
          <a:p>
            <a:pPr>
              <a:buFont typeface="Wingdings" panose="05000000000000000000" pitchFamily="2" charset="2"/>
              <a:buChar char="§"/>
            </a:pPr>
            <a:r>
              <a:rPr lang="en-US" dirty="0"/>
              <a:t> What mechanisms drive language acquisition? </a:t>
            </a:r>
          </a:p>
          <a:p>
            <a:pPr>
              <a:buFont typeface="Wingdings" panose="05000000000000000000" pitchFamily="2" charset="2"/>
              <a:buChar char="§"/>
            </a:pPr>
            <a:r>
              <a:rPr lang="en-US" dirty="0"/>
              <a:t> What types of input support the language-learning system?</a:t>
            </a:r>
          </a:p>
        </p:txBody>
      </p:sp>
    </p:spTree>
    <p:extLst>
      <p:ext uri="{BB962C8B-B14F-4D97-AF65-F5344CB8AC3E}">
        <p14:creationId xmlns:p14="http://schemas.microsoft.com/office/powerpoint/2010/main" val="353168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infants bring to the task of language learning?</a:t>
            </a:r>
          </a:p>
        </p:txBody>
      </p:sp>
      <p:sp>
        <p:nvSpPr>
          <p:cNvPr id="3" name="Content Placeholder 2"/>
          <p:cNvSpPr>
            <a:spLocks noGrp="1"/>
          </p:cNvSpPr>
          <p:nvPr>
            <p:ph idx="1"/>
          </p:nvPr>
        </p:nvSpPr>
        <p:spPr/>
        <p:txBody>
          <a:bodyPr/>
          <a:lstStyle/>
          <a:p>
            <a:r>
              <a:rPr lang="en-US" dirty="0"/>
              <a:t>Some theorists propose infants arrive in the world essentially preprogrammed to acquire language </a:t>
            </a:r>
            <a:r>
              <a:rPr lang="en-US" sz="2400" b="1" dirty="0">
                <a:solidFill>
                  <a:schemeClr val="accent1"/>
                </a:solidFill>
              </a:rPr>
              <a:t>Nature</a:t>
            </a:r>
            <a:r>
              <a:rPr lang="en-US" dirty="0"/>
              <a:t>. Other theorists contend infants learn language through their experiences </a:t>
            </a:r>
            <a:r>
              <a:rPr lang="en-US" sz="2400" b="1" dirty="0">
                <a:solidFill>
                  <a:schemeClr val="accent1"/>
                </a:solidFill>
              </a:rPr>
              <a:t>Nurture</a:t>
            </a:r>
            <a:r>
              <a:rPr lang="en-US" dirty="0"/>
              <a:t>.</a:t>
            </a:r>
          </a:p>
          <a:p>
            <a:endParaRPr lang="en-US" dirty="0"/>
          </a:p>
          <a:p>
            <a:pPr algn="ctr"/>
            <a:r>
              <a:rPr lang="en-US" sz="3600" b="1" dirty="0">
                <a:solidFill>
                  <a:schemeClr val="accent1"/>
                </a:solidFill>
              </a:rPr>
              <a:t>Nature vs Nurture</a:t>
            </a:r>
          </a:p>
          <a:p>
            <a:r>
              <a:rPr lang="en-US" dirty="0"/>
              <a:t> </a:t>
            </a:r>
          </a:p>
        </p:txBody>
      </p:sp>
    </p:spTree>
    <p:extLst>
      <p:ext uri="{BB962C8B-B14F-4D97-AF65-F5344CB8AC3E}">
        <p14:creationId xmlns:p14="http://schemas.microsoft.com/office/powerpoint/2010/main" val="181551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Mechanisms Drive language acquisition?</a:t>
            </a:r>
          </a:p>
        </p:txBody>
      </p:sp>
      <p:sp>
        <p:nvSpPr>
          <p:cNvPr id="3" name="Content Placeholder 2"/>
          <p:cNvSpPr>
            <a:spLocks noGrp="1"/>
          </p:cNvSpPr>
          <p:nvPr>
            <p:ph idx="1"/>
          </p:nvPr>
        </p:nvSpPr>
        <p:spPr/>
        <p:txBody>
          <a:bodyPr/>
          <a:lstStyle/>
          <a:p>
            <a:r>
              <a:rPr lang="en-US" dirty="0"/>
              <a:t>Some theorists propose the processes people use to learn language are </a:t>
            </a:r>
            <a:r>
              <a:rPr lang="en-US" b="1" dirty="0">
                <a:solidFill>
                  <a:schemeClr val="accent1"/>
                </a:solidFill>
              </a:rPr>
              <a:t>domain specific </a:t>
            </a:r>
            <a:r>
              <a:rPr lang="en-US" dirty="0"/>
              <a:t>or dedicated solely to the tasks of comprehending and producing language. Other theorists contend that people use processes for learning language that are </a:t>
            </a:r>
            <a:r>
              <a:rPr lang="en-US" b="1" dirty="0">
                <a:solidFill>
                  <a:schemeClr val="accent1"/>
                </a:solidFill>
              </a:rPr>
              <a:t>domain general </a:t>
            </a:r>
            <a:r>
              <a:rPr lang="en-US" dirty="0"/>
              <a:t>, or the same as processes they use in other situations, such as solving problems and perceiving objects and events in the environment.</a:t>
            </a:r>
          </a:p>
          <a:p>
            <a:r>
              <a:rPr lang="en-US" dirty="0"/>
              <a:t>Remember the modularity concept?</a:t>
            </a:r>
          </a:p>
          <a:p>
            <a:r>
              <a:rPr lang="en-US" dirty="0"/>
              <a:t> </a:t>
            </a:r>
          </a:p>
        </p:txBody>
      </p:sp>
    </p:spTree>
    <p:extLst>
      <p:ext uri="{BB962C8B-B14F-4D97-AF65-F5344CB8AC3E}">
        <p14:creationId xmlns:p14="http://schemas.microsoft.com/office/powerpoint/2010/main" val="2850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normAutofit/>
          </a:bodyPr>
          <a:lstStyle/>
          <a:p>
            <a:r>
              <a:rPr lang="en-US" dirty="0"/>
              <a:t>Learning goals</a:t>
            </a:r>
          </a:p>
        </p:txBody>
      </p:sp>
      <p:graphicFrame>
        <p:nvGraphicFramePr>
          <p:cNvPr id="5" name="Content Placeholder 2"/>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097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What Types of input support the language-learning system?</a:t>
            </a:r>
            <a:br>
              <a:rPr lang="en-US" dirty="0"/>
            </a:br>
            <a:endParaRPr lang="en-US" dirty="0"/>
          </a:p>
        </p:txBody>
      </p:sp>
      <p:sp>
        <p:nvSpPr>
          <p:cNvPr id="3" name="Content Placeholder 2"/>
          <p:cNvSpPr>
            <a:spLocks noGrp="1"/>
          </p:cNvSpPr>
          <p:nvPr>
            <p:ph idx="1"/>
          </p:nvPr>
        </p:nvSpPr>
        <p:spPr/>
        <p:txBody>
          <a:bodyPr/>
          <a:lstStyle/>
          <a:p>
            <a:r>
              <a:rPr lang="en-US" dirty="0"/>
              <a:t>Some theorists suggest that increasing </a:t>
            </a:r>
            <a:r>
              <a:rPr lang="en-US" b="1" dirty="0"/>
              <a:t>knowledge of social conventions </a:t>
            </a:r>
            <a:r>
              <a:rPr lang="en-US" dirty="0"/>
              <a:t>and a child’s desire to interact with others are the most important supports for language development. Other theorists propose that when children simply hear more and more language, they </a:t>
            </a:r>
            <a:r>
              <a:rPr lang="en-US" b="1" dirty="0">
                <a:solidFill>
                  <a:schemeClr val="accent1"/>
                </a:solidFill>
              </a:rPr>
              <a:t>use “positive evidence” </a:t>
            </a:r>
            <a:r>
              <a:rPr lang="en-US" dirty="0"/>
              <a:t>that other people provide to make assumptions about the structure of their native language.</a:t>
            </a:r>
          </a:p>
        </p:txBody>
      </p:sp>
    </p:spTree>
    <p:extLst>
      <p:ext uri="{BB962C8B-B14F-4D97-AF65-F5344CB8AC3E}">
        <p14:creationId xmlns:p14="http://schemas.microsoft.com/office/powerpoint/2010/main" val="1131917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Language-Development Theories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b="1" dirty="0">
                <a:solidFill>
                  <a:schemeClr val="accent1"/>
                </a:solidFill>
              </a:rPr>
              <a:t>Nurture-inspired theories </a:t>
            </a:r>
            <a:r>
              <a:rPr lang="en-US" dirty="0"/>
              <a:t>are often called </a:t>
            </a:r>
            <a:r>
              <a:rPr lang="en-US" b="1" dirty="0">
                <a:solidFill>
                  <a:schemeClr val="accent1"/>
                </a:solidFill>
              </a:rPr>
              <a:t>empiricist theories</a:t>
            </a:r>
            <a:r>
              <a:rPr lang="en-US" dirty="0"/>
              <a:t>, and they rest on the notion that humans acquire language through experience.</a:t>
            </a:r>
          </a:p>
          <a:p>
            <a:pPr>
              <a:buFont typeface="Wingdings" panose="05000000000000000000" pitchFamily="2" charset="2"/>
              <a:buChar char="§"/>
            </a:pPr>
            <a:r>
              <a:rPr lang="en-US" b="1" dirty="0">
                <a:solidFill>
                  <a:schemeClr val="accent1"/>
                </a:solidFill>
              </a:rPr>
              <a:t>Nature-inspired theories, </a:t>
            </a:r>
            <a:r>
              <a:rPr lang="en-US" dirty="0"/>
              <a:t>also called </a:t>
            </a:r>
            <a:r>
              <a:rPr lang="en-US" b="1" dirty="0">
                <a:solidFill>
                  <a:schemeClr val="accent1"/>
                </a:solidFill>
              </a:rPr>
              <a:t>nativist theories</a:t>
            </a:r>
            <a:r>
              <a:rPr lang="en-US" dirty="0"/>
              <a:t>, generally hold that much knowledge is innate and genetically transmitted rather than learned by experience. </a:t>
            </a:r>
          </a:p>
          <a:p>
            <a:pPr>
              <a:buFont typeface="Wingdings" panose="05000000000000000000" pitchFamily="2" charset="2"/>
              <a:buChar char="§"/>
            </a:pPr>
            <a:r>
              <a:rPr lang="en-US" b="1" dirty="0">
                <a:solidFill>
                  <a:schemeClr val="accent1"/>
                </a:solidFill>
              </a:rPr>
              <a:t>Interactionist theories </a:t>
            </a:r>
            <a:r>
              <a:rPr lang="en-US" dirty="0"/>
              <a:t>acknowledge that language develops through the interaction between nature-related and nurture-related factors.</a:t>
            </a:r>
          </a:p>
          <a:p>
            <a:endParaRPr lang="en-US" dirty="0"/>
          </a:p>
        </p:txBody>
      </p:sp>
    </p:spTree>
    <p:extLst>
      <p:ext uri="{BB962C8B-B14F-4D97-AF65-F5344CB8AC3E}">
        <p14:creationId xmlns:p14="http://schemas.microsoft.com/office/powerpoint/2010/main" val="2017387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48640"/>
            <a:ext cx="9720072" cy="1499616"/>
          </a:xfrm>
        </p:spPr>
        <p:txBody>
          <a:bodyPr/>
          <a:lstStyle/>
          <a:p>
            <a:r>
              <a:rPr lang="en-US" dirty="0"/>
              <a:t>nurture-Inspired Theory</a:t>
            </a:r>
          </a:p>
        </p:txBody>
      </p:sp>
      <p:sp>
        <p:nvSpPr>
          <p:cNvPr id="3" name="Content Placeholder 2"/>
          <p:cNvSpPr>
            <a:spLocks noGrp="1"/>
          </p:cNvSpPr>
          <p:nvPr>
            <p:ph idx="1"/>
          </p:nvPr>
        </p:nvSpPr>
        <p:spPr/>
        <p:txBody>
          <a:bodyPr/>
          <a:lstStyle/>
          <a:p>
            <a:r>
              <a:rPr lang="en-US" b="1" dirty="0">
                <a:solidFill>
                  <a:schemeClr val="accent1"/>
                </a:solidFill>
              </a:rPr>
              <a:t>Behaviorist Theory </a:t>
            </a:r>
            <a:r>
              <a:rPr lang="en-US" dirty="0"/>
              <a:t>B. F Skinner (1904–1990)</a:t>
            </a:r>
          </a:p>
          <a:p>
            <a:r>
              <a:rPr lang="en-US" b="1" dirty="0">
                <a:solidFill>
                  <a:schemeClr val="accent1"/>
                </a:solidFill>
              </a:rPr>
              <a:t>Notion of behaviorism </a:t>
            </a:r>
            <a:r>
              <a:rPr lang="en-US" dirty="0"/>
              <a:t>: all learning is the result of operant conditioning (Skinner, 1957). </a:t>
            </a:r>
          </a:p>
          <a:p>
            <a:r>
              <a:rPr lang="en-US" dirty="0"/>
              <a:t>In </a:t>
            </a:r>
            <a:r>
              <a:rPr lang="en-US" b="1" dirty="0">
                <a:solidFill>
                  <a:schemeClr val="accent1"/>
                </a:solidFill>
              </a:rPr>
              <a:t>operant conditioning</a:t>
            </a:r>
            <a:r>
              <a:rPr lang="en-US" dirty="0"/>
              <a:t>, behaviors that are reinforced become strengthened, and behaviors that are punished become suppressed. </a:t>
            </a:r>
          </a:p>
          <a:p>
            <a:r>
              <a:rPr lang="en-US" dirty="0"/>
              <a:t>According to this theory, environmental stimuli elicit verbal responses, or language, from children. children then “learn” language as adults reinforce their verbalizations.</a:t>
            </a:r>
          </a:p>
        </p:txBody>
      </p:sp>
    </p:spTree>
    <p:extLst>
      <p:ext uri="{BB962C8B-B14F-4D97-AF65-F5344CB8AC3E}">
        <p14:creationId xmlns:p14="http://schemas.microsoft.com/office/powerpoint/2010/main" val="72007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t>Social-Interactionist Theory</a:t>
            </a:r>
          </a:p>
          <a:p>
            <a:pPr marL="0" indent="0">
              <a:buNone/>
            </a:pPr>
            <a:r>
              <a:rPr lang="en-US" b="1" dirty="0">
                <a:solidFill>
                  <a:schemeClr val="accent3"/>
                </a:solidFill>
              </a:rPr>
              <a:t>Lev </a:t>
            </a:r>
            <a:r>
              <a:rPr lang="en-US" b="1" dirty="0" err="1">
                <a:solidFill>
                  <a:schemeClr val="accent3"/>
                </a:solidFill>
              </a:rPr>
              <a:t>vy</a:t>
            </a:r>
            <a:r>
              <a:rPr lang="en-US" b="1" dirty="0">
                <a:solidFill>
                  <a:schemeClr val="accent3"/>
                </a:solidFill>
              </a:rPr>
              <a:t>- </a:t>
            </a:r>
            <a:r>
              <a:rPr lang="en-US" b="1" dirty="0" err="1">
                <a:solidFill>
                  <a:schemeClr val="accent3"/>
                </a:solidFill>
              </a:rPr>
              <a:t>gotsky</a:t>
            </a:r>
            <a:r>
              <a:rPr lang="en-US" b="1" dirty="0">
                <a:solidFill>
                  <a:schemeClr val="accent3"/>
                </a:solidFill>
              </a:rPr>
              <a:t> (1896–1934) </a:t>
            </a:r>
            <a:r>
              <a:rPr lang="en-US" dirty="0"/>
              <a:t>stressed the importance  of social interaction between an infant and other, increase the capability of language acquisition.</a:t>
            </a:r>
            <a:endParaRPr lang="en-US" b="1" dirty="0">
              <a:solidFill>
                <a:schemeClr val="accent3"/>
              </a:solidFill>
            </a:endParaRPr>
          </a:p>
          <a:p>
            <a:pPr marL="0" indent="0">
              <a:buNone/>
            </a:pPr>
            <a:r>
              <a:rPr lang="en-US" b="1" dirty="0">
                <a:solidFill>
                  <a:schemeClr val="accent3"/>
                </a:solidFill>
              </a:rPr>
              <a:t>Vygotsky</a:t>
            </a:r>
            <a:r>
              <a:rPr lang="en-US" dirty="0"/>
              <a:t> believed  that before 2 years  of age, general cognition and language are intertwined, but at about age 2 years, these two processes begin to develop as separate capabilities.</a:t>
            </a:r>
          </a:p>
          <a:p>
            <a:pPr marL="0" indent="0">
              <a:buNone/>
            </a:pPr>
            <a:r>
              <a:rPr lang="en-US" b="1" dirty="0">
                <a:solidFill>
                  <a:schemeClr val="accent3"/>
                </a:solidFill>
              </a:rPr>
              <a:t>zone of proximal development:</a:t>
            </a:r>
            <a:r>
              <a:rPr lang="en-US" dirty="0"/>
              <a:t> which is the difference between a child’s </a:t>
            </a:r>
            <a:r>
              <a:rPr lang="en-US" b="1" dirty="0">
                <a:solidFill>
                  <a:schemeClr val="accent3"/>
                </a:solidFill>
              </a:rPr>
              <a:t>actual developmental </a:t>
            </a:r>
            <a:r>
              <a:rPr lang="en-US" b="1" dirty="0" err="1">
                <a:solidFill>
                  <a:schemeClr val="accent3"/>
                </a:solidFill>
              </a:rPr>
              <a:t>level</a:t>
            </a:r>
            <a:r>
              <a:rPr lang="en-US" dirty="0" err="1"/>
              <a:t>and</a:t>
            </a:r>
            <a:r>
              <a:rPr lang="en-US" dirty="0"/>
              <a:t> his or her level of </a:t>
            </a:r>
            <a:r>
              <a:rPr lang="en-US" b="1" dirty="0">
                <a:solidFill>
                  <a:schemeClr val="accent3"/>
                </a:solidFill>
              </a:rPr>
              <a:t>potential development.</a:t>
            </a:r>
          </a:p>
          <a:p>
            <a:pPr marL="0" indent="0" algn="ctr">
              <a:buNone/>
            </a:pPr>
            <a:r>
              <a:rPr lang="en-US" dirty="0"/>
              <a:t>evolving skills </a:t>
            </a:r>
            <a:r>
              <a:rPr lang="en-US" b="1" dirty="0">
                <a:solidFill>
                  <a:schemeClr val="accent3"/>
                </a:solidFill>
              </a:rPr>
              <a:t>vs</a:t>
            </a:r>
            <a:r>
              <a:rPr lang="en-US" dirty="0"/>
              <a:t> acquired/mature skills</a:t>
            </a:r>
          </a:p>
        </p:txBody>
      </p:sp>
      <p:sp>
        <p:nvSpPr>
          <p:cNvPr id="4" name="Title 1">
            <a:extLst>
              <a:ext uri="{FF2B5EF4-FFF2-40B4-BE49-F238E27FC236}">
                <a16:creationId xmlns:a16="http://schemas.microsoft.com/office/drawing/2014/main" id="{E7F22A98-D643-4234-A388-FEF5EA8B896E}"/>
              </a:ext>
            </a:extLst>
          </p:cNvPr>
          <p:cNvSpPr>
            <a:spLocks noGrp="1"/>
          </p:cNvSpPr>
          <p:nvPr>
            <p:ph type="title"/>
          </p:nvPr>
        </p:nvSpPr>
        <p:spPr>
          <a:xfrm>
            <a:off x="1024128" y="548640"/>
            <a:ext cx="9720072" cy="1499616"/>
          </a:xfrm>
        </p:spPr>
        <p:txBody>
          <a:bodyPr/>
          <a:lstStyle/>
          <a:p>
            <a:r>
              <a:rPr lang="en-US" dirty="0"/>
              <a:t>nurture-Inspired Theory</a:t>
            </a:r>
          </a:p>
        </p:txBody>
      </p:sp>
    </p:spTree>
    <p:extLst>
      <p:ext uri="{BB962C8B-B14F-4D97-AF65-F5344CB8AC3E}">
        <p14:creationId xmlns:p14="http://schemas.microsoft.com/office/powerpoint/2010/main" val="104578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of proximal development </a:t>
            </a:r>
          </a:p>
        </p:txBody>
      </p:sp>
      <p:sp>
        <p:nvSpPr>
          <p:cNvPr id="3" name="Content Placeholder 2"/>
          <p:cNvSpPr>
            <a:spLocks noGrp="1"/>
          </p:cNvSpPr>
          <p:nvPr>
            <p:ph idx="1"/>
          </p:nvPr>
        </p:nvSpPr>
        <p:spPr/>
        <p:txBody>
          <a:bodyPr/>
          <a:lstStyle/>
          <a:p>
            <a:r>
              <a:rPr lang="en-US" b="1" dirty="0">
                <a:solidFill>
                  <a:schemeClr val="accent3"/>
                </a:solidFill>
              </a:rPr>
              <a:t>Example </a:t>
            </a:r>
          </a:p>
          <a:p>
            <a:endParaRPr lang="en-US" dirty="0"/>
          </a:p>
          <a:p>
            <a:r>
              <a:rPr lang="en-US" dirty="0"/>
              <a:t>“Lori and her 4-year-old son, Alexander, are having a conversation about </a:t>
            </a:r>
            <a:r>
              <a:rPr lang="en-US" dirty="0" err="1"/>
              <a:t>rhym</a:t>
            </a:r>
            <a:r>
              <a:rPr lang="en-US" dirty="0"/>
              <a:t>- </a:t>
            </a:r>
            <a:r>
              <a:rPr lang="en-US" dirty="0" err="1"/>
              <a:t>ing</a:t>
            </a:r>
            <a:r>
              <a:rPr lang="en-US" dirty="0"/>
              <a:t> words in a storybook. Without assistance from Lori, Alexander cannot produce rhymes. For instance, she asks him, “What is a word that rhymes with cat?” and receives no response. however, when Lori provides Alexander with support, by telling him three words that rhyme with cat (bat, fat, mat), he can produce a </a:t>
            </a:r>
            <a:r>
              <a:rPr lang="en-US" dirty="0" err="1"/>
              <a:t>rhym</a:t>
            </a:r>
            <a:r>
              <a:rPr lang="en-US" dirty="0"/>
              <a:t>- </a:t>
            </a:r>
            <a:r>
              <a:rPr lang="en-US" dirty="0" err="1"/>
              <a:t>ing</a:t>
            </a:r>
            <a:r>
              <a:rPr lang="en-US" dirty="0"/>
              <a:t> word (rat)”</a:t>
            </a:r>
          </a:p>
        </p:txBody>
      </p:sp>
    </p:spTree>
    <p:extLst>
      <p:ext uri="{BB962C8B-B14F-4D97-AF65-F5344CB8AC3E}">
        <p14:creationId xmlns:p14="http://schemas.microsoft.com/office/powerpoint/2010/main" val="3430492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Nurture-inspired Theories</a:t>
            </a:r>
          </a:p>
        </p:txBody>
      </p:sp>
      <p:sp>
        <p:nvSpPr>
          <p:cNvPr id="3" name="Content Placeholder 2"/>
          <p:cNvSpPr>
            <a:spLocks noGrp="1"/>
          </p:cNvSpPr>
          <p:nvPr>
            <p:ph idx="1"/>
          </p:nvPr>
        </p:nvSpPr>
        <p:spPr/>
        <p:txBody>
          <a:bodyPr>
            <a:normAutofit/>
          </a:bodyPr>
          <a:lstStyle/>
          <a:p>
            <a:r>
              <a:rPr lang="en-US" b="1" dirty="0"/>
              <a:t>Cognitive Theory</a:t>
            </a:r>
          </a:p>
          <a:p>
            <a:r>
              <a:rPr lang="en-US" b="1" dirty="0">
                <a:solidFill>
                  <a:schemeClr val="accent3"/>
                </a:solidFill>
              </a:rPr>
              <a:t>Piaget (1923) </a:t>
            </a:r>
            <a:r>
              <a:rPr lang="en-US" dirty="0"/>
              <a:t>viewed language as a </a:t>
            </a:r>
            <a:r>
              <a:rPr lang="en-US" b="1" dirty="0">
                <a:solidFill>
                  <a:schemeClr val="accent3"/>
                </a:solidFill>
              </a:rPr>
              <a:t>domain-general</a:t>
            </a:r>
            <a:r>
              <a:rPr lang="en-US" dirty="0"/>
              <a:t> ability that closely follows children’s </a:t>
            </a:r>
            <a:r>
              <a:rPr lang="en-US" b="1" dirty="0">
                <a:solidFill>
                  <a:schemeClr val="accent3"/>
                </a:solidFill>
              </a:rPr>
              <a:t>general cognitive development.</a:t>
            </a:r>
          </a:p>
          <a:p>
            <a:r>
              <a:rPr lang="en-US" dirty="0"/>
              <a:t>Piaget viewed children </a:t>
            </a:r>
            <a:r>
              <a:rPr lang="en-US" b="1" dirty="0">
                <a:solidFill>
                  <a:schemeClr val="accent3"/>
                </a:solidFill>
              </a:rPr>
              <a:t>as active agents </a:t>
            </a:r>
            <a:r>
              <a:rPr lang="en-US" dirty="0"/>
              <a:t>in constructing their understanding of language. According to Piaget, children are </a:t>
            </a:r>
            <a:r>
              <a:rPr lang="en-US" b="1" dirty="0">
                <a:solidFill>
                  <a:schemeClr val="accent3"/>
                </a:solidFill>
              </a:rPr>
              <a:t>egocentric</a:t>
            </a:r>
            <a:r>
              <a:rPr lang="en-US" dirty="0"/>
              <a:t> and developmentally predisposed to view the world from only </a:t>
            </a:r>
            <a:r>
              <a:rPr lang="en-US" b="1" dirty="0">
                <a:solidFill>
                  <a:schemeClr val="accent3"/>
                </a:solidFill>
              </a:rPr>
              <a:t>their perspective</a:t>
            </a:r>
            <a:r>
              <a:rPr lang="en-US" dirty="0"/>
              <a:t>. </a:t>
            </a:r>
            <a:endParaRPr lang="en-US" b="1" dirty="0">
              <a:solidFill>
                <a:schemeClr val="accent3"/>
              </a:solidFill>
            </a:endParaRPr>
          </a:p>
          <a:p>
            <a:r>
              <a:rPr lang="en-US" dirty="0"/>
              <a:t>Children do not replace egocentric speech with true dialogue until they develop the ability to </a:t>
            </a:r>
            <a:r>
              <a:rPr lang="en-US" b="1" dirty="0">
                <a:solidFill>
                  <a:schemeClr val="accent3"/>
                </a:solidFill>
              </a:rPr>
              <a:t>see others’ perspectives</a:t>
            </a:r>
            <a:r>
              <a:rPr lang="en-US" dirty="0"/>
              <a:t>. </a:t>
            </a:r>
          </a:p>
        </p:txBody>
      </p:sp>
    </p:spTree>
    <p:extLst>
      <p:ext uri="{BB962C8B-B14F-4D97-AF65-F5344CB8AC3E}">
        <p14:creationId xmlns:p14="http://schemas.microsoft.com/office/powerpoint/2010/main" val="3613136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t>Intentionality Model (Bloom)</a:t>
            </a:r>
          </a:p>
          <a:p>
            <a:r>
              <a:rPr lang="en-US" dirty="0"/>
              <a:t>The </a:t>
            </a:r>
            <a:r>
              <a:rPr lang="en-US" b="1" dirty="0">
                <a:solidFill>
                  <a:schemeClr val="accent3"/>
                </a:solidFill>
              </a:rPr>
              <a:t>child is responsible </a:t>
            </a:r>
            <a:r>
              <a:rPr lang="en-US" dirty="0"/>
              <a:t>for driving language learning </a:t>
            </a:r>
            <a:r>
              <a:rPr lang="en-US" b="1" dirty="0">
                <a:solidFill>
                  <a:schemeClr val="accent3"/>
                </a:solidFill>
              </a:rPr>
              <a:t>forward</a:t>
            </a:r>
            <a:r>
              <a:rPr lang="en-US" dirty="0"/>
              <a:t>.</a:t>
            </a:r>
            <a:endParaRPr lang="en-US" b="1" dirty="0"/>
          </a:p>
          <a:p>
            <a:r>
              <a:rPr lang="en-US" dirty="0"/>
              <a:t>In this model children learn language when what they have in mind differs from what other individuals around them have in mind because they must express themselves to share this information. </a:t>
            </a:r>
          </a:p>
          <a:p>
            <a:r>
              <a:rPr lang="en-US" dirty="0"/>
              <a:t>To acquire language, then, </a:t>
            </a:r>
            <a:r>
              <a:rPr lang="en-US" b="1" dirty="0">
                <a:solidFill>
                  <a:schemeClr val="accent3"/>
                </a:solidFill>
              </a:rPr>
              <a:t>children must be intentional</a:t>
            </a:r>
            <a:r>
              <a:rPr lang="en-US" dirty="0"/>
              <a:t>, they must take strides to engage in social interaction, and they must put forth </a:t>
            </a:r>
            <a:r>
              <a:rPr lang="en-US" b="1" dirty="0">
                <a:solidFill>
                  <a:schemeClr val="accent3"/>
                </a:solidFill>
              </a:rPr>
              <a:t>effort </a:t>
            </a:r>
            <a:r>
              <a:rPr lang="en-US" dirty="0"/>
              <a:t>to construct linguistic representations for the ideas they want to express and then act to express these ideas.</a:t>
            </a:r>
            <a:endParaRPr lang="en-US" b="1" dirty="0"/>
          </a:p>
        </p:txBody>
      </p:sp>
      <p:sp>
        <p:nvSpPr>
          <p:cNvPr id="4" name="Title 1">
            <a:extLst>
              <a:ext uri="{FF2B5EF4-FFF2-40B4-BE49-F238E27FC236}">
                <a16:creationId xmlns:a16="http://schemas.microsoft.com/office/drawing/2014/main" id="{84DD0EEE-616C-46C4-8972-A2B682B8F67F}"/>
              </a:ext>
            </a:extLst>
          </p:cNvPr>
          <p:cNvSpPr>
            <a:spLocks noGrp="1"/>
          </p:cNvSpPr>
          <p:nvPr>
            <p:ph type="title"/>
          </p:nvPr>
        </p:nvSpPr>
        <p:spPr>
          <a:xfrm>
            <a:off x="1024128" y="585216"/>
            <a:ext cx="9720072" cy="1499616"/>
          </a:xfrm>
        </p:spPr>
        <p:txBody>
          <a:bodyPr/>
          <a:lstStyle/>
          <a:p>
            <a:r>
              <a:rPr lang="en-US" dirty="0"/>
              <a:t>Nurture-inspired Theories</a:t>
            </a:r>
          </a:p>
        </p:txBody>
      </p:sp>
    </p:spTree>
    <p:extLst>
      <p:ext uri="{BB962C8B-B14F-4D97-AF65-F5344CB8AC3E}">
        <p14:creationId xmlns:p14="http://schemas.microsoft.com/office/powerpoint/2010/main" val="819177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Competition Model</a:t>
            </a:r>
          </a:p>
          <a:p>
            <a:r>
              <a:rPr lang="en-US" dirty="0"/>
              <a:t>The model describes </a:t>
            </a:r>
            <a:r>
              <a:rPr lang="en-US" b="1" dirty="0">
                <a:solidFill>
                  <a:schemeClr val="accent3"/>
                </a:solidFill>
              </a:rPr>
              <a:t>specific mechanisms </a:t>
            </a:r>
            <a:r>
              <a:rPr lang="en-US" dirty="0"/>
              <a:t>through which children  acquire language. </a:t>
            </a:r>
            <a:r>
              <a:rPr lang="en-US" dirty="0" err="1"/>
              <a:t>E.g</a:t>
            </a:r>
            <a:r>
              <a:rPr lang="en-US" dirty="0"/>
              <a:t>, </a:t>
            </a:r>
            <a:r>
              <a:rPr lang="en-US" b="1" dirty="0">
                <a:solidFill>
                  <a:schemeClr val="accent3"/>
                </a:solidFill>
              </a:rPr>
              <a:t>frequent</a:t>
            </a:r>
            <a:r>
              <a:rPr lang="en-US" dirty="0"/>
              <a:t> language forms are acquired early while </a:t>
            </a:r>
            <a:r>
              <a:rPr lang="en-US" b="1" dirty="0">
                <a:solidFill>
                  <a:schemeClr val="accent3"/>
                </a:solidFill>
              </a:rPr>
              <a:t>infrequent/rare</a:t>
            </a:r>
            <a:r>
              <a:rPr lang="en-US" dirty="0"/>
              <a:t> language forms are acquired later in life.</a:t>
            </a:r>
          </a:p>
          <a:p>
            <a:r>
              <a:rPr lang="en-US" dirty="0"/>
              <a:t>Multiple language forms compete with one another until the input </a:t>
            </a:r>
            <a:r>
              <a:rPr lang="en-US" b="1" dirty="0">
                <a:solidFill>
                  <a:schemeClr val="accent3"/>
                </a:solidFill>
              </a:rPr>
              <a:t>strengthens the correct representation</a:t>
            </a:r>
            <a:r>
              <a:rPr lang="en-US" dirty="0"/>
              <a:t> and the child no longer produces an incorrect form.</a:t>
            </a:r>
          </a:p>
          <a:p>
            <a:r>
              <a:rPr lang="en-US" b="1" dirty="0">
                <a:solidFill>
                  <a:schemeClr val="accent3"/>
                </a:solidFill>
              </a:rPr>
              <a:t>Overgeneralization : </a:t>
            </a:r>
            <a:r>
              <a:rPr lang="en-US" dirty="0"/>
              <a:t>E.g., I </a:t>
            </a:r>
            <a:r>
              <a:rPr lang="en-US" dirty="0" err="1"/>
              <a:t>goed</a:t>
            </a:r>
            <a:r>
              <a:rPr lang="en-US" dirty="0"/>
              <a:t>. </a:t>
            </a:r>
          </a:p>
          <a:p>
            <a:r>
              <a:rPr lang="en-US" b="1" dirty="0">
                <a:solidFill>
                  <a:schemeClr val="accent3"/>
                </a:solidFill>
              </a:rPr>
              <a:t> </a:t>
            </a:r>
          </a:p>
        </p:txBody>
      </p:sp>
      <p:sp>
        <p:nvSpPr>
          <p:cNvPr id="4" name="Title 1">
            <a:extLst>
              <a:ext uri="{FF2B5EF4-FFF2-40B4-BE49-F238E27FC236}">
                <a16:creationId xmlns:a16="http://schemas.microsoft.com/office/drawing/2014/main" id="{DCD104AF-15A6-41A6-91A2-C957240FC32E}"/>
              </a:ext>
            </a:extLst>
          </p:cNvPr>
          <p:cNvSpPr>
            <a:spLocks noGrp="1"/>
          </p:cNvSpPr>
          <p:nvPr>
            <p:ph type="title"/>
          </p:nvPr>
        </p:nvSpPr>
        <p:spPr>
          <a:xfrm>
            <a:off x="1024128" y="585216"/>
            <a:ext cx="9720072" cy="1499616"/>
          </a:xfrm>
        </p:spPr>
        <p:txBody>
          <a:bodyPr/>
          <a:lstStyle/>
          <a:p>
            <a:r>
              <a:rPr lang="en-US" dirty="0"/>
              <a:t>Nurture-inspired Theories</a:t>
            </a:r>
          </a:p>
        </p:txBody>
      </p:sp>
    </p:spTree>
    <p:extLst>
      <p:ext uri="{BB962C8B-B14F-4D97-AF65-F5344CB8AC3E}">
        <p14:creationId xmlns:p14="http://schemas.microsoft.com/office/powerpoint/2010/main" val="798887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 to the book </a:t>
            </a:r>
          </a:p>
        </p:txBody>
      </p:sp>
      <p:sp>
        <p:nvSpPr>
          <p:cNvPr id="3" name="Content Placeholder 2"/>
          <p:cNvSpPr>
            <a:spLocks noGrp="1"/>
          </p:cNvSpPr>
          <p:nvPr>
            <p:ph idx="1"/>
          </p:nvPr>
        </p:nvSpPr>
        <p:spPr/>
        <p:txBody>
          <a:bodyPr/>
          <a:lstStyle/>
          <a:p>
            <a:endParaRPr lang="en-US" b="1" dirty="0"/>
          </a:p>
          <a:p>
            <a:pPr marL="0" indent="0">
              <a:buNone/>
            </a:pPr>
            <a:endParaRPr lang="en-US" b="1" dirty="0"/>
          </a:p>
          <a:p>
            <a:r>
              <a:rPr lang="en-US" b="1" dirty="0"/>
              <a:t>Connectionist theories </a:t>
            </a:r>
          </a:p>
          <a:p>
            <a:r>
              <a:rPr lang="en-US" b="1" dirty="0"/>
              <a:t>Usage-Based Theory</a:t>
            </a:r>
          </a:p>
          <a:p>
            <a:endParaRPr lang="en-US" dirty="0"/>
          </a:p>
        </p:txBody>
      </p:sp>
    </p:spTree>
    <p:extLst>
      <p:ext uri="{BB962C8B-B14F-4D97-AF65-F5344CB8AC3E}">
        <p14:creationId xmlns:p14="http://schemas.microsoft.com/office/powerpoint/2010/main" val="2407101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nature-Inspired Theories</a:t>
            </a:r>
          </a:p>
        </p:txBody>
      </p:sp>
      <p:sp>
        <p:nvSpPr>
          <p:cNvPr id="3" name="Content Placeholder 2"/>
          <p:cNvSpPr>
            <a:spLocks noGrp="1"/>
          </p:cNvSpPr>
          <p:nvPr>
            <p:ph idx="1"/>
          </p:nvPr>
        </p:nvSpPr>
        <p:spPr>
          <a:xfrm>
            <a:off x="736707" y="1826679"/>
            <a:ext cx="9975177" cy="4446105"/>
          </a:xfrm>
        </p:spPr>
        <p:txBody>
          <a:bodyPr>
            <a:normAutofit lnSpcReduction="10000"/>
          </a:bodyPr>
          <a:lstStyle/>
          <a:p>
            <a:pPr marL="0" indent="0">
              <a:buNone/>
            </a:pPr>
            <a:r>
              <a:rPr lang="en-US" b="1" dirty="0">
                <a:solidFill>
                  <a:schemeClr val="accent1"/>
                </a:solidFill>
              </a:rPr>
              <a:t>Universal Grammar </a:t>
            </a:r>
            <a:r>
              <a:rPr lang="en-US" dirty="0" err="1"/>
              <a:t>noam</a:t>
            </a:r>
            <a:r>
              <a:rPr lang="en-US" dirty="0"/>
              <a:t> </a:t>
            </a:r>
            <a:r>
              <a:rPr lang="en-US" dirty="0" err="1"/>
              <a:t>chomsky</a:t>
            </a:r>
            <a:r>
              <a:rPr lang="en-US" dirty="0"/>
              <a:t> (1965) </a:t>
            </a:r>
          </a:p>
          <a:p>
            <a:pPr marL="0" indent="0">
              <a:buNone/>
            </a:pPr>
            <a:r>
              <a:rPr lang="en-US" dirty="0"/>
              <a:t>The term </a:t>
            </a:r>
            <a:r>
              <a:rPr lang="en-US" b="1" dirty="0">
                <a:solidFill>
                  <a:schemeClr val="accent1"/>
                </a:solidFill>
              </a:rPr>
              <a:t>universal grammar (UG) </a:t>
            </a:r>
            <a:r>
              <a:rPr lang="en-US" dirty="0"/>
              <a:t>describes the system of grammatical rules and constraints consistent in all world languages. </a:t>
            </a:r>
          </a:p>
          <a:p>
            <a:pPr marL="0" indent="0">
              <a:buNone/>
            </a:pPr>
            <a:r>
              <a:rPr lang="en-US" dirty="0"/>
              <a:t>Chomsky postulated that language acquisition depends on an innate, species-specific module dedicated to language and not to other forms of learning. This module is called the </a:t>
            </a:r>
            <a:r>
              <a:rPr lang="en-US" b="1" dirty="0">
                <a:solidFill>
                  <a:schemeClr val="accent1"/>
                </a:solidFill>
              </a:rPr>
              <a:t>language acquisition device.</a:t>
            </a:r>
          </a:p>
          <a:p>
            <a:r>
              <a:rPr lang="en-US" dirty="0"/>
              <a:t>According to </a:t>
            </a:r>
            <a:r>
              <a:rPr lang="en-US" b="1" dirty="0">
                <a:solidFill>
                  <a:schemeClr val="accent1"/>
                </a:solidFill>
              </a:rPr>
              <a:t>UG theory, </a:t>
            </a:r>
            <a:r>
              <a:rPr lang="en-US" dirty="0"/>
              <a:t>children are born with a basic set of grammatical rules and categories that exist in all languages. This implicit knowledge children have about language is called </a:t>
            </a:r>
            <a:r>
              <a:rPr lang="en-US" b="1" dirty="0">
                <a:solidFill>
                  <a:schemeClr val="accent1"/>
                </a:solidFill>
              </a:rPr>
              <a:t>linguistic competence</a:t>
            </a:r>
            <a:r>
              <a:rPr lang="en-US" dirty="0"/>
              <a:t>, whereas the actual comprehension and production of language in specific situations is called </a:t>
            </a:r>
            <a:r>
              <a:rPr lang="en-US" b="1" dirty="0">
                <a:solidFill>
                  <a:schemeClr val="accent1"/>
                </a:solidFill>
              </a:rPr>
              <a:t>linguistic performance</a:t>
            </a:r>
            <a:r>
              <a:rPr lang="en-US" dirty="0"/>
              <a:t>. </a:t>
            </a:r>
          </a:p>
          <a:p>
            <a:r>
              <a:rPr lang="en-US" dirty="0"/>
              <a:t>Mistakes and omissions in children’s speech indicate performance difficulties and not a lack of competence. </a:t>
            </a:r>
          </a:p>
          <a:p>
            <a:endParaRPr lang="en-US" dirty="0"/>
          </a:p>
        </p:txBody>
      </p:sp>
    </p:spTree>
    <p:extLst>
      <p:ext uri="{BB962C8B-B14F-4D97-AF65-F5344CB8AC3E}">
        <p14:creationId xmlns:p14="http://schemas.microsoft.com/office/powerpoint/2010/main" val="206458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idx="1"/>
          </p:nvPr>
        </p:nvSpPr>
        <p:spPr/>
        <p:txBody>
          <a:bodyPr/>
          <a:lstStyle/>
          <a:p>
            <a:r>
              <a:rPr lang="en-US" dirty="0"/>
              <a:t>A</a:t>
            </a:r>
            <a:r>
              <a:rPr lang="en-US" b="1" dirty="0">
                <a:solidFill>
                  <a:schemeClr val="accent2"/>
                </a:solidFill>
              </a:rPr>
              <a:t> theory </a:t>
            </a:r>
            <a:r>
              <a:rPr lang="en-US" dirty="0"/>
              <a:t>is a claim or hypothesis that may be tested repeatedly with an array of scientific methods; when the </a:t>
            </a:r>
            <a:r>
              <a:rPr lang="en-US" b="1" dirty="0">
                <a:solidFill>
                  <a:schemeClr val="accent2"/>
                </a:solidFill>
              </a:rPr>
              <a:t>accumulated evidence </a:t>
            </a:r>
            <a:r>
              <a:rPr lang="en-US" dirty="0"/>
              <a:t>consistently supports a given theory throughout time, it becomes an accepted part of the knowledge base in a particular discipline, and we can then use the theory to make </a:t>
            </a:r>
            <a:r>
              <a:rPr lang="en-US" b="1" dirty="0">
                <a:solidFill>
                  <a:schemeClr val="accent2"/>
                </a:solidFill>
              </a:rPr>
              <a:t>predictions</a:t>
            </a:r>
            <a:r>
              <a:rPr lang="en-US" dirty="0"/>
              <a:t> about natural phenomena.</a:t>
            </a:r>
          </a:p>
          <a:p>
            <a:r>
              <a:rPr lang="en-US" dirty="0"/>
              <a:t> In the area of language development, theories provide explanations for</a:t>
            </a:r>
            <a:r>
              <a:rPr lang="en-US" b="1" dirty="0">
                <a:solidFill>
                  <a:schemeClr val="accent2"/>
                </a:solidFill>
              </a:rPr>
              <a:t> how </a:t>
            </a:r>
            <a:r>
              <a:rPr lang="en-US" dirty="0"/>
              <a:t>and </a:t>
            </a:r>
            <a:r>
              <a:rPr lang="en-US" b="1" dirty="0">
                <a:solidFill>
                  <a:schemeClr val="accent2"/>
                </a:solidFill>
              </a:rPr>
              <a:t>why </a:t>
            </a:r>
            <a:r>
              <a:rPr lang="en-US" dirty="0"/>
              <a:t>children develop their capacity for language across the different domains.</a:t>
            </a:r>
          </a:p>
        </p:txBody>
      </p:sp>
    </p:spTree>
    <p:extLst>
      <p:ext uri="{BB962C8B-B14F-4D97-AF65-F5344CB8AC3E}">
        <p14:creationId xmlns:p14="http://schemas.microsoft.com/office/powerpoint/2010/main" val="3701375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nature-Inspired Theories</a:t>
            </a:r>
          </a:p>
        </p:txBody>
      </p:sp>
      <p:sp>
        <p:nvSpPr>
          <p:cNvPr id="3" name="Content Placeholder 2"/>
          <p:cNvSpPr>
            <a:spLocks noGrp="1"/>
          </p:cNvSpPr>
          <p:nvPr>
            <p:ph idx="1"/>
          </p:nvPr>
        </p:nvSpPr>
        <p:spPr>
          <a:xfrm>
            <a:off x="1024128" y="1913860"/>
            <a:ext cx="9720073" cy="4395500"/>
          </a:xfrm>
        </p:spPr>
        <p:txBody>
          <a:bodyPr>
            <a:normAutofit lnSpcReduction="10000"/>
          </a:bodyPr>
          <a:lstStyle/>
          <a:p>
            <a:endParaRPr lang="en-US" dirty="0"/>
          </a:p>
          <a:p>
            <a:r>
              <a:rPr lang="en-US" b="1" dirty="0">
                <a:solidFill>
                  <a:schemeClr val="accent1"/>
                </a:solidFill>
              </a:rPr>
              <a:t>Modularity Theory </a:t>
            </a:r>
            <a:r>
              <a:rPr lang="en-US" dirty="0"/>
              <a:t>Fodor’s (1983) </a:t>
            </a:r>
          </a:p>
          <a:p>
            <a:r>
              <a:rPr lang="en-US" b="1" dirty="0">
                <a:solidFill>
                  <a:schemeClr val="accent1"/>
                </a:solidFill>
              </a:rPr>
              <a:t>A modularity perspective </a:t>
            </a:r>
            <a:r>
              <a:rPr lang="en-US" dirty="0"/>
              <a:t>of language views it as an innate capacity localized to domain-specific processors that are </a:t>
            </a:r>
            <a:r>
              <a:rPr lang="en-US" b="1" dirty="0">
                <a:solidFill>
                  <a:schemeClr val="accent1"/>
                </a:solidFill>
              </a:rPr>
              <a:t>encapsulated</a:t>
            </a:r>
            <a:r>
              <a:rPr lang="en-US" dirty="0"/>
              <a:t> in their functions from other processors. </a:t>
            </a:r>
          </a:p>
          <a:p>
            <a:r>
              <a:rPr lang="en-US" dirty="0"/>
              <a:t>The concept of </a:t>
            </a:r>
            <a:r>
              <a:rPr lang="en-US" b="1" dirty="0" err="1">
                <a:solidFill>
                  <a:schemeClr val="accent1"/>
                </a:solidFill>
              </a:rPr>
              <a:t>encapsulization</a:t>
            </a:r>
            <a:r>
              <a:rPr lang="en-US" dirty="0"/>
              <a:t> means that language modules operate independently to perform dedicated functions, yet can interact with one another at higher levels to produce combinations of functions. Because language modules operate independently, different types of input drive language development forward in different areas (e.g., the lexicon, syntax, morphology). </a:t>
            </a:r>
          </a:p>
          <a:p>
            <a:r>
              <a:rPr lang="en-US" dirty="0"/>
              <a:t>For example, the number and kinds of words a young child hears form an environmental influence that helps shape the lexicon, whereas innately given syntactic rules help shape the child’s sentence formation abilities.</a:t>
            </a:r>
          </a:p>
        </p:txBody>
      </p:sp>
    </p:spTree>
    <p:extLst>
      <p:ext uri="{BB962C8B-B14F-4D97-AF65-F5344CB8AC3E}">
        <p14:creationId xmlns:p14="http://schemas.microsoft.com/office/powerpoint/2010/main" val="2477046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nature-Inspired Theories</a:t>
            </a:r>
          </a:p>
        </p:txBody>
      </p:sp>
      <p:sp>
        <p:nvSpPr>
          <p:cNvPr id="3" name="Content Placeholder 2"/>
          <p:cNvSpPr>
            <a:spLocks noGrp="1"/>
          </p:cNvSpPr>
          <p:nvPr>
            <p:ph idx="1"/>
          </p:nvPr>
        </p:nvSpPr>
        <p:spPr/>
        <p:txBody>
          <a:bodyPr>
            <a:normAutofit/>
          </a:bodyPr>
          <a:lstStyle/>
          <a:p>
            <a:pPr marL="0" indent="0">
              <a:buNone/>
            </a:pPr>
            <a:r>
              <a:rPr lang="en-US" dirty="0"/>
              <a:t> </a:t>
            </a:r>
            <a:r>
              <a:rPr lang="en-US" b="1" dirty="0">
                <a:solidFill>
                  <a:schemeClr val="accent1"/>
                </a:solidFill>
              </a:rPr>
              <a:t>Bootstrapping theories </a:t>
            </a:r>
          </a:p>
          <a:p>
            <a:r>
              <a:rPr lang="en-US" b="1" dirty="0">
                <a:solidFill>
                  <a:schemeClr val="accent1"/>
                </a:solidFill>
              </a:rPr>
              <a:t>Bootstrapping</a:t>
            </a:r>
            <a:r>
              <a:rPr lang="en-US" dirty="0"/>
              <a:t> means accomplishing a goal by personal effort or with minimal outside assistance. </a:t>
            </a:r>
          </a:p>
          <a:p>
            <a:r>
              <a:rPr lang="en-US" b="1" dirty="0">
                <a:solidFill>
                  <a:schemeClr val="accent1"/>
                </a:solidFill>
              </a:rPr>
              <a:t>syntactic bootstrapping </a:t>
            </a:r>
            <a:r>
              <a:rPr lang="en-US" dirty="0"/>
              <a:t>describes the process by which children use the syntactic frames surrounding unknown verbs to successfully constrain or limit their possible meanings.</a:t>
            </a:r>
          </a:p>
          <a:p>
            <a:r>
              <a:rPr lang="en-US" b="1" dirty="0">
                <a:solidFill>
                  <a:schemeClr val="accent1"/>
                </a:solidFill>
              </a:rPr>
              <a:t>semantic bootstrapping: </a:t>
            </a:r>
            <a:r>
              <a:rPr lang="en-US" dirty="0"/>
              <a:t>After children acquire a large, diverse lexicon from their observations of objects and events in the world, they use correspondences between semantics and syntax to determine the syntactic category to each word. </a:t>
            </a:r>
          </a:p>
          <a:p>
            <a:endParaRPr lang="en-US" dirty="0"/>
          </a:p>
        </p:txBody>
      </p:sp>
    </p:spTree>
    <p:extLst>
      <p:ext uri="{BB962C8B-B14F-4D97-AF65-F5344CB8AC3E}">
        <p14:creationId xmlns:p14="http://schemas.microsoft.com/office/powerpoint/2010/main" val="964746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b="1" dirty="0">
              <a:solidFill>
                <a:schemeClr val="accent1"/>
              </a:solidFill>
            </a:endParaRPr>
          </a:p>
          <a:p>
            <a:r>
              <a:rPr lang="en-US" b="1" dirty="0">
                <a:solidFill>
                  <a:schemeClr val="accent1"/>
                </a:solidFill>
              </a:rPr>
              <a:t>Prosodic bootstrapping </a:t>
            </a:r>
            <a:r>
              <a:rPr lang="en-US" dirty="0"/>
              <a:t> suggests infants use their sensitivity to the acoustic properties of speech (e.g., pitch, rhythm, pauses, stress) to make inferences about units of language, including clauses, phrases, and words. </a:t>
            </a:r>
          </a:p>
        </p:txBody>
      </p:sp>
    </p:spTree>
    <p:extLst>
      <p:ext uri="{BB962C8B-B14F-4D97-AF65-F5344CB8AC3E}">
        <p14:creationId xmlns:p14="http://schemas.microsoft.com/office/powerpoint/2010/main" val="1399626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summary for the behaviorist perspective </a:t>
            </a:r>
            <a:endParaRPr lang="ar-JO" dirty="0"/>
          </a:p>
        </p:txBody>
      </p:sp>
      <p:sp>
        <p:nvSpPr>
          <p:cNvPr id="3" name="Content Placeholder 2"/>
          <p:cNvSpPr>
            <a:spLocks noGrp="1"/>
          </p:cNvSpPr>
          <p:nvPr>
            <p:ph idx="1"/>
          </p:nvPr>
        </p:nvSpPr>
        <p:spPr/>
        <p:txBody>
          <a:bodyPr/>
          <a:lstStyle/>
          <a:p>
            <a:pPr algn="l" rtl="0">
              <a:buFont typeface="Wingdings" panose="05000000000000000000" pitchFamily="2" charset="2"/>
              <a:buChar char="§"/>
            </a:pPr>
            <a:r>
              <a:rPr lang="en-US" dirty="0"/>
              <a:t>Behaviorism stresses on </a:t>
            </a:r>
            <a:r>
              <a:rPr lang="en-US" dirty="0">
                <a:highlight>
                  <a:srgbClr val="C0C0C0"/>
                </a:highlight>
              </a:rPr>
              <a:t>the importance of environment </a:t>
            </a:r>
          </a:p>
          <a:p>
            <a:pPr algn="l" rtl="0">
              <a:buFont typeface="Wingdings" panose="05000000000000000000" pitchFamily="2" charset="2"/>
              <a:buChar char="§"/>
            </a:pPr>
            <a:r>
              <a:rPr lang="en-US" dirty="0">
                <a:highlight>
                  <a:srgbClr val="C0C0C0"/>
                </a:highlight>
              </a:rPr>
              <a:t>Children</a:t>
            </a:r>
            <a:r>
              <a:rPr lang="en-US" dirty="0"/>
              <a:t> are viewed </a:t>
            </a:r>
            <a:r>
              <a:rPr lang="en-US" dirty="0">
                <a:highlight>
                  <a:srgbClr val="C0C0C0"/>
                </a:highlight>
              </a:rPr>
              <a:t>as empty tanks to be filled with experiences</a:t>
            </a:r>
            <a:r>
              <a:rPr lang="en-US" dirty="0"/>
              <a:t>.</a:t>
            </a:r>
          </a:p>
          <a:p>
            <a:pPr algn="l" rtl="0">
              <a:buFont typeface="Wingdings" panose="05000000000000000000" pitchFamily="2" charset="2"/>
              <a:buChar char="§"/>
            </a:pPr>
            <a:r>
              <a:rPr lang="en-US" dirty="0">
                <a:highlight>
                  <a:srgbClr val="C0C0C0"/>
                </a:highlight>
              </a:rPr>
              <a:t>Child</a:t>
            </a:r>
            <a:r>
              <a:rPr lang="en-US" dirty="0"/>
              <a:t> is viewed </a:t>
            </a:r>
            <a:r>
              <a:rPr lang="en-US" dirty="0">
                <a:highlight>
                  <a:srgbClr val="C0C0C0"/>
                </a:highlight>
              </a:rPr>
              <a:t>as having no  knowledge of language rules </a:t>
            </a:r>
          </a:p>
          <a:p>
            <a:pPr algn="l" rtl="0">
              <a:buFont typeface="Wingdings" panose="05000000000000000000" pitchFamily="2" charset="2"/>
              <a:buChar char="§"/>
            </a:pPr>
            <a:r>
              <a:rPr lang="en-US" dirty="0"/>
              <a:t>Parents are “credited” for </a:t>
            </a:r>
            <a:r>
              <a:rPr lang="en-US" dirty="0">
                <a:highlight>
                  <a:srgbClr val="C0C0C0"/>
                </a:highlight>
              </a:rPr>
              <a:t>teaching language  by providing models for the child to imitate.</a:t>
            </a:r>
          </a:p>
          <a:p>
            <a:pPr algn="l" rtl="0">
              <a:buFont typeface="Wingdings" panose="05000000000000000000" pitchFamily="2" charset="2"/>
              <a:buChar char="§"/>
            </a:pPr>
            <a:r>
              <a:rPr lang="en-US" dirty="0"/>
              <a:t>By </a:t>
            </a:r>
            <a:r>
              <a:rPr lang="en-US" dirty="0">
                <a:highlight>
                  <a:srgbClr val="C0C0C0"/>
                </a:highlight>
              </a:rPr>
              <a:t>selective reinforcement,  parent shape child utterances  into adult forms</a:t>
            </a:r>
          </a:p>
        </p:txBody>
      </p:sp>
    </p:spTree>
    <p:extLst>
      <p:ext uri="{BB962C8B-B14F-4D97-AF65-F5344CB8AC3E}">
        <p14:creationId xmlns:p14="http://schemas.microsoft.com/office/powerpoint/2010/main" val="1347525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Critics of the behaviorism view</a:t>
            </a:r>
            <a:endParaRPr lang="ar-JO" dirty="0"/>
          </a:p>
        </p:txBody>
      </p:sp>
      <p:sp>
        <p:nvSpPr>
          <p:cNvPr id="3" name="Content Placeholder 2"/>
          <p:cNvSpPr>
            <a:spLocks noGrp="1"/>
          </p:cNvSpPr>
          <p:nvPr>
            <p:ph idx="1"/>
          </p:nvPr>
        </p:nvSpPr>
        <p:spPr/>
        <p:txBody>
          <a:bodyPr/>
          <a:lstStyle/>
          <a:p>
            <a:pPr algn="l"/>
            <a:r>
              <a:rPr lang="en-US" b="1" dirty="0">
                <a:solidFill>
                  <a:schemeClr val="tx2"/>
                </a:solidFill>
              </a:rPr>
              <a:t>The role of imitation is questioned :</a:t>
            </a:r>
          </a:p>
          <a:p>
            <a:pPr algn="l" rtl="0">
              <a:buFont typeface="Wingdings" panose="05000000000000000000" pitchFamily="2" charset="2"/>
              <a:buChar char="§"/>
            </a:pPr>
            <a:r>
              <a:rPr lang="en-US" dirty="0"/>
              <a:t> </a:t>
            </a:r>
            <a:r>
              <a:rPr lang="en-US" dirty="0">
                <a:highlight>
                  <a:srgbClr val="C0C0C0"/>
                </a:highlight>
              </a:rPr>
              <a:t>children produce utterances that they never heard before or are never produced by adults </a:t>
            </a:r>
            <a:r>
              <a:rPr lang="en-US" dirty="0"/>
              <a:t>e.g., daddy </a:t>
            </a:r>
            <a:r>
              <a:rPr lang="en-US" dirty="0" err="1"/>
              <a:t>goed</a:t>
            </a:r>
            <a:r>
              <a:rPr lang="en-US" dirty="0"/>
              <a:t> work .</a:t>
            </a:r>
          </a:p>
          <a:p>
            <a:pPr algn="l" rtl="0">
              <a:buFont typeface="Wingdings" panose="05000000000000000000" pitchFamily="2" charset="2"/>
              <a:buChar char="§"/>
            </a:pPr>
            <a:r>
              <a:rPr lang="en-US" dirty="0">
                <a:highlight>
                  <a:srgbClr val="C0C0C0"/>
                </a:highlight>
              </a:rPr>
              <a:t>Imitation decreases after the 2</a:t>
            </a:r>
            <a:r>
              <a:rPr lang="en-US" baseline="30000" dirty="0">
                <a:highlight>
                  <a:srgbClr val="C0C0C0"/>
                </a:highlight>
              </a:rPr>
              <a:t>nd</a:t>
            </a:r>
            <a:r>
              <a:rPr lang="en-US" dirty="0">
                <a:highlight>
                  <a:srgbClr val="C0C0C0"/>
                </a:highlight>
              </a:rPr>
              <a:t> birthday</a:t>
            </a:r>
            <a:r>
              <a:rPr lang="en-US" dirty="0"/>
              <a:t>, although a lot of </a:t>
            </a:r>
            <a:r>
              <a:rPr lang="en-US" dirty="0">
                <a:highlight>
                  <a:srgbClr val="C0C0C0"/>
                </a:highlight>
              </a:rPr>
              <a:t>language is acquired after this age.</a:t>
            </a:r>
          </a:p>
          <a:p>
            <a:pPr algn="l" rtl="0">
              <a:buFont typeface="Wingdings" panose="05000000000000000000" pitchFamily="2" charset="2"/>
              <a:buChar char="§"/>
            </a:pPr>
            <a:r>
              <a:rPr lang="en-US" dirty="0">
                <a:highlight>
                  <a:srgbClr val="C0C0C0"/>
                </a:highlight>
              </a:rPr>
              <a:t>If imitation is important, it would be evident throughout  the language learning period.</a:t>
            </a:r>
          </a:p>
          <a:p>
            <a:pPr algn="l" rtl="0">
              <a:buFont typeface="Wingdings" panose="05000000000000000000" pitchFamily="2" charset="2"/>
              <a:buChar char="§"/>
            </a:pPr>
            <a:endParaRPr lang="en-US" dirty="0">
              <a:highlight>
                <a:srgbClr val="C0C0C0"/>
              </a:highlight>
            </a:endParaRPr>
          </a:p>
          <a:p>
            <a:pPr algn="l" rtl="0">
              <a:buFont typeface="Wingdings" panose="05000000000000000000" pitchFamily="2" charset="2"/>
              <a:buChar char="§"/>
            </a:pPr>
            <a:endParaRPr lang="en-US" dirty="0"/>
          </a:p>
          <a:p>
            <a:pPr algn="l"/>
            <a:endParaRPr lang="ar-JO" dirty="0"/>
          </a:p>
        </p:txBody>
      </p:sp>
    </p:spTree>
    <p:extLst>
      <p:ext uri="{BB962C8B-B14F-4D97-AF65-F5344CB8AC3E}">
        <p14:creationId xmlns:p14="http://schemas.microsoft.com/office/powerpoint/2010/main" val="3525975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Nativist interpretation </a:t>
            </a:r>
            <a:endParaRPr lang="ar-JO" dirty="0"/>
          </a:p>
        </p:txBody>
      </p:sp>
      <p:sp>
        <p:nvSpPr>
          <p:cNvPr id="3" name="Content Placeholder 2"/>
          <p:cNvSpPr>
            <a:spLocks noGrp="1"/>
          </p:cNvSpPr>
          <p:nvPr>
            <p:ph idx="1"/>
          </p:nvPr>
        </p:nvSpPr>
        <p:spPr/>
        <p:txBody>
          <a:bodyPr/>
          <a:lstStyle/>
          <a:p>
            <a:pPr algn="l"/>
            <a:r>
              <a:rPr lang="en-US" dirty="0"/>
              <a:t>Nativists stress that language is </a:t>
            </a:r>
            <a:r>
              <a:rPr lang="en-US" b="1" dirty="0">
                <a:solidFill>
                  <a:schemeClr val="accent1">
                    <a:lumMod val="75000"/>
                  </a:schemeClr>
                </a:solidFill>
              </a:rPr>
              <a:t>innate</a:t>
            </a:r>
            <a:r>
              <a:rPr lang="en-US" dirty="0"/>
              <a:t> or </a:t>
            </a:r>
            <a:r>
              <a:rPr lang="en-US" b="1" dirty="0">
                <a:solidFill>
                  <a:schemeClr val="accent1">
                    <a:lumMod val="75000"/>
                  </a:schemeClr>
                </a:solidFill>
              </a:rPr>
              <a:t>biologically-based</a:t>
            </a:r>
            <a:r>
              <a:rPr lang="en-US" dirty="0"/>
              <a:t>. That is, humans are born with </a:t>
            </a:r>
            <a:r>
              <a:rPr lang="en-US" b="1" dirty="0">
                <a:solidFill>
                  <a:schemeClr val="accent1">
                    <a:lumMod val="75000"/>
                  </a:schemeClr>
                </a:solidFill>
              </a:rPr>
              <a:t>species-specific capacity </a:t>
            </a:r>
            <a:r>
              <a:rPr lang="en-US" dirty="0"/>
              <a:t>for  language that is realized with minimal assistance from the environment.</a:t>
            </a:r>
          </a:p>
          <a:p>
            <a:pPr algn="l" rtl="0"/>
            <a:r>
              <a:rPr lang="en-US" dirty="0"/>
              <a:t>Noam Chomsky is a linguist that is closely associated with the Nativist view.</a:t>
            </a:r>
            <a:endParaRPr lang="ar-JO" dirty="0"/>
          </a:p>
        </p:txBody>
      </p:sp>
    </p:spTree>
    <p:extLst>
      <p:ext uri="{BB962C8B-B14F-4D97-AF65-F5344CB8AC3E}">
        <p14:creationId xmlns:p14="http://schemas.microsoft.com/office/powerpoint/2010/main" val="2322289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Practices Language Theories may Inform</a:t>
            </a:r>
            <a:br>
              <a:rPr lang="en-US" dirty="0"/>
            </a:b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r>
              <a:rPr lang="en-US" dirty="0"/>
              <a:t>Prevention</a:t>
            </a:r>
          </a:p>
          <a:p>
            <a:pPr>
              <a:buFont typeface="Wingdings" panose="05000000000000000000" pitchFamily="2" charset="2"/>
              <a:buChar char="§"/>
            </a:pPr>
            <a:r>
              <a:rPr lang="en-US" dirty="0"/>
              <a:t>intervention and remediation</a:t>
            </a:r>
          </a:p>
          <a:p>
            <a:pPr>
              <a:buFont typeface="Wingdings" panose="05000000000000000000" pitchFamily="2" charset="2"/>
              <a:buChar char="§"/>
            </a:pPr>
            <a:r>
              <a:rPr lang="en-US" dirty="0"/>
              <a:t>enrichment</a:t>
            </a:r>
          </a:p>
        </p:txBody>
      </p:sp>
    </p:spTree>
    <p:extLst>
      <p:ext uri="{BB962C8B-B14F-4D97-AF65-F5344CB8AC3E}">
        <p14:creationId xmlns:p14="http://schemas.microsoft.com/office/powerpoint/2010/main" val="220156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and clinical practice</a:t>
            </a:r>
          </a:p>
        </p:txBody>
      </p:sp>
      <p:sp>
        <p:nvSpPr>
          <p:cNvPr id="3" name="Content Placeholder 2"/>
          <p:cNvSpPr>
            <a:spLocks noGrp="1"/>
          </p:cNvSpPr>
          <p:nvPr>
            <p:ph idx="1"/>
          </p:nvPr>
        </p:nvSpPr>
        <p:spPr/>
        <p:txBody>
          <a:bodyPr/>
          <a:lstStyle/>
          <a:p>
            <a:endParaRPr lang="en-US" b="1" dirty="0">
              <a:solidFill>
                <a:schemeClr val="accent2"/>
              </a:solidFill>
            </a:endParaRPr>
          </a:p>
          <a:p>
            <a:endParaRPr lang="en-US" b="1" dirty="0">
              <a:solidFill>
                <a:schemeClr val="accent2"/>
              </a:solidFill>
            </a:endParaRPr>
          </a:p>
          <a:p>
            <a:r>
              <a:rPr lang="en-US" b="1" dirty="0">
                <a:solidFill>
                  <a:schemeClr val="accent2"/>
                </a:solidFill>
              </a:rPr>
              <a:t>Evidence-based practice (EBP) </a:t>
            </a:r>
            <a:r>
              <a:rPr lang="en-US" dirty="0"/>
              <a:t>involves integrating theoretical knowledge with scientific inquiry to inform decision-making. </a:t>
            </a:r>
          </a:p>
        </p:txBody>
      </p:sp>
    </p:spTree>
    <p:extLst>
      <p:ext uri="{BB962C8B-B14F-4D97-AF65-F5344CB8AC3E}">
        <p14:creationId xmlns:p14="http://schemas.microsoft.com/office/powerpoint/2010/main" val="193793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normAutofit fontScale="90000"/>
          </a:bodyPr>
          <a:lstStyle/>
          <a:p>
            <a:br>
              <a:rPr lang="en-US" dirty="0"/>
            </a:br>
            <a:r>
              <a:rPr lang="en-US" dirty="0"/>
              <a:t>Who Studies Language Development?</a:t>
            </a:r>
            <a:br>
              <a:rPr lang="en-US" dirty="0"/>
            </a:br>
            <a:endParaRPr lang="en-US" dirty="0"/>
          </a:p>
        </p:txBody>
      </p:sp>
      <p:pic>
        <p:nvPicPr>
          <p:cNvPr id="4" name="Content Placeholder 3"/>
          <p:cNvPicPr>
            <a:picLocks noGrp="1" noChangeAspect="1"/>
          </p:cNvPicPr>
          <p:nvPr>
            <p:ph idx="1"/>
          </p:nvPr>
        </p:nvPicPr>
        <p:blipFill rotWithShape="1">
          <a:blip r:embed="rId2"/>
          <a:srcRect l="9838" t="13814" r="4189" b="21977"/>
          <a:stretch/>
        </p:blipFill>
        <p:spPr>
          <a:xfrm>
            <a:off x="772337" y="1138931"/>
            <a:ext cx="11300394" cy="5473903"/>
          </a:xfrm>
          <a:prstGeom prst="rect">
            <a:avLst/>
          </a:prstGeom>
        </p:spPr>
      </p:pic>
    </p:spTree>
    <p:extLst>
      <p:ext uri="{BB962C8B-B14F-4D97-AF65-F5344CB8AC3E}">
        <p14:creationId xmlns:p14="http://schemas.microsoft.com/office/powerpoint/2010/main" val="411435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43641"/>
            <a:ext cx="9720072" cy="1499616"/>
          </a:xfrm>
        </p:spPr>
        <p:txBody>
          <a:bodyPr>
            <a:normAutofit fontScale="90000"/>
          </a:bodyPr>
          <a:lstStyle/>
          <a:p>
            <a:br>
              <a:rPr lang="en-US" dirty="0"/>
            </a:br>
            <a:r>
              <a:rPr lang="en-US" dirty="0"/>
              <a:t>Who Studies Language Development?</a:t>
            </a:r>
            <a:br>
              <a:rPr lang="en-US" dirty="0"/>
            </a:br>
            <a:endParaRPr lang="en-US" dirty="0"/>
          </a:p>
        </p:txBody>
      </p:sp>
      <p:pic>
        <p:nvPicPr>
          <p:cNvPr id="4" name="Content Placeholder 3"/>
          <p:cNvPicPr>
            <a:picLocks noGrp="1" noChangeAspect="1"/>
          </p:cNvPicPr>
          <p:nvPr>
            <p:ph idx="1"/>
          </p:nvPr>
        </p:nvPicPr>
        <p:blipFill rotWithShape="1">
          <a:blip r:embed="rId2"/>
          <a:srcRect l="8531" t="19055" r="4335" b="30042"/>
          <a:stretch/>
        </p:blipFill>
        <p:spPr>
          <a:xfrm>
            <a:off x="511957" y="1934817"/>
            <a:ext cx="11176461" cy="4540063"/>
          </a:xfrm>
          <a:prstGeom prst="rect">
            <a:avLst/>
          </a:prstGeom>
        </p:spPr>
      </p:pic>
      <p:pic>
        <p:nvPicPr>
          <p:cNvPr id="5" name="Picture 4"/>
          <p:cNvPicPr>
            <a:picLocks noChangeAspect="1"/>
          </p:cNvPicPr>
          <p:nvPr/>
        </p:nvPicPr>
        <p:blipFill rotWithShape="1">
          <a:blip r:embed="rId3"/>
          <a:srcRect l="7100" t="19629" r="4130" b="74781"/>
          <a:stretch/>
        </p:blipFill>
        <p:spPr>
          <a:xfrm>
            <a:off x="865686" y="1551697"/>
            <a:ext cx="10822732" cy="383120"/>
          </a:xfrm>
          <a:prstGeom prst="rect">
            <a:avLst/>
          </a:prstGeom>
        </p:spPr>
      </p:pic>
    </p:spTree>
    <p:extLst>
      <p:ext uri="{BB962C8B-B14F-4D97-AF65-F5344CB8AC3E}">
        <p14:creationId xmlns:p14="http://schemas.microsoft.com/office/powerpoint/2010/main" val="326922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language development?</a:t>
            </a:r>
            <a:br>
              <a:rPr lang="en-US" dirty="0"/>
            </a:br>
            <a:r>
              <a:rPr lang="en-US" b="1" dirty="0">
                <a:solidFill>
                  <a:schemeClr val="accent2"/>
                </a:solidFill>
              </a:rPr>
              <a:t>Basic research</a:t>
            </a:r>
          </a:p>
        </p:txBody>
      </p:sp>
      <p:sp>
        <p:nvSpPr>
          <p:cNvPr id="6" name="Content Placeholder 5"/>
          <p:cNvSpPr>
            <a:spLocks noGrp="1"/>
          </p:cNvSpPr>
          <p:nvPr>
            <p:ph idx="1"/>
          </p:nvPr>
        </p:nvSpPr>
        <p:spPr/>
        <p:txBody>
          <a:bodyPr/>
          <a:lstStyle/>
          <a:p>
            <a:pPr marL="0" indent="0">
              <a:buNone/>
            </a:pPr>
            <a:endParaRPr lang="en-US" dirty="0"/>
          </a:p>
          <a:p>
            <a:pPr marL="0" indent="0">
              <a:buNone/>
            </a:pPr>
            <a:r>
              <a:rPr lang="en-US" b="1" dirty="0">
                <a:solidFill>
                  <a:schemeClr val="accent2"/>
                </a:solidFill>
              </a:rPr>
              <a:t>Theoretical  or basic research:</a:t>
            </a:r>
            <a:r>
              <a:rPr lang="en-US" dirty="0"/>
              <a:t> In this type of researchers develop, test, and refine theories about language development. When the outcomes of basic research consistently confirm a theory, the theory becomes an accepted explanatory principle—akin to knowledge. </a:t>
            </a:r>
          </a:p>
          <a:p>
            <a:pPr marL="0" indent="0">
              <a:buNone/>
            </a:pPr>
            <a:r>
              <a:rPr lang="en-US" dirty="0"/>
              <a:t>The </a:t>
            </a:r>
            <a:r>
              <a:rPr lang="en-US" b="1" dirty="0">
                <a:solidFill>
                  <a:schemeClr val="accent2"/>
                </a:solidFill>
              </a:rPr>
              <a:t>purpose of basic research </a:t>
            </a:r>
            <a:r>
              <a:rPr lang="en-US" dirty="0"/>
              <a:t>is to improve understanding of a particular phenomenon.</a:t>
            </a:r>
          </a:p>
          <a:p>
            <a:pPr marL="0" indent="0">
              <a:buNone/>
            </a:pPr>
            <a:r>
              <a:rPr lang="en-US" b="1" dirty="0">
                <a:solidFill>
                  <a:schemeClr val="accent2"/>
                </a:solidFill>
              </a:rPr>
              <a:t>Example </a:t>
            </a:r>
            <a:r>
              <a:rPr lang="en-US" dirty="0"/>
              <a:t>research topic :  How children learn the meanings of words?</a:t>
            </a:r>
          </a:p>
        </p:txBody>
      </p:sp>
    </p:spTree>
    <p:extLst>
      <p:ext uri="{BB962C8B-B14F-4D97-AF65-F5344CB8AC3E}">
        <p14:creationId xmlns:p14="http://schemas.microsoft.com/office/powerpoint/2010/main" val="410207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language development?</a:t>
            </a:r>
            <a:br>
              <a:rPr lang="en-US" dirty="0"/>
            </a:br>
            <a:r>
              <a:rPr lang="en-US" b="1" dirty="0">
                <a:solidFill>
                  <a:schemeClr val="accent2"/>
                </a:solidFill>
              </a:rPr>
              <a:t>applied research</a:t>
            </a:r>
            <a:endParaRPr lang="en-US" dirty="0"/>
          </a:p>
        </p:txBody>
      </p:sp>
      <p:sp>
        <p:nvSpPr>
          <p:cNvPr id="3" name="Content Placeholder 2"/>
          <p:cNvSpPr>
            <a:spLocks noGrp="1"/>
          </p:cNvSpPr>
          <p:nvPr>
            <p:ph idx="1"/>
          </p:nvPr>
        </p:nvSpPr>
        <p:spPr/>
        <p:txBody>
          <a:bodyPr/>
          <a:lstStyle/>
          <a:p>
            <a:pPr marL="0" indent="0">
              <a:buNone/>
            </a:pPr>
            <a:endParaRPr lang="en-US" b="1" dirty="0">
              <a:solidFill>
                <a:schemeClr val="accent2"/>
              </a:solidFill>
            </a:endParaRPr>
          </a:p>
          <a:p>
            <a:pPr marL="0" indent="0">
              <a:buNone/>
            </a:pPr>
            <a:r>
              <a:rPr lang="en-US" b="1" dirty="0">
                <a:solidFill>
                  <a:schemeClr val="accent2"/>
                </a:solidFill>
              </a:rPr>
              <a:t>Applied research </a:t>
            </a:r>
            <a:r>
              <a:rPr lang="en-US" dirty="0"/>
              <a:t>contributes to specific social needs by testing the viability of certain practices and approaches.</a:t>
            </a:r>
          </a:p>
          <a:p>
            <a:pPr marL="0" indent="0">
              <a:buNone/>
            </a:pPr>
            <a:r>
              <a:rPr lang="en-US" dirty="0"/>
              <a:t>Applied researchers usually test </a:t>
            </a:r>
            <a:r>
              <a:rPr lang="en-US" b="1" dirty="0">
                <a:solidFill>
                  <a:schemeClr val="accent2"/>
                </a:solidFill>
              </a:rPr>
              <a:t>language-development practices </a:t>
            </a:r>
            <a:r>
              <a:rPr lang="en-US" dirty="0"/>
              <a:t>relevant to three main contexts: homes, clinical settings, and schools.</a:t>
            </a:r>
          </a:p>
          <a:p>
            <a:pPr marL="0" indent="0">
              <a:buNone/>
            </a:pPr>
            <a:r>
              <a:rPr lang="en-US" b="1" dirty="0">
                <a:solidFill>
                  <a:schemeClr val="accent2"/>
                </a:solidFill>
              </a:rPr>
              <a:t>Example: </a:t>
            </a:r>
            <a:r>
              <a:rPr lang="en-US" dirty="0"/>
              <a:t>research focusing on the identification of children at risk for language impairment.</a:t>
            </a:r>
          </a:p>
        </p:txBody>
      </p:sp>
    </p:spTree>
    <p:extLst>
      <p:ext uri="{BB962C8B-B14F-4D97-AF65-F5344CB8AC3E}">
        <p14:creationId xmlns:p14="http://schemas.microsoft.com/office/powerpoint/2010/main" val="303955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major Approaches TO Studying Language Development?</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sz="4000" b="1" dirty="0">
              <a:solidFill>
                <a:schemeClr val="accent2"/>
              </a:solidFill>
            </a:endParaRPr>
          </a:p>
          <a:p>
            <a:pPr>
              <a:buFont typeface="Wingdings" panose="05000000000000000000" pitchFamily="2" charset="2"/>
              <a:buChar char="§"/>
            </a:pPr>
            <a:r>
              <a:rPr lang="en-US" sz="4000" b="1" dirty="0">
                <a:solidFill>
                  <a:schemeClr val="tx2"/>
                </a:solidFill>
              </a:rPr>
              <a:t>Speech perception </a:t>
            </a:r>
          </a:p>
          <a:p>
            <a:pPr>
              <a:buFont typeface="Wingdings" panose="05000000000000000000" pitchFamily="2" charset="2"/>
              <a:buChar char="§"/>
            </a:pPr>
            <a:r>
              <a:rPr lang="en-US" sz="4000" b="1" dirty="0">
                <a:solidFill>
                  <a:schemeClr val="tx2"/>
                </a:solidFill>
              </a:rPr>
              <a:t>Language production</a:t>
            </a:r>
          </a:p>
          <a:p>
            <a:pPr>
              <a:buFont typeface="Wingdings" panose="05000000000000000000" pitchFamily="2" charset="2"/>
              <a:buChar char="§"/>
            </a:pPr>
            <a:r>
              <a:rPr lang="en-US" sz="4000" b="1" dirty="0">
                <a:solidFill>
                  <a:schemeClr val="tx2"/>
                </a:solidFill>
              </a:rPr>
              <a:t>Language comprehension</a:t>
            </a:r>
          </a:p>
          <a:p>
            <a:endParaRPr lang="en-US" dirty="0"/>
          </a:p>
        </p:txBody>
      </p:sp>
    </p:spTree>
    <p:extLst>
      <p:ext uri="{BB962C8B-B14F-4D97-AF65-F5344CB8AC3E}">
        <p14:creationId xmlns:p14="http://schemas.microsoft.com/office/powerpoint/2010/main" val="3897173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806</TotalTime>
  <Words>2042</Words>
  <Application>Microsoft Office PowerPoint</Application>
  <PresentationFormat>Widescreen</PresentationFormat>
  <Paragraphs>172</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Tw Cen MT</vt:lpstr>
      <vt:lpstr>Tw Cen MT Condensed</vt:lpstr>
      <vt:lpstr>Wingdings</vt:lpstr>
      <vt:lpstr>Wingdings 3</vt:lpstr>
      <vt:lpstr>Integral</vt:lpstr>
      <vt:lpstr>The science and theory of language development</vt:lpstr>
      <vt:lpstr>Learning goals</vt:lpstr>
      <vt:lpstr>INTRODUCTION </vt:lpstr>
      <vt:lpstr>Theory and clinical practice</vt:lpstr>
      <vt:lpstr> Who Studies Language Development? </vt:lpstr>
      <vt:lpstr> Who Studies Language Development? </vt:lpstr>
      <vt:lpstr>Why study language development? Basic research</vt:lpstr>
      <vt:lpstr>Why study language development? applied research</vt:lpstr>
      <vt:lpstr>What Are Some major Approaches TO Studying Language Development?</vt:lpstr>
      <vt:lpstr>Approaches to Studying Speech Perception</vt:lpstr>
      <vt:lpstr>high-amplitude nonnutritive sucking </vt:lpstr>
      <vt:lpstr>Head-turn preference procedure </vt:lpstr>
      <vt:lpstr>Approaches to Studying Language Production</vt:lpstr>
      <vt:lpstr>Observational studies </vt:lpstr>
      <vt:lpstr>Experimental studies </vt:lpstr>
      <vt:lpstr>Approaches to Studying Language comprehension </vt:lpstr>
      <vt:lpstr> WhAT Are SOme mAJOr LAnguAge- DeveLOPmenT TheOrIeS? </vt:lpstr>
      <vt:lpstr>What do infants bring to the task of language learning?</vt:lpstr>
      <vt:lpstr>What Mechanisms Drive language acquisition?</vt:lpstr>
      <vt:lpstr> What Types of input support the language-learning system? </vt:lpstr>
      <vt:lpstr>major Language-Development Theories</vt:lpstr>
      <vt:lpstr>nurture-Inspired Theory</vt:lpstr>
      <vt:lpstr>nurture-Inspired Theory</vt:lpstr>
      <vt:lpstr>Zone of proximal development </vt:lpstr>
      <vt:lpstr>Nurture-inspired Theories</vt:lpstr>
      <vt:lpstr>Nurture-inspired Theories</vt:lpstr>
      <vt:lpstr>Nurture-inspired Theories</vt:lpstr>
      <vt:lpstr>Refer to the book </vt:lpstr>
      <vt:lpstr>nature-Inspired Theories</vt:lpstr>
      <vt:lpstr>nature-Inspired Theories</vt:lpstr>
      <vt:lpstr>nature-Inspired Theories</vt:lpstr>
      <vt:lpstr>PowerPoint Presentation</vt:lpstr>
      <vt:lpstr>A summary for the behaviorist perspective </vt:lpstr>
      <vt:lpstr>Critics of the behaviorism view</vt:lpstr>
      <vt:lpstr>Nativist interpretation </vt:lpstr>
      <vt:lpstr>Practices Language Theories may Inform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juhayna taha</dc:creator>
  <cp:lastModifiedBy>Maher Mohammad Eid Abuhelal</cp:lastModifiedBy>
  <cp:revision>35</cp:revision>
  <dcterms:created xsi:type="dcterms:W3CDTF">2017-09-26T16:46:06Z</dcterms:created>
  <dcterms:modified xsi:type="dcterms:W3CDTF">2021-10-20T17:36:35Z</dcterms:modified>
</cp:coreProperties>
</file>