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324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23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5" r:id="rId64"/>
    <p:sldId id="326" r:id="rId65"/>
    <p:sldId id="327" r:id="rId66"/>
    <p:sldId id="329" r:id="rId67"/>
    <p:sldId id="328" r:id="rId68"/>
    <p:sldId id="330" r:id="rId69"/>
    <p:sldId id="332" r:id="rId70"/>
    <p:sldId id="331" r:id="rId71"/>
  </p:sldIdLst>
  <p:sldSz cx="106934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4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9T15:20:25.629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3 802 0,'-2'-4'301'0,"4"2"-231"16,13 6-34-16,7 10-29 0,8-4-7 16,-3-1-3-16,-2-4-2 0,8-5-45 15,-6-7-126-15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9T15:20:26.930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94 0 547 0,'-14'2'287'0,"-29"-1"-4"0,23 8-247 0,6-4-21 16,11 2-8-16,10-7-7 15,-1 0-6-15,12-12-33 16,3 3-73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9T15:20:27.70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23 64 557 0,'-5'-6'277'15,"-5"-1"-100"-15,0 5-91 16,12 0-32-16,-2 2-32 15,0-1-10-15,0 1-10 16,0-2-2-16,6 2 0 16,13 2 0-16,43 5-7 15,-37-4-25-15</inkml:trace>
  <inkml:trace contextRef="#ctx0" brushRef="#br0" timeOffset="212">105 0 969 0,'0'0'339'0,"-1"0"-316"0,-1 4-48 15,0 10-30-15,17 29-156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6" y="7055697"/>
            <a:ext cx="1069061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690616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406" y="836604"/>
            <a:ext cx="8822055" cy="393103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18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836" y="4911497"/>
            <a:ext cx="8822055" cy="125994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 algn="ctr">
              <a:buNone/>
              <a:defRPr sz="2646"/>
            </a:lvl2pPr>
            <a:lvl3pPr marL="1007943" indent="0" algn="ctr">
              <a:buNone/>
              <a:defRPr sz="2646"/>
            </a:lvl3pPr>
            <a:lvl4pPr marL="1511915" indent="0" algn="ctr">
              <a:buNone/>
              <a:defRPr sz="2205"/>
            </a:lvl4pPr>
            <a:lvl5pPr marL="2015886" indent="0" algn="ctr">
              <a:buNone/>
              <a:defRPr sz="2205"/>
            </a:lvl5pPr>
            <a:lvl6pPr marL="2519858" indent="0" algn="ctr">
              <a:buNone/>
              <a:defRPr sz="2205"/>
            </a:lvl6pPr>
            <a:lvl7pPr marL="3023829" indent="0" algn="ctr">
              <a:buNone/>
              <a:defRPr sz="2205"/>
            </a:lvl7pPr>
            <a:lvl8pPr marL="3527801" indent="0" algn="ctr">
              <a:buNone/>
              <a:defRPr sz="2205"/>
            </a:lvl8pPr>
            <a:lvl9pPr marL="4031772" indent="0" algn="ctr">
              <a:buNone/>
              <a:defRPr sz="220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59217" y="4787794"/>
            <a:ext cx="866165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53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6" y="7055697"/>
            <a:ext cx="1069061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690616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54487"/>
            <a:ext cx="2305764" cy="63492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54487"/>
            <a:ext cx="6783626" cy="6349221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9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86" y="7055697"/>
            <a:ext cx="1069061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6982410"/>
            <a:ext cx="10690616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406" y="836604"/>
            <a:ext cx="8822055" cy="3931031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1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406" y="4908749"/>
            <a:ext cx="8822055" cy="1259946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6" cap="all" spc="220" baseline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59217" y="4787794"/>
            <a:ext cx="866165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01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62406" y="315928"/>
            <a:ext cx="8822055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2406" y="2034580"/>
            <a:ext cx="4330827" cy="4435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3634" y="2034581"/>
            <a:ext cx="4330827" cy="4435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9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62406" y="315928"/>
            <a:ext cx="8822055" cy="1599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406" y="2034930"/>
            <a:ext cx="4330827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406" y="2846545"/>
            <a:ext cx="4330827" cy="3723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53634" y="2034930"/>
            <a:ext cx="4330827" cy="811615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5" b="0" cap="all" baseline="0">
                <a:solidFill>
                  <a:schemeClr val="tx2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53634" y="2846545"/>
            <a:ext cx="4330827" cy="3723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6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86" y="7055697"/>
            <a:ext cx="10690616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6982410"/>
            <a:ext cx="10690616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5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3552881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543479" y="0"/>
            <a:ext cx="56140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002" y="655171"/>
            <a:ext cx="2807018" cy="2519892"/>
          </a:xfrm>
        </p:spPr>
        <p:txBody>
          <a:bodyPr anchor="b">
            <a:norm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526" y="806365"/>
            <a:ext cx="5694236" cy="57957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002" y="3225462"/>
            <a:ext cx="2807018" cy="3724858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8293" y="7120718"/>
            <a:ext cx="2296652" cy="402483"/>
          </a:xfrm>
        </p:spPr>
        <p:txBody>
          <a:bodyPr/>
          <a:lstStyle>
            <a:lvl1pPr algn="l">
              <a:defRPr/>
            </a:lvl1pPr>
          </a:lstStyle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0526" y="7120718"/>
            <a:ext cx="4076859" cy="40248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59765"/>
            <a:ext cx="10690616" cy="20999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417961"/>
            <a:ext cx="10690616" cy="705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406" y="5594160"/>
            <a:ext cx="8870510" cy="907161"/>
          </a:xfrm>
        </p:spPr>
        <p:txBody>
          <a:bodyPr tIns="0" bIns="0" anchor="b">
            <a:noAutofit/>
          </a:bodyPr>
          <a:lstStyle>
            <a:lvl1pPr>
              <a:defRPr sz="3968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0693387" cy="5417961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2406" y="6511400"/>
            <a:ext cx="8875522" cy="65517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1"/>
              </a:spcAft>
              <a:buNone/>
              <a:defRPr sz="1653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055697"/>
            <a:ext cx="10693401" cy="50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982410"/>
            <a:ext cx="10693401" cy="72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2406" y="315928"/>
            <a:ext cx="8822055" cy="159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405" y="2034580"/>
            <a:ext cx="8822056" cy="44350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2408" y="7120718"/>
            <a:ext cx="21683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rgbClr val="FFFFFF"/>
                </a:solidFill>
              </a:defRPr>
            </a:lvl1pPr>
          </a:lstStyle>
          <a:p>
            <a:fld id="{5C591268-C6F1-490D-BF8A-483C1022B799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3092" y="7120718"/>
            <a:ext cx="423000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3528" y="7120718"/>
            <a:ext cx="1150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rgbClr val="FFFFFF"/>
                </a:solidFill>
              </a:defRPr>
            </a:lvl1pPr>
          </a:lstStyle>
          <a:p>
            <a:fld id="{B33629C9-FA33-484A-BFD5-5F48D55DDB3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46827" y="1915652"/>
            <a:ext cx="87418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26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007943" rtl="0" eaLnBrk="1" latinLnBrk="0" hangingPunct="1">
        <a:lnSpc>
          <a:spcPct val="85000"/>
        </a:lnSpc>
        <a:spcBef>
          <a:spcPct val="0"/>
        </a:spcBef>
        <a:buNone/>
        <a:defRPr sz="5291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794" indent="-100794" algn="l" defTabSz="1007943" rtl="0" eaLnBrk="1" latinLnBrk="0" hangingPunct="1">
        <a:lnSpc>
          <a:spcPct val="90000"/>
        </a:lnSpc>
        <a:spcBef>
          <a:spcPts val="1323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3336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9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4925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6513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8102" indent="-201589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253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299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345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3910" indent="-251986" algn="l" defTabSz="1007943" rtl="0" eaLnBrk="1" latinLnBrk="0" hangingPunct="1">
        <a:lnSpc>
          <a:spcPct val="90000"/>
        </a:lnSpc>
        <a:spcBef>
          <a:spcPts val="220"/>
        </a:spcBef>
        <a:spcAft>
          <a:spcPts val="441"/>
        </a:spcAft>
        <a:buClr>
          <a:schemeClr val="accent1"/>
        </a:buClr>
        <a:buFont typeface="Calibri" pitchFamily="34" charset="0"/>
        <a:buChar char="◦"/>
        <a:defRPr sz="154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1.wdp"/><Relationship Id="rId7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.emf"/><Relationship Id="rId4" Type="http://schemas.openxmlformats.org/officeDocument/2006/relationships/customXml" Target="../ink/ink1.xml"/><Relationship Id="rId9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455" y="2207221"/>
            <a:ext cx="8020050" cy="2094124"/>
          </a:xfrm>
        </p:spPr>
        <p:txBody>
          <a:bodyPr>
            <a:noAutofit/>
          </a:bodyPr>
          <a:lstStyle/>
          <a:p>
            <a:pPr algn="ctr"/>
            <a:r>
              <a:rPr lang="en-US" sz="3508" b="1" dirty="0">
                <a:solidFill>
                  <a:srgbClr val="002060"/>
                </a:solidFill>
                <a:latin typeface="DejaVu Serif"/>
                <a:cs typeface="Arial" panose="020B0604020202020204" pitchFamily="34" charset="0"/>
              </a:rPr>
              <a:t>Mechatronics System Design</a:t>
            </a:r>
            <a:br>
              <a:rPr lang="en-US" sz="3508" b="1" dirty="0">
                <a:solidFill>
                  <a:srgbClr val="002060"/>
                </a:solidFill>
                <a:latin typeface="DejaVu Serif"/>
                <a:cs typeface="Arial" panose="020B0604020202020204" pitchFamily="34" charset="0"/>
              </a:rPr>
            </a:br>
            <a:r>
              <a:rPr lang="en-US" sz="3508" b="1" dirty="0">
                <a:solidFill>
                  <a:srgbClr val="002060"/>
                </a:solidFill>
                <a:latin typeface="DejaVu Serif"/>
                <a:cs typeface="Arial" panose="020B0604020202020204" pitchFamily="34" charset="0"/>
              </a:rPr>
              <a:t/>
            </a:r>
            <a:br>
              <a:rPr lang="en-US" sz="3508" b="1" dirty="0">
                <a:solidFill>
                  <a:srgbClr val="002060"/>
                </a:solidFill>
                <a:latin typeface="DejaVu Serif"/>
                <a:cs typeface="Arial" panose="020B0604020202020204" pitchFamily="34" charset="0"/>
              </a:rPr>
            </a:br>
            <a:r>
              <a:rPr lang="en-US" sz="3508" b="1" spc="-100" dirty="0">
                <a:solidFill>
                  <a:srgbClr val="002060"/>
                </a:solidFill>
                <a:latin typeface="DejaVu Serif"/>
                <a:cs typeface="Arial" panose="020B0604020202020204" pitchFamily="34" charset="0"/>
              </a:rPr>
              <a:t>Chapter 3: Motion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3536" y="5141386"/>
            <a:ext cx="8573888" cy="122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6" b="1" dirty="0">
                <a:solidFill>
                  <a:srgbClr val="002060"/>
                </a:solidFill>
              </a:rPr>
              <a:t>Instructor: Dr. Ahmad Al-Balasie</a:t>
            </a:r>
          </a:p>
          <a:p>
            <a:pPr algn="ctr"/>
            <a:endParaRPr lang="en-US" sz="2456" b="1" dirty="0">
              <a:solidFill>
                <a:srgbClr val="002060"/>
              </a:solidFill>
            </a:endParaRPr>
          </a:p>
          <a:p>
            <a:pPr algn="ctr"/>
            <a:r>
              <a:rPr lang="en-US" sz="2456" b="1" dirty="0">
                <a:solidFill>
                  <a:srgbClr val="002060"/>
                </a:solidFill>
              </a:rPr>
              <a:t>First Semester - 2021/2022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826" y="870106"/>
            <a:ext cx="2389307" cy="994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ED113E-06BF-4670-8C89-198FE89DBAB6}"/>
                  </a:ext>
                </a:extLst>
              </p14:cNvPr>
              <p14:cNvContentPartPr/>
              <p14:nvPr/>
            </p14:nvContentPartPr>
            <p14:xfrm>
              <a:off x="5372887" y="1321292"/>
              <a:ext cx="64097" cy="1420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ED113E-06BF-4670-8C89-198FE89DBA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7125" y="1315253"/>
                <a:ext cx="75260" cy="26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0E05C8-A5A7-484C-9094-EFDF6AC6C611}"/>
                  </a:ext>
                </a:extLst>
              </p14:cNvPr>
              <p14:cNvContentPartPr/>
              <p14:nvPr/>
            </p14:nvContentPartPr>
            <p14:xfrm>
              <a:off x="5332155" y="1241407"/>
              <a:ext cx="34417" cy="8841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0E05C8-A5A7-484C-9094-EFDF6AC6C6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25996" y="1236810"/>
                <a:ext cx="44561" cy="1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1D42A1-606D-4891-92E9-3C6FFCEAA833}"/>
                  </a:ext>
                </a:extLst>
              </p14:cNvPr>
              <p14:cNvContentPartPr/>
              <p14:nvPr/>
            </p14:nvContentPartPr>
            <p14:xfrm>
              <a:off x="4783382" y="1073112"/>
              <a:ext cx="41995" cy="2336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1D42A1-606D-4891-92E9-3C6FFCEAA8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77639" y="1066641"/>
                <a:ext cx="53481" cy="345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76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6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6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6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1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40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0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38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0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8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5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9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2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3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01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0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9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4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D0C8D-A973-474C-8FE7-75C0CF647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1" y="1133077"/>
            <a:ext cx="10693400" cy="60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07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4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3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96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8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56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7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10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2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5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1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3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4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5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82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5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2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1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97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7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76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2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9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5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7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18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966AF-BF15-4254-B2FC-481E7A4E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201"/>
            <a:ext cx="10693400" cy="4226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701251-749D-43B8-ADAC-F326D4CA07E7}"/>
                  </a:ext>
                </a:extLst>
              </p:cNvPr>
              <p:cNvSpPr txBox="1"/>
              <p:nvPr/>
            </p:nvSpPr>
            <p:spPr>
              <a:xfrm>
                <a:off x="446049" y="4532576"/>
                <a:ext cx="10002644" cy="1235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Calculate a quantic trajectory for this conveyor belt if d= 1 m</a:t>
                </a:r>
                <a:r>
                  <a:rPr lang="ar-JO" sz="2400" b="1" dirty="0">
                    <a:latin typeface="Simplified Arial"/>
                    <a:cs typeface="Simple Bold Jut Out" panose="02010401010101010101" pitchFamily="2" charset="-78"/>
                  </a:rPr>
                  <a:t> </a:t>
                </a:r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 and the radius of the pully r = 5cm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𝒕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= 2 seconds.</a:t>
                </a:r>
              </a:p>
              <a:p>
                <a:pPr algn="just"/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𝑵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𝒅𝒓𝒊𝒗𝒆𝒏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)=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𝟑𝟎</m:t>
                    </m:r>
                  </m:oMath>
                </a14:m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                      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𝑵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𝒊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(</m:t>
                    </m:r>
                    <m:r>
                      <a:rPr lang="en-US" sz="2400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𝒅𝒓𝒊𝒗𝒆𝒓</m:t>
                    </m:r>
                    <m:r>
                      <a:rPr lang="en-US" sz="2400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)=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𝟏𝟎</m:t>
                    </m:r>
                  </m:oMath>
                </a14:m>
                <a:r>
                  <a:rPr lang="en-US" sz="2400" b="1" dirty="0">
                    <a:latin typeface="Simplified Arial"/>
                    <a:cs typeface="Simple Bold Jut Out" panose="02010401010101010101" pitchFamily="2" charset="-78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701251-749D-43B8-ADAC-F326D4CA0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49" y="4532576"/>
                <a:ext cx="10002644" cy="1235338"/>
              </a:xfrm>
              <a:prstGeom prst="rect">
                <a:avLst/>
              </a:prstGeom>
              <a:blipFill>
                <a:blip r:embed="rId3"/>
                <a:stretch>
                  <a:fillRect l="-914" t="-5941" r="-975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526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A7D4-C36D-4AB5-8C97-D5F99C4D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688D5-8789-472F-BAA4-F9276E0C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" y="315928"/>
            <a:ext cx="10693400" cy="657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E9933-BE5B-482F-B532-B390D4C0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" y="315928"/>
            <a:ext cx="44862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16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7D586D-D5C2-49BA-AAC1-8ECD88D7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64" y="291041"/>
            <a:ext cx="3067050" cy="2409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BC4032-011B-4CD5-8947-7D2C07946A8E}"/>
              </a:ext>
            </a:extLst>
          </p:cNvPr>
          <p:cNvSpPr txBox="1"/>
          <p:nvPr/>
        </p:nvSpPr>
        <p:spPr>
          <a:xfrm>
            <a:off x="553504" y="291041"/>
            <a:ext cx="526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Quantic Profile on the Conveyor Belt Side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08FFEA-C0B4-4A39-80B8-8EF52AE41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1" y="2700867"/>
            <a:ext cx="3715755" cy="3048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97B5B9-505D-459F-B38E-6985412E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96" y="2775215"/>
            <a:ext cx="3740908" cy="3069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9C27A0-33B0-4B2A-9C7E-894E96273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625" y="2700867"/>
            <a:ext cx="3922150" cy="3217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99170-0D4B-4831-AC4C-42E49CADD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67" y="1672657"/>
            <a:ext cx="6457950" cy="819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44BB92-7DEF-4A5E-9A0D-A09853B6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39" y="722009"/>
            <a:ext cx="72485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442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7D586D-D5C2-49BA-AAC1-8ECD88D7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64" y="291041"/>
            <a:ext cx="3067050" cy="2409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BC4032-011B-4CD5-8947-7D2C07946A8E}"/>
                  </a:ext>
                </a:extLst>
              </p:cNvPr>
              <p:cNvSpPr txBox="1"/>
              <p:nvPr/>
            </p:nvSpPr>
            <p:spPr>
              <a:xfrm>
                <a:off x="677333" y="215917"/>
                <a:ext cx="6942666" cy="206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Quantic Profile on HSS</a:t>
                </a:r>
              </a:p>
              <a:p>
                <a:r>
                  <a:rPr lang="en-US" sz="30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𝒅𝒓𝒊𝒗𝒆𝒏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)=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𝟑𝟎</m:t>
                    </m:r>
                  </m:oMath>
                </a14:m>
                <a:r>
                  <a:rPr lang="en-US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cs typeface="Simple Bold Jut Out" panose="02010401010101010101" pitchFamily="2" charset="-78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𝒅𝒓𝒊𝒗𝒆𝒓</m:t>
                    </m:r>
                    <m:r>
                      <a:rPr lang="en-US" b="1" i="1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)=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Simple Bold Jut Out" panose="02010401010101010101" pitchFamily="2" charset="-78"/>
                      </a:rPr>
                      <m:t>𝟏𝟎</m:t>
                    </m:r>
                  </m:oMath>
                </a14:m>
                <a:endParaRPr lang="en-US" b="1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𝒈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cs typeface="Simple Bold Jut Out" panose="02010401010101010101" pitchFamily="2" charset="-78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𝟑𝟎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cs typeface="Simple Bold Jut Out" panose="02010401010101010101" pitchFamily="2" charset="-78"/>
                            </a:rPr>
                            <m:t>𝟏𝟎</m:t>
                          </m:r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𝟑</m:t>
                      </m:r>
                    </m:oMath>
                  </m:oMathPara>
                </a14:m>
                <a:endParaRPr lang="en-US" b="1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endParaRPr lang="en-US" sz="3000" dirty="0">
                  <a:solidFill>
                    <a:srgbClr val="FF000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BC4032-011B-4CD5-8947-7D2C07946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3" y="215917"/>
                <a:ext cx="6942666" cy="2068195"/>
              </a:xfrm>
              <a:prstGeom prst="rect">
                <a:avLst/>
              </a:prstGeom>
              <a:blipFill>
                <a:blip r:embed="rId3"/>
                <a:stretch>
                  <a:fillRect l="-2019" t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3CF31-9892-474E-8608-71CC54D5B5C3}"/>
                  </a:ext>
                </a:extLst>
              </p:cNvPr>
              <p:cNvSpPr txBox="1"/>
              <p:nvPr/>
            </p:nvSpPr>
            <p:spPr>
              <a:xfrm>
                <a:off x="842177" y="6102886"/>
                <a:ext cx="9022213" cy="471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𝒈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)=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∗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            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3CF31-9892-474E-8608-71CC54D5B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77" y="6102886"/>
                <a:ext cx="9022213" cy="471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57C5C49-761B-4DB6-BC93-2CC55C50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800" y="6038683"/>
            <a:ext cx="4791075" cy="600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EC9B7E-92C3-41C3-A1EF-512F390E904A}"/>
                  </a:ext>
                </a:extLst>
              </p:cNvPr>
              <p:cNvSpPr txBox="1"/>
              <p:nvPr/>
            </p:nvSpPr>
            <p:spPr>
              <a:xfrm>
                <a:off x="356839" y="3200401"/>
                <a:ext cx="982422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But there is another ratio (r) between the linear position for the conveyor belt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en-US" sz="2400" dirty="0"/>
                  <a:t>and the angular position of the LSS 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𝐿𝑆𝑆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𝐿𝑆𝑆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EC9B7E-92C3-41C3-A1EF-512F390E9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39" y="3200401"/>
                <a:ext cx="9824224" cy="1200329"/>
              </a:xfrm>
              <a:prstGeom prst="rect">
                <a:avLst/>
              </a:prstGeom>
              <a:blipFill>
                <a:blip r:embed="rId6"/>
                <a:stretch>
                  <a:fillRect l="-993" t="-4061" r="-1428" b="-6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EC9F83-5718-4CBB-86D7-392964DEE0CE}"/>
                  </a:ext>
                </a:extLst>
              </p:cNvPr>
              <p:cNvSpPr txBox="1"/>
              <p:nvPr/>
            </p:nvSpPr>
            <p:spPr>
              <a:xfrm>
                <a:off x="1382752" y="4852061"/>
                <a:ext cx="8481638" cy="747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𝐿𝑆𝑆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0.05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=60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EC9F83-5718-4CBB-86D7-392964DEE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752" y="4852061"/>
                <a:ext cx="8481638" cy="747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465ED3-11AE-4820-A660-6DDCA410707E}"/>
                  </a:ext>
                </a:extLst>
              </p:cNvPr>
              <p:cNvSpPr txBox="1"/>
              <p:nvPr/>
            </p:nvSpPr>
            <p:spPr>
              <a:xfrm>
                <a:off x="3039222" y="2154527"/>
                <a:ext cx="2218888" cy="758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𝐻𝑆𝑆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𝑆𝑆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465ED3-11AE-4820-A660-6DDCA4107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222" y="2154527"/>
                <a:ext cx="2218888" cy="7589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992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BC4032-011B-4CD5-8947-7D2C07946A8E}"/>
              </a:ext>
            </a:extLst>
          </p:cNvPr>
          <p:cNvSpPr txBox="1"/>
          <p:nvPr/>
        </p:nvSpPr>
        <p:spPr>
          <a:xfrm>
            <a:off x="677333" y="215917"/>
            <a:ext cx="6942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Quantic Profile on HSS</a:t>
            </a:r>
          </a:p>
          <a:p>
            <a:endParaRPr lang="en-US" sz="3000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3CF31-9892-474E-8608-71CC54D5B5C3}"/>
                  </a:ext>
                </a:extLst>
              </p:cNvPr>
              <p:cNvSpPr txBox="1"/>
              <p:nvPr/>
            </p:nvSpPr>
            <p:spPr>
              <a:xfrm>
                <a:off x="215900" y="839991"/>
                <a:ext cx="9022213" cy="471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𝒈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)=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𝟔𝟎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cs typeface="Arabic Typesetting" panose="03020402040406030203" pitchFamily="66" charset="-78"/>
                        </a:rPr>
                        <m:t>∗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cs typeface="Arabic Typesetting" panose="03020402040406030203" pitchFamily="66" charset="-78"/>
                            </a:rPr>
                            <m:t>            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F3CF31-9892-474E-8608-71CC54D5B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" y="839991"/>
                <a:ext cx="9022213" cy="4716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657C5C49-761B-4DB6-BC93-2CC55C50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666" y="775787"/>
            <a:ext cx="47910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D8A186-69A1-42A7-A89C-49DE569E0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361" y="3612959"/>
            <a:ext cx="3963277" cy="3251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8E8D6-309B-4773-B9C7-5D4970B8D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061" y="3612959"/>
            <a:ext cx="3963277" cy="3251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9BEA7-1F51-4DD8-A3C9-9FFE10F1A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486" y="3779837"/>
            <a:ext cx="3659294" cy="30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90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0364C-7FAE-4B41-8312-FD233FE8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64" y="342410"/>
            <a:ext cx="8887521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06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6" y="142941"/>
            <a:ext cx="103822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9E8C-E629-42AC-81B9-00AC8586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47" y="449744"/>
            <a:ext cx="10125306" cy="888404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planning with a constant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79FC6-7F3A-48DF-A678-DF09244B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581" y="1483982"/>
            <a:ext cx="9618237" cy="54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6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3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5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3396</TotalTime>
  <Words>430</Words>
  <Application>Microsoft Office PowerPoint</Application>
  <PresentationFormat>Custom</PresentationFormat>
  <Paragraphs>19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Arabic Typesetting</vt:lpstr>
      <vt:lpstr>Arial</vt:lpstr>
      <vt:lpstr>Calibri</vt:lpstr>
      <vt:lpstr>Calibri Light</vt:lpstr>
      <vt:lpstr>Cambria Math</vt:lpstr>
      <vt:lpstr>DejaVu Serif</vt:lpstr>
      <vt:lpstr>Simple Bold Jut Out</vt:lpstr>
      <vt:lpstr>Simplified Arial</vt:lpstr>
      <vt:lpstr>Retrospect</vt:lpstr>
      <vt:lpstr>Mechatronics System Design  Chapter 3: Motion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Motion planning with a constant acceleration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Al Balasie</dc:creator>
  <cp:lastModifiedBy>Ahmad I Balasie</cp:lastModifiedBy>
  <cp:revision>13</cp:revision>
  <dcterms:created xsi:type="dcterms:W3CDTF">2016-12-05T22:07:24Z</dcterms:created>
  <dcterms:modified xsi:type="dcterms:W3CDTF">2021-10-20T06:31:06Z</dcterms:modified>
</cp:coreProperties>
</file>