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99" r:id="rId4"/>
    <p:sldId id="300" r:id="rId5"/>
    <p:sldId id="259" r:id="rId6"/>
    <p:sldId id="261" r:id="rId7"/>
    <p:sldId id="264" r:id="rId8"/>
    <p:sldId id="268" r:id="rId9"/>
    <p:sldId id="288" r:id="rId10"/>
    <p:sldId id="297" r:id="rId11"/>
    <p:sldId id="269" r:id="rId12"/>
    <p:sldId id="271" r:id="rId13"/>
    <p:sldId id="272" r:id="rId14"/>
    <p:sldId id="273" r:id="rId15"/>
    <p:sldId id="293" r:id="rId16"/>
    <p:sldId id="294" r:id="rId17"/>
    <p:sldId id="279" r:id="rId18"/>
    <p:sldId id="280" r:id="rId19"/>
    <p:sldId id="298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9" autoAdjust="0"/>
    <p:restoredTop sz="94660"/>
  </p:normalViewPr>
  <p:slideViewPr>
    <p:cSldViewPr>
      <p:cViewPr varScale="1">
        <p:scale>
          <a:sx n="111" d="100"/>
          <a:sy n="111" d="100"/>
        </p:scale>
        <p:origin x="-16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6CFEE-3441-4076-BB75-933F11DDDE5E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72C035-1A83-4C45-8BB6-6F052427CE8F}">
      <dgm:prSet phldrT="[Text]"/>
      <dgm:spPr/>
      <dgm:t>
        <a:bodyPr/>
        <a:lstStyle/>
        <a:p>
          <a:pPr algn="ctr" rtl="1"/>
          <a:r>
            <a:rPr lang="ar-SA" b="1" dirty="0" smtClean="0"/>
            <a:t>الكليتين</a:t>
          </a:r>
          <a:endParaRPr lang="en-US" dirty="0"/>
        </a:p>
      </dgm:t>
    </dgm:pt>
    <dgm:pt modelId="{5F89362B-7437-4F42-9825-202958A94E65}" type="parTrans" cxnId="{9FC5A796-79B0-4601-8753-CE45D03D1AEC}">
      <dgm:prSet/>
      <dgm:spPr/>
      <dgm:t>
        <a:bodyPr/>
        <a:lstStyle/>
        <a:p>
          <a:endParaRPr lang="en-US"/>
        </a:p>
      </dgm:t>
    </dgm:pt>
    <dgm:pt modelId="{84CC06B0-B046-42AC-A512-836ABCA7AD03}" type="sibTrans" cxnId="{9FC5A796-79B0-4601-8753-CE45D03D1AEC}">
      <dgm:prSet/>
      <dgm:spPr/>
      <dgm:t>
        <a:bodyPr/>
        <a:lstStyle/>
        <a:p>
          <a:endParaRPr lang="en-US"/>
        </a:p>
      </dgm:t>
    </dgm:pt>
    <dgm:pt modelId="{C44AE730-A4D8-4C15-96BB-2256BB9F9096}">
      <dgm:prSet phldrT="[Text]"/>
      <dgm:spPr/>
      <dgm:t>
        <a:bodyPr/>
        <a:lstStyle/>
        <a:p>
          <a:pPr algn="ctr" rtl="1"/>
          <a:r>
            <a:rPr lang="ar-SA" b="1" dirty="0" smtClean="0"/>
            <a:t>الحالبين</a:t>
          </a:r>
          <a:endParaRPr lang="en-US" dirty="0"/>
        </a:p>
      </dgm:t>
    </dgm:pt>
    <dgm:pt modelId="{F7403C2D-317F-402A-9C7E-247FA4008331}" type="parTrans" cxnId="{2432DF11-9ECE-4715-ABB7-22CA3F92F01C}">
      <dgm:prSet/>
      <dgm:spPr/>
      <dgm:t>
        <a:bodyPr/>
        <a:lstStyle/>
        <a:p>
          <a:endParaRPr lang="en-US"/>
        </a:p>
      </dgm:t>
    </dgm:pt>
    <dgm:pt modelId="{ABAFD385-1577-40B6-8660-C9D7E448F4C0}" type="sibTrans" cxnId="{2432DF11-9ECE-4715-ABB7-22CA3F92F01C}">
      <dgm:prSet/>
      <dgm:spPr/>
      <dgm:t>
        <a:bodyPr/>
        <a:lstStyle/>
        <a:p>
          <a:endParaRPr lang="en-US"/>
        </a:p>
      </dgm:t>
    </dgm:pt>
    <dgm:pt modelId="{FBF3960A-42EB-4A46-90A3-F6810C841360}">
      <dgm:prSet phldrT="[Text]"/>
      <dgm:spPr/>
      <dgm:t>
        <a:bodyPr/>
        <a:lstStyle/>
        <a:p>
          <a:pPr algn="ctr" rtl="1"/>
          <a:r>
            <a:rPr lang="ar-SA" b="1" dirty="0" smtClean="0"/>
            <a:t>الإحليل</a:t>
          </a:r>
          <a:endParaRPr lang="en-US" dirty="0"/>
        </a:p>
      </dgm:t>
    </dgm:pt>
    <dgm:pt modelId="{D735EEA8-04AF-43DE-849D-4E310E1F83C2}" type="parTrans" cxnId="{A44D0C83-9751-47B0-A1E3-3DEBE260ACED}">
      <dgm:prSet/>
      <dgm:spPr/>
      <dgm:t>
        <a:bodyPr/>
        <a:lstStyle/>
        <a:p>
          <a:endParaRPr lang="en-US"/>
        </a:p>
      </dgm:t>
    </dgm:pt>
    <dgm:pt modelId="{EA8F2F6C-5734-41B9-8B5D-226C712A5B4D}" type="sibTrans" cxnId="{A44D0C83-9751-47B0-A1E3-3DEBE260ACED}">
      <dgm:prSet/>
      <dgm:spPr/>
      <dgm:t>
        <a:bodyPr/>
        <a:lstStyle/>
        <a:p>
          <a:endParaRPr lang="en-US"/>
        </a:p>
      </dgm:t>
    </dgm:pt>
    <dgm:pt modelId="{751F9E43-D41E-40EB-A96F-6081A3A8EB82}">
      <dgm:prSet phldrT="[Text]"/>
      <dgm:spPr/>
      <dgm:t>
        <a:bodyPr/>
        <a:lstStyle/>
        <a:p>
          <a:pPr algn="ctr" rtl="1"/>
          <a:r>
            <a:rPr lang="ar-SA" b="1" dirty="0" smtClean="0"/>
            <a:t>المثانة</a:t>
          </a:r>
          <a:endParaRPr lang="en-US" dirty="0"/>
        </a:p>
      </dgm:t>
    </dgm:pt>
    <dgm:pt modelId="{0C48A75D-AEB6-402E-8EA7-0E3226E18AE4}" type="sibTrans" cxnId="{65EC41E2-FF2F-438B-929B-B99B6094E633}">
      <dgm:prSet/>
      <dgm:spPr/>
      <dgm:t>
        <a:bodyPr/>
        <a:lstStyle/>
        <a:p>
          <a:endParaRPr lang="en-US"/>
        </a:p>
      </dgm:t>
    </dgm:pt>
    <dgm:pt modelId="{D39740E5-1E77-47C9-B3EF-8B17F11E2C2F}" type="parTrans" cxnId="{65EC41E2-FF2F-438B-929B-B99B6094E633}">
      <dgm:prSet/>
      <dgm:spPr/>
      <dgm:t>
        <a:bodyPr/>
        <a:lstStyle/>
        <a:p>
          <a:endParaRPr lang="en-US"/>
        </a:p>
      </dgm:t>
    </dgm:pt>
    <dgm:pt modelId="{40B0C0AC-F1B4-45AF-80C0-30115A25EFF1}" type="pres">
      <dgm:prSet presAssocID="{68B6CFEE-3441-4076-BB75-933F11DDDE5E}" presName="diagram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C46984-885D-4408-9E80-02B89C75CC7A}" type="pres">
      <dgm:prSet presAssocID="{0D72C035-1A83-4C45-8BB6-6F052427CE8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CB276-3FAC-4A11-99DA-79FB6223C141}" type="pres">
      <dgm:prSet presAssocID="{84CC06B0-B046-42AC-A512-836ABCA7AD03}" presName="sibTrans" presStyleCnt="0"/>
      <dgm:spPr/>
    </dgm:pt>
    <dgm:pt modelId="{44B939B9-6345-4B5F-B272-3E67A7B70AB4}" type="pres">
      <dgm:prSet presAssocID="{C44AE730-A4D8-4C15-96BB-2256BB9F909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17F10-CE6C-4BD7-AE38-48A62869293E}" type="pres">
      <dgm:prSet presAssocID="{ABAFD385-1577-40B6-8660-C9D7E448F4C0}" presName="sibTrans" presStyleCnt="0"/>
      <dgm:spPr/>
    </dgm:pt>
    <dgm:pt modelId="{9634E6BA-FD44-4367-88EE-A125B907DB68}" type="pres">
      <dgm:prSet presAssocID="{751F9E43-D41E-40EB-A96F-6081A3A8EB8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24804F-5788-4AF1-9768-61A5FC3330ED}" type="pres">
      <dgm:prSet presAssocID="{0C48A75D-AEB6-402E-8EA7-0E3226E18AE4}" presName="sibTrans" presStyleCnt="0"/>
      <dgm:spPr/>
    </dgm:pt>
    <dgm:pt modelId="{7B2AD54A-3DC6-4944-80AB-0FA97276F794}" type="pres">
      <dgm:prSet presAssocID="{FBF3960A-42EB-4A46-90A3-F6810C84136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507B2B-8352-46BF-8402-AC7CAC25E930}" type="presOf" srcId="{C44AE730-A4D8-4C15-96BB-2256BB9F9096}" destId="{44B939B9-6345-4B5F-B272-3E67A7B70AB4}" srcOrd="0" destOrd="0" presId="urn:microsoft.com/office/officeart/2005/8/layout/default#1"/>
    <dgm:cxn modelId="{2432DF11-9ECE-4715-ABB7-22CA3F92F01C}" srcId="{68B6CFEE-3441-4076-BB75-933F11DDDE5E}" destId="{C44AE730-A4D8-4C15-96BB-2256BB9F9096}" srcOrd="1" destOrd="0" parTransId="{F7403C2D-317F-402A-9C7E-247FA4008331}" sibTransId="{ABAFD385-1577-40B6-8660-C9D7E448F4C0}"/>
    <dgm:cxn modelId="{28CABE21-1D98-42BF-9E67-FB278479EE1B}" type="presOf" srcId="{751F9E43-D41E-40EB-A96F-6081A3A8EB82}" destId="{9634E6BA-FD44-4367-88EE-A125B907DB68}" srcOrd="0" destOrd="0" presId="urn:microsoft.com/office/officeart/2005/8/layout/default#1"/>
    <dgm:cxn modelId="{73BD226D-AEA3-4ED6-AC70-8959CAF0CA2B}" type="presOf" srcId="{0D72C035-1A83-4C45-8BB6-6F052427CE8F}" destId="{5CC46984-885D-4408-9E80-02B89C75CC7A}" srcOrd="0" destOrd="0" presId="urn:microsoft.com/office/officeart/2005/8/layout/default#1"/>
    <dgm:cxn modelId="{EC4D5D62-DA13-48DE-A87A-48C7ECF06AC1}" type="presOf" srcId="{FBF3960A-42EB-4A46-90A3-F6810C841360}" destId="{7B2AD54A-3DC6-4944-80AB-0FA97276F794}" srcOrd="0" destOrd="0" presId="urn:microsoft.com/office/officeart/2005/8/layout/default#1"/>
    <dgm:cxn modelId="{C2C5B764-F6F9-4183-889C-47FA9AC0AFDD}" type="presOf" srcId="{68B6CFEE-3441-4076-BB75-933F11DDDE5E}" destId="{40B0C0AC-F1B4-45AF-80C0-30115A25EFF1}" srcOrd="0" destOrd="0" presId="urn:microsoft.com/office/officeart/2005/8/layout/default#1"/>
    <dgm:cxn modelId="{65EC41E2-FF2F-438B-929B-B99B6094E633}" srcId="{68B6CFEE-3441-4076-BB75-933F11DDDE5E}" destId="{751F9E43-D41E-40EB-A96F-6081A3A8EB82}" srcOrd="2" destOrd="0" parTransId="{D39740E5-1E77-47C9-B3EF-8B17F11E2C2F}" sibTransId="{0C48A75D-AEB6-402E-8EA7-0E3226E18AE4}"/>
    <dgm:cxn modelId="{9FC5A796-79B0-4601-8753-CE45D03D1AEC}" srcId="{68B6CFEE-3441-4076-BB75-933F11DDDE5E}" destId="{0D72C035-1A83-4C45-8BB6-6F052427CE8F}" srcOrd="0" destOrd="0" parTransId="{5F89362B-7437-4F42-9825-202958A94E65}" sibTransId="{84CC06B0-B046-42AC-A512-836ABCA7AD03}"/>
    <dgm:cxn modelId="{A44D0C83-9751-47B0-A1E3-3DEBE260ACED}" srcId="{68B6CFEE-3441-4076-BB75-933F11DDDE5E}" destId="{FBF3960A-42EB-4A46-90A3-F6810C841360}" srcOrd="3" destOrd="0" parTransId="{D735EEA8-04AF-43DE-849D-4E310E1F83C2}" sibTransId="{EA8F2F6C-5734-41B9-8B5D-226C712A5B4D}"/>
    <dgm:cxn modelId="{6CC5CDFE-D575-42B8-8D7C-81EAD6091584}" type="presParOf" srcId="{40B0C0AC-F1B4-45AF-80C0-30115A25EFF1}" destId="{5CC46984-885D-4408-9E80-02B89C75CC7A}" srcOrd="0" destOrd="0" presId="urn:microsoft.com/office/officeart/2005/8/layout/default#1"/>
    <dgm:cxn modelId="{274E79BC-1915-4D09-BED8-E5E85F3EE725}" type="presParOf" srcId="{40B0C0AC-F1B4-45AF-80C0-30115A25EFF1}" destId="{84ACB276-3FAC-4A11-99DA-79FB6223C141}" srcOrd="1" destOrd="0" presId="urn:microsoft.com/office/officeart/2005/8/layout/default#1"/>
    <dgm:cxn modelId="{59DC1DDE-6ECB-49AC-A4A7-AC07D43CB627}" type="presParOf" srcId="{40B0C0AC-F1B4-45AF-80C0-30115A25EFF1}" destId="{44B939B9-6345-4B5F-B272-3E67A7B70AB4}" srcOrd="2" destOrd="0" presId="urn:microsoft.com/office/officeart/2005/8/layout/default#1"/>
    <dgm:cxn modelId="{598485D1-F331-4A10-B6EA-3ABF1DBBFADD}" type="presParOf" srcId="{40B0C0AC-F1B4-45AF-80C0-30115A25EFF1}" destId="{93317F10-CE6C-4BD7-AE38-48A62869293E}" srcOrd="3" destOrd="0" presId="urn:microsoft.com/office/officeart/2005/8/layout/default#1"/>
    <dgm:cxn modelId="{EA00FD88-A8F3-4C65-9070-6DF604AEAEAE}" type="presParOf" srcId="{40B0C0AC-F1B4-45AF-80C0-30115A25EFF1}" destId="{9634E6BA-FD44-4367-88EE-A125B907DB68}" srcOrd="4" destOrd="0" presId="urn:microsoft.com/office/officeart/2005/8/layout/default#1"/>
    <dgm:cxn modelId="{5A0E0EB0-41C0-4312-8117-C66E4E24FE8C}" type="presParOf" srcId="{40B0C0AC-F1B4-45AF-80C0-30115A25EFF1}" destId="{9424804F-5788-4AF1-9768-61A5FC3330ED}" srcOrd="5" destOrd="0" presId="urn:microsoft.com/office/officeart/2005/8/layout/default#1"/>
    <dgm:cxn modelId="{5B6CD3C6-6255-4E58-A7B4-1778C8E82CDA}" type="presParOf" srcId="{40B0C0AC-F1B4-45AF-80C0-30115A25EFF1}" destId="{7B2AD54A-3DC6-4944-80AB-0FA97276F794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5F4FE8-6DBA-45FA-91F0-AD4E0EA6476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217B1F-7230-4355-9141-7E56951F8F99}">
      <dgm:prSet phldrT="[Text]" custT="1"/>
      <dgm:spPr/>
      <dgm:t>
        <a:bodyPr/>
        <a:lstStyle/>
        <a:p>
          <a:pPr algn="r" rtl="1"/>
          <a:r>
            <a:rPr lang="ar-SA" sz="3200" b="1" dirty="0" smtClean="0"/>
            <a:t>إجراء التمرينات الرياضية لتنشيط الجهاز البولي</a:t>
          </a:r>
          <a:endParaRPr lang="en-US" sz="3200" b="1" dirty="0"/>
        </a:p>
      </dgm:t>
    </dgm:pt>
    <dgm:pt modelId="{3B4423B0-5C34-4AA4-8C72-6D3AF9DF5411}" type="parTrans" cxnId="{BE26D92C-ED7C-496B-8025-6719DE6E4445}">
      <dgm:prSet/>
      <dgm:spPr/>
      <dgm:t>
        <a:bodyPr/>
        <a:lstStyle/>
        <a:p>
          <a:endParaRPr lang="en-US"/>
        </a:p>
      </dgm:t>
    </dgm:pt>
    <dgm:pt modelId="{E7EE4449-BB9D-4CC3-978E-D23FDC99B24F}" type="sibTrans" cxnId="{BE26D92C-ED7C-496B-8025-6719DE6E4445}">
      <dgm:prSet/>
      <dgm:spPr/>
      <dgm:t>
        <a:bodyPr/>
        <a:lstStyle/>
        <a:p>
          <a:endParaRPr lang="en-US"/>
        </a:p>
      </dgm:t>
    </dgm:pt>
    <dgm:pt modelId="{B9CCEE6D-DC28-4580-93D3-25EA74994899}">
      <dgm:prSet custT="1"/>
      <dgm:spPr/>
      <dgm:t>
        <a:bodyPr/>
        <a:lstStyle/>
        <a:p>
          <a:pPr algn="r" rtl="1"/>
          <a:r>
            <a:rPr lang="ar-SA" sz="3200" b="1" dirty="0" smtClean="0"/>
            <a:t>التعود على طرح البول عند الشعور بالحاجة</a:t>
          </a:r>
        </a:p>
        <a:p>
          <a:pPr algn="r" rtl="1"/>
          <a:r>
            <a:rPr lang="ar-SA" sz="3200" b="1" dirty="0" smtClean="0"/>
            <a:t>عدم حبسه لفترات طويلة = الالتهابات</a:t>
          </a:r>
          <a:endParaRPr lang="en-US" sz="3200" b="1" dirty="0" smtClean="0"/>
        </a:p>
      </dgm:t>
    </dgm:pt>
    <dgm:pt modelId="{3521420E-30EB-41AF-BF55-F30A1F4E7147}" type="parTrans" cxnId="{4FD4C754-EDC1-4F39-AD0B-7D0E0026FF97}">
      <dgm:prSet/>
      <dgm:spPr/>
      <dgm:t>
        <a:bodyPr/>
        <a:lstStyle/>
        <a:p>
          <a:endParaRPr lang="en-US"/>
        </a:p>
      </dgm:t>
    </dgm:pt>
    <dgm:pt modelId="{FE1715F9-0048-42BB-B17F-B62A6CF108BF}" type="sibTrans" cxnId="{4FD4C754-EDC1-4F39-AD0B-7D0E0026FF97}">
      <dgm:prSet/>
      <dgm:spPr/>
      <dgm:t>
        <a:bodyPr/>
        <a:lstStyle/>
        <a:p>
          <a:endParaRPr lang="en-US"/>
        </a:p>
      </dgm:t>
    </dgm:pt>
    <dgm:pt modelId="{FE326C2B-6B84-4A71-83C9-78B6BFF9EF27}">
      <dgm:prSet custT="1"/>
      <dgm:spPr/>
      <dgm:t>
        <a:bodyPr/>
        <a:lstStyle/>
        <a:p>
          <a:pPr algn="r" rtl="1"/>
          <a:r>
            <a:rPr lang="ar-SA" sz="3200" b="1" dirty="0" smtClean="0"/>
            <a:t>شرب المياه بكميات كافية لتجنب تشكل الحصى والالتهابات</a:t>
          </a:r>
          <a:endParaRPr lang="en-US" sz="3200" b="1" dirty="0"/>
        </a:p>
      </dgm:t>
    </dgm:pt>
    <dgm:pt modelId="{56216AA8-0826-46B2-965E-6D27C9F8B518}" type="parTrans" cxnId="{F869032D-391E-49DB-8F9B-FE5DDE58C289}">
      <dgm:prSet/>
      <dgm:spPr/>
      <dgm:t>
        <a:bodyPr/>
        <a:lstStyle/>
        <a:p>
          <a:endParaRPr lang="en-US"/>
        </a:p>
      </dgm:t>
    </dgm:pt>
    <dgm:pt modelId="{8CD9F75D-F7BB-4ACB-8510-308C014FF035}" type="sibTrans" cxnId="{F869032D-391E-49DB-8F9B-FE5DDE58C289}">
      <dgm:prSet/>
      <dgm:spPr/>
      <dgm:t>
        <a:bodyPr/>
        <a:lstStyle/>
        <a:p>
          <a:endParaRPr lang="en-US"/>
        </a:p>
      </dgm:t>
    </dgm:pt>
    <dgm:pt modelId="{EC12C174-6949-4133-9ED9-0351E8DA4749}" type="pres">
      <dgm:prSet presAssocID="{E45F4FE8-6DBA-45FA-91F0-AD4E0EA6476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B084ED-8A2D-4C41-9CD6-CE0FF027FEC5}" type="pres">
      <dgm:prSet presAssocID="{86217B1F-7230-4355-9141-7E56951F8F99}" presName="parentLin" presStyleCnt="0"/>
      <dgm:spPr/>
    </dgm:pt>
    <dgm:pt modelId="{D9C643AB-B095-4252-AD9B-95C5E9E44CDC}" type="pres">
      <dgm:prSet presAssocID="{86217B1F-7230-4355-9141-7E56951F8F9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1294560-5047-4CF2-BF75-829BF1097471}" type="pres">
      <dgm:prSet presAssocID="{86217B1F-7230-4355-9141-7E56951F8F99}" presName="parentText" presStyleLbl="node1" presStyleIdx="0" presStyleCnt="3" custScaleX="186351" custScaleY="2593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1FF072-FE3D-4FBC-BDED-57C58800D0C0}" type="pres">
      <dgm:prSet presAssocID="{86217B1F-7230-4355-9141-7E56951F8F99}" presName="negativeSpace" presStyleCnt="0"/>
      <dgm:spPr/>
    </dgm:pt>
    <dgm:pt modelId="{BE069625-5815-41D0-B793-DEB97AEB7AF1}" type="pres">
      <dgm:prSet presAssocID="{86217B1F-7230-4355-9141-7E56951F8F99}" presName="childText" presStyleLbl="conFgAcc1" presStyleIdx="0" presStyleCnt="3">
        <dgm:presLayoutVars>
          <dgm:bulletEnabled val="1"/>
        </dgm:presLayoutVars>
      </dgm:prSet>
      <dgm:spPr/>
    </dgm:pt>
    <dgm:pt modelId="{61C54E83-6992-4D62-9E69-00DBE1ACCD2E}" type="pres">
      <dgm:prSet presAssocID="{E7EE4449-BB9D-4CC3-978E-D23FDC99B24F}" presName="spaceBetweenRectangles" presStyleCnt="0"/>
      <dgm:spPr/>
    </dgm:pt>
    <dgm:pt modelId="{E43FB99D-4383-490D-B6CE-9FCF6B863D1C}" type="pres">
      <dgm:prSet presAssocID="{B9CCEE6D-DC28-4580-93D3-25EA74994899}" presName="parentLin" presStyleCnt="0"/>
      <dgm:spPr/>
    </dgm:pt>
    <dgm:pt modelId="{5A9924D0-4F54-4E89-9F33-AA2DF4AE60C0}" type="pres">
      <dgm:prSet presAssocID="{B9CCEE6D-DC28-4580-93D3-25EA7499489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CB004C9-B9DB-4E91-9DD4-0FC174DCBB54}" type="pres">
      <dgm:prSet presAssocID="{B9CCEE6D-DC28-4580-93D3-25EA74994899}" presName="parentText" presStyleLbl="node1" presStyleIdx="1" presStyleCnt="3" custScaleX="186351" custScaleY="2593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1E961-A7A5-448A-BF56-E78F7AC6F0B2}" type="pres">
      <dgm:prSet presAssocID="{B9CCEE6D-DC28-4580-93D3-25EA74994899}" presName="negativeSpace" presStyleCnt="0"/>
      <dgm:spPr/>
    </dgm:pt>
    <dgm:pt modelId="{1484D2D1-6E7F-48ED-8709-DC5204BB5CE9}" type="pres">
      <dgm:prSet presAssocID="{B9CCEE6D-DC28-4580-93D3-25EA74994899}" presName="childText" presStyleLbl="conFgAcc1" presStyleIdx="1" presStyleCnt="3">
        <dgm:presLayoutVars>
          <dgm:bulletEnabled val="1"/>
        </dgm:presLayoutVars>
      </dgm:prSet>
      <dgm:spPr/>
    </dgm:pt>
    <dgm:pt modelId="{3E02570A-1F9D-4FC6-9109-77D253EE92E9}" type="pres">
      <dgm:prSet presAssocID="{FE1715F9-0048-42BB-B17F-B62A6CF108BF}" presName="spaceBetweenRectangles" presStyleCnt="0"/>
      <dgm:spPr/>
    </dgm:pt>
    <dgm:pt modelId="{DE3E1592-B840-472C-A04E-E4945BB4C0B3}" type="pres">
      <dgm:prSet presAssocID="{FE326C2B-6B84-4A71-83C9-78B6BFF9EF27}" presName="parentLin" presStyleCnt="0"/>
      <dgm:spPr/>
    </dgm:pt>
    <dgm:pt modelId="{39EE99A3-C71B-4DA5-ABC3-D16E320240F0}" type="pres">
      <dgm:prSet presAssocID="{FE326C2B-6B84-4A71-83C9-78B6BFF9EF2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A007E5AF-4866-4DCD-B9AC-E2B1E8CADE2C}" type="pres">
      <dgm:prSet presAssocID="{FE326C2B-6B84-4A71-83C9-78B6BFF9EF27}" presName="parentText" presStyleLbl="node1" presStyleIdx="2" presStyleCnt="3" custScaleX="186351" custScaleY="2593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C8B5F2-8ECA-40A1-8622-0727A8221CB6}" type="pres">
      <dgm:prSet presAssocID="{FE326C2B-6B84-4A71-83C9-78B6BFF9EF27}" presName="negativeSpace" presStyleCnt="0"/>
      <dgm:spPr/>
    </dgm:pt>
    <dgm:pt modelId="{00BE7B74-304F-4AFF-B96A-05C9812B6AC9}" type="pres">
      <dgm:prSet presAssocID="{FE326C2B-6B84-4A71-83C9-78B6BFF9EF2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E238E1C-CFF3-4894-A7EA-7CCC0F3C3940}" type="presOf" srcId="{B9CCEE6D-DC28-4580-93D3-25EA74994899}" destId="{9CB004C9-B9DB-4E91-9DD4-0FC174DCBB54}" srcOrd="1" destOrd="0" presId="urn:microsoft.com/office/officeart/2005/8/layout/list1"/>
    <dgm:cxn modelId="{52091D51-9ECE-47A7-AAA5-44C4D81D733C}" type="presOf" srcId="{FE326C2B-6B84-4A71-83C9-78B6BFF9EF27}" destId="{A007E5AF-4866-4DCD-B9AC-E2B1E8CADE2C}" srcOrd="1" destOrd="0" presId="urn:microsoft.com/office/officeart/2005/8/layout/list1"/>
    <dgm:cxn modelId="{BE26D92C-ED7C-496B-8025-6719DE6E4445}" srcId="{E45F4FE8-6DBA-45FA-91F0-AD4E0EA64762}" destId="{86217B1F-7230-4355-9141-7E56951F8F99}" srcOrd="0" destOrd="0" parTransId="{3B4423B0-5C34-4AA4-8C72-6D3AF9DF5411}" sibTransId="{E7EE4449-BB9D-4CC3-978E-D23FDC99B24F}"/>
    <dgm:cxn modelId="{E463A80C-B721-45BB-AA2A-15BE58A24301}" type="presOf" srcId="{B9CCEE6D-DC28-4580-93D3-25EA74994899}" destId="{5A9924D0-4F54-4E89-9F33-AA2DF4AE60C0}" srcOrd="0" destOrd="0" presId="urn:microsoft.com/office/officeart/2005/8/layout/list1"/>
    <dgm:cxn modelId="{06C1A304-043B-4FDD-8166-C679E7F9DE73}" type="presOf" srcId="{86217B1F-7230-4355-9141-7E56951F8F99}" destId="{81294560-5047-4CF2-BF75-829BF1097471}" srcOrd="1" destOrd="0" presId="urn:microsoft.com/office/officeart/2005/8/layout/list1"/>
    <dgm:cxn modelId="{830FA531-754E-4C0C-A660-2F44F9C4789C}" type="presOf" srcId="{86217B1F-7230-4355-9141-7E56951F8F99}" destId="{D9C643AB-B095-4252-AD9B-95C5E9E44CDC}" srcOrd="0" destOrd="0" presId="urn:microsoft.com/office/officeart/2005/8/layout/list1"/>
    <dgm:cxn modelId="{F869032D-391E-49DB-8F9B-FE5DDE58C289}" srcId="{E45F4FE8-6DBA-45FA-91F0-AD4E0EA64762}" destId="{FE326C2B-6B84-4A71-83C9-78B6BFF9EF27}" srcOrd="2" destOrd="0" parTransId="{56216AA8-0826-46B2-965E-6D27C9F8B518}" sibTransId="{8CD9F75D-F7BB-4ACB-8510-308C014FF035}"/>
    <dgm:cxn modelId="{4FD4C754-EDC1-4F39-AD0B-7D0E0026FF97}" srcId="{E45F4FE8-6DBA-45FA-91F0-AD4E0EA64762}" destId="{B9CCEE6D-DC28-4580-93D3-25EA74994899}" srcOrd="1" destOrd="0" parTransId="{3521420E-30EB-41AF-BF55-F30A1F4E7147}" sibTransId="{FE1715F9-0048-42BB-B17F-B62A6CF108BF}"/>
    <dgm:cxn modelId="{65354AB2-42F5-49DB-8829-36973B56E8B9}" type="presOf" srcId="{E45F4FE8-6DBA-45FA-91F0-AD4E0EA64762}" destId="{EC12C174-6949-4133-9ED9-0351E8DA4749}" srcOrd="0" destOrd="0" presId="urn:microsoft.com/office/officeart/2005/8/layout/list1"/>
    <dgm:cxn modelId="{B6D680D0-843F-4B1A-AF96-DA13C2B0B4CA}" type="presOf" srcId="{FE326C2B-6B84-4A71-83C9-78B6BFF9EF27}" destId="{39EE99A3-C71B-4DA5-ABC3-D16E320240F0}" srcOrd="0" destOrd="0" presId="urn:microsoft.com/office/officeart/2005/8/layout/list1"/>
    <dgm:cxn modelId="{300BD84E-9371-4D51-8CA6-F20D9F175FF9}" type="presParOf" srcId="{EC12C174-6949-4133-9ED9-0351E8DA4749}" destId="{3FB084ED-8A2D-4C41-9CD6-CE0FF027FEC5}" srcOrd="0" destOrd="0" presId="urn:microsoft.com/office/officeart/2005/8/layout/list1"/>
    <dgm:cxn modelId="{16072B4C-6E79-4AE1-94AF-D995ED06C874}" type="presParOf" srcId="{3FB084ED-8A2D-4C41-9CD6-CE0FF027FEC5}" destId="{D9C643AB-B095-4252-AD9B-95C5E9E44CDC}" srcOrd="0" destOrd="0" presId="urn:microsoft.com/office/officeart/2005/8/layout/list1"/>
    <dgm:cxn modelId="{0E721ED5-C5F5-4839-9878-2830EA5291A7}" type="presParOf" srcId="{3FB084ED-8A2D-4C41-9CD6-CE0FF027FEC5}" destId="{81294560-5047-4CF2-BF75-829BF1097471}" srcOrd="1" destOrd="0" presId="urn:microsoft.com/office/officeart/2005/8/layout/list1"/>
    <dgm:cxn modelId="{8AEAE8D0-9CF8-47EB-A6E4-2A350F50B3F1}" type="presParOf" srcId="{EC12C174-6949-4133-9ED9-0351E8DA4749}" destId="{A21FF072-FE3D-4FBC-BDED-57C58800D0C0}" srcOrd="1" destOrd="0" presId="urn:microsoft.com/office/officeart/2005/8/layout/list1"/>
    <dgm:cxn modelId="{E238EDDD-7BF7-43CC-9C00-9475972E275B}" type="presParOf" srcId="{EC12C174-6949-4133-9ED9-0351E8DA4749}" destId="{BE069625-5815-41D0-B793-DEB97AEB7AF1}" srcOrd="2" destOrd="0" presId="urn:microsoft.com/office/officeart/2005/8/layout/list1"/>
    <dgm:cxn modelId="{6B708C41-B8B5-4F4B-9EE0-AB53E09CBF3A}" type="presParOf" srcId="{EC12C174-6949-4133-9ED9-0351E8DA4749}" destId="{61C54E83-6992-4D62-9E69-00DBE1ACCD2E}" srcOrd="3" destOrd="0" presId="urn:microsoft.com/office/officeart/2005/8/layout/list1"/>
    <dgm:cxn modelId="{5DB64D16-CE38-487E-8322-14BC4D5769CD}" type="presParOf" srcId="{EC12C174-6949-4133-9ED9-0351E8DA4749}" destId="{E43FB99D-4383-490D-B6CE-9FCF6B863D1C}" srcOrd="4" destOrd="0" presId="urn:microsoft.com/office/officeart/2005/8/layout/list1"/>
    <dgm:cxn modelId="{D49AAFB9-F5BC-4CC1-9BB7-FE0955789AD1}" type="presParOf" srcId="{E43FB99D-4383-490D-B6CE-9FCF6B863D1C}" destId="{5A9924D0-4F54-4E89-9F33-AA2DF4AE60C0}" srcOrd="0" destOrd="0" presId="urn:microsoft.com/office/officeart/2005/8/layout/list1"/>
    <dgm:cxn modelId="{3E999667-F659-4B6A-B0A6-4F628939E08E}" type="presParOf" srcId="{E43FB99D-4383-490D-B6CE-9FCF6B863D1C}" destId="{9CB004C9-B9DB-4E91-9DD4-0FC174DCBB54}" srcOrd="1" destOrd="0" presId="urn:microsoft.com/office/officeart/2005/8/layout/list1"/>
    <dgm:cxn modelId="{36BA6067-2D22-43D6-B407-A28D54EB60D8}" type="presParOf" srcId="{EC12C174-6949-4133-9ED9-0351E8DA4749}" destId="{B631E961-A7A5-448A-BF56-E78F7AC6F0B2}" srcOrd="5" destOrd="0" presId="urn:microsoft.com/office/officeart/2005/8/layout/list1"/>
    <dgm:cxn modelId="{7DD50976-DECF-49A4-9DF1-E6F977058114}" type="presParOf" srcId="{EC12C174-6949-4133-9ED9-0351E8DA4749}" destId="{1484D2D1-6E7F-48ED-8709-DC5204BB5CE9}" srcOrd="6" destOrd="0" presId="urn:microsoft.com/office/officeart/2005/8/layout/list1"/>
    <dgm:cxn modelId="{CAA7B811-7DCF-4D1C-9F85-3800978EFFA0}" type="presParOf" srcId="{EC12C174-6949-4133-9ED9-0351E8DA4749}" destId="{3E02570A-1F9D-4FC6-9109-77D253EE92E9}" srcOrd="7" destOrd="0" presId="urn:microsoft.com/office/officeart/2005/8/layout/list1"/>
    <dgm:cxn modelId="{47F77CA0-84FC-4B5F-B0E9-26D34734AE06}" type="presParOf" srcId="{EC12C174-6949-4133-9ED9-0351E8DA4749}" destId="{DE3E1592-B840-472C-A04E-E4945BB4C0B3}" srcOrd="8" destOrd="0" presId="urn:microsoft.com/office/officeart/2005/8/layout/list1"/>
    <dgm:cxn modelId="{289E6D3B-AF60-4BCB-B738-E42D074C259E}" type="presParOf" srcId="{DE3E1592-B840-472C-A04E-E4945BB4C0B3}" destId="{39EE99A3-C71B-4DA5-ABC3-D16E320240F0}" srcOrd="0" destOrd="0" presId="urn:microsoft.com/office/officeart/2005/8/layout/list1"/>
    <dgm:cxn modelId="{3A786812-D214-4511-A4BC-5A1B7E1B6000}" type="presParOf" srcId="{DE3E1592-B840-472C-A04E-E4945BB4C0B3}" destId="{A007E5AF-4866-4DCD-B9AC-E2B1E8CADE2C}" srcOrd="1" destOrd="0" presId="urn:microsoft.com/office/officeart/2005/8/layout/list1"/>
    <dgm:cxn modelId="{A7444E7F-D683-4DA7-A7CE-498513130845}" type="presParOf" srcId="{EC12C174-6949-4133-9ED9-0351E8DA4749}" destId="{E3C8B5F2-8ECA-40A1-8622-0727A8221CB6}" srcOrd="9" destOrd="0" presId="urn:microsoft.com/office/officeart/2005/8/layout/list1"/>
    <dgm:cxn modelId="{29F6C5F5-FE16-400A-9525-5ADC0DF61339}" type="presParOf" srcId="{EC12C174-6949-4133-9ED9-0351E8DA4749}" destId="{00BE7B74-304F-4AFF-B96A-05C9812B6AC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46984-885D-4408-9E80-02B89C75CC7A}">
      <dsp:nvSpPr>
        <dsp:cNvPr id="0" name=""/>
        <dsp:cNvSpPr/>
      </dsp:nvSpPr>
      <dsp:spPr>
        <a:xfrm>
          <a:off x="2474658" y="974855"/>
          <a:ext cx="2249165" cy="1349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600" b="1" kern="1200" dirty="0" smtClean="0"/>
            <a:t>الكليتين</a:t>
          </a:r>
          <a:endParaRPr lang="en-US" sz="5600" kern="1200" dirty="0"/>
        </a:p>
      </dsp:txBody>
      <dsp:txXfrm>
        <a:off x="2474658" y="974855"/>
        <a:ext cx="2249165" cy="1349499"/>
      </dsp:txXfrm>
    </dsp:sp>
    <dsp:sp modelId="{44B939B9-6345-4B5F-B272-3E67A7B70AB4}">
      <dsp:nvSpPr>
        <dsp:cNvPr id="0" name=""/>
        <dsp:cNvSpPr/>
      </dsp:nvSpPr>
      <dsp:spPr>
        <a:xfrm>
          <a:off x="576" y="974855"/>
          <a:ext cx="2249165" cy="1349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600" b="1" kern="1200" dirty="0" smtClean="0"/>
            <a:t>الحالبين</a:t>
          </a:r>
          <a:endParaRPr lang="en-US" sz="5600" kern="1200" dirty="0"/>
        </a:p>
      </dsp:txBody>
      <dsp:txXfrm>
        <a:off x="576" y="974855"/>
        <a:ext cx="2249165" cy="1349499"/>
      </dsp:txXfrm>
    </dsp:sp>
    <dsp:sp modelId="{9634E6BA-FD44-4367-88EE-A125B907DB68}">
      <dsp:nvSpPr>
        <dsp:cNvPr id="0" name=""/>
        <dsp:cNvSpPr/>
      </dsp:nvSpPr>
      <dsp:spPr>
        <a:xfrm>
          <a:off x="2474658" y="2549270"/>
          <a:ext cx="2249165" cy="1349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600" b="1" kern="1200" dirty="0" smtClean="0"/>
            <a:t>المثانة</a:t>
          </a:r>
          <a:endParaRPr lang="en-US" sz="5600" kern="1200" dirty="0"/>
        </a:p>
      </dsp:txBody>
      <dsp:txXfrm>
        <a:off x="2474658" y="2549270"/>
        <a:ext cx="2249165" cy="1349499"/>
      </dsp:txXfrm>
    </dsp:sp>
    <dsp:sp modelId="{7B2AD54A-3DC6-4944-80AB-0FA97276F794}">
      <dsp:nvSpPr>
        <dsp:cNvPr id="0" name=""/>
        <dsp:cNvSpPr/>
      </dsp:nvSpPr>
      <dsp:spPr>
        <a:xfrm>
          <a:off x="576" y="2549270"/>
          <a:ext cx="2249165" cy="1349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600" b="1" kern="1200" dirty="0" smtClean="0"/>
            <a:t>الإحليل</a:t>
          </a:r>
          <a:endParaRPr lang="en-US" sz="5600" kern="1200" dirty="0"/>
        </a:p>
      </dsp:txBody>
      <dsp:txXfrm>
        <a:off x="576" y="2549270"/>
        <a:ext cx="2249165" cy="13494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69625-5815-41D0-B793-DEB97AEB7AF1}">
      <dsp:nvSpPr>
        <dsp:cNvPr id="0" name=""/>
        <dsp:cNvSpPr/>
      </dsp:nvSpPr>
      <dsp:spPr>
        <a:xfrm>
          <a:off x="0" y="1179144"/>
          <a:ext cx="7467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294560-5047-4CF2-BF75-829BF1097471}">
      <dsp:nvSpPr>
        <dsp:cNvPr id="0" name=""/>
        <dsp:cNvSpPr/>
      </dsp:nvSpPr>
      <dsp:spPr>
        <a:xfrm>
          <a:off x="275659" y="66609"/>
          <a:ext cx="7191718" cy="1378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إجراء التمرينات الرياضية لتنشيط الجهاز البولي</a:t>
          </a:r>
          <a:endParaRPr lang="en-US" sz="3200" b="1" kern="1200" dirty="0"/>
        </a:p>
      </dsp:txBody>
      <dsp:txXfrm>
        <a:off x="342938" y="133888"/>
        <a:ext cx="7057160" cy="1243657"/>
      </dsp:txXfrm>
    </dsp:sp>
    <dsp:sp modelId="{1484D2D1-6E7F-48ED-8709-DC5204BB5CE9}">
      <dsp:nvSpPr>
        <dsp:cNvPr id="0" name=""/>
        <dsp:cNvSpPr/>
      </dsp:nvSpPr>
      <dsp:spPr>
        <a:xfrm>
          <a:off x="0" y="2842480"/>
          <a:ext cx="7467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B004C9-B9DB-4E91-9DD4-0FC174DCBB54}">
      <dsp:nvSpPr>
        <dsp:cNvPr id="0" name=""/>
        <dsp:cNvSpPr/>
      </dsp:nvSpPr>
      <dsp:spPr>
        <a:xfrm>
          <a:off x="275659" y="1729944"/>
          <a:ext cx="7191718" cy="1378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التعود على طرح البول عند الشعور بالحاجة</a:t>
          </a:r>
        </a:p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عدم حبسه لفترات طويلة = الالتهابات</a:t>
          </a:r>
          <a:endParaRPr lang="en-US" sz="3200" b="1" kern="1200" dirty="0" smtClean="0"/>
        </a:p>
      </dsp:txBody>
      <dsp:txXfrm>
        <a:off x="342938" y="1797223"/>
        <a:ext cx="7057160" cy="1243657"/>
      </dsp:txXfrm>
    </dsp:sp>
    <dsp:sp modelId="{00BE7B74-304F-4AFF-B96A-05C9812B6AC9}">
      <dsp:nvSpPr>
        <dsp:cNvPr id="0" name=""/>
        <dsp:cNvSpPr/>
      </dsp:nvSpPr>
      <dsp:spPr>
        <a:xfrm>
          <a:off x="0" y="4505815"/>
          <a:ext cx="7467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07E5AF-4866-4DCD-B9AC-E2B1E8CADE2C}">
      <dsp:nvSpPr>
        <dsp:cNvPr id="0" name=""/>
        <dsp:cNvSpPr/>
      </dsp:nvSpPr>
      <dsp:spPr>
        <a:xfrm>
          <a:off x="275659" y="3393280"/>
          <a:ext cx="7191718" cy="1378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شرب المياه بكميات كافية لتجنب تشكل الحصى والالتهابات</a:t>
          </a:r>
          <a:endParaRPr lang="en-US" sz="3200" b="1" kern="1200" dirty="0"/>
        </a:p>
      </dsp:txBody>
      <dsp:txXfrm>
        <a:off x="342938" y="3460559"/>
        <a:ext cx="7057160" cy="1243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AB7727-FAA8-4CD5-B5B5-3D0CFE37475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AA9C4D-9E06-4400-ACD6-493E312B0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ps/url?sa=i&amp;source=images&amp;cd=&amp;cad=rja&amp;uact=8&amp;ved=2ahUKEwikraLLt5HbAhXKjqQKHV6UDkcQjRx6BAgBEAU&amp;url=https://www.mayoclinic.org/female-urinary-system/img-20006848&amp;psig=AOvVaw2MvzUdHFBrYXREaOdGkzE9&amp;ust=152680757364534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www.google.ps/url?sa=i&amp;source=images&amp;cd=&amp;cad=rja&amp;uact=8&amp;ved=2ahUKEwjNhLf1t5HbAhXJKewKHZHMAYMQjRx6BAgBEAU&amp;url=https://al-3laj.com/%D8%B9%D9%84%D8%A7%D8%AC-%D8%A7%D9%84%D8%AA%D9%87%D8%A7%D8%A8-%D8%A8%D9%88%D9%84-%D8%A7%D9%84%D8%AA%D9%87%D8%A7%D8%A8%D8%A7%D8%AA-%D9%85%D8%B3%D8%A7%D9%84%D9%83-%D8%A8%D9%88%D9%84%D9%8A%D8%A9.html&amp;psig=AOvVaw19r9NMJLnzB6BGJVvyNXiS&amp;ust=1526807651381156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t1.gstatic.com/images?q=tbn:ANd9GcT8QDff9EUp8CWlQVI2H5UGzT-XfcXbmGhk-WsbEUzZN_agTbdV"/>
          <p:cNvPicPr>
            <a:picLocks noChangeAspect="1" noChangeArrowheads="1"/>
          </p:cNvPicPr>
          <p:nvPr/>
        </p:nvPicPr>
        <p:blipFill>
          <a:blip r:embed="rId2" cstate="print">
            <a:lum bright="48000" contrast="-70000"/>
          </a:blip>
          <a:srcRect/>
          <a:stretch>
            <a:fillRect/>
          </a:stretch>
        </p:blipFill>
        <p:spPr bwMode="auto">
          <a:xfrm>
            <a:off x="2495550" y="838200"/>
            <a:ext cx="5715000" cy="57150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6950" y="1828800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>
                <a:solidFill>
                  <a:schemeClr val="tx1"/>
                </a:solidFill>
              </a:rPr>
              <a:t>الجهاز البولي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6397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274320" lvl="0" indent="-274320" algn="ctr" rtl="1">
              <a:spcBef>
                <a:spcPts val="600"/>
              </a:spcBef>
            </a:pPr>
            <a:r>
              <a:rPr lang="ar-SA" sz="3600" b="1" cap="none" dirty="0">
                <a:solidFill>
                  <a:prstClr val="black"/>
                </a:solidFill>
                <a:ea typeface="+mn-ea"/>
              </a:rPr>
              <a:t> المثانة </a:t>
            </a:r>
            <a:r>
              <a:rPr lang="ar-SA" sz="3600" b="1" cap="none" dirty="0" smtClean="0">
                <a:solidFill>
                  <a:prstClr val="black"/>
                </a:solidFill>
                <a:ea typeface="+mn-ea"/>
              </a:rPr>
              <a:t>البولية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914400"/>
            <a:ext cx="7162800" cy="5791200"/>
          </a:xfrm>
        </p:spPr>
        <p:txBody>
          <a:bodyPr>
            <a:noAutofit/>
          </a:bodyPr>
          <a:lstStyle/>
          <a:p>
            <a:pPr lvl="0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ثلاث فتحات</a:t>
            </a: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فتحتان </a:t>
            </a:r>
            <a:r>
              <a:rPr lang="ar-SA" sz="3000" b="1" dirty="0">
                <a:solidFill>
                  <a:prstClr val="black"/>
                </a:solidFill>
              </a:rPr>
              <a:t>تتصلان </a:t>
            </a:r>
            <a:r>
              <a:rPr lang="ar-SA" sz="3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بالحالبين</a:t>
            </a:r>
            <a:r>
              <a:rPr lang="ar-SA" sz="3000" b="1" dirty="0">
                <a:solidFill>
                  <a:prstClr val="black"/>
                </a:solidFill>
              </a:rPr>
              <a:t> بشكل </a:t>
            </a:r>
            <a:r>
              <a:rPr lang="ar-SA" sz="3000" b="1" dirty="0" smtClean="0">
                <a:solidFill>
                  <a:prstClr val="black"/>
                </a:solidFill>
              </a:rPr>
              <a:t>جانبي</a:t>
            </a:r>
          </a:p>
          <a:p>
            <a:pPr lvl="1" algn="r" rtl="1">
              <a:buClr>
                <a:srgbClr val="FE8637"/>
              </a:buClr>
            </a:pP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الفتحة </a:t>
            </a:r>
            <a:r>
              <a:rPr lang="ar-SA" sz="3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الثالثة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تتصل بالفتحة </a:t>
            </a:r>
            <a:r>
              <a:rPr lang="ar-SA" sz="3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البولية </a:t>
            </a:r>
            <a:r>
              <a:rPr lang="ar-SA" sz="3000" b="1" dirty="0">
                <a:solidFill>
                  <a:prstClr val="black"/>
                </a:solidFill>
              </a:rPr>
              <a:t>بواسطة </a:t>
            </a:r>
            <a:r>
              <a:rPr lang="ar-SA" sz="3000" b="1" dirty="0" smtClean="0">
                <a:solidFill>
                  <a:prstClr val="black"/>
                </a:solidFill>
              </a:rPr>
              <a:t>صمام</a:t>
            </a:r>
          </a:p>
          <a:p>
            <a:pPr lvl="1" algn="r" rtl="1">
              <a:buClr>
                <a:srgbClr val="FE8637"/>
              </a:buClr>
            </a:pPr>
            <a:endParaRPr lang="en-US" sz="3000" b="1" dirty="0">
              <a:solidFill>
                <a:prstClr val="black"/>
              </a:solidFill>
            </a:endParaRPr>
          </a:p>
          <a:p>
            <a:pPr lvl="0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مع امتلاء المثانة </a:t>
            </a:r>
            <a:r>
              <a:rPr lang="ar-SA" sz="3000" b="1" dirty="0">
                <a:solidFill>
                  <a:prstClr val="black"/>
                </a:solidFill>
              </a:rPr>
              <a:t>بالبول حوالي (300 سم</a:t>
            </a:r>
            <a:r>
              <a:rPr lang="ar-SA" sz="3000" b="1" baseline="30000" dirty="0">
                <a:solidFill>
                  <a:prstClr val="black"/>
                </a:solidFill>
              </a:rPr>
              <a:t>3</a:t>
            </a:r>
            <a:r>
              <a:rPr lang="ar-SA" sz="3000" b="1" dirty="0">
                <a:solidFill>
                  <a:prstClr val="black"/>
                </a:solidFill>
              </a:rPr>
              <a:t>) </a:t>
            </a:r>
            <a:r>
              <a:rPr lang="ar-SA" sz="3000" b="1" dirty="0" smtClean="0">
                <a:solidFill>
                  <a:prstClr val="black"/>
                </a:solidFill>
              </a:rPr>
              <a:t>تنقبض الجدران انذارا لإخراج البول</a:t>
            </a:r>
          </a:p>
          <a:p>
            <a:pPr lvl="0" algn="r" rtl="1">
              <a:buClr>
                <a:srgbClr val="FE8637"/>
              </a:buClr>
            </a:pPr>
            <a:endParaRPr lang="ar-SA" sz="3000" b="1" dirty="0" smtClean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عند </a:t>
            </a:r>
            <a:r>
              <a:rPr lang="ar-SA" sz="3000" b="1" dirty="0">
                <a:solidFill>
                  <a:prstClr val="black"/>
                </a:solidFill>
              </a:rPr>
              <a:t>التبول تنقبض </a:t>
            </a:r>
            <a:r>
              <a:rPr lang="ar-SA" sz="3000" b="1" dirty="0" smtClean="0">
                <a:solidFill>
                  <a:prstClr val="black"/>
                </a:solidFill>
              </a:rPr>
              <a:t>العضلات وترتخي </a:t>
            </a:r>
            <a:r>
              <a:rPr lang="ar-SA" sz="3000" b="1" dirty="0">
                <a:solidFill>
                  <a:prstClr val="black"/>
                </a:solidFill>
              </a:rPr>
              <a:t>العضلة </a:t>
            </a:r>
            <a:r>
              <a:rPr lang="ar-SA" sz="3000" b="1" dirty="0" smtClean="0">
                <a:solidFill>
                  <a:prstClr val="black"/>
                </a:solidFill>
              </a:rPr>
              <a:t>العاصرة</a:t>
            </a:r>
          </a:p>
          <a:p>
            <a:pPr lvl="0" algn="r" rtl="1">
              <a:buClr>
                <a:srgbClr val="FE8637"/>
              </a:buClr>
            </a:pPr>
            <a:endParaRPr lang="ar-SA" sz="3000" b="1" dirty="0" smtClean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يمر </a:t>
            </a:r>
            <a:r>
              <a:rPr lang="ar-SA" sz="3000" b="1" dirty="0">
                <a:solidFill>
                  <a:prstClr val="black"/>
                </a:solidFill>
              </a:rPr>
              <a:t>البول في </a:t>
            </a:r>
            <a:r>
              <a:rPr lang="ar-SA" sz="3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مجرى القناة </a:t>
            </a:r>
            <a:r>
              <a:rPr lang="ar-SA" sz="3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البولية = الإحليل</a:t>
            </a:r>
            <a:endParaRPr lang="en-US" sz="30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40967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24200" y="533400"/>
            <a:ext cx="4800600" cy="6096000"/>
          </a:xfrm>
        </p:spPr>
        <p:txBody>
          <a:bodyPr>
            <a:noAutofit/>
          </a:bodyPr>
          <a:lstStyle/>
          <a:p>
            <a:pPr algn="r" rtl="1"/>
            <a:r>
              <a:rPr lang="ar-SA" sz="3000" b="1" dirty="0" smtClean="0"/>
              <a:t>الإحليل قناة تمتد من الجهة البطنية للمثانة</a:t>
            </a:r>
          </a:p>
          <a:p>
            <a:pPr algn="r" rtl="1"/>
            <a:endParaRPr lang="ar-SA" sz="3000" b="1" dirty="0" smtClean="0"/>
          </a:p>
          <a:p>
            <a:pPr lvl="1" algn="r" rtl="1"/>
            <a:r>
              <a:rPr lang="ar-SA" sz="3000" b="1" dirty="0" smtClean="0"/>
              <a:t>تفتح إلى الخارج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 الإناث </a:t>
            </a:r>
          </a:p>
          <a:p>
            <a:pPr lvl="2" algn="r" rtl="1"/>
            <a:r>
              <a:rPr lang="ar-SA" sz="3000" b="1" dirty="0" smtClean="0"/>
              <a:t>قناة منفصلة عن القناة التناسلية (قناة الإنجاب)</a:t>
            </a:r>
          </a:p>
          <a:p>
            <a:pPr algn="r" rtl="1"/>
            <a:endParaRPr lang="ar-SA" sz="3000" b="1" dirty="0"/>
          </a:p>
          <a:p>
            <a:pPr lvl="1" algn="r" rtl="1"/>
            <a:r>
              <a:rPr lang="ar-SA" sz="3000" b="1" dirty="0" smtClean="0"/>
              <a:t>في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الذكر تنقل السائل المنوي بالإضافة إلى البول</a:t>
            </a:r>
            <a:endParaRPr lang="en-US" sz="3000" b="1" dirty="0" smtClean="0"/>
          </a:p>
          <a:p>
            <a:pPr algn="r" rtl="1"/>
            <a:endParaRPr lang="ar-SA" sz="3000" b="1" dirty="0" smtClean="0"/>
          </a:p>
          <a:p>
            <a:pPr lvl="2" algn="r" rtl="1"/>
            <a:r>
              <a:rPr lang="ar-SA" sz="3000" b="1" dirty="0" smtClean="0"/>
              <a:t>يمر الإحليل من خلال القضيب إلى الخارج</a:t>
            </a:r>
          </a:p>
        </p:txBody>
      </p:sp>
      <p:pic>
        <p:nvPicPr>
          <p:cNvPr id="1026" name="Picture 2" descr="Image result for urinary system femal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3517131"/>
            <a:ext cx="2880000" cy="330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‫الجهاز البولي‬‎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914400"/>
            <a:ext cx="2880000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rtl="1"/>
            <a:r>
              <a:rPr lang="ar-SA" sz="5400" b="1" dirty="0" smtClean="0"/>
              <a:t>الترشيح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SA" sz="3200" b="1" dirty="0" smtClean="0"/>
              <a:t>بسبب ضغط الدم المندفع</a:t>
            </a:r>
          </a:p>
          <a:p>
            <a:pPr lvl="1" algn="r" rtl="1"/>
            <a:r>
              <a:rPr lang="ar-SA" sz="2900" b="1" dirty="0" smtClean="0"/>
              <a:t>يرشح الدم من خلال </a:t>
            </a:r>
            <a:r>
              <a:rPr lang="ar-JO" sz="2900" b="1" dirty="0" smtClean="0"/>
              <a:t>الكلية</a:t>
            </a:r>
            <a:endParaRPr lang="ar-SA" sz="2900" b="1" dirty="0" smtClean="0"/>
          </a:p>
          <a:p>
            <a:pPr lvl="1" algn="r" rtl="1"/>
            <a:endParaRPr lang="ar-SA" sz="2900" b="1" dirty="0"/>
          </a:p>
          <a:p>
            <a:pPr lvl="1" algn="r" rtl="1"/>
            <a:r>
              <a:rPr lang="ar-SA" sz="2900" b="1" dirty="0" smtClean="0"/>
              <a:t>ما يرشح </a:t>
            </a:r>
          </a:p>
          <a:p>
            <a:pPr lvl="2" algn="r" rtl="1"/>
            <a:r>
              <a:rPr lang="ar-SA" sz="2600" b="1" dirty="0" smtClean="0"/>
              <a:t>الماء (حوالي 200 لتر من الماء يوميا)</a:t>
            </a:r>
          </a:p>
          <a:p>
            <a:pPr lvl="2" algn="r" rtl="1"/>
            <a:r>
              <a:rPr lang="ar-SA" sz="2600" b="1" dirty="0" smtClean="0"/>
              <a:t>الجلوكوز</a:t>
            </a:r>
          </a:p>
          <a:p>
            <a:pPr lvl="2" algn="r" rtl="1"/>
            <a:r>
              <a:rPr lang="ar-SA" sz="2600" b="1" dirty="0" smtClean="0"/>
              <a:t>الأيونات</a:t>
            </a:r>
          </a:p>
          <a:p>
            <a:pPr lvl="2" algn="r" rtl="1"/>
            <a:r>
              <a:rPr lang="ar-SA" sz="2600" b="1" dirty="0" smtClean="0"/>
              <a:t>الأملاح</a:t>
            </a:r>
            <a:endParaRPr lang="ar-JO" sz="2600" b="1" dirty="0" smtClean="0"/>
          </a:p>
          <a:p>
            <a:pPr marL="731520" lvl="2" indent="0" algn="r" rtl="1">
              <a:buNone/>
            </a:pPr>
            <a:endParaRPr lang="ar-JO" sz="2600" b="1" dirty="0" smtClean="0"/>
          </a:p>
          <a:p>
            <a:pPr marL="731520" lvl="2" indent="0" algn="r" rtl="1">
              <a:buNone/>
            </a:pPr>
            <a:r>
              <a:rPr lang="ar-SA" sz="4200" b="1" dirty="0" smtClean="0"/>
              <a:t>معظم </a:t>
            </a:r>
            <a:r>
              <a:rPr lang="ar-SA" sz="4200" b="1" dirty="0"/>
              <a:t>هذه المواد يعاد امتصاصها</a:t>
            </a:r>
          </a:p>
          <a:p>
            <a:pPr lvl="2" algn="r" rtl="1"/>
            <a:endParaRPr lang="ar-SA" sz="2600" b="1" dirty="0"/>
          </a:p>
          <a:p>
            <a:pPr lvl="2" algn="r" rtl="1"/>
            <a:r>
              <a:rPr lang="ar-SA" sz="2600" b="1" dirty="0"/>
              <a:t>بعض جزيئات البروتين كبيرة الحجم و الدهون و خلايا الدم لا </a:t>
            </a:r>
            <a:r>
              <a:rPr lang="ar-SA" sz="2600" b="1" dirty="0" smtClean="0"/>
              <a:t>ترشح</a:t>
            </a:r>
            <a:endParaRPr lang="ar-SA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467600" cy="9906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r" rtl="1"/>
            <a:r>
              <a:rPr lang="ar-SA" sz="4400" b="1" dirty="0" smtClean="0"/>
              <a:t>إعادة الامتصاص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7620000" cy="5026152"/>
          </a:xfrm>
        </p:spPr>
        <p:txBody>
          <a:bodyPr>
            <a:noAutofit/>
          </a:bodyPr>
          <a:lstStyle/>
          <a:p>
            <a:pPr algn="r" rtl="1"/>
            <a:r>
              <a:rPr lang="ar-JO" sz="3000" b="1" dirty="0" smtClean="0"/>
              <a:t> </a:t>
            </a:r>
            <a:r>
              <a:rPr lang="ar-SA" sz="3000" b="1" dirty="0" smtClean="0"/>
              <a:t>يحدث في الكلية</a:t>
            </a:r>
          </a:p>
          <a:p>
            <a:pPr algn="r" rtl="1"/>
            <a:endParaRPr lang="ar-SA" sz="3000" b="1" dirty="0"/>
          </a:p>
          <a:p>
            <a:pPr algn="r" rtl="1"/>
            <a:r>
              <a:rPr lang="ar-JO" sz="3000" b="1" dirty="0" smtClean="0"/>
              <a:t> </a:t>
            </a:r>
            <a:r>
              <a:rPr lang="ar-SA" sz="3000" b="1" dirty="0" smtClean="0"/>
              <a:t>يتم بدءا إعادة امتصاص الصوديوم </a:t>
            </a:r>
            <a:r>
              <a:rPr lang="en-US" sz="3000" b="1" dirty="0" smtClean="0"/>
              <a:t>Na</a:t>
            </a:r>
            <a:r>
              <a:rPr lang="en-US" sz="3000" b="1" baseline="30000" dirty="0" smtClean="0"/>
              <a:t>+</a:t>
            </a:r>
            <a:r>
              <a:rPr lang="ar-SA" sz="3000" b="1" dirty="0" smtClean="0"/>
              <a:t> </a:t>
            </a:r>
          </a:p>
          <a:p>
            <a:pPr lvl="1" algn="r" rtl="1"/>
            <a:r>
              <a:rPr lang="ar-SA" sz="3000" b="1" dirty="0" smtClean="0"/>
              <a:t>بواسطة الانتقال النشط (يحتاج إلى طاقة)</a:t>
            </a:r>
          </a:p>
          <a:p>
            <a:pPr lvl="2" algn="r" rtl="1"/>
            <a:endParaRPr lang="ar-SA" sz="3000" b="1" dirty="0" smtClean="0"/>
          </a:p>
          <a:p>
            <a:pPr lvl="2" algn="r" rtl="1"/>
            <a:r>
              <a:rPr lang="ar-JO" sz="3000" b="1" dirty="0" smtClean="0"/>
              <a:t>  </a:t>
            </a:r>
            <a:r>
              <a:rPr lang="ar-SA" sz="3000" b="1" dirty="0" smtClean="0"/>
              <a:t>يصبح </a:t>
            </a:r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تركيز ملح الطعام </a:t>
            </a:r>
            <a:r>
              <a:rPr lang="ar-SA" sz="3000" b="1" dirty="0" smtClean="0"/>
              <a:t>أكثر داخل الشعيرات الدموية</a:t>
            </a:r>
          </a:p>
          <a:p>
            <a:pPr lvl="3" algn="r" rtl="1"/>
            <a:r>
              <a:rPr lang="ar-JO" sz="3000" b="1" dirty="0" smtClean="0"/>
              <a:t> </a:t>
            </a:r>
            <a:r>
              <a:rPr lang="ar-SA" sz="3000" b="1" dirty="0" smtClean="0"/>
              <a:t>يعاد امتصاص الماء بواسطة الضغط الأسموزي</a:t>
            </a:r>
            <a:endParaRPr lang="ar-JO" sz="3000" b="1" dirty="0" smtClean="0"/>
          </a:p>
          <a:p>
            <a:pPr lvl="3" algn="r" rtl="1"/>
            <a:r>
              <a:rPr lang="ar-JO" sz="3000" b="1" dirty="0" smtClean="0"/>
              <a:t> </a:t>
            </a:r>
            <a:r>
              <a:rPr lang="ar-SA" sz="3000" b="1" dirty="0" smtClean="0"/>
              <a:t>لولا </a:t>
            </a:r>
            <a:r>
              <a:rPr lang="ar-SA" sz="3000" b="1" dirty="0"/>
              <a:t>ذلك لتعرض الجسم إلى نقص شديد في </a:t>
            </a:r>
            <a:r>
              <a:rPr lang="ar-SA" sz="3000" b="1" dirty="0" smtClean="0"/>
              <a:t>الماء</a:t>
            </a:r>
          </a:p>
          <a:p>
            <a:pPr marL="365760" lvl="1" indent="0" algn="r" rtl="1">
              <a:buNone/>
            </a:pPr>
            <a:endParaRPr lang="ar-SA" sz="3000" b="1" dirty="0" smtClean="0"/>
          </a:p>
          <a:p>
            <a:pPr algn="r" rtl="1"/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r" rtl="1"/>
            <a:r>
              <a:rPr lang="ar-SA" sz="5400" b="1" dirty="0" smtClean="0"/>
              <a:t>الإفراز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19200" y="1600200"/>
            <a:ext cx="6705600" cy="4873752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 smtClean="0"/>
              <a:t>إفراز المواد التي لا حاجة لها في الجسم  ليتم التخلص منها</a:t>
            </a:r>
          </a:p>
          <a:p>
            <a:pPr algn="r" rtl="1"/>
            <a:endParaRPr lang="ar-S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862" y="990600"/>
            <a:ext cx="7467600" cy="7921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algn="ctr" rtl="1">
              <a:spcBef>
                <a:spcPts val="0"/>
              </a:spcBef>
            </a:pPr>
            <a:r>
              <a:rPr lang="ar-SA" sz="3600" b="1" cap="none" dirty="0">
                <a:solidFill>
                  <a:prstClr val="black"/>
                </a:solidFill>
                <a:ea typeface="+mn-ea"/>
              </a:rPr>
              <a:t>حصى </a:t>
            </a:r>
            <a:r>
              <a:rPr lang="ar-SA" sz="3600" b="1" cap="none" dirty="0" smtClean="0">
                <a:solidFill>
                  <a:prstClr val="black"/>
                </a:solidFill>
                <a:ea typeface="+mn-ea"/>
              </a:rPr>
              <a:t>الكلى</a:t>
            </a:r>
            <a:endParaRPr lang="en-US" sz="3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2362200"/>
            <a:ext cx="8001000" cy="411175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3000" b="1" dirty="0" smtClean="0"/>
              <a:t>أجسام صلبة ناتجة عن تبلور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حمض البول أو أملاح الكالسيوم</a:t>
            </a:r>
          </a:p>
          <a:p>
            <a:pPr algn="r" rtl="1"/>
            <a:endParaRPr lang="ar-SA" sz="3000" b="1" dirty="0"/>
          </a:p>
          <a:p>
            <a:pPr algn="r" rtl="1"/>
            <a:r>
              <a:rPr lang="ar-SA" sz="3000" b="1" dirty="0" smtClean="0"/>
              <a:t>تترسب على شكل حصى حجمها متباين </a:t>
            </a:r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تواجه الرجال بشكل أكبر</a:t>
            </a:r>
            <a:endParaRPr lang="en-US" sz="3000" b="1" dirty="0" smtClean="0"/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الألم المرافق لهذه المشكلة </a:t>
            </a:r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ناتج عن انحشار الحصية في مخرج البول</a:t>
            </a:r>
            <a:r>
              <a:rPr lang="ar-SA" sz="3000" b="1" dirty="0" smtClean="0"/>
              <a:t> و ليس تكوينها</a:t>
            </a:r>
            <a:endParaRPr lang="en-US" sz="3000" b="1" dirty="0" smtClean="0"/>
          </a:p>
          <a:p>
            <a:pPr algn="r"/>
            <a:endParaRPr lang="en-US" sz="30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7467600" cy="7159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SA" sz="4000" b="1" smtClean="0">
                <a:solidFill>
                  <a:srgbClr val="002060"/>
                </a:solidFill>
              </a:rPr>
              <a:t>مشاكل الجهاز البولي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506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3600" y="1066800"/>
            <a:ext cx="5791200" cy="5407152"/>
          </a:xfrm>
        </p:spPr>
        <p:txBody>
          <a:bodyPr>
            <a:normAutofit/>
          </a:bodyPr>
          <a:lstStyle/>
          <a:p>
            <a:pPr lvl="0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عندما </a:t>
            </a:r>
            <a:r>
              <a:rPr lang="ar-SA" sz="3000" b="1" dirty="0" err="1">
                <a:solidFill>
                  <a:prstClr val="black"/>
                </a:solidFill>
              </a:rPr>
              <a:t>تنحشر</a:t>
            </a:r>
            <a:r>
              <a:rPr lang="ar-SA" sz="3000" b="1" dirty="0">
                <a:solidFill>
                  <a:prstClr val="black"/>
                </a:solidFill>
              </a:rPr>
              <a:t> الحصى </a:t>
            </a:r>
            <a:r>
              <a:rPr lang="ar-SA" sz="3000" b="1" dirty="0" smtClean="0">
                <a:solidFill>
                  <a:prstClr val="black"/>
                </a:solidFill>
              </a:rPr>
              <a:t>يتطلب الأمر تدخل الطبيب</a:t>
            </a:r>
          </a:p>
          <a:p>
            <a:pPr lvl="0" algn="r" rtl="1">
              <a:buClr>
                <a:srgbClr val="FE8637"/>
              </a:buClr>
            </a:pPr>
            <a:endParaRPr lang="ar-SA" sz="3000" b="1" dirty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تزال بإدخال </a:t>
            </a:r>
            <a:r>
              <a:rPr lang="ar-SA" sz="3000" b="1" dirty="0">
                <a:solidFill>
                  <a:prstClr val="black"/>
                </a:solidFill>
              </a:rPr>
              <a:t>أنبوب مرن داخل </a:t>
            </a:r>
            <a:r>
              <a:rPr lang="ar-SA" sz="3000" b="1" dirty="0" smtClean="0">
                <a:solidFill>
                  <a:prstClr val="black"/>
                </a:solidFill>
              </a:rPr>
              <a:t>الحالب</a:t>
            </a:r>
          </a:p>
          <a:p>
            <a:pPr lvl="0" algn="r" rtl="1">
              <a:buClr>
                <a:srgbClr val="FE8637"/>
              </a:buClr>
            </a:pPr>
            <a:endParaRPr lang="ar-SA" sz="3000" b="1" dirty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في </a:t>
            </a:r>
            <a:r>
              <a:rPr lang="ar-SA" sz="3000" b="1" dirty="0">
                <a:solidFill>
                  <a:prstClr val="black"/>
                </a:solidFill>
              </a:rPr>
              <a:t>الأساليب الحديثة </a:t>
            </a:r>
            <a:r>
              <a:rPr lang="ar-SA" sz="3000" b="1" dirty="0" smtClean="0">
                <a:solidFill>
                  <a:prstClr val="black"/>
                </a:solidFill>
              </a:rPr>
              <a:t>تستعمل أشعة </a:t>
            </a:r>
            <a:r>
              <a:rPr lang="ar-SA" sz="3000" b="1" dirty="0">
                <a:solidFill>
                  <a:prstClr val="black"/>
                </a:solidFill>
              </a:rPr>
              <a:t>الليزر </a:t>
            </a:r>
          </a:p>
          <a:p>
            <a:pPr lvl="1" algn="r" rtl="1">
              <a:buClr>
                <a:srgbClr val="FE8637"/>
              </a:buClr>
            </a:pPr>
            <a:endParaRPr lang="ar-SA" sz="3000" b="1" dirty="0" smtClean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الجراحة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97333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6397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274320" lvl="0" indent="-274320" algn="ctr" rtl="1">
              <a:spcBef>
                <a:spcPts val="600"/>
              </a:spcBef>
            </a:pPr>
            <a:r>
              <a:rPr lang="en-US" sz="4000" b="1" cap="none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ar-SA" sz="4000" b="1" cap="none" dirty="0">
                <a:solidFill>
                  <a:prstClr val="black"/>
                </a:solidFill>
                <a:ea typeface="+mn-ea"/>
              </a:rPr>
              <a:t>التبول </a:t>
            </a:r>
            <a:r>
              <a:rPr lang="ar-SA" sz="4000" b="1" cap="none" dirty="0" err="1">
                <a:solidFill>
                  <a:prstClr val="black"/>
                </a:solidFill>
                <a:ea typeface="+mn-ea"/>
              </a:rPr>
              <a:t>اللإرادي</a:t>
            </a:r>
            <a:endParaRPr lang="en-US" sz="4000" b="1" cap="none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143000"/>
            <a:ext cx="5943600" cy="5334000"/>
          </a:xfrm>
        </p:spPr>
        <p:txBody>
          <a:bodyPr>
            <a:noAutofit/>
          </a:bodyPr>
          <a:lstStyle/>
          <a:p>
            <a:pPr lvl="0" algn="r" rtl="1"/>
            <a:r>
              <a:rPr lang="ar-SA" sz="3000" b="1" dirty="0" smtClean="0"/>
              <a:t>أثناء النوم ليلاً = معظم الحالات</a:t>
            </a:r>
          </a:p>
          <a:p>
            <a:pPr lvl="0" algn="r" rtl="1"/>
            <a:endParaRPr lang="ar-SA" sz="3000" b="1" dirty="0"/>
          </a:p>
          <a:p>
            <a:pPr lvl="0" algn="r" rtl="1"/>
            <a:r>
              <a:rPr lang="ar-SA" sz="3000" b="1" dirty="0"/>
              <a:t>. التبول </a:t>
            </a:r>
            <a:r>
              <a:rPr lang="ar-SA" sz="3000" b="1" dirty="0" err="1" smtClean="0"/>
              <a:t>اللإرادي</a:t>
            </a:r>
            <a:r>
              <a:rPr lang="ar-SA" sz="3000" b="1" dirty="0" smtClean="0"/>
              <a:t> النهاري بسبب عدم القدرة على التحكم في التبول</a:t>
            </a:r>
          </a:p>
          <a:p>
            <a:pPr marL="0" lvl="0" indent="0" algn="r" rtl="1">
              <a:buNone/>
            </a:pPr>
            <a:r>
              <a:rPr lang="ar-SA" sz="3000" b="1" dirty="0" smtClean="0"/>
              <a:t> </a:t>
            </a:r>
            <a:endParaRPr lang="en-US" sz="3000" b="1" dirty="0" smtClean="0"/>
          </a:p>
          <a:p>
            <a:pPr lvl="0" algn="r" rtl="1"/>
            <a:r>
              <a:rPr lang="ar-SA" sz="3000" b="1" dirty="0" smtClean="0"/>
              <a:t>تحدث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للذكور أكثر من الإناث (ثلاث أضعاف)</a:t>
            </a:r>
          </a:p>
          <a:p>
            <a:pPr lvl="0" algn="r" rtl="1"/>
            <a:endParaRPr lang="ar-SA" sz="3000" b="1" dirty="0" smtClean="0"/>
          </a:p>
          <a:p>
            <a:pPr lvl="0" algn="r" rtl="1"/>
            <a:r>
              <a:rPr lang="ar-SA" sz="3000" b="1" dirty="0" smtClean="0"/>
              <a:t>تحدث أيضًا للطفل الأول أكثر من الطفل الثاني</a:t>
            </a:r>
          </a:p>
          <a:p>
            <a:pPr lvl="0" algn="r" rtl="1"/>
            <a:endParaRPr lang="ar-SA" sz="3000" b="1" dirty="0"/>
          </a:p>
          <a:p>
            <a:pPr lvl="0" algn="r" rtl="1"/>
            <a:r>
              <a:rPr lang="ar-SA" sz="3000" b="1" dirty="0" smtClean="0"/>
              <a:t>يتكرر حدوثها أكثر في أبناء الطبقات الفقيرة</a:t>
            </a:r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762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rtl="1"/>
            <a:r>
              <a:rPr lang="ar-SA" sz="3600" b="1" cap="none" dirty="0" smtClean="0">
                <a:solidFill>
                  <a:prstClr val="black"/>
                </a:solidFill>
                <a:ea typeface="+mn-ea"/>
              </a:rPr>
              <a:t>أسباب التبول </a:t>
            </a:r>
            <a:r>
              <a:rPr lang="ar-SA" sz="3600" b="1" cap="none" dirty="0">
                <a:solidFill>
                  <a:prstClr val="black"/>
                </a:solidFill>
                <a:ea typeface="+mn-ea"/>
              </a:rPr>
              <a:t>اللاإرادي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371600"/>
            <a:ext cx="7162800" cy="4873752"/>
          </a:xfrm>
        </p:spPr>
        <p:txBody>
          <a:bodyPr>
            <a:noAutofit/>
          </a:bodyPr>
          <a:lstStyle/>
          <a:p>
            <a:pPr lvl="0" algn="r" rtl="1"/>
            <a:r>
              <a:rPr lang="ar-SA" sz="3000" b="1" dirty="0" smtClean="0"/>
              <a:t>عضوي</a:t>
            </a:r>
          </a:p>
          <a:p>
            <a:pPr marL="977900" lvl="0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التهابات</a:t>
            </a:r>
            <a:r>
              <a:rPr lang="ar-SA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000" b="1" dirty="0">
                <a:solidFill>
                  <a:prstClr val="black"/>
                </a:solidFill>
              </a:rPr>
              <a:t>المجاري </a:t>
            </a:r>
            <a:r>
              <a:rPr lang="ar-SA" sz="3000" b="1" dirty="0" smtClean="0">
                <a:solidFill>
                  <a:prstClr val="black"/>
                </a:solidFill>
              </a:rPr>
              <a:t>البولية</a:t>
            </a:r>
            <a:endParaRPr lang="ar-JO" sz="3000" b="1" dirty="0" smtClean="0">
              <a:solidFill>
                <a:prstClr val="black"/>
              </a:solidFill>
            </a:endParaRPr>
          </a:p>
          <a:p>
            <a:pPr marL="977900" lvl="0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عيوب </a:t>
            </a:r>
            <a:r>
              <a:rPr lang="ar-SA" sz="3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خلقية </a:t>
            </a:r>
            <a:r>
              <a:rPr lang="ar-SA" sz="3000" b="1" dirty="0">
                <a:solidFill>
                  <a:prstClr val="black"/>
                </a:solidFill>
              </a:rPr>
              <a:t>في العمود </a:t>
            </a:r>
            <a:r>
              <a:rPr lang="ar-SA" sz="3000" b="1" dirty="0" smtClean="0">
                <a:solidFill>
                  <a:prstClr val="black"/>
                </a:solidFill>
              </a:rPr>
              <a:t>الفقري</a:t>
            </a:r>
            <a:endParaRPr lang="ar-JO" sz="3000" b="1" dirty="0" smtClean="0">
              <a:solidFill>
                <a:prstClr val="black"/>
              </a:solidFill>
            </a:endParaRPr>
          </a:p>
          <a:p>
            <a:pPr marL="977900" lvl="0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SA" sz="3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عدم </a:t>
            </a:r>
            <a:r>
              <a:rPr lang="ar-SA" sz="3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توازن في </a:t>
            </a:r>
            <a:r>
              <a:rPr lang="ar-SA" sz="3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الهرمونات</a:t>
            </a:r>
            <a:endParaRPr lang="ar-JO" sz="3000" b="1" u="sng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77900" lvl="0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endParaRPr lang="ar-JO" sz="30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77900" lvl="0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JO" sz="3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قلق </a:t>
            </a:r>
            <a:r>
              <a:rPr lang="ar-JO" sz="3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عاطفي لأسباب عدة، منها</a:t>
            </a:r>
            <a:endParaRPr lang="ar-JO" sz="30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43660" lvl="1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JO" sz="27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موت أحد الوالدين</a:t>
            </a:r>
          </a:p>
          <a:p>
            <a:pPr marL="1343660" lvl="1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JO" sz="27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ولادة طفل جديد</a:t>
            </a:r>
          </a:p>
          <a:p>
            <a:pPr marL="1343660" lvl="1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r>
              <a:rPr lang="ar-JO" sz="27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الخلافات </a:t>
            </a:r>
            <a:r>
              <a:rPr lang="ar-JO" sz="27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العائلية</a:t>
            </a:r>
          </a:p>
          <a:p>
            <a:pPr marL="977900" lvl="0" indent="-273050" algn="r" rtl="1">
              <a:buClr>
                <a:srgbClr val="FE8637"/>
              </a:buClr>
              <a:buFont typeface="Wingdings" pitchFamily="2" charset="2"/>
              <a:buChar char="§"/>
              <a:tabLst>
                <a:tab pos="1085850" algn="l"/>
              </a:tabLst>
            </a:pPr>
            <a:endParaRPr lang="en-US" sz="30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5711952"/>
          </a:xfrm>
        </p:spPr>
        <p:txBody>
          <a:bodyPr>
            <a:noAutofit/>
          </a:bodyPr>
          <a:lstStyle/>
          <a:p>
            <a:pPr marL="19050" lvl="0" indent="0" algn="ctr" rtl="1">
              <a:buClr>
                <a:srgbClr val="FE8637"/>
              </a:buClr>
              <a:buNone/>
              <a:tabLst>
                <a:tab pos="914400" algn="l"/>
              </a:tabLst>
            </a:pPr>
            <a:r>
              <a:rPr lang="ar-SA" sz="4800" b="1" dirty="0" smtClean="0">
                <a:solidFill>
                  <a:prstClr val="black"/>
                </a:solidFill>
              </a:rPr>
              <a:t>كيف يتم التغلب على مشكلة التبول اللاإرادي؟</a:t>
            </a:r>
          </a:p>
          <a:p>
            <a:pPr marL="19050" lvl="0" indent="0" algn="r" rtl="1">
              <a:buClr>
                <a:srgbClr val="FE8637"/>
              </a:buClr>
              <a:buNone/>
              <a:tabLst>
                <a:tab pos="914400" algn="l"/>
              </a:tabLst>
            </a:pPr>
            <a:endParaRPr lang="ar-SA" sz="3000" b="1" dirty="0">
              <a:solidFill>
                <a:prstClr val="black"/>
              </a:solidFill>
            </a:endParaRPr>
          </a:p>
          <a:p>
            <a:pPr marL="361950" lvl="0" indent="-342900" algn="r" rtl="1">
              <a:buClr>
                <a:srgbClr val="FE8637"/>
              </a:buClr>
              <a:buFontTx/>
              <a:buChar char="-"/>
              <a:tabLst>
                <a:tab pos="914400" algn="l"/>
              </a:tabLst>
            </a:pPr>
            <a:r>
              <a:rPr lang="ar-SA" sz="3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الإقلال </a:t>
            </a:r>
            <a:r>
              <a:rPr lang="ar-SA" sz="3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السوائل بعد </a:t>
            </a:r>
            <a:r>
              <a:rPr lang="ar-SA" sz="3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العشاء</a:t>
            </a:r>
          </a:p>
          <a:p>
            <a:pPr marL="361950" lvl="0" indent="-342900" algn="r" rtl="1">
              <a:buClr>
                <a:srgbClr val="FE8637"/>
              </a:buClr>
              <a:buFontTx/>
              <a:buChar char="-"/>
              <a:tabLst>
                <a:tab pos="914400" algn="l"/>
              </a:tabLst>
            </a:pPr>
            <a:r>
              <a:rPr lang="ar-SA" sz="3000" b="1" dirty="0" smtClean="0">
                <a:solidFill>
                  <a:prstClr val="black"/>
                </a:solidFill>
              </a:rPr>
              <a:t>حث </a:t>
            </a:r>
            <a:r>
              <a:rPr lang="ar-SA" sz="3000" b="1" dirty="0">
                <a:solidFill>
                  <a:prstClr val="black"/>
                </a:solidFill>
              </a:rPr>
              <a:t>الطفل على التبول قبل </a:t>
            </a:r>
            <a:r>
              <a:rPr lang="ar-SA" sz="3000" b="1" dirty="0" smtClean="0">
                <a:solidFill>
                  <a:prstClr val="black"/>
                </a:solidFill>
              </a:rPr>
              <a:t>النوم</a:t>
            </a:r>
          </a:p>
          <a:p>
            <a:pPr marL="361950" lvl="0" indent="-342900" algn="r" rtl="1">
              <a:buClr>
                <a:srgbClr val="FE8637"/>
              </a:buClr>
              <a:buFontTx/>
              <a:buChar char="-"/>
              <a:tabLst>
                <a:tab pos="914400" algn="l"/>
              </a:tabLst>
            </a:pPr>
            <a:r>
              <a:rPr lang="ar-SA" sz="3000" b="1" dirty="0" smtClean="0">
                <a:solidFill>
                  <a:prstClr val="black"/>
                </a:solidFill>
              </a:rPr>
              <a:t>إيقاظه </a:t>
            </a:r>
            <a:r>
              <a:rPr lang="ar-SA" sz="3000" b="1" dirty="0">
                <a:solidFill>
                  <a:prstClr val="black"/>
                </a:solidFill>
              </a:rPr>
              <a:t>من النوم </a:t>
            </a:r>
            <a:r>
              <a:rPr lang="ar-SA" sz="3000" b="1" dirty="0" smtClean="0">
                <a:solidFill>
                  <a:prstClr val="black"/>
                </a:solidFill>
              </a:rPr>
              <a:t>للتبول</a:t>
            </a:r>
          </a:p>
          <a:p>
            <a:pPr marL="361950" lvl="0" indent="-342900" algn="r" rtl="1">
              <a:buClr>
                <a:srgbClr val="FE8637"/>
              </a:buClr>
              <a:buFontTx/>
              <a:buChar char="-"/>
              <a:tabLst>
                <a:tab pos="914400" algn="l"/>
              </a:tabLst>
            </a:pPr>
            <a:r>
              <a:rPr lang="ar-SA" sz="3000" b="1" dirty="0" smtClean="0">
                <a:solidFill>
                  <a:prstClr val="black"/>
                </a:solidFill>
              </a:rPr>
              <a:t>تجفيف </a:t>
            </a:r>
            <a:r>
              <a:rPr lang="ar-SA" sz="3000" b="1" dirty="0">
                <a:solidFill>
                  <a:prstClr val="black"/>
                </a:solidFill>
              </a:rPr>
              <a:t>الطفل فورًا </a:t>
            </a:r>
            <a:endParaRPr lang="ar-SA" sz="3000" b="1" dirty="0" smtClean="0">
              <a:solidFill>
                <a:prstClr val="black"/>
              </a:solidFill>
            </a:endParaRPr>
          </a:p>
          <a:p>
            <a:pPr marL="361950" lvl="0" indent="-342900" algn="r" rtl="1">
              <a:buClr>
                <a:srgbClr val="FE8637"/>
              </a:buClr>
              <a:buFontTx/>
              <a:buChar char="-"/>
              <a:tabLst>
                <a:tab pos="914400" algn="l"/>
              </a:tabLst>
            </a:pPr>
            <a:r>
              <a:rPr lang="ar-SA" sz="3000" b="1" dirty="0" smtClean="0">
                <a:solidFill>
                  <a:prstClr val="black"/>
                </a:solidFill>
              </a:rPr>
              <a:t>تغيير </a:t>
            </a:r>
            <a:r>
              <a:rPr lang="ar-SA" sz="3000" b="1" dirty="0">
                <a:solidFill>
                  <a:prstClr val="black"/>
                </a:solidFill>
              </a:rPr>
              <a:t>ملابسه بأخرى </a:t>
            </a:r>
            <a:r>
              <a:rPr lang="ar-SA" sz="3000" b="1" dirty="0" smtClean="0">
                <a:solidFill>
                  <a:prstClr val="black"/>
                </a:solidFill>
              </a:rPr>
              <a:t>نظيفة</a:t>
            </a:r>
          </a:p>
          <a:p>
            <a:pPr marL="361950" lvl="0" indent="-342900" algn="r" rtl="1">
              <a:buClr>
                <a:srgbClr val="FE8637"/>
              </a:buClr>
              <a:buFontTx/>
              <a:buChar char="-"/>
              <a:tabLst>
                <a:tab pos="914400" algn="l"/>
              </a:tabLst>
            </a:pP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منع </a:t>
            </a:r>
            <a:r>
              <a:rPr lang="ar-SA" sz="3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العقاب </a:t>
            </a:r>
            <a:r>
              <a:rPr lang="ar-SA" sz="3000" b="1" dirty="0">
                <a:solidFill>
                  <a:prstClr val="black"/>
                </a:solidFill>
              </a:rPr>
              <a:t>والتأنيب والتهديد حيث أن هذا يجعل حالته </a:t>
            </a:r>
            <a:r>
              <a:rPr lang="ar-SA" sz="3000" b="1" dirty="0" smtClean="0">
                <a:solidFill>
                  <a:prstClr val="black"/>
                </a:solidFill>
              </a:rPr>
              <a:t>أسوأ</a:t>
            </a:r>
            <a:endParaRPr lang="en-US" sz="3000" b="1" dirty="0">
              <a:solidFill>
                <a:prstClr val="black"/>
              </a:solidFill>
            </a:endParaRP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2909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304800"/>
            <a:ext cx="7391400" cy="64008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SA" sz="3000" b="1" dirty="0" smtClean="0"/>
              <a:t>يتناول الإنسان الكثير من المواد الغذائية على اختلاف أنواعها</a:t>
            </a:r>
            <a:r>
              <a:rPr lang="ar-JO" sz="3000" b="1" dirty="0" smtClean="0"/>
              <a:t>، وهذه المواد </a:t>
            </a:r>
            <a:r>
              <a:rPr lang="ar-JO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تعطي فضلات</a:t>
            </a:r>
            <a:endParaRPr lang="ar-SA" sz="30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endParaRPr lang="ar-SA" sz="3000" b="1" dirty="0"/>
          </a:p>
          <a:p>
            <a:pPr algn="r" rtl="1">
              <a:lnSpc>
                <a:spcPct val="150000"/>
              </a:lnSpc>
            </a:pPr>
            <a:r>
              <a:rPr lang="ar-SA" sz="3000" b="1" dirty="0" smtClean="0"/>
              <a:t>للحفاظ على التوازن لابد له من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التخلص من</a:t>
            </a:r>
            <a:r>
              <a:rPr lang="ar-JO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جزء من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الفضلات</a:t>
            </a:r>
          </a:p>
          <a:p>
            <a:pPr lvl="1" algn="r" rtl="1">
              <a:lnSpc>
                <a:spcPct val="150000"/>
              </a:lnSpc>
            </a:pPr>
            <a:r>
              <a:rPr lang="ar-SA" sz="3000" b="1" dirty="0" smtClean="0"/>
              <a:t>المسؤول عن هذه العملية هو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البولي</a:t>
            </a:r>
            <a:endParaRPr lang="en-US" sz="3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1143000"/>
          </a:xfrm>
        </p:spPr>
        <p:txBody>
          <a:bodyPr>
            <a:normAutofit/>
          </a:bodyPr>
          <a:lstStyle/>
          <a:p>
            <a:pPr algn="r" rtl="1"/>
            <a:r>
              <a:rPr lang="ar-SA" sz="4000" b="1" dirty="0" smtClean="0"/>
              <a:t>كيف نحافظ على صحة الجهاز البولي؟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59738457"/>
              </p:ext>
            </p:extLst>
          </p:nvPr>
        </p:nvGraphicFramePr>
        <p:xfrm>
          <a:off x="533400" y="1295400"/>
          <a:ext cx="7467600" cy="502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7159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 rtl="1"/>
            <a:r>
              <a:rPr lang="ar-SA" sz="4000" b="1" dirty="0" smtClean="0"/>
              <a:t>وظائف الجهاز البولي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62200" y="1219200"/>
            <a:ext cx="5562600" cy="5254752"/>
          </a:xfrm>
        </p:spPr>
        <p:txBody>
          <a:bodyPr>
            <a:noAutofit/>
          </a:bodyPr>
          <a:lstStyle/>
          <a:p>
            <a:pPr lvl="0" algn="r" rtl="1"/>
            <a:r>
              <a:rPr lang="ar-JO" sz="3000" b="1" dirty="0" smtClean="0"/>
              <a:t> يفرز </a:t>
            </a:r>
            <a:r>
              <a:rPr lang="ar-SA" sz="3000" b="1" dirty="0" smtClean="0"/>
              <a:t>البول للتخلص</a:t>
            </a:r>
            <a:endParaRPr lang="ar-JO" sz="3000" b="1" dirty="0" smtClean="0"/>
          </a:p>
          <a:p>
            <a:pPr lvl="1" algn="r" rtl="1"/>
            <a:r>
              <a:rPr lang="ar-SA" sz="3000" b="1" dirty="0" smtClean="0"/>
              <a:t>من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الماء الزائد</a:t>
            </a:r>
            <a:r>
              <a:rPr lang="ar-JO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1" algn="r" rtl="1"/>
            <a:r>
              <a:rPr lang="ar-SA" sz="3000" b="1" dirty="0" smtClean="0"/>
              <a:t>من </a:t>
            </a:r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الأملاح المعدنية الزائدة</a:t>
            </a:r>
          </a:p>
          <a:p>
            <a:pPr lvl="1" algn="r" rtl="1"/>
            <a:r>
              <a:rPr lang="ar-JO" sz="3000" b="1" dirty="0" smtClean="0"/>
              <a:t>ل</a:t>
            </a:r>
            <a:r>
              <a:rPr lang="ar-SA" sz="3000" b="1" dirty="0" smtClean="0"/>
              <a:t>لحفاظ على التوازن الأسموزي للخلايا</a:t>
            </a:r>
            <a:endParaRPr lang="ar-JO" sz="3000" b="1" dirty="0" smtClean="0"/>
          </a:p>
          <a:p>
            <a:pPr lvl="1" algn="r" rtl="1"/>
            <a:r>
              <a:rPr lang="ar-JO" sz="3000" b="1" dirty="0" err="1" smtClean="0"/>
              <a:t>لل</a:t>
            </a:r>
            <a:r>
              <a:rPr lang="ar-SA" sz="3000" b="1" dirty="0" smtClean="0"/>
              <a:t>تخلص من فضلات النيتروجين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كاليوريا</a:t>
            </a:r>
            <a:r>
              <a:rPr lang="ar-SA" sz="3000" b="1" dirty="0" smtClean="0">
                <a:solidFill>
                  <a:srgbClr val="002060"/>
                </a:solidFill>
              </a:rPr>
              <a:t> </a:t>
            </a:r>
            <a:r>
              <a:rPr lang="ar-SA" sz="3000" b="1" dirty="0" smtClean="0"/>
              <a:t>الناتجة من تحطيم الأحماض الأمينية</a:t>
            </a:r>
            <a:endParaRPr lang="ar-JO" sz="3000" b="1" dirty="0" smtClean="0"/>
          </a:p>
          <a:p>
            <a:pPr lvl="1" algn="r" rtl="1"/>
            <a:r>
              <a:rPr lang="ar-JO" sz="3000" b="1" dirty="0" smtClean="0"/>
              <a:t>ل</a:t>
            </a:r>
            <a:r>
              <a:rPr lang="ar-SA" sz="3000" b="1" dirty="0" smtClean="0"/>
              <a:t>إخراج المواد الغريبة التي تدخل الدم</a:t>
            </a:r>
          </a:p>
          <a:p>
            <a:pPr lvl="1" algn="r" rtl="1"/>
            <a:r>
              <a:rPr lang="ar-JO" sz="3000" b="1" dirty="0" smtClean="0"/>
              <a:t>لإخراج </a:t>
            </a:r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السموم والعقاقير</a:t>
            </a:r>
            <a:endParaRPr lang="en-US" sz="3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705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5635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rtl="1"/>
            <a:r>
              <a:rPr lang="ar-SA" sz="4800" b="1" dirty="0" smtClean="0"/>
              <a:t>البول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685800"/>
            <a:ext cx="7391400" cy="6019800"/>
          </a:xfrm>
        </p:spPr>
        <p:txBody>
          <a:bodyPr>
            <a:noAutofit/>
          </a:bodyPr>
          <a:lstStyle/>
          <a:p>
            <a:pPr algn="r" rtl="1"/>
            <a:r>
              <a:rPr lang="ar-SA" sz="3000" b="1" dirty="0" smtClean="0"/>
              <a:t>سائل </a:t>
            </a:r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أصفر</a:t>
            </a:r>
          </a:p>
          <a:p>
            <a:pPr algn="r" rtl="1"/>
            <a:r>
              <a:rPr lang="ar-SA" sz="3000" b="1" dirty="0" smtClean="0"/>
              <a:t>يحوي مخلفات التمثيل الغذائي</a:t>
            </a:r>
          </a:p>
          <a:p>
            <a:pPr algn="r" rtl="1"/>
            <a:endParaRPr lang="en-US" sz="3000" b="1" dirty="0" smtClean="0"/>
          </a:p>
          <a:p>
            <a:pPr algn="r" rtl="1"/>
            <a:r>
              <a:rPr lang="ar-SA" sz="3000" b="1" dirty="0" smtClean="0"/>
              <a:t>له رائحة مميزة تختلف حسب نوع الغذاء ذو تأثير حامضي</a:t>
            </a:r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 تختلف كمية البول يوميًا</a:t>
            </a:r>
            <a:endParaRPr lang="ar-JO" sz="3000" b="1" dirty="0" smtClean="0"/>
          </a:p>
          <a:p>
            <a:pPr algn="r" rtl="1"/>
            <a:r>
              <a:rPr lang="ar-SA" sz="3000" b="1" dirty="0" smtClean="0"/>
              <a:t>يقل صيفًا ويزداد شتاءً</a:t>
            </a:r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 كمية البول 1.2 – 1.5 لتر يوميًا</a:t>
            </a:r>
          </a:p>
          <a:p>
            <a:pPr algn="r" rtl="1"/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أهم مكوناته فضلات النيتروجين كاليوريا</a:t>
            </a:r>
            <a:endParaRPr lang="en-US" sz="3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613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rtl="1"/>
            <a:r>
              <a:rPr lang="ar-SA" sz="4400" b="1" dirty="0" smtClean="0"/>
              <a:t>تركيب الجهاز البولي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59241774"/>
              </p:ext>
            </p:extLst>
          </p:nvPr>
        </p:nvGraphicFramePr>
        <p:xfrm>
          <a:off x="3200400" y="1600200"/>
          <a:ext cx="47244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78949"/>
            <a:ext cx="2880000" cy="240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62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rtl="1"/>
            <a:r>
              <a:rPr lang="ar-SA" sz="4800" b="1" dirty="0" smtClean="0"/>
              <a:t>الكليتان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24200" y="1143000"/>
            <a:ext cx="4953000" cy="5330952"/>
          </a:xfrm>
        </p:spPr>
        <p:txBody>
          <a:bodyPr>
            <a:noAutofit/>
          </a:bodyPr>
          <a:lstStyle/>
          <a:p>
            <a:pPr algn="r" rtl="1"/>
            <a:r>
              <a:rPr lang="ar-SA" sz="3000" b="1" dirty="0" smtClean="0"/>
              <a:t> في الجهة الظهرية من تجويف البطن</a:t>
            </a:r>
          </a:p>
          <a:p>
            <a:pPr algn="r" rtl="1"/>
            <a:r>
              <a:rPr lang="ar-SA" sz="3000" b="1" dirty="0" smtClean="0"/>
              <a:t> على جانبي العمود الفقري</a:t>
            </a:r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 تشبه حبة الفاصولياء في شكلها</a:t>
            </a:r>
            <a:endParaRPr lang="ar-JO" sz="3000" b="1" dirty="0" smtClean="0"/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بحجم قبضة اليد</a:t>
            </a:r>
          </a:p>
          <a:p>
            <a:pPr algn="r" rtl="1"/>
            <a:endParaRPr lang="ar-SA" sz="3000" b="1" dirty="0" smtClean="0"/>
          </a:p>
          <a:p>
            <a:pPr algn="r" rtl="1"/>
            <a:r>
              <a:rPr lang="ar-SA" sz="3000" b="1" dirty="0" smtClean="0"/>
              <a:t>سطحها الخارجي محدب والداخلي مقعر</a:t>
            </a:r>
            <a:endParaRPr lang="en-US" sz="3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2880000" cy="240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rtl="1"/>
            <a:r>
              <a:rPr lang="ar-SA" sz="6000" b="1" dirty="0" err="1" smtClean="0"/>
              <a:t>النفرون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229600" cy="4873752"/>
          </a:xfrm>
        </p:spPr>
        <p:txBody>
          <a:bodyPr>
            <a:noAutofit/>
          </a:bodyPr>
          <a:lstStyle/>
          <a:p>
            <a:pPr algn="r" rtl="1"/>
            <a:r>
              <a:rPr lang="ar-SA" sz="3000" b="1" dirty="0" smtClean="0"/>
              <a:t> كل كلية تحوي ما يزيد عن مليون من الوحدات الأنبوبية الصغيرة جدًا = </a:t>
            </a:r>
            <a:r>
              <a:rPr lang="ar-SA" sz="3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النفرونات</a:t>
            </a:r>
            <a:endParaRPr lang="ar-SA" sz="3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 rtl="1">
              <a:buNone/>
            </a:pPr>
            <a:r>
              <a:rPr lang="ar-SA" sz="3000" b="1" dirty="0" smtClean="0"/>
              <a:t> </a:t>
            </a:r>
            <a:endParaRPr lang="en-US" sz="3000" b="1" dirty="0" smtClean="0"/>
          </a:p>
          <a:p>
            <a:pPr algn="r" rtl="1"/>
            <a:r>
              <a:rPr lang="ar-SA" sz="3000" b="1" dirty="0" smtClean="0"/>
              <a:t> </a:t>
            </a:r>
            <a:r>
              <a:rPr lang="ar-SA" sz="3000" b="1" dirty="0" err="1" smtClean="0"/>
              <a:t>النفرون</a:t>
            </a:r>
            <a:r>
              <a:rPr lang="ar-SA" sz="3000" b="1" dirty="0" smtClean="0"/>
              <a:t> = </a:t>
            </a:r>
            <a:r>
              <a:rPr lang="ar-SA" sz="3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وحدة التركيب الوظيفية للكلية</a:t>
            </a:r>
          </a:p>
          <a:p>
            <a:pPr marL="0" indent="0" algn="r" rtl="1">
              <a:buNone/>
            </a:pPr>
            <a:r>
              <a:rPr lang="ar-SA" sz="3000" b="1" dirty="0" smtClean="0"/>
              <a:t> </a:t>
            </a:r>
            <a:endParaRPr lang="en-US" sz="3000" b="1" dirty="0" smtClean="0"/>
          </a:p>
          <a:p>
            <a:pPr algn="r" rtl="1"/>
            <a:r>
              <a:rPr lang="ar-SA" sz="3000" b="1" dirty="0" smtClean="0"/>
              <a:t> عدد </a:t>
            </a:r>
            <a:r>
              <a:rPr lang="ar-SA" sz="3000" b="1" dirty="0" err="1" smtClean="0"/>
              <a:t>النفرونات</a:t>
            </a:r>
            <a:r>
              <a:rPr lang="ar-SA" sz="3000" b="1" dirty="0" smtClean="0"/>
              <a:t> يفوق حاجة الكلية</a:t>
            </a:r>
          </a:p>
          <a:p>
            <a:pPr algn="r" rtl="1"/>
            <a:endParaRPr lang="ar-SA" sz="3000" b="1" dirty="0" smtClean="0"/>
          </a:p>
          <a:p>
            <a:pPr lvl="1" algn="r" rtl="1"/>
            <a:r>
              <a:rPr lang="ar-SA" sz="3000" b="1" dirty="0" smtClean="0"/>
              <a:t>يمكن استئصال إحدى الكليتين شرط بقاء الكلية الأخرى طبيعية</a:t>
            </a:r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609600"/>
            <a:ext cx="7162800" cy="4572000"/>
          </a:xfrm>
        </p:spPr>
        <p:txBody>
          <a:bodyPr>
            <a:noAutofit/>
          </a:bodyPr>
          <a:lstStyle/>
          <a:p>
            <a:pPr marL="514350" indent="-514350" algn="r" rtl="1"/>
            <a:r>
              <a:rPr lang="ar-SA" sz="4800" b="1" dirty="0" smtClean="0"/>
              <a:t>الحالب</a:t>
            </a:r>
          </a:p>
          <a:p>
            <a:pPr marL="514350" indent="-514350" algn="r" rtl="1"/>
            <a:endParaRPr lang="ar-SA" sz="3000" b="1" dirty="0"/>
          </a:p>
          <a:p>
            <a:pPr marL="880110" lvl="1" indent="-514350" algn="r" rtl="1"/>
            <a:r>
              <a:rPr lang="ar-SA" sz="3000" b="1" dirty="0" smtClean="0"/>
              <a:t>أنبوبة رفيعة لها حركة حلزونية</a:t>
            </a:r>
          </a:p>
          <a:p>
            <a:pPr marL="880110" lvl="1" indent="-514350" algn="r" rtl="1"/>
            <a:r>
              <a:rPr lang="ar-SA" sz="3000" b="1" dirty="0" smtClean="0"/>
              <a:t>مكونة من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عضلات ملساء لا إرادية</a:t>
            </a:r>
          </a:p>
          <a:p>
            <a:pPr marL="1154430" lvl="2" indent="-514350" algn="r" rtl="1"/>
            <a:r>
              <a:rPr lang="ar-SA" sz="3000" b="1" dirty="0" smtClean="0"/>
              <a:t>طولية ودائرية</a:t>
            </a:r>
            <a:endParaRPr lang="ar-JO" sz="3000" b="1" dirty="0" smtClean="0"/>
          </a:p>
          <a:p>
            <a:pPr marL="1154430" lvl="2" indent="-514350" algn="r" rtl="1"/>
            <a:endParaRPr lang="ar-SA" sz="3000" b="1" dirty="0" smtClean="0"/>
          </a:p>
          <a:p>
            <a:pPr marL="1428750" lvl="3" indent="-514350" algn="r" rtl="1"/>
            <a:r>
              <a:rPr lang="ar-SA" sz="3000" b="1" dirty="0" smtClean="0"/>
              <a:t>يعمل على </a:t>
            </a:r>
            <a:r>
              <a:rPr lang="ar-SA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توصيل البول إلى المثانة البولية</a:t>
            </a:r>
            <a:endParaRPr lang="en-US" sz="3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0"/>
            <a:ext cx="2880000" cy="240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00400" y="1143000"/>
            <a:ext cx="5181600" cy="5254752"/>
          </a:xfrm>
        </p:spPr>
        <p:txBody>
          <a:bodyPr>
            <a:normAutofit/>
          </a:bodyPr>
          <a:lstStyle/>
          <a:p>
            <a:pPr marL="514350" lvl="0" indent="-514350" algn="r" rtl="1">
              <a:buClr>
                <a:srgbClr val="FE8637"/>
              </a:buClr>
            </a:pPr>
            <a:endParaRPr lang="en-US" sz="3000" b="1" dirty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كيس </a:t>
            </a:r>
            <a:r>
              <a:rPr lang="ar-SA" sz="3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عضلي</a:t>
            </a:r>
            <a:r>
              <a:rPr lang="ar-SA" sz="3000" b="1" dirty="0">
                <a:solidFill>
                  <a:prstClr val="black"/>
                </a:solidFill>
              </a:rPr>
              <a:t> </a:t>
            </a:r>
            <a:r>
              <a:rPr lang="ar-SA" sz="3000" b="1" dirty="0" smtClean="0">
                <a:solidFill>
                  <a:prstClr val="black"/>
                </a:solidFill>
              </a:rPr>
              <a:t>بجدران قوية</a:t>
            </a: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في </a:t>
            </a:r>
            <a:r>
              <a:rPr lang="ar-SA" sz="3000" b="1" dirty="0">
                <a:solidFill>
                  <a:prstClr val="black"/>
                </a:solidFill>
              </a:rPr>
              <a:t>تجويف </a:t>
            </a:r>
            <a:r>
              <a:rPr lang="ar-SA" sz="3000" b="1" dirty="0" smtClean="0">
                <a:solidFill>
                  <a:prstClr val="black"/>
                </a:solidFill>
              </a:rPr>
              <a:t>الحوض</a:t>
            </a:r>
          </a:p>
          <a:p>
            <a:pPr lvl="1" algn="r" rtl="1">
              <a:buClr>
                <a:srgbClr val="FE8637"/>
              </a:buClr>
            </a:pPr>
            <a:endParaRPr lang="ar-SA" sz="3000" b="1" dirty="0" smtClean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تخزن </a:t>
            </a:r>
            <a:r>
              <a:rPr lang="ar-SA" sz="3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البول بشكل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مؤقت</a:t>
            </a:r>
          </a:p>
          <a:p>
            <a:pPr lvl="1" algn="r" rtl="1">
              <a:buClr>
                <a:srgbClr val="FE8637"/>
              </a:buClr>
            </a:pPr>
            <a:endParaRPr lang="ar-SA" sz="3000" b="1" dirty="0" smtClean="0">
              <a:solidFill>
                <a:prstClr val="black"/>
              </a:solidFill>
            </a:endParaRPr>
          </a:p>
          <a:p>
            <a:pPr lvl="1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القدرة </a:t>
            </a:r>
            <a:r>
              <a:rPr lang="ar-SA" sz="3000" b="1" dirty="0">
                <a:solidFill>
                  <a:prstClr val="black"/>
                </a:solidFill>
              </a:rPr>
              <a:t>على الانقباض </a:t>
            </a:r>
            <a:r>
              <a:rPr lang="ar-SA" sz="3000" b="1" dirty="0" smtClean="0">
                <a:solidFill>
                  <a:prstClr val="black"/>
                </a:solidFill>
              </a:rPr>
              <a:t>والانبساط</a:t>
            </a:r>
          </a:p>
          <a:p>
            <a:pPr lvl="2" algn="r" rtl="1">
              <a:buClr>
                <a:srgbClr val="FE8637"/>
              </a:buClr>
            </a:pPr>
            <a:r>
              <a:rPr lang="ar-SA" sz="3000" b="1" dirty="0" smtClean="0">
                <a:solidFill>
                  <a:prstClr val="black"/>
                </a:solidFill>
              </a:rPr>
              <a:t> تتسع لحوالي </a:t>
            </a:r>
            <a:r>
              <a:rPr lang="ar-SA" sz="3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لتر من </a:t>
            </a:r>
            <a:r>
              <a:rPr lang="ar-SA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البول</a:t>
            </a:r>
          </a:p>
          <a:p>
            <a:pPr marL="731520" lvl="2" indent="0" algn="r" rtl="1">
              <a:buClr>
                <a:srgbClr val="FE8637"/>
              </a:buClr>
              <a:buNone/>
            </a:pPr>
            <a:endParaRPr lang="en-US" sz="3000" b="1" dirty="0">
              <a:solidFill>
                <a:prstClr val="black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52400"/>
            <a:ext cx="2880000" cy="240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18100" y="152400"/>
            <a:ext cx="5463900" cy="9906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274320" lvl="0" indent="-274320" algn="ctr" rtl="1">
              <a:spcBef>
                <a:spcPts val="600"/>
              </a:spcBef>
            </a:pPr>
            <a:r>
              <a:rPr lang="ar-SA" sz="4400" b="1" cap="none" dirty="0">
                <a:solidFill>
                  <a:prstClr val="black"/>
                </a:solidFill>
                <a:ea typeface="+mn-ea"/>
              </a:rPr>
              <a:t> المثانة </a:t>
            </a:r>
            <a:r>
              <a:rPr lang="ar-SA" sz="4400" b="1" cap="none" dirty="0" smtClean="0">
                <a:solidFill>
                  <a:prstClr val="black"/>
                </a:solidFill>
                <a:ea typeface="+mn-ea"/>
              </a:rPr>
              <a:t>البولية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2367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618</Words>
  <Application>Microsoft Office PowerPoint</Application>
  <PresentationFormat>On-screen Show (4:3)</PresentationFormat>
  <Paragraphs>153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Oriel</vt:lpstr>
      <vt:lpstr>PowerPoint Presentation</vt:lpstr>
      <vt:lpstr>PowerPoint Presentation</vt:lpstr>
      <vt:lpstr>وظائف الجهاز البولي</vt:lpstr>
      <vt:lpstr>البول</vt:lpstr>
      <vt:lpstr>تركيب الجهاز البولي</vt:lpstr>
      <vt:lpstr>الكليتان</vt:lpstr>
      <vt:lpstr>النفرون</vt:lpstr>
      <vt:lpstr>PowerPoint Presentation</vt:lpstr>
      <vt:lpstr> المثانة البولية</vt:lpstr>
      <vt:lpstr> المثانة البولية</vt:lpstr>
      <vt:lpstr>PowerPoint Presentation</vt:lpstr>
      <vt:lpstr>الترشيح</vt:lpstr>
      <vt:lpstr>إعادة الامتصاص</vt:lpstr>
      <vt:lpstr>الإفراز</vt:lpstr>
      <vt:lpstr>حصى الكلى</vt:lpstr>
      <vt:lpstr>PowerPoint Presentation</vt:lpstr>
      <vt:lpstr> التبول اللإرادي</vt:lpstr>
      <vt:lpstr>أسباب التبول اللاإرادي</vt:lpstr>
      <vt:lpstr>PowerPoint Presentation</vt:lpstr>
      <vt:lpstr>كيف نحافظ على صحة الجهاز البولي؟</vt:lpstr>
    </vt:vector>
  </TitlesOfParts>
  <Company>Masters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الوحدة الرابعة عشرة</dc:title>
  <dc:creator>susu</dc:creator>
  <cp:lastModifiedBy>JAMIL Y. HARB</cp:lastModifiedBy>
  <cp:revision>33</cp:revision>
  <dcterms:created xsi:type="dcterms:W3CDTF">2013-02-04T19:43:44Z</dcterms:created>
  <dcterms:modified xsi:type="dcterms:W3CDTF">2019-12-09T12:57:45Z</dcterms:modified>
</cp:coreProperties>
</file>